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4"/>
    <p:sldMasterId id="2147483676" r:id="rId5"/>
    <p:sldMasterId id="2147483854" r:id="rId6"/>
    <p:sldMasterId id="2147483696" r:id="rId7"/>
  </p:sldMasterIdLst>
  <p:notesMasterIdLst>
    <p:notesMasterId r:id="rId23"/>
  </p:notesMasterIdLst>
  <p:handoutMasterIdLst>
    <p:handoutMasterId r:id="rId24"/>
  </p:handoutMasterIdLst>
  <p:sldIdLst>
    <p:sldId id="272" r:id="rId8"/>
    <p:sldId id="4032" r:id="rId9"/>
    <p:sldId id="4020" r:id="rId10"/>
    <p:sldId id="4033" r:id="rId11"/>
    <p:sldId id="4034" r:id="rId12"/>
    <p:sldId id="4038" r:id="rId13"/>
    <p:sldId id="4035" r:id="rId14"/>
    <p:sldId id="4039" r:id="rId15"/>
    <p:sldId id="4041" r:id="rId16"/>
    <p:sldId id="4043" r:id="rId17"/>
    <p:sldId id="4036" r:id="rId18"/>
    <p:sldId id="4042" r:id="rId19"/>
    <p:sldId id="4022" r:id="rId20"/>
    <p:sldId id="4037" r:id="rId21"/>
    <p:sldId id="4031" r:id="rId2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 Khatkevich" initials="AK" lastIdx="1" clrIdx="0">
    <p:extLst>
      <p:ext uri="{19B8F6BF-5375-455C-9EA6-DF929625EA0E}">
        <p15:presenceInfo xmlns:p15="http://schemas.microsoft.com/office/powerpoint/2012/main" userId="S::Anton_Khatkevich@epam.com::ffb19720-0dd3-4439-8f59-9f322e629b7e" providerId="AD"/>
      </p:ext>
    </p:extLst>
  </p:cmAuthor>
  <p:cmAuthor id="2" name="Danila Varatyntsev" initials="DV" lastIdx="2" clrIdx="1">
    <p:extLst>
      <p:ext uri="{19B8F6BF-5375-455C-9EA6-DF929625EA0E}">
        <p15:presenceInfo xmlns:p15="http://schemas.microsoft.com/office/powerpoint/2012/main" userId="S::Danila_Varatyntsev@epam.com::51a450e6-4d83-441e-adb7-1fd8ace673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6B0"/>
    <a:srgbClr val="205648"/>
    <a:srgbClr val="AA2475"/>
    <a:srgbClr val="BA1F72"/>
    <a:srgbClr val="222551"/>
    <a:srgbClr val="76CDD8"/>
    <a:srgbClr val="000000"/>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03C23-03EA-469F-7715-560A6E9888DD}" v="1071" dt="2020-07-27T14:22:24.690"/>
    <p1510:client id="{31CD485E-E1F4-894E-8145-5DD8A93905CD}" v="246" dt="2020-07-27T14:04:31.620"/>
    <p1510:client id="{3F609BCD-A2F0-7405-8984-C37EA522822E}" v="50" dt="2020-07-27T12:30:10.853"/>
    <p1510:client id="{4CCD4D83-8AB9-BAFA-E5B3-2A112AE5F29B}" v="1174" dt="2020-07-27T10:47:25.056"/>
    <p1510:client id="{7E658440-FFAA-5B65-1A7C-11A65F48937C}" v="86" dt="2020-07-27T08:27:01.887"/>
    <p1510:client id="{8344B09F-C0FB-2000-7B30-CC5DF9DCC727}" v="14" dt="2021-03-02T08:44:17.015"/>
    <p1510:client id="{83AAFA79-A200-6CBB-B944-1FAE2D3E9F32}" v="309" dt="2020-07-26T22:40:35.827"/>
    <p1510:client id="{887B6B81-3D46-0E37-818A-FB3B5456CEB5}" v="47" dt="2021-03-17T07:31:26.205"/>
    <p1510:client id="{9C606B40-F787-4284-B9FD-E49851736737}" v="5" dt="2020-07-27T14:08:03.244"/>
    <p1510:client id="{ABC356E0-2D79-EFB8-DE91-4F4209B60480}" v="192" dt="2020-07-26T23:03:38.654"/>
    <p1510:client id="{C335FC6E-FDF2-2697-7C90-CA41C489D69B}" v="19" dt="2021-03-02T08:52:27.622"/>
    <p1510:client id="{D81A46F9-31B6-BB35-0FAB-3EBA1168D8A2}" v="149" dt="2020-07-26T21:44:25.033"/>
    <p1510:client id="{F0620E03-44CF-B849-5512-8CDD35985600}" v="106" dt="2020-07-27T05:35:53.143"/>
    <p1510:client id="{FA7361D0-BDC0-17D7-1958-11F42CA160B3}" v="22" dt="2020-07-27T08:45:57.4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624" y="6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10/26/2022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Y"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1694420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2</a:t>
            </a:fld>
            <a:endParaRPr lang="en-US"/>
          </a:p>
        </p:txBody>
      </p:sp>
    </p:spTree>
    <p:extLst>
      <p:ext uri="{BB962C8B-B14F-4D97-AF65-F5344CB8AC3E}">
        <p14:creationId xmlns:p14="http://schemas.microsoft.com/office/powerpoint/2010/main" val="415202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2642681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pic>
        <p:nvPicPr>
          <p:cNvPr id="6" name="Picture 5" descr="A picture containing game&#10;&#10;Description automatically generated">
            <a:extLst>
              <a:ext uri="{FF2B5EF4-FFF2-40B4-BE49-F238E27FC236}">
                <a16:creationId xmlns:a16="http://schemas.microsoft.com/office/drawing/2014/main" id="{50404EE9-47A1-446A-8B61-C403E18E193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891" r="4891"/>
          <a:stretch/>
        </p:blipFill>
        <p:spPr>
          <a:xfrm>
            <a:off x="0" y="0"/>
            <a:ext cx="9144000" cy="5143500"/>
          </a:xfrm>
          <a:prstGeom prst="rect">
            <a:avLst/>
          </a:prstGeom>
        </p:spPr>
      </p:pic>
      <p:sp>
        <p:nvSpPr>
          <p:cNvPr id="11" name="Text Placeholder 10"/>
          <p:cNvSpPr>
            <a:spLocks noGrp="1"/>
          </p:cNvSpPr>
          <p:nvPr>
            <p:ph type="body" sz="quarter" idx="13" hasCustomPrompt="1"/>
          </p:nvPr>
        </p:nvSpPr>
        <p:spPr>
          <a:xfrm>
            <a:off x="5073801" y="0"/>
            <a:ext cx="530352" cy="5143500"/>
          </a:xfrm>
          <a:prstGeom prst="rect">
            <a:avLst/>
          </a:prstGeom>
          <a:blipFill>
            <a:blip r:embed="rId3">
              <a:extLst>
                <a:ext uri="{28A0092B-C50C-407E-A947-70E740481C1C}">
                  <a14:useLocalDpi xmlns:a14="http://schemas.microsoft.com/office/drawing/2010/main" val="0"/>
                </a:ext>
              </a:extLst>
            </a:blip>
            <a:stretch>
              <a:fillRect/>
            </a:stretch>
          </a:blipFill>
        </p:spPr>
        <p:txBody>
          <a:bodyPr/>
          <a:lstStyle/>
          <a:p>
            <a:pPr lvl="0"/>
            <a:r>
              <a:rPr lang="en-US"/>
              <a:t> </a:t>
            </a:r>
          </a:p>
        </p:txBody>
      </p:sp>
      <p:sp>
        <p:nvSpPr>
          <p:cNvPr id="2" name="Title 1"/>
          <p:cNvSpPr>
            <a:spLocks noGrp="1"/>
          </p:cNvSpPr>
          <p:nvPr>
            <p:ph type="title" hasCustomPrompt="1"/>
          </p:nvPr>
        </p:nvSpPr>
        <p:spPr>
          <a:xfrm>
            <a:off x="531467"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7"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7"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pic>
        <p:nvPicPr>
          <p:cNvPr id="13" name="Picture 12" descr="A drawing of a face&#10;&#10;Description automatically generated">
            <a:extLst>
              <a:ext uri="{FF2B5EF4-FFF2-40B4-BE49-F238E27FC236}">
                <a16:creationId xmlns:a16="http://schemas.microsoft.com/office/drawing/2014/main" id="{3CD20165-833B-4C7E-9F1B-B17249FBE83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3381" y="3598517"/>
            <a:ext cx="894054" cy="894054"/>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50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334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12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824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703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284202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91050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279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09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992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Пустой слайд">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51CFE-F8CF-7F4B-A4B4-129654B17614}"/>
              </a:ext>
            </a:extLst>
          </p:cNvPr>
          <p:cNvPicPr>
            <a:picLocks noChangeAspect="1"/>
          </p:cNvPicPr>
          <p:nvPr userDrawn="1"/>
        </p:nvPicPr>
        <p:blipFill>
          <a:blip r:embed="rId2"/>
          <a:stretch>
            <a:fillRect/>
          </a:stretch>
        </p:blipFill>
        <p:spPr>
          <a:xfrm>
            <a:off x="1850" y="0"/>
            <a:ext cx="9140300" cy="5143500"/>
          </a:xfrm>
          <a:prstGeom prst="rect">
            <a:avLst/>
          </a:prstGeom>
        </p:spPr>
      </p:pic>
      <p:sp>
        <p:nvSpPr>
          <p:cNvPr id="8" name="Picture Placeholder 14">
            <a:extLst>
              <a:ext uri="{FF2B5EF4-FFF2-40B4-BE49-F238E27FC236}">
                <a16:creationId xmlns:a16="http://schemas.microsoft.com/office/drawing/2014/main" id="{02018E6D-C173-234B-ADE3-106DCC9A9A18}"/>
              </a:ext>
            </a:extLst>
          </p:cNvPr>
          <p:cNvSpPr>
            <a:spLocks noGrp="1"/>
          </p:cNvSpPr>
          <p:nvPr>
            <p:ph type="pic" sz="quarter" idx="13"/>
          </p:nvPr>
        </p:nvSpPr>
        <p:spPr>
          <a:xfrm>
            <a:off x="4691743" y="0"/>
            <a:ext cx="4452257" cy="5143500"/>
          </a:xfrm>
          <a:prstGeom prst="rect">
            <a:avLst/>
          </a:prstGeom>
        </p:spPr>
        <p:txBody>
          <a:bodyPr anchor="ctr"/>
          <a:lstStyle>
            <a:lvl1pPr algn="ctr">
              <a:defRPr>
                <a:solidFill>
                  <a:schemeClr val="bg1"/>
                </a:solidFill>
              </a:defRPr>
            </a:lvl1pPr>
          </a:lstStyle>
          <a:p>
            <a:endParaRPr lang="en-RU"/>
          </a:p>
        </p:txBody>
      </p:sp>
      <p:sp>
        <p:nvSpPr>
          <p:cNvPr id="7" name="Номер слайда 5">
            <a:extLst>
              <a:ext uri="{FF2B5EF4-FFF2-40B4-BE49-F238E27FC236}">
                <a16:creationId xmlns:a16="http://schemas.microsoft.com/office/drawing/2014/main" id="{927F8EBF-098E-3447-B96B-60C8F61C5A5D}"/>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9" name="Заголовок 9">
            <a:extLst>
              <a:ext uri="{FF2B5EF4-FFF2-40B4-BE49-F238E27FC236}">
                <a16:creationId xmlns:a16="http://schemas.microsoft.com/office/drawing/2014/main" id="{4C548F53-93C7-B741-B4E4-8F57A3A02B2A}"/>
              </a:ext>
            </a:extLst>
          </p:cNvPr>
          <p:cNvSpPr>
            <a:spLocks noGrp="1"/>
          </p:cNvSpPr>
          <p:nvPr>
            <p:ph type="title"/>
          </p:nvPr>
        </p:nvSpPr>
        <p:spPr>
          <a:xfrm>
            <a:off x="674915" y="642257"/>
            <a:ext cx="3599916" cy="676900"/>
          </a:xfrm>
          <a:prstGeom prst="rect">
            <a:avLst/>
          </a:prstGeom>
        </p:spPr>
        <p:txBody>
          <a:bodyPr/>
          <a:lstStyle/>
          <a:p>
            <a:endParaRPr lang="ru-RU">
              <a:solidFill>
                <a:schemeClr val="bg1"/>
              </a:solidFill>
            </a:endParaRPr>
          </a:p>
        </p:txBody>
      </p:sp>
      <p:sp>
        <p:nvSpPr>
          <p:cNvPr id="10" name="Объект 11">
            <a:extLst>
              <a:ext uri="{FF2B5EF4-FFF2-40B4-BE49-F238E27FC236}">
                <a16:creationId xmlns:a16="http://schemas.microsoft.com/office/drawing/2014/main" id="{BEE647BB-BE53-3344-9E74-F7241A71F09A}"/>
              </a:ext>
            </a:extLst>
          </p:cNvPr>
          <p:cNvSpPr>
            <a:spLocks noGrp="1"/>
          </p:cNvSpPr>
          <p:nvPr>
            <p:ph sz="half" idx="4294967295"/>
          </p:nvPr>
        </p:nvSpPr>
        <p:spPr>
          <a:xfrm>
            <a:off x="674913" y="1513114"/>
            <a:ext cx="3599917" cy="3069772"/>
          </a:xfrm>
          <a:prstGeom prst="rect">
            <a:avLst/>
          </a:prstGeom>
        </p:spPr>
        <p:txBody>
          <a:bodyPr/>
          <a:lstStyle/>
          <a:p>
            <a:endParaRPr lang="ru-RU">
              <a:solidFill>
                <a:schemeClr val="bg1"/>
              </a:solidFill>
            </a:endParaRPr>
          </a:p>
        </p:txBody>
      </p:sp>
    </p:spTree>
    <p:extLst>
      <p:ext uri="{BB962C8B-B14F-4D97-AF65-F5344CB8AC3E}">
        <p14:creationId xmlns:p14="http://schemas.microsoft.com/office/powerpoint/2010/main" val="418487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6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4648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5094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5900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743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2773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395880"/>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328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58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pic>
        <p:nvPicPr>
          <p:cNvPr id="7" name="Рисунок 8">
            <a:extLst>
              <a:ext uri="{FF2B5EF4-FFF2-40B4-BE49-F238E27FC236}">
                <a16:creationId xmlns:a16="http://schemas.microsoft.com/office/drawing/2014/main" id="{0C655499-4098-C74E-9388-F7C9DED2B9CE}"/>
              </a:ext>
            </a:extLst>
          </p:cNvPr>
          <p:cNvPicPr>
            <a:picLocks noChangeAspect="1"/>
          </p:cNvPicPr>
          <p:nvPr userDrawn="1"/>
        </p:nvPicPr>
        <p:blipFill rotWithShape="1">
          <a:blip r:embed="rId2"/>
          <a:srcRect l="32519" t="34130" r="14879" b="43514"/>
          <a:stretch/>
        </p:blipFill>
        <p:spPr>
          <a:xfrm>
            <a:off x="1" y="0"/>
            <a:ext cx="9144000" cy="5143500"/>
          </a:xfrm>
          <a:prstGeom prst="rect">
            <a:avLst/>
          </a:prstGeom>
        </p:spPr>
      </p:pic>
      <p:sp>
        <p:nvSpPr>
          <p:cNvPr id="9" name="Номер слайда 5">
            <a:extLst>
              <a:ext uri="{FF2B5EF4-FFF2-40B4-BE49-F238E27FC236}">
                <a16:creationId xmlns:a16="http://schemas.microsoft.com/office/drawing/2014/main" id="{58D9E840-8635-B649-B0A9-27845B5E7CA4}"/>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10" name="Заголовок 1">
            <a:extLst>
              <a:ext uri="{FF2B5EF4-FFF2-40B4-BE49-F238E27FC236}">
                <a16:creationId xmlns:a16="http://schemas.microsoft.com/office/drawing/2014/main" id="{1B68AAC6-C90C-454A-80A7-34792F69F018}"/>
              </a:ext>
            </a:extLst>
          </p:cNvPr>
          <p:cNvSpPr>
            <a:spLocks noGrp="1"/>
          </p:cNvSpPr>
          <p:nvPr>
            <p:ph type="title"/>
          </p:nvPr>
        </p:nvSpPr>
        <p:spPr>
          <a:xfrm>
            <a:off x="1940902" y="1363466"/>
            <a:ext cx="5262197" cy="670139"/>
          </a:xfrm>
          <a:prstGeom prst="rect">
            <a:avLst/>
          </a:prstGeom>
        </p:spPr>
        <p:txBody>
          <a:bodyPr vert="horz" lIns="91440" tIns="45720" rIns="91440" bIns="45720" rtlCol="0" anchor="ctr">
            <a:normAutofit/>
          </a:bodyPr>
          <a:lstStyle>
            <a:lvl1pPr algn="ctr">
              <a:defRPr>
                <a:solidFill>
                  <a:schemeClr val="bg1"/>
                </a:solidFill>
              </a:defRPr>
            </a:lvl1pPr>
          </a:lstStyle>
          <a:p>
            <a:r>
              <a:rPr lang="ru-RU"/>
              <a:t>Образец заголовка</a:t>
            </a:r>
          </a:p>
        </p:txBody>
      </p:sp>
      <p:sp>
        <p:nvSpPr>
          <p:cNvPr id="11" name="Текст 2">
            <a:extLst>
              <a:ext uri="{FF2B5EF4-FFF2-40B4-BE49-F238E27FC236}">
                <a16:creationId xmlns:a16="http://schemas.microsoft.com/office/drawing/2014/main" id="{E0571616-C84B-0444-8871-EB97350B03F1}"/>
              </a:ext>
            </a:extLst>
          </p:cNvPr>
          <p:cNvSpPr>
            <a:spLocks noGrp="1"/>
          </p:cNvSpPr>
          <p:nvPr>
            <p:ph idx="1"/>
          </p:nvPr>
        </p:nvSpPr>
        <p:spPr>
          <a:xfrm>
            <a:off x="1940902" y="2253578"/>
            <a:ext cx="5262197" cy="1637939"/>
          </a:xfrm>
          <a:prstGeom prst="rect">
            <a:avLst/>
          </a:prstGeom>
        </p:spPr>
        <p:txBody>
          <a:bodyPr vert="horz" lIns="91440" tIns="45720" rIns="91440" bIns="45720" rtlCol="0">
            <a:normAutofit/>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0329211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7809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2842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07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8429625"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9"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646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422400"/>
            <a:ext cx="3986212"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3" y="1092491"/>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3" y="1697608"/>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3" y="2302725"/>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3" y="2907842"/>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3" y="3512959"/>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3" y="4118077"/>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The extras</a:t>
            </a:r>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pic>
        <p:nvPicPr>
          <p:cNvPr id="5" name="Picture 4" descr="A picture containing hat, game&#10;&#10;Description automatically generated">
            <a:extLst>
              <a:ext uri="{FF2B5EF4-FFF2-40B4-BE49-F238E27FC236}">
                <a16:creationId xmlns:a16="http://schemas.microsoft.com/office/drawing/2014/main" id="{BD953EFF-48D8-4A1C-A84F-85E07ADCC3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 t="2380" r="57010" b="4999"/>
          <a:stretch/>
        </p:blipFill>
        <p:spPr>
          <a:xfrm flipV="1">
            <a:off x="1" y="0"/>
            <a:ext cx="9144000" cy="5143500"/>
          </a:xfrm>
          <a:prstGeom prst="rect">
            <a:avLst/>
          </a:prstGeom>
        </p:spPr>
      </p:pic>
      <p:sp>
        <p:nvSpPr>
          <p:cNvPr id="9" name="Text Placeholder 8"/>
          <p:cNvSpPr>
            <a:spLocks noGrp="1"/>
          </p:cNvSpPr>
          <p:nvPr>
            <p:ph type="body" sz="quarter" idx="10" hasCustomPrompt="1"/>
          </p:nvPr>
        </p:nvSpPr>
        <p:spPr>
          <a:xfrm>
            <a:off x="1780954" y="2098360"/>
            <a:ext cx="5582093" cy="587388"/>
          </a:xfrm>
          <a:prstGeom prst="rect">
            <a:avLst/>
          </a:prstGeom>
        </p:spPr>
        <p:txBody>
          <a:bodyPr anchor="ctr"/>
          <a:lstStyle>
            <a:lvl1pPr marL="0" indent="0" algn="ctr">
              <a:lnSpc>
                <a:spcPts val="3200"/>
              </a:lnSpc>
              <a:buNone/>
              <a:defRPr sz="1600">
                <a:solidFill>
                  <a:schemeClr val="bg1"/>
                </a:solidFill>
                <a:latin typeface="+mj-lt"/>
              </a:defRPr>
            </a:lvl1pPr>
            <a:lvl2pPr marL="457189" indent="0">
              <a:buNone/>
              <a:defRPr sz="1600">
                <a:latin typeface="+mj-lt"/>
              </a:defRPr>
            </a:lvl2pPr>
            <a:lvl3pPr marL="914377" indent="0">
              <a:buNone/>
              <a:defRPr sz="1600">
                <a:latin typeface="+mj-lt"/>
              </a:defRPr>
            </a:lvl3pPr>
            <a:lvl4pPr marL="1371566" indent="0">
              <a:buNone/>
              <a:defRPr sz="1600">
                <a:latin typeface="+mj-lt"/>
              </a:defRPr>
            </a:lvl4pPr>
            <a:lvl5pPr marL="1828754"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a:off x="1" y="-122440"/>
            <a:ext cx="1548203" cy="1187447"/>
          </a:xfrm>
          <a:prstGeom prst="rect">
            <a:avLst/>
          </a:prstGeom>
        </p:spPr>
      </p:pic>
      <p:pic>
        <p:nvPicPr>
          <p:cNvPr id="4" name="Picture 3"/>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rot="10800000">
            <a:off x="7595797" y="3681861"/>
            <a:ext cx="1548203" cy="1187447"/>
          </a:xfrm>
          <a:prstGeom prst="rect">
            <a:avLst/>
          </a:prstGeom>
        </p:spPr>
      </p:pic>
      <p:pic>
        <p:nvPicPr>
          <p:cNvPr id="12" name="Picture 11" descr="A drawing of a face&#10;&#10;Description automatically generated">
            <a:extLst>
              <a:ext uri="{FF2B5EF4-FFF2-40B4-BE49-F238E27FC236}">
                <a16:creationId xmlns:a16="http://schemas.microsoft.com/office/drawing/2014/main" id="{9A30A9BE-34E5-40D2-B8E7-8997F94C02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99110" y="274191"/>
            <a:ext cx="741575" cy="741575"/>
          </a:xfrm>
          <a:prstGeom prst="rect">
            <a:avLst/>
          </a:prstGeom>
        </p:spPr>
      </p:pic>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143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414809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327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pic>
        <p:nvPicPr>
          <p:cNvPr id="7" name="Рисунок 8">
            <a:extLst>
              <a:ext uri="{FF2B5EF4-FFF2-40B4-BE49-F238E27FC236}">
                <a16:creationId xmlns:a16="http://schemas.microsoft.com/office/drawing/2014/main" id="{0C655499-4098-C74E-9388-F7C9DED2B9CE}"/>
              </a:ext>
            </a:extLst>
          </p:cNvPr>
          <p:cNvPicPr>
            <a:picLocks noChangeAspect="1"/>
          </p:cNvPicPr>
          <p:nvPr userDrawn="1"/>
        </p:nvPicPr>
        <p:blipFill rotWithShape="1">
          <a:blip r:embed="rId2"/>
          <a:srcRect l="32519" t="34130" r="14879" b="43514"/>
          <a:stretch/>
        </p:blipFill>
        <p:spPr>
          <a:xfrm>
            <a:off x="1" y="0"/>
            <a:ext cx="9144000" cy="5143500"/>
          </a:xfrm>
          <a:prstGeom prst="rect">
            <a:avLst/>
          </a:prstGeom>
        </p:spPr>
      </p:pic>
      <p:sp>
        <p:nvSpPr>
          <p:cNvPr id="9" name="Номер слайда 5">
            <a:extLst>
              <a:ext uri="{FF2B5EF4-FFF2-40B4-BE49-F238E27FC236}">
                <a16:creationId xmlns:a16="http://schemas.microsoft.com/office/drawing/2014/main" id="{58D9E840-8635-B649-B0A9-27845B5E7CA4}"/>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10" name="Заголовок 1">
            <a:extLst>
              <a:ext uri="{FF2B5EF4-FFF2-40B4-BE49-F238E27FC236}">
                <a16:creationId xmlns:a16="http://schemas.microsoft.com/office/drawing/2014/main" id="{1B68AAC6-C90C-454A-80A7-34792F69F018}"/>
              </a:ext>
            </a:extLst>
          </p:cNvPr>
          <p:cNvSpPr>
            <a:spLocks noGrp="1"/>
          </p:cNvSpPr>
          <p:nvPr>
            <p:ph type="title"/>
          </p:nvPr>
        </p:nvSpPr>
        <p:spPr>
          <a:xfrm>
            <a:off x="1940902" y="1363466"/>
            <a:ext cx="5262197" cy="670139"/>
          </a:xfrm>
          <a:prstGeom prst="rect">
            <a:avLst/>
          </a:prstGeom>
        </p:spPr>
        <p:txBody>
          <a:bodyPr vert="horz" lIns="91440" tIns="45720" rIns="91440" bIns="45720" rtlCol="0" anchor="ctr">
            <a:normAutofit/>
          </a:bodyPr>
          <a:lstStyle>
            <a:lvl1pPr algn="ctr">
              <a:defRPr>
                <a:solidFill>
                  <a:schemeClr val="bg1"/>
                </a:solidFill>
              </a:defRPr>
            </a:lvl1pPr>
          </a:lstStyle>
          <a:p>
            <a:r>
              <a:rPr lang="ru-RU"/>
              <a:t>Образец заголовка</a:t>
            </a:r>
          </a:p>
        </p:txBody>
      </p:sp>
      <p:sp>
        <p:nvSpPr>
          <p:cNvPr id="11" name="Текст 2">
            <a:extLst>
              <a:ext uri="{FF2B5EF4-FFF2-40B4-BE49-F238E27FC236}">
                <a16:creationId xmlns:a16="http://schemas.microsoft.com/office/drawing/2014/main" id="{E0571616-C84B-0444-8871-EB97350B03F1}"/>
              </a:ext>
            </a:extLst>
          </p:cNvPr>
          <p:cNvSpPr>
            <a:spLocks noGrp="1"/>
          </p:cNvSpPr>
          <p:nvPr>
            <p:ph idx="1"/>
          </p:nvPr>
        </p:nvSpPr>
        <p:spPr>
          <a:xfrm>
            <a:off x="1940902" y="2253578"/>
            <a:ext cx="5262197" cy="1637939"/>
          </a:xfrm>
          <a:prstGeom prst="rect">
            <a:avLst/>
          </a:prstGeom>
        </p:spPr>
        <p:txBody>
          <a:bodyPr vert="horz" lIns="91440" tIns="45720" rIns="91440" bIns="45720" rtlCol="0">
            <a:normAutofit/>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214367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0529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7962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99145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8955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6125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3834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5915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631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2339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90538"/>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225925"/>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17556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9063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6258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0589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362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33237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1086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91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9139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0964274"/>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84052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5"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8262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26054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8429625"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9"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0246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9836947"/>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822105"/>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422400"/>
            <a:ext cx="3986212"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720686"/>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3" y="1092491"/>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3" y="1697608"/>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3" y="2302725"/>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3" y="2907842"/>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3" y="3512959"/>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3" y="4118077"/>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The extras</a:t>
            </a:r>
          </a:p>
        </p:txBody>
      </p:sp>
    </p:spTree>
    <p:extLst>
      <p:ext uri="{BB962C8B-B14F-4D97-AF65-F5344CB8AC3E}">
        <p14:creationId xmlns:p14="http://schemas.microsoft.com/office/powerpoint/2010/main" val="67465474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30965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pic>
        <p:nvPicPr>
          <p:cNvPr id="5" name="Picture 4" descr="A picture containing hat, game&#10;&#10;Description automatically generated">
            <a:extLst>
              <a:ext uri="{FF2B5EF4-FFF2-40B4-BE49-F238E27FC236}">
                <a16:creationId xmlns:a16="http://schemas.microsoft.com/office/drawing/2014/main" id="{BD953EFF-48D8-4A1C-A84F-85E07ADCC3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 t="2380" r="57010" b="4999"/>
          <a:stretch/>
        </p:blipFill>
        <p:spPr>
          <a:xfrm flipV="1">
            <a:off x="1" y="0"/>
            <a:ext cx="9144000" cy="5143500"/>
          </a:xfrm>
          <a:prstGeom prst="rect">
            <a:avLst/>
          </a:prstGeom>
        </p:spPr>
      </p:pic>
      <p:sp>
        <p:nvSpPr>
          <p:cNvPr id="9" name="Text Placeholder 8"/>
          <p:cNvSpPr>
            <a:spLocks noGrp="1"/>
          </p:cNvSpPr>
          <p:nvPr>
            <p:ph type="body" sz="quarter" idx="10" hasCustomPrompt="1"/>
          </p:nvPr>
        </p:nvSpPr>
        <p:spPr>
          <a:xfrm>
            <a:off x="1780954" y="2098360"/>
            <a:ext cx="5582093" cy="587388"/>
          </a:xfrm>
          <a:prstGeom prst="rect">
            <a:avLst/>
          </a:prstGeom>
        </p:spPr>
        <p:txBody>
          <a:bodyPr anchor="ctr"/>
          <a:lstStyle>
            <a:lvl1pPr marL="0" indent="0" algn="ctr">
              <a:lnSpc>
                <a:spcPts val="3200"/>
              </a:lnSpc>
              <a:buNone/>
              <a:defRPr sz="1600">
                <a:solidFill>
                  <a:schemeClr val="bg1"/>
                </a:solidFill>
                <a:latin typeface="+mj-lt"/>
              </a:defRPr>
            </a:lvl1pPr>
            <a:lvl2pPr marL="457189" indent="0">
              <a:buNone/>
              <a:defRPr sz="1600">
                <a:latin typeface="+mj-lt"/>
              </a:defRPr>
            </a:lvl2pPr>
            <a:lvl3pPr marL="914377" indent="0">
              <a:buNone/>
              <a:defRPr sz="1600">
                <a:latin typeface="+mj-lt"/>
              </a:defRPr>
            </a:lvl3pPr>
            <a:lvl4pPr marL="1371566" indent="0">
              <a:buNone/>
              <a:defRPr sz="1600">
                <a:latin typeface="+mj-lt"/>
              </a:defRPr>
            </a:lvl4pPr>
            <a:lvl5pPr marL="1828754"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a:off x="1" y="-122440"/>
            <a:ext cx="1548203" cy="1187447"/>
          </a:xfrm>
          <a:prstGeom prst="rect">
            <a:avLst/>
          </a:prstGeom>
        </p:spPr>
      </p:pic>
      <p:pic>
        <p:nvPicPr>
          <p:cNvPr id="4" name="Picture 3"/>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rot="10800000">
            <a:off x="7595797" y="3681861"/>
            <a:ext cx="1548203" cy="1187447"/>
          </a:xfrm>
          <a:prstGeom prst="rect">
            <a:avLst/>
          </a:prstGeom>
        </p:spPr>
      </p:pic>
      <p:pic>
        <p:nvPicPr>
          <p:cNvPr id="12" name="Picture 11" descr="A drawing of a face&#10;&#10;Description automatically generated">
            <a:extLst>
              <a:ext uri="{FF2B5EF4-FFF2-40B4-BE49-F238E27FC236}">
                <a16:creationId xmlns:a16="http://schemas.microsoft.com/office/drawing/2014/main" id="{9A30A9BE-34E5-40D2-B8E7-8997F94C02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99110" y="274191"/>
            <a:ext cx="741575" cy="741575"/>
          </a:xfrm>
          <a:prstGeom prst="rect">
            <a:avLst/>
          </a:prstGeom>
        </p:spPr>
      </p:pic>
    </p:spTree>
    <p:extLst>
      <p:ext uri="{BB962C8B-B14F-4D97-AF65-F5344CB8AC3E}">
        <p14:creationId xmlns:p14="http://schemas.microsoft.com/office/powerpoint/2010/main" val="3871319553"/>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7940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0168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pic>
        <p:nvPicPr>
          <p:cNvPr id="7" name="Рисунок 8">
            <a:extLst>
              <a:ext uri="{FF2B5EF4-FFF2-40B4-BE49-F238E27FC236}">
                <a16:creationId xmlns:a16="http://schemas.microsoft.com/office/drawing/2014/main" id="{0C655499-4098-C74E-9388-F7C9DED2B9CE}"/>
              </a:ext>
            </a:extLst>
          </p:cNvPr>
          <p:cNvPicPr>
            <a:picLocks noChangeAspect="1"/>
          </p:cNvPicPr>
          <p:nvPr userDrawn="1"/>
        </p:nvPicPr>
        <p:blipFill rotWithShape="1">
          <a:blip r:embed="rId2"/>
          <a:srcRect l="32519" t="34130" r="14879" b="43514"/>
          <a:stretch/>
        </p:blipFill>
        <p:spPr>
          <a:xfrm>
            <a:off x="1" y="0"/>
            <a:ext cx="9144000" cy="5143500"/>
          </a:xfrm>
          <a:prstGeom prst="rect">
            <a:avLst/>
          </a:prstGeom>
        </p:spPr>
      </p:pic>
      <p:sp>
        <p:nvSpPr>
          <p:cNvPr id="9" name="Номер слайда 5">
            <a:extLst>
              <a:ext uri="{FF2B5EF4-FFF2-40B4-BE49-F238E27FC236}">
                <a16:creationId xmlns:a16="http://schemas.microsoft.com/office/drawing/2014/main" id="{58D9E840-8635-B649-B0A9-27845B5E7CA4}"/>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10" name="Заголовок 1">
            <a:extLst>
              <a:ext uri="{FF2B5EF4-FFF2-40B4-BE49-F238E27FC236}">
                <a16:creationId xmlns:a16="http://schemas.microsoft.com/office/drawing/2014/main" id="{1B68AAC6-C90C-454A-80A7-34792F69F018}"/>
              </a:ext>
            </a:extLst>
          </p:cNvPr>
          <p:cNvSpPr>
            <a:spLocks noGrp="1"/>
          </p:cNvSpPr>
          <p:nvPr>
            <p:ph type="title"/>
          </p:nvPr>
        </p:nvSpPr>
        <p:spPr>
          <a:xfrm>
            <a:off x="1940902" y="1363466"/>
            <a:ext cx="5262197" cy="670139"/>
          </a:xfrm>
          <a:prstGeom prst="rect">
            <a:avLst/>
          </a:prstGeom>
        </p:spPr>
        <p:txBody>
          <a:bodyPr vert="horz" lIns="91440" tIns="45720" rIns="91440" bIns="45720" rtlCol="0" anchor="ctr">
            <a:normAutofit/>
          </a:bodyPr>
          <a:lstStyle>
            <a:lvl1pPr algn="ctr">
              <a:defRPr>
                <a:solidFill>
                  <a:schemeClr val="bg1"/>
                </a:solidFill>
              </a:defRPr>
            </a:lvl1pPr>
          </a:lstStyle>
          <a:p>
            <a:r>
              <a:rPr lang="ru-RU"/>
              <a:t>Образец заголовка</a:t>
            </a:r>
          </a:p>
        </p:txBody>
      </p:sp>
      <p:sp>
        <p:nvSpPr>
          <p:cNvPr id="11" name="Текст 2">
            <a:extLst>
              <a:ext uri="{FF2B5EF4-FFF2-40B4-BE49-F238E27FC236}">
                <a16:creationId xmlns:a16="http://schemas.microsoft.com/office/drawing/2014/main" id="{E0571616-C84B-0444-8871-EB97350B03F1}"/>
              </a:ext>
            </a:extLst>
          </p:cNvPr>
          <p:cNvSpPr>
            <a:spLocks noGrp="1"/>
          </p:cNvSpPr>
          <p:nvPr>
            <p:ph idx="1"/>
          </p:nvPr>
        </p:nvSpPr>
        <p:spPr>
          <a:xfrm>
            <a:off x="1940902" y="2253578"/>
            <a:ext cx="5262197" cy="1637939"/>
          </a:xfrm>
          <a:prstGeom prst="rect">
            <a:avLst/>
          </a:prstGeom>
        </p:spPr>
        <p:txBody>
          <a:bodyPr vert="horz" lIns="91440" tIns="45720" rIns="91440" bIns="45720" rtlCol="0">
            <a:normAutofit/>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14507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468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57444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image" Target="../media/image6.png"/><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theme" Target="../theme/theme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8"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3.xml"/><Relationship Id="rId1" Type="http://schemas.openxmlformats.org/officeDocument/2006/relationships/slideLayout" Target="../slideLayouts/slideLayout62.xml"/><Relationship Id="rId4"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6.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6" name="Picture 5" descr="A picture containing game&#10;&#10;Description automatically generated">
            <a:extLst>
              <a:ext uri="{FF2B5EF4-FFF2-40B4-BE49-F238E27FC236}">
                <a16:creationId xmlns:a16="http://schemas.microsoft.com/office/drawing/2014/main" id="{DC2ADDEC-9847-43A6-A46F-94D42E2A531B}"/>
              </a:ext>
            </a:extLst>
          </p:cNvPr>
          <p:cNvPicPr>
            <a:picLocks noChangeAspect="1"/>
          </p:cNvPicPr>
          <p:nvPr userDrawn="1"/>
        </p:nvPicPr>
        <p:blipFill rotWithShape="1">
          <a:blip r:embed="rId32" cstate="print">
            <a:extLst>
              <a:ext uri="{28A0092B-C50C-407E-A947-70E740481C1C}">
                <a14:useLocalDpi xmlns:a14="http://schemas.microsoft.com/office/drawing/2010/main" val="0"/>
              </a:ext>
            </a:extLst>
          </a:blip>
          <a:srcRect l="4891" r="4891"/>
          <a:stretch/>
        </p:blipFill>
        <p:spPr>
          <a:xfrm>
            <a:off x="0" y="0"/>
            <a:ext cx="9144000" cy="5143500"/>
          </a:xfrm>
          <a:prstGeom prst="rect">
            <a:avLst/>
          </a:prstGeom>
        </p:spPr>
      </p:pic>
      <p:sp>
        <p:nvSpPr>
          <p:cNvPr id="2" name="Title Placeholder 1"/>
          <p:cNvSpPr>
            <a:spLocks noGrp="1"/>
          </p:cNvSpPr>
          <p:nvPr userDrawn="1">
            <p:ph type="title"/>
          </p:nvPr>
        </p:nvSpPr>
        <p:spPr>
          <a:xfrm>
            <a:off x="531467"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7" y="3843769"/>
            <a:ext cx="1945327"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856" r:id="rId1"/>
    <p:sldLayoutId id="2147483695"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1"/>
        </a:spcBef>
        <a:buFont typeface="Arial" panose="020B0604020202020204" pitchFamily="34" charset="0"/>
        <a:buNone/>
        <a:defRPr sz="1600" b="1" kern="1200" baseline="0">
          <a:solidFill>
            <a:schemeClr val="bg1"/>
          </a:solidFill>
          <a:latin typeface="+mn-lt"/>
          <a:ea typeface="+mn-ea"/>
          <a:cs typeface="+mn-cs"/>
        </a:defRPr>
      </a:lvl1pPr>
      <a:lvl2pPr marL="342891"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4"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2056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sp>
        <p:nvSpPr>
          <p:cNvPr id="3" name="Text Placeholder 2"/>
          <p:cNvSpPr>
            <a:spLocks noGrp="1"/>
          </p:cNvSpPr>
          <p:nvPr>
            <p:ph type="body" idx="1"/>
          </p:nvPr>
        </p:nvSpPr>
        <p:spPr>
          <a:xfrm>
            <a:off x="360365"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a:t>fourth</a:t>
            </a:r>
          </a:p>
        </p:txBody>
      </p:sp>
      <p:sp>
        <p:nvSpPr>
          <p:cNvPr id="4" name="Title Placeholder 3"/>
          <p:cNvSpPr>
            <a:spLocks noGrp="1"/>
          </p:cNvSpPr>
          <p:nvPr>
            <p:ph type="title"/>
          </p:nvPr>
        </p:nvSpPr>
        <p:spPr>
          <a:xfrm>
            <a:off x="360365"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4" y="4877349"/>
            <a:ext cx="2422187" cy="200055"/>
          </a:xfrm>
          <a:prstGeom prst="rect">
            <a:avLst/>
          </a:prstGeom>
          <a:solidFill>
            <a:srgbClr val="205648"/>
          </a:solid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More</a:t>
            </a:r>
            <a:r>
              <a:rPr lang="en-US" sz="700" baseline="0" dirty="0">
                <a:solidFill>
                  <a:schemeClr val="bg1"/>
                </a:solidFill>
                <a:latin typeface="+mj-lt"/>
              </a:rPr>
              <a:t> than Java</a:t>
            </a:r>
            <a:r>
              <a:rPr lang="en-US" sz="700" dirty="0">
                <a:solidFill>
                  <a:schemeClr val="bg1"/>
                </a:solidFill>
                <a:latin typeface="+mj-lt"/>
              </a:rPr>
              <a:t> Community</a:t>
            </a:r>
            <a:endParaRPr lang="en-US" sz="700" dirty="0">
              <a:latin typeface="+mj-lt"/>
            </a:endParaRPr>
          </a:p>
        </p:txBody>
      </p:sp>
      <p:pic>
        <p:nvPicPr>
          <p:cNvPr id="8" name="Picture 7" descr="A picture containing drawing&#10;&#10;Description automatically generated">
            <a:extLst>
              <a:ext uri="{FF2B5EF4-FFF2-40B4-BE49-F238E27FC236}">
                <a16:creationId xmlns:a16="http://schemas.microsoft.com/office/drawing/2014/main" id="{99546375-6E50-0849-AD9E-E36BAE96D7AE}"/>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360365" y="4554759"/>
            <a:ext cx="543818" cy="543818"/>
          </a:xfrm>
          <a:prstGeom prst="rect">
            <a:avLst/>
          </a:prstGeom>
        </p:spPr>
      </p:pic>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4" r:id="rId8"/>
    <p:sldLayoutId id="2147483690" r:id="rId9"/>
    <p:sldLayoutId id="2147483691" r:id="rId10"/>
    <p:sldLayoutId id="2147483708" r:id="rId11"/>
    <p:sldLayoutId id="2147483830" r:id="rId12"/>
    <p:sldLayoutId id="2147483831" r:id="rId13"/>
    <p:sldLayoutId id="2147483832" r:id="rId14"/>
    <p:sldLayoutId id="2147483834" r:id="rId15"/>
    <p:sldLayoutId id="2147483835" r:id="rId16"/>
    <p:sldLayoutId id="2147483836"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7" r:id="rId26"/>
    <p:sldLayoutId id="2147483848" r:id="rId27"/>
    <p:sldLayoutId id="2147483849" r:id="rId28"/>
    <p:sldLayoutId id="2147483850" r:id="rId29"/>
    <p:sldLayoutId id="2147483851" r:id="rId30"/>
    <p:sldLayoutId id="2147483852" r:id="rId31"/>
  </p:sldLayoutIdLst>
  <p:hf hdr="0" ftr="0" dt="0"/>
  <p:txStyles>
    <p:titleStyle>
      <a:lvl1pPr algn="l" defTabSz="914377"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46" indent="-171446" algn="l" defTabSz="914377"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35"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24"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09" indent="-285744"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7"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5"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pic>
        <p:nvPicPr>
          <p:cNvPr id="4" name="Picture 3" descr="A picture containing hat, game&#10;&#10;Description automatically generated">
            <a:extLst>
              <a:ext uri="{FF2B5EF4-FFF2-40B4-BE49-F238E27FC236}">
                <a16:creationId xmlns:a16="http://schemas.microsoft.com/office/drawing/2014/main" id="{2C5B0B48-B37C-4323-A068-B424E776EAA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4436"/>
          <a:stretch/>
        </p:blipFill>
        <p:spPr>
          <a:xfrm>
            <a:off x="-1" y="-2"/>
            <a:ext cx="9144001" cy="5143501"/>
          </a:xfrm>
          <a:prstGeom prst="rect">
            <a:avLst/>
          </a:prstGeom>
        </p:spPr>
      </p:pic>
      <p:sp>
        <p:nvSpPr>
          <p:cNvPr id="11" name="TextBox 10">
            <a:extLst>
              <a:ext uri="{FF2B5EF4-FFF2-40B4-BE49-F238E27FC236}">
                <a16:creationId xmlns:a16="http://schemas.microsoft.com/office/drawing/2014/main" id="{AEDD5504-CE14-4884-9504-B65CDC81ADD3}"/>
              </a:ext>
            </a:extLst>
          </p:cNvPr>
          <p:cNvSpPr txBox="1"/>
          <p:nvPr userDrawn="1"/>
        </p:nvSpPr>
        <p:spPr>
          <a:xfrm>
            <a:off x="943584" y="4877349"/>
            <a:ext cx="2422187" cy="200055"/>
          </a:xfrm>
          <a:prstGeom prst="rect">
            <a:avLst/>
          </a:prstGeom>
          <a:no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Minsk Java Community</a:t>
            </a:r>
            <a:endParaRPr lang="en-US" sz="700">
              <a:latin typeface="+mj-lt"/>
            </a:endParaRPr>
          </a:p>
        </p:txBody>
      </p:sp>
      <p:pic>
        <p:nvPicPr>
          <p:cNvPr id="12" name="Picture 11" descr="A drawing of a face&#10;&#10;Description automatically generated">
            <a:extLst>
              <a:ext uri="{FF2B5EF4-FFF2-40B4-BE49-F238E27FC236}">
                <a16:creationId xmlns:a16="http://schemas.microsoft.com/office/drawing/2014/main" id="{F7378B8F-93E2-4185-9DC8-F226B0BD49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7186" y="4554730"/>
            <a:ext cx="543818" cy="543818"/>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855" r:id="rId1"/>
  </p:sldLayoutIdLst>
  <p:hf hdr="0" ftr="0" dt="0"/>
  <p:txStyles>
    <p:titleStyle>
      <a:lvl1pPr algn="l" defTabSz="914377"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F57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sp>
        <p:nvSpPr>
          <p:cNvPr id="3" name="Text Placeholder 2"/>
          <p:cNvSpPr>
            <a:spLocks noGrp="1"/>
          </p:cNvSpPr>
          <p:nvPr>
            <p:ph type="body" idx="1"/>
          </p:nvPr>
        </p:nvSpPr>
        <p:spPr>
          <a:xfrm>
            <a:off x="360365"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sp>
        <p:nvSpPr>
          <p:cNvPr id="4" name="Title Placeholder 3"/>
          <p:cNvSpPr>
            <a:spLocks noGrp="1"/>
          </p:cNvSpPr>
          <p:nvPr>
            <p:ph type="title"/>
          </p:nvPr>
        </p:nvSpPr>
        <p:spPr>
          <a:xfrm>
            <a:off x="360365"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4" y="4877349"/>
            <a:ext cx="2422187" cy="200055"/>
          </a:xfrm>
          <a:prstGeom prst="rect">
            <a:avLst/>
          </a:prstGeom>
          <a:solidFill>
            <a:srgbClr val="205649"/>
          </a:solid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Minsk Java Community</a:t>
            </a:r>
            <a:endParaRPr lang="en-US" sz="700">
              <a:latin typeface="+mj-lt"/>
            </a:endParaRPr>
          </a:p>
        </p:txBody>
      </p:sp>
      <p:pic>
        <p:nvPicPr>
          <p:cNvPr id="6" name="Picture 5" descr="A picture containing drawing&#10;&#10;Description automatically generated">
            <a:extLst>
              <a:ext uri="{FF2B5EF4-FFF2-40B4-BE49-F238E27FC236}">
                <a16:creationId xmlns:a16="http://schemas.microsoft.com/office/drawing/2014/main" id="{77883CC1-2DE9-2541-A62D-006C92E77E4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99766" y="4554730"/>
            <a:ext cx="543818" cy="543818"/>
          </a:xfrm>
          <a:prstGeom prst="rect">
            <a:avLst/>
          </a:prstGeom>
        </p:spPr>
      </p:pic>
    </p:spTree>
    <p:extLst>
      <p:ext uri="{BB962C8B-B14F-4D97-AF65-F5344CB8AC3E}">
        <p14:creationId xmlns:p14="http://schemas.microsoft.com/office/powerpoint/2010/main" val="13507255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377"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46" indent="-171446" algn="l" defTabSz="914377"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35"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24"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09" indent="-285744"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7">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1.xml"/><Relationship Id="rId4" Type="http://schemas.openxmlformats.org/officeDocument/2006/relationships/image" Target="../media/image13.sv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CF97D5C-DE25-C748-B98F-EC11F1AC006D}"/>
              </a:ext>
            </a:extLst>
          </p:cNvPr>
          <p:cNvGrpSpPr/>
          <p:nvPr/>
        </p:nvGrpSpPr>
        <p:grpSpPr>
          <a:xfrm>
            <a:off x="4906207" y="-32657"/>
            <a:ext cx="815863" cy="958131"/>
            <a:chOff x="6541609" y="0"/>
            <a:chExt cx="1087817" cy="1277508"/>
          </a:xfrm>
        </p:grpSpPr>
        <p:sp>
          <p:nvSpPr>
            <p:cNvPr id="9" name="Овал 9">
              <a:extLst>
                <a:ext uri="{FF2B5EF4-FFF2-40B4-BE49-F238E27FC236}">
                  <a16:creationId xmlns:a16="http://schemas.microsoft.com/office/drawing/2014/main" id="{5123A35A-1868-144F-BC40-5D64BAA5A806}"/>
                </a:ext>
              </a:extLst>
            </p:cNvPr>
            <p:cNvSpPr/>
            <p:nvPr/>
          </p:nvSpPr>
          <p:spPr>
            <a:xfrm>
              <a:off x="6541609" y="189691"/>
              <a:ext cx="1087817" cy="1087817"/>
            </a:xfrm>
            <a:prstGeom prst="ellipse">
              <a:avLst/>
            </a:prstGeom>
            <a:solidFill>
              <a:srgbClr val="57A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13"/>
            </a:p>
          </p:txBody>
        </p:sp>
        <p:pic>
          <p:nvPicPr>
            <p:cNvPr id="10" name="Content Placeholder 10">
              <a:extLst>
                <a:ext uri="{FF2B5EF4-FFF2-40B4-BE49-F238E27FC236}">
                  <a16:creationId xmlns:a16="http://schemas.microsoft.com/office/drawing/2014/main" id="{127A8A74-E620-0743-A8FE-B119875BEA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3602" y="0"/>
              <a:ext cx="583830" cy="1059543"/>
            </a:xfrm>
            <a:prstGeom prst="rect">
              <a:avLst/>
            </a:prstGeom>
          </p:spPr>
        </p:pic>
      </p:grpSp>
      <p:sp>
        <p:nvSpPr>
          <p:cNvPr id="7" name="Title 2">
            <a:extLst>
              <a:ext uri="{FF2B5EF4-FFF2-40B4-BE49-F238E27FC236}">
                <a16:creationId xmlns:a16="http://schemas.microsoft.com/office/drawing/2014/main" id="{4D711612-069E-4444-A44D-0E2281656C8B}"/>
              </a:ext>
            </a:extLst>
          </p:cNvPr>
          <p:cNvSpPr txBox="1">
            <a:spLocks/>
          </p:cNvSpPr>
          <p:nvPr/>
        </p:nvSpPr>
        <p:spPr>
          <a:xfrm>
            <a:off x="2183417" y="1852471"/>
            <a:ext cx="5262197" cy="1009998"/>
          </a:xfrm>
          <a:prstGeom prst="rect">
            <a:avLst/>
          </a:prstGeom>
          <a:ln>
            <a:solidFill>
              <a:schemeClr val="bg1"/>
            </a:solidFill>
          </a:ln>
        </p:spPr>
        <p:txBody>
          <a:bodyPr vert="horz" wrap="none" lIns="91440" tIns="45720" rIns="91440" bIns="45720" rtlCol="0" anchor="ctr">
            <a:normAutofit/>
          </a:bodyPr>
          <a:lstStyle>
            <a:lvl1pPr algn="ctr" defTabSz="914377">
              <a:lnSpc>
                <a:spcPct val="100000"/>
              </a:lnSpc>
              <a:spcBef>
                <a:spcPct val="0"/>
              </a:spcBef>
              <a:buNone/>
              <a:defRPr sz="2000" b="1" cap="none" spc="100" baseline="0">
                <a:solidFill>
                  <a:schemeClr val="bg1"/>
                </a:solidFill>
                <a:ea typeface="+mj-ea"/>
                <a:cs typeface="+mj-cs"/>
              </a:defRPr>
            </a:lvl1pPr>
          </a:lstStyle>
          <a:p>
            <a:r>
              <a:rPr lang="en-US" b="0" dirty="0"/>
              <a:t>Java build tools</a:t>
            </a:r>
          </a:p>
        </p:txBody>
      </p:sp>
    </p:spTree>
    <p:extLst>
      <p:ext uri="{BB962C8B-B14F-4D97-AF65-F5344CB8AC3E}">
        <p14:creationId xmlns:p14="http://schemas.microsoft.com/office/powerpoint/2010/main" val="266714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Maven Lifecycles and Phases</a:t>
            </a:r>
          </a:p>
        </p:txBody>
      </p:sp>
      <p:sp>
        <p:nvSpPr>
          <p:cNvPr id="6" name="TextBox 5">
            <a:extLst>
              <a:ext uri="{FF2B5EF4-FFF2-40B4-BE49-F238E27FC236}">
                <a16:creationId xmlns:a16="http://schemas.microsoft.com/office/drawing/2014/main" id="{580E2182-8F48-4403-979E-6EE938AC5B1A}"/>
              </a:ext>
            </a:extLst>
          </p:cNvPr>
          <p:cNvSpPr txBox="1"/>
          <p:nvPr/>
        </p:nvSpPr>
        <p:spPr>
          <a:xfrm>
            <a:off x="2933442" y="1285594"/>
            <a:ext cx="5595452" cy="2893100"/>
          </a:xfrm>
          <a:prstGeom prst="rect">
            <a:avLst/>
          </a:prstGeom>
          <a:noFill/>
        </p:spPr>
        <p:txBody>
          <a:bodyPr wrap="square" rtlCol="0">
            <a:spAutoFit/>
          </a:bodyPr>
          <a:lstStyle/>
          <a:p>
            <a:pPr algn="just"/>
            <a:r>
              <a:rPr lang="en-US" sz="1400" i="1" dirty="0">
                <a:latin typeface="+mj-lt"/>
              </a:rPr>
              <a:t>Lifecycle</a:t>
            </a:r>
            <a:r>
              <a:rPr lang="en-US" sz="1400" dirty="0">
                <a:latin typeface="+mj-lt"/>
              </a:rPr>
              <a:t> is a container for </a:t>
            </a:r>
            <a:r>
              <a:rPr lang="en-US" sz="1400" i="1" dirty="0">
                <a:latin typeface="+mj-lt"/>
              </a:rPr>
              <a:t>phases</a:t>
            </a:r>
            <a:r>
              <a:rPr lang="en-US" sz="1400" dirty="0">
                <a:latin typeface="+mj-lt"/>
              </a:rPr>
              <a:t>. There are three built-in build lifecycles: </a:t>
            </a:r>
          </a:p>
          <a:p>
            <a:pPr marL="285750" indent="-285750" algn="just">
              <a:buFont typeface="Arial" panose="020B0604020202020204" pitchFamily="34" charset="0"/>
              <a:buChar char="•"/>
            </a:pPr>
            <a:r>
              <a:rPr lang="en-US" sz="1400" dirty="0">
                <a:latin typeface="+mj-lt"/>
              </a:rPr>
              <a:t>default – handles the project’s deployment</a:t>
            </a:r>
          </a:p>
          <a:p>
            <a:pPr marL="285750" indent="-285750" algn="just">
              <a:buFont typeface="Arial" panose="020B0604020202020204" pitchFamily="34" charset="0"/>
              <a:buChar char="•"/>
            </a:pPr>
            <a:r>
              <a:rPr lang="en-US" sz="1400" dirty="0">
                <a:latin typeface="+mj-lt"/>
              </a:rPr>
              <a:t>clean – handles cleaning</a:t>
            </a:r>
          </a:p>
          <a:p>
            <a:pPr marL="285750" indent="-285750" algn="just">
              <a:buFont typeface="Arial" panose="020B0604020202020204" pitchFamily="34" charset="0"/>
              <a:buChar char="•"/>
            </a:pPr>
            <a:r>
              <a:rPr lang="en-US" sz="1400" dirty="0">
                <a:latin typeface="+mj-lt"/>
              </a:rPr>
              <a:t>site – handles the creation of your project's web site.</a:t>
            </a:r>
          </a:p>
          <a:p>
            <a:pPr marL="285750" indent="-285750" algn="just">
              <a:buFont typeface="Arial" panose="020B0604020202020204" pitchFamily="34" charset="0"/>
              <a:buChar char="•"/>
            </a:pPr>
            <a:endParaRPr lang="en-US" sz="1400" dirty="0">
              <a:latin typeface="+mj-lt"/>
            </a:endParaRPr>
          </a:p>
          <a:p>
            <a:pPr algn="just"/>
            <a:r>
              <a:rPr lang="en-US" sz="1400" dirty="0">
                <a:latin typeface="+mj-lt"/>
              </a:rPr>
              <a:t>Each lifecycle is defined by the list of phases, which are executed sequentially.</a:t>
            </a:r>
          </a:p>
          <a:p>
            <a:pPr algn="just"/>
            <a:endParaRPr lang="en-US" sz="1400" dirty="0">
              <a:latin typeface="+mj-lt"/>
            </a:endParaRPr>
          </a:p>
          <a:p>
            <a:pPr algn="just"/>
            <a:r>
              <a:rPr lang="en-US" sz="1400" dirty="0">
                <a:latin typeface="+mj-lt"/>
              </a:rPr>
              <a:t>Phases are made up of a set of </a:t>
            </a:r>
            <a:r>
              <a:rPr lang="en-US" sz="1400" i="1" dirty="0">
                <a:latin typeface="+mj-lt"/>
              </a:rPr>
              <a:t>goals</a:t>
            </a:r>
            <a:r>
              <a:rPr lang="en-US" sz="1400" dirty="0">
                <a:latin typeface="+mj-lt"/>
              </a:rPr>
              <a:t>. Goals represent a specific task that contributes to the building and managing of a project. Sometimes, a maven goal is not bound to a build phase. </a:t>
            </a:r>
          </a:p>
          <a:p>
            <a:pPr algn="just"/>
            <a:endParaRPr lang="en-US" sz="1400" dirty="0">
              <a:latin typeface="+mj-lt"/>
            </a:endParaRPr>
          </a:p>
          <a:p>
            <a:pPr algn="just"/>
            <a:r>
              <a:rPr lang="en-US" sz="1400" dirty="0">
                <a:latin typeface="+mj-lt"/>
              </a:rPr>
              <a:t>Plugins are set of goals, that may be bound to phases.</a:t>
            </a:r>
          </a:p>
        </p:txBody>
      </p:sp>
      <p:pic>
        <p:nvPicPr>
          <p:cNvPr id="1026" name="Picture 2" descr="Apache Maven Feathers transparent PNG - StickPNG">
            <a:extLst>
              <a:ext uri="{FF2B5EF4-FFF2-40B4-BE49-F238E27FC236}">
                <a16:creationId xmlns:a16="http://schemas.microsoft.com/office/drawing/2014/main" id="{EB157420-41EA-DFB3-FFEB-EB921F902B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365" y="1063253"/>
            <a:ext cx="2503337" cy="3337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80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Gradle</a:t>
            </a:r>
          </a:p>
        </p:txBody>
      </p:sp>
      <p:sp>
        <p:nvSpPr>
          <p:cNvPr id="6" name="TextBox 5">
            <a:extLst>
              <a:ext uri="{FF2B5EF4-FFF2-40B4-BE49-F238E27FC236}">
                <a16:creationId xmlns:a16="http://schemas.microsoft.com/office/drawing/2014/main" id="{580E2182-8F48-4403-979E-6EE938AC5B1A}"/>
              </a:ext>
            </a:extLst>
          </p:cNvPr>
          <p:cNvSpPr txBox="1"/>
          <p:nvPr/>
        </p:nvSpPr>
        <p:spPr>
          <a:xfrm>
            <a:off x="487179" y="865406"/>
            <a:ext cx="5089027" cy="3785652"/>
          </a:xfrm>
          <a:prstGeom prst="rect">
            <a:avLst/>
          </a:prstGeom>
          <a:noFill/>
        </p:spPr>
        <p:txBody>
          <a:bodyPr wrap="square" rtlCol="0">
            <a:spAutoFit/>
          </a:bodyPr>
          <a:lstStyle/>
          <a:p>
            <a:r>
              <a:rPr lang="en-US" sz="1600" b="1" dirty="0">
                <a:latin typeface="+mj-lt"/>
              </a:rPr>
              <a:t>Released:</a:t>
            </a:r>
            <a:r>
              <a:rPr lang="en-US" sz="1600" dirty="0">
                <a:latin typeface="+mj-lt"/>
              </a:rPr>
              <a:t> April 2008</a:t>
            </a:r>
          </a:p>
          <a:p>
            <a:r>
              <a:rPr lang="en-US" sz="1600" b="1" dirty="0">
                <a:latin typeface="+mj-lt"/>
              </a:rPr>
              <a:t>Created for: </a:t>
            </a:r>
            <a:r>
              <a:rPr lang="en-US" sz="1600" dirty="0">
                <a:latin typeface="+mj-lt"/>
              </a:rPr>
              <a:t>Fulfill the problems of Maven</a:t>
            </a:r>
          </a:p>
          <a:p>
            <a:r>
              <a:rPr lang="en-US" sz="1600" b="1" dirty="0">
                <a:latin typeface="+mj-lt"/>
              </a:rPr>
              <a:t>Build described in:</a:t>
            </a:r>
            <a:r>
              <a:rPr lang="en-US" sz="1600" dirty="0">
                <a:latin typeface="+mj-lt"/>
              </a:rPr>
              <a:t> </a:t>
            </a:r>
            <a:r>
              <a:rPr lang="en-US" sz="1600" dirty="0" err="1">
                <a:latin typeface="+mj-lt"/>
              </a:rPr>
              <a:t>build.gradle</a:t>
            </a:r>
            <a:r>
              <a:rPr lang="en-US" sz="1600" dirty="0">
                <a:latin typeface="+mj-lt"/>
              </a:rPr>
              <a:t> or </a:t>
            </a:r>
            <a:r>
              <a:rPr lang="en-US" sz="1600" dirty="0" err="1">
                <a:latin typeface="+mj-lt"/>
              </a:rPr>
              <a:t>build.gradle.kts</a:t>
            </a:r>
            <a:r>
              <a:rPr lang="en-US" sz="1600" dirty="0">
                <a:latin typeface="+mj-lt"/>
              </a:rPr>
              <a:t> file</a:t>
            </a:r>
          </a:p>
          <a:p>
            <a:r>
              <a:rPr lang="en-US" sz="1600" b="1" dirty="0">
                <a:latin typeface="+mj-lt"/>
              </a:rPr>
              <a:t>Features:</a:t>
            </a:r>
          </a:p>
          <a:p>
            <a:pPr marL="285750" indent="-285750">
              <a:buFont typeface="Arial" panose="020B0604020202020204" pitchFamily="34" charset="0"/>
              <a:buChar char="•"/>
            </a:pPr>
            <a:r>
              <a:rPr lang="en-US" sz="1600" dirty="0">
                <a:latin typeface="+mj-lt"/>
              </a:rPr>
              <a:t>Groovy or Kotlin DSL – you can use usual coding for specifying your builds</a:t>
            </a:r>
          </a:p>
          <a:p>
            <a:pPr marL="285750" indent="-285750">
              <a:buFont typeface="Arial" panose="020B0604020202020204" pitchFamily="34" charset="0"/>
              <a:buChar char="•"/>
            </a:pPr>
            <a:r>
              <a:rPr lang="en-US" sz="1600" dirty="0">
                <a:latin typeface="+mj-lt"/>
              </a:rPr>
              <a:t>Uses cache to run only tasks that have changed since the previous run</a:t>
            </a:r>
          </a:p>
          <a:p>
            <a:pPr marL="285750" indent="-285750">
              <a:buFont typeface="Arial" panose="020B0604020202020204" pitchFamily="34" charset="0"/>
              <a:buChar char="•"/>
            </a:pPr>
            <a:r>
              <a:rPr lang="en-US" sz="1600" dirty="0">
                <a:latin typeface="+mj-lt"/>
              </a:rPr>
              <a:t>Supports Maven conventions, but you can override them</a:t>
            </a:r>
          </a:p>
          <a:p>
            <a:pPr marL="285750" indent="-285750">
              <a:buFont typeface="Arial" panose="020B0604020202020204" pitchFamily="34" charset="0"/>
              <a:buChar char="•"/>
            </a:pPr>
            <a:r>
              <a:rPr lang="en-US" sz="1600" dirty="0">
                <a:latin typeface="+mj-lt"/>
              </a:rPr>
              <a:t>Highly customizable with plugins</a:t>
            </a:r>
          </a:p>
          <a:p>
            <a:pPr marL="285750" indent="-285750">
              <a:buFont typeface="Arial" panose="020B0604020202020204" pitchFamily="34" charset="0"/>
              <a:buChar char="•"/>
            </a:pPr>
            <a:r>
              <a:rPr lang="en-US" sz="1600" dirty="0">
                <a:latin typeface="+mj-lt"/>
              </a:rPr>
              <a:t>Official tool for Android builds</a:t>
            </a:r>
          </a:p>
          <a:p>
            <a:pPr marL="285750" indent="-285750">
              <a:buFont typeface="Arial" panose="020B0604020202020204" pitchFamily="34" charset="0"/>
              <a:buChar char="•"/>
            </a:pPr>
            <a:r>
              <a:rPr lang="en-US" sz="1600" dirty="0">
                <a:latin typeface="+mj-lt"/>
              </a:rPr>
              <a:t>Gradle Wrapper can be used to avoid manual installation</a:t>
            </a:r>
          </a:p>
          <a:p>
            <a:pPr marL="285750" indent="-285750">
              <a:buFont typeface="Arial" panose="020B0604020202020204" pitchFamily="34" charset="0"/>
              <a:buChar char="•"/>
            </a:pPr>
            <a:r>
              <a:rPr lang="en-US" sz="1600" dirty="0">
                <a:latin typeface="+mj-lt"/>
              </a:rPr>
              <a:t>Supports different repository types (Ivy, Maven)</a:t>
            </a:r>
          </a:p>
          <a:p>
            <a:pPr marL="285750" indent="-285750">
              <a:buFont typeface="Arial" panose="020B0604020202020204" pitchFamily="34" charset="0"/>
              <a:buChar char="•"/>
            </a:pPr>
            <a:endParaRPr lang="en-US" sz="1600" dirty="0">
              <a:latin typeface="+mj-lt"/>
            </a:endParaRPr>
          </a:p>
        </p:txBody>
      </p:sp>
      <p:pic>
        <p:nvPicPr>
          <p:cNvPr id="2058" name="Picture 10" descr="Gradle | DCVC">
            <a:extLst>
              <a:ext uri="{FF2B5EF4-FFF2-40B4-BE49-F238E27FC236}">
                <a16:creationId xmlns:a16="http://schemas.microsoft.com/office/drawing/2014/main" id="{A1910C0D-638D-9208-1861-F9E3AEECE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9996" y="1846589"/>
            <a:ext cx="3206824" cy="145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02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Gradle</a:t>
            </a:r>
          </a:p>
        </p:txBody>
      </p:sp>
      <p:sp>
        <p:nvSpPr>
          <p:cNvPr id="6" name="TextBox 5">
            <a:extLst>
              <a:ext uri="{FF2B5EF4-FFF2-40B4-BE49-F238E27FC236}">
                <a16:creationId xmlns:a16="http://schemas.microsoft.com/office/drawing/2014/main" id="{580E2182-8F48-4403-979E-6EE938AC5B1A}"/>
              </a:ext>
            </a:extLst>
          </p:cNvPr>
          <p:cNvSpPr txBox="1"/>
          <p:nvPr/>
        </p:nvSpPr>
        <p:spPr>
          <a:xfrm>
            <a:off x="430030" y="1973472"/>
            <a:ext cx="4962816" cy="1323439"/>
          </a:xfrm>
          <a:prstGeom prst="rect">
            <a:avLst/>
          </a:prstGeom>
          <a:noFill/>
        </p:spPr>
        <p:txBody>
          <a:bodyPr wrap="square" rtlCol="0">
            <a:spAutoFit/>
          </a:bodyPr>
          <a:lstStyle/>
          <a:p>
            <a:r>
              <a:rPr lang="en-US" sz="1600" b="1" dirty="0">
                <a:latin typeface="+mj-lt"/>
              </a:rPr>
              <a:t>Disadvantages:</a:t>
            </a:r>
          </a:p>
          <a:p>
            <a:pPr marL="285750" indent="-285750">
              <a:buFont typeface="Arial" panose="020B0604020202020204" pitchFamily="34" charset="0"/>
              <a:buChar char="•"/>
            </a:pPr>
            <a:r>
              <a:rPr lang="en-US" sz="1600" dirty="0">
                <a:latin typeface="+mj-lt"/>
              </a:rPr>
              <a:t>Complexity – you have to write code in Groovy or Kotlin, so there appears a learning curve</a:t>
            </a:r>
          </a:p>
          <a:p>
            <a:pPr marL="285750" indent="-285750">
              <a:buFont typeface="Arial" panose="020B0604020202020204" pitchFamily="34" charset="0"/>
              <a:buChar char="•"/>
            </a:pPr>
            <a:r>
              <a:rPr lang="en-US" sz="1600" dirty="0">
                <a:latin typeface="+mj-lt"/>
              </a:rPr>
              <a:t>Flexibility isn’t always required, especially for small projects</a:t>
            </a:r>
          </a:p>
        </p:txBody>
      </p:sp>
      <p:pic>
        <p:nvPicPr>
          <p:cNvPr id="2058" name="Picture 10" descr="Gradle | DCVC">
            <a:extLst>
              <a:ext uri="{FF2B5EF4-FFF2-40B4-BE49-F238E27FC236}">
                <a16:creationId xmlns:a16="http://schemas.microsoft.com/office/drawing/2014/main" id="{A1910C0D-638D-9208-1861-F9E3AEECE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9996" y="1846589"/>
            <a:ext cx="3206824" cy="145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42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0B02-3455-4ACE-8DC7-E11CAEF80384}"/>
              </a:ext>
            </a:extLst>
          </p:cNvPr>
          <p:cNvSpPr>
            <a:spLocks noGrp="1"/>
          </p:cNvSpPr>
          <p:nvPr>
            <p:ph type="title"/>
          </p:nvPr>
        </p:nvSpPr>
        <p:spPr/>
        <p:txBody>
          <a:bodyPr/>
          <a:lstStyle/>
          <a:p>
            <a:r>
              <a:rPr lang="en-US" dirty="0"/>
              <a:t>Maven vs Gradle</a:t>
            </a:r>
          </a:p>
        </p:txBody>
      </p:sp>
      <p:graphicFrame>
        <p:nvGraphicFramePr>
          <p:cNvPr id="4" name="Table 4">
            <a:extLst>
              <a:ext uri="{FF2B5EF4-FFF2-40B4-BE49-F238E27FC236}">
                <a16:creationId xmlns:a16="http://schemas.microsoft.com/office/drawing/2014/main" id="{F4DF1A85-4B01-4F5A-9515-74D2E07F9016}"/>
              </a:ext>
            </a:extLst>
          </p:cNvPr>
          <p:cNvGraphicFramePr>
            <a:graphicFrameLocks noGrp="1"/>
          </p:cNvGraphicFramePr>
          <p:nvPr>
            <p:extLst>
              <p:ext uri="{D42A27DB-BD31-4B8C-83A1-F6EECF244321}">
                <p14:modId xmlns:p14="http://schemas.microsoft.com/office/powerpoint/2010/main" val="664717609"/>
              </p:ext>
            </p:extLst>
          </p:nvPr>
        </p:nvGraphicFramePr>
        <p:xfrm>
          <a:off x="461471" y="897844"/>
          <a:ext cx="8221057" cy="3340826"/>
        </p:xfrm>
        <a:graphic>
          <a:graphicData uri="http://schemas.openxmlformats.org/drawingml/2006/table">
            <a:tbl>
              <a:tblPr firstRow="1" bandRow="1">
                <a:tableStyleId>{00A15C55-8517-42AA-B614-E9B94910E393}</a:tableStyleId>
              </a:tblPr>
              <a:tblGrid>
                <a:gridCol w="1566997">
                  <a:extLst>
                    <a:ext uri="{9D8B030D-6E8A-4147-A177-3AD203B41FA5}">
                      <a16:colId xmlns:a16="http://schemas.microsoft.com/office/drawing/2014/main" val="678240159"/>
                    </a:ext>
                  </a:extLst>
                </a:gridCol>
                <a:gridCol w="2869042">
                  <a:extLst>
                    <a:ext uri="{9D8B030D-6E8A-4147-A177-3AD203B41FA5}">
                      <a16:colId xmlns:a16="http://schemas.microsoft.com/office/drawing/2014/main" val="3937312651"/>
                    </a:ext>
                  </a:extLst>
                </a:gridCol>
                <a:gridCol w="3785018">
                  <a:extLst>
                    <a:ext uri="{9D8B030D-6E8A-4147-A177-3AD203B41FA5}">
                      <a16:colId xmlns:a16="http://schemas.microsoft.com/office/drawing/2014/main" val="853096342"/>
                    </a:ext>
                  </a:extLst>
                </a:gridCol>
              </a:tblGrid>
              <a:tr h="383264">
                <a:tc>
                  <a:txBody>
                    <a:bodyPr/>
                    <a:lstStyle/>
                    <a:p>
                      <a:pPr algn="ctr"/>
                      <a:endParaRPr lang="en-US" dirty="0"/>
                    </a:p>
                  </a:txBody>
                  <a:tcPr marL="92354" marR="92354"/>
                </a:tc>
                <a:tc>
                  <a:txBody>
                    <a:bodyPr/>
                    <a:lstStyle/>
                    <a:p>
                      <a:pPr algn="ctr"/>
                      <a:r>
                        <a:rPr lang="en-US" dirty="0"/>
                        <a:t>Maven</a:t>
                      </a:r>
                    </a:p>
                  </a:txBody>
                  <a:tcPr marL="92354" marR="92354"/>
                </a:tc>
                <a:tc>
                  <a:txBody>
                    <a:bodyPr/>
                    <a:lstStyle/>
                    <a:p>
                      <a:pPr algn="ctr"/>
                      <a:r>
                        <a:rPr lang="en-US" dirty="0"/>
                        <a:t>Gradle</a:t>
                      </a:r>
                    </a:p>
                  </a:txBody>
                  <a:tcPr marL="92354" marR="92354"/>
                </a:tc>
                <a:extLst>
                  <a:ext uri="{0D108BD9-81ED-4DB2-BD59-A6C34878D82A}">
                    <a16:rowId xmlns:a16="http://schemas.microsoft.com/office/drawing/2014/main" val="420246883"/>
                  </a:ext>
                </a:extLst>
              </a:tr>
              <a:tr h="397242">
                <a:tc>
                  <a:txBody>
                    <a:bodyPr/>
                    <a:lstStyle/>
                    <a:p>
                      <a:pPr algn="ctr"/>
                      <a:r>
                        <a:rPr lang="en-US" dirty="0"/>
                        <a:t>Config file</a:t>
                      </a:r>
                    </a:p>
                  </a:txBody>
                  <a:tcPr marL="92354" marR="92354"/>
                </a:tc>
                <a:tc>
                  <a:txBody>
                    <a:bodyPr/>
                    <a:lstStyle/>
                    <a:p>
                      <a:pPr algn="ctr"/>
                      <a:r>
                        <a:rPr lang="en-US" b="1" dirty="0"/>
                        <a:t>pom.xml</a:t>
                      </a:r>
                    </a:p>
                  </a:txBody>
                  <a:tcPr marL="92354" marR="92354"/>
                </a:tc>
                <a:tc>
                  <a:txBody>
                    <a:bodyPr/>
                    <a:lstStyle/>
                    <a:p>
                      <a:pPr algn="ctr"/>
                      <a:r>
                        <a:rPr lang="en-US" b="1" dirty="0" err="1"/>
                        <a:t>build.gradle</a:t>
                      </a:r>
                      <a:endParaRPr lang="en-US" b="1" dirty="0"/>
                    </a:p>
                  </a:txBody>
                  <a:tcPr marL="92354" marR="92354"/>
                </a:tc>
                <a:extLst>
                  <a:ext uri="{0D108BD9-81ED-4DB2-BD59-A6C34878D82A}">
                    <a16:rowId xmlns:a16="http://schemas.microsoft.com/office/drawing/2014/main" val="2412306820"/>
                  </a:ext>
                </a:extLst>
              </a:tr>
              <a:tr h="374754">
                <a:tc>
                  <a:txBody>
                    <a:bodyPr/>
                    <a:lstStyle/>
                    <a:p>
                      <a:pPr algn="ctr"/>
                      <a:r>
                        <a:rPr lang="en-US" dirty="0"/>
                        <a:t>Performance</a:t>
                      </a:r>
                    </a:p>
                  </a:txBody>
                  <a:tcPr marL="92354" marR="92354"/>
                </a:tc>
                <a:tc>
                  <a:txBody>
                    <a:bodyPr/>
                    <a:lstStyle/>
                    <a:p>
                      <a:pPr algn="ctr"/>
                      <a:r>
                        <a:rPr lang="en-US" dirty="0"/>
                        <a:t>Worse, because all tasks must run every time</a:t>
                      </a:r>
                    </a:p>
                  </a:txBody>
                  <a:tcPr marL="92354" marR="92354"/>
                </a:tc>
                <a:tc>
                  <a:txBody>
                    <a:bodyPr/>
                    <a:lstStyle/>
                    <a:p>
                      <a:pPr algn="ctr"/>
                      <a:r>
                        <a:rPr lang="en-US" dirty="0"/>
                        <a:t>Better, because built-in cache tracks changes</a:t>
                      </a:r>
                    </a:p>
                  </a:txBody>
                  <a:tcPr marL="92354" marR="92354"/>
                </a:tc>
                <a:extLst>
                  <a:ext uri="{0D108BD9-81ED-4DB2-BD59-A6C34878D82A}">
                    <a16:rowId xmlns:a16="http://schemas.microsoft.com/office/drawing/2014/main" val="3540108562"/>
                  </a:ext>
                </a:extLst>
              </a:tr>
              <a:tr h="374754">
                <a:tc>
                  <a:txBody>
                    <a:bodyPr/>
                    <a:lstStyle/>
                    <a:p>
                      <a:pPr algn="ctr"/>
                      <a:r>
                        <a:rPr lang="en-US" dirty="0"/>
                        <a:t>Configuration is written with</a:t>
                      </a:r>
                    </a:p>
                  </a:txBody>
                  <a:tcPr marL="92354" marR="92354"/>
                </a:tc>
                <a:tc>
                  <a:txBody>
                    <a:bodyPr/>
                    <a:lstStyle/>
                    <a:p>
                      <a:pPr algn="ctr"/>
                      <a:r>
                        <a:rPr lang="en-US" dirty="0"/>
                        <a:t>XML</a:t>
                      </a:r>
                    </a:p>
                  </a:txBody>
                  <a:tcPr marL="92354" marR="92354"/>
                </a:tc>
                <a:tc>
                  <a:txBody>
                    <a:bodyPr/>
                    <a:lstStyle/>
                    <a:p>
                      <a:pPr algn="ctr"/>
                      <a:r>
                        <a:rPr lang="en-US" dirty="0"/>
                        <a:t>Groovy or Kotlin DSL</a:t>
                      </a:r>
                    </a:p>
                  </a:txBody>
                  <a:tcPr marL="92354" marR="92354"/>
                </a:tc>
                <a:extLst>
                  <a:ext uri="{0D108BD9-81ED-4DB2-BD59-A6C34878D82A}">
                    <a16:rowId xmlns:a16="http://schemas.microsoft.com/office/drawing/2014/main" val="442938208"/>
                  </a:ext>
                </a:extLst>
              </a:tr>
              <a:tr h="374754">
                <a:tc>
                  <a:txBody>
                    <a:bodyPr/>
                    <a:lstStyle/>
                    <a:p>
                      <a:pPr algn="ctr"/>
                      <a:r>
                        <a:rPr lang="en-US" dirty="0"/>
                        <a:t>Lines of configuration</a:t>
                      </a:r>
                    </a:p>
                  </a:txBody>
                  <a:tcPr marL="92354" marR="92354"/>
                </a:tc>
                <a:tc>
                  <a:txBody>
                    <a:bodyPr/>
                    <a:lstStyle/>
                    <a:p>
                      <a:pPr algn="ctr"/>
                      <a:r>
                        <a:rPr lang="en-US" dirty="0"/>
                        <a:t>More, XML has more duplications</a:t>
                      </a:r>
                    </a:p>
                  </a:txBody>
                  <a:tcPr marL="92354" marR="92354"/>
                </a:tc>
                <a:tc>
                  <a:txBody>
                    <a:bodyPr/>
                    <a:lstStyle/>
                    <a:p>
                      <a:pPr algn="ctr"/>
                      <a:r>
                        <a:rPr lang="en-US" dirty="0"/>
                        <a:t>Less, DSL can configure many things in a single line</a:t>
                      </a:r>
                    </a:p>
                  </a:txBody>
                  <a:tcPr marL="92354" marR="92354"/>
                </a:tc>
                <a:extLst>
                  <a:ext uri="{0D108BD9-81ED-4DB2-BD59-A6C34878D82A}">
                    <a16:rowId xmlns:a16="http://schemas.microsoft.com/office/drawing/2014/main" val="25232926"/>
                  </a:ext>
                </a:extLst>
              </a:tr>
              <a:tr h="374754">
                <a:tc>
                  <a:txBody>
                    <a:bodyPr/>
                    <a:lstStyle/>
                    <a:p>
                      <a:pPr algn="ctr"/>
                      <a:r>
                        <a:rPr lang="en-US" dirty="0"/>
                        <a:t>Complexity</a:t>
                      </a:r>
                    </a:p>
                  </a:txBody>
                  <a:tcPr marL="92354" marR="92354"/>
                </a:tc>
                <a:tc>
                  <a:txBody>
                    <a:bodyPr/>
                    <a:lstStyle/>
                    <a:p>
                      <a:pPr algn="ctr"/>
                      <a:r>
                        <a:rPr lang="en-US" dirty="0"/>
                        <a:t>Depends, may be lower for a small projects</a:t>
                      </a:r>
                    </a:p>
                  </a:txBody>
                  <a:tcPr marL="92354" marR="92354"/>
                </a:tc>
                <a:tc>
                  <a:txBody>
                    <a:bodyPr/>
                    <a:lstStyle/>
                    <a:p>
                      <a:pPr algn="ctr"/>
                      <a:r>
                        <a:rPr lang="en-US" dirty="0"/>
                        <a:t>Depends, usually lower for big projects</a:t>
                      </a:r>
                    </a:p>
                  </a:txBody>
                  <a:tcPr marL="92354" marR="92354"/>
                </a:tc>
                <a:extLst>
                  <a:ext uri="{0D108BD9-81ED-4DB2-BD59-A6C34878D82A}">
                    <a16:rowId xmlns:a16="http://schemas.microsoft.com/office/drawing/2014/main" val="939518682"/>
                  </a:ext>
                </a:extLst>
              </a:tr>
            </a:tbl>
          </a:graphicData>
        </a:graphic>
      </p:graphicFrame>
    </p:spTree>
    <p:extLst>
      <p:ext uri="{BB962C8B-B14F-4D97-AF65-F5344CB8AC3E}">
        <p14:creationId xmlns:p14="http://schemas.microsoft.com/office/powerpoint/2010/main" val="605741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How to choose a tool?</a:t>
            </a:r>
          </a:p>
        </p:txBody>
      </p:sp>
      <p:sp>
        <p:nvSpPr>
          <p:cNvPr id="6" name="TextBox 5">
            <a:extLst>
              <a:ext uri="{FF2B5EF4-FFF2-40B4-BE49-F238E27FC236}">
                <a16:creationId xmlns:a16="http://schemas.microsoft.com/office/drawing/2014/main" id="{580E2182-8F48-4403-979E-6EE938AC5B1A}"/>
              </a:ext>
            </a:extLst>
          </p:cNvPr>
          <p:cNvSpPr txBox="1"/>
          <p:nvPr/>
        </p:nvSpPr>
        <p:spPr>
          <a:xfrm>
            <a:off x="487180" y="1275914"/>
            <a:ext cx="4758215" cy="830997"/>
          </a:xfrm>
          <a:prstGeom prst="rect">
            <a:avLst/>
          </a:prstGeom>
          <a:noFill/>
        </p:spPr>
        <p:txBody>
          <a:bodyPr wrap="square" rtlCol="0">
            <a:spAutoFit/>
          </a:bodyPr>
          <a:lstStyle/>
          <a:p>
            <a:r>
              <a:rPr lang="en-US" sz="1600" dirty="0">
                <a:latin typeface="+mj-lt"/>
              </a:rPr>
              <a:t>Gradle is a good selection for new projects – it’s faster, more readable, shorter, you can use Kotlin or Groovy programming languages.</a:t>
            </a:r>
          </a:p>
        </p:txBody>
      </p:sp>
      <p:pic>
        <p:nvPicPr>
          <p:cNvPr id="2058" name="Picture 10" descr="Gradle | DCVC">
            <a:extLst>
              <a:ext uri="{FF2B5EF4-FFF2-40B4-BE49-F238E27FC236}">
                <a16:creationId xmlns:a16="http://schemas.microsoft.com/office/drawing/2014/main" id="{A1910C0D-638D-9208-1861-F9E3AEECE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9996" y="797510"/>
            <a:ext cx="3206824" cy="14503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pache Maven Feathers transparent PNG - StickPNG">
            <a:extLst>
              <a:ext uri="{FF2B5EF4-FFF2-40B4-BE49-F238E27FC236}">
                <a16:creationId xmlns:a16="http://schemas.microsoft.com/office/drawing/2014/main" id="{C139312D-337D-39DA-3D49-BDC36E88C5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225" y="1971464"/>
            <a:ext cx="1844119" cy="24588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267CCE-F1BE-C9D3-DDBB-13FFAEA27A55}"/>
              </a:ext>
            </a:extLst>
          </p:cNvPr>
          <p:cNvSpPr txBox="1"/>
          <p:nvPr/>
        </p:nvSpPr>
        <p:spPr>
          <a:xfrm>
            <a:off x="3368603" y="2701006"/>
            <a:ext cx="4758215" cy="1323439"/>
          </a:xfrm>
          <a:prstGeom prst="rect">
            <a:avLst/>
          </a:prstGeom>
          <a:noFill/>
        </p:spPr>
        <p:txBody>
          <a:bodyPr wrap="square" rtlCol="0">
            <a:spAutoFit/>
          </a:bodyPr>
          <a:lstStyle/>
          <a:p>
            <a:r>
              <a:rPr lang="en-US" sz="1600" dirty="0">
                <a:latin typeface="+mj-lt"/>
              </a:rPr>
              <a:t>If the client already has other projects built with Maven, continue using it.</a:t>
            </a:r>
          </a:p>
          <a:p>
            <a:r>
              <a:rPr lang="en-US" sz="1600" dirty="0">
                <a:latin typeface="+mj-lt"/>
              </a:rPr>
              <a:t>You may also select maven, if the team has much more experience with it, but it may be a good chance to learn </a:t>
            </a:r>
            <a:r>
              <a:rPr lang="en-US" sz="1600" dirty="0" err="1">
                <a:latin typeface="+mj-lt"/>
              </a:rPr>
              <a:t>gradle</a:t>
            </a:r>
            <a:r>
              <a:rPr lang="en-US" sz="1600" dirty="0">
                <a:latin typeface="+mj-lt"/>
              </a:rPr>
              <a:t>.</a:t>
            </a:r>
          </a:p>
        </p:txBody>
      </p:sp>
    </p:spTree>
    <p:extLst>
      <p:ext uri="{BB962C8B-B14F-4D97-AF65-F5344CB8AC3E}">
        <p14:creationId xmlns:p14="http://schemas.microsoft.com/office/powerpoint/2010/main" val="69343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798F-1F5E-44F5-8A47-CA270721BC51}"/>
              </a:ext>
            </a:extLst>
          </p:cNvPr>
          <p:cNvSpPr>
            <a:spLocks noGrp="1"/>
          </p:cNvSpPr>
          <p:nvPr>
            <p:ph type="title"/>
          </p:nvPr>
        </p:nvSpPr>
        <p:spPr/>
        <p:txBody>
          <a:bodyPr/>
          <a:lstStyle/>
          <a:p>
            <a:r>
              <a:rPr lang="en-US" dirty="0"/>
              <a:t>QA</a:t>
            </a:r>
          </a:p>
        </p:txBody>
      </p:sp>
      <p:sp>
        <p:nvSpPr>
          <p:cNvPr id="3" name="Content Placeholder 2">
            <a:extLst>
              <a:ext uri="{FF2B5EF4-FFF2-40B4-BE49-F238E27FC236}">
                <a16:creationId xmlns:a16="http://schemas.microsoft.com/office/drawing/2014/main" id="{E397A470-25CE-43B0-A642-24D03B9479E2}"/>
              </a:ext>
            </a:extLst>
          </p:cNvPr>
          <p:cNvSpPr>
            <a:spLocks noGrp="1"/>
          </p:cNvSpPr>
          <p:nvPr>
            <p:ph sz="quarter" idx="10"/>
          </p:nvPr>
        </p:nvSpPr>
        <p:spPr/>
        <p:txBody>
          <a:bodyPr/>
          <a:lstStyle/>
          <a:p>
            <a:pPr marL="0" indent="0" algn="ctr">
              <a:buNone/>
            </a:pPr>
            <a:endParaRPr lang="en-US" sz="2800" dirty="0"/>
          </a:p>
          <a:p>
            <a:pPr marL="0" indent="0" algn="ctr">
              <a:buNone/>
            </a:pPr>
            <a:endParaRPr lang="en-US" sz="2800" dirty="0"/>
          </a:p>
          <a:p>
            <a:pPr marL="0" indent="0" algn="ctr">
              <a:buNone/>
            </a:pPr>
            <a:endParaRPr lang="en-US" sz="2800" dirty="0"/>
          </a:p>
          <a:p>
            <a:pPr marL="0" indent="0" algn="ctr">
              <a:buNone/>
            </a:pPr>
            <a:endParaRPr lang="en-US" sz="2800" dirty="0"/>
          </a:p>
          <a:p>
            <a:pPr marL="0" indent="0" algn="ctr">
              <a:buNone/>
            </a:pPr>
            <a:endParaRPr lang="en-US" sz="2800" dirty="0"/>
          </a:p>
          <a:p>
            <a:pPr marL="0" indent="0" algn="ctr">
              <a:buNone/>
            </a:pPr>
            <a:r>
              <a:rPr lang="en-US" sz="2800" dirty="0"/>
              <a:t>Do you have any questions?</a:t>
            </a:r>
          </a:p>
        </p:txBody>
      </p:sp>
    </p:spTree>
    <p:extLst>
      <p:ext uri="{BB962C8B-B14F-4D97-AF65-F5344CB8AC3E}">
        <p14:creationId xmlns:p14="http://schemas.microsoft.com/office/powerpoint/2010/main" val="73790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30E76921-AAA1-15D6-B1D8-1ED35D1BB2E0}"/>
              </a:ext>
            </a:extLst>
          </p:cNvPr>
          <p:cNvSpPr>
            <a:spLocks noGrp="1"/>
          </p:cNvSpPr>
          <p:nvPr>
            <p:ph type="title"/>
          </p:nvPr>
        </p:nvSpPr>
        <p:spPr>
          <a:xfrm>
            <a:off x="360365" y="228600"/>
            <a:ext cx="8426449" cy="301752"/>
          </a:xfrm>
        </p:spPr>
        <p:txBody>
          <a:bodyPr/>
          <a:lstStyle/>
          <a:p>
            <a:r>
              <a:rPr lang="en-US" dirty="0"/>
              <a:t>Light talk authors</a:t>
            </a:r>
          </a:p>
        </p:txBody>
      </p:sp>
      <p:pic>
        <p:nvPicPr>
          <p:cNvPr id="21" name="Picture 20" descr="A picture containing person, hair, hairpiece, hand&#10;&#10;Description automatically generated">
            <a:extLst>
              <a:ext uri="{FF2B5EF4-FFF2-40B4-BE49-F238E27FC236}">
                <a16:creationId xmlns:a16="http://schemas.microsoft.com/office/drawing/2014/main" id="{3F6F0B99-59F1-4F86-A188-BD7A1F3A95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5976" y="935476"/>
            <a:ext cx="2277842" cy="2203810"/>
          </a:xfrm>
          <a:prstGeom prst="rect">
            <a:avLst/>
          </a:prstGeom>
          <a:noFill/>
        </p:spPr>
      </p:pic>
      <p:sp>
        <p:nvSpPr>
          <p:cNvPr id="2" name="TextBox 1">
            <a:extLst>
              <a:ext uri="{FF2B5EF4-FFF2-40B4-BE49-F238E27FC236}">
                <a16:creationId xmlns:a16="http://schemas.microsoft.com/office/drawing/2014/main" id="{18C18077-4E4C-4FCB-CB7C-348292E72483}"/>
              </a:ext>
            </a:extLst>
          </p:cNvPr>
          <p:cNvSpPr txBox="1"/>
          <p:nvPr/>
        </p:nvSpPr>
        <p:spPr>
          <a:xfrm>
            <a:off x="3253199" y="3252022"/>
            <a:ext cx="2443396" cy="584775"/>
          </a:xfrm>
          <a:prstGeom prst="rect">
            <a:avLst/>
          </a:prstGeom>
          <a:noFill/>
        </p:spPr>
        <p:txBody>
          <a:bodyPr wrap="square" rtlCol="0">
            <a:spAutoFit/>
          </a:bodyPr>
          <a:lstStyle/>
          <a:p>
            <a:pPr algn="ctr"/>
            <a:r>
              <a:rPr lang="en-US" sz="1600" dirty="0">
                <a:latin typeface="+mj-lt"/>
              </a:rPr>
              <a:t>Danila Varatyntsev,</a:t>
            </a:r>
          </a:p>
          <a:p>
            <a:pPr algn="ctr"/>
            <a:r>
              <a:rPr lang="en-US" sz="1600" dirty="0">
                <a:latin typeface="+mj-lt"/>
              </a:rPr>
              <a:t>Senior Software Engineer</a:t>
            </a:r>
          </a:p>
        </p:txBody>
      </p:sp>
    </p:spTree>
    <p:extLst>
      <p:ext uri="{BB962C8B-B14F-4D97-AF65-F5344CB8AC3E}">
        <p14:creationId xmlns:p14="http://schemas.microsoft.com/office/powerpoint/2010/main" val="196813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Build tools</a:t>
            </a:r>
          </a:p>
        </p:txBody>
      </p:sp>
      <p:sp>
        <p:nvSpPr>
          <p:cNvPr id="6" name="TextBox 5">
            <a:extLst>
              <a:ext uri="{FF2B5EF4-FFF2-40B4-BE49-F238E27FC236}">
                <a16:creationId xmlns:a16="http://schemas.microsoft.com/office/drawing/2014/main" id="{580E2182-8F48-4403-979E-6EE938AC5B1A}"/>
              </a:ext>
            </a:extLst>
          </p:cNvPr>
          <p:cNvSpPr txBox="1"/>
          <p:nvPr/>
        </p:nvSpPr>
        <p:spPr>
          <a:xfrm>
            <a:off x="487180" y="865406"/>
            <a:ext cx="7577528" cy="2062103"/>
          </a:xfrm>
          <a:prstGeom prst="rect">
            <a:avLst/>
          </a:prstGeom>
          <a:noFill/>
        </p:spPr>
        <p:txBody>
          <a:bodyPr wrap="square" rtlCol="0">
            <a:spAutoFit/>
          </a:bodyPr>
          <a:lstStyle/>
          <a:p>
            <a:r>
              <a:rPr lang="en-US" sz="1600" dirty="0">
                <a:latin typeface="+mj-lt"/>
              </a:rPr>
              <a:t>Why do we need build tools? We can use default Java commands:</a:t>
            </a:r>
          </a:p>
          <a:p>
            <a:r>
              <a:rPr lang="en-US" sz="1600" b="1" dirty="0">
                <a:latin typeface="+mj-lt"/>
              </a:rPr>
              <a:t>	</a:t>
            </a:r>
            <a:r>
              <a:rPr lang="en-US" sz="1600" b="1" dirty="0" err="1">
                <a:latin typeface="+mj-lt"/>
              </a:rPr>
              <a:t>javac</a:t>
            </a:r>
            <a:r>
              <a:rPr lang="en-US" sz="1600" b="1" dirty="0">
                <a:latin typeface="+mj-lt"/>
              </a:rPr>
              <a:t> &lt;filename&gt;</a:t>
            </a:r>
          </a:p>
          <a:p>
            <a:r>
              <a:rPr lang="en-US" sz="1600" b="1" dirty="0">
                <a:latin typeface="+mj-lt"/>
              </a:rPr>
              <a:t>	jar </a:t>
            </a:r>
            <a:r>
              <a:rPr lang="en-US" sz="1600" b="1" dirty="0" err="1">
                <a:latin typeface="+mj-lt"/>
              </a:rPr>
              <a:t>cf</a:t>
            </a:r>
            <a:r>
              <a:rPr lang="en-US" sz="1600" b="1" dirty="0">
                <a:latin typeface="+mj-lt"/>
              </a:rPr>
              <a:t> &lt;jar-name&gt; &lt;input files&gt;</a:t>
            </a:r>
          </a:p>
          <a:p>
            <a:endParaRPr lang="en-US" sz="1600" dirty="0">
              <a:latin typeface="+mj-lt"/>
            </a:endParaRPr>
          </a:p>
          <a:p>
            <a:r>
              <a:rPr lang="en-US" sz="1600" dirty="0">
                <a:latin typeface="+mj-lt"/>
              </a:rPr>
              <a:t>Build tools can:</a:t>
            </a:r>
          </a:p>
          <a:p>
            <a:pPr marL="342900" indent="-342900">
              <a:buFont typeface="+mj-lt"/>
              <a:buAutoNum type="arabicPeriod"/>
            </a:pPr>
            <a:r>
              <a:rPr lang="en-US" sz="1600" dirty="0">
                <a:latin typeface="+mj-lt"/>
              </a:rPr>
              <a:t>Automate the process of compiling, building, testing code and deploying artifacts</a:t>
            </a:r>
          </a:p>
          <a:p>
            <a:pPr marL="342900" indent="-342900">
              <a:buFont typeface="+mj-lt"/>
              <a:buAutoNum type="arabicPeriod"/>
            </a:pPr>
            <a:r>
              <a:rPr lang="en-US" sz="1600" dirty="0">
                <a:latin typeface="+mj-lt"/>
              </a:rPr>
              <a:t>Automate dependency management</a:t>
            </a:r>
          </a:p>
          <a:p>
            <a:endParaRPr lang="en-US" sz="1600" dirty="0">
              <a:latin typeface="+mj-lt"/>
            </a:endParaRPr>
          </a:p>
        </p:txBody>
      </p:sp>
      <p:sp>
        <p:nvSpPr>
          <p:cNvPr id="2" name="TextBox 1">
            <a:extLst>
              <a:ext uri="{FF2B5EF4-FFF2-40B4-BE49-F238E27FC236}">
                <a16:creationId xmlns:a16="http://schemas.microsoft.com/office/drawing/2014/main" id="{2CEDECD4-6579-24B7-BEE9-A0CF86DF1C85}"/>
              </a:ext>
            </a:extLst>
          </p:cNvPr>
          <p:cNvSpPr txBox="1"/>
          <p:nvPr/>
        </p:nvSpPr>
        <p:spPr>
          <a:xfrm>
            <a:off x="487180" y="2927509"/>
            <a:ext cx="8075573" cy="1323439"/>
          </a:xfrm>
          <a:prstGeom prst="rect">
            <a:avLst/>
          </a:prstGeom>
          <a:noFill/>
        </p:spPr>
        <p:txBody>
          <a:bodyPr wrap="square" numCol="2" rtlCol="0">
            <a:spAutoFit/>
          </a:bodyPr>
          <a:lstStyle/>
          <a:p>
            <a:r>
              <a:rPr lang="en-US" sz="1600" dirty="0">
                <a:latin typeface="+mj-lt"/>
              </a:rPr>
              <a:t>Java has a rich list of build tools:</a:t>
            </a:r>
          </a:p>
          <a:p>
            <a:pPr marL="342900" indent="-342900">
              <a:buFont typeface="+mj-lt"/>
              <a:buAutoNum type="arabicPeriod"/>
            </a:pPr>
            <a:r>
              <a:rPr lang="en-US" sz="1600" dirty="0">
                <a:latin typeface="+mj-lt"/>
              </a:rPr>
              <a:t>Ant</a:t>
            </a:r>
          </a:p>
          <a:p>
            <a:pPr marL="342900" indent="-342900">
              <a:buFont typeface="+mj-lt"/>
              <a:buAutoNum type="arabicPeriod"/>
            </a:pPr>
            <a:r>
              <a:rPr lang="en-US" sz="1600" dirty="0">
                <a:latin typeface="+mj-lt"/>
              </a:rPr>
              <a:t>Maven</a:t>
            </a:r>
          </a:p>
          <a:p>
            <a:pPr marL="342900" indent="-342900">
              <a:buFont typeface="+mj-lt"/>
              <a:buAutoNum type="arabicPeriod"/>
            </a:pPr>
            <a:r>
              <a:rPr lang="en-US" sz="1600" dirty="0" err="1">
                <a:latin typeface="+mj-lt"/>
              </a:rPr>
              <a:t>Bazel</a:t>
            </a:r>
            <a:endParaRPr lang="en-US" sz="1600" dirty="0">
              <a:latin typeface="+mj-lt"/>
            </a:endParaRPr>
          </a:p>
          <a:p>
            <a:pPr marL="342900" indent="-342900">
              <a:buFont typeface="+mj-lt"/>
              <a:buAutoNum type="arabicPeriod"/>
            </a:pPr>
            <a:r>
              <a:rPr lang="en-US" sz="1600" dirty="0">
                <a:latin typeface="+mj-lt"/>
              </a:rPr>
              <a:t>Boot</a:t>
            </a:r>
          </a:p>
          <a:p>
            <a:pPr marL="342900" indent="-342900">
              <a:buFont typeface="+mj-lt"/>
              <a:buAutoNum type="arabicPeriod"/>
            </a:pPr>
            <a:r>
              <a:rPr lang="en-US" sz="1600" dirty="0">
                <a:latin typeface="+mj-lt"/>
              </a:rPr>
              <a:t>Buck</a:t>
            </a:r>
          </a:p>
          <a:p>
            <a:pPr marL="342900" indent="-342900">
              <a:buFont typeface="+mj-lt"/>
              <a:buAutoNum type="arabicPeriod"/>
            </a:pPr>
            <a:r>
              <a:rPr lang="en-US" sz="1600" dirty="0">
                <a:latin typeface="+mj-lt"/>
              </a:rPr>
              <a:t>Gradle</a:t>
            </a:r>
          </a:p>
          <a:p>
            <a:pPr marL="342900" indent="-342900">
              <a:buFont typeface="+mj-lt"/>
              <a:buAutoNum type="arabicPeriod"/>
            </a:pPr>
            <a:r>
              <a:rPr lang="en-US" sz="1600" dirty="0">
                <a:latin typeface="+mj-lt"/>
              </a:rPr>
              <a:t>Ivy</a:t>
            </a:r>
          </a:p>
          <a:p>
            <a:pPr marL="342900" indent="-342900">
              <a:buFont typeface="+mj-lt"/>
              <a:buAutoNum type="arabicPeriod"/>
            </a:pPr>
            <a:r>
              <a:rPr lang="en-US" sz="1600" dirty="0">
                <a:latin typeface="+mj-lt"/>
              </a:rPr>
              <a:t>etc.</a:t>
            </a:r>
          </a:p>
          <a:p>
            <a:endParaRPr lang="en-US" sz="1600" dirty="0"/>
          </a:p>
        </p:txBody>
      </p:sp>
    </p:spTree>
    <p:extLst>
      <p:ext uri="{BB962C8B-B14F-4D97-AF65-F5344CB8AC3E}">
        <p14:creationId xmlns:p14="http://schemas.microsoft.com/office/powerpoint/2010/main" val="261881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A bit of Java history</a:t>
            </a:r>
          </a:p>
        </p:txBody>
      </p:sp>
      <p:pic>
        <p:nvPicPr>
          <p:cNvPr id="1026" name="Picture 2" descr="Apache Ant - Wikipedia">
            <a:extLst>
              <a:ext uri="{FF2B5EF4-FFF2-40B4-BE49-F238E27FC236}">
                <a16:creationId xmlns:a16="http://schemas.microsoft.com/office/drawing/2014/main" id="{B082007B-08DA-311A-E318-763CE710A4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3759" y="955970"/>
            <a:ext cx="2426136" cy="15021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Create a Java Project with Maven | by Tyler Hawkins | Level Up Coding">
            <a:extLst>
              <a:ext uri="{FF2B5EF4-FFF2-40B4-BE49-F238E27FC236}">
                <a16:creationId xmlns:a16="http://schemas.microsoft.com/office/drawing/2014/main" id="{8DD2ECA8-E601-3BCB-18D6-15100BF94D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229" y="3174421"/>
            <a:ext cx="3267393" cy="8270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adle - Wikipedia">
            <a:extLst>
              <a:ext uri="{FF2B5EF4-FFF2-40B4-BE49-F238E27FC236}">
                <a16:creationId xmlns:a16="http://schemas.microsoft.com/office/drawing/2014/main" id="{F1D57BBF-5395-79BE-B849-A023B0F005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559" y="2804044"/>
            <a:ext cx="4488255" cy="15678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E4CEC47-6812-B7A2-8B6D-3D8571B7DE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2844" y="805562"/>
            <a:ext cx="1612744" cy="15757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E6414F-EC6F-0870-E1D9-533AB9BB4F12}"/>
              </a:ext>
            </a:extLst>
          </p:cNvPr>
          <p:cNvSpPr txBox="1"/>
          <p:nvPr/>
        </p:nvSpPr>
        <p:spPr>
          <a:xfrm>
            <a:off x="1302844" y="2350068"/>
            <a:ext cx="1896255" cy="430887"/>
          </a:xfrm>
          <a:prstGeom prst="rect">
            <a:avLst/>
          </a:prstGeom>
          <a:noFill/>
        </p:spPr>
        <p:txBody>
          <a:bodyPr wrap="square" rtlCol="0">
            <a:spAutoFit/>
          </a:bodyPr>
          <a:lstStyle/>
          <a:p>
            <a:r>
              <a:rPr lang="en-US" sz="2200" b="1" dirty="0"/>
              <a:t>GNU Make</a:t>
            </a:r>
          </a:p>
        </p:txBody>
      </p:sp>
      <p:pic>
        <p:nvPicPr>
          <p:cNvPr id="1038" name="Picture 14" descr="SQLAuthority News - Bookmark - Deprecated Database Engine Features in SQL  Server 2008 - SQL Authority with Pinal Dave">
            <a:extLst>
              <a:ext uri="{FF2B5EF4-FFF2-40B4-BE49-F238E27FC236}">
                <a16:creationId xmlns:a16="http://schemas.microsoft.com/office/drawing/2014/main" id="{355E285A-35AC-E6B5-312F-15B9EE563F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715" y="1142020"/>
            <a:ext cx="3455233" cy="13095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SQLAuthority News - Bookmark - Deprecated Database Engine Features in SQL  Server 2008 - SQL Authority with Pinal Dave">
            <a:extLst>
              <a:ext uri="{FF2B5EF4-FFF2-40B4-BE49-F238E27FC236}">
                <a16:creationId xmlns:a16="http://schemas.microsoft.com/office/drawing/2014/main" id="{3AA014FB-4CE6-9869-7F21-6320CCCD47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6925" y="1012443"/>
            <a:ext cx="3455233" cy="130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28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Ant</a:t>
            </a:r>
          </a:p>
        </p:txBody>
      </p:sp>
      <p:sp>
        <p:nvSpPr>
          <p:cNvPr id="6" name="TextBox 5">
            <a:extLst>
              <a:ext uri="{FF2B5EF4-FFF2-40B4-BE49-F238E27FC236}">
                <a16:creationId xmlns:a16="http://schemas.microsoft.com/office/drawing/2014/main" id="{580E2182-8F48-4403-979E-6EE938AC5B1A}"/>
              </a:ext>
            </a:extLst>
          </p:cNvPr>
          <p:cNvSpPr txBox="1"/>
          <p:nvPr/>
        </p:nvSpPr>
        <p:spPr>
          <a:xfrm>
            <a:off x="487180" y="865406"/>
            <a:ext cx="5523760" cy="3046988"/>
          </a:xfrm>
          <a:prstGeom prst="rect">
            <a:avLst/>
          </a:prstGeom>
          <a:noFill/>
        </p:spPr>
        <p:txBody>
          <a:bodyPr wrap="square" rtlCol="0">
            <a:spAutoFit/>
          </a:bodyPr>
          <a:lstStyle/>
          <a:p>
            <a:r>
              <a:rPr lang="en-US" sz="1600" b="1" dirty="0">
                <a:latin typeface="+mj-lt"/>
              </a:rPr>
              <a:t>Released:</a:t>
            </a:r>
            <a:r>
              <a:rPr lang="en-US" sz="1600" dirty="0">
                <a:latin typeface="+mj-lt"/>
              </a:rPr>
              <a:t> June 2000</a:t>
            </a:r>
          </a:p>
          <a:p>
            <a:r>
              <a:rPr lang="en-US" sz="1600" b="1" dirty="0">
                <a:latin typeface="+mj-lt"/>
              </a:rPr>
              <a:t>Originated from:</a:t>
            </a:r>
            <a:r>
              <a:rPr lang="en-US" sz="1600" dirty="0">
                <a:latin typeface="+mj-lt"/>
              </a:rPr>
              <a:t> Apache Tomcat as a replacement for Make</a:t>
            </a:r>
          </a:p>
          <a:p>
            <a:r>
              <a:rPr lang="en-US" sz="1600" b="1" dirty="0">
                <a:latin typeface="+mj-lt"/>
              </a:rPr>
              <a:t>Build described in:</a:t>
            </a:r>
            <a:r>
              <a:rPr lang="en-US" sz="1600" dirty="0">
                <a:latin typeface="+mj-lt"/>
              </a:rPr>
              <a:t> build.xml file</a:t>
            </a:r>
          </a:p>
          <a:p>
            <a:r>
              <a:rPr lang="en-US" sz="1600" b="1" dirty="0">
                <a:latin typeface="+mj-lt"/>
              </a:rPr>
              <a:t>Features:</a:t>
            </a:r>
          </a:p>
          <a:p>
            <a:pPr marL="285750" indent="-285750">
              <a:buFont typeface="Arial" panose="020B0604020202020204" pitchFamily="34" charset="0"/>
              <a:buChar char="•"/>
            </a:pPr>
            <a:r>
              <a:rPr lang="en-US" sz="1600" dirty="0">
                <a:latin typeface="+mj-lt"/>
              </a:rPr>
              <a:t>Flexibility – doesn’t impose any conventions on file structure, user can control every step in details</a:t>
            </a:r>
          </a:p>
          <a:p>
            <a:pPr marL="285750" indent="-285750">
              <a:buFont typeface="Arial" panose="020B0604020202020204" pitchFamily="34" charset="0"/>
              <a:buChar char="•"/>
            </a:pPr>
            <a:r>
              <a:rPr lang="en-US" sz="1600" dirty="0">
                <a:latin typeface="+mj-lt"/>
              </a:rPr>
              <a:t>Extensibility</a:t>
            </a:r>
          </a:p>
          <a:p>
            <a:pPr marL="285750" indent="-285750">
              <a:buFont typeface="Arial" panose="020B0604020202020204" pitchFamily="34" charset="0"/>
              <a:buChar char="•"/>
            </a:pPr>
            <a:endParaRPr lang="en-US" sz="1600" dirty="0">
              <a:latin typeface="+mj-lt"/>
            </a:endParaRPr>
          </a:p>
          <a:p>
            <a:r>
              <a:rPr lang="en-US" sz="1600" b="1" dirty="0">
                <a:latin typeface="+mj-lt"/>
              </a:rPr>
              <a:t>Disadvantages:</a:t>
            </a:r>
          </a:p>
          <a:p>
            <a:pPr marL="285750" indent="-285750">
              <a:buFont typeface="Arial" panose="020B0604020202020204" pitchFamily="34" charset="0"/>
              <a:buChar char="•"/>
            </a:pPr>
            <a:r>
              <a:rPr lang="en-US" sz="1600" dirty="0">
                <a:latin typeface="+mj-lt"/>
              </a:rPr>
              <a:t>No dependency management, just a build tool</a:t>
            </a:r>
          </a:p>
          <a:p>
            <a:pPr marL="285750" indent="-285750">
              <a:buFont typeface="Arial" panose="020B0604020202020204" pitchFamily="34" charset="0"/>
              <a:buChar char="•"/>
            </a:pPr>
            <a:r>
              <a:rPr lang="en-US" sz="1600" dirty="0">
                <a:latin typeface="+mj-lt"/>
              </a:rPr>
              <a:t>Each step must be explicitly configured</a:t>
            </a:r>
          </a:p>
          <a:p>
            <a:pPr marL="285750" indent="-285750">
              <a:buFont typeface="Arial" panose="020B0604020202020204" pitchFamily="34" charset="0"/>
              <a:buChar char="•"/>
            </a:pPr>
            <a:endParaRPr lang="en-US" sz="1600" dirty="0">
              <a:latin typeface="+mj-lt"/>
            </a:endParaRPr>
          </a:p>
        </p:txBody>
      </p:sp>
      <p:pic>
        <p:nvPicPr>
          <p:cNvPr id="2" name="Picture 2" descr="Apache Ant - Wikipedia">
            <a:extLst>
              <a:ext uri="{FF2B5EF4-FFF2-40B4-BE49-F238E27FC236}">
                <a16:creationId xmlns:a16="http://schemas.microsoft.com/office/drawing/2014/main" id="{633721A0-636A-05C7-DE40-22D2C872D4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0684" y="1820681"/>
            <a:ext cx="2426136" cy="150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47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Ant</a:t>
            </a:r>
          </a:p>
        </p:txBody>
      </p:sp>
      <p:sp>
        <p:nvSpPr>
          <p:cNvPr id="6" name="TextBox 5">
            <a:extLst>
              <a:ext uri="{FF2B5EF4-FFF2-40B4-BE49-F238E27FC236}">
                <a16:creationId xmlns:a16="http://schemas.microsoft.com/office/drawing/2014/main" id="{580E2182-8F48-4403-979E-6EE938AC5B1A}"/>
              </a:ext>
            </a:extLst>
          </p:cNvPr>
          <p:cNvSpPr txBox="1"/>
          <p:nvPr/>
        </p:nvSpPr>
        <p:spPr>
          <a:xfrm>
            <a:off x="487180" y="1179529"/>
            <a:ext cx="5523760" cy="2800767"/>
          </a:xfrm>
          <a:prstGeom prst="rect">
            <a:avLst/>
          </a:prstGeom>
          <a:noFill/>
        </p:spPr>
        <p:txBody>
          <a:bodyPr wrap="square" rtlCol="0">
            <a:spAutoFit/>
          </a:bodyPr>
          <a:lstStyle/>
          <a:p>
            <a:r>
              <a:rPr lang="en-US" sz="1600" dirty="0">
                <a:latin typeface="+mj-lt"/>
              </a:rPr>
              <a:t>build.xml can contain:</a:t>
            </a:r>
          </a:p>
          <a:p>
            <a:pPr marL="285750" indent="-285750">
              <a:buFont typeface="Arial" panose="020B0604020202020204" pitchFamily="34" charset="0"/>
              <a:buChar char="•"/>
            </a:pPr>
            <a:r>
              <a:rPr lang="en-US" sz="1600" dirty="0">
                <a:latin typeface="+mj-lt"/>
              </a:rPr>
              <a:t>Targets – Ant’s name for tasks or jobs. Targets can depend on one another</a:t>
            </a:r>
          </a:p>
          <a:p>
            <a:pPr marL="285750" indent="-285750">
              <a:buFont typeface="Arial" panose="020B0604020202020204" pitchFamily="34" charset="0"/>
              <a:buChar char="•"/>
            </a:pPr>
            <a:r>
              <a:rPr lang="en-US" sz="1600" dirty="0">
                <a:latin typeface="+mj-lt"/>
              </a:rPr>
              <a:t>Properties – to avoid duplication of file names, constant strings</a:t>
            </a:r>
          </a:p>
          <a:p>
            <a:pPr marL="285750" indent="-285750">
              <a:buFont typeface="Arial" panose="020B0604020202020204" pitchFamily="34" charset="0"/>
              <a:buChar char="•"/>
            </a:pPr>
            <a:r>
              <a:rPr lang="en-US" sz="1600" dirty="0">
                <a:latin typeface="+mj-lt"/>
              </a:rPr>
              <a:t>Paths – to avoid duplication of paths</a:t>
            </a:r>
          </a:p>
          <a:p>
            <a:pPr marL="285750" indent="-285750">
              <a:buFont typeface="Arial" panose="020B0604020202020204" pitchFamily="34" charset="0"/>
              <a:buChar char="•"/>
            </a:pPr>
            <a:endParaRPr lang="en-US" sz="1600" dirty="0">
              <a:latin typeface="+mj-lt"/>
            </a:endParaRPr>
          </a:p>
          <a:p>
            <a:r>
              <a:rPr lang="en-US" sz="1600" dirty="0">
                <a:latin typeface="+mj-lt"/>
              </a:rPr>
              <a:t>Each target has its own set of properties based on its type</a:t>
            </a:r>
          </a:p>
          <a:p>
            <a:endParaRPr lang="en-US" sz="1600" dirty="0">
              <a:latin typeface="+mj-lt"/>
            </a:endParaRPr>
          </a:p>
          <a:p>
            <a:r>
              <a:rPr lang="en-US" sz="1600" dirty="0">
                <a:latin typeface="+mj-lt"/>
              </a:rPr>
              <a:t>You can call the default target with a simple </a:t>
            </a:r>
            <a:r>
              <a:rPr lang="en-US" sz="1600" b="1" dirty="0">
                <a:latin typeface="+mj-lt"/>
              </a:rPr>
              <a:t>ant</a:t>
            </a:r>
            <a:r>
              <a:rPr lang="en-US" sz="1600" dirty="0">
                <a:latin typeface="+mj-lt"/>
              </a:rPr>
              <a:t> command, or desired with </a:t>
            </a:r>
            <a:r>
              <a:rPr lang="en-US" sz="1600" b="1" dirty="0">
                <a:latin typeface="+mj-lt"/>
              </a:rPr>
              <a:t>ant &lt;target-name&gt;</a:t>
            </a:r>
          </a:p>
        </p:txBody>
      </p:sp>
      <p:pic>
        <p:nvPicPr>
          <p:cNvPr id="2" name="Picture 2" descr="Apache Ant - Wikipedia">
            <a:extLst>
              <a:ext uri="{FF2B5EF4-FFF2-40B4-BE49-F238E27FC236}">
                <a16:creationId xmlns:a16="http://schemas.microsoft.com/office/drawing/2014/main" id="{633721A0-636A-05C7-DE40-22D2C872D4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0684" y="1820681"/>
            <a:ext cx="2426136" cy="150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1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Maven</a:t>
            </a:r>
          </a:p>
        </p:txBody>
      </p:sp>
      <p:sp>
        <p:nvSpPr>
          <p:cNvPr id="6" name="TextBox 5">
            <a:extLst>
              <a:ext uri="{FF2B5EF4-FFF2-40B4-BE49-F238E27FC236}">
                <a16:creationId xmlns:a16="http://schemas.microsoft.com/office/drawing/2014/main" id="{580E2182-8F48-4403-979E-6EE938AC5B1A}"/>
              </a:ext>
            </a:extLst>
          </p:cNvPr>
          <p:cNvSpPr txBox="1"/>
          <p:nvPr/>
        </p:nvSpPr>
        <p:spPr>
          <a:xfrm>
            <a:off x="2968884" y="971733"/>
            <a:ext cx="5523760" cy="3046988"/>
          </a:xfrm>
          <a:prstGeom prst="rect">
            <a:avLst/>
          </a:prstGeom>
          <a:noFill/>
        </p:spPr>
        <p:txBody>
          <a:bodyPr wrap="square" rtlCol="0">
            <a:spAutoFit/>
          </a:bodyPr>
          <a:lstStyle/>
          <a:p>
            <a:r>
              <a:rPr lang="en-US" sz="1600" b="1" dirty="0">
                <a:latin typeface="+mj-lt"/>
              </a:rPr>
              <a:t>Released:</a:t>
            </a:r>
            <a:r>
              <a:rPr lang="en-US" sz="1600" dirty="0">
                <a:latin typeface="+mj-lt"/>
              </a:rPr>
              <a:t> July 2004</a:t>
            </a:r>
          </a:p>
          <a:p>
            <a:r>
              <a:rPr lang="en-US" sz="1600" b="1" dirty="0">
                <a:latin typeface="+mj-lt"/>
              </a:rPr>
              <a:t>Built for:</a:t>
            </a:r>
            <a:r>
              <a:rPr lang="en-US" sz="1600" dirty="0">
                <a:latin typeface="+mj-lt"/>
              </a:rPr>
              <a:t> Cover Ant problems</a:t>
            </a:r>
          </a:p>
          <a:p>
            <a:r>
              <a:rPr lang="en-US" sz="1600" b="1" dirty="0">
                <a:latin typeface="+mj-lt"/>
              </a:rPr>
              <a:t>Build described in:</a:t>
            </a:r>
            <a:r>
              <a:rPr lang="en-US" sz="1600" dirty="0">
                <a:latin typeface="+mj-lt"/>
              </a:rPr>
              <a:t> pom.xml file</a:t>
            </a:r>
          </a:p>
          <a:p>
            <a:r>
              <a:rPr lang="en-US" sz="1600" b="1" dirty="0">
                <a:latin typeface="+mj-lt"/>
              </a:rPr>
              <a:t>Features:</a:t>
            </a:r>
          </a:p>
          <a:p>
            <a:pPr marL="285750" indent="-285750">
              <a:buFont typeface="Arial" panose="020B0604020202020204" pitchFamily="34" charset="0"/>
              <a:buChar char="•"/>
            </a:pPr>
            <a:r>
              <a:rPr lang="en-US" sz="1600" dirty="0">
                <a:latin typeface="+mj-lt"/>
              </a:rPr>
              <a:t>Extensibility – supports a wide range of plugins, custom plugins can be created, too</a:t>
            </a:r>
          </a:p>
          <a:p>
            <a:pPr marL="285750" indent="-285750">
              <a:buFont typeface="Arial" panose="020B0604020202020204" pitchFamily="34" charset="0"/>
              <a:buChar char="•"/>
            </a:pPr>
            <a:r>
              <a:rPr lang="en-US" sz="1600" dirty="0">
                <a:latin typeface="+mj-lt"/>
              </a:rPr>
              <a:t>Dependency management</a:t>
            </a:r>
          </a:p>
          <a:p>
            <a:pPr marL="285750" indent="-285750">
              <a:buFont typeface="Arial" panose="020B0604020202020204" pitchFamily="34" charset="0"/>
              <a:buChar char="•"/>
            </a:pPr>
            <a:endParaRPr lang="en-US" sz="1600" dirty="0">
              <a:latin typeface="+mj-lt"/>
            </a:endParaRPr>
          </a:p>
          <a:p>
            <a:r>
              <a:rPr lang="en-US" sz="1600" b="1" dirty="0">
                <a:latin typeface="+mj-lt"/>
              </a:rPr>
              <a:t>Disadvantages:</a:t>
            </a:r>
          </a:p>
          <a:p>
            <a:pPr marL="285750" indent="-285750">
              <a:buFont typeface="Arial" panose="020B0604020202020204" pitchFamily="34" charset="0"/>
              <a:buChar char="•"/>
            </a:pPr>
            <a:r>
              <a:rPr lang="en-US" sz="1600" dirty="0">
                <a:latin typeface="+mj-lt"/>
              </a:rPr>
              <a:t>Long </a:t>
            </a:r>
            <a:r>
              <a:rPr lang="en-US" sz="1600">
                <a:latin typeface="+mj-lt"/>
              </a:rPr>
              <a:t>XML configuration</a:t>
            </a:r>
            <a:endParaRPr lang="en-US" sz="1600" dirty="0">
              <a:latin typeface="+mj-lt"/>
            </a:endParaRPr>
          </a:p>
          <a:p>
            <a:pPr marL="285750" indent="-285750">
              <a:buFont typeface="Arial" panose="020B0604020202020204" pitchFamily="34" charset="0"/>
              <a:buChar char="•"/>
            </a:pPr>
            <a:r>
              <a:rPr lang="en-US" sz="1600" dirty="0">
                <a:latin typeface="+mj-lt"/>
              </a:rPr>
              <a:t>Dependency must be present in a maven repository to be importable </a:t>
            </a:r>
          </a:p>
        </p:txBody>
      </p:sp>
      <p:pic>
        <p:nvPicPr>
          <p:cNvPr id="1026" name="Picture 2" descr="Apache Maven Feathers transparent PNG - StickPNG">
            <a:extLst>
              <a:ext uri="{FF2B5EF4-FFF2-40B4-BE49-F238E27FC236}">
                <a16:creationId xmlns:a16="http://schemas.microsoft.com/office/drawing/2014/main" id="{EB157420-41EA-DFB3-FFEB-EB921F902B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365" y="1063253"/>
            <a:ext cx="2503337" cy="3337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74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Maven</a:t>
            </a:r>
          </a:p>
        </p:txBody>
      </p:sp>
      <p:sp>
        <p:nvSpPr>
          <p:cNvPr id="6" name="TextBox 5">
            <a:extLst>
              <a:ext uri="{FF2B5EF4-FFF2-40B4-BE49-F238E27FC236}">
                <a16:creationId xmlns:a16="http://schemas.microsoft.com/office/drawing/2014/main" id="{580E2182-8F48-4403-979E-6EE938AC5B1A}"/>
              </a:ext>
            </a:extLst>
          </p:cNvPr>
          <p:cNvSpPr txBox="1"/>
          <p:nvPr/>
        </p:nvSpPr>
        <p:spPr>
          <a:xfrm>
            <a:off x="2968884" y="890091"/>
            <a:ext cx="3934853" cy="2062103"/>
          </a:xfrm>
          <a:prstGeom prst="rect">
            <a:avLst/>
          </a:prstGeom>
          <a:noFill/>
        </p:spPr>
        <p:txBody>
          <a:bodyPr wrap="square" rtlCol="0">
            <a:spAutoFit/>
          </a:bodyPr>
          <a:lstStyle/>
          <a:p>
            <a:r>
              <a:rPr lang="en-US" sz="1600" b="1" dirty="0">
                <a:latin typeface="+mj-lt"/>
              </a:rPr>
              <a:t>pom.xml</a:t>
            </a:r>
            <a:r>
              <a:rPr lang="en-US" sz="1600" dirty="0">
                <a:latin typeface="+mj-lt"/>
              </a:rPr>
              <a:t> – an XML file that describes:</a:t>
            </a:r>
          </a:p>
          <a:p>
            <a:pPr marL="285750" indent="-285750">
              <a:buFont typeface="Arial" panose="020B0604020202020204" pitchFamily="34" charset="0"/>
              <a:buChar char="•"/>
            </a:pPr>
            <a:r>
              <a:rPr lang="en-US" sz="1600" dirty="0">
                <a:latin typeface="+mj-lt"/>
              </a:rPr>
              <a:t>how the software project being built</a:t>
            </a:r>
          </a:p>
          <a:p>
            <a:pPr marL="285750" indent="-285750">
              <a:buFont typeface="Arial" panose="020B0604020202020204" pitchFamily="34" charset="0"/>
              <a:buChar char="•"/>
            </a:pPr>
            <a:r>
              <a:rPr lang="en-US" sz="1600" dirty="0">
                <a:latin typeface="+mj-lt"/>
              </a:rPr>
              <a:t>dependencies on other external modules</a:t>
            </a:r>
          </a:p>
          <a:p>
            <a:pPr marL="285750" indent="-285750">
              <a:buFont typeface="Arial" panose="020B0604020202020204" pitchFamily="34" charset="0"/>
              <a:buChar char="•"/>
            </a:pPr>
            <a:r>
              <a:rPr lang="en-US" sz="1600" dirty="0">
                <a:latin typeface="+mj-lt"/>
              </a:rPr>
              <a:t>the build order</a:t>
            </a:r>
          </a:p>
          <a:p>
            <a:pPr marL="285750" indent="-285750">
              <a:buFont typeface="Arial" panose="020B0604020202020204" pitchFamily="34" charset="0"/>
              <a:buChar char="•"/>
            </a:pPr>
            <a:r>
              <a:rPr lang="en-US" sz="1600" dirty="0">
                <a:latin typeface="+mj-lt"/>
              </a:rPr>
              <a:t>required plug-ins</a:t>
            </a:r>
          </a:p>
          <a:p>
            <a:endParaRPr lang="en-US" sz="1600" dirty="0">
              <a:latin typeface="+mj-lt"/>
            </a:endParaRPr>
          </a:p>
          <a:p>
            <a:r>
              <a:rPr lang="en-US" sz="1600" b="1" dirty="0">
                <a:latin typeface="+mj-lt"/>
              </a:rPr>
              <a:t>pom.xml </a:t>
            </a:r>
            <a:r>
              <a:rPr lang="en-US" sz="1600" dirty="0">
                <a:latin typeface="+mj-lt"/>
              </a:rPr>
              <a:t>uses conventions for the build procedure</a:t>
            </a:r>
          </a:p>
        </p:txBody>
      </p:sp>
      <p:pic>
        <p:nvPicPr>
          <p:cNvPr id="1026" name="Picture 2" descr="Apache Maven Feathers transparent PNG - StickPNG">
            <a:extLst>
              <a:ext uri="{FF2B5EF4-FFF2-40B4-BE49-F238E27FC236}">
                <a16:creationId xmlns:a16="http://schemas.microsoft.com/office/drawing/2014/main" id="{EB157420-41EA-DFB3-FFEB-EB921F902B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365" y="1063253"/>
            <a:ext cx="2503337" cy="33377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1311E1B-BF84-E6E2-29C0-C1D9F76E7AD9}"/>
              </a:ext>
            </a:extLst>
          </p:cNvPr>
          <p:cNvPicPr>
            <a:picLocks noChangeAspect="1"/>
          </p:cNvPicPr>
          <p:nvPr/>
        </p:nvPicPr>
        <p:blipFill>
          <a:blip r:embed="rId3"/>
          <a:stretch>
            <a:fillRect/>
          </a:stretch>
        </p:blipFill>
        <p:spPr>
          <a:xfrm>
            <a:off x="6794650" y="2097296"/>
            <a:ext cx="1694089" cy="2156113"/>
          </a:xfrm>
          <a:prstGeom prst="rect">
            <a:avLst/>
          </a:prstGeom>
        </p:spPr>
      </p:pic>
    </p:spTree>
    <p:extLst>
      <p:ext uri="{BB962C8B-B14F-4D97-AF65-F5344CB8AC3E}">
        <p14:creationId xmlns:p14="http://schemas.microsoft.com/office/powerpoint/2010/main" val="175120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Maven Repository</a:t>
            </a:r>
          </a:p>
        </p:txBody>
      </p:sp>
      <p:sp>
        <p:nvSpPr>
          <p:cNvPr id="6" name="TextBox 5">
            <a:extLst>
              <a:ext uri="{FF2B5EF4-FFF2-40B4-BE49-F238E27FC236}">
                <a16:creationId xmlns:a16="http://schemas.microsoft.com/office/drawing/2014/main" id="{580E2182-8F48-4403-979E-6EE938AC5B1A}"/>
              </a:ext>
            </a:extLst>
          </p:cNvPr>
          <p:cNvSpPr txBox="1"/>
          <p:nvPr/>
        </p:nvSpPr>
        <p:spPr>
          <a:xfrm>
            <a:off x="2968884" y="1272863"/>
            <a:ext cx="5595452" cy="3323987"/>
          </a:xfrm>
          <a:prstGeom prst="rect">
            <a:avLst/>
          </a:prstGeom>
          <a:noFill/>
        </p:spPr>
        <p:txBody>
          <a:bodyPr wrap="square" rtlCol="0">
            <a:spAutoFit/>
          </a:bodyPr>
          <a:lstStyle/>
          <a:p>
            <a:pPr algn="just"/>
            <a:r>
              <a:rPr lang="en-US" sz="1400" dirty="0">
                <a:latin typeface="+mj-lt"/>
              </a:rPr>
              <a:t>A Maven Repository – is a location, usually on a filesystem (remote or local), where Maven artifacts are stored and managed. Repositories can be public (anyone can access them), or private (access is granted by password, for example, inside the company).</a:t>
            </a:r>
          </a:p>
          <a:p>
            <a:pPr algn="just"/>
            <a:endParaRPr lang="en-US" sz="1400" dirty="0">
              <a:latin typeface="+mj-lt"/>
            </a:endParaRPr>
          </a:p>
          <a:p>
            <a:pPr algn="just"/>
            <a:r>
              <a:rPr lang="en-US" sz="1400" dirty="0">
                <a:latin typeface="+mj-lt"/>
              </a:rPr>
              <a:t>Stored artifacts are available for retrieval and inclusion in other maven projects.</a:t>
            </a:r>
          </a:p>
          <a:p>
            <a:pPr algn="just"/>
            <a:endParaRPr lang="en-US" sz="1400" dirty="0">
              <a:latin typeface="+mj-lt"/>
            </a:endParaRPr>
          </a:p>
          <a:p>
            <a:pPr algn="just"/>
            <a:r>
              <a:rPr lang="en-US" sz="1400" dirty="0">
                <a:latin typeface="+mj-lt"/>
              </a:rPr>
              <a:t>Public repositories:</a:t>
            </a:r>
          </a:p>
          <a:p>
            <a:pPr marL="285750" indent="-285750" algn="just">
              <a:buFont typeface="Arial" panose="020B0604020202020204" pitchFamily="34" charset="0"/>
              <a:buChar char="•"/>
            </a:pPr>
            <a:r>
              <a:rPr lang="en-US" sz="1400" dirty="0">
                <a:latin typeface="+mj-lt"/>
              </a:rPr>
              <a:t>Central repository</a:t>
            </a:r>
          </a:p>
          <a:p>
            <a:pPr marL="285750" indent="-285750" algn="just">
              <a:buFont typeface="Arial" panose="020B0604020202020204" pitchFamily="34" charset="0"/>
              <a:buChar char="•"/>
            </a:pPr>
            <a:r>
              <a:rPr lang="en-US" sz="1400" dirty="0" err="1">
                <a:latin typeface="+mj-lt"/>
              </a:rPr>
              <a:t>Sonatype</a:t>
            </a:r>
            <a:r>
              <a:rPr lang="en-US" sz="1400" dirty="0">
                <a:latin typeface="+mj-lt"/>
              </a:rPr>
              <a:t> Releases - staging repository to promote releases to Maven Central</a:t>
            </a:r>
          </a:p>
          <a:p>
            <a:pPr marL="285750" indent="-285750" algn="just">
              <a:buFont typeface="Arial" panose="020B0604020202020204" pitchFamily="34" charset="0"/>
              <a:buChar char="•"/>
            </a:pPr>
            <a:r>
              <a:rPr lang="en-US" sz="1400" dirty="0" err="1">
                <a:latin typeface="+mj-lt"/>
              </a:rPr>
              <a:t>Jboss</a:t>
            </a:r>
            <a:endParaRPr lang="en-US" sz="1400" dirty="0">
              <a:latin typeface="+mj-lt"/>
            </a:endParaRPr>
          </a:p>
          <a:p>
            <a:pPr marL="285750" indent="-285750" algn="just">
              <a:buFont typeface="Arial" panose="020B0604020202020204" pitchFamily="34" charset="0"/>
              <a:buChar char="•"/>
            </a:pPr>
            <a:endParaRPr lang="en-US" sz="1400" dirty="0">
              <a:latin typeface="+mj-lt"/>
            </a:endParaRPr>
          </a:p>
          <a:p>
            <a:pPr algn="just"/>
            <a:r>
              <a:rPr lang="en-US" sz="1400" dirty="0">
                <a:latin typeface="+mj-lt"/>
              </a:rPr>
              <a:t>Local Maven repository - </a:t>
            </a:r>
            <a:r>
              <a:rPr lang="en-US" sz="1400" b="1" dirty="0">
                <a:latin typeface="+mj-lt"/>
              </a:rPr>
              <a:t>~/.m2</a:t>
            </a:r>
          </a:p>
        </p:txBody>
      </p:sp>
      <p:pic>
        <p:nvPicPr>
          <p:cNvPr id="1026" name="Picture 2" descr="Apache Maven Feathers transparent PNG - StickPNG">
            <a:extLst>
              <a:ext uri="{FF2B5EF4-FFF2-40B4-BE49-F238E27FC236}">
                <a16:creationId xmlns:a16="http://schemas.microsoft.com/office/drawing/2014/main" id="{EB157420-41EA-DFB3-FFEB-EB921F902B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365" y="1063253"/>
            <a:ext cx="2503337" cy="3337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912717"/>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E4CD3B4CE9814FA4EB57F8E5E88223" ma:contentTypeVersion="10" ma:contentTypeDescription="Create a new document." ma:contentTypeScope="" ma:versionID="750751dff150c7c0447f4486f749e19d">
  <xsd:schema xmlns:xsd="http://www.w3.org/2001/XMLSchema" xmlns:xs="http://www.w3.org/2001/XMLSchema" xmlns:p="http://schemas.microsoft.com/office/2006/metadata/properties" xmlns:ns2="cc6d12de-4a50-4173-a95c-d9a51a2b9340" xmlns:ns3="dff82bde-51af-4292-a8fc-7188ba2e1c72" targetNamespace="http://schemas.microsoft.com/office/2006/metadata/properties" ma:root="true" ma:fieldsID="f670c8c196657c1f6432187c337d4490" ns2:_="" ns3:_="">
    <xsd:import namespace="cc6d12de-4a50-4173-a95c-d9a51a2b9340"/>
    <xsd:import namespace="dff82bde-51af-4292-a8fc-7188ba2e1c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6d12de-4a50-4173-a95c-d9a51a2b93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f82bde-51af-4292-a8fc-7188ba2e1c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FEAC8F-C3F4-4021-8A73-D871D5C5F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6d12de-4a50-4173-a95c-d9a51a2b9340"/>
    <ds:schemaRef ds:uri="dff82bde-51af-4292-a8fc-7188ba2e1c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28B79F-743D-4675-B082-0F19ABDDFFB8}">
  <ds:schemaRefs>
    <ds:schemaRef ds:uri="http://purl.org/dc/dcmitype/"/>
    <ds:schemaRef ds:uri="http://purl.org/dc/elements/1.1/"/>
    <ds:schemaRef ds:uri="http://schemas.microsoft.com/office/infopath/2007/PartnerControls"/>
    <ds:schemaRef ds:uri="http://schemas.microsoft.com/office/2006/documentManagement/types"/>
    <ds:schemaRef ds:uri="cc6d12de-4a50-4173-a95c-d9a51a2b9340"/>
    <ds:schemaRef ds:uri="http://schemas.microsoft.com/office/2006/metadata/properties"/>
    <ds:schemaRef ds:uri="http://www.w3.org/XML/1998/namespace"/>
    <ds:schemaRef ds:uri="http://schemas.openxmlformats.org/package/2006/metadata/core-properties"/>
    <ds:schemaRef ds:uri="dff82bde-51af-4292-a8fc-7188ba2e1c72"/>
    <ds:schemaRef ds:uri="http://purl.org/dc/terms/"/>
  </ds:schemaRefs>
</ds:datastoreItem>
</file>

<file path=customXml/itemProps3.xml><?xml version="1.0" encoding="utf-8"?>
<ds:datastoreItem xmlns:ds="http://schemas.openxmlformats.org/officeDocument/2006/customXml" ds:itemID="{891E48D0-F0C5-4552-AB72-0B13D91AA4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10762</TotalTime>
  <Words>786</Words>
  <Application>Microsoft Office PowerPoint</Application>
  <PresentationFormat>On-screen Show (16:9)</PresentationFormat>
  <Paragraphs>132</Paragraphs>
  <Slides>15</Slides>
  <Notes>3</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Calibri</vt:lpstr>
      <vt:lpstr>Calibri Light</vt:lpstr>
      <vt:lpstr>Covers</vt:lpstr>
      <vt:lpstr>General</vt:lpstr>
      <vt:lpstr>Breakers</vt:lpstr>
      <vt:lpstr>1_General</vt:lpstr>
      <vt:lpstr>PowerPoint Presentation</vt:lpstr>
      <vt:lpstr>Light talk authors</vt:lpstr>
      <vt:lpstr>Build tools</vt:lpstr>
      <vt:lpstr>A bit of Java history</vt:lpstr>
      <vt:lpstr>Ant</vt:lpstr>
      <vt:lpstr>Ant</vt:lpstr>
      <vt:lpstr>Maven</vt:lpstr>
      <vt:lpstr>Maven</vt:lpstr>
      <vt:lpstr>Maven Repository</vt:lpstr>
      <vt:lpstr>Maven Lifecycles and Phases</vt:lpstr>
      <vt:lpstr>Gradle</vt:lpstr>
      <vt:lpstr>Gradle</vt:lpstr>
      <vt:lpstr>Maven vs Gradle</vt:lpstr>
      <vt:lpstr>How to choose a tool?</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Danila Varatyntsev</dc:creator>
  <cp:lastModifiedBy>Danila Varatyntsev</cp:lastModifiedBy>
  <cp:revision>20</cp:revision>
  <dcterms:created xsi:type="dcterms:W3CDTF">2022-01-28T20:00:14Z</dcterms:created>
  <dcterms:modified xsi:type="dcterms:W3CDTF">2022-10-30T06:56:10Z</dcterms:modified>
</cp:coreProperties>
</file>