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5"/>
  </p:notesMasterIdLst>
  <p:handoutMasterIdLst>
    <p:handoutMasterId r:id="rId26"/>
  </p:handoutMasterIdLst>
  <p:sldIdLst>
    <p:sldId id="272" r:id="rId8"/>
    <p:sldId id="4020" r:id="rId9"/>
    <p:sldId id="4052" r:id="rId10"/>
    <p:sldId id="4049" r:id="rId11"/>
    <p:sldId id="4051" r:id="rId12"/>
    <p:sldId id="4050" r:id="rId13"/>
    <p:sldId id="4053" r:id="rId14"/>
    <p:sldId id="4054" r:id="rId15"/>
    <p:sldId id="4056" r:id="rId16"/>
    <p:sldId id="4055" r:id="rId17"/>
    <p:sldId id="4057" r:id="rId18"/>
    <p:sldId id="4058" r:id="rId19"/>
    <p:sldId id="4059" r:id="rId20"/>
    <p:sldId id="4060" r:id="rId21"/>
    <p:sldId id="4061" r:id="rId22"/>
    <p:sldId id="4062" r:id="rId23"/>
    <p:sldId id="4031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71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Big-O notation. Algorithm complexity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86588"/>
                <a:ext cx="3530931" cy="339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increments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method calls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86588"/>
                <a:ext cx="3530931" cy="3397250"/>
              </a:xfrm>
              <a:blipFill>
                <a:blip r:embed="rId3"/>
                <a:stretch>
                  <a:fillRect l="-241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56311F-DD17-411F-AAE2-ED84A96E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70" y="2085179"/>
            <a:ext cx="4619640" cy="138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76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499"/>
                <a:ext cx="4675554" cy="3520853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/>
                  <a:t>If no list extension is required, it’s simple array element assignment, it’s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If list is full, it creates a new array with size 1.5 of the previous, copies all elements to it and then inserts a new element. </a:t>
                </a:r>
              </a:p>
              <a:p>
                <a:r>
                  <a:rPr lang="en-US" sz="1200" dirty="0"/>
                  <a:t>Copying all elements requires iteration, in this case insertion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200" dirty="0"/>
                  <a:t> operation. </a:t>
                </a:r>
              </a:p>
              <a:p>
                <a:r>
                  <a:rPr lang="en-US" sz="1200" dirty="0"/>
                  <a:t>But if we increase the list 1.5 times, array resize takes place once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/>
                  <a:t> elements. On average, the complexity of insert 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499"/>
                <a:ext cx="4675554" cy="3520853"/>
              </a:xfrm>
              <a:blipFill>
                <a:blip r:embed="rId3"/>
                <a:stretch>
                  <a:fillRect l="-1956" t="-103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71C2293-2B23-43BF-ACBF-F0FEFFF34B53}"/>
              </a:ext>
            </a:extLst>
          </p:cNvPr>
          <p:cNvSpPr/>
          <p:nvPr/>
        </p:nvSpPr>
        <p:spPr>
          <a:xfrm>
            <a:off x="5543103" y="97819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DE549-784F-4907-B3ED-8291DE878AC0}"/>
              </a:ext>
            </a:extLst>
          </p:cNvPr>
          <p:cNvSpPr/>
          <p:nvPr/>
        </p:nvSpPr>
        <p:spPr>
          <a:xfrm>
            <a:off x="5819434" y="97830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BB64F-4909-473F-A579-1C20EE3A2F7A}"/>
              </a:ext>
            </a:extLst>
          </p:cNvPr>
          <p:cNvSpPr/>
          <p:nvPr/>
        </p:nvSpPr>
        <p:spPr>
          <a:xfrm>
            <a:off x="6095881" y="97819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CC4D3-6A10-41DE-9FCF-B0D5D31D47C7}"/>
              </a:ext>
            </a:extLst>
          </p:cNvPr>
          <p:cNvSpPr/>
          <p:nvPr/>
        </p:nvSpPr>
        <p:spPr>
          <a:xfrm>
            <a:off x="6372212" y="97830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50967-311E-4EEB-8D63-9C3F8C6C7939}"/>
              </a:ext>
            </a:extLst>
          </p:cNvPr>
          <p:cNvSpPr/>
          <p:nvPr/>
        </p:nvSpPr>
        <p:spPr>
          <a:xfrm>
            <a:off x="6648659" y="97819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872FF-B2F8-4628-9433-8B2A6BEB0EE8}"/>
              </a:ext>
            </a:extLst>
          </p:cNvPr>
          <p:cNvSpPr/>
          <p:nvPr/>
        </p:nvSpPr>
        <p:spPr>
          <a:xfrm>
            <a:off x="6924990" y="97830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9E68D-487D-48B4-B09D-01D7EAF3D195}"/>
              </a:ext>
            </a:extLst>
          </p:cNvPr>
          <p:cNvSpPr/>
          <p:nvPr/>
        </p:nvSpPr>
        <p:spPr>
          <a:xfrm>
            <a:off x="7201437" y="978193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DA957-3F8C-4932-838F-018E4B963B6F}"/>
              </a:ext>
            </a:extLst>
          </p:cNvPr>
          <p:cNvSpPr/>
          <p:nvPr/>
        </p:nvSpPr>
        <p:spPr>
          <a:xfrm>
            <a:off x="7477768" y="978304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AF229-A612-4C67-BA85-7F4380B64116}"/>
              </a:ext>
            </a:extLst>
          </p:cNvPr>
          <p:cNvSpPr/>
          <p:nvPr/>
        </p:nvSpPr>
        <p:spPr>
          <a:xfrm>
            <a:off x="5543103" y="155351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CD22F-E6F4-484B-9AFE-6CD479636B82}"/>
              </a:ext>
            </a:extLst>
          </p:cNvPr>
          <p:cNvSpPr/>
          <p:nvPr/>
        </p:nvSpPr>
        <p:spPr>
          <a:xfrm>
            <a:off x="5819434" y="1553625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2BD96B-DC86-4B70-A2B5-6094801BFBCE}"/>
              </a:ext>
            </a:extLst>
          </p:cNvPr>
          <p:cNvSpPr/>
          <p:nvPr/>
        </p:nvSpPr>
        <p:spPr>
          <a:xfrm>
            <a:off x="6095881" y="155351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27C51-D921-4AD7-9F94-EE2BBCCE4868}"/>
              </a:ext>
            </a:extLst>
          </p:cNvPr>
          <p:cNvSpPr/>
          <p:nvPr/>
        </p:nvSpPr>
        <p:spPr>
          <a:xfrm>
            <a:off x="6372212" y="1553625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7C740-7937-4918-B6DC-060E615B69CF}"/>
              </a:ext>
            </a:extLst>
          </p:cNvPr>
          <p:cNvSpPr/>
          <p:nvPr/>
        </p:nvSpPr>
        <p:spPr>
          <a:xfrm>
            <a:off x="6648659" y="155351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8078D-2D9D-4629-8DB7-3DE3F3BB5027}"/>
              </a:ext>
            </a:extLst>
          </p:cNvPr>
          <p:cNvSpPr/>
          <p:nvPr/>
        </p:nvSpPr>
        <p:spPr>
          <a:xfrm>
            <a:off x="6924990" y="1553625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DD9B8-73F8-4433-8428-4DD3D81ADC71}"/>
              </a:ext>
            </a:extLst>
          </p:cNvPr>
          <p:cNvSpPr/>
          <p:nvPr/>
        </p:nvSpPr>
        <p:spPr>
          <a:xfrm>
            <a:off x="7201437" y="1553514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3CD0C-B2DB-463F-A608-D94ECEF6585B}"/>
              </a:ext>
            </a:extLst>
          </p:cNvPr>
          <p:cNvSpPr/>
          <p:nvPr/>
        </p:nvSpPr>
        <p:spPr>
          <a:xfrm>
            <a:off x="7477768" y="1553625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D2296-07A8-4E95-B256-D1D2CE113E76}"/>
              </a:ext>
            </a:extLst>
          </p:cNvPr>
          <p:cNvSpPr/>
          <p:nvPr/>
        </p:nvSpPr>
        <p:spPr>
          <a:xfrm>
            <a:off x="5543103" y="2113552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D9326-10A4-4247-B557-6F10E19B045E}"/>
              </a:ext>
            </a:extLst>
          </p:cNvPr>
          <p:cNvSpPr/>
          <p:nvPr/>
        </p:nvSpPr>
        <p:spPr>
          <a:xfrm>
            <a:off x="5821852" y="2112186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A99E4-EB7C-47E8-B318-1F28A1525E0B}"/>
              </a:ext>
            </a:extLst>
          </p:cNvPr>
          <p:cNvSpPr/>
          <p:nvPr/>
        </p:nvSpPr>
        <p:spPr>
          <a:xfrm>
            <a:off x="6095881" y="211366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44BFFF-7BA3-4778-9C7D-8BD1922D23DD}"/>
              </a:ext>
            </a:extLst>
          </p:cNvPr>
          <p:cNvSpPr/>
          <p:nvPr/>
        </p:nvSpPr>
        <p:spPr>
          <a:xfrm>
            <a:off x="6372212" y="2112186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54A051-C5E1-4D3F-A8A8-4B1EFF2B22FF}"/>
              </a:ext>
            </a:extLst>
          </p:cNvPr>
          <p:cNvSpPr/>
          <p:nvPr/>
        </p:nvSpPr>
        <p:spPr>
          <a:xfrm>
            <a:off x="6648659" y="211366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87804-F596-4764-AA70-B93CFDF5B4AE}"/>
              </a:ext>
            </a:extLst>
          </p:cNvPr>
          <p:cNvSpPr/>
          <p:nvPr/>
        </p:nvSpPr>
        <p:spPr>
          <a:xfrm>
            <a:off x="6924990" y="2112186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1E7AD8-7E82-4E19-823E-C932135AB0F9}"/>
              </a:ext>
            </a:extLst>
          </p:cNvPr>
          <p:cNvSpPr/>
          <p:nvPr/>
        </p:nvSpPr>
        <p:spPr>
          <a:xfrm>
            <a:off x="7201437" y="2113663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457E9C-443A-4949-94CD-F665462BDEF6}"/>
              </a:ext>
            </a:extLst>
          </p:cNvPr>
          <p:cNvSpPr/>
          <p:nvPr/>
        </p:nvSpPr>
        <p:spPr>
          <a:xfrm>
            <a:off x="7477768" y="2112186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325B61-91C0-47F7-B53D-1C3F986E4D85}"/>
              </a:ext>
            </a:extLst>
          </p:cNvPr>
          <p:cNvSpPr/>
          <p:nvPr/>
        </p:nvSpPr>
        <p:spPr>
          <a:xfrm>
            <a:off x="7749147" y="2113552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56F6D5-9744-4023-962E-8C520311F961}"/>
              </a:ext>
            </a:extLst>
          </p:cNvPr>
          <p:cNvSpPr/>
          <p:nvPr/>
        </p:nvSpPr>
        <p:spPr>
          <a:xfrm>
            <a:off x="8025478" y="2113663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893AD-9D6B-44E5-A910-BABAC9EAA183}"/>
              </a:ext>
            </a:extLst>
          </p:cNvPr>
          <p:cNvSpPr/>
          <p:nvPr/>
        </p:nvSpPr>
        <p:spPr>
          <a:xfrm>
            <a:off x="8301925" y="2113552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5FF070-0FD0-4A8E-8604-EEB0B1DAD6E6}"/>
              </a:ext>
            </a:extLst>
          </p:cNvPr>
          <p:cNvSpPr/>
          <p:nvPr/>
        </p:nvSpPr>
        <p:spPr>
          <a:xfrm>
            <a:off x="8578256" y="2113663"/>
            <a:ext cx="276447" cy="276447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5BE5E-457E-400E-973B-4883833ECD31}"/>
              </a:ext>
            </a:extLst>
          </p:cNvPr>
          <p:cNvSpPr/>
          <p:nvPr/>
        </p:nvSpPr>
        <p:spPr>
          <a:xfrm>
            <a:off x="5543103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BDE0C1-9CA8-4E42-B099-4C848B530C02}"/>
              </a:ext>
            </a:extLst>
          </p:cNvPr>
          <p:cNvSpPr/>
          <p:nvPr/>
        </p:nvSpPr>
        <p:spPr>
          <a:xfrm>
            <a:off x="5819434" y="2670302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CC0701-227D-49CE-9BA3-0477FA9272E3}"/>
              </a:ext>
            </a:extLst>
          </p:cNvPr>
          <p:cNvSpPr/>
          <p:nvPr/>
        </p:nvSpPr>
        <p:spPr>
          <a:xfrm>
            <a:off x="6095881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FA991-E14E-403C-B102-626EF6889B53}"/>
              </a:ext>
            </a:extLst>
          </p:cNvPr>
          <p:cNvSpPr/>
          <p:nvPr/>
        </p:nvSpPr>
        <p:spPr>
          <a:xfrm>
            <a:off x="6372212" y="2670302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03C7F5-6F18-47FD-9AA8-5A6B292FB787}"/>
              </a:ext>
            </a:extLst>
          </p:cNvPr>
          <p:cNvSpPr/>
          <p:nvPr/>
        </p:nvSpPr>
        <p:spPr>
          <a:xfrm>
            <a:off x="6648659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B10A7-2AD0-4F42-A1DA-E73A143F8A28}"/>
              </a:ext>
            </a:extLst>
          </p:cNvPr>
          <p:cNvSpPr/>
          <p:nvPr/>
        </p:nvSpPr>
        <p:spPr>
          <a:xfrm>
            <a:off x="6924990" y="2670302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9E52F5-2EED-4B7B-BFA0-1B950C7BC504}"/>
              </a:ext>
            </a:extLst>
          </p:cNvPr>
          <p:cNvSpPr/>
          <p:nvPr/>
        </p:nvSpPr>
        <p:spPr>
          <a:xfrm>
            <a:off x="7201437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5B31A1-B63B-48B2-9D91-13BF9DFB12F3}"/>
              </a:ext>
            </a:extLst>
          </p:cNvPr>
          <p:cNvSpPr/>
          <p:nvPr/>
        </p:nvSpPr>
        <p:spPr>
          <a:xfrm>
            <a:off x="7477768" y="2670302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A84FAC-446E-4898-80B5-7562B1CA323F}"/>
              </a:ext>
            </a:extLst>
          </p:cNvPr>
          <p:cNvSpPr/>
          <p:nvPr/>
        </p:nvSpPr>
        <p:spPr>
          <a:xfrm>
            <a:off x="7749147" y="2670080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0E4525-8BED-4A05-A183-EC9679707C4F}"/>
              </a:ext>
            </a:extLst>
          </p:cNvPr>
          <p:cNvSpPr/>
          <p:nvPr/>
        </p:nvSpPr>
        <p:spPr>
          <a:xfrm>
            <a:off x="8025478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7C373D-CC3A-4B0F-A536-8A5A4212454D}"/>
              </a:ext>
            </a:extLst>
          </p:cNvPr>
          <p:cNvSpPr/>
          <p:nvPr/>
        </p:nvSpPr>
        <p:spPr>
          <a:xfrm>
            <a:off x="8301925" y="2670080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1661D8-F149-4054-846C-119AAF8F1FA8}"/>
              </a:ext>
            </a:extLst>
          </p:cNvPr>
          <p:cNvSpPr/>
          <p:nvPr/>
        </p:nvSpPr>
        <p:spPr>
          <a:xfrm>
            <a:off x="8578256" y="2670191"/>
            <a:ext cx="276447" cy="276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Memory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8148857" cy="339725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Some algorithms require additional memory. For example, merge sort. It’s an efficient sorting algorithm, that requires 1 additional array of the same size to manipulate the data.</a:t>
                </a:r>
              </a:p>
              <a:p>
                <a:r>
                  <a:rPr lang="en-US" sz="1400" dirty="0"/>
                  <a:t>Memory consumption is calculated in the same manner, big-O notation can be used there, too.</a:t>
                </a:r>
              </a:p>
              <a:p>
                <a:r>
                  <a:rPr lang="en-US" sz="1400" dirty="0"/>
                  <a:t>Merge sort has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sz="1400" dirty="0"/>
                  <a:t> time complexity and requires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additional space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8148857" cy="3397250"/>
              </a:xfrm>
              <a:blipFill>
                <a:blip r:embed="rId3"/>
                <a:stretch>
                  <a:fillRect l="-1272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8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General-case sorting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</p:spPr>
            <p:txBody>
              <a:bodyPr/>
              <a:lstStyle/>
              <a:p>
                <a:r>
                  <a:rPr lang="en-US" sz="1400" dirty="0"/>
                  <a:t>Has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sz="1400" dirty="0"/>
                  <a:t> time complexity. There is a proof that no general-case algorithm can work faster.</a:t>
                </a:r>
              </a:p>
              <a:p>
                <a:r>
                  <a:rPr lang="en-US" sz="1400" dirty="0"/>
                  <a:t>Examples – quicksort, merge sort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400" dirty="0"/>
                  <a:t>Proof: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Assume elements are the (distinct) numbers 1 through n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There must be n! leaves (one for each of the n! permutations of n elements) 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Tree of height h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a:rPr lang="en-US" sz="1400" i="1" dirty="0" smtClean="0">
                            <a:latin typeface="+mj-lt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400" dirty="0">
                    <a:latin typeface="+mj-lt"/>
                  </a:rPr>
                  <a:t> leaves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+mj-lt"/>
                      </a:rPr>
                      <m:t>h</m:t>
                    </m:r>
                    <m:r>
                      <a:rPr lang="en-US" sz="1400" b="0" i="1" smtClean="0">
                        <a:latin typeface="+mj-lt"/>
                      </a:rPr>
                      <m:t>&gt;</m:t>
                    </m:r>
                    <m:func>
                      <m:funcPr>
                        <m:ctrlPr>
                          <a:rPr lang="en-US" sz="1400" b="0" i="1" smtClean="0"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+mj-lt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+mj-lt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+mj-lt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1400" i="1">
                        <a:latin typeface="+mj-lt"/>
                      </a:rPr>
                      <m:t>≈</m:t>
                    </m:r>
                    <m:func>
                      <m:funcPr>
                        <m:ctrlPr>
                          <a:rPr lang="en-US" sz="1400" b="0" i="1" smtClean="0"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+mj-lt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+mj-lt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+mj-lt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400" b="0" i="1" smtClean="0">
                        <a:latin typeface="+mj-lt"/>
                      </a:rPr>
                      <m:t>=</m:t>
                    </m:r>
                    <m:r>
                      <a:rPr lang="en-US" sz="1400" b="0" i="1" smtClean="0">
                        <a:latin typeface="+mj-lt"/>
                      </a:rPr>
                      <m:t>𝑛𝑙𝑜𝑔</m:t>
                    </m:r>
                    <m:r>
                      <a:rPr lang="en-US" sz="1400" b="0" i="1" smtClean="0">
                        <a:latin typeface="+mj-lt"/>
                      </a:rPr>
                      <m:t>(</m:t>
                    </m:r>
                    <m:r>
                      <a:rPr lang="en-US" sz="1400" b="0" i="1" smtClean="0">
                        <a:latin typeface="+mj-lt"/>
                      </a:rPr>
                      <m:t>𝑛</m:t>
                    </m:r>
                    <m:r>
                      <a:rPr lang="en-US" sz="1400" b="0" i="1" smtClean="0">
                        <a:latin typeface="+mj-lt"/>
                      </a:rPr>
                      <m:t>)</m:t>
                    </m:r>
                  </m:oMath>
                </a14:m>
                <a:endParaRPr lang="en-US" sz="1400" dirty="0">
                  <a:latin typeface="+mj-lt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3986212" cy="3397250"/>
              </a:xfrm>
              <a:blipFill>
                <a:blip r:embed="rId3"/>
                <a:stretch>
                  <a:fillRect l="-2599" t="-1795"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E3F3AE-D937-4CD6-9639-F4DC9BE9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2" y="1457043"/>
            <a:ext cx="4458827" cy="2229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11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Selected data structures and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/>
                  <a:t>Data structures: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Stack, queue -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𝑂</m:t>
                    </m:r>
                    <m:d>
                      <m:dPr>
                        <m:ctrlPr>
                          <a:rPr lang="en-US" sz="1400" b="0" i="1" smtClean="0"/>
                        </m:ctrlPr>
                      </m:dPr>
                      <m:e>
                        <m:r>
                          <a:rPr lang="en-US" sz="1400" b="0" i="1" smtClean="0"/>
                          <m:t>1</m:t>
                        </m:r>
                      </m:e>
                    </m:d>
                  </m:oMath>
                </a14:m>
                <a:r>
                  <a:rPr lang="en-US" sz="1400" dirty="0"/>
                  <a:t> insert and remove element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List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400" dirty="0">
                    <a:latin typeface="+mj-lt"/>
                  </a:rPr>
                  <a:t>Array-based list –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+mj-lt"/>
                      </a:rPr>
                      <m:t>𝑂</m:t>
                    </m:r>
                    <m:r>
                      <a:rPr lang="en-US" sz="1400" i="1" dirty="0" smtClean="0">
                        <a:latin typeface="+mj-lt"/>
                      </a:rPr>
                      <m:t>(1)</m:t>
                    </m:r>
                  </m:oMath>
                </a14:m>
                <a:r>
                  <a:rPr lang="en-US" sz="1400" dirty="0">
                    <a:latin typeface="+mj-lt"/>
                  </a:rPr>
                  <a:t> insert to the end, get, update, delete from the end operations.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+mj-lt"/>
                      </a:rPr>
                      <m:t>𝑂</m:t>
                    </m:r>
                    <m:r>
                      <a:rPr lang="en-US" sz="1400" i="1" dirty="0" smtClean="0">
                        <a:latin typeface="+mj-lt"/>
                      </a:rPr>
                      <m:t>(</m:t>
                    </m:r>
                    <m:r>
                      <a:rPr lang="en-US" sz="1400" i="1" dirty="0" smtClean="0">
                        <a:latin typeface="+mj-lt"/>
                      </a:rPr>
                      <m:t>𝑛</m:t>
                    </m:r>
                    <m:r>
                      <a:rPr lang="en-US" sz="1400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 insert to the start, remove from the start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400" dirty="0">
                    <a:latin typeface="+mj-lt"/>
                  </a:rPr>
                  <a:t>Linked list –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+mj-lt"/>
                      </a:rPr>
                      <m:t>𝑂</m:t>
                    </m:r>
                    <m:r>
                      <a:rPr lang="en-US" sz="1400" i="1" dirty="0" smtClean="0">
                        <a:latin typeface="+mj-lt"/>
                      </a:rPr>
                      <m:t>(</m:t>
                    </m:r>
                    <m:r>
                      <a:rPr lang="en-US" sz="1400" i="1" dirty="0" smtClean="0">
                        <a:latin typeface="+mj-lt"/>
                      </a:rPr>
                      <m:t>𝑛</m:t>
                    </m:r>
                    <m:r>
                      <a:rPr lang="en-US" sz="1400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US" sz="1400" dirty="0">
                    <a:latin typeface="+mj-lt"/>
                  </a:rPr>
                  <a:t> insert, get, update, delete from the middle and end,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+mj-lt"/>
                      </a:rPr>
                      <m:t>𝑂</m:t>
                    </m:r>
                    <m:r>
                      <a:rPr lang="en-US" sz="1400" i="1" dirty="0" smtClean="0">
                        <a:latin typeface="+mj-lt"/>
                      </a:rPr>
                      <m:t>(1)</m:t>
                    </m:r>
                  </m:oMath>
                </a14:m>
                <a:r>
                  <a:rPr lang="en-US" sz="1400" dirty="0">
                    <a:latin typeface="+mj-lt"/>
                  </a:rPr>
                  <a:t> from the start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Tree – (</a:t>
                </a:r>
                <a:r>
                  <a:rPr lang="en-US" sz="1400" dirty="0" err="1"/>
                  <a:t>TreeMap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TreeSet</a:t>
                </a:r>
                <a:r>
                  <a:rPr lang="en-US" sz="1400" dirty="0"/>
                  <a:t>, SQL index)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𝑂</m:t>
                    </m:r>
                    <m:r>
                      <a:rPr lang="en-US" sz="1400" b="0" i="1" smtClean="0"/>
                      <m:t>(</m:t>
                    </m:r>
                    <m:r>
                      <a:rPr lang="en-US" sz="1400" b="0" i="1" smtClean="0"/>
                      <m:t>𝑙𝑜𝑔𝑛</m:t>
                    </m:r>
                    <m:r>
                      <a:rPr lang="en-US" sz="1400" b="0" i="1" smtClean="0"/>
                      <m:t>)</m:t>
                    </m:r>
                  </m:oMath>
                </a14:m>
                <a:r>
                  <a:rPr lang="en-US" sz="1400" dirty="0"/>
                  <a:t> insert, read, update, delete operations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Hash table – (HashMap, HashSet, </a:t>
                </a:r>
                <a:r>
                  <a:rPr lang="en-US" sz="1400" dirty="0" err="1"/>
                  <a:t>ConcurrentHashMap</a:t>
                </a:r>
                <a:r>
                  <a:rPr lang="en-US" sz="1400" dirty="0"/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𝑂</m:t>
                    </m:r>
                    <m:r>
                      <a:rPr lang="en-US" sz="1400" b="0" i="1" smtClean="0"/>
                      <m:t>(1)</m:t>
                    </m:r>
                  </m:oMath>
                </a14:m>
                <a:r>
                  <a:rPr lang="en-US" sz="1400" dirty="0"/>
                  <a:t> insert, read, update, delete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Heap – (</a:t>
                </a:r>
                <a:r>
                  <a:rPr lang="en-US" sz="1400" dirty="0" err="1"/>
                  <a:t>PriorityQueue</a:t>
                </a:r>
                <a:r>
                  <a:rPr lang="en-US" sz="1400" dirty="0"/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𝑂</m:t>
                    </m:r>
                    <m:d>
                      <m:dPr>
                        <m:ctrlPr>
                          <a:rPr lang="en-US" sz="1400" b="0" i="1" smtClean="0"/>
                        </m:ctrlPr>
                      </m:dPr>
                      <m:e>
                        <m:r>
                          <a:rPr lang="en-US" sz="1400" b="0" i="1" smtClean="0"/>
                          <m:t>𝑙𝑜𝑔𝑛</m:t>
                        </m:r>
                      </m:e>
                    </m:d>
                  </m:oMath>
                </a14:m>
                <a:r>
                  <a:rPr lang="en-US" sz="1400" dirty="0"/>
                  <a:t> push and pop operations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400" dirty="0"/>
                  <a:t>Algorithms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Binary search –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𝑂</m:t>
                    </m:r>
                    <m:d>
                      <m:dPr>
                        <m:ctrlPr>
                          <a:rPr lang="en-US" sz="1400" b="0" i="1" smtClean="0"/>
                        </m:ctrlPr>
                      </m:dPr>
                      <m:e>
                        <m:r>
                          <a:rPr lang="en-US" sz="1400" b="0" i="1" smtClean="0"/>
                          <m:t>𝑙𝑜𝑔𝑛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/>
                      <m:t>𝑘</m:t>
                    </m:r>
                  </m:oMath>
                </a14:m>
                <a:r>
                  <a:rPr lang="en-US" sz="1400" b="0" dirty="0"/>
                  <a:t> max (min) elements from the array of size </a:t>
                </a:r>
                <a14:m>
                  <m:oMath xmlns:m="http://schemas.openxmlformats.org/officeDocument/2006/math">
                    <m:r>
                      <a:rPr lang="en-US" sz="1400" b="0" i="1" smtClean="0"/>
                      <m:t>𝑛</m:t>
                    </m:r>
                  </m:oMath>
                </a14:m>
                <a:r>
                  <a:rPr lang="en-US" sz="1400" b="0" dirty="0"/>
                  <a:t> – </a:t>
                </a:r>
                <a14:m>
                  <m:oMath xmlns:m="http://schemas.openxmlformats.org/officeDocument/2006/math">
                    <m:r>
                      <a:rPr lang="en-US" sz="1400" b="0" i="1" dirty="0" smtClean="0"/>
                      <m:t>𝑂</m:t>
                    </m:r>
                    <m:d>
                      <m:dPr>
                        <m:ctrlPr>
                          <a:rPr lang="en-US" sz="1400" b="0" i="1" dirty="0" smtClean="0"/>
                        </m:ctrlPr>
                      </m:dPr>
                      <m:e>
                        <m:r>
                          <a:rPr lang="en-US" sz="1400" b="0" i="1" dirty="0" smtClean="0"/>
                          <m:t>𝑛</m:t>
                        </m:r>
                        <m:r>
                          <a:rPr lang="en-US" sz="1400" b="0" i="1" dirty="0" smtClean="0"/>
                          <m:t> + </m:t>
                        </m:r>
                        <m:r>
                          <a:rPr lang="en-US" sz="1400" b="0" i="1" dirty="0" err="1" smtClean="0"/>
                          <m:t>𝑘𝑙𝑜𝑔𝑛</m:t>
                        </m:r>
                      </m:e>
                    </m:d>
                  </m:oMath>
                </a14:m>
                <a:r>
                  <a:rPr lang="en-US" sz="1400" b="0" dirty="0"/>
                  <a:t>. Requires priority queue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  <a:blipFill>
                <a:blip r:embed="rId3"/>
                <a:stretch>
                  <a:fillRect l="-1333" t="-1616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50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FAQ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</p:spPr>
            <p:txBody>
              <a:bodyPr/>
              <a:lstStyle/>
              <a:p>
                <a:r>
                  <a:rPr lang="en-US" sz="1400" dirty="0"/>
                  <a:t>Do algorithms with lower orders work faster in all circumstances? – No. Big-O notation lets you see which algorithm will be faster when the size of input goes to infinity. On real-world data “slower” algorithms may work faster. Example – it’s faster to sort an array with 16 elements using simple bubble sort, not quick sort.</a:t>
                </a:r>
              </a:p>
              <a:p>
                <a:r>
                  <a:rPr lang="en-US" sz="1400" b="0" dirty="0"/>
                  <a:t>How to approx</a:t>
                </a:r>
                <a:r>
                  <a:rPr lang="en-US" sz="1400" dirty="0"/>
                  <a:t>imate how much time an algorithm will take? – a very rough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400" b="0" dirty="0"/>
                  <a:t> </a:t>
                </a:r>
                <a:r>
                  <a:rPr lang="en-US" sz="1400" dirty="0"/>
                  <a:t>CPU operations per second</a:t>
                </a:r>
                <a:r>
                  <a:rPr lang="en-US" sz="1400" b="0" dirty="0"/>
                  <a:t>. For example, if the algorithm on array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b="0" dirty="0"/>
                  <a:t> and the input size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100.000</m:t>
                    </m:r>
                  </m:oMath>
                </a14:m>
                <a:r>
                  <a:rPr lang="en-US" sz="1400" b="0" dirty="0"/>
                  <a:t>, algorithm will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100.000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400" b="0" dirty="0"/>
                  <a:t> seconds.</a:t>
                </a:r>
              </a:p>
              <a:p>
                <a:r>
                  <a:rPr lang="en-US" sz="1400" dirty="0"/>
                  <a:t>Do you need to know algorithms to work as backend developer? – I would say you have to know basic algorithms and data structures. Advanced algorithms are very rare on real projects. </a:t>
                </a:r>
                <a:endParaRPr lang="en-US" sz="1400" b="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6EE47D4-4010-946B-0FB4-93DA0D137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89" y="1079500"/>
                <a:ext cx="8233917" cy="3397250"/>
              </a:xfrm>
              <a:blipFill>
                <a:blip r:embed="rId3"/>
                <a:stretch>
                  <a:fillRect l="-1259" t="-179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92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Advanced data structures and algorithms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233917" cy="3397250"/>
          </a:xfrm>
        </p:spPr>
        <p:txBody>
          <a:bodyPr/>
          <a:lstStyle/>
          <a:p>
            <a:r>
              <a:rPr lang="en-US" b="0" dirty="0"/>
              <a:t>If you’re intereste</a:t>
            </a:r>
            <a:r>
              <a:rPr lang="en-US" dirty="0"/>
              <a:t>d, you can study:</a:t>
            </a:r>
          </a:p>
          <a:p>
            <a:pPr lvl="1"/>
            <a:r>
              <a:rPr lang="en-US" b="0" dirty="0"/>
              <a:t>Binary heap, binomial heap</a:t>
            </a:r>
          </a:p>
          <a:p>
            <a:pPr lvl="1"/>
            <a:r>
              <a:rPr lang="en-US" dirty="0"/>
              <a:t>Red-black tree, AVT tree, 2-4 tree</a:t>
            </a:r>
          </a:p>
          <a:p>
            <a:pPr lvl="1"/>
            <a:r>
              <a:rPr lang="en-US" b="0" dirty="0"/>
              <a:t>Disjoin-set union</a:t>
            </a:r>
          </a:p>
          <a:p>
            <a:pPr lvl="1"/>
            <a:r>
              <a:rPr lang="en-US" dirty="0"/>
              <a:t>Tree algorithms – BFS, DFS, LCA</a:t>
            </a:r>
          </a:p>
          <a:p>
            <a:pPr lvl="1"/>
            <a:r>
              <a:rPr lang="en-US" b="0" dirty="0"/>
              <a:t>G</a:t>
            </a:r>
            <a:r>
              <a:rPr lang="en-US" dirty="0"/>
              <a:t>raph algorithms – Kruskal’s, Dijkstra, Floyd </a:t>
            </a:r>
            <a:r>
              <a:rPr lang="en-US" dirty="0" err="1"/>
              <a:t>Warshall</a:t>
            </a:r>
            <a:endParaRPr lang="en-US" dirty="0"/>
          </a:p>
          <a:p>
            <a:pPr lvl="1"/>
            <a:r>
              <a:rPr lang="en-US" b="0" dirty="0"/>
              <a:t>Sor</a:t>
            </a:r>
            <a:r>
              <a:rPr lang="en-US" dirty="0"/>
              <a:t>ting – quicksort, </a:t>
            </a:r>
            <a:r>
              <a:rPr lang="en-US" dirty="0" err="1"/>
              <a:t>mergesort</a:t>
            </a:r>
            <a:r>
              <a:rPr lang="en-US" dirty="0"/>
              <a:t>, insertion sort, bubble sort, count sort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93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66249"/>
            <a:ext cx="7822794" cy="2139221"/>
          </a:xfrm>
        </p:spPr>
        <p:txBody>
          <a:bodyPr/>
          <a:lstStyle/>
          <a:p>
            <a:r>
              <a:rPr lang="en-US" sz="1400" dirty="0"/>
              <a:t>Efficient algorithms execute MUCH faster:</a:t>
            </a:r>
          </a:p>
          <a:p>
            <a:pPr lvl="1"/>
            <a:r>
              <a:rPr lang="en-US" sz="1400" dirty="0">
                <a:latin typeface="+mj-lt"/>
              </a:rPr>
              <a:t>Quick sort of array with billion elements will take 5 minutes, bubble sort – 400 years</a:t>
            </a:r>
          </a:p>
          <a:p>
            <a:r>
              <a:rPr lang="en-US" sz="1400" dirty="0"/>
              <a:t>Advanced algorithms may take less space, saving you money</a:t>
            </a:r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in Math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66249"/>
            <a:ext cx="4065957" cy="2139221"/>
          </a:xfrm>
        </p:spPr>
        <p:txBody>
          <a:bodyPr/>
          <a:lstStyle/>
          <a:p>
            <a:r>
              <a:rPr lang="en-US" sz="1400" dirty="0"/>
              <a:t>Big O notation is a mathematical notation that describes the limiting behavior of a function. The letter O is used because the growth rate of a function is also referred to as the order of the function. Different functions with the same growth rate may be represented using the same O notation.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54755-AC1D-49A6-BDFF-CFEB04041B36}"/>
                  </a:ext>
                </a:extLst>
              </p:cNvPr>
              <p:cNvSpPr txBox="1"/>
              <p:nvPr/>
            </p:nvSpPr>
            <p:spPr>
              <a:xfrm>
                <a:off x="357187" y="2336515"/>
                <a:ext cx="3926459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54755-AC1D-49A6-BDFF-CFEB0404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" y="2336515"/>
                <a:ext cx="3926459" cy="243143"/>
              </a:xfrm>
              <a:prstGeom prst="rect">
                <a:avLst/>
              </a:prstGeom>
              <a:blipFill>
                <a:blip r:embed="rId3"/>
                <a:stretch>
                  <a:fillRect l="-12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9643B-E2EB-4971-AFCF-B6C4626BC259}"/>
                  </a:ext>
                </a:extLst>
              </p:cNvPr>
              <p:cNvSpPr txBox="1"/>
              <p:nvPr/>
            </p:nvSpPr>
            <p:spPr>
              <a:xfrm>
                <a:off x="297724" y="2707759"/>
                <a:ext cx="4649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Where M is some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 is a number that depends on M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9643B-E2EB-4971-AFCF-B6C4626B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4" y="2707759"/>
                <a:ext cx="4649960" cy="307777"/>
              </a:xfrm>
              <a:prstGeom prst="rect">
                <a:avLst/>
              </a:prstGeom>
              <a:blipFill>
                <a:blip r:embed="rId4"/>
                <a:stretch>
                  <a:fillRect l="-39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1F3D702-C9B5-4804-9385-83E8B0AA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43" y="902165"/>
            <a:ext cx="3546930" cy="33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00797-6917-4B78-95E4-AFDA6A09F5EB}"/>
                  </a:ext>
                </a:extLst>
              </p:cNvPr>
              <p:cNvSpPr txBox="1"/>
              <p:nvPr/>
            </p:nvSpPr>
            <p:spPr>
              <a:xfrm>
                <a:off x="5765466" y="4422672"/>
                <a:ext cx="2453685" cy="23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200797-6917-4B78-95E4-AFDA6A09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66" y="4422672"/>
                <a:ext cx="2453685" cy="234551"/>
              </a:xfrm>
              <a:prstGeom prst="rect">
                <a:avLst/>
              </a:prstGeom>
              <a:blipFill>
                <a:blip r:embed="rId6"/>
                <a:stretch>
                  <a:fillRect l="-2239" r="-149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Big-O in Math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DFA385-FD38-4614-A0DC-708822E104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90" y="1079500"/>
            <a:ext cx="3986212" cy="3397250"/>
          </a:xfrm>
        </p:spPr>
        <p:txBody>
          <a:bodyPr>
            <a:normAutofit/>
          </a:bodyPr>
          <a:lstStyle/>
          <a:p>
            <a:r>
              <a:rPr lang="en-US" sz="1400" dirty="0"/>
              <a:t>If we can select any M, then we can multiply our lower function 1.000.000.000 times or even more, it will always be higher than another function, right?</a:t>
            </a:r>
          </a:p>
          <a:p>
            <a:r>
              <a:rPr lang="en-US" sz="1400" dirty="0"/>
              <a:t>No, you can select a coefficient to make a g function higher that f at any selected point, but not at all points. If you multiply it by 10, f becomes higher again at x=10. If you multiply it by 100 – at x=100, by 1.000.000 – at 1.000.000,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9D1F59-BCCC-4329-B06E-3B5E3311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22" y="1498521"/>
            <a:ext cx="4314488" cy="2146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7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Most common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D446-6059-4A35-9F07-4885E397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7" y="973360"/>
            <a:ext cx="5557477" cy="3403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584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Big-O in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8426448" cy="339725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Selected properties of O: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Constants can be dropped: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latin typeface="+mj-lt"/>
                      </a:rPr>
                      <m:t>=3</m:t>
                    </m:r>
                    <m:r>
                      <a:rPr lang="en-US" sz="1400" b="0" i="1" smtClean="0"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latin typeface="+mj-lt"/>
                      </a:rPr>
                      <m:t>=</m:t>
                    </m:r>
                    <m:r>
                      <a:rPr lang="en-US" sz="1400" b="0" i="1" smtClean="0">
                        <a:latin typeface="+mj-lt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+mj-lt"/>
                      </a:rPr>
                      <m:t>, </m:t>
                    </m:r>
                    <m:r>
                      <a:rPr lang="en-US" sz="1400" b="0" i="1" smtClean="0"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+mj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+mj-l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+mj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+mj-lt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+mj-lt"/>
                      </a:rPr>
                      <m:t>=</m:t>
                    </m:r>
                    <m:r>
                      <a:rPr lang="en-US" sz="1400" b="0" i="1" smtClean="0">
                        <a:latin typeface="+mj-lt"/>
                      </a:rPr>
                      <m:t>𝑂</m:t>
                    </m:r>
                    <m:r>
                      <a:rPr lang="en-US" sz="1400" b="0" i="1" smtClean="0"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+mj-lt"/>
                      </a:rPr>
                      <m:t>)</m:t>
                    </m:r>
                  </m:oMath>
                </a14:m>
                <a:endParaRPr lang="en-US" sz="1400" dirty="0">
                  <a:latin typeface="+mj-lt"/>
                </a:endParaRPr>
              </a:p>
              <a:p>
                <a:pPr lvl="1"/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 the function </a:t>
                </a:r>
                <a:r>
                  <a:rPr lang="en-US" sz="1400" b="0" i="1" dirty="0">
                    <a:solidFill>
                      <a:srgbClr val="202122"/>
                    </a:solidFill>
                    <a:effectLst/>
                    <a:latin typeface="+mj-lt"/>
                  </a:rPr>
                  <a:t>f</a:t>
                </a:r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can be written as a finite sum of other functions, then the fastest growing one determines the order of function: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=2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+5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∗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+10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+2=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2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endParaRPr lang="en-US" sz="1400" b="0" i="0" dirty="0">
                  <a:solidFill>
                    <a:srgbClr val="202122"/>
                  </a:solidFill>
                  <a:effectLst/>
                  <a:latin typeface="+mj-lt"/>
                </a:endParaRPr>
              </a:p>
              <a:p>
                <a:r>
                  <a:rPr lang="en-US" sz="1400" dirty="0">
                    <a:solidFill>
                      <a:srgbClr val="202122"/>
                    </a:solidFill>
                  </a:rPr>
                  <a:t>Let’s see some 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+5=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=5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3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𝑙𝑜𝑔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+mj-lt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1000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20212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!=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𝑂</m:t>
                    </m:r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(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rgbClr val="202122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sup>
                    </m:sSup>
                    <m:r>
                      <a:rPr lang="en-US" sz="1400" b="0" i="1" dirty="0" smtClean="0">
                        <a:solidFill>
                          <a:srgbClr val="202122"/>
                        </a:solidFill>
                        <a:effectLst/>
                        <a:latin typeface="+mj-lt"/>
                      </a:rPr>
                      <m:t>)</m:t>
                    </m:r>
                  </m:oMath>
                </a14:m>
                <a:r>
                  <a:rPr lang="en-US" sz="1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– Stirling approximation</a:t>
                </a:r>
              </a:p>
              <a:p>
                <a:endParaRPr lang="en-US" sz="1400" dirty="0">
                  <a:solidFill>
                    <a:srgbClr val="202122"/>
                  </a:solidFill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DFA385-FD38-4614-A0DC-708822E10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8426448" cy="3397250"/>
              </a:xfrm>
              <a:blipFill>
                <a:blip r:embed="rId3"/>
                <a:stretch>
                  <a:fillRect l="-123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4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in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DFA385-FD38-4614-A0DC-708822E104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366" y="1079500"/>
            <a:ext cx="8426448" cy="3397250"/>
          </a:xfrm>
        </p:spPr>
        <p:txBody>
          <a:bodyPr>
            <a:normAutofit/>
          </a:bodyPr>
          <a:lstStyle/>
          <a:p>
            <a:r>
              <a:rPr lang="en-US" sz="1400" dirty="0"/>
              <a:t>Why can’t we exactly calculate how much time the algorithm will take to execute?</a:t>
            </a:r>
          </a:p>
          <a:p>
            <a:pPr lvl="1"/>
            <a:r>
              <a:rPr lang="en-US" sz="1400" dirty="0">
                <a:latin typeface="+mj-lt"/>
              </a:rPr>
              <a:t>Different computers have different processors, memory, etc.</a:t>
            </a:r>
          </a:p>
          <a:p>
            <a:pPr lvl="1"/>
            <a:r>
              <a:rPr lang="en-US" sz="1400" dirty="0">
                <a:latin typeface="+mj-lt"/>
              </a:rPr>
              <a:t>Different programs run on background; you don’t know how much CPU time your program will receive</a:t>
            </a:r>
          </a:p>
          <a:p>
            <a:pPr lvl="1"/>
            <a:r>
              <a:rPr lang="en-US" sz="1400" dirty="0">
                <a:latin typeface="+mj-lt"/>
              </a:rPr>
              <a:t>Different air temperature and humidity may affect processor speed</a:t>
            </a:r>
          </a:p>
          <a:p>
            <a:r>
              <a:rPr lang="en-US" sz="1400" dirty="0">
                <a:solidFill>
                  <a:srgbClr val="202122"/>
                </a:solidFill>
              </a:rPr>
              <a:t>How do we estimate the algorithm complexity?</a:t>
            </a:r>
          </a:p>
          <a:p>
            <a:pPr lvl="1"/>
            <a:r>
              <a:rPr lang="en-US" sz="1400" dirty="0">
                <a:solidFill>
                  <a:srgbClr val="202122"/>
                </a:solidFill>
                <a:latin typeface="+mj-lt"/>
              </a:rPr>
              <a:t>Simply count the CPU instructions based on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172919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79500"/>
                <a:ext cx="3338830" cy="339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iterator creation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assignments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return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+1=5+2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79500"/>
                <a:ext cx="3338830" cy="3397250"/>
              </a:xfrm>
              <a:blipFill>
                <a:blip r:embed="rId3"/>
                <a:stretch>
                  <a:fillRect l="-2559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A8DCB36-93CE-43A1-A2FB-341D8603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93" y="1171379"/>
            <a:ext cx="513469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26732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Big-O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190" y="1086588"/>
                <a:ext cx="3986212" cy="339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variable declaration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assignment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iterator creation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iterator creations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comparisons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comparisons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increments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return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+1=4+2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062AB5C-6C10-4512-A1CB-9C32D58CB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190" y="1086588"/>
                <a:ext cx="3986212" cy="3397250"/>
              </a:xfrm>
              <a:blipFill>
                <a:blip r:embed="rId3"/>
                <a:stretch>
                  <a:fillRect l="-2141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70CEDF-6AA7-41B4-BE95-EE44893C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2" y="1240390"/>
            <a:ext cx="4456436" cy="266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4771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1251</Words>
  <Application>Microsoft Office PowerPoint</Application>
  <PresentationFormat>On-screen Show (16:9)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Covers</vt:lpstr>
      <vt:lpstr>General</vt:lpstr>
      <vt:lpstr>Breakers</vt:lpstr>
      <vt:lpstr>1_General</vt:lpstr>
      <vt:lpstr>PowerPoint Presentation</vt:lpstr>
      <vt:lpstr>Why should we care?</vt:lpstr>
      <vt:lpstr>Big-O in Math</vt:lpstr>
      <vt:lpstr>Big-O in Math</vt:lpstr>
      <vt:lpstr>Most common functions</vt:lpstr>
      <vt:lpstr>Big-O in Math</vt:lpstr>
      <vt:lpstr>Big-O in algorithms</vt:lpstr>
      <vt:lpstr>Big-O example</vt:lpstr>
      <vt:lpstr>Big-O example</vt:lpstr>
      <vt:lpstr>Big-O example</vt:lpstr>
      <vt:lpstr>Big-O example</vt:lpstr>
      <vt:lpstr>Memory consumption</vt:lpstr>
      <vt:lpstr>General-case sorting</vt:lpstr>
      <vt:lpstr>Selected data structures and algorithms</vt:lpstr>
      <vt:lpstr>FAQ</vt:lpstr>
      <vt:lpstr>Advanced data structures and algorithms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2</cp:revision>
  <dcterms:created xsi:type="dcterms:W3CDTF">2022-03-19T11:31:21Z</dcterms:created>
  <dcterms:modified xsi:type="dcterms:W3CDTF">2022-03-19T14:33:42Z</dcterms:modified>
</cp:coreProperties>
</file>