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5"/>
  </p:notesMasterIdLst>
  <p:handoutMasterIdLst>
    <p:handoutMasterId r:id="rId26"/>
  </p:handoutMasterIdLst>
  <p:sldIdLst>
    <p:sldId id="272" r:id="rId8"/>
    <p:sldId id="4020" r:id="rId9"/>
    <p:sldId id="4033" r:id="rId10"/>
    <p:sldId id="4034" r:id="rId11"/>
    <p:sldId id="4040" r:id="rId12"/>
    <p:sldId id="4036" r:id="rId13"/>
    <p:sldId id="4037" r:id="rId14"/>
    <p:sldId id="4035" r:id="rId15"/>
    <p:sldId id="4038" r:id="rId16"/>
    <p:sldId id="4041" r:id="rId17"/>
    <p:sldId id="4046" r:id="rId18"/>
    <p:sldId id="4039" r:id="rId19"/>
    <p:sldId id="4042" r:id="rId20"/>
    <p:sldId id="4043" r:id="rId21"/>
    <p:sldId id="4044" r:id="rId22"/>
    <p:sldId id="4047" r:id="rId23"/>
    <p:sldId id="4031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Encryption &amp; Hashing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2387038" y="2033141"/>
            <a:ext cx="4369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Use data encryption in transit and at rest</a:t>
            </a:r>
          </a:p>
          <a:p>
            <a:pPr marL="342900" indent="-342900">
              <a:buAutoNum type="arabicPeriod"/>
            </a:pPr>
            <a:r>
              <a:rPr lang="en-US" sz="1600" dirty="0"/>
              <a:t>Use popular algorithms, they are well-checked</a:t>
            </a:r>
          </a:p>
          <a:p>
            <a:pPr marL="342900" indent="-342900">
              <a:buAutoNum type="arabicPeriod"/>
            </a:pPr>
            <a:r>
              <a:rPr lang="en-US" sz="1600" dirty="0"/>
              <a:t>Protect the access to your secret keys</a:t>
            </a:r>
          </a:p>
          <a:p>
            <a:pPr marL="342900" indent="-342900">
              <a:buAutoNum type="arabicPeriod"/>
            </a:pPr>
            <a:r>
              <a:rPr lang="en-US" sz="1600" dirty="0"/>
              <a:t>Don’t invent the bicycle</a:t>
            </a:r>
          </a:p>
        </p:txBody>
      </p:sp>
    </p:spTree>
    <p:extLst>
      <p:ext uri="{BB962C8B-B14F-4D97-AF65-F5344CB8AC3E}">
        <p14:creationId xmlns:p14="http://schemas.microsoft.com/office/powerpoint/2010/main" val="164683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 on encryption?</a:t>
            </a:r>
          </a:p>
        </p:txBody>
      </p:sp>
    </p:spTree>
    <p:extLst>
      <p:ext uri="{BB962C8B-B14F-4D97-AF65-F5344CB8AC3E}">
        <p14:creationId xmlns:p14="http://schemas.microsoft.com/office/powerpoint/2010/main" val="344642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Hashing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5" y="921896"/>
            <a:ext cx="3949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Hash function usually has fixed length output</a:t>
            </a:r>
          </a:p>
          <a:p>
            <a:pPr marL="342900" indent="-342900">
              <a:buAutoNum type="arabicPeriod"/>
            </a:pPr>
            <a:r>
              <a:rPr lang="en-US" sz="1400" dirty="0"/>
              <a:t>Hash functions are usually one-way, you can’t decrypt it</a:t>
            </a:r>
          </a:p>
          <a:p>
            <a:pPr marL="342900" indent="-342900">
              <a:buAutoNum type="arabicPeriod"/>
            </a:pPr>
            <a:r>
              <a:rPr lang="en-US" sz="1400" dirty="0"/>
              <a:t>Hash functions have collisions</a:t>
            </a:r>
          </a:p>
          <a:p>
            <a:pPr marL="342900" indent="-342900">
              <a:buAutoNum type="arabicPeriod"/>
            </a:pPr>
            <a:r>
              <a:rPr lang="en-US" sz="1400" dirty="0"/>
              <a:t>Hash functions often have avalanche effect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81E4C-A812-407A-8EE9-8762821386ED}"/>
              </a:ext>
            </a:extLst>
          </p:cNvPr>
          <p:cNvSpPr/>
          <p:nvPr/>
        </p:nvSpPr>
        <p:spPr>
          <a:xfrm>
            <a:off x="4465371" y="2091447"/>
            <a:ext cx="981856" cy="98185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8D956-FD53-4BD0-831D-50837E501019}"/>
              </a:ext>
            </a:extLst>
          </p:cNvPr>
          <p:cNvSpPr/>
          <p:nvPr/>
        </p:nvSpPr>
        <p:spPr>
          <a:xfrm>
            <a:off x="6177998" y="2091447"/>
            <a:ext cx="981856" cy="9818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Hashing function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2EBA1E-7454-4FBC-BBA9-FB84F5862246}"/>
              </a:ext>
            </a:extLst>
          </p:cNvPr>
          <p:cNvSpPr/>
          <p:nvPr/>
        </p:nvSpPr>
        <p:spPr>
          <a:xfrm>
            <a:off x="7890625" y="2091447"/>
            <a:ext cx="981856" cy="98185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561E6-6904-444A-BC5C-AD0E2C0726EC}"/>
              </a:ext>
            </a:extLst>
          </p:cNvPr>
          <p:cNvCxnSpPr/>
          <p:nvPr/>
        </p:nvCxnSpPr>
        <p:spPr>
          <a:xfrm>
            <a:off x="5645846" y="2580577"/>
            <a:ext cx="35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B072A8-08B4-40AE-B9B4-2BB3D76AAAC6}"/>
              </a:ext>
            </a:extLst>
          </p:cNvPr>
          <p:cNvCxnSpPr/>
          <p:nvPr/>
        </p:nvCxnSpPr>
        <p:spPr>
          <a:xfrm>
            <a:off x="7387203" y="2582375"/>
            <a:ext cx="35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9DAE79-86E4-420C-9FEB-11855E6E8F7B}"/>
              </a:ext>
            </a:extLst>
          </p:cNvPr>
          <p:cNvSpPr txBox="1"/>
          <p:nvPr/>
        </p:nvSpPr>
        <p:spPr>
          <a:xfrm>
            <a:off x="360365" y="2725758"/>
            <a:ext cx="3949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Hashing usage:</a:t>
            </a:r>
          </a:p>
          <a:p>
            <a:pPr marL="342900" indent="-342900">
              <a:buAutoNum type="arabicPeriod"/>
            </a:pPr>
            <a:r>
              <a:rPr lang="en-US" sz="1400" dirty="0"/>
              <a:t>Message digest</a:t>
            </a:r>
          </a:p>
          <a:p>
            <a:pPr marL="342900" indent="-342900">
              <a:buAutoNum type="arabicPeriod"/>
            </a:pPr>
            <a:r>
              <a:rPr lang="en-US" sz="1400" dirty="0"/>
              <a:t>Password verification</a:t>
            </a:r>
          </a:p>
          <a:p>
            <a:pPr marL="342900" indent="-342900">
              <a:buAutoNum type="arabicPeriod"/>
            </a:pPr>
            <a:r>
              <a:rPr lang="en-US" sz="1400" dirty="0"/>
              <a:t>Data structures like hash map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24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Password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5" y="979295"/>
            <a:ext cx="7852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Storing passwords in plaintext in insecure</a:t>
            </a:r>
          </a:p>
          <a:p>
            <a:pPr marL="342900" indent="-342900">
              <a:buAutoNum type="arabicPeriod"/>
            </a:pPr>
            <a:r>
              <a:rPr lang="en-US" sz="1400" dirty="0"/>
              <a:t>Storing MD5 or SHA256 hashes of passwords is insecure too due to rainbow tables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A9F2F63-3758-4A83-8996-92832B90A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30421"/>
              </p:ext>
            </p:extLst>
          </p:nvPr>
        </p:nvGraphicFramePr>
        <p:xfrm>
          <a:off x="1310713" y="1942532"/>
          <a:ext cx="5951913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5088">
                  <a:extLst>
                    <a:ext uri="{9D8B030D-6E8A-4147-A177-3AD203B41FA5}">
                      <a16:colId xmlns:a16="http://schemas.microsoft.com/office/drawing/2014/main" val="2594310551"/>
                    </a:ext>
                  </a:extLst>
                </a:gridCol>
                <a:gridCol w="4146825">
                  <a:extLst>
                    <a:ext uri="{9D8B030D-6E8A-4147-A177-3AD203B41FA5}">
                      <a16:colId xmlns:a16="http://schemas.microsoft.com/office/drawing/2014/main" val="2307277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MD5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25d55ad283aa400af464c76d713c07ad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5f4dcc3b5aa765d61d8327deb882cf99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6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123123123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f5bb0c8de146c67b44babbf4e6584cc0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qwertyqwerty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12478e7ad0e39aa9c35be4b9a694ba9b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2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0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Password salting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4" y="979295"/>
            <a:ext cx="8509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salt is random data that is used as an addition to a password for hashing. A new salt is randomly generated for each password. Typically, the salt and the password are concatenated and fed to a hash function, and the output is stored with the salt in a database.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A9F2F63-3758-4A83-8996-92832B90A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03030"/>
              </p:ext>
            </p:extLst>
          </p:nvPr>
        </p:nvGraphicFramePr>
        <p:xfrm>
          <a:off x="716352" y="2174397"/>
          <a:ext cx="779733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4766">
                  <a:extLst>
                    <a:ext uri="{9D8B030D-6E8A-4147-A177-3AD203B41FA5}">
                      <a16:colId xmlns:a16="http://schemas.microsoft.com/office/drawing/2014/main" val="2594310551"/>
                    </a:ext>
                  </a:extLst>
                </a:gridCol>
                <a:gridCol w="1425837">
                  <a:extLst>
                    <a:ext uri="{9D8B030D-6E8A-4147-A177-3AD203B41FA5}">
                      <a16:colId xmlns:a16="http://schemas.microsoft.com/office/drawing/2014/main" val="2307277720"/>
                    </a:ext>
                  </a:extLst>
                </a:gridCol>
                <a:gridCol w="4006735">
                  <a:extLst>
                    <a:ext uri="{9D8B030D-6E8A-4147-A177-3AD203B41FA5}">
                      <a16:colId xmlns:a16="http://schemas.microsoft.com/office/drawing/2014/main" val="267711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MD5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kigjh3o9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f08bd3c58c83f1487a1df1e8fc6b0cce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9vm-lroz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a3a9d1b112cedee53c45f2e6caf34887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6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123123123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o!mt58ca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557671d1a066ab244ea13fba4d393bb5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qwertyqwerty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jd</a:t>
                      </a:r>
                      <a:r>
                        <a:rPr lang="en-US" sz="1600" dirty="0"/>
                        <a:t>)k19a3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23d0a79ec59e049c7c10630a40633b09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2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8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Modern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17342" y="1777316"/>
            <a:ext cx="8509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BCrypt</a:t>
            </a:r>
            <a:r>
              <a:rPr lang="en-US" sz="1400" dirty="0"/>
              <a:t>:</a:t>
            </a:r>
          </a:p>
          <a:p>
            <a:pPr marL="342900" indent="-342900">
              <a:buAutoNum type="arabicPeriod"/>
            </a:pPr>
            <a:r>
              <a:rPr lang="en-US" sz="1400" dirty="0"/>
              <a:t>Incorporates salt automatically, protecting from the rainbow table attack</a:t>
            </a:r>
          </a:p>
          <a:p>
            <a:pPr marL="342900" indent="-342900">
              <a:buAutoNum type="arabicPeriod"/>
            </a:pPr>
            <a:r>
              <a:rPr lang="en-US" sz="1400" dirty="0"/>
              <a:t>Speed of the algorithm is controlled by “rounds” parameter. Algorithm can be made very slow to prevent brute force attacks</a:t>
            </a:r>
          </a:p>
          <a:p>
            <a:pPr marL="342900" indent="-342900">
              <a:buAutoNum type="arabicPeriod"/>
            </a:pPr>
            <a:r>
              <a:rPr lang="en-US" sz="1400" dirty="0"/>
              <a:t>Each hash is different, check is done not by simple 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42923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Digital signature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277499" y="813039"/>
            <a:ext cx="8509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Prerequisites:</a:t>
            </a:r>
          </a:p>
          <a:p>
            <a:r>
              <a:rPr lang="en-US" sz="1600" dirty="0"/>
              <a:t>1. Issue a signature at Certificate Authority. Signature consists of 2 keys. Private is used to sign documents, public for their validation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Signing process:</a:t>
            </a:r>
          </a:p>
          <a:p>
            <a:pPr marL="342900" indent="-342900">
              <a:buAutoNum type="arabicPeriod"/>
            </a:pPr>
            <a:r>
              <a:rPr lang="en-US" sz="1600" dirty="0"/>
              <a:t>Take a hash of the file that you would like to sign</a:t>
            </a:r>
          </a:p>
          <a:p>
            <a:pPr marL="342900" indent="-342900">
              <a:buAutoNum type="arabicPeriod"/>
            </a:pPr>
            <a:r>
              <a:rPr lang="en-US" sz="1600" dirty="0"/>
              <a:t>Encrypt that has using your private key</a:t>
            </a:r>
          </a:p>
          <a:p>
            <a:pPr marL="342900" indent="-342900">
              <a:buAutoNum type="arabicPeriod"/>
            </a:pPr>
            <a:r>
              <a:rPr lang="en-US" sz="1600" dirty="0"/>
              <a:t>Bundle file, encrypted hash and public key and send them to the receiver</a:t>
            </a:r>
          </a:p>
          <a:p>
            <a:pPr marL="342900" indent="-342900">
              <a:buAutoNum type="arabicPeriod"/>
            </a:pPr>
            <a:r>
              <a:rPr lang="en-US" sz="1600" dirty="0"/>
              <a:t>Receiver should validate your public key at Certificate Authority</a:t>
            </a:r>
          </a:p>
          <a:p>
            <a:pPr marL="342900" indent="-342900">
              <a:buAutoNum type="arabicPeriod"/>
            </a:pPr>
            <a:r>
              <a:rPr lang="en-US" sz="1600" dirty="0"/>
              <a:t>Receiver decrypts hash using public key and checks if it matches the file</a:t>
            </a:r>
          </a:p>
        </p:txBody>
      </p:sp>
    </p:spTree>
    <p:extLst>
      <p:ext uri="{BB962C8B-B14F-4D97-AF65-F5344CB8AC3E}">
        <p14:creationId xmlns:p14="http://schemas.microsoft.com/office/powerpoint/2010/main" val="20650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9625" cy="1100483"/>
          </a:xfrm>
        </p:spPr>
        <p:txBody>
          <a:bodyPr/>
          <a:lstStyle/>
          <a:p>
            <a:r>
              <a:rPr lang="en-US" sz="1400" b="0" i="0" dirty="0">
                <a:solidFill>
                  <a:srgbClr val="111111"/>
                </a:solidFill>
                <a:effectLst/>
                <a:latin typeface="SourceSansPro"/>
              </a:rPr>
              <a:t>Encryption – is a means of securing digital data using one or more mathematical techniques, along with a password or "key" used to decrypt the information</a:t>
            </a:r>
          </a:p>
          <a:p>
            <a:endParaRPr lang="en-US" sz="1400" dirty="0">
              <a:solidFill>
                <a:srgbClr val="111111"/>
              </a:solidFill>
              <a:latin typeface="SourceSansPro"/>
            </a:endParaRPr>
          </a:p>
          <a:p>
            <a:r>
              <a:rPr lang="en-US" sz="1400" dirty="0">
                <a:solidFill>
                  <a:srgbClr val="111111"/>
                </a:solidFill>
                <a:latin typeface="SourceSansPro"/>
              </a:rPr>
              <a:t>Caesar cipher:</a:t>
            </a:r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60E8D7-0C6D-4896-B2C6-BA2F4170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83" y="2302629"/>
            <a:ext cx="4676931" cy="19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17526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Where do we protect the data?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296B4-8386-4601-A930-A59B501CB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90" y="1079500"/>
            <a:ext cx="8291510" cy="3397250"/>
          </a:xfrm>
        </p:spPr>
        <p:txBody>
          <a:bodyPr>
            <a:normAutofit/>
          </a:bodyPr>
          <a:lstStyle/>
          <a:p>
            <a:r>
              <a:rPr lang="en-US" sz="1800" dirty="0"/>
              <a:t>Data can be protected in 3 different places:</a:t>
            </a:r>
          </a:p>
          <a:p>
            <a:pPr lvl="1"/>
            <a:r>
              <a:rPr lang="en-US" sz="1800" dirty="0"/>
              <a:t>In transit – when we make request from one server to another, it should be encrypted. TLS/SSL, HTTPS</a:t>
            </a:r>
          </a:p>
          <a:p>
            <a:pPr lvl="1"/>
            <a:r>
              <a:rPr lang="en-US" sz="1800" dirty="0"/>
              <a:t>At rest – when the data is stored on disk. AES256</a:t>
            </a:r>
          </a:p>
          <a:p>
            <a:pPr lvl="1"/>
            <a:r>
              <a:rPr lang="en-US" sz="1800" dirty="0"/>
              <a:t>In use – some advanced algorithms allow you to perform simple computations on encrypted data</a:t>
            </a:r>
          </a:p>
        </p:txBody>
      </p:sp>
    </p:spTree>
    <p:extLst>
      <p:ext uri="{BB962C8B-B14F-4D97-AF65-F5344CB8AC3E}">
        <p14:creationId xmlns:p14="http://schemas.microsoft.com/office/powerpoint/2010/main" val="29335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17526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Encryption types</a:t>
            </a:r>
          </a:p>
        </p:txBody>
      </p:sp>
      <p:pic>
        <p:nvPicPr>
          <p:cNvPr id="3074" name="Picture 2" descr="Symmetric Encryption">
            <a:extLst>
              <a:ext uri="{FF2B5EF4-FFF2-40B4-BE49-F238E27FC236}">
                <a16:creationId xmlns:a16="http://schemas.microsoft.com/office/drawing/2014/main" id="{3A887597-948A-4BFD-89FF-D17AA881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5" y="1373013"/>
            <a:ext cx="3998935" cy="21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symmetric Encryption">
            <a:extLst>
              <a:ext uri="{FF2B5EF4-FFF2-40B4-BE49-F238E27FC236}">
                <a16:creationId xmlns:a16="http://schemas.microsoft.com/office/drawing/2014/main" id="{8546E67E-BB9E-485E-B149-59118D84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69" y="1373013"/>
            <a:ext cx="3998936" cy="21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Encryption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44180" y="1630195"/>
            <a:ext cx="4108158" cy="1098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964" y="1249114"/>
            <a:ext cx="671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It’s a symmetric, easy to break encryption algorithm. Encrypt: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86" y="3157411"/>
            <a:ext cx="3820852" cy="10519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964" y="2776330"/>
            <a:ext cx="202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Decrypt: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00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2FC-14AC-4FC8-9A57-AEC894A8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AES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0F72931-8DF8-4DA6-8FEA-6E6625FDB8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90" y="1079500"/>
            <a:ext cx="2438476" cy="3397250"/>
          </a:xfrm>
        </p:spPr>
        <p:txBody>
          <a:bodyPr/>
          <a:lstStyle/>
          <a:p>
            <a:r>
              <a:rPr lang="en-US" sz="1400" dirty="0"/>
              <a:t>AES – Advanced Encryption Standard. Family of symmetric bulk encryption algorithms</a:t>
            </a:r>
          </a:p>
        </p:txBody>
      </p:sp>
      <p:pic>
        <p:nvPicPr>
          <p:cNvPr id="7170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3F5A89F6-8878-41CD-88ED-5E74596E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106" y="830045"/>
            <a:ext cx="2862643" cy="389615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891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2FC-14AC-4FC8-9A57-AEC894A8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80F72931-8DF8-4DA6-8FEA-6E6625FDB8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9" y="1079500"/>
                <a:ext cx="8426449" cy="3397250"/>
              </a:xfrm>
            </p:spPr>
            <p:txBody>
              <a:bodyPr/>
              <a:lstStyle/>
              <a:p>
                <a:r>
                  <a:rPr lang="en-US" dirty="0"/>
                  <a:t>RSA – asymmetric algorithm that relies on the difficulty of factoring problem</a:t>
                </a:r>
              </a:p>
              <a:p>
                <a:r>
                  <a:rPr lang="en-US" dirty="0"/>
                  <a:t>Factoring problem – there is no simple algorithm how to get prime factors of a huge number. Prime number is the number that is divisible only by 1 and itself. Examples of prime numbers are 2, 3, 5, 7, 11, 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15=3 ∗ 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3615415881585117908550243505309785526231</m:t>
                      </m:r>
                      <m:r>
                        <m:rPr>
                          <m:nor/>
                        </m:rPr>
                        <a:rPr lang="en-US" b="0" i="0" smtClean="0"/>
                        <m:t> = ????? ∗ ??????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80F72931-8DF8-4DA6-8FEA-6E6625FDB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9" y="1079500"/>
                <a:ext cx="8426449" cy="3397250"/>
              </a:xfrm>
              <a:blipFill>
                <a:blip r:embed="rId2"/>
                <a:stretch>
                  <a:fillRect l="-1013" t="-718" r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Encryption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588FF6-E76B-496A-A835-0E18BA02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10161"/>
              </p:ext>
            </p:extLst>
          </p:nvPr>
        </p:nvGraphicFramePr>
        <p:xfrm>
          <a:off x="533934" y="844966"/>
          <a:ext cx="8252880" cy="360858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5104">
                  <a:extLst>
                    <a:ext uri="{9D8B030D-6E8A-4147-A177-3AD203B41FA5}">
                      <a16:colId xmlns:a16="http://schemas.microsoft.com/office/drawing/2014/main" val="1498786710"/>
                    </a:ext>
                  </a:extLst>
                </a:gridCol>
                <a:gridCol w="3385162">
                  <a:extLst>
                    <a:ext uri="{9D8B030D-6E8A-4147-A177-3AD203B41FA5}">
                      <a16:colId xmlns:a16="http://schemas.microsoft.com/office/drawing/2014/main" val="3215822924"/>
                    </a:ext>
                  </a:extLst>
                </a:gridCol>
                <a:gridCol w="3342614">
                  <a:extLst>
                    <a:ext uri="{9D8B030D-6E8A-4147-A177-3AD203B41FA5}">
                      <a16:colId xmlns:a16="http://schemas.microsoft.com/office/drawing/2014/main" val="1435044401"/>
                    </a:ext>
                  </a:extLst>
                </a:gridCol>
              </a:tblGrid>
              <a:tr h="2965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</a:rPr>
                        <a:t>Key Differences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</a:rPr>
                        <a:t>Symmetric Encryption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</a:rPr>
                        <a:t>Asymmetric Encryption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1536922945"/>
                  </a:ext>
                </a:extLst>
              </a:tr>
              <a:tr h="4451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Number of keys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Single key for encryption and decryption.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Two keys for encryption and decryption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53854306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Security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Less secured due to use a single key for encryption.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Much safer as two keys are involved in encryption and decryption.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942225343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Key Lengths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128 or 256-bit key size.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RSA 2048-bit or higher key size.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116389483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Confidentiality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A single key for encryption and decryption has chances of key compromised.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Two keys separately made for encryption and decryption that removes the need to share a key.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3357517188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Speed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Super fast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Much slower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1821680572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Algorithms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u="none" strike="noStrike" dirty="0">
                          <a:effectLst/>
                        </a:rPr>
                        <a:t>AES, DES</a:t>
                      </a:r>
                      <a:endParaRPr lang="fr-FR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RSA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2170952018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Data size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Used to transmit big data.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Used to transmit small data.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9090189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Resource Utilization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Symmetric key encryption works on low usage of resources.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Asymmetric encryption requires high consumption of resources.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206325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6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6" y="246011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5" y="744684"/>
            <a:ext cx="41028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TLS uses both asymmetric and symmetric encryption. Asymmetric is used to establish a secure session, and symmetric encryption is used to exchange data within the session. A website must have an SSL/TLS certificate for their web server/domain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contacts the server using a secure URL (HTTPS…)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server returns its certificate and public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verifies this with a Trusted Root Certification Authority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and server negotiate the strongest type of encryption that each can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encrypts a session secret key with the server’s public key and sends it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server decrypts the secret key with its private key, and the session is established.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session key (symmetric encryption) is now used to encrypt and decrypt data transmitted between the client and server.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7B14C8CB-4EAA-4A04-96CC-C8294D4A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752" y="1220741"/>
            <a:ext cx="995914" cy="995914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92D8E689-2D9C-4878-8A7F-F09A8CEEA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8103" y="126149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AC3AD4D-E63D-4DDF-8D8F-2C00CDE56F1B}"/>
              </a:ext>
            </a:extLst>
          </p:cNvPr>
          <p:cNvSpPr/>
          <p:nvPr/>
        </p:nvSpPr>
        <p:spPr>
          <a:xfrm>
            <a:off x="5741581" y="1448233"/>
            <a:ext cx="1846522" cy="5409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https://host/...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067F8BA-75D9-4EE1-B7A0-36FA19246FE4}"/>
              </a:ext>
            </a:extLst>
          </p:cNvPr>
          <p:cNvSpPr/>
          <p:nvPr/>
        </p:nvSpPr>
        <p:spPr>
          <a:xfrm>
            <a:off x="5626909" y="1448233"/>
            <a:ext cx="1902198" cy="54093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Certificate, public key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BD096CF2-347E-47E2-B5AF-95BB2FFB0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2509" y="3431270"/>
            <a:ext cx="914400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4FE7A-F6A1-42D5-A35F-921C4568A56B}"/>
              </a:ext>
            </a:extLst>
          </p:cNvPr>
          <p:cNvGrpSpPr/>
          <p:nvPr/>
        </p:nvGrpSpPr>
        <p:grpSpPr>
          <a:xfrm>
            <a:off x="4346345" y="2354388"/>
            <a:ext cx="1646727" cy="1076882"/>
            <a:chOff x="4346345" y="2354388"/>
            <a:chExt cx="1646727" cy="107688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89FF0D68-BD29-4BFA-897D-56752D364FB6}"/>
                </a:ext>
              </a:extLst>
            </p:cNvPr>
            <p:cNvSpPr/>
            <p:nvPr/>
          </p:nvSpPr>
          <p:spPr>
            <a:xfrm>
              <a:off x="4953578" y="2354388"/>
              <a:ext cx="432262" cy="1076882"/>
            </a:xfrm>
            <a:prstGeom prst="downArrow">
              <a:avLst>
                <a:gd name="adj1" fmla="val 50000"/>
                <a:gd name="adj2" fmla="val 82692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EBBC4F-636B-4C75-BC51-5CE4C996CF36}"/>
                </a:ext>
              </a:extLst>
            </p:cNvPr>
            <p:cNvSpPr txBox="1"/>
            <p:nvPr/>
          </p:nvSpPr>
          <p:spPr>
            <a:xfrm>
              <a:off x="4346345" y="2673921"/>
              <a:ext cx="164672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 Cert &amp; key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AE4EBA-0633-4F09-925D-7A356DE3B5E3}"/>
              </a:ext>
            </a:extLst>
          </p:cNvPr>
          <p:cNvSpPr/>
          <p:nvPr/>
        </p:nvSpPr>
        <p:spPr>
          <a:xfrm>
            <a:off x="5743414" y="1448233"/>
            <a:ext cx="1846522" cy="5409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Encryption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5EC6B-5C73-49A3-9DA9-D7ED1FE3C9A0}"/>
              </a:ext>
            </a:extLst>
          </p:cNvPr>
          <p:cNvSpPr txBox="1"/>
          <p:nvPr/>
        </p:nvSpPr>
        <p:spPr>
          <a:xfrm>
            <a:off x="4471442" y="2074449"/>
            <a:ext cx="19626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Server’s public key</a:t>
            </a:r>
          </a:p>
          <a:p>
            <a:pPr marL="342900" indent="-342900">
              <a:buAutoNum type="arabicPeriod"/>
            </a:pPr>
            <a:r>
              <a:rPr lang="en-US" dirty="0"/>
              <a:t>Secret key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408C-5DBD-4B77-B313-D209209E67E5}"/>
              </a:ext>
            </a:extLst>
          </p:cNvPr>
          <p:cNvGrpSpPr/>
          <p:nvPr/>
        </p:nvGrpSpPr>
        <p:grpSpPr>
          <a:xfrm>
            <a:off x="7094204" y="775255"/>
            <a:ext cx="1902198" cy="642158"/>
            <a:chOff x="4434741" y="797830"/>
            <a:chExt cx="1902198" cy="642158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9B5A9C6A-7F59-476D-8C68-A77EDFF18E07}"/>
                </a:ext>
              </a:extLst>
            </p:cNvPr>
            <p:cNvSpPr/>
            <p:nvPr/>
          </p:nvSpPr>
          <p:spPr>
            <a:xfrm>
              <a:off x="4829695" y="797830"/>
              <a:ext cx="1076463" cy="642158"/>
            </a:xfrm>
            <a:prstGeom prst="curved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5705A6-8BFF-408E-A3BB-705FE1C281CC}"/>
                </a:ext>
              </a:extLst>
            </p:cNvPr>
            <p:cNvSpPr txBox="1"/>
            <p:nvPr/>
          </p:nvSpPr>
          <p:spPr>
            <a:xfrm>
              <a:off x="4434741" y="864993"/>
              <a:ext cx="19021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Decrypt secret key with private key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63F659-5A76-44D7-B72B-7681E0A9AAA2}"/>
              </a:ext>
            </a:extLst>
          </p:cNvPr>
          <p:cNvSpPr/>
          <p:nvPr/>
        </p:nvSpPr>
        <p:spPr>
          <a:xfrm>
            <a:off x="5751600" y="1444166"/>
            <a:ext cx="1846522" cy="5409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encrypted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525CB-A049-4244-A6F8-9910CCD3B4B5}"/>
              </a:ext>
            </a:extLst>
          </p:cNvPr>
          <p:cNvSpPr txBox="1"/>
          <p:nvPr/>
        </p:nvSpPr>
        <p:spPr>
          <a:xfrm>
            <a:off x="7529107" y="2060949"/>
            <a:ext cx="1357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Secret key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E64A3-D2EE-4F93-BF31-3FB470FE0350}"/>
              </a:ext>
            </a:extLst>
          </p:cNvPr>
          <p:cNvGrpSpPr/>
          <p:nvPr/>
        </p:nvGrpSpPr>
        <p:grpSpPr>
          <a:xfrm>
            <a:off x="4264914" y="792818"/>
            <a:ext cx="1902198" cy="642158"/>
            <a:chOff x="4434741" y="797830"/>
            <a:chExt cx="1902198" cy="642158"/>
          </a:xfrm>
        </p:grpSpPr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id="{58788F31-32CE-4EF7-B416-BAF5B66510A5}"/>
                </a:ext>
              </a:extLst>
            </p:cNvPr>
            <p:cNvSpPr/>
            <p:nvPr/>
          </p:nvSpPr>
          <p:spPr>
            <a:xfrm>
              <a:off x="4829695" y="797830"/>
              <a:ext cx="1076463" cy="642158"/>
            </a:xfrm>
            <a:prstGeom prst="curved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556DFE-15C2-4F74-9AD3-7326D0521E2F}"/>
                </a:ext>
              </a:extLst>
            </p:cNvPr>
            <p:cNvSpPr txBox="1"/>
            <p:nvPr/>
          </p:nvSpPr>
          <p:spPr>
            <a:xfrm>
              <a:off x="4434741" y="864993"/>
              <a:ext cx="19021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Generate secret key &amp; encrypt it</a:t>
              </a:r>
            </a:p>
          </p:txBody>
        </p:sp>
      </p:grp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BEC8A469-5A34-47C7-9F2C-1EDF491761FD}"/>
              </a:ext>
            </a:extLst>
          </p:cNvPr>
          <p:cNvSpPr/>
          <p:nvPr/>
        </p:nvSpPr>
        <p:spPr>
          <a:xfrm>
            <a:off x="5654747" y="1448233"/>
            <a:ext cx="1925170" cy="54093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 data</a:t>
            </a:r>
          </a:p>
        </p:txBody>
      </p:sp>
    </p:spTree>
    <p:extLst>
      <p:ext uri="{BB962C8B-B14F-4D97-AF65-F5344CB8AC3E}">
        <p14:creationId xmlns:p14="http://schemas.microsoft.com/office/powerpoint/2010/main" val="12490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  <p:bldP spid="17" grpId="0"/>
      <p:bldP spid="21" grpId="0" animBg="1"/>
      <p:bldP spid="21" grpId="1" animBg="1"/>
      <p:bldP spid="22" grpId="0"/>
      <p:bldP spid="26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911</Words>
  <Application>Microsoft Office PowerPoint</Application>
  <PresentationFormat>On-screen Show (16:9)</PresentationFormat>
  <Paragraphs>154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SourceSansPro</vt:lpstr>
      <vt:lpstr>Covers</vt:lpstr>
      <vt:lpstr>General</vt:lpstr>
      <vt:lpstr>Breakers</vt:lpstr>
      <vt:lpstr>1_General</vt:lpstr>
      <vt:lpstr>PowerPoint Presentation</vt:lpstr>
      <vt:lpstr>Encryption</vt:lpstr>
      <vt:lpstr>Where do we protect the data?</vt:lpstr>
      <vt:lpstr>Encryption types</vt:lpstr>
      <vt:lpstr>XOR Encryption</vt:lpstr>
      <vt:lpstr>AES</vt:lpstr>
      <vt:lpstr>RSA</vt:lpstr>
      <vt:lpstr>Encryption types</vt:lpstr>
      <vt:lpstr>TLS</vt:lpstr>
      <vt:lpstr>Best practices</vt:lpstr>
      <vt:lpstr>QA</vt:lpstr>
      <vt:lpstr>Hashing</vt:lpstr>
      <vt:lpstr>Password verification</vt:lpstr>
      <vt:lpstr>Password salting</vt:lpstr>
      <vt:lpstr>Modern algorithm</vt:lpstr>
      <vt:lpstr>Digital signature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28</cp:revision>
  <dcterms:created xsi:type="dcterms:W3CDTF">2022-02-26T17:36:16Z</dcterms:created>
  <dcterms:modified xsi:type="dcterms:W3CDTF">2022-03-11T17:50:33Z</dcterms:modified>
</cp:coreProperties>
</file>