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4"/>
    <p:sldMasterId id="2147483676" r:id="rId5"/>
    <p:sldMasterId id="2147483854" r:id="rId6"/>
    <p:sldMasterId id="2147483696" r:id="rId7"/>
  </p:sldMasterIdLst>
  <p:notesMasterIdLst>
    <p:notesMasterId r:id="rId21"/>
  </p:notesMasterIdLst>
  <p:handoutMasterIdLst>
    <p:handoutMasterId r:id="rId22"/>
  </p:handoutMasterIdLst>
  <p:sldIdLst>
    <p:sldId id="272" r:id="rId8"/>
    <p:sldId id="4020" r:id="rId9"/>
    <p:sldId id="4021" r:id="rId10"/>
    <p:sldId id="4022" r:id="rId11"/>
    <p:sldId id="4023" r:id="rId12"/>
    <p:sldId id="4030" r:id="rId13"/>
    <p:sldId id="4024" r:id="rId14"/>
    <p:sldId id="4025" r:id="rId15"/>
    <p:sldId id="4027" r:id="rId16"/>
    <p:sldId id="4029" r:id="rId17"/>
    <p:sldId id="4026" r:id="rId18"/>
    <p:sldId id="4028" r:id="rId19"/>
    <p:sldId id="4031" r:id="rId2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Khatkevich" initials="AK" lastIdx="1" clrIdx="0">
    <p:extLst>
      <p:ext uri="{19B8F6BF-5375-455C-9EA6-DF929625EA0E}">
        <p15:presenceInfo xmlns:p15="http://schemas.microsoft.com/office/powerpoint/2012/main" userId="S::Anton_Khatkevich@epam.com::ffb19720-0dd3-4439-8f59-9f322e629b7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6B0"/>
    <a:srgbClr val="205648"/>
    <a:srgbClr val="AA2475"/>
    <a:srgbClr val="BA1F72"/>
    <a:srgbClr val="222551"/>
    <a:srgbClr val="76CDD8"/>
    <a:srgbClr val="000000"/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03C23-03EA-469F-7715-560A6E9888DD}" v="1071" dt="2020-07-27T14:22:24.690"/>
    <p1510:client id="{31CD485E-E1F4-894E-8145-5DD8A93905CD}" v="246" dt="2020-07-27T14:04:31.620"/>
    <p1510:client id="{3F609BCD-A2F0-7405-8984-C37EA522822E}" v="50" dt="2020-07-27T12:30:10.853"/>
    <p1510:client id="{4CCD4D83-8AB9-BAFA-E5B3-2A112AE5F29B}" v="1174" dt="2020-07-27T10:47:25.056"/>
    <p1510:client id="{7E658440-FFAA-5B65-1A7C-11A65F48937C}" v="86" dt="2020-07-27T08:27:01.887"/>
    <p1510:client id="{8344B09F-C0FB-2000-7B30-CC5DF9DCC727}" v="14" dt="2021-03-02T08:44:17.015"/>
    <p1510:client id="{83AAFA79-A200-6CBB-B944-1FAE2D3E9F32}" v="309" dt="2020-07-26T22:40:35.827"/>
    <p1510:client id="{887B6B81-3D46-0E37-818A-FB3B5456CEB5}" v="47" dt="2021-03-17T07:31:26.205"/>
    <p1510:client id="{9C606B40-F787-4284-B9FD-E49851736737}" v="5" dt="2020-07-27T14:08:03.244"/>
    <p1510:client id="{ABC356E0-2D79-EFB8-DE91-4F4209B60480}" v="192" dt="2020-07-26T23:03:38.654"/>
    <p1510:client id="{C335FC6E-FDF2-2697-7C90-CA41C489D69B}" v="19" dt="2021-03-02T08:52:27.622"/>
    <p1510:client id="{D81A46F9-31B6-BB35-0FAB-3EBA1168D8A2}" v="149" dt="2020-07-26T21:44:25.033"/>
    <p1510:client id="{F0620E03-44CF-B849-5512-8CDD35985600}" v="106" dt="2020-07-27T05:35:53.143"/>
    <p1510:client id="{FA7361D0-BDC0-17D7-1958-11F42CA160B3}" v="22" dt="2020-07-27T08:45:57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Y"/>
              <a:t>Just into on why we’re here today and what’s the point of having this presentation. Brifely touch the topic of presenters: SZ, OZ, IL, and KK.</a:t>
            </a:r>
          </a:p>
          <a:p>
            <a:endParaRPr lang="en-BY"/>
          </a:p>
          <a:p>
            <a:r>
              <a:rPr lang="en-BY"/>
              <a:t>In</a:t>
            </a:r>
            <a:r>
              <a:rPr lang="en-US"/>
              <a:t> t</a:t>
            </a:r>
            <a:r>
              <a:rPr lang="en-BY"/>
              <a:t>he end: passing the floot to Sviatlana.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96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78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8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50404EE9-47A1-446A-8B61-C403E18E19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7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7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7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3CD20165-833B-4C7E-9F1B-B17249FBE8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381" y="3598517"/>
            <a:ext cx="894054" cy="89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0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3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2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4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0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42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10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7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9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51CFE-F8CF-7F4B-A4B4-129654B17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0" y="0"/>
            <a:ext cx="9140300" cy="5143500"/>
          </a:xfrm>
          <a:prstGeom prst="rect">
            <a:avLst/>
          </a:prstGeom>
        </p:spPr>
      </p:pic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02018E6D-C173-234B-ADE3-106DCC9A9A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91743" y="0"/>
            <a:ext cx="4452257" cy="51435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27F8EBF-098E-3447-B96B-60C8F61C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Заголовок 9">
            <a:extLst>
              <a:ext uri="{FF2B5EF4-FFF2-40B4-BE49-F238E27FC236}">
                <a16:creationId xmlns:a16="http://schemas.microsoft.com/office/drawing/2014/main" id="{4C548F53-93C7-B741-B4E4-8F57A3A0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5" y="642257"/>
            <a:ext cx="3599916" cy="676900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Объект 11">
            <a:extLst>
              <a:ext uri="{FF2B5EF4-FFF2-40B4-BE49-F238E27FC236}">
                <a16:creationId xmlns:a16="http://schemas.microsoft.com/office/drawing/2014/main" id="{BEE647BB-BE53-3344-9E74-F7241A71F09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4913" y="1513114"/>
            <a:ext cx="3599917" cy="3069772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7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64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94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90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743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73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95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289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329211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80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09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21436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529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623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145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955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6125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3834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915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1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339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0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25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7556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063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258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589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62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3237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086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1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13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64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052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5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628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054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2466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36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2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20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674654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09659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7940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1682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4507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6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44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33" Type="http://schemas.openxmlformats.org/officeDocument/2006/relationships/image" Target="../media/image6.png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61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Relationship Id="rId8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DC2ADDEC-9847-43A6-A46F-94D42E2A5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7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7" y="3843769"/>
            <a:ext cx="1945327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695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  <p:sldLayoutId id="2147483817" r:id="rId19"/>
    <p:sldLayoutId id="2147483818" r:id="rId20"/>
    <p:sldLayoutId id="2147483819" r:id="rId21"/>
    <p:sldLayoutId id="2147483820" r:id="rId22"/>
    <p:sldLayoutId id="2147483821" r:id="rId23"/>
    <p:sldLayoutId id="2147483822" r:id="rId24"/>
    <p:sldLayoutId id="2147483823" r:id="rId25"/>
    <p:sldLayoutId id="2147483824" r:id="rId26"/>
    <p:sldLayoutId id="2147483825" r:id="rId27"/>
    <p:sldLayoutId id="2147483826" r:id="rId28"/>
    <p:sldLayoutId id="2147483827" r:id="rId29"/>
    <p:sldLayoutId id="2147483828" r:id="rId30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891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2056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8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More</a:t>
            </a:r>
            <a:r>
              <a:rPr lang="en-US" sz="700" baseline="0" dirty="0">
                <a:solidFill>
                  <a:schemeClr val="bg1"/>
                </a:solidFill>
                <a:latin typeface="+mj-lt"/>
              </a:rPr>
              <a:t> than Java</a:t>
            </a:r>
            <a:r>
              <a:rPr lang="en-US" sz="700" dirty="0">
                <a:solidFill>
                  <a:schemeClr val="bg1"/>
                </a:solidFill>
                <a:latin typeface="+mj-lt"/>
              </a:rPr>
              <a:t> Community</a:t>
            </a:r>
            <a:endParaRPr lang="en-US" sz="700" dirty="0">
              <a:latin typeface="+mj-lt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546375-6E50-0849-AD9E-E36BAE96D7AE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5" y="4554759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4" r:id="rId8"/>
    <p:sldLayoutId id="2147483690" r:id="rId9"/>
    <p:sldLayoutId id="2147483691" r:id="rId10"/>
    <p:sldLayoutId id="2147483708" r:id="rId11"/>
    <p:sldLayoutId id="2147483830" r:id="rId12"/>
    <p:sldLayoutId id="2147483831" r:id="rId13"/>
    <p:sldLayoutId id="2147483832" r:id="rId14"/>
    <p:sldLayoutId id="2147483834" r:id="rId15"/>
    <p:sldLayoutId id="2147483835" r:id="rId16"/>
    <p:sldLayoutId id="2147483836" r:id="rId17"/>
    <p:sldLayoutId id="2147483837" r:id="rId18"/>
    <p:sldLayoutId id="2147483838" r:id="rId19"/>
    <p:sldLayoutId id="2147483839" r:id="rId20"/>
    <p:sldLayoutId id="2147483840" r:id="rId21"/>
    <p:sldLayoutId id="2147483841" r:id="rId22"/>
    <p:sldLayoutId id="2147483842" r:id="rId23"/>
    <p:sldLayoutId id="2147483843" r:id="rId24"/>
    <p:sldLayoutId id="2147483844" r:id="rId25"/>
    <p:sldLayoutId id="2147483847" r:id="rId26"/>
    <p:sldLayoutId id="2147483848" r:id="rId27"/>
    <p:sldLayoutId id="2147483849" r:id="rId28"/>
    <p:sldLayoutId id="2147483850" r:id="rId29"/>
    <p:sldLayoutId id="2147483851" r:id="rId30"/>
    <p:sldLayoutId id="2147483852" r:id="rId31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7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5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2C5B0B48-B37C-4323-A068-B424E776E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6"/>
          <a:stretch/>
        </p:blipFill>
        <p:spPr>
          <a:xfrm>
            <a:off x="-1" y="-2"/>
            <a:ext cx="9144001" cy="5143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DD5504-CE14-4884-9504-B65CDC81ADD3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F7378B8F-93E2-4185-9DC8-F226B0BD49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F57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9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883CC1-2DE9-2541-A62D-006C92E77E4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7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CF97D5C-DE25-C748-B98F-EC11F1AC006D}"/>
              </a:ext>
            </a:extLst>
          </p:cNvPr>
          <p:cNvGrpSpPr/>
          <p:nvPr/>
        </p:nvGrpSpPr>
        <p:grpSpPr>
          <a:xfrm>
            <a:off x="4906207" y="-32657"/>
            <a:ext cx="815863" cy="958131"/>
            <a:chOff x="6541609" y="0"/>
            <a:chExt cx="1087817" cy="1277508"/>
          </a:xfrm>
        </p:grpSpPr>
        <p:sp>
          <p:nvSpPr>
            <p:cNvPr id="9" name="Овал 9">
              <a:extLst>
                <a:ext uri="{FF2B5EF4-FFF2-40B4-BE49-F238E27FC236}">
                  <a16:creationId xmlns:a16="http://schemas.microsoft.com/office/drawing/2014/main" id="{5123A35A-1868-144F-BC40-5D64BAA5A806}"/>
                </a:ext>
              </a:extLst>
            </p:cNvPr>
            <p:cNvSpPr/>
            <p:nvPr/>
          </p:nvSpPr>
          <p:spPr>
            <a:xfrm>
              <a:off x="6541609" y="189691"/>
              <a:ext cx="1087817" cy="1087817"/>
            </a:xfrm>
            <a:prstGeom prst="ellipse">
              <a:avLst/>
            </a:prstGeom>
            <a:solidFill>
              <a:srgbClr val="57A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13"/>
            </a:p>
          </p:txBody>
        </p:sp>
        <p:pic>
          <p:nvPicPr>
            <p:cNvPr id="10" name="Content Placeholder 10">
              <a:extLst>
                <a:ext uri="{FF2B5EF4-FFF2-40B4-BE49-F238E27FC236}">
                  <a16:creationId xmlns:a16="http://schemas.microsoft.com/office/drawing/2014/main" id="{127A8A74-E620-0743-A8FE-B119875BE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93602" y="0"/>
              <a:ext cx="583830" cy="1059543"/>
            </a:xfrm>
            <a:prstGeom prst="rect">
              <a:avLst/>
            </a:prstGeom>
          </p:spPr>
        </p:pic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4D711612-069E-4444-A44D-0E2281656C8B}"/>
              </a:ext>
            </a:extLst>
          </p:cNvPr>
          <p:cNvSpPr txBox="1">
            <a:spLocks/>
          </p:cNvSpPr>
          <p:nvPr/>
        </p:nvSpPr>
        <p:spPr>
          <a:xfrm>
            <a:off x="2183417" y="1852471"/>
            <a:ext cx="5262197" cy="10099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377">
              <a:lnSpc>
                <a:spcPct val="100000"/>
              </a:lnSpc>
              <a:spcBef>
                <a:spcPct val="0"/>
              </a:spcBef>
              <a:buNone/>
              <a:defRPr sz="2000" b="1" cap="none" spc="100" baseline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r>
              <a:rPr lang="en-US" b="0" dirty="0"/>
              <a:t>NoSQL Introduction</a:t>
            </a:r>
            <a:endParaRPr lang="en-US" b="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71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FE04A0-74BE-49E3-BDE4-529B7535C324}"/>
              </a:ext>
            </a:extLst>
          </p:cNvPr>
          <p:cNvSpPr/>
          <p:nvPr/>
        </p:nvSpPr>
        <p:spPr>
          <a:xfrm>
            <a:off x="2798919" y="2110085"/>
            <a:ext cx="3546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062205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C4EB-5713-4B72-B89A-361FAAAA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NoSQL DB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4174-87A8-4DD5-8432-20577F81E2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600" dirty="0"/>
              <a:t>Wide-column databases – like SQL, but each row can contain thousands of cells. Joins are either not supported, or work very slowly</a:t>
            </a:r>
          </a:p>
          <a:p>
            <a:r>
              <a:rPr lang="en-US" sz="1600" dirty="0"/>
              <a:t>Time series databases – for example, for smart thermometers</a:t>
            </a:r>
          </a:p>
          <a:p>
            <a:r>
              <a:rPr lang="en-US" sz="1600" dirty="0"/>
              <a:t>Full text search engines – for searching in text documents, indexing 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6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DEFF-40DD-4F26-9928-B7291B1E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Will SQL databases die?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D3253-1C43-427B-8605-C74BBBCF6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862" y="821526"/>
            <a:ext cx="3198275" cy="38195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6041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798F-1F5E-44F5-8A47-CA27072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A470-25CE-43B0-A642-24D03B9479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3790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approaches</a:t>
            </a:r>
          </a:p>
        </p:txBody>
      </p:sp>
      <p:pic>
        <p:nvPicPr>
          <p:cNvPr id="1026" name="Picture 2" descr="Server Free Icon of WHCompare Isometric Web Hosting &amp;amp; Servers">
            <a:extLst>
              <a:ext uri="{FF2B5EF4-FFF2-40B4-BE49-F238E27FC236}">
                <a16:creationId xmlns:a16="http://schemas.microsoft.com/office/drawing/2014/main" id="{4AEE7AF7-9514-498A-AE07-9B56FCB8AD2B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97" y="1446309"/>
            <a:ext cx="1553845" cy="155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026A001-3CFB-4954-8EBC-8F33EF5888BF}"/>
              </a:ext>
            </a:extLst>
          </p:cNvPr>
          <p:cNvSpPr/>
          <p:nvPr/>
        </p:nvSpPr>
        <p:spPr>
          <a:xfrm>
            <a:off x="1543987" y="2110805"/>
            <a:ext cx="742013" cy="374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Server Free Icon of WHCompare Isometric Web Hosting &amp;amp; Servers">
            <a:extLst>
              <a:ext uri="{FF2B5EF4-FFF2-40B4-BE49-F238E27FC236}">
                <a16:creationId xmlns:a16="http://schemas.microsoft.com/office/drawing/2014/main" id="{06BBF5A4-5BD6-4F61-A17B-B0CD274EA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826" y="1021799"/>
            <a:ext cx="2178012" cy="21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797DC5-5232-462E-84E8-A19F09793E2A}"/>
              </a:ext>
            </a:extLst>
          </p:cNvPr>
          <p:cNvSpPr txBox="1"/>
          <p:nvPr/>
        </p:nvSpPr>
        <p:spPr>
          <a:xfrm>
            <a:off x="1436000" y="3291148"/>
            <a:ext cx="217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Vertical</a:t>
            </a:r>
          </a:p>
        </p:txBody>
      </p:sp>
      <p:pic>
        <p:nvPicPr>
          <p:cNvPr id="12" name="Picture 2" descr="Server Free Icon of WHCompare Isometric Web Hosting &amp;amp; Servers">
            <a:extLst>
              <a:ext uri="{FF2B5EF4-FFF2-40B4-BE49-F238E27FC236}">
                <a16:creationId xmlns:a16="http://schemas.microsoft.com/office/drawing/2014/main" id="{8BB7B193-6CBE-4688-947F-04FC33A15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553" y="1224167"/>
            <a:ext cx="1553845" cy="155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D5B4D3BC-AB69-4B8E-826C-8116BD2C0F4D}"/>
              </a:ext>
            </a:extLst>
          </p:cNvPr>
          <p:cNvSpPr/>
          <p:nvPr/>
        </p:nvSpPr>
        <p:spPr>
          <a:xfrm>
            <a:off x="5755097" y="1901041"/>
            <a:ext cx="742013" cy="374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Server Free Icon of WHCompare Isometric Web Hosting &amp;amp; Servers">
            <a:extLst>
              <a:ext uri="{FF2B5EF4-FFF2-40B4-BE49-F238E27FC236}">
                <a16:creationId xmlns:a16="http://schemas.microsoft.com/office/drawing/2014/main" id="{533265CE-8B60-4D00-B957-1BF2EE84C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906" y="1236544"/>
            <a:ext cx="1553846" cy="155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9FFCB4-5E5E-4A03-AF47-8AB46631E2AE}"/>
              </a:ext>
            </a:extLst>
          </p:cNvPr>
          <p:cNvSpPr txBox="1"/>
          <p:nvPr/>
        </p:nvSpPr>
        <p:spPr>
          <a:xfrm>
            <a:off x="6189065" y="3135971"/>
            <a:ext cx="217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Horizontal</a:t>
            </a:r>
          </a:p>
        </p:txBody>
      </p:sp>
      <p:pic>
        <p:nvPicPr>
          <p:cNvPr id="16" name="Picture 2" descr="Server Free Icon of WHCompare Isometric Web Hosting &amp;amp; Servers">
            <a:extLst>
              <a:ext uri="{FF2B5EF4-FFF2-40B4-BE49-F238E27FC236}">
                <a16:creationId xmlns:a16="http://schemas.microsoft.com/office/drawing/2014/main" id="{12F58D63-C115-40AC-AB41-CB0E6AA41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530" y="1311495"/>
            <a:ext cx="1553846" cy="155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rver Free Icon of WHCompare Isometric Web Hosting &amp;amp; Servers">
            <a:extLst>
              <a:ext uri="{FF2B5EF4-FFF2-40B4-BE49-F238E27FC236}">
                <a16:creationId xmlns:a16="http://schemas.microsoft.com/office/drawing/2014/main" id="{7AE2B839-B66B-4B39-9D80-51D17FB87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154" y="1311397"/>
            <a:ext cx="1553846" cy="155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81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3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81CC-EA7C-4A9D-A0A6-24157B1B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970DC-9548-4D33-9298-379A6CD1BB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7062" y="1116767"/>
            <a:ext cx="8119750" cy="3153608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600" dirty="0"/>
              <a:t>Scalability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/>
              <a:t>Performance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/>
              <a:t>Cost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/>
              <a:t>Fixed schema</a:t>
            </a:r>
          </a:p>
        </p:txBody>
      </p:sp>
    </p:spTree>
    <p:extLst>
      <p:ext uri="{BB962C8B-B14F-4D97-AF65-F5344CB8AC3E}">
        <p14:creationId xmlns:p14="http://schemas.microsoft.com/office/powerpoint/2010/main" val="330822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0B02-3455-4ACE-8DC7-E11CAEF8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vs Relational databases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DF1A85-4B01-4F5A-9515-74D2E07F9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85818"/>
              </p:ext>
            </p:extLst>
          </p:nvPr>
        </p:nvGraphicFramePr>
        <p:xfrm>
          <a:off x="427220" y="869533"/>
          <a:ext cx="8139661" cy="35420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63711">
                  <a:extLst>
                    <a:ext uri="{9D8B030D-6E8A-4147-A177-3AD203B41FA5}">
                      <a16:colId xmlns:a16="http://schemas.microsoft.com/office/drawing/2014/main" val="678240159"/>
                    </a:ext>
                  </a:extLst>
                </a:gridCol>
                <a:gridCol w="2995451">
                  <a:extLst>
                    <a:ext uri="{9D8B030D-6E8A-4147-A177-3AD203B41FA5}">
                      <a16:colId xmlns:a16="http://schemas.microsoft.com/office/drawing/2014/main" val="3937312651"/>
                    </a:ext>
                  </a:extLst>
                </a:gridCol>
                <a:gridCol w="3180499">
                  <a:extLst>
                    <a:ext uri="{9D8B030D-6E8A-4147-A177-3AD203B41FA5}">
                      <a16:colId xmlns:a16="http://schemas.microsoft.com/office/drawing/2014/main" val="853096342"/>
                    </a:ext>
                  </a:extLst>
                </a:gridCol>
              </a:tblGrid>
              <a:tr h="540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Relational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NoSQL databases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46883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r>
                        <a:rPr lang="en-US" dirty="0"/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Fixed, hard to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 or 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06820"/>
                  </a:ext>
                </a:extLst>
              </a:tr>
              <a:tr h="603611">
                <a:tc>
                  <a:txBody>
                    <a:bodyPr/>
                    <a:lstStyle/>
                    <a:p>
                      <a:r>
                        <a:rPr lang="en-US" dirty="0"/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Depending on type – documents, graphs, key-value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108562"/>
                  </a:ext>
                </a:extLst>
              </a:tr>
              <a:tr h="603611">
                <a:tc>
                  <a:txBody>
                    <a:bodyPr/>
                    <a:lstStyle/>
                    <a:p>
                      <a:r>
                        <a:rPr lang="en-US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Primarily vertical, 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 horizontal and vertical, cheap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601279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r>
                        <a:rPr lang="en-US" dirty="0"/>
                        <a:t>Data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Denormalization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16903"/>
                  </a:ext>
                </a:extLst>
              </a:tr>
              <a:tr h="603611">
                <a:tc>
                  <a:txBody>
                    <a:bodyPr/>
                    <a:lstStyle/>
                    <a:p>
                      <a:r>
                        <a:rPr lang="en-US" dirty="0"/>
                        <a:t>Transaction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5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74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EDD2-177D-48A9-9C28-DBCFEE0C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 vs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33A85-909B-434C-915A-78CB9759AD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/>
              <a:t>ACID model provides a consistent system</a:t>
            </a:r>
          </a:p>
          <a:p>
            <a:r>
              <a:rPr lang="en-US" sz="1400" dirty="0"/>
              <a:t>BASE model provides high availability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BASE stands for:</a:t>
            </a:r>
          </a:p>
          <a:p>
            <a:pPr lvl="1"/>
            <a:r>
              <a:rPr lang="en-US" sz="1400" dirty="0"/>
              <a:t>Basically available – ensure availability by spreading data between servers</a:t>
            </a:r>
          </a:p>
          <a:p>
            <a:pPr lvl="1"/>
            <a:r>
              <a:rPr lang="en-US" sz="1400" dirty="0"/>
              <a:t>Soft state – enforcing consistency is a job of a programmer</a:t>
            </a:r>
          </a:p>
          <a:p>
            <a:pPr lvl="1"/>
            <a:r>
              <a:rPr lang="en-US" sz="1400" dirty="0"/>
              <a:t>Eventually consistent – eventually consistency will be achieved</a:t>
            </a:r>
          </a:p>
        </p:txBody>
      </p:sp>
    </p:spTree>
    <p:extLst>
      <p:ext uri="{BB962C8B-B14F-4D97-AF65-F5344CB8AC3E}">
        <p14:creationId xmlns:p14="http://schemas.microsoft.com/office/powerpoint/2010/main" val="242016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4C98-A8D8-44C9-BB65-8D00549B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Cluster</a:t>
            </a:r>
          </a:p>
        </p:txBody>
      </p:sp>
      <p:pic>
        <p:nvPicPr>
          <p:cNvPr id="4" name="Picture 2" descr="Server Free Icon of WHCompare Isometric Web Hosting &amp;amp; Servers">
            <a:extLst>
              <a:ext uri="{FF2B5EF4-FFF2-40B4-BE49-F238E27FC236}">
                <a16:creationId xmlns:a16="http://schemas.microsoft.com/office/drawing/2014/main" id="{D9BB5A47-AB6D-44CB-85BF-364ED4402338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187" y="1881642"/>
            <a:ext cx="1088908" cy="108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erver Free Icon of WHCompare Isometric Web Hosting &amp;amp; Servers">
            <a:extLst>
              <a:ext uri="{FF2B5EF4-FFF2-40B4-BE49-F238E27FC236}">
                <a16:creationId xmlns:a16="http://schemas.microsoft.com/office/drawing/2014/main" id="{AFF8C3EF-004D-419A-8B94-7607E48F2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47" y="792734"/>
            <a:ext cx="1088908" cy="108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erver Free Icon of WHCompare Isometric Web Hosting &amp;amp; Servers">
            <a:extLst>
              <a:ext uri="{FF2B5EF4-FFF2-40B4-BE49-F238E27FC236}">
                <a16:creationId xmlns:a16="http://schemas.microsoft.com/office/drawing/2014/main" id="{14E7A570-2006-4FC9-8649-B8185DC4D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07" y="1881642"/>
            <a:ext cx="1088908" cy="108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erver Free Icon of WHCompare Isometric Web Hosting &amp;amp; Servers">
            <a:extLst>
              <a:ext uri="{FF2B5EF4-FFF2-40B4-BE49-F238E27FC236}">
                <a16:creationId xmlns:a16="http://schemas.microsoft.com/office/drawing/2014/main" id="{F650C9E1-60CB-41CC-A070-EDD08DB9E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641" y="3366790"/>
            <a:ext cx="1088908" cy="108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erver Free Icon of WHCompare Isometric Web Hosting &amp;amp; Servers">
            <a:extLst>
              <a:ext uri="{FF2B5EF4-FFF2-40B4-BE49-F238E27FC236}">
                <a16:creationId xmlns:a16="http://schemas.microsoft.com/office/drawing/2014/main" id="{9F87CBCF-2E58-4E96-8E85-A8147D440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453" y="3366790"/>
            <a:ext cx="1088908" cy="108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B141F6-422A-4CB0-87D9-C1E79878DEA0}"/>
              </a:ext>
            </a:extLst>
          </p:cNvPr>
          <p:cNvCxnSpPr/>
          <p:nvPr/>
        </p:nvCxnSpPr>
        <p:spPr>
          <a:xfrm flipV="1">
            <a:off x="4397989" y="1599326"/>
            <a:ext cx="487680" cy="373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22DA26-1C98-4B64-80D3-D88F824FF912}"/>
              </a:ext>
            </a:extLst>
          </p:cNvPr>
          <p:cNvCxnSpPr/>
          <p:nvPr/>
        </p:nvCxnSpPr>
        <p:spPr>
          <a:xfrm>
            <a:off x="5898455" y="1701384"/>
            <a:ext cx="427394" cy="359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6C433-496D-471F-AF7B-DF9CACB0DD4C}"/>
              </a:ext>
            </a:extLst>
          </p:cNvPr>
          <p:cNvCxnSpPr>
            <a:cxnSpLocks/>
          </p:cNvCxnSpPr>
          <p:nvPr/>
        </p:nvCxnSpPr>
        <p:spPr>
          <a:xfrm>
            <a:off x="3997641" y="2988788"/>
            <a:ext cx="214595" cy="4690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92AF6A-761A-4A84-89A4-73855938B8E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147" y="2970550"/>
            <a:ext cx="277214" cy="487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43D077-3796-4927-A45D-127A80043AE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086549" y="3911244"/>
            <a:ext cx="534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300D5B-E883-47D3-8520-9047B369062B}"/>
              </a:ext>
            </a:extLst>
          </p:cNvPr>
          <p:cNvCxnSpPr>
            <a:cxnSpLocks/>
          </p:cNvCxnSpPr>
          <p:nvPr/>
        </p:nvCxnSpPr>
        <p:spPr>
          <a:xfrm>
            <a:off x="4379191" y="2459074"/>
            <a:ext cx="19466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164184-0DE2-4BB7-ABEE-9102032C92D8}"/>
              </a:ext>
            </a:extLst>
          </p:cNvPr>
          <p:cNvCxnSpPr>
            <a:cxnSpLocks/>
          </p:cNvCxnSpPr>
          <p:nvPr/>
        </p:nvCxnSpPr>
        <p:spPr>
          <a:xfrm>
            <a:off x="4379191" y="2457388"/>
            <a:ext cx="1556467" cy="9876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C45E36-AA56-47CD-8B85-98B14C7C5B2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354001" y="1881642"/>
            <a:ext cx="581657" cy="15679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E7AD1B-B640-4253-8A3E-2C3675F8DF0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772344" y="1881642"/>
            <a:ext cx="581657" cy="1583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5CC879-F597-4373-9B1C-68F94A48F091}"/>
              </a:ext>
            </a:extLst>
          </p:cNvPr>
          <p:cNvCxnSpPr>
            <a:cxnSpLocks/>
          </p:cNvCxnSpPr>
          <p:nvPr/>
        </p:nvCxnSpPr>
        <p:spPr>
          <a:xfrm flipH="1">
            <a:off x="4772344" y="2457388"/>
            <a:ext cx="1553505" cy="10078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, people, man, add icon - Free download on Iconfinder">
            <a:extLst>
              <a:ext uri="{FF2B5EF4-FFF2-40B4-BE49-F238E27FC236}">
                <a16:creationId xmlns:a16="http://schemas.microsoft.com/office/drawing/2014/main" id="{C9B9F206-EFB3-41BB-9E9A-5655ED430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31" y="1751313"/>
            <a:ext cx="1412150" cy="141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B25B8A-37B5-4C55-9863-C0CFFF738945}"/>
              </a:ext>
            </a:extLst>
          </p:cNvPr>
          <p:cNvCxnSpPr>
            <a:cxnSpLocks/>
          </p:cNvCxnSpPr>
          <p:nvPr/>
        </p:nvCxnSpPr>
        <p:spPr>
          <a:xfrm>
            <a:off x="1836295" y="2426096"/>
            <a:ext cx="17711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18B56B-BA6E-4654-BEB3-355582B16A7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836295" y="2426096"/>
            <a:ext cx="2161346" cy="1485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AA0A858-0A05-4CB4-AC4F-B2C55FEEA1E1}"/>
              </a:ext>
            </a:extLst>
          </p:cNvPr>
          <p:cNvSpPr txBox="1"/>
          <p:nvPr/>
        </p:nvSpPr>
        <p:spPr>
          <a:xfrm>
            <a:off x="2488814" y="2163131"/>
            <a:ext cx="817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40EBB9-9025-4B1E-9BF7-677019374D49}"/>
              </a:ext>
            </a:extLst>
          </p:cNvPr>
          <p:cNvSpPr txBox="1"/>
          <p:nvPr/>
        </p:nvSpPr>
        <p:spPr>
          <a:xfrm rot="2072750">
            <a:off x="2657192" y="2929599"/>
            <a:ext cx="817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60CF1DF-0271-4BC3-B1E6-A949243BC91A}"/>
              </a:ext>
            </a:extLst>
          </p:cNvPr>
          <p:cNvCxnSpPr/>
          <p:nvPr/>
        </p:nvCxnSpPr>
        <p:spPr>
          <a:xfrm flipH="1">
            <a:off x="1836295" y="2426096"/>
            <a:ext cx="17711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28A4F8-8DBC-45CC-832A-C627000CBD97}"/>
              </a:ext>
            </a:extLst>
          </p:cNvPr>
          <p:cNvCxnSpPr>
            <a:cxnSpLocks/>
          </p:cNvCxnSpPr>
          <p:nvPr/>
        </p:nvCxnSpPr>
        <p:spPr>
          <a:xfrm flipH="1" flipV="1">
            <a:off x="1850682" y="2426096"/>
            <a:ext cx="2161346" cy="1485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79E7E4-B06B-4FB5-9FC2-9CF4416D9F33}"/>
              </a:ext>
            </a:extLst>
          </p:cNvPr>
          <p:cNvSpPr txBox="1"/>
          <p:nvPr/>
        </p:nvSpPr>
        <p:spPr>
          <a:xfrm rot="2269895">
            <a:off x="2338971" y="2741236"/>
            <a:ext cx="8090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A317EC-7382-4B6C-A8C4-667B9A2655B1}"/>
              </a:ext>
            </a:extLst>
          </p:cNvPr>
          <p:cNvSpPr txBox="1"/>
          <p:nvPr/>
        </p:nvSpPr>
        <p:spPr>
          <a:xfrm>
            <a:off x="2298833" y="2163130"/>
            <a:ext cx="8090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  <p:pic>
        <p:nvPicPr>
          <p:cNvPr id="57" name="Graphic 56" descr="Close with solid fill">
            <a:extLst>
              <a:ext uri="{FF2B5EF4-FFF2-40B4-BE49-F238E27FC236}">
                <a16:creationId xmlns:a16="http://schemas.microsoft.com/office/drawing/2014/main" id="{8FE05879-0492-4C59-86C5-6284E1232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4078" y="19956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3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49" grpId="0"/>
      <p:bldP spid="49" grpId="1"/>
      <p:bldP spid="53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642B-2B10-4320-AB36-780CED71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NoSQL databases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0B8CB5-CB97-4A8C-9AB4-0F715CB95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650173"/>
              </p:ext>
            </p:extLst>
          </p:nvPr>
        </p:nvGraphicFramePr>
        <p:xfrm>
          <a:off x="467193" y="1227184"/>
          <a:ext cx="8319621" cy="26891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73207">
                  <a:extLst>
                    <a:ext uri="{9D8B030D-6E8A-4147-A177-3AD203B41FA5}">
                      <a16:colId xmlns:a16="http://schemas.microsoft.com/office/drawing/2014/main" val="2810255249"/>
                    </a:ext>
                  </a:extLst>
                </a:gridCol>
                <a:gridCol w="1863752">
                  <a:extLst>
                    <a:ext uri="{9D8B030D-6E8A-4147-A177-3AD203B41FA5}">
                      <a16:colId xmlns:a16="http://schemas.microsoft.com/office/drawing/2014/main" val="948779927"/>
                    </a:ext>
                  </a:extLst>
                </a:gridCol>
                <a:gridCol w="3682662">
                  <a:extLst>
                    <a:ext uri="{9D8B030D-6E8A-4147-A177-3AD203B41FA5}">
                      <a16:colId xmlns:a16="http://schemas.microsoft.com/office/drawing/2014/main" val="1386872241"/>
                    </a:ext>
                  </a:extLst>
                </a:gridCol>
              </a:tblGrid>
              <a:tr h="6722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93733"/>
                  </a:ext>
                </a:extLst>
              </a:tr>
              <a:tr h="672283">
                <a:tc>
                  <a:txBody>
                    <a:bodyPr/>
                    <a:lstStyle/>
                    <a:p>
                      <a:r>
                        <a:rPr lang="en-US" dirty="0"/>
                        <a:t>Document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whole documents, usually in JSON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49961"/>
                  </a:ext>
                </a:extLst>
              </a:tr>
              <a:tr h="672283">
                <a:tc>
                  <a:txBody>
                    <a:bodyPr/>
                    <a:lstStyle/>
                    <a:p>
                      <a:r>
                        <a:rPr lang="en-US" dirty="0"/>
                        <a:t>Key-value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and super-fast database, can be thought of as Map&lt;String, String&gt;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810041"/>
                  </a:ext>
                </a:extLst>
              </a:tr>
              <a:tr h="672283">
                <a:tc>
                  <a:txBody>
                    <a:bodyPr/>
                    <a:lstStyle/>
                    <a:p>
                      <a:r>
                        <a:rPr lang="en-US" dirty="0"/>
                        <a:t>Graph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Neo4j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objects and their relations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14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33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FE04A0-74BE-49E3-BDE4-529B7535C324}"/>
              </a:ext>
            </a:extLst>
          </p:cNvPr>
          <p:cNvSpPr/>
          <p:nvPr/>
        </p:nvSpPr>
        <p:spPr>
          <a:xfrm>
            <a:off x="2798919" y="2110085"/>
            <a:ext cx="3546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68338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34E9-A432-4082-AB84-8BF90410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2A61B-1F4D-4C54-8C7F-4B596D63929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Graph – mathematical object, that describes some entities (vertices) and their relations (edges). Graph can represent anything, for example social networks, railways, family tree. Graphs can be directed and undirected.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5B02AF-94BF-43E8-B324-C09AD2A79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6" y="2235231"/>
            <a:ext cx="3007043" cy="198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Hub - HQarroum/directed-graph: An implementation of a directed graph in  Javascript.">
            <a:extLst>
              <a:ext uri="{FF2B5EF4-FFF2-40B4-BE49-F238E27FC236}">
                <a16:creationId xmlns:a16="http://schemas.microsoft.com/office/drawing/2014/main" id="{DBDBA6AF-CDFC-42E8-8C62-E32C0E363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294" y="2238540"/>
            <a:ext cx="3188909" cy="198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78702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E4CD3B4CE9814FA4EB57F8E5E88223" ma:contentTypeVersion="10" ma:contentTypeDescription="Create a new document." ma:contentTypeScope="" ma:versionID="750751dff150c7c0447f4486f749e19d">
  <xsd:schema xmlns:xsd="http://www.w3.org/2001/XMLSchema" xmlns:xs="http://www.w3.org/2001/XMLSchema" xmlns:p="http://schemas.microsoft.com/office/2006/metadata/properties" xmlns:ns2="cc6d12de-4a50-4173-a95c-d9a51a2b9340" xmlns:ns3="dff82bde-51af-4292-a8fc-7188ba2e1c72" targetNamespace="http://schemas.microsoft.com/office/2006/metadata/properties" ma:root="true" ma:fieldsID="f670c8c196657c1f6432187c337d4490" ns2:_="" ns3:_="">
    <xsd:import namespace="cc6d12de-4a50-4173-a95c-d9a51a2b9340"/>
    <xsd:import namespace="dff82bde-51af-4292-a8fc-7188ba2e1c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6d12de-4a50-4173-a95c-d9a51a2b9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82bde-51af-4292-a8fc-7188ba2e1c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1E48D0-F0C5-4552-AB72-0B13D91AA4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FEAC8F-C3F4-4021-8A73-D871D5C5F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6d12de-4a50-4173-a95c-d9a51a2b9340"/>
    <ds:schemaRef ds:uri="dff82bde-51af-4292-a8fc-7188ba2e1c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28B79F-743D-4675-B082-0F19ABDDFFB8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cc6d12de-4a50-4173-a95c-d9a51a2b9340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dff82bde-51af-4292-a8fc-7188ba2e1c72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317</Words>
  <Application>Microsoft Office PowerPoint</Application>
  <PresentationFormat>On-screen Show (16:9)</PresentationFormat>
  <Paragraphs>77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Covers</vt:lpstr>
      <vt:lpstr>General</vt:lpstr>
      <vt:lpstr>Breakers</vt:lpstr>
      <vt:lpstr>1_General</vt:lpstr>
      <vt:lpstr>PowerPoint Presentation</vt:lpstr>
      <vt:lpstr>Scaling approaches</vt:lpstr>
      <vt:lpstr>Relational Databases limitations</vt:lpstr>
      <vt:lpstr>NoSQL vs Relational databases</vt:lpstr>
      <vt:lpstr>ACID vs BASE</vt:lpstr>
      <vt:lpstr>NoSQL Cluster</vt:lpstr>
      <vt:lpstr>Main NoSQL databases types</vt:lpstr>
      <vt:lpstr>PowerPoint Presentation</vt:lpstr>
      <vt:lpstr>Graphs</vt:lpstr>
      <vt:lpstr>PowerPoint Presentation</vt:lpstr>
      <vt:lpstr>Other NoSQL DB types</vt:lpstr>
      <vt:lpstr>Will SQL databases die?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Danila Varatyntsev</dc:creator>
  <cp:lastModifiedBy>Danila Varatyntsev</cp:lastModifiedBy>
  <cp:revision>4</cp:revision>
  <dcterms:created xsi:type="dcterms:W3CDTF">2022-01-28T20:00:14Z</dcterms:created>
  <dcterms:modified xsi:type="dcterms:W3CDTF">2022-01-30T21:23:04Z</dcterms:modified>
</cp:coreProperties>
</file>