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61" r:id="rId4"/>
    <p:sldId id="262" r:id="rId5"/>
    <p:sldId id="265" r:id="rId6"/>
    <p:sldId id="269" r:id="rId7"/>
    <p:sldId id="272" r:id="rId8"/>
    <p:sldId id="273" r:id="rId9"/>
    <p:sldId id="270" r:id="rId10"/>
    <p:sldId id="271" r:id="rId11"/>
    <p:sldId id="268" r:id="rId12"/>
  </p:sldIdLst>
  <p:sldSz cx="9144000" cy="5143500" type="screen16x9"/>
  <p:notesSz cx="6858000" cy="9144000"/>
  <p:embeddedFontLs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Oswald" panose="00000500000000000000" pitchFamily="2" charset="0"/>
      <p:regular r:id="rId18"/>
      <p:bold r:id="rId19"/>
    </p:embeddedFont>
    <p:embeddedFont>
      <p:font typeface="Raleway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71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6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e3b1f18c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e3b1f18c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395230eb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1395230ebd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3b1f18c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3b1f18c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3bef51e5b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3bef51e5b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B5753C2F-63D7-C5C9-30A1-475785FB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3b1f18c4_0_100:notes">
            <a:extLst>
              <a:ext uri="{FF2B5EF4-FFF2-40B4-BE49-F238E27FC236}">
                <a16:creationId xmlns:a16="http://schemas.microsoft.com/office/drawing/2014/main" id="{E61D4511-59B9-A5A3-F938-F2D30BA133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3b1f18c4_0_100:notes">
            <a:extLst>
              <a:ext uri="{FF2B5EF4-FFF2-40B4-BE49-F238E27FC236}">
                <a16:creationId xmlns:a16="http://schemas.microsoft.com/office/drawing/2014/main" id="{0F4ED7A5-6E91-0C34-CE45-78390E269C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3064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46E9784B-CADE-BA5A-64E5-2D8F8963F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3b1f18c4_0_100:notes">
            <a:extLst>
              <a:ext uri="{FF2B5EF4-FFF2-40B4-BE49-F238E27FC236}">
                <a16:creationId xmlns:a16="http://schemas.microsoft.com/office/drawing/2014/main" id="{05477D42-A301-D32C-8EBF-AE837BEE01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3b1f18c4_0_100:notes">
            <a:extLst>
              <a:ext uri="{FF2B5EF4-FFF2-40B4-BE49-F238E27FC236}">
                <a16:creationId xmlns:a16="http://schemas.microsoft.com/office/drawing/2014/main" id="{27070309-4AEC-1A3F-69E4-F2E54BF325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7190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395230eb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395230eb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tx1">
            <a:lumMod val="75000"/>
          </a:scheme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4="http://schemas.microsoft.com/office/powerpoint/2010/main">
    <mc:Choice Requires="p14">
      <p:transition spd="slow" p14:dur="1500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90275" y="591300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LingoLizard</a:t>
            </a:r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75" y="3238450"/>
            <a:ext cx="6331500" cy="122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Michael Cullen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C00261635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24/02/2024</a:t>
            </a:r>
            <a:endParaRPr dirty="0"/>
          </a:p>
        </p:txBody>
      </p:sp>
      <p:pic>
        <p:nvPicPr>
          <p:cNvPr id="3" name="Picture 2" descr="A blue and orange logo&#10;&#10;AI-generated content may be incorrect.">
            <a:extLst>
              <a:ext uri="{FF2B5EF4-FFF2-40B4-BE49-F238E27FC236}">
                <a16:creationId xmlns:a16="http://schemas.microsoft.com/office/drawing/2014/main" id="{404176BD-6A2E-3069-1E75-77DD0B46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157" y="1673115"/>
            <a:ext cx="2808514" cy="28085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E9322A07-905D-D2B3-A605-110229F84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424ACDA5-DEED-6E8F-9113-8BB7034C8F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0382" y="630225"/>
            <a:ext cx="8072843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IE" dirty="0"/>
              <a:t>What’s next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9">
            <a:extLst>
              <a:ext uri="{FF2B5EF4-FFF2-40B4-BE49-F238E27FC236}">
                <a16:creationId xmlns:a16="http://schemas.microsoft.com/office/drawing/2014/main" id="{CC1FD7F9-3130-24B1-B33B-1B5234EEDF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2339" y="1572343"/>
            <a:ext cx="8072844" cy="24698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000" dirty="0">
                <a:latin typeface="Oswald" panose="00000500000000000000" pitchFamily="2" charset="0"/>
              </a:rPr>
              <a:t>Gamification &amp; Leaderboards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000" dirty="0">
                <a:latin typeface="Oswald" panose="00000500000000000000" pitchFamily="2" charset="0"/>
                <a:ea typeface="Oswald"/>
                <a:cs typeface="Oswald"/>
                <a:sym typeface="Oswald"/>
              </a:rPr>
              <a:t>UI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000" dirty="0">
                <a:latin typeface="Oswald" panose="00000500000000000000" pitchFamily="2" charset="0"/>
                <a:ea typeface="Oswald"/>
                <a:cs typeface="Oswald"/>
                <a:sym typeface="Oswald"/>
              </a:rPr>
              <a:t>More complex dialogue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E" sz="2000" dirty="0">
                <a:latin typeface="Oswald" panose="00000500000000000000" pitchFamily="2" charset="0"/>
                <a:ea typeface="Oswald"/>
                <a:cs typeface="Oswald"/>
                <a:sym typeface="Oswald"/>
              </a:rPr>
              <a:t> Text-to-speech / speech-to-text input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GB" sz="1900" dirty="0">
              <a:latin typeface="Oswald"/>
              <a:ea typeface="Oswald"/>
              <a:cs typeface="Oswald"/>
              <a:sym typeface="Oswald"/>
            </a:endParaRPr>
          </a:p>
        </p:txBody>
      </p:sp>
    </p:spTree>
    <p:extLst>
      <p:ext uri="{BB962C8B-B14F-4D97-AF65-F5344CB8AC3E}">
        <p14:creationId xmlns:p14="http://schemas.microsoft.com/office/powerpoint/2010/main" val="1079449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/>
              <a:t>Questions?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2520904" y="1251662"/>
            <a:ext cx="6331500" cy="24929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GB" sz="2000" dirty="0">
                <a:latin typeface="Oswald"/>
                <a:ea typeface="Oswald"/>
                <a:cs typeface="Oswald"/>
                <a:sym typeface="Oswald"/>
              </a:rPr>
              <a:t>language learning tool that goes beyond traditional methods like flashcards and grammar exercises</a:t>
            </a:r>
            <a:endParaRPr lang="en"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" sz="2000" dirty="0">
                <a:latin typeface="Oswald"/>
                <a:ea typeface="Oswald"/>
                <a:cs typeface="Oswald"/>
                <a:sym typeface="Oswald"/>
              </a:rPr>
              <a:t>AI to simulate interactions in different languages and give feedback.</a:t>
            </a:r>
            <a:endParaRPr sz="2000" dirty="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dirty="0">
                <a:latin typeface="Oswald"/>
                <a:ea typeface="Oswald"/>
                <a:cs typeface="Oswald"/>
                <a:sym typeface="Oswald"/>
              </a:rPr>
              <a:t>Cheaper and more accessible</a:t>
            </a:r>
            <a:endParaRPr lang="en" sz="2000" dirty="0"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" name="Google Shape;139;p23">
            <a:extLst>
              <a:ext uri="{FF2B5EF4-FFF2-40B4-BE49-F238E27FC236}">
                <a16:creationId xmlns:a16="http://schemas.microsoft.com/office/drawing/2014/main" id="{A95BD9D2-C7CE-6BF3-B849-BAF8C356C56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678" y="1721291"/>
            <a:ext cx="2213597" cy="1847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" dirty="0"/>
              <a:t>Technologies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" name="Google Shape;106;p18"/>
          <p:cNvSpPr txBox="1">
            <a:spLocks noGrp="1"/>
          </p:cNvSpPr>
          <p:nvPr>
            <p:ph type="subTitle" idx="1"/>
          </p:nvPr>
        </p:nvSpPr>
        <p:spPr>
          <a:xfrm>
            <a:off x="2371725" y="1793877"/>
            <a:ext cx="6331500" cy="20312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indent="-355600">
              <a:lnSpc>
                <a:spcPct val="150000"/>
              </a:lnSpc>
              <a:buSzPts val="2000"/>
              <a:buFont typeface="Oswald"/>
              <a:buChar char="●"/>
            </a:pPr>
            <a:r>
              <a:rPr lang="en-IE" sz="2000" b="1" u="sng" dirty="0">
                <a:latin typeface="Oswald" panose="00000500000000000000" pitchFamily="2" charset="0"/>
              </a:rPr>
              <a:t>Python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b="1" u="sng" dirty="0">
                <a:latin typeface="Oswald" panose="00000500000000000000" pitchFamily="2" charset="0"/>
              </a:rPr>
              <a:t>Microsoft Bot Framework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b="1" u="sng" dirty="0">
                <a:latin typeface="Oswald" panose="00000500000000000000" pitchFamily="2" charset="0"/>
              </a:rPr>
              <a:t>Azure</a:t>
            </a:r>
            <a:r>
              <a:rPr lang="en-IE" sz="2000" dirty="0">
                <a:latin typeface="Oswald" panose="00000500000000000000" pitchFamily="2" charset="0"/>
              </a:rPr>
              <a:t>: APIs + Web hosting</a:t>
            </a:r>
          </a:p>
          <a:p>
            <a:pPr marL="457200" lvl="0" indent="-3556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●"/>
            </a:pPr>
            <a:r>
              <a:rPr lang="en-IE" sz="2000" b="1" u="sng" dirty="0">
                <a:latin typeface="Oswald" panose="00000500000000000000" pitchFamily="2" charset="0"/>
              </a:rPr>
              <a:t>AI &amp; ML</a:t>
            </a:r>
            <a:r>
              <a:rPr lang="en-IE" sz="2000" dirty="0">
                <a:latin typeface="Oswald" panose="00000500000000000000" pitchFamily="2" charset="0"/>
              </a:rPr>
              <a:t>: </a:t>
            </a:r>
            <a:r>
              <a:rPr lang="en-GB" sz="2000" dirty="0">
                <a:latin typeface="Oswald" panose="00000500000000000000" pitchFamily="2" charset="0"/>
              </a:rPr>
              <a:t>Sentence Transformer model and cosine similarity</a:t>
            </a:r>
            <a:endParaRPr lang="en-IE" sz="2000" dirty="0">
              <a:latin typeface="Oswald" panose="00000500000000000000" pitchFamily="2" charset="0"/>
            </a:endParaRPr>
          </a:p>
        </p:txBody>
      </p:sp>
      <p:pic>
        <p:nvPicPr>
          <p:cNvPr id="108" name="Google Shape;10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902" y="512555"/>
            <a:ext cx="2038350" cy="1742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blue logo with a triangle&#10;&#10;AI-generated content may be incorrect.">
            <a:extLst>
              <a:ext uri="{FF2B5EF4-FFF2-40B4-BE49-F238E27FC236}">
                <a16:creationId xmlns:a16="http://schemas.microsoft.com/office/drawing/2014/main" id="{706FA8BF-996A-C798-BB23-44CA0A3BB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902" y="2702041"/>
            <a:ext cx="2038350" cy="18824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>
            <a:spLocks noGrp="1"/>
          </p:cNvSpPr>
          <p:nvPr>
            <p:ph type="ctrTitle"/>
          </p:nvPr>
        </p:nvSpPr>
        <p:spPr>
          <a:xfrm>
            <a:off x="630382" y="630225"/>
            <a:ext cx="8072843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IE" dirty="0"/>
              <a:t>My progress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9"/>
          <p:cNvSpPr txBox="1">
            <a:spLocks noGrp="1"/>
          </p:cNvSpPr>
          <p:nvPr>
            <p:ph type="subTitle" idx="1"/>
          </p:nvPr>
        </p:nvSpPr>
        <p:spPr>
          <a:xfrm>
            <a:off x="417025" y="1776686"/>
            <a:ext cx="8072844" cy="193896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Basic Structure of Scenarios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Translation and Analytics APIs 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Feedback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Deployment</a:t>
            </a:r>
          </a:p>
        </p:txBody>
      </p:sp>
      <p:pic>
        <p:nvPicPr>
          <p:cNvPr id="3" name="Picture 2" descr="A blue and orange logo&#10;&#10;AI-generated content may be incorrect.">
            <a:extLst>
              <a:ext uri="{FF2B5EF4-FFF2-40B4-BE49-F238E27FC236}">
                <a16:creationId xmlns:a16="http://schemas.microsoft.com/office/drawing/2014/main" id="{F181AF55-D54C-D494-CCCF-D8408B137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607" y="1240971"/>
            <a:ext cx="2661557" cy="26615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1BDB1-4093-FC00-6A60-D2FE0472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32101" cy="514350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5FB47B-F0C9-BD15-9F91-C6F36359C9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321"/>
          <a:stretch/>
        </p:blipFill>
        <p:spPr>
          <a:xfrm>
            <a:off x="0" y="0"/>
            <a:ext cx="91439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64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15F1B8C-D3A9-EE2F-1E96-B935861B6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572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97D59B-04F8-BE1B-7F1F-BC822101A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346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9B421FD6-3A64-61B0-563B-3DC1AE699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>
            <a:extLst>
              <a:ext uri="{FF2B5EF4-FFF2-40B4-BE49-F238E27FC236}">
                <a16:creationId xmlns:a16="http://schemas.microsoft.com/office/drawing/2014/main" id="{6EAF6F67-F418-537A-AEE1-9ADB170CEBC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30382" y="630225"/>
            <a:ext cx="8072843" cy="9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r>
              <a:rPr lang="en-IE" dirty="0"/>
              <a:t>Challenges Faced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9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19">
            <a:extLst>
              <a:ext uri="{FF2B5EF4-FFF2-40B4-BE49-F238E27FC236}">
                <a16:creationId xmlns:a16="http://schemas.microsoft.com/office/drawing/2014/main" id="{381EA57B-DB3E-A204-CAE6-0BBD65EEC5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82339" y="1664676"/>
            <a:ext cx="8072844" cy="237754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/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Rasa to Microsoft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Learning Azure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Continuous Integration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How to make feedback</a:t>
            </a:r>
          </a:p>
          <a:p>
            <a:pPr marL="342900"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900" dirty="0">
                <a:latin typeface="Oswald"/>
                <a:ea typeface="Oswald"/>
                <a:cs typeface="Oswald"/>
                <a:sym typeface="Oswald"/>
              </a:rPr>
              <a:t>Handling Different Proficiency Levels</a:t>
            </a:r>
          </a:p>
        </p:txBody>
      </p:sp>
    </p:spTree>
    <p:extLst>
      <p:ext uri="{BB962C8B-B14F-4D97-AF65-F5344CB8AC3E}">
        <p14:creationId xmlns:p14="http://schemas.microsoft.com/office/powerpoint/2010/main" val="46132636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100</Words>
  <Application>Microsoft Office PowerPoint</Application>
  <PresentationFormat>On-screen Show (16:9)</PresentationFormat>
  <Paragraphs>31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Oswald</vt:lpstr>
      <vt:lpstr>Lato</vt:lpstr>
      <vt:lpstr>Raleway</vt:lpstr>
      <vt:lpstr>Swiss</vt:lpstr>
      <vt:lpstr>LingoLizard</vt:lpstr>
      <vt:lpstr>Overview</vt:lpstr>
      <vt:lpstr>Technologies  </vt:lpstr>
      <vt:lpstr>My progress  </vt:lpstr>
      <vt:lpstr>PowerPoint Presentation</vt:lpstr>
      <vt:lpstr>PowerPoint Presentation</vt:lpstr>
      <vt:lpstr>PowerPoint Presentation</vt:lpstr>
      <vt:lpstr>PowerPoint Presentation</vt:lpstr>
      <vt:lpstr>Challenges Faced  </vt:lpstr>
      <vt:lpstr>What’s next  </vt:lpstr>
      <vt:lpstr>Questions?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Mj cullen</cp:lastModifiedBy>
  <cp:revision>30</cp:revision>
  <dcterms:modified xsi:type="dcterms:W3CDTF">2025-02-24T12:01:05Z</dcterms:modified>
</cp:coreProperties>
</file>