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72" r:id="rId5"/>
    <p:sldId id="274" r:id="rId6"/>
    <p:sldId id="275" r:id="rId7"/>
    <p:sldId id="282" r:id="rId8"/>
    <p:sldId id="283" r:id="rId9"/>
    <p:sldId id="260" r:id="rId10"/>
    <p:sldId id="264" r:id="rId11"/>
    <p:sldId id="279" r:id="rId12"/>
    <p:sldId id="280" r:id="rId13"/>
    <p:sldId id="265" r:id="rId14"/>
    <p:sldId id="276" r:id="rId15"/>
    <p:sldId id="277" r:id="rId16"/>
    <p:sldId id="298" r:id="rId17"/>
    <p:sldId id="299" r:id="rId18"/>
    <p:sldId id="278" r:id="rId19"/>
    <p:sldId id="297" r:id="rId20"/>
    <p:sldId id="295" r:id="rId21"/>
    <p:sldId id="284" r:id="rId22"/>
    <p:sldId id="294" r:id="rId23"/>
    <p:sldId id="293" r:id="rId24"/>
    <p:sldId id="266" r:id="rId25"/>
    <p:sldId id="288" r:id="rId26"/>
    <p:sldId id="286" r:id="rId27"/>
    <p:sldId id="292" r:id="rId28"/>
    <p:sldId id="287" r:id="rId29"/>
    <p:sldId id="290"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1,'4'0,"5"0,6 0,5 0,2 0,3 0,0 0,1 0,0 0,-1 0,0 0,1 0,-1 0,-1 0,1 0,-5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9"/>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1,'443'0,"-420"0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7T22:06:02.766"/>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1,'34'0,"37"0,137 16,-113-6,-60-8,52 11,-68-9,-1-1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7T22:06:04.794"/>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15,'517'0,"-507"0,0 0,0-1,0-1,18-4,-12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1,'5'0,"13"0,12 0,6 0,0 0,3 0,3 0,-1 0,-4 0,-4 0,-3 0,-3 0,-1 0,-1 0,-1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26,'113'2,"123"-4,-150-10,23-1,-87 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28,'0'-1,"0"0,1 0,-1 0,1 0,-1 0,1 0,0 0,-1 0,1 0,0 0,0 0,0 0,-1 1,1-1,0 0,0 1,0-1,0 1,0-1,0 1,1-1,-1 1,0-1,0 1,0 0,0 0,3 0,36-5,-36 5,365-3,-191 5,-156-2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1,'25'1,"0"1,27 7,44 3,11 1,-76-8,53 3,-37-7,-1-2,0-2,0-2,-1-2,47-13,-69 14,-2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5"/>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1,'34'0,"37"0,137 16,-113-6,-60-8,52 11,-68-9,-1-1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6"/>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15,'517'0,"-507"0,0 0,0-1,0-1,18-4,-12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7"/>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1 3,'142'-2,"152"4,-197 10,-57-6,52 2,-41-8,-29-1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14:10.998"/>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0,'568'0,"-547"0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5EF30C-CBD6-4590-B85A-64DDDF8D2A6A}"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9B3AD-379F-4227-A710-B0D0537FAF2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09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EF30C-CBD6-4590-B85A-64DDDF8D2A6A}"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286229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EF30C-CBD6-4590-B85A-64DDDF8D2A6A}"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198976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EF30C-CBD6-4590-B85A-64DDDF8D2A6A}"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151442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EF30C-CBD6-4590-B85A-64DDDF8D2A6A}"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9B3AD-379F-4227-A710-B0D0537FAF2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1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EF30C-CBD6-4590-B85A-64DDDF8D2A6A}"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73354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EF30C-CBD6-4590-B85A-64DDDF8D2A6A}" type="datetimeFigureOut">
              <a:rPr lang="en-GB" smtClean="0"/>
              <a:t>05/05/2024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389915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EF30C-CBD6-4590-B85A-64DDDF8D2A6A}" type="datetimeFigureOut">
              <a:rPr lang="en-GB" smtClean="0"/>
              <a:t>05/05/2024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11877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5EF30C-CBD6-4590-B85A-64DDDF8D2A6A}" type="datetimeFigureOut">
              <a:rPr lang="en-GB" smtClean="0"/>
              <a:t>05/05/2024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40249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5EF30C-CBD6-4590-B85A-64DDDF8D2A6A}" type="datetimeFigureOut">
              <a:rPr lang="en-GB" smtClean="0"/>
              <a:t>05/05/2024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59B3AD-379F-4227-A710-B0D0537FAF23}" type="slidenum">
              <a:rPr lang="en-GB" smtClean="0"/>
              <a:t>‹#›</a:t>
            </a:fld>
            <a:endParaRPr lang="en-GB"/>
          </a:p>
        </p:txBody>
      </p:sp>
    </p:spTree>
    <p:extLst>
      <p:ext uri="{BB962C8B-B14F-4D97-AF65-F5344CB8AC3E}">
        <p14:creationId xmlns:p14="http://schemas.microsoft.com/office/powerpoint/2010/main" val="156675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EF30C-CBD6-4590-B85A-64DDDF8D2A6A}"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9B3AD-379F-4227-A710-B0D0537FAF23}" type="slidenum">
              <a:rPr lang="en-GB" smtClean="0"/>
              <a:t>‹#›</a:t>
            </a:fld>
            <a:endParaRPr lang="en-GB"/>
          </a:p>
        </p:txBody>
      </p:sp>
    </p:spTree>
    <p:extLst>
      <p:ext uri="{BB962C8B-B14F-4D97-AF65-F5344CB8AC3E}">
        <p14:creationId xmlns:p14="http://schemas.microsoft.com/office/powerpoint/2010/main" val="224388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5EF30C-CBD6-4590-B85A-64DDDF8D2A6A}" type="datetimeFigureOut">
              <a:rPr lang="en-GB" smtClean="0"/>
              <a:t>05/05/2024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59B3AD-379F-4227-A710-B0D0537FAF2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888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tthew.carter@liverpool.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ondor.liv.ac.uk/too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jcarter95/UoL-HTCondor-101/tree/master/python_applic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19" Type="http://schemas.openxmlformats.org/officeDocument/2006/relationships/customXml" Target="../ink/ink9.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jcarter95/CondorCMF/blob/main/examples/dbqueue/dbqueue_addition.py" TargetMode="External"/><Relationship Id="rId2" Type="http://schemas.openxmlformats.org/officeDocument/2006/relationships/hyperlink" Target="https://github.com/mjcarter95/CondorCM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B823-5958-B988-87C4-EFC759BE4C42}"/>
              </a:ext>
            </a:extLst>
          </p:cNvPr>
          <p:cNvSpPr>
            <a:spLocks noGrp="1"/>
          </p:cNvSpPr>
          <p:nvPr>
            <p:ph type="ctrTitle"/>
          </p:nvPr>
        </p:nvSpPr>
        <p:spPr/>
        <p:txBody>
          <a:bodyPr/>
          <a:lstStyle/>
          <a:p>
            <a:r>
              <a:rPr lang="en-GB" dirty="0"/>
              <a:t>Distributed Computing* on </a:t>
            </a:r>
            <a:r>
              <a:rPr lang="en-GB" dirty="0" err="1"/>
              <a:t>HTCondor</a:t>
            </a:r>
            <a:endParaRPr lang="en-GB" dirty="0"/>
          </a:p>
        </p:txBody>
      </p:sp>
      <p:sp>
        <p:nvSpPr>
          <p:cNvPr id="3" name="Subtitle 2">
            <a:extLst>
              <a:ext uri="{FF2B5EF4-FFF2-40B4-BE49-F238E27FC236}">
                <a16:creationId xmlns:a16="http://schemas.microsoft.com/office/drawing/2014/main" id="{28826797-3A06-783C-A685-13BFE0C68442}"/>
              </a:ext>
            </a:extLst>
          </p:cNvPr>
          <p:cNvSpPr>
            <a:spLocks noGrp="1"/>
          </p:cNvSpPr>
          <p:nvPr>
            <p:ph type="subTitle" idx="1"/>
          </p:nvPr>
        </p:nvSpPr>
        <p:spPr>
          <a:xfrm>
            <a:off x="1100051" y="4455620"/>
            <a:ext cx="10058400" cy="1643428"/>
          </a:xfrm>
        </p:spPr>
        <p:txBody>
          <a:bodyPr>
            <a:normAutofit/>
          </a:bodyPr>
          <a:lstStyle/>
          <a:p>
            <a:r>
              <a:rPr lang="en-GB" dirty="0"/>
              <a:t>Matthew Carter, </a:t>
            </a:r>
            <a:r>
              <a:rPr lang="en-GB" dirty="0">
                <a:hlinkClick r:id="rId2"/>
              </a:rPr>
              <a:t>matthew.carter@liverpool.ac.uk</a:t>
            </a:r>
            <a:endParaRPr lang="en-GB" dirty="0"/>
          </a:p>
          <a:p>
            <a:r>
              <a:rPr lang="en-GB" dirty="0" err="1"/>
              <a:t>Cdt</a:t>
            </a:r>
            <a:r>
              <a:rPr lang="en-GB" dirty="0"/>
              <a:t> in Distributed algorithms</a:t>
            </a:r>
          </a:p>
          <a:p>
            <a:r>
              <a:rPr lang="en-GB" dirty="0"/>
              <a:t>*With a focus on high throughput computing</a:t>
            </a:r>
          </a:p>
        </p:txBody>
      </p:sp>
    </p:spTree>
    <p:extLst>
      <p:ext uri="{BB962C8B-B14F-4D97-AF65-F5344CB8AC3E}">
        <p14:creationId xmlns:p14="http://schemas.microsoft.com/office/powerpoint/2010/main" val="34330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High Throughput Computing</a:t>
            </a:r>
            <a:br>
              <a:rPr lang="en-GB" sz="4000" dirty="0"/>
            </a:br>
            <a:r>
              <a:rPr lang="en-GB" sz="3200" dirty="0"/>
              <a:t>Overview</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a:xfrm>
            <a:off x="1097280" y="1845733"/>
            <a:ext cx="10058400" cy="4725663"/>
          </a:xfrm>
        </p:spPr>
        <p:txBody>
          <a:bodyPr/>
          <a:lstStyle/>
          <a:p>
            <a:pPr lvl="1">
              <a:buFont typeface="Wingdings" panose="05000000000000000000" pitchFamily="2" charset="2"/>
              <a:buChar char="§"/>
            </a:pPr>
            <a:r>
              <a:rPr lang="en-GB" dirty="0"/>
              <a:t>A form of distributed computing which is focused on maximising throughput by executing multiple tasks concurrently</a:t>
            </a:r>
          </a:p>
          <a:p>
            <a:pPr lvl="1">
              <a:buFont typeface="Wingdings" panose="05000000000000000000" pitchFamily="2" charset="2"/>
              <a:buChar char="§"/>
            </a:pPr>
            <a:endParaRPr lang="en-GB" dirty="0"/>
          </a:p>
          <a:p>
            <a:pPr lvl="1">
              <a:buFont typeface="Wingdings" panose="05000000000000000000" pitchFamily="2" charset="2"/>
              <a:buChar char="§"/>
            </a:pPr>
            <a:r>
              <a:rPr lang="en-GB" dirty="0"/>
              <a:t>Unlike HPC, HTC is focused on multiple task execution over single-task speed optimisation (focuses on task parallelism and not domain decomposition)</a:t>
            </a:r>
          </a:p>
          <a:p>
            <a:pPr lvl="1">
              <a:buFont typeface="Wingdings" panose="05000000000000000000" pitchFamily="2" charset="2"/>
              <a:buChar char="§"/>
            </a:pPr>
            <a:endParaRPr lang="en-GB" dirty="0"/>
          </a:p>
          <a:p>
            <a:pPr lvl="1">
              <a:buFont typeface="Wingdings" panose="05000000000000000000" pitchFamily="2" charset="2"/>
              <a:buChar char="§"/>
            </a:pPr>
            <a:r>
              <a:rPr lang="en-GB" dirty="0"/>
              <a:t>Tries to optimise the utilisation of resources and minimise wait times</a:t>
            </a:r>
          </a:p>
          <a:p>
            <a:pPr lvl="1">
              <a:buFont typeface="Wingdings" panose="05000000000000000000" pitchFamily="2" charset="2"/>
              <a:buChar char="§"/>
            </a:pPr>
            <a:endParaRPr lang="en-GB" dirty="0"/>
          </a:p>
          <a:p>
            <a:pPr lvl="1">
              <a:buFont typeface="Wingdings" panose="05000000000000000000" pitchFamily="2" charset="2"/>
              <a:buChar char="§"/>
            </a:pPr>
            <a:r>
              <a:rPr lang="en-GB" dirty="0"/>
              <a:t>Applied to numerous problems including:</a:t>
            </a:r>
          </a:p>
          <a:p>
            <a:pPr lvl="2">
              <a:buFont typeface="Wingdings" panose="05000000000000000000" pitchFamily="2" charset="2"/>
              <a:buChar char="§"/>
            </a:pPr>
            <a:r>
              <a:rPr lang="en-GB" dirty="0"/>
              <a:t>Genomics</a:t>
            </a:r>
          </a:p>
          <a:p>
            <a:pPr lvl="2">
              <a:buFont typeface="Wingdings" panose="05000000000000000000" pitchFamily="2" charset="2"/>
              <a:buChar char="§"/>
            </a:pPr>
            <a:r>
              <a:rPr lang="en-GB" dirty="0"/>
              <a:t>Drug Discovery</a:t>
            </a:r>
          </a:p>
          <a:p>
            <a:pPr lvl="2">
              <a:buFont typeface="Wingdings" panose="05000000000000000000" pitchFamily="2" charset="2"/>
              <a:buChar char="§"/>
            </a:pPr>
            <a:r>
              <a:rPr lang="en-GB" dirty="0"/>
              <a:t>Climate Modelling</a:t>
            </a:r>
          </a:p>
          <a:p>
            <a:pPr lvl="2">
              <a:buFont typeface="Wingdings" panose="05000000000000000000" pitchFamily="2" charset="2"/>
              <a:buChar char="§"/>
            </a:pPr>
            <a:r>
              <a:rPr lang="en-GB" dirty="0"/>
              <a:t>Astrophysics</a:t>
            </a:r>
          </a:p>
          <a:p>
            <a:pPr lvl="1">
              <a:buFont typeface="Wingdings" panose="05000000000000000000" pitchFamily="2" charset="2"/>
              <a:buChar char="§"/>
            </a:pPr>
            <a:endParaRPr lang="en-GB" dirty="0"/>
          </a:p>
          <a:p>
            <a:pPr lvl="1">
              <a:buFont typeface="Wingdings" panose="05000000000000000000" pitchFamily="2" charset="2"/>
              <a:buChar char="§"/>
            </a:pPr>
            <a:r>
              <a:rPr lang="en-GB" dirty="0"/>
              <a:t>Common HTC middleware include </a:t>
            </a:r>
            <a:r>
              <a:rPr lang="en-GB" dirty="0" err="1"/>
              <a:t>HTCondor</a:t>
            </a:r>
            <a:r>
              <a:rPr lang="en-GB" dirty="0"/>
              <a:t> and BOINC</a:t>
            </a:r>
          </a:p>
        </p:txBody>
      </p:sp>
    </p:spTree>
    <p:extLst>
      <p:ext uri="{BB962C8B-B14F-4D97-AF65-F5344CB8AC3E}">
        <p14:creationId xmlns:p14="http://schemas.microsoft.com/office/powerpoint/2010/main" val="362932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High Throughput Computing</a:t>
            </a:r>
            <a:br>
              <a:rPr lang="en-GB" sz="4000" dirty="0"/>
            </a:br>
            <a:r>
              <a:rPr lang="en-GB" sz="3200" dirty="0"/>
              <a:t>Success Stories: SETI@HOME</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SETI is the Search for Extraterrestrial Intelligence, based at UC Berkley</a:t>
            </a:r>
          </a:p>
          <a:p>
            <a:pPr lvl="1">
              <a:buFont typeface="Wingdings" panose="05000000000000000000" pitchFamily="2" charset="2"/>
              <a:buChar char="§"/>
            </a:pPr>
            <a:endParaRPr lang="en-GB" dirty="0"/>
          </a:p>
          <a:p>
            <a:pPr lvl="1">
              <a:buFont typeface="Wingdings" panose="05000000000000000000" pitchFamily="2" charset="2"/>
              <a:buChar char="§"/>
            </a:pPr>
            <a:r>
              <a:rPr lang="en-GB" dirty="0"/>
              <a:t>Utilises BOINC which is a volunteer computing platform</a:t>
            </a:r>
          </a:p>
          <a:p>
            <a:pPr lvl="1">
              <a:buFont typeface="Wingdings" panose="05000000000000000000" pitchFamily="2" charset="2"/>
              <a:buChar char="§"/>
            </a:pPr>
            <a:endParaRPr lang="en-GB" dirty="0"/>
          </a:p>
          <a:p>
            <a:pPr lvl="1">
              <a:buFont typeface="Wingdings" panose="05000000000000000000" pitchFamily="2" charset="2"/>
              <a:buChar char="§"/>
            </a:pPr>
            <a:r>
              <a:rPr lang="en-GB" dirty="0"/>
              <a:t>When idle, SETI@HOME will utilise individual’s computers to analyse radio telescope data</a:t>
            </a:r>
          </a:p>
          <a:p>
            <a:pPr lvl="1">
              <a:buFont typeface="Wingdings" panose="05000000000000000000" pitchFamily="2" charset="2"/>
              <a:buChar char="§"/>
            </a:pPr>
            <a:endParaRPr lang="en-GB" dirty="0"/>
          </a:p>
          <a:p>
            <a:pPr lvl="1">
              <a:buFont typeface="Wingdings" panose="05000000000000000000" pitchFamily="2" charset="2"/>
              <a:buChar char="§"/>
            </a:pPr>
            <a:r>
              <a:rPr lang="en-GB" dirty="0"/>
              <a:t>At its peak, SETI@HOME had the ability to compute over 668 </a:t>
            </a:r>
            <a:r>
              <a:rPr lang="en-GB" dirty="0" err="1"/>
              <a:t>teraFLOPS</a:t>
            </a:r>
            <a:r>
              <a:rPr lang="en-GB" dirty="0"/>
              <a:t> </a:t>
            </a:r>
          </a:p>
          <a:p>
            <a:pPr lvl="2">
              <a:buFont typeface="Wingdings" panose="05000000000000000000" pitchFamily="2" charset="2"/>
              <a:buChar char="§"/>
            </a:pPr>
            <a:r>
              <a:rPr lang="en-GB" dirty="0"/>
              <a:t>Frontier at Oakridge performs 1.19 </a:t>
            </a:r>
            <a:r>
              <a:rPr lang="en-GB" dirty="0" err="1"/>
              <a:t>exaFLOPS</a:t>
            </a:r>
            <a:r>
              <a:rPr lang="en-GB" dirty="0"/>
              <a:t> which is 1,783 times greater</a:t>
            </a:r>
          </a:p>
          <a:p>
            <a:pPr lvl="2">
              <a:buFont typeface="Wingdings" panose="05000000000000000000" pitchFamily="2" charset="2"/>
              <a:buChar char="§"/>
            </a:pPr>
            <a:r>
              <a:rPr lang="en-GB" dirty="0"/>
              <a:t>ARCHER2 at </a:t>
            </a:r>
            <a:r>
              <a:rPr lang="en-GB" dirty="0" err="1"/>
              <a:t>Edingburgh</a:t>
            </a:r>
            <a:r>
              <a:rPr lang="en-GB" dirty="0"/>
              <a:t> performs 28 </a:t>
            </a:r>
            <a:r>
              <a:rPr lang="en-GB" dirty="0" err="1"/>
              <a:t>petaFLOPS</a:t>
            </a:r>
            <a:r>
              <a:rPr lang="en-GB" dirty="0"/>
              <a:t> which is 41 times greater</a:t>
            </a:r>
          </a:p>
        </p:txBody>
      </p:sp>
    </p:spTree>
    <p:extLst>
      <p:ext uri="{BB962C8B-B14F-4D97-AF65-F5344CB8AC3E}">
        <p14:creationId xmlns:p14="http://schemas.microsoft.com/office/powerpoint/2010/main" val="382269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High Throughput Computing</a:t>
            </a:r>
            <a:br>
              <a:rPr lang="en-GB" sz="4000" dirty="0"/>
            </a:br>
            <a:r>
              <a:rPr lang="en-GB" sz="3200" dirty="0"/>
              <a:t>Success Stories: </a:t>
            </a:r>
            <a:r>
              <a:rPr lang="en-GB" sz="3200" dirty="0" err="1"/>
              <a:t>Folding@Home</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Utilises a mix of GPU, CPU and Raspberry Pi compute</a:t>
            </a:r>
          </a:p>
          <a:p>
            <a:pPr lvl="1">
              <a:buFont typeface="Wingdings" panose="05000000000000000000" pitchFamily="2" charset="2"/>
              <a:buChar char="§"/>
            </a:pPr>
            <a:endParaRPr lang="en-GB" dirty="0"/>
          </a:p>
          <a:p>
            <a:pPr lvl="1">
              <a:buFont typeface="Wingdings" panose="05000000000000000000" pitchFamily="2" charset="2"/>
              <a:buChar char="§"/>
            </a:pPr>
            <a:r>
              <a:rPr lang="en-GB" dirty="0"/>
              <a:t>Helps scientists discover new drugs for a number of diseases</a:t>
            </a:r>
          </a:p>
          <a:p>
            <a:pPr lvl="1">
              <a:buFont typeface="Wingdings" panose="05000000000000000000" pitchFamily="2" charset="2"/>
              <a:buChar char="§"/>
            </a:pPr>
            <a:endParaRPr lang="en-GB" dirty="0"/>
          </a:p>
          <a:p>
            <a:pPr lvl="1">
              <a:buFont typeface="Wingdings" panose="05000000000000000000" pitchFamily="2" charset="2"/>
              <a:buChar char="§"/>
            </a:pPr>
            <a:r>
              <a:rPr lang="en-GB" dirty="0"/>
              <a:t>Created by the University of Pennsylvania, utilises volunteer computing via BOINC</a:t>
            </a:r>
          </a:p>
          <a:p>
            <a:pPr lvl="1">
              <a:buFont typeface="Wingdings" panose="05000000000000000000" pitchFamily="2" charset="2"/>
              <a:buChar char="§"/>
            </a:pPr>
            <a:endParaRPr lang="en-GB" dirty="0"/>
          </a:p>
          <a:p>
            <a:pPr lvl="1">
              <a:buFont typeface="Wingdings" panose="05000000000000000000" pitchFamily="2" charset="2"/>
              <a:buChar char="§"/>
            </a:pPr>
            <a:r>
              <a:rPr lang="en-GB" dirty="0"/>
              <a:t>Popularity grew throughout the COVID pandemic, </a:t>
            </a:r>
            <a:r>
              <a:rPr lang="en-GB" dirty="0" err="1"/>
              <a:t>Folding@Home</a:t>
            </a:r>
            <a:r>
              <a:rPr lang="en-GB" dirty="0"/>
              <a:t> compute power reached 768 </a:t>
            </a:r>
            <a:r>
              <a:rPr lang="en-GB" dirty="0" err="1"/>
              <a:t>petaFLOPS</a:t>
            </a:r>
            <a:r>
              <a:rPr lang="en-GB" dirty="0"/>
              <a:t> </a:t>
            </a:r>
          </a:p>
          <a:p>
            <a:pPr lvl="1">
              <a:buFont typeface="Wingdings" panose="05000000000000000000" pitchFamily="2" charset="2"/>
              <a:buChar char="§"/>
            </a:pPr>
            <a:endParaRPr lang="en-GB" dirty="0"/>
          </a:p>
          <a:p>
            <a:pPr lvl="1">
              <a:buFont typeface="Wingdings" panose="05000000000000000000" pitchFamily="2" charset="2"/>
              <a:buChar char="§"/>
            </a:pPr>
            <a:r>
              <a:rPr lang="en-GB" dirty="0"/>
              <a:t>Since COVID, its popularity decreased and is currently sat at 28 </a:t>
            </a:r>
            <a:r>
              <a:rPr lang="en-GB" dirty="0" err="1"/>
              <a:t>petaFLOPS</a:t>
            </a:r>
            <a:endParaRPr lang="en-GB" dirty="0"/>
          </a:p>
        </p:txBody>
      </p:sp>
    </p:spTree>
    <p:extLst>
      <p:ext uri="{BB962C8B-B14F-4D97-AF65-F5344CB8AC3E}">
        <p14:creationId xmlns:p14="http://schemas.microsoft.com/office/powerpoint/2010/main" val="82582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err="1"/>
              <a:t>HTCondor</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err="1"/>
              <a:t>HTCondor</a:t>
            </a:r>
            <a:r>
              <a:rPr lang="en-GB" dirty="0"/>
              <a:t> is a high-throughput computing (HTC) software framework designed to manage distributed computing resources efficiently</a:t>
            </a:r>
          </a:p>
          <a:p>
            <a:pPr lvl="1">
              <a:buFont typeface="Wingdings" panose="05000000000000000000" pitchFamily="2" charset="2"/>
              <a:buChar char="§"/>
            </a:pPr>
            <a:endParaRPr lang="en-GB" dirty="0"/>
          </a:p>
          <a:p>
            <a:pPr lvl="1">
              <a:buFont typeface="Wingdings" panose="05000000000000000000" pitchFamily="2" charset="2"/>
              <a:buChar char="§"/>
            </a:pPr>
            <a:r>
              <a:rPr lang="en-GB" dirty="0"/>
              <a:t>Developed by the </a:t>
            </a:r>
            <a:r>
              <a:rPr lang="en-GB" dirty="0" err="1"/>
              <a:t>Center</a:t>
            </a:r>
            <a:r>
              <a:rPr lang="en-GB" dirty="0"/>
              <a:t> for High Throughput Computing at the University of Wisconsin-Madison</a:t>
            </a:r>
          </a:p>
          <a:p>
            <a:pPr lvl="1">
              <a:buFont typeface="Wingdings" panose="05000000000000000000" pitchFamily="2" charset="2"/>
              <a:buChar char="§"/>
            </a:pPr>
            <a:endParaRPr lang="en-GB" dirty="0"/>
          </a:p>
          <a:p>
            <a:pPr lvl="1">
              <a:buFont typeface="Wingdings" panose="05000000000000000000" pitchFamily="2" charset="2"/>
              <a:buChar char="§"/>
            </a:pPr>
            <a:r>
              <a:rPr lang="en-GB" dirty="0"/>
              <a:t>Enables users to harness idle computing power from desktops, clusters, and grids to execute computational tasks</a:t>
            </a:r>
          </a:p>
          <a:p>
            <a:pPr lvl="1">
              <a:buFont typeface="Wingdings" panose="05000000000000000000" pitchFamily="2" charset="2"/>
              <a:buChar char="§"/>
            </a:pPr>
            <a:endParaRPr lang="en-GB" dirty="0"/>
          </a:p>
          <a:p>
            <a:pPr lvl="1">
              <a:buFont typeface="Wingdings" panose="05000000000000000000" pitchFamily="2" charset="2"/>
              <a:buChar char="§"/>
            </a:pPr>
            <a:r>
              <a:rPr lang="en-GB" dirty="0"/>
              <a:t>Features job scheduling, resource management, and fault tolerance capabilities</a:t>
            </a:r>
          </a:p>
          <a:p>
            <a:pPr lvl="1">
              <a:buFont typeface="Wingdings" panose="05000000000000000000" pitchFamily="2" charset="2"/>
              <a:buChar char="§"/>
            </a:pPr>
            <a:endParaRPr lang="en-GB" dirty="0"/>
          </a:p>
          <a:p>
            <a:pPr lvl="1">
              <a:buFont typeface="Wingdings" panose="05000000000000000000" pitchFamily="2" charset="2"/>
              <a:buChar char="§"/>
            </a:pPr>
            <a:r>
              <a:rPr lang="en-GB" dirty="0"/>
              <a:t>Supports various workload types, including batch jobs, parameter sweeps, and MPI applications</a:t>
            </a:r>
          </a:p>
        </p:txBody>
      </p:sp>
    </p:spTree>
    <p:extLst>
      <p:ext uri="{BB962C8B-B14F-4D97-AF65-F5344CB8AC3E}">
        <p14:creationId xmlns:p14="http://schemas.microsoft.com/office/powerpoint/2010/main" val="52781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Overview</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a:xfrm>
            <a:off x="1097280" y="1845733"/>
            <a:ext cx="10058400" cy="4324247"/>
          </a:xfrm>
        </p:spPr>
        <p:txBody>
          <a:bodyPr>
            <a:normAutofit/>
          </a:bodyPr>
          <a:lstStyle/>
          <a:p>
            <a:pPr lvl="1">
              <a:buFont typeface="Wingdings" panose="05000000000000000000" pitchFamily="2" charset="2"/>
              <a:buChar char="§"/>
            </a:pPr>
            <a:r>
              <a:rPr lang="en-GB" dirty="0"/>
              <a:t>Makes use of classroom PCs located in teaching and learning centres across campus</a:t>
            </a:r>
          </a:p>
          <a:p>
            <a:pPr lvl="1">
              <a:buFont typeface="Wingdings" panose="05000000000000000000" pitchFamily="2" charset="2"/>
              <a:buChar char="§"/>
            </a:pPr>
            <a:endParaRPr lang="en-GB" dirty="0"/>
          </a:p>
          <a:p>
            <a:pPr lvl="1">
              <a:buFont typeface="Wingdings" panose="05000000000000000000" pitchFamily="2" charset="2"/>
              <a:buChar char="§"/>
            </a:pPr>
            <a:r>
              <a:rPr lang="en-GB" dirty="0"/>
              <a:t>The size of the pool varies widely depending on the time of the day and year, it’s most populated outside of teaching hours and term times</a:t>
            </a:r>
          </a:p>
          <a:p>
            <a:pPr lvl="1">
              <a:buFont typeface="Wingdings" panose="05000000000000000000" pitchFamily="2" charset="2"/>
              <a:buChar char="§"/>
            </a:pPr>
            <a:endParaRPr lang="en-GB" dirty="0"/>
          </a:p>
          <a:p>
            <a:pPr lvl="1">
              <a:buFont typeface="Wingdings" panose="05000000000000000000" pitchFamily="2" charset="2"/>
              <a:buChar char="§"/>
            </a:pPr>
            <a:r>
              <a:rPr lang="en-GB" dirty="0"/>
              <a:t>At its peak, the pool allows for a maximum of 1,900 jobs running concurrently</a:t>
            </a:r>
          </a:p>
          <a:p>
            <a:pPr lvl="1">
              <a:buFont typeface="Wingdings" panose="05000000000000000000" pitchFamily="2" charset="2"/>
              <a:buChar char="§"/>
            </a:pPr>
            <a:endParaRPr lang="en-GB" dirty="0"/>
          </a:p>
          <a:p>
            <a:pPr lvl="1">
              <a:buFont typeface="Wingdings" panose="05000000000000000000" pitchFamily="2" charset="2"/>
              <a:buChar char="§"/>
            </a:pPr>
            <a:r>
              <a:rPr lang="en-GB" dirty="0"/>
              <a:t>All of the machines in the </a:t>
            </a:r>
            <a:r>
              <a:rPr lang="en-GB" dirty="0" err="1"/>
              <a:t>HTCondor</a:t>
            </a:r>
            <a:r>
              <a:rPr lang="en-GB" dirty="0"/>
              <a:t> pool run MWS and have the following specifications:</a:t>
            </a:r>
          </a:p>
          <a:p>
            <a:pPr lvl="2">
              <a:buFont typeface="Wingdings" panose="05000000000000000000" pitchFamily="2" charset="2"/>
              <a:buChar char="§"/>
            </a:pPr>
            <a:r>
              <a:rPr lang="en-GB" dirty="0"/>
              <a:t>Intel Core-i5 (six core) processor @ 3GHz</a:t>
            </a:r>
          </a:p>
          <a:p>
            <a:pPr lvl="2">
              <a:buFont typeface="Wingdings" panose="05000000000000000000" pitchFamily="2" charset="2"/>
              <a:buChar char="§"/>
            </a:pPr>
            <a:r>
              <a:rPr lang="en-GB" dirty="0"/>
              <a:t>16GB of memory</a:t>
            </a:r>
          </a:p>
          <a:p>
            <a:pPr lvl="2">
              <a:buFont typeface="Wingdings" panose="05000000000000000000" pitchFamily="2" charset="2"/>
              <a:buChar char="§"/>
            </a:pPr>
            <a:r>
              <a:rPr lang="en-GB" dirty="0"/>
              <a:t>330GB of disk space</a:t>
            </a:r>
          </a:p>
          <a:p>
            <a:pPr lvl="1">
              <a:buFont typeface="Wingdings" panose="05000000000000000000" pitchFamily="2" charset="2"/>
              <a:buChar char="§"/>
            </a:pPr>
            <a:endParaRPr lang="en-GB" dirty="0"/>
          </a:p>
          <a:p>
            <a:pPr lvl="1">
              <a:buFont typeface="Wingdings" panose="05000000000000000000" pitchFamily="2" charset="2"/>
              <a:buChar char="§"/>
            </a:pPr>
            <a:r>
              <a:rPr lang="en-GB" dirty="0"/>
              <a:t>Machines are configured to run one job per core</a:t>
            </a:r>
          </a:p>
          <a:p>
            <a:pPr lvl="1">
              <a:buFont typeface="Wingdings" panose="05000000000000000000" pitchFamily="2" charset="2"/>
              <a:buChar char="§"/>
            </a:pPr>
            <a:endParaRPr lang="en-GB" dirty="0"/>
          </a:p>
        </p:txBody>
      </p:sp>
    </p:spTree>
    <p:extLst>
      <p:ext uri="{BB962C8B-B14F-4D97-AF65-F5344CB8AC3E}">
        <p14:creationId xmlns:p14="http://schemas.microsoft.com/office/powerpoint/2010/main" val="211019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Registration</a:t>
            </a:r>
            <a:endParaRPr lang="en-GB" sz="4400" dirty="0"/>
          </a:p>
        </p:txBody>
      </p:sp>
      <p:pic>
        <p:nvPicPr>
          <p:cNvPr id="5" name="Picture 4">
            <a:extLst>
              <a:ext uri="{FF2B5EF4-FFF2-40B4-BE49-F238E27FC236}">
                <a16:creationId xmlns:a16="http://schemas.microsoft.com/office/drawing/2014/main" id="{41C0A965-121E-F1CD-D8DC-A7E57F574012}"/>
              </a:ext>
            </a:extLst>
          </p:cNvPr>
          <p:cNvPicPr>
            <a:picLocks noChangeAspect="1"/>
          </p:cNvPicPr>
          <p:nvPr/>
        </p:nvPicPr>
        <p:blipFill>
          <a:blip r:embed="rId2"/>
          <a:stretch>
            <a:fillRect/>
          </a:stretch>
        </p:blipFill>
        <p:spPr>
          <a:xfrm>
            <a:off x="2231765" y="1858658"/>
            <a:ext cx="7966593" cy="4468398"/>
          </a:xfrm>
          <a:prstGeom prst="rect">
            <a:avLst/>
          </a:prstGeom>
        </p:spPr>
      </p:pic>
    </p:spTree>
    <p:extLst>
      <p:ext uri="{BB962C8B-B14F-4D97-AF65-F5344CB8AC3E}">
        <p14:creationId xmlns:p14="http://schemas.microsoft.com/office/powerpoint/2010/main" val="295601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Registration</a:t>
            </a:r>
            <a:endParaRPr lang="en-GB" sz="4400" dirty="0"/>
          </a:p>
        </p:txBody>
      </p:sp>
      <p:pic>
        <p:nvPicPr>
          <p:cNvPr id="4" name="Picture 3">
            <a:extLst>
              <a:ext uri="{FF2B5EF4-FFF2-40B4-BE49-F238E27FC236}">
                <a16:creationId xmlns:a16="http://schemas.microsoft.com/office/drawing/2014/main" id="{5F226ADE-ED29-2CF9-A9CD-C3D67657EDD1}"/>
              </a:ext>
            </a:extLst>
          </p:cNvPr>
          <p:cNvPicPr>
            <a:picLocks noChangeAspect="1"/>
          </p:cNvPicPr>
          <p:nvPr/>
        </p:nvPicPr>
        <p:blipFill>
          <a:blip r:embed="rId2"/>
          <a:stretch>
            <a:fillRect/>
          </a:stretch>
        </p:blipFill>
        <p:spPr>
          <a:xfrm>
            <a:off x="3396315" y="1737360"/>
            <a:ext cx="5399370" cy="4510946"/>
          </a:xfrm>
          <a:prstGeom prst="rect">
            <a:avLst/>
          </a:prstGeom>
        </p:spPr>
      </p:pic>
    </p:spTree>
    <p:extLst>
      <p:ext uri="{BB962C8B-B14F-4D97-AF65-F5344CB8AC3E}">
        <p14:creationId xmlns:p14="http://schemas.microsoft.com/office/powerpoint/2010/main" val="116491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Job Descriptions</a:t>
            </a:r>
            <a:endParaRPr lang="en-GB" sz="4400" dirty="0"/>
          </a:p>
        </p:txBody>
      </p:sp>
      <p:pic>
        <p:nvPicPr>
          <p:cNvPr id="7" name="Picture 6">
            <a:extLst>
              <a:ext uri="{FF2B5EF4-FFF2-40B4-BE49-F238E27FC236}">
                <a16:creationId xmlns:a16="http://schemas.microsoft.com/office/drawing/2014/main" id="{FBD507B4-BF01-DD79-037C-F64D36E607ED}"/>
              </a:ext>
            </a:extLst>
          </p:cNvPr>
          <p:cNvPicPr>
            <a:picLocks noChangeAspect="1"/>
          </p:cNvPicPr>
          <p:nvPr/>
        </p:nvPicPr>
        <p:blipFill>
          <a:blip r:embed="rId2"/>
          <a:stretch>
            <a:fillRect/>
          </a:stretch>
        </p:blipFill>
        <p:spPr>
          <a:xfrm>
            <a:off x="1097280" y="2513844"/>
            <a:ext cx="4371975" cy="2695575"/>
          </a:xfrm>
          <a:prstGeom prst="rect">
            <a:avLst/>
          </a:prstGeom>
        </p:spPr>
      </p:pic>
      <p:sp>
        <p:nvSpPr>
          <p:cNvPr id="8" name="TextBox 7">
            <a:extLst>
              <a:ext uri="{FF2B5EF4-FFF2-40B4-BE49-F238E27FC236}">
                <a16:creationId xmlns:a16="http://schemas.microsoft.com/office/drawing/2014/main" id="{B0953672-70C7-BA0A-4941-F07E1F3CC140}"/>
              </a:ext>
            </a:extLst>
          </p:cNvPr>
          <p:cNvSpPr txBox="1"/>
          <p:nvPr/>
        </p:nvSpPr>
        <p:spPr>
          <a:xfrm>
            <a:off x="1097280" y="2050742"/>
            <a:ext cx="2372829" cy="369332"/>
          </a:xfrm>
          <a:prstGeom prst="rect">
            <a:avLst/>
          </a:prstGeom>
          <a:noFill/>
        </p:spPr>
        <p:txBody>
          <a:bodyPr wrap="none" rtlCol="0">
            <a:spAutoFit/>
          </a:bodyPr>
          <a:lstStyle/>
          <a:p>
            <a:r>
              <a:rPr lang="en-GB" dirty="0"/>
              <a:t>General job submission</a:t>
            </a:r>
          </a:p>
        </p:txBody>
      </p:sp>
    </p:spTree>
    <p:extLst>
      <p:ext uri="{BB962C8B-B14F-4D97-AF65-F5344CB8AC3E}">
        <p14:creationId xmlns:p14="http://schemas.microsoft.com/office/powerpoint/2010/main" val="223543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Simplified job submission</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A number of tools have been developed on the Universities pool to make job submission simpler</a:t>
            </a:r>
          </a:p>
          <a:p>
            <a:pPr lvl="1">
              <a:buFont typeface="Wingdings" panose="05000000000000000000" pitchFamily="2" charset="2"/>
              <a:buChar char="§"/>
            </a:pPr>
            <a:endParaRPr lang="en-GB" dirty="0"/>
          </a:p>
          <a:p>
            <a:pPr lvl="1">
              <a:buFont typeface="Wingdings" panose="05000000000000000000" pitchFamily="2" charset="2"/>
              <a:buChar char="§"/>
            </a:pPr>
            <a:r>
              <a:rPr lang="en-GB" b="1" dirty="0" err="1"/>
              <a:t>mws_submit</a:t>
            </a:r>
            <a:r>
              <a:rPr lang="en-GB" b="1" dirty="0"/>
              <a:t>: </a:t>
            </a:r>
            <a:r>
              <a:rPr lang="en-GB" dirty="0"/>
              <a:t>generates a full job description from a simplified job description</a:t>
            </a:r>
          </a:p>
          <a:p>
            <a:pPr lvl="1">
              <a:buFont typeface="Wingdings" panose="05000000000000000000" pitchFamily="2" charset="2"/>
              <a:buChar char="§"/>
            </a:pPr>
            <a:endParaRPr lang="en-GB" b="1" dirty="0"/>
          </a:p>
          <a:p>
            <a:pPr lvl="1">
              <a:buFont typeface="Wingdings" panose="05000000000000000000" pitchFamily="2" charset="2"/>
              <a:buChar char="§"/>
            </a:pPr>
            <a:r>
              <a:rPr lang="en-GB" b="1" dirty="0" err="1"/>
              <a:t>matlab_submit</a:t>
            </a:r>
            <a:r>
              <a:rPr lang="en-GB" b="1" dirty="0"/>
              <a:t>: </a:t>
            </a:r>
            <a:r>
              <a:rPr lang="en-GB" dirty="0"/>
              <a:t>run </a:t>
            </a:r>
            <a:r>
              <a:rPr lang="en-GB" dirty="0" err="1"/>
              <a:t>matlab</a:t>
            </a:r>
            <a:r>
              <a:rPr lang="en-GB" dirty="0"/>
              <a:t> applications on the Condor pool, handles indexing of input and output files</a:t>
            </a:r>
          </a:p>
          <a:p>
            <a:pPr lvl="1">
              <a:buFont typeface="Wingdings" panose="05000000000000000000" pitchFamily="2" charset="2"/>
              <a:buChar char="§"/>
            </a:pPr>
            <a:endParaRPr lang="en-GB" b="1" dirty="0"/>
          </a:p>
          <a:p>
            <a:pPr lvl="1">
              <a:buFont typeface="Wingdings" panose="05000000000000000000" pitchFamily="2" charset="2"/>
              <a:buChar char="§"/>
            </a:pPr>
            <a:r>
              <a:rPr lang="en-GB" b="1" dirty="0" err="1"/>
              <a:t>python_submit</a:t>
            </a:r>
            <a:r>
              <a:rPr lang="en-GB" b="1" dirty="0"/>
              <a:t>:</a:t>
            </a:r>
            <a:r>
              <a:rPr lang="en-GB" dirty="0"/>
              <a:t> run python applications on the Condor pool, handles indexing of input and output files</a:t>
            </a:r>
            <a:endParaRPr lang="en-GB" b="1" dirty="0"/>
          </a:p>
          <a:p>
            <a:pPr lvl="1">
              <a:buFont typeface="Wingdings" panose="05000000000000000000" pitchFamily="2" charset="2"/>
              <a:buChar char="§"/>
            </a:pPr>
            <a:endParaRPr lang="en-GB" dirty="0"/>
          </a:p>
          <a:p>
            <a:pPr lvl="1">
              <a:buFont typeface="Wingdings" panose="05000000000000000000" pitchFamily="2" charset="2"/>
              <a:buChar char="§"/>
            </a:pPr>
            <a:r>
              <a:rPr lang="en-GB" dirty="0"/>
              <a:t>Interfaces also exist for C/C++ and Fortran applications</a:t>
            </a:r>
          </a:p>
          <a:p>
            <a:pPr lvl="1">
              <a:buFont typeface="Wingdings" panose="05000000000000000000" pitchFamily="2" charset="2"/>
              <a:buChar char="§"/>
            </a:pPr>
            <a:endParaRPr lang="en-GB" dirty="0"/>
          </a:p>
          <a:p>
            <a:pPr lvl="1">
              <a:buFont typeface="Wingdings" panose="05000000000000000000" pitchFamily="2" charset="2"/>
              <a:buChar char="§"/>
            </a:pPr>
            <a:r>
              <a:rPr lang="en-GB" dirty="0"/>
              <a:t>More information at </a:t>
            </a:r>
            <a:r>
              <a:rPr lang="en-GB" dirty="0">
                <a:hlinkClick r:id="rId2"/>
              </a:rPr>
              <a:t>http://condor.liv.ac.uk/tools/</a:t>
            </a:r>
            <a:r>
              <a:rPr lang="en-GB" dirty="0"/>
              <a:t> </a:t>
            </a:r>
          </a:p>
        </p:txBody>
      </p:sp>
    </p:spTree>
    <p:extLst>
      <p:ext uri="{BB962C8B-B14F-4D97-AF65-F5344CB8AC3E}">
        <p14:creationId xmlns:p14="http://schemas.microsoft.com/office/powerpoint/2010/main" val="336930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Useful Commands</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b="1" dirty="0" err="1"/>
              <a:t>condor_submit</a:t>
            </a:r>
            <a:r>
              <a:rPr lang="en-GB" b="1" dirty="0"/>
              <a:t>: </a:t>
            </a:r>
            <a:r>
              <a:rPr lang="en-GB" dirty="0"/>
              <a:t>submit jobs to the scheduler (note, if using the alternative Python or MATLAB interfaces you must use </a:t>
            </a:r>
            <a:r>
              <a:rPr lang="en-GB" dirty="0" err="1"/>
              <a:t>python_submit</a:t>
            </a:r>
            <a:r>
              <a:rPr lang="en-GB" dirty="0"/>
              <a:t> or </a:t>
            </a:r>
            <a:r>
              <a:rPr lang="en-GB" dirty="0" err="1"/>
              <a:t>matlab_submit</a:t>
            </a:r>
            <a:r>
              <a:rPr lang="en-GB" dirty="0"/>
              <a:t>)</a:t>
            </a:r>
          </a:p>
          <a:p>
            <a:pPr lvl="1">
              <a:buFont typeface="Wingdings" panose="05000000000000000000" pitchFamily="2" charset="2"/>
              <a:buChar char="§"/>
            </a:pPr>
            <a:endParaRPr lang="en-GB" dirty="0"/>
          </a:p>
          <a:p>
            <a:pPr lvl="1">
              <a:buFont typeface="Wingdings" panose="05000000000000000000" pitchFamily="2" charset="2"/>
              <a:buChar char="§"/>
            </a:pPr>
            <a:r>
              <a:rPr lang="en-GB" b="1" dirty="0" err="1"/>
              <a:t>condor_q</a:t>
            </a:r>
            <a:r>
              <a:rPr lang="en-GB" b="1" dirty="0"/>
              <a:t>: </a:t>
            </a:r>
            <a:r>
              <a:rPr lang="en-GB" dirty="0"/>
              <a:t>see what jobs are in the queue and their status</a:t>
            </a:r>
          </a:p>
          <a:p>
            <a:pPr lvl="1">
              <a:buFont typeface="Wingdings" panose="05000000000000000000" pitchFamily="2" charset="2"/>
              <a:buChar char="§"/>
            </a:pPr>
            <a:endParaRPr lang="en-GB" dirty="0"/>
          </a:p>
          <a:p>
            <a:pPr lvl="1">
              <a:buFont typeface="Wingdings" panose="05000000000000000000" pitchFamily="2" charset="2"/>
              <a:buChar char="§"/>
            </a:pPr>
            <a:r>
              <a:rPr lang="en-GB" b="1" dirty="0" err="1"/>
              <a:t>condor_rm</a:t>
            </a:r>
            <a:r>
              <a:rPr lang="en-GB" b="1" dirty="0"/>
              <a:t>: </a:t>
            </a:r>
            <a:r>
              <a:rPr lang="en-GB" dirty="0"/>
              <a:t>remove a job from the queue</a:t>
            </a:r>
          </a:p>
          <a:p>
            <a:pPr lvl="1">
              <a:buFont typeface="Wingdings" panose="05000000000000000000" pitchFamily="2" charset="2"/>
              <a:buChar char="§"/>
            </a:pPr>
            <a:endParaRPr lang="en-GB" b="1" dirty="0"/>
          </a:p>
          <a:p>
            <a:pPr lvl="1">
              <a:buFont typeface="Wingdings" panose="05000000000000000000" pitchFamily="2" charset="2"/>
              <a:buChar char="§"/>
            </a:pPr>
            <a:r>
              <a:rPr lang="en-GB" b="1" dirty="0" err="1"/>
              <a:t>condor_status</a:t>
            </a:r>
            <a:r>
              <a:rPr lang="en-GB" b="1" dirty="0"/>
              <a:t>: </a:t>
            </a:r>
            <a:r>
              <a:rPr lang="en-GB" dirty="0"/>
              <a:t>list the status of machines in the condor pool</a:t>
            </a:r>
            <a:endParaRPr lang="en-GB" b="1" dirty="0"/>
          </a:p>
        </p:txBody>
      </p:sp>
    </p:spTree>
    <p:extLst>
      <p:ext uri="{BB962C8B-B14F-4D97-AF65-F5344CB8AC3E}">
        <p14:creationId xmlns:p14="http://schemas.microsoft.com/office/powerpoint/2010/main" val="55554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D0D8-D262-4BE5-3FFA-B57C5D41A0AF}"/>
              </a:ext>
            </a:extLst>
          </p:cNvPr>
          <p:cNvSpPr>
            <a:spLocks noGrp="1"/>
          </p:cNvSpPr>
          <p:nvPr>
            <p:ph type="title"/>
          </p:nvPr>
        </p:nvSpPr>
        <p:spPr/>
        <p:txBody>
          <a:bodyPr>
            <a:normAutofit/>
          </a:bodyPr>
          <a:lstStyle/>
          <a:p>
            <a:r>
              <a:rPr lang="en-GB" sz="4400" dirty="0"/>
              <a:t>Overview</a:t>
            </a:r>
          </a:p>
        </p:txBody>
      </p:sp>
      <p:sp>
        <p:nvSpPr>
          <p:cNvPr id="3" name="Content Placeholder 2">
            <a:extLst>
              <a:ext uri="{FF2B5EF4-FFF2-40B4-BE49-F238E27FC236}">
                <a16:creationId xmlns:a16="http://schemas.microsoft.com/office/drawing/2014/main" id="{3BCDACF9-7660-5610-D7D5-765A93BC2E32}"/>
              </a:ext>
            </a:extLst>
          </p:cNvPr>
          <p:cNvSpPr>
            <a:spLocks noGrp="1"/>
          </p:cNvSpPr>
          <p:nvPr>
            <p:ph idx="1"/>
          </p:nvPr>
        </p:nvSpPr>
        <p:spPr/>
        <p:txBody>
          <a:bodyPr/>
          <a:lstStyle/>
          <a:p>
            <a:pPr lvl="1">
              <a:buFont typeface="Wingdings" panose="05000000000000000000" pitchFamily="2" charset="2"/>
              <a:buChar char="§"/>
            </a:pPr>
            <a:r>
              <a:rPr lang="en-GB" dirty="0"/>
              <a:t>What is Distributed Computing? </a:t>
            </a:r>
          </a:p>
          <a:p>
            <a:pPr lvl="1">
              <a:buFont typeface="Wingdings" panose="05000000000000000000" pitchFamily="2" charset="2"/>
              <a:buChar char="§"/>
            </a:pPr>
            <a:r>
              <a:rPr lang="en-GB" dirty="0"/>
              <a:t>High Throughput Computing</a:t>
            </a:r>
          </a:p>
          <a:p>
            <a:pPr lvl="1">
              <a:buFont typeface="Wingdings" panose="05000000000000000000" pitchFamily="2" charset="2"/>
              <a:buChar char="§"/>
            </a:pPr>
            <a:r>
              <a:rPr lang="en-GB" dirty="0" err="1"/>
              <a:t>HTCondor</a:t>
            </a:r>
            <a:endParaRPr lang="en-GB" dirty="0"/>
          </a:p>
          <a:p>
            <a:pPr lvl="1">
              <a:buFont typeface="Wingdings" panose="05000000000000000000" pitchFamily="2" charset="2"/>
              <a:buChar char="§"/>
            </a:pPr>
            <a:r>
              <a:rPr lang="en-GB" dirty="0"/>
              <a:t>Asynchronous Algorithms on </a:t>
            </a:r>
            <a:r>
              <a:rPr lang="en-GB" dirty="0" err="1"/>
              <a:t>HTCondor</a:t>
            </a:r>
            <a:endParaRPr lang="en-GB" dirty="0"/>
          </a:p>
          <a:p>
            <a:pPr lvl="1">
              <a:buFont typeface="Wingdings" panose="05000000000000000000" pitchFamily="2" charset="2"/>
              <a:buChar char="§"/>
            </a:pPr>
            <a:r>
              <a:rPr lang="en-GB" dirty="0"/>
              <a:t>Synchronous Algorithms on </a:t>
            </a:r>
            <a:r>
              <a:rPr lang="en-GB" dirty="0" err="1"/>
              <a:t>HTCondor</a:t>
            </a:r>
            <a:endParaRPr lang="en-GB" dirty="0"/>
          </a:p>
        </p:txBody>
      </p:sp>
    </p:spTree>
    <p:extLst>
      <p:ext uri="{BB962C8B-B14F-4D97-AF65-F5344CB8AC3E}">
        <p14:creationId xmlns:p14="http://schemas.microsoft.com/office/powerpoint/2010/main" val="372611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University of Liverpool </a:t>
            </a:r>
            <a:r>
              <a:rPr lang="en-GB" sz="4000" dirty="0" err="1"/>
              <a:t>HTCondor</a:t>
            </a:r>
            <a:r>
              <a:rPr lang="en-GB" sz="4000" dirty="0"/>
              <a:t> Pool</a:t>
            </a:r>
            <a:br>
              <a:rPr lang="en-GB" sz="4000" dirty="0"/>
            </a:br>
            <a:r>
              <a:rPr lang="en-GB" sz="3200" dirty="0"/>
              <a:t>Some Drawbacks</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Computers in the pool are configured to run one job per core, which reduces the amount of available memory (though there are ways to get around this)</a:t>
            </a:r>
          </a:p>
          <a:p>
            <a:pPr lvl="1">
              <a:buFont typeface="Wingdings" panose="05000000000000000000" pitchFamily="2" charset="2"/>
              <a:buChar char="§"/>
            </a:pPr>
            <a:endParaRPr lang="en-GB" dirty="0"/>
          </a:p>
          <a:p>
            <a:pPr lvl="1">
              <a:buFont typeface="Wingdings" panose="05000000000000000000" pitchFamily="2" charset="2"/>
              <a:buChar char="§"/>
            </a:pPr>
            <a:r>
              <a:rPr lang="en-GB" dirty="0"/>
              <a:t>Computers in the pool are Window’s based, so we cannot leverage containers like docker</a:t>
            </a:r>
          </a:p>
          <a:p>
            <a:pPr lvl="1">
              <a:buFont typeface="Wingdings" panose="05000000000000000000" pitchFamily="2" charset="2"/>
              <a:buChar char="§"/>
            </a:pPr>
            <a:endParaRPr lang="en-GB" dirty="0"/>
          </a:p>
          <a:p>
            <a:pPr lvl="1">
              <a:buFont typeface="Wingdings" panose="05000000000000000000" pitchFamily="2" charset="2"/>
              <a:buChar char="§"/>
            </a:pPr>
            <a:r>
              <a:rPr lang="en-GB" dirty="0"/>
              <a:t>As the pool is Window’s based, we are limited to the “Vanilla” </a:t>
            </a:r>
            <a:r>
              <a:rPr lang="en-GB" dirty="0" err="1"/>
              <a:t>HTCondor</a:t>
            </a:r>
            <a:r>
              <a:rPr lang="en-GB" dirty="0"/>
              <a:t> Universe</a:t>
            </a:r>
          </a:p>
          <a:p>
            <a:pPr lvl="1">
              <a:buFont typeface="Wingdings" panose="05000000000000000000" pitchFamily="2" charset="2"/>
              <a:buChar char="§"/>
            </a:pPr>
            <a:endParaRPr lang="en-GB" dirty="0"/>
          </a:p>
          <a:p>
            <a:pPr lvl="1">
              <a:buFont typeface="Wingdings" panose="05000000000000000000" pitchFamily="2" charset="2"/>
              <a:buChar char="§"/>
            </a:pPr>
            <a:r>
              <a:rPr lang="en-GB" dirty="0"/>
              <a:t>In this universe, it is not possible for nodes to communicate with one another</a:t>
            </a:r>
          </a:p>
          <a:p>
            <a:pPr lvl="1">
              <a:buFont typeface="Wingdings" panose="05000000000000000000" pitchFamily="2" charset="2"/>
              <a:buChar char="§"/>
            </a:pPr>
            <a:endParaRPr lang="en-GB" dirty="0"/>
          </a:p>
          <a:p>
            <a:pPr lvl="1">
              <a:buFont typeface="Wingdings" panose="05000000000000000000" pitchFamily="2" charset="2"/>
              <a:buChar char="§"/>
            </a:pPr>
            <a:r>
              <a:rPr lang="en-GB" dirty="0"/>
              <a:t>Queue time for jobs can be high </a:t>
            </a:r>
          </a:p>
          <a:p>
            <a:pPr lvl="1">
              <a:buFont typeface="Wingdings" panose="05000000000000000000" pitchFamily="2" charset="2"/>
              <a:buChar char="§"/>
            </a:pPr>
            <a:endParaRPr lang="en-GB" dirty="0"/>
          </a:p>
          <a:p>
            <a:pPr lvl="1">
              <a:buFont typeface="Wingdings" panose="05000000000000000000" pitchFamily="2" charset="2"/>
              <a:buChar char="§"/>
            </a:pPr>
            <a:endParaRPr lang="en-GB" dirty="0"/>
          </a:p>
        </p:txBody>
      </p:sp>
    </p:spTree>
    <p:extLst>
      <p:ext uri="{BB962C8B-B14F-4D97-AF65-F5344CB8AC3E}">
        <p14:creationId xmlns:p14="http://schemas.microsoft.com/office/powerpoint/2010/main" val="401177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Pleasingly Parallel Algorithms</a:t>
            </a:r>
            <a:br>
              <a:rPr lang="en-GB" sz="4000" dirty="0"/>
            </a:br>
            <a:r>
              <a:rPr lang="en-GB" sz="3200" dirty="0"/>
              <a:t>Overview</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a:xfrm>
            <a:off x="1097280" y="1845733"/>
            <a:ext cx="10058400" cy="4856907"/>
          </a:xfrm>
        </p:spPr>
        <p:txBody>
          <a:bodyPr>
            <a:normAutofit/>
          </a:bodyPr>
          <a:lstStyle/>
          <a:p>
            <a:pPr lvl="1">
              <a:buFont typeface="Wingdings" panose="05000000000000000000" pitchFamily="2" charset="2"/>
              <a:buChar char="§"/>
            </a:pPr>
            <a:r>
              <a:rPr lang="en-GB" dirty="0"/>
              <a:t>Often referred to as embarrassingly parallel</a:t>
            </a:r>
          </a:p>
          <a:p>
            <a:pPr lvl="1">
              <a:buFont typeface="Wingdings" panose="05000000000000000000" pitchFamily="2" charset="2"/>
              <a:buChar char="§"/>
            </a:pPr>
            <a:endParaRPr lang="en-GB" dirty="0"/>
          </a:p>
          <a:p>
            <a:pPr lvl="1">
              <a:buFont typeface="Wingdings" panose="05000000000000000000" pitchFamily="2" charset="2"/>
              <a:buChar char="§"/>
            </a:pPr>
            <a:r>
              <a:rPr lang="en-GB" dirty="0"/>
              <a:t>A form of computation that can be divided into a large number of independent tasks that require little to no communication or coordination between them</a:t>
            </a:r>
          </a:p>
          <a:p>
            <a:pPr lvl="1">
              <a:buFont typeface="Wingdings" panose="05000000000000000000" pitchFamily="2" charset="2"/>
              <a:buChar char="§"/>
            </a:pPr>
            <a:endParaRPr lang="en-GB" dirty="0"/>
          </a:p>
          <a:p>
            <a:pPr lvl="1">
              <a:buFont typeface="Wingdings" panose="05000000000000000000" pitchFamily="2" charset="2"/>
              <a:buChar char="§"/>
            </a:pPr>
            <a:r>
              <a:rPr lang="en-GB" dirty="0"/>
              <a:t>Characteristics</a:t>
            </a:r>
          </a:p>
          <a:p>
            <a:pPr lvl="2">
              <a:buFont typeface="Wingdings" panose="05000000000000000000" pitchFamily="2" charset="2"/>
              <a:buChar char="§"/>
            </a:pPr>
            <a:r>
              <a:rPr lang="en-GB" dirty="0"/>
              <a:t>Independence</a:t>
            </a:r>
          </a:p>
          <a:p>
            <a:pPr lvl="2">
              <a:buFont typeface="Wingdings" panose="05000000000000000000" pitchFamily="2" charset="2"/>
              <a:buChar char="§"/>
            </a:pPr>
            <a:r>
              <a:rPr lang="en-GB" dirty="0"/>
              <a:t>No data sharing</a:t>
            </a:r>
          </a:p>
          <a:p>
            <a:pPr lvl="2">
              <a:buFont typeface="Wingdings" panose="05000000000000000000" pitchFamily="2" charset="2"/>
              <a:buChar char="§"/>
            </a:pPr>
            <a:r>
              <a:rPr lang="en-GB" dirty="0"/>
              <a:t>Scalability</a:t>
            </a:r>
          </a:p>
          <a:p>
            <a:pPr lvl="1">
              <a:buFont typeface="Wingdings" panose="05000000000000000000" pitchFamily="2" charset="2"/>
              <a:buChar char="§"/>
            </a:pPr>
            <a:endParaRPr lang="en-GB" dirty="0"/>
          </a:p>
          <a:p>
            <a:pPr lvl="1">
              <a:buFont typeface="Wingdings" panose="05000000000000000000" pitchFamily="2" charset="2"/>
              <a:buChar char="§"/>
            </a:pPr>
            <a:r>
              <a:rPr lang="en-GB" dirty="0"/>
              <a:t>Examples include</a:t>
            </a:r>
          </a:p>
          <a:p>
            <a:pPr lvl="2">
              <a:buFont typeface="Wingdings" panose="05000000000000000000" pitchFamily="2" charset="2"/>
              <a:buChar char="§"/>
            </a:pPr>
            <a:r>
              <a:rPr lang="en-GB" dirty="0"/>
              <a:t>Monte Carlo simulations (e.g. </a:t>
            </a:r>
            <a:r>
              <a:rPr lang="en-GB" dirty="0">
                <a:hlinkClick r:id="rId2"/>
              </a:rPr>
              <a:t>https://github.com/mjcarter95/UoL-HTCondor-101/tree/master/python_applications</a:t>
            </a:r>
            <a:r>
              <a:rPr lang="en-GB" dirty="0"/>
              <a:t>)</a:t>
            </a:r>
          </a:p>
          <a:p>
            <a:pPr lvl="2">
              <a:buFont typeface="Wingdings" panose="05000000000000000000" pitchFamily="2" charset="2"/>
              <a:buChar char="§"/>
            </a:pPr>
            <a:r>
              <a:rPr lang="en-GB" dirty="0"/>
              <a:t>Running multiple MCMC chains</a:t>
            </a:r>
          </a:p>
        </p:txBody>
      </p:sp>
    </p:spTree>
    <p:extLst>
      <p:ext uri="{BB962C8B-B14F-4D97-AF65-F5344CB8AC3E}">
        <p14:creationId xmlns:p14="http://schemas.microsoft.com/office/powerpoint/2010/main" val="26211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Pleasingly Parallel Algorithms</a:t>
            </a:r>
            <a:br>
              <a:rPr lang="en-GB" sz="4000" dirty="0"/>
            </a:br>
            <a:r>
              <a:rPr lang="en-GB" sz="3200" dirty="0"/>
              <a:t>What if my application isn’t?!</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A wide range of algorithms are not pleasingly parallel and require a lot of communication and synchronisation (e.g. SMC samplers)</a:t>
            </a:r>
          </a:p>
          <a:p>
            <a:pPr lvl="1">
              <a:buFont typeface="Wingdings" panose="05000000000000000000" pitchFamily="2" charset="2"/>
              <a:buChar char="§"/>
            </a:pPr>
            <a:endParaRPr lang="en-GB" dirty="0"/>
          </a:p>
          <a:p>
            <a:pPr lvl="1">
              <a:buFont typeface="Wingdings" panose="05000000000000000000" pitchFamily="2" charset="2"/>
              <a:buChar char="§"/>
            </a:pPr>
            <a:r>
              <a:rPr lang="en-GB" dirty="0"/>
              <a:t>We may still want to capitalise on </a:t>
            </a:r>
            <a:r>
              <a:rPr lang="en-GB" dirty="0" err="1"/>
              <a:t>HTCondor</a:t>
            </a:r>
            <a:r>
              <a:rPr lang="en-GB" dirty="0"/>
              <a:t> to make use of spare compute</a:t>
            </a:r>
          </a:p>
          <a:p>
            <a:pPr lvl="1">
              <a:buFont typeface="Wingdings" panose="05000000000000000000" pitchFamily="2" charset="2"/>
              <a:buChar char="§"/>
            </a:pPr>
            <a:endParaRPr lang="en-GB" dirty="0"/>
          </a:p>
          <a:p>
            <a:pPr lvl="1">
              <a:buFont typeface="Wingdings" panose="05000000000000000000" pitchFamily="2" charset="2"/>
              <a:buChar char="§"/>
            </a:pPr>
            <a:r>
              <a:rPr lang="en-GB" dirty="0"/>
              <a:t>Careful consideration must be taken</a:t>
            </a:r>
          </a:p>
          <a:p>
            <a:pPr lvl="2">
              <a:buFont typeface="Wingdings" panose="05000000000000000000" pitchFamily="2" charset="2"/>
              <a:buChar char="§"/>
            </a:pPr>
            <a:r>
              <a:rPr lang="en-GB" dirty="0"/>
              <a:t>How do we effectively coordinate tasks?</a:t>
            </a:r>
          </a:p>
          <a:p>
            <a:pPr lvl="2">
              <a:buFont typeface="Wingdings" panose="05000000000000000000" pitchFamily="2" charset="2"/>
              <a:buChar char="§"/>
            </a:pPr>
            <a:r>
              <a:rPr lang="en-GB" dirty="0"/>
              <a:t>How do we account for heterogeneity?</a:t>
            </a:r>
          </a:p>
          <a:p>
            <a:pPr lvl="2">
              <a:buFont typeface="Wingdings" panose="05000000000000000000" pitchFamily="2" charset="2"/>
              <a:buChar char="§"/>
            </a:pPr>
            <a:r>
              <a:rPr lang="en-GB" dirty="0"/>
              <a:t>How do we effectively utilise the job scheduler?</a:t>
            </a:r>
          </a:p>
          <a:p>
            <a:pPr lvl="2">
              <a:buFont typeface="Wingdings" panose="05000000000000000000" pitchFamily="2" charset="2"/>
              <a:buChar char="§"/>
            </a:pPr>
            <a:r>
              <a:rPr lang="en-GB" dirty="0"/>
              <a:t>How do we communicate?</a:t>
            </a:r>
          </a:p>
          <a:p>
            <a:pPr lvl="2">
              <a:buFont typeface="Wingdings" panose="05000000000000000000" pitchFamily="2" charset="2"/>
              <a:buChar char="§"/>
            </a:pPr>
            <a:r>
              <a:rPr lang="en-GB" dirty="0"/>
              <a:t>How do we reduce communication?</a:t>
            </a:r>
          </a:p>
        </p:txBody>
      </p:sp>
    </p:spTree>
    <p:extLst>
      <p:ext uri="{BB962C8B-B14F-4D97-AF65-F5344CB8AC3E}">
        <p14:creationId xmlns:p14="http://schemas.microsoft.com/office/powerpoint/2010/main" val="272217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Synchronous Algorithms</a:t>
            </a:r>
            <a:br>
              <a:rPr lang="en-GB" sz="4000" dirty="0"/>
            </a:br>
            <a:r>
              <a:rPr lang="en-GB" sz="3200" dirty="0"/>
              <a:t>SMC Samplers</a:t>
            </a:r>
            <a:endParaRPr lang="en-GB" sz="4400" dirty="0"/>
          </a:p>
        </p:txBody>
      </p:sp>
      <p:pic>
        <p:nvPicPr>
          <p:cNvPr id="6" name="Picture 5">
            <a:extLst>
              <a:ext uri="{FF2B5EF4-FFF2-40B4-BE49-F238E27FC236}">
                <a16:creationId xmlns:a16="http://schemas.microsoft.com/office/drawing/2014/main" id="{4F98096E-1EB6-C286-8E25-3A564175F12F}"/>
              </a:ext>
            </a:extLst>
          </p:cNvPr>
          <p:cNvPicPr>
            <a:picLocks noChangeAspect="1"/>
          </p:cNvPicPr>
          <p:nvPr/>
        </p:nvPicPr>
        <p:blipFill rotWithShape="1">
          <a:blip r:embed="rId2"/>
          <a:srcRect r="28762"/>
          <a:stretch/>
        </p:blipFill>
        <p:spPr>
          <a:xfrm>
            <a:off x="3576551" y="1879439"/>
            <a:ext cx="5038898" cy="433475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2508616-3191-49B7-AA1B-802B3243092C}"/>
                  </a:ext>
                </a:extLst>
              </p14:cNvPr>
              <p14:cNvContentPartPr/>
              <p14:nvPr/>
            </p14:nvContentPartPr>
            <p14:xfrm>
              <a:off x="6361204" y="3204640"/>
              <a:ext cx="123840" cy="360"/>
            </p14:xfrm>
          </p:contentPart>
        </mc:Choice>
        <mc:Fallback>
          <p:pic>
            <p:nvPicPr>
              <p:cNvPr id="7" name="Ink 6">
                <a:extLst>
                  <a:ext uri="{FF2B5EF4-FFF2-40B4-BE49-F238E27FC236}">
                    <a16:creationId xmlns:a16="http://schemas.microsoft.com/office/drawing/2014/main" id="{72508616-3191-49B7-AA1B-802B3243092C}"/>
                  </a:ext>
                </a:extLst>
              </p:cNvPr>
              <p:cNvPicPr/>
              <p:nvPr/>
            </p:nvPicPr>
            <p:blipFill>
              <a:blip r:embed="rId4"/>
              <a:stretch>
                <a:fillRect/>
              </a:stretch>
            </p:blipFill>
            <p:spPr>
              <a:xfrm>
                <a:off x="6325564" y="3133000"/>
                <a:ext cx="195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BAE5A3F-224D-A76B-87EF-A12ECF13445A}"/>
                  </a:ext>
                </a:extLst>
              </p14:cNvPr>
              <p14:cNvContentPartPr/>
              <p14:nvPr/>
            </p14:nvContentPartPr>
            <p14:xfrm>
              <a:off x="6521044" y="3470680"/>
              <a:ext cx="168840" cy="360"/>
            </p14:xfrm>
          </p:contentPart>
        </mc:Choice>
        <mc:Fallback>
          <p:pic>
            <p:nvPicPr>
              <p:cNvPr id="8" name="Ink 7">
                <a:extLst>
                  <a:ext uri="{FF2B5EF4-FFF2-40B4-BE49-F238E27FC236}">
                    <a16:creationId xmlns:a16="http://schemas.microsoft.com/office/drawing/2014/main" id="{6BAE5A3F-224D-A76B-87EF-A12ECF13445A}"/>
                  </a:ext>
                </a:extLst>
              </p:cNvPr>
              <p:cNvPicPr/>
              <p:nvPr/>
            </p:nvPicPr>
            <p:blipFill>
              <a:blip r:embed="rId6"/>
              <a:stretch>
                <a:fillRect/>
              </a:stretch>
            </p:blipFill>
            <p:spPr>
              <a:xfrm>
                <a:off x="6485044" y="3399040"/>
                <a:ext cx="240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65A2C063-FEB7-41B2-02CB-E11C03C08950}"/>
                  </a:ext>
                </a:extLst>
              </p14:cNvPr>
              <p14:cNvContentPartPr/>
              <p14:nvPr/>
            </p14:nvContentPartPr>
            <p14:xfrm>
              <a:off x="6307924" y="3710080"/>
              <a:ext cx="204120" cy="10080"/>
            </p14:xfrm>
          </p:contentPart>
        </mc:Choice>
        <mc:Fallback>
          <p:pic>
            <p:nvPicPr>
              <p:cNvPr id="9" name="Ink 8">
                <a:extLst>
                  <a:ext uri="{FF2B5EF4-FFF2-40B4-BE49-F238E27FC236}">
                    <a16:creationId xmlns:a16="http://schemas.microsoft.com/office/drawing/2014/main" id="{65A2C063-FEB7-41B2-02CB-E11C03C08950}"/>
                  </a:ext>
                </a:extLst>
              </p:cNvPr>
              <p:cNvPicPr/>
              <p:nvPr/>
            </p:nvPicPr>
            <p:blipFill>
              <a:blip r:embed="rId8"/>
              <a:stretch>
                <a:fillRect/>
              </a:stretch>
            </p:blipFill>
            <p:spPr>
              <a:xfrm>
                <a:off x="6271924" y="3638440"/>
                <a:ext cx="275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1FE004B3-9384-544C-722C-7D5914F5C0FE}"/>
                  </a:ext>
                </a:extLst>
              </p14:cNvPr>
              <p14:cNvContentPartPr/>
              <p14:nvPr/>
            </p14:nvContentPartPr>
            <p14:xfrm>
              <a:off x="5402524" y="3931480"/>
              <a:ext cx="230400" cy="10440"/>
            </p14:xfrm>
          </p:contentPart>
        </mc:Choice>
        <mc:Fallback>
          <p:pic>
            <p:nvPicPr>
              <p:cNvPr id="10" name="Ink 9">
                <a:extLst>
                  <a:ext uri="{FF2B5EF4-FFF2-40B4-BE49-F238E27FC236}">
                    <a16:creationId xmlns:a16="http://schemas.microsoft.com/office/drawing/2014/main" id="{1FE004B3-9384-544C-722C-7D5914F5C0FE}"/>
                  </a:ext>
                </a:extLst>
              </p:cNvPr>
              <p:cNvPicPr/>
              <p:nvPr/>
            </p:nvPicPr>
            <p:blipFill>
              <a:blip r:embed="rId10"/>
              <a:stretch>
                <a:fillRect/>
              </a:stretch>
            </p:blipFill>
            <p:spPr>
              <a:xfrm>
                <a:off x="5366884" y="3859840"/>
                <a:ext cx="3020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13F78BF0-B8AB-FE72-C51D-B139D50F9A81}"/>
                  </a:ext>
                </a:extLst>
              </p14:cNvPr>
              <p14:cNvContentPartPr/>
              <p14:nvPr/>
            </p14:nvContentPartPr>
            <p14:xfrm>
              <a:off x="6476764" y="4394080"/>
              <a:ext cx="282960" cy="18720"/>
            </p14:xfrm>
          </p:contentPart>
        </mc:Choice>
        <mc:Fallback>
          <p:pic>
            <p:nvPicPr>
              <p:cNvPr id="11" name="Ink 10">
                <a:extLst>
                  <a:ext uri="{FF2B5EF4-FFF2-40B4-BE49-F238E27FC236}">
                    <a16:creationId xmlns:a16="http://schemas.microsoft.com/office/drawing/2014/main" id="{13F78BF0-B8AB-FE72-C51D-B139D50F9A81}"/>
                  </a:ext>
                </a:extLst>
              </p:cNvPr>
              <p:cNvPicPr/>
              <p:nvPr/>
            </p:nvPicPr>
            <p:blipFill>
              <a:blip r:embed="rId12"/>
              <a:stretch>
                <a:fillRect/>
              </a:stretch>
            </p:blipFill>
            <p:spPr>
              <a:xfrm>
                <a:off x="6440764" y="4322440"/>
                <a:ext cx="354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70BBE054-0A2E-7799-B361-B10E3707E68D}"/>
                  </a:ext>
                </a:extLst>
              </p14:cNvPr>
              <p14:cNvContentPartPr/>
              <p14:nvPr/>
            </p14:nvContentPartPr>
            <p14:xfrm>
              <a:off x="7701844" y="5485600"/>
              <a:ext cx="204480" cy="17640"/>
            </p14:xfrm>
          </p:contentPart>
        </mc:Choice>
        <mc:Fallback>
          <p:pic>
            <p:nvPicPr>
              <p:cNvPr id="12" name="Ink 11">
                <a:extLst>
                  <a:ext uri="{FF2B5EF4-FFF2-40B4-BE49-F238E27FC236}">
                    <a16:creationId xmlns:a16="http://schemas.microsoft.com/office/drawing/2014/main" id="{70BBE054-0A2E-7799-B361-B10E3707E68D}"/>
                  </a:ext>
                </a:extLst>
              </p:cNvPr>
              <p:cNvPicPr/>
              <p:nvPr/>
            </p:nvPicPr>
            <p:blipFill>
              <a:blip r:embed="rId14"/>
              <a:stretch>
                <a:fillRect/>
              </a:stretch>
            </p:blipFill>
            <p:spPr>
              <a:xfrm>
                <a:off x="7665844" y="5413960"/>
                <a:ext cx="276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15BF14F8-3281-886C-07D3-06C706E351E0}"/>
                  </a:ext>
                </a:extLst>
              </p14:cNvPr>
              <p14:cNvContentPartPr/>
              <p14:nvPr/>
            </p14:nvContentPartPr>
            <p14:xfrm>
              <a:off x="6698524" y="5205520"/>
              <a:ext cx="216720" cy="5760"/>
            </p14:xfrm>
          </p:contentPart>
        </mc:Choice>
        <mc:Fallback>
          <p:pic>
            <p:nvPicPr>
              <p:cNvPr id="13" name="Ink 12">
                <a:extLst>
                  <a:ext uri="{FF2B5EF4-FFF2-40B4-BE49-F238E27FC236}">
                    <a16:creationId xmlns:a16="http://schemas.microsoft.com/office/drawing/2014/main" id="{15BF14F8-3281-886C-07D3-06C706E351E0}"/>
                  </a:ext>
                </a:extLst>
              </p:cNvPr>
              <p:cNvPicPr/>
              <p:nvPr/>
            </p:nvPicPr>
            <p:blipFill>
              <a:blip r:embed="rId16"/>
              <a:stretch>
                <a:fillRect/>
              </a:stretch>
            </p:blipFill>
            <p:spPr>
              <a:xfrm>
                <a:off x="6662524" y="5133520"/>
                <a:ext cx="2883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6526847E-34C2-B123-BAC9-97834DE496D1}"/>
                  </a:ext>
                </a:extLst>
              </p14:cNvPr>
              <p14:cNvContentPartPr/>
              <p14:nvPr/>
            </p14:nvContentPartPr>
            <p14:xfrm>
              <a:off x="6334564" y="4570840"/>
              <a:ext cx="266040" cy="10440"/>
            </p14:xfrm>
          </p:contentPart>
        </mc:Choice>
        <mc:Fallback>
          <p:pic>
            <p:nvPicPr>
              <p:cNvPr id="14" name="Ink 13">
                <a:extLst>
                  <a:ext uri="{FF2B5EF4-FFF2-40B4-BE49-F238E27FC236}">
                    <a16:creationId xmlns:a16="http://schemas.microsoft.com/office/drawing/2014/main" id="{6526847E-34C2-B123-BAC9-97834DE496D1}"/>
                  </a:ext>
                </a:extLst>
              </p:cNvPr>
              <p:cNvPicPr/>
              <p:nvPr/>
            </p:nvPicPr>
            <p:blipFill>
              <a:blip r:embed="rId18"/>
              <a:stretch>
                <a:fillRect/>
              </a:stretch>
            </p:blipFill>
            <p:spPr>
              <a:xfrm>
                <a:off x="6298924" y="4499200"/>
                <a:ext cx="3376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5A2EC0E0-5995-83BF-AAE0-6FFFA3148626}"/>
                  </a:ext>
                </a:extLst>
              </p14:cNvPr>
              <p14:cNvContentPartPr/>
              <p14:nvPr/>
            </p14:nvContentPartPr>
            <p14:xfrm>
              <a:off x="6423484" y="2760760"/>
              <a:ext cx="212400" cy="360"/>
            </p14:xfrm>
          </p:contentPart>
        </mc:Choice>
        <mc:Fallback>
          <p:pic>
            <p:nvPicPr>
              <p:cNvPr id="15" name="Ink 14">
                <a:extLst>
                  <a:ext uri="{FF2B5EF4-FFF2-40B4-BE49-F238E27FC236}">
                    <a16:creationId xmlns:a16="http://schemas.microsoft.com/office/drawing/2014/main" id="{5A2EC0E0-5995-83BF-AAE0-6FFFA3148626}"/>
                  </a:ext>
                </a:extLst>
              </p:cNvPr>
              <p:cNvPicPr/>
              <p:nvPr/>
            </p:nvPicPr>
            <p:blipFill>
              <a:blip r:embed="rId20"/>
              <a:stretch>
                <a:fillRect/>
              </a:stretch>
            </p:blipFill>
            <p:spPr>
              <a:xfrm>
                <a:off x="6387484" y="2688760"/>
                <a:ext cx="2840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B42C6EBD-C073-A7C8-9936-810255C2EDB0}"/>
                  </a:ext>
                </a:extLst>
              </p14:cNvPr>
              <p14:cNvContentPartPr/>
              <p14:nvPr/>
            </p14:nvContentPartPr>
            <p14:xfrm>
              <a:off x="6210364" y="5991760"/>
              <a:ext cx="168120" cy="360"/>
            </p14:xfrm>
          </p:contentPart>
        </mc:Choice>
        <mc:Fallback>
          <p:pic>
            <p:nvPicPr>
              <p:cNvPr id="16" name="Ink 15">
                <a:extLst>
                  <a:ext uri="{FF2B5EF4-FFF2-40B4-BE49-F238E27FC236}">
                    <a16:creationId xmlns:a16="http://schemas.microsoft.com/office/drawing/2014/main" id="{B42C6EBD-C073-A7C8-9936-810255C2EDB0}"/>
                  </a:ext>
                </a:extLst>
              </p:cNvPr>
              <p:cNvPicPr/>
              <p:nvPr/>
            </p:nvPicPr>
            <p:blipFill>
              <a:blip r:embed="rId22"/>
              <a:stretch>
                <a:fillRect/>
              </a:stretch>
            </p:blipFill>
            <p:spPr>
              <a:xfrm>
                <a:off x="6174364" y="5920120"/>
                <a:ext cx="239760" cy="144000"/>
              </a:xfrm>
              <a:prstGeom prst="rect">
                <a:avLst/>
              </a:prstGeom>
            </p:spPr>
          </p:pic>
        </mc:Fallback>
      </mc:AlternateContent>
    </p:spTree>
    <p:extLst>
      <p:ext uri="{BB962C8B-B14F-4D97-AF65-F5344CB8AC3E}">
        <p14:creationId xmlns:p14="http://schemas.microsoft.com/office/powerpoint/2010/main" val="335644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Synchronous Algorithms</a:t>
            </a:r>
            <a:br>
              <a:rPr lang="en-GB" sz="4000" dirty="0"/>
            </a:br>
            <a:r>
              <a:rPr lang="en-GB" sz="3200" dirty="0"/>
              <a:t>Overview</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Participating nodes proceed in lockstep </a:t>
            </a:r>
          </a:p>
          <a:p>
            <a:pPr lvl="1">
              <a:buFont typeface="Wingdings" panose="05000000000000000000" pitchFamily="2" charset="2"/>
              <a:buChar char="§"/>
            </a:pPr>
            <a:endParaRPr lang="en-GB" dirty="0"/>
          </a:p>
          <a:p>
            <a:pPr lvl="1">
              <a:buFont typeface="Wingdings" panose="05000000000000000000" pitchFamily="2" charset="2"/>
              <a:buChar char="§"/>
            </a:pPr>
            <a:r>
              <a:rPr lang="en-GB" dirty="0"/>
              <a:t>Each process waits for specific synchronisation points before proceeding to the next step</a:t>
            </a:r>
          </a:p>
          <a:p>
            <a:pPr lvl="1">
              <a:buFont typeface="Wingdings" panose="05000000000000000000" pitchFamily="2" charset="2"/>
              <a:buChar char="§"/>
            </a:pPr>
            <a:endParaRPr lang="en-GB" dirty="0"/>
          </a:p>
          <a:p>
            <a:pPr lvl="1">
              <a:buFont typeface="Wingdings" panose="05000000000000000000" pitchFamily="2" charset="2"/>
              <a:buChar char="§"/>
            </a:pPr>
            <a:r>
              <a:rPr lang="en-GB" dirty="0"/>
              <a:t>Synchronous algorithms are often simple to design and reason about</a:t>
            </a:r>
          </a:p>
          <a:p>
            <a:pPr lvl="1">
              <a:buFont typeface="Wingdings" panose="05000000000000000000" pitchFamily="2" charset="2"/>
              <a:buChar char="§"/>
            </a:pPr>
            <a:endParaRPr lang="en-GB" dirty="0"/>
          </a:p>
          <a:p>
            <a:pPr lvl="1">
              <a:buFont typeface="Wingdings" panose="05000000000000000000" pitchFamily="2" charset="2"/>
              <a:buChar char="§"/>
            </a:pPr>
            <a:r>
              <a:rPr lang="en-GB" dirty="0"/>
              <a:t>Synchronous algorithms may be limited in scalability as they do not effectively account for heterogeneity in distributed systems</a:t>
            </a:r>
          </a:p>
        </p:txBody>
      </p:sp>
    </p:spTree>
    <p:extLst>
      <p:ext uri="{BB962C8B-B14F-4D97-AF65-F5344CB8AC3E}">
        <p14:creationId xmlns:p14="http://schemas.microsoft.com/office/powerpoint/2010/main" val="338460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Synchronous Algorithms</a:t>
            </a:r>
            <a:br>
              <a:rPr lang="en-GB" sz="4000" dirty="0"/>
            </a:br>
            <a:r>
              <a:rPr lang="en-GB" sz="3200" dirty="0"/>
              <a:t>Synchronous SMC Samplers</a:t>
            </a:r>
            <a:endParaRPr lang="en-GB" sz="4400" dirty="0"/>
          </a:p>
        </p:txBody>
      </p:sp>
      <p:pic>
        <p:nvPicPr>
          <p:cNvPr id="5" name="Picture 4">
            <a:extLst>
              <a:ext uri="{FF2B5EF4-FFF2-40B4-BE49-F238E27FC236}">
                <a16:creationId xmlns:a16="http://schemas.microsoft.com/office/drawing/2014/main" id="{5F78D091-5BB1-6212-0A05-0B491B5F0EC4}"/>
              </a:ext>
            </a:extLst>
          </p:cNvPr>
          <p:cNvPicPr>
            <a:picLocks noChangeAspect="1"/>
          </p:cNvPicPr>
          <p:nvPr/>
        </p:nvPicPr>
        <p:blipFill rotWithShape="1">
          <a:blip r:embed="rId2"/>
          <a:srcRect r="28762"/>
          <a:stretch/>
        </p:blipFill>
        <p:spPr>
          <a:xfrm>
            <a:off x="1057102" y="1879439"/>
            <a:ext cx="5038898" cy="433475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A52268EF-810A-9620-AFFB-BB59E35FD286}"/>
                  </a:ext>
                </a:extLst>
              </p14:cNvPr>
              <p14:cNvContentPartPr/>
              <p14:nvPr/>
            </p14:nvContentPartPr>
            <p14:xfrm>
              <a:off x="5182395" y="5485600"/>
              <a:ext cx="204480" cy="17640"/>
            </p14:xfrm>
          </p:contentPart>
        </mc:Choice>
        <mc:Fallback>
          <p:pic>
            <p:nvPicPr>
              <p:cNvPr id="12" name="Ink 11">
                <a:extLst>
                  <a:ext uri="{FF2B5EF4-FFF2-40B4-BE49-F238E27FC236}">
                    <a16:creationId xmlns:a16="http://schemas.microsoft.com/office/drawing/2014/main" id="{A52268EF-810A-9620-AFFB-BB59E35FD286}"/>
                  </a:ext>
                </a:extLst>
              </p:cNvPr>
              <p:cNvPicPr/>
              <p:nvPr/>
            </p:nvPicPr>
            <p:blipFill>
              <a:blip r:embed="rId4"/>
              <a:stretch>
                <a:fillRect/>
              </a:stretch>
            </p:blipFill>
            <p:spPr>
              <a:xfrm>
                <a:off x="5146395" y="5413960"/>
                <a:ext cx="276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39B78913-6410-DD80-8DEA-A4525BAA3E8E}"/>
                  </a:ext>
                </a:extLst>
              </p14:cNvPr>
              <p14:cNvContentPartPr/>
              <p14:nvPr/>
            </p14:nvContentPartPr>
            <p14:xfrm>
              <a:off x="4179075" y="5205520"/>
              <a:ext cx="216720" cy="5760"/>
            </p14:xfrm>
          </p:contentPart>
        </mc:Choice>
        <mc:Fallback>
          <p:pic>
            <p:nvPicPr>
              <p:cNvPr id="13" name="Ink 12">
                <a:extLst>
                  <a:ext uri="{FF2B5EF4-FFF2-40B4-BE49-F238E27FC236}">
                    <a16:creationId xmlns:a16="http://schemas.microsoft.com/office/drawing/2014/main" id="{39B78913-6410-DD80-8DEA-A4525BAA3E8E}"/>
                  </a:ext>
                </a:extLst>
              </p:cNvPr>
              <p:cNvPicPr/>
              <p:nvPr/>
            </p:nvPicPr>
            <p:blipFill>
              <a:blip r:embed="rId6"/>
              <a:stretch>
                <a:fillRect/>
              </a:stretch>
            </p:blipFill>
            <p:spPr>
              <a:xfrm>
                <a:off x="4143075" y="5133520"/>
                <a:ext cx="288360" cy="149400"/>
              </a:xfrm>
              <a:prstGeom prst="rect">
                <a:avLst/>
              </a:prstGeom>
            </p:spPr>
          </p:pic>
        </mc:Fallback>
      </mc:AlternateContent>
      <p:sp>
        <p:nvSpPr>
          <p:cNvPr id="17" name="Content Placeholder 2">
            <a:extLst>
              <a:ext uri="{FF2B5EF4-FFF2-40B4-BE49-F238E27FC236}">
                <a16:creationId xmlns:a16="http://schemas.microsoft.com/office/drawing/2014/main" id="{710E7F1A-8EE1-6ADF-2DB3-647EA1136064}"/>
              </a:ext>
            </a:extLst>
          </p:cNvPr>
          <p:cNvSpPr>
            <a:spLocks noGrp="1"/>
          </p:cNvSpPr>
          <p:nvPr>
            <p:ph idx="1"/>
          </p:nvPr>
        </p:nvSpPr>
        <p:spPr>
          <a:xfrm>
            <a:off x="6456784" y="1845734"/>
            <a:ext cx="4698895" cy="4023360"/>
          </a:xfrm>
        </p:spPr>
        <p:txBody>
          <a:bodyPr>
            <a:normAutofit/>
          </a:bodyPr>
          <a:lstStyle/>
          <a:p>
            <a:pPr lvl="1">
              <a:buFont typeface="Wingdings" panose="05000000000000000000" pitchFamily="2" charset="2"/>
              <a:buChar char="§"/>
            </a:pPr>
            <a:r>
              <a:rPr lang="en-GB" dirty="0"/>
              <a:t>Leverage coordinator-follower (commonly referred to as “master-worker”) paradigm</a:t>
            </a:r>
          </a:p>
          <a:p>
            <a:pPr lvl="1">
              <a:buFont typeface="Wingdings" panose="05000000000000000000" pitchFamily="2" charset="2"/>
              <a:buChar char="§"/>
            </a:pPr>
            <a:r>
              <a:rPr lang="en-GB" dirty="0"/>
              <a:t>At each iteration, the coordinator requests N followers via the Condor scheduler</a:t>
            </a:r>
          </a:p>
          <a:p>
            <a:pPr lvl="1">
              <a:buFont typeface="Wingdings" panose="05000000000000000000" pitchFamily="2" charset="2"/>
              <a:buChar char="§"/>
            </a:pPr>
            <a:r>
              <a:rPr lang="en-GB" dirty="0"/>
              <a:t>Followers propagate samples forward one iteration calculates their new weights, then sends the new samples and weights to the </a:t>
            </a:r>
            <a:r>
              <a:rPr lang="en-GB" dirty="0" err="1"/>
              <a:t>coorindator</a:t>
            </a:r>
            <a:endParaRPr lang="en-GB" dirty="0"/>
          </a:p>
          <a:p>
            <a:pPr lvl="1">
              <a:buFont typeface="Wingdings" panose="05000000000000000000" pitchFamily="2" charset="2"/>
              <a:buChar char="§"/>
            </a:pPr>
            <a:r>
              <a:rPr lang="en-GB" dirty="0"/>
              <a:t>The coordinator then aggregates the weights and samples and performs key operations of the </a:t>
            </a:r>
            <a:r>
              <a:rPr lang="en-GB" dirty="0" err="1"/>
              <a:t>smc</a:t>
            </a:r>
            <a:r>
              <a:rPr lang="en-GB" dirty="0"/>
              <a:t> sampler</a:t>
            </a:r>
          </a:p>
          <a:p>
            <a:pPr lvl="1">
              <a:buFont typeface="Wingdings" panose="05000000000000000000" pitchFamily="2" charset="2"/>
              <a:buChar char="§"/>
            </a:pPr>
            <a:endParaRPr lang="en-GB" dirty="0"/>
          </a:p>
          <a:p>
            <a:pPr lvl="1">
              <a:buFont typeface="Wingdings" panose="05000000000000000000" pitchFamily="2" charset="2"/>
              <a:buChar char="§"/>
            </a:pPr>
            <a:r>
              <a:rPr lang="en-GB" dirty="0"/>
              <a:t>This is very slow!!</a:t>
            </a:r>
          </a:p>
        </p:txBody>
      </p:sp>
    </p:spTree>
    <p:extLst>
      <p:ext uri="{BB962C8B-B14F-4D97-AF65-F5344CB8AC3E}">
        <p14:creationId xmlns:p14="http://schemas.microsoft.com/office/powerpoint/2010/main" val="83719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Asynchronous Algorithms</a:t>
            </a:r>
            <a:br>
              <a:rPr lang="en-GB" sz="4000" dirty="0"/>
            </a:br>
            <a:r>
              <a:rPr lang="en-GB" sz="3200" dirty="0"/>
              <a:t>Overview</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Asynchronous algorithms allow nodes to progress through their computations </a:t>
            </a:r>
            <a:r>
              <a:rPr lang="en-GB" dirty="0" err="1"/>
              <a:t>indepdently</a:t>
            </a:r>
            <a:endParaRPr lang="en-GB" dirty="0"/>
          </a:p>
          <a:p>
            <a:pPr lvl="1">
              <a:buFont typeface="Wingdings" panose="05000000000000000000" pitchFamily="2" charset="2"/>
              <a:buChar char="§"/>
            </a:pPr>
            <a:endParaRPr lang="en-GB" dirty="0"/>
          </a:p>
          <a:p>
            <a:pPr lvl="1">
              <a:buFont typeface="Wingdings" panose="05000000000000000000" pitchFamily="2" charset="2"/>
              <a:buChar char="§"/>
            </a:pPr>
            <a:r>
              <a:rPr lang="en-GB" dirty="0"/>
              <a:t>Nodes communicate and coordinate asynchronously and so do not need to communicate with each other at predefined </a:t>
            </a:r>
            <a:r>
              <a:rPr lang="en-GB" dirty="0" err="1"/>
              <a:t>sychronisation</a:t>
            </a:r>
            <a:r>
              <a:rPr lang="en-GB" dirty="0"/>
              <a:t> points</a:t>
            </a:r>
          </a:p>
          <a:p>
            <a:pPr lvl="1">
              <a:buFont typeface="Wingdings" panose="05000000000000000000" pitchFamily="2" charset="2"/>
              <a:buChar char="§"/>
            </a:pPr>
            <a:endParaRPr lang="en-GB" dirty="0"/>
          </a:p>
          <a:p>
            <a:pPr lvl="1">
              <a:buFont typeface="Wingdings" panose="05000000000000000000" pitchFamily="2" charset="2"/>
              <a:buChar char="§"/>
            </a:pPr>
            <a:r>
              <a:rPr lang="en-GB" dirty="0"/>
              <a:t>Asynchronous algorithms are therefore more flexible and can provide better scalability</a:t>
            </a:r>
          </a:p>
          <a:p>
            <a:pPr lvl="1">
              <a:buFont typeface="Wingdings" panose="05000000000000000000" pitchFamily="2" charset="2"/>
              <a:buChar char="§"/>
            </a:pPr>
            <a:endParaRPr lang="en-GB" dirty="0"/>
          </a:p>
          <a:p>
            <a:pPr lvl="1">
              <a:buFont typeface="Wingdings" panose="05000000000000000000" pitchFamily="2" charset="2"/>
              <a:buChar char="§"/>
            </a:pPr>
            <a:r>
              <a:rPr lang="en-GB" dirty="0"/>
              <a:t>However, designing asynchronous algorithms is difficult and sometimes impossible</a:t>
            </a:r>
          </a:p>
          <a:p>
            <a:pPr lvl="1">
              <a:buFont typeface="Wingdings" panose="05000000000000000000" pitchFamily="2" charset="2"/>
              <a:buChar char="§"/>
            </a:pPr>
            <a:endParaRPr lang="en-GB" dirty="0"/>
          </a:p>
          <a:p>
            <a:pPr lvl="1">
              <a:buFont typeface="Wingdings" panose="05000000000000000000" pitchFamily="2" charset="2"/>
              <a:buChar char="§"/>
            </a:pPr>
            <a:r>
              <a:rPr lang="en-GB" dirty="0"/>
              <a:t>We may therefore opt for something which is “pseudo-asynchronous” and relaxes the communication overheads of an algorithm by reducing the number of synchronisation points</a:t>
            </a:r>
          </a:p>
        </p:txBody>
      </p:sp>
    </p:spTree>
    <p:extLst>
      <p:ext uri="{BB962C8B-B14F-4D97-AF65-F5344CB8AC3E}">
        <p14:creationId xmlns:p14="http://schemas.microsoft.com/office/powerpoint/2010/main" val="269731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Asynchronous Algorithms</a:t>
            </a:r>
            <a:br>
              <a:rPr lang="en-GB" sz="4000" dirty="0"/>
            </a:br>
            <a:r>
              <a:rPr lang="en-GB" sz="3200" dirty="0"/>
              <a:t>Asynchronous SMC Samplers</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a:xfrm>
            <a:off x="6560598" y="1845734"/>
            <a:ext cx="4595082" cy="4023360"/>
          </a:xfrm>
        </p:spPr>
        <p:txBody>
          <a:bodyPr/>
          <a:lstStyle/>
          <a:p>
            <a:pPr lvl="1">
              <a:buFont typeface="Wingdings" panose="05000000000000000000" pitchFamily="2" charset="2"/>
              <a:buChar char="§"/>
            </a:pPr>
            <a:r>
              <a:rPr lang="en-GB" dirty="0"/>
              <a:t>Run N independent SMC samplers</a:t>
            </a:r>
          </a:p>
          <a:p>
            <a:pPr lvl="1">
              <a:buFont typeface="Wingdings" panose="05000000000000000000" pitchFamily="2" charset="2"/>
              <a:buChar char="§"/>
            </a:pPr>
            <a:endParaRPr lang="en-GB" dirty="0"/>
          </a:p>
          <a:p>
            <a:pPr lvl="1">
              <a:buFont typeface="Wingdings" panose="05000000000000000000" pitchFamily="2" charset="2"/>
              <a:buChar char="§"/>
            </a:pPr>
            <a:r>
              <a:rPr lang="en-GB" dirty="0"/>
              <a:t>Aggregate recycled estimates after all SMC samplers have finished</a:t>
            </a:r>
          </a:p>
          <a:p>
            <a:pPr lvl="1">
              <a:buFont typeface="Wingdings" panose="05000000000000000000" pitchFamily="2" charset="2"/>
              <a:buChar char="§"/>
            </a:pPr>
            <a:endParaRPr lang="en-GB" dirty="0"/>
          </a:p>
          <a:p>
            <a:pPr lvl="1">
              <a:buFont typeface="Wingdings" panose="05000000000000000000" pitchFamily="2" charset="2"/>
              <a:buChar char="§"/>
            </a:pPr>
            <a:r>
              <a:rPr lang="en-GB" dirty="0"/>
              <a:t>Not a very satisfying solution?</a:t>
            </a:r>
          </a:p>
          <a:p>
            <a:pPr lvl="2">
              <a:buFont typeface="Wingdings" panose="05000000000000000000" pitchFamily="2" charset="2"/>
              <a:buChar char="§"/>
            </a:pPr>
            <a:r>
              <a:rPr lang="en-GB" dirty="0"/>
              <a:t>Does not fully account for heterogeneity in the network</a:t>
            </a:r>
          </a:p>
          <a:p>
            <a:pPr lvl="2">
              <a:buFont typeface="Wingdings" panose="05000000000000000000" pitchFamily="2" charset="2"/>
              <a:buChar char="§"/>
            </a:pPr>
            <a:r>
              <a:rPr lang="en-GB" dirty="0"/>
              <a:t>One SMC sampler may finish executing before others</a:t>
            </a:r>
          </a:p>
        </p:txBody>
      </p:sp>
      <p:pic>
        <p:nvPicPr>
          <p:cNvPr id="4" name="Picture 3">
            <a:extLst>
              <a:ext uri="{FF2B5EF4-FFF2-40B4-BE49-F238E27FC236}">
                <a16:creationId xmlns:a16="http://schemas.microsoft.com/office/drawing/2014/main" id="{0B18FA07-9CBE-E5B2-358C-74EEDC39663B}"/>
              </a:ext>
            </a:extLst>
          </p:cNvPr>
          <p:cNvPicPr>
            <a:picLocks noChangeAspect="1"/>
          </p:cNvPicPr>
          <p:nvPr/>
        </p:nvPicPr>
        <p:blipFill>
          <a:blip r:embed="rId2"/>
          <a:stretch>
            <a:fillRect/>
          </a:stretch>
        </p:blipFill>
        <p:spPr>
          <a:xfrm>
            <a:off x="319984" y="2004355"/>
            <a:ext cx="6016878" cy="3687319"/>
          </a:xfrm>
          <a:prstGeom prst="rect">
            <a:avLst/>
          </a:prstGeom>
        </p:spPr>
      </p:pic>
    </p:spTree>
    <p:extLst>
      <p:ext uri="{BB962C8B-B14F-4D97-AF65-F5344CB8AC3E}">
        <p14:creationId xmlns:p14="http://schemas.microsoft.com/office/powerpoint/2010/main" val="369723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Asynchronous Algorithms</a:t>
            </a:r>
            <a:br>
              <a:rPr lang="en-GB" sz="4000" dirty="0"/>
            </a:br>
            <a:r>
              <a:rPr lang="en-GB" sz="3200" dirty="0"/>
              <a:t>Pseudo-asynchronous SMC Samplers</a:t>
            </a:r>
            <a:endParaRPr lang="en-GB" sz="4400" dirty="0"/>
          </a:p>
        </p:txBody>
      </p:sp>
      <p:pic>
        <p:nvPicPr>
          <p:cNvPr id="5" name="Picture 4">
            <a:extLst>
              <a:ext uri="{FF2B5EF4-FFF2-40B4-BE49-F238E27FC236}">
                <a16:creationId xmlns:a16="http://schemas.microsoft.com/office/drawing/2014/main" id="{385D9A56-8E2B-1FFF-5FB1-74EA1F946483}"/>
              </a:ext>
            </a:extLst>
          </p:cNvPr>
          <p:cNvPicPr>
            <a:picLocks noChangeAspect="1"/>
          </p:cNvPicPr>
          <p:nvPr/>
        </p:nvPicPr>
        <p:blipFill>
          <a:blip r:embed="rId2"/>
          <a:stretch>
            <a:fillRect/>
          </a:stretch>
        </p:blipFill>
        <p:spPr>
          <a:xfrm>
            <a:off x="603382" y="1904401"/>
            <a:ext cx="6334125" cy="4286250"/>
          </a:xfrm>
          <a:prstGeom prst="rect">
            <a:avLst/>
          </a:prstGeom>
        </p:spPr>
      </p:pic>
      <p:pic>
        <p:nvPicPr>
          <p:cNvPr id="7" name="Picture 6">
            <a:extLst>
              <a:ext uri="{FF2B5EF4-FFF2-40B4-BE49-F238E27FC236}">
                <a16:creationId xmlns:a16="http://schemas.microsoft.com/office/drawing/2014/main" id="{52EA3700-29BB-3730-CD09-7E8B1C86926C}"/>
              </a:ext>
            </a:extLst>
          </p:cNvPr>
          <p:cNvPicPr>
            <a:picLocks noChangeAspect="1"/>
          </p:cNvPicPr>
          <p:nvPr/>
        </p:nvPicPr>
        <p:blipFill>
          <a:blip r:embed="rId3"/>
          <a:stretch>
            <a:fillRect/>
          </a:stretch>
        </p:blipFill>
        <p:spPr>
          <a:xfrm>
            <a:off x="7095151" y="1827862"/>
            <a:ext cx="4493467" cy="4439329"/>
          </a:xfrm>
          <a:prstGeom prst="rect">
            <a:avLst/>
          </a:prstGeom>
        </p:spPr>
      </p:pic>
    </p:spTree>
    <p:extLst>
      <p:ext uri="{BB962C8B-B14F-4D97-AF65-F5344CB8AC3E}">
        <p14:creationId xmlns:p14="http://schemas.microsoft.com/office/powerpoint/2010/main" val="3829646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Communicating in </a:t>
            </a:r>
            <a:r>
              <a:rPr lang="en-GB" sz="4000" dirty="0" err="1"/>
              <a:t>HTCondor</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In the Vanilla </a:t>
            </a:r>
            <a:r>
              <a:rPr lang="en-GB" dirty="0" err="1"/>
              <a:t>HTCondor</a:t>
            </a:r>
            <a:r>
              <a:rPr lang="en-GB" dirty="0"/>
              <a:t> Universe, nodes cannot communicate with one another</a:t>
            </a:r>
          </a:p>
          <a:p>
            <a:pPr lvl="1">
              <a:buFont typeface="Wingdings" panose="05000000000000000000" pitchFamily="2" charset="2"/>
              <a:buChar char="§"/>
            </a:pPr>
            <a:endParaRPr lang="en-GB" dirty="0"/>
          </a:p>
          <a:p>
            <a:pPr lvl="1">
              <a:buFont typeface="Wingdings" panose="05000000000000000000" pitchFamily="2" charset="2"/>
              <a:buChar char="§"/>
            </a:pPr>
            <a:r>
              <a:rPr lang="en-GB" dirty="0"/>
              <a:t>They can, however, send messages to an external server</a:t>
            </a:r>
          </a:p>
          <a:p>
            <a:pPr lvl="1">
              <a:buFont typeface="Wingdings" panose="05000000000000000000" pitchFamily="2" charset="2"/>
              <a:buChar char="§"/>
            </a:pPr>
            <a:endParaRPr lang="en-GB" dirty="0"/>
          </a:p>
          <a:p>
            <a:pPr lvl="1">
              <a:buFont typeface="Wingdings" panose="05000000000000000000" pitchFamily="2" charset="2"/>
              <a:buChar char="§"/>
            </a:pPr>
            <a:r>
              <a:rPr lang="en-GB" dirty="0"/>
              <a:t>We can use a database to facilitate communication!</a:t>
            </a:r>
          </a:p>
        </p:txBody>
      </p:sp>
      <p:pic>
        <p:nvPicPr>
          <p:cNvPr id="5" name="Picture 4">
            <a:extLst>
              <a:ext uri="{FF2B5EF4-FFF2-40B4-BE49-F238E27FC236}">
                <a16:creationId xmlns:a16="http://schemas.microsoft.com/office/drawing/2014/main" id="{18FF06D6-1857-E94C-EC9B-34C46A12F359}"/>
              </a:ext>
            </a:extLst>
          </p:cNvPr>
          <p:cNvPicPr>
            <a:picLocks noChangeAspect="1"/>
          </p:cNvPicPr>
          <p:nvPr/>
        </p:nvPicPr>
        <p:blipFill>
          <a:blip r:embed="rId2"/>
          <a:stretch>
            <a:fillRect/>
          </a:stretch>
        </p:blipFill>
        <p:spPr>
          <a:xfrm>
            <a:off x="-9331" y="4246227"/>
            <a:ext cx="12200680" cy="1128201"/>
          </a:xfrm>
          <a:prstGeom prst="rect">
            <a:avLst/>
          </a:prstGeom>
        </p:spPr>
      </p:pic>
    </p:spTree>
    <p:extLst>
      <p:ext uri="{BB962C8B-B14F-4D97-AF65-F5344CB8AC3E}">
        <p14:creationId xmlns:p14="http://schemas.microsoft.com/office/powerpoint/2010/main" val="322397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Overview of Distributed Computing</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a:xfrm>
            <a:off x="1097280" y="1845734"/>
            <a:ext cx="6457617" cy="4023360"/>
          </a:xfrm>
        </p:spPr>
        <p:txBody>
          <a:bodyPr>
            <a:normAutofit/>
          </a:bodyPr>
          <a:lstStyle/>
          <a:p>
            <a:pPr lvl="1">
              <a:buFont typeface="Wingdings" panose="05000000000000000000" pitchFamily="2" charset="2"/>
              <a:buChar char="§"/>
            </a:pPr>
            <a:r>
              <a:rPr lang="en-GB" sz="2400" dirty="0"/>
              <a:t>“A distributed system is one which the failure of a computer you didn’t even know existed can render your own computer unusable”</a:t>
            </a:r>
            <a:br>
              <a:rPr lang="en-GB" sz="2400" dirty="0"/>
            </a:br>
            <a:r>
              <a:rPr lang="en-GB" sz="2400" dirty="0"/>
              <a:t> – Leslie </a:t>
            </a:r>
            <a:r>
              <a:rPr lang="en-GB" sz="2400" dirty="0" err="1"/>
              <a:t>Lamport</a:t>
            </a:r>
            <a:endParaRPr lang="en-GB" sz="2400" dirty="0"/>
          </a:p>
        </p:txBody>
      </p:sp>
    </p:spTree>
    <p:extLst>
      <p:ext uri="{BB962C8B-B14F-4D97-AF65-F5344CB8AC3E}">
        <p14:creationId xmlns:p14="http://schemas.microsoft.com/office/powerpoint/2010/main" val="901144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normAutofit/>
          </a:bodyPr>
          <a:lstStyle/>
          <a:p>
            <a:r>
              <a:rPr lang="en-GB" sz="4000" dirty="0"/>
              <a:t>Communicating in </a:t>
            </a:r>
            <a:r>
              <a:rPr lang="en-GB" sz="4000" dirty="0" err="1"/>
              <a:t>HTCondor</a:t>
            </a:r>
            <a:endParaRPr lang="en-GB" sz="4400"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err="1"/>
              <a:t>CondorCMF</a:t>
            </a:r>
            <a:r>
              <a:rPr lang="en-GB" dirty="0"/>
              <a:t> is a Python package that</a:t>
            </a:r>
          </a:p>
          <a:p>
            <a:pPr lvl="2">
              <a:buFont typeface="Wingdings" panose="05000000000000000000" pitchFamily="2" charset="2"/>
              <a:buChar char="§"/>
            </a:pPr>
            <a:r>
              <a:rPr lang="en-GB" dirty="0"/>
              <a:t>Provides a Pythonic interface to scheduling and managing </a:t>
            </a:r>
            <a:r>
              <a:rPr lang="en-GB" dirty="0" err="1"/>
              <a:t>HTCondor</a:t>
            </a:r>
            <a:r>
              <a:rPr lang="en-GB" dirty="0"/>
              <a:t> jobs</a:t>
            </a:r>
          </a:p>
          <a:p>
            <a:pPr lvl="2">
              <a:buFont typeface="Wingdings" panose="05000000000000000000" pitchFamily="2" charset="2"/>
              <a:buChar char="§"/>
            </a:pPr>
            <a:r>
              <a:rPr lang="en-GB" dirty="0"/>
              <a:t>Provides communication between nodes in a </a:t>
            </a:r>
            <a:r>
              <a:rPr lang="en-GB" dirty="0" err="1"/>
              <a:t>HTCondor</a:t>
            </a:r>
            <a:r>
              <a:rPr lang="en-GB" dirty="0"/>
              <a:t> pool via a MySQL database</a:t>
            </a:r>
          </a:p>
          <a:p>
            <a:pPr lvl="2">
              <a:buFont typeface="Wingdings" panose="05000000000000000000" pitchFamily="2" charset="2"/>
              <a:buChar char="§"/>
            </a:pPr>
            <a:endParaRPr lang="en-GB" dirty="0"/>
          </a:p>
          <a:p>
            <a:pPr lvl="1">
              <a:buFont typeface="Wingdings" panose="05000000000000000000" pitchFamily="2" charset="2"/>
              <a:buChar char="§"/>
            </a:pPr>
            <a:r>
              <a:rPr lang="en-GB" dirty="0"/>
              <a:t>Available at </a:t>
            </a:r>
            <a:r>
              <a:rPr lang="en-GB" dirty="0">
                <a:hlinkClick r:id="rId2"/>
              </a:rPr>
              <a:t>https://github.com/mjcarter95/CondorCMF</a:t>
            </a:r>
            <a:r>
              <a:rPr lang="en-GB" dirty="0"/>
              <a:t> </a:t>
            </a:r>
          </a:p>
          <a:p>
            <a:pPr lvl="1">
              <a:buFont typeface="Wingdings" panose="05000000000000000000" pitchFamily="2" charset="2"/>
              <a:buChar char="§"/>
            </a:pPr>
            <a:endParaRPr lang="en-GB" dirty="0"/>
          </a:p>
          <a:p>
            <a:pPr lvl="1">
              <a:buFont typeface="Wingdings" panose="05000000000000000000" pitchFamily="2" charset="2"/>
              <a:buChar char="§"/>
            </a:pPr>
            <a:r>
              <a:rPr lang="en-GB" dirty="0"/>
              <a:t>Example of requesting nodes in </a:t>
            </a:r>
            <a:r>
              <a:rPr lang="en-GB" dirty="0" err="1"/>
              <a:t>HTCondor</a:t>
            </a:r>
            <a:r>
              <a:rPr lang="en-GB" dirty="0"/>
              <a:t> and using them to add some numbers together</a:t>
            </a:r>
          </a:p>
          <a:p>
            <a:pPr lvl="2">
              <a:buFont typeface="Wingdings" panose="05000000000000000000" pitchFamily="2" charset="2"/>
              <a:buChar char="§"/>
            </a:pPr>
            <a:r>
              <a:rPr lang="en-GB" dirty="0">
                <a:hlinkClick r:id="rId3"/>
              </a:rPr>
              <a:t>https://github.com/mjcarter95/CondorCMF/blob/main/examples/dbqueue/dbqueue_addition.py</a:t>
            </a:r>
            <a:r>
              <a:rPr lang="en-GB" dirty="0"/>
              <a:t> </a:t>
            </a:r>
          </a:p>
        </p:txBody>
      </p:sp>
    </p:spTree>
    <p:extLst>
      <p:ext uri="{BB962C8B-B14F-4D97-AF65-F5344CB8AC3E}">
        <p14:creationId xmlns:p14="http://schemas.microsoft.com/office/powerpoint/2010/main" val="76162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Overview of Distributed Computing</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b="1" dirty="0"/>
              <a:t>Distributed computing</a:t>
            </a:r>
            <a:r>
              <a:rPr lang="en-GB" dirty="0"/>
              <a:t> refers to the use of distributed systems to solve a computational problem.</a:t>
            </a:r>
          </a:p>
          <a:p>
            <a:pPr lvl="1">
              <a:buFont typeface="Wingdings" panose="05000000000000000000" pitchFamily="2" charset="2"/>
              <a:buChar char="§"/>
            </a:pPr>
            <a:endParaRPr lang="en-GB" dirty="0"/>
          </a:p>
          <a:p>
            <a:pPr lvl="1">
              <a:buFont typeface="Wingdings" panose="05000000000000000000" pitchFamily="2" charset="2"/>
              <a:buChar char="§"/>
            </a:pPr>
            <a:r>
              <a:rPr lang="en-GB" dirty="0"/>
              <a:t>A </a:t>
            </a:r>
            <a:r>
              <a:rPr lang="en-GB" b="1" dirty="0"/>
              <a:t>distributed system</a:t>
            </a:r>
            <a:r>
              <a:rPr lang="en-GB" dirty="0"/>
              <a:t> is a collection of independent computers, interconnected via a network, which can communicate with one another via message passing.</a:t>
            </a:r>
          </a:p>
          <a:p>
            <a:pPr lvl="1">
              <a:buFont typeface="Wingdings" panose="05000000000000000000" pitchFamily="2" charset="2"/>
              <a:buChar char="§"/>
            </a:pPr>
            <a:endParaRPr lang="en-GB" dirty="0"/>
          </a:p>
          <a:p>
            <a:pPr lvl="1">
              <a:buFont typeface="Wingdings" panose="05000000000000000000" pitchFamily="2" charset="2"/>
              <a:buChar char="§"/>
            </a:pPr>
            <a:r>
              <a:rPr lang="en-GB" dirty="0"/>
              <a:t>A distributed system may look like:</a:t>
            </a:r>
          </a:p>
          <a:p>
            <a:pPr lvl="2">
              <a:buFont typeface="Wingdings" panose="05000000000000000000" pitchFamily="2" charset="2"/>
              <a:buChar char="§"/>
            </a:pPr>
            <a:r>
              <a:rPr lang="en-GB" dirty="0"/>
              <a:t>A collection of computers working to solve a common goal, such as solving a large computational problem (e.g. weather simulation). In this case, the resources of the system are coordinated to solve the common goal.</a:t>
            </a:r>
          </a:p>
          <a:p>
            <a:pPr lvl="2">
              <a:buFont typeface="Wingdings" panose="05000000000000000000" pitchFamily="2" charset="2"/>
              <a:buChar char="§"/>
            </a:pPr>
            <a:endParaRPr lang="en-GB" dirty="0"/>
          </a:p>
          <a:p>
            <a:pPr lvl="2">
              <a:buFont typeface="Wingdings" panose="05000000000000000000" pitchFamily="2" charset="2"/>
              <a:buChar char="§"/>
            </a:pPr>
            <a:r>
              <a:rPr lang="en-GB" dirty="0"/>
              <a:t>A shared collection of resources which are each tasked with solving a different goal (e.g. serving users of a website different content). In this case, the shared resources must be coordinated to serve each user’s needs.</a:t>
            </a:r>
          </a:p>
          <a:p>
            <a:pPr marL="201168" lvl="1" indent="0">
              <a:buNone/>
            </a:pPr>
            <a:endParaRPr lang="en-GB" dirty="0"/>
          </a:p>
          <a:p>
            <a:pPr lvl="1">
              <a:buFont typeface="Wingdings" panose="05000000000000000000" pitchFamily="2" charset="2"/>
              <a:buChar char="§"/>
            </a:pPr>
            <a:r>
              <a:rPr lang="en-GB" dirty="0"/>
              <a:t>It consists of multiple nodes (computers, phones, cars, …) communicating over (possibly multiple and geographically separated) network interfaces (routers, cell towers, satellites, …)</a:t>
            </a:r>
          </a:p>
        </p:txBody>
      </p:sp>
    </p:spTree>
    <p:extLst>
      <p:ext uri="{BB962C8B-B14F-4D97-AF65-F5344CB8AC3E}">
        <p14:creationId xmlns:p14="http://schemas.microsoft.com/office/powerpoint/2010/main" val="32337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Parallel versus Distributed Computing</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The distinction between distributed computing and parallel computing is blurry</a:t>
            </a:r>
          </a:p>
          <a:p>
            <a:pPr lvl="1">
              <a:buFont typeface="Wingdings" panose="05000000000000000000" pitchFamily="2" charset="2"/>
              <a:buChar char="§"/>
            </a:pPr>
            <a:endParaRPr lang="en-GB" dirty="0"/>
          </a:p>
          <a:p>
            <a:pPr lvl="1">
              <a:buFont typeface="Wingdings" panose="05000000000000000000" pitchFamily="2" charset="2"/>
              <a:buChar char="§"/>
            </a:pPr>
            <a:r>
              <a:rPr lang="en-GB" dirty="0"/>
              <a:t>Parallel computing can be viewed as a form of distributed computing</a:t>
            </a:r>
          </a:p>
          <a:p>
            <a:pPr lvl="1">
              <a:buFont typeface="Wingdings" panose="05000000000000000000" pitchFamily="2" charset="2"/>
              <a:buChar char="§"/>
            </a:pPr>
            <a:endParaRPr lang="en-GB" dirty="0"/>
          </a:p>
          <a:p>
            <a:pPr lvl="1">
              <a:buFont typeface="Wingdings" panose="05000000000000000000" pitchFamily="2" charset="2"/>
              <a:buChar char="§"/>
            </a:pPr>
            <a:r>
              <a:rPr lang="en-GB" dirty="0"/>
              <a:t>We can draw the following distinction:</a:t>
            </a:r>
          </a:p>
          <a:p>
            <a:pPr lvl="2">
              <a:buFont typeface="Wingdings" panose="05000000000000000000" pitchFamily="2" charset="2"/>
              <a:buChar char="§"/>
            </a:pPr>
            <a:r>
              <a:rPr lang="en-GB" dirty="0"/>
              <a:t>Parallel computing refers to utilising multiple processors or cores that are in a </a:t>
            </a:r>
            <a:r>
              <a:rPr lang="en-GB" b="1" dirty="0"/>
              <a:t>single node or</a:t>
            </a:r>
            <a:r>
              <a:rPr lang="en-GB" dirty="0"/>
              <a:t> </a:t>
            </a:r>
            <a:r>
              <a:rPr lang="en-GB" b="1" dirty="0"/>
              <a:t>multiple, tightly-coupled nodes </a:t>
            </a:r>
            <a:r>
              <a:rPr lang="en-GB" dirty="0"/>
              <a:t>(e.g. nodes in a high-performance computer)</a:t>
            </a:r>
          </a:p>
          <a:p>
            <a:pPr lvl="2">
              <a:buFont typeface="Wingdings" panose="05000000000000000000" pitchFamily="2" charset="2"/>
              <a:buChar char="§"/>
            </a:pPr>
            <a:r>
              <a:rPr lang="en-GB" dirty="0"/>
              <a:t>Distributed computing refers to utilising </a:t>
            </a:r>
            <a:r>
              <a:rPr lang="en-GB" b="1" dirty="0"/>
              <a:t>multiple independent nodes </a:t>
            </a:r>
            <a:r>
              <a:rPr lang="en-GB" dirty="0"/>
              <a:t>that are </a:t>
            </a:r>
            <a:r>
              <a:rPr lang="en-GB" b="1" dirty="0"/>
              <a:t>connected via a loosely-coupled network</a:t>
            </a:r>
            <a:r>
              <a:rPr lang="en-GB" dirty="0"/>
              <a:t> (e.g. people's personal computers in Liverpool)</a:t>
            </a:r>
          </a:p>
          <a:p>
            <a:pPr lvl="1">
              <a:buFont typeface="Wingdings" panose="05000000000000000000" pitchFamily="2" charset="2"/>
              <a:buChar char="§"/>
            </a:pPr>
            <a:endParaRPr lang="en-GB" dirty="0"/>
          </a:p>
          <a:p>
            <a:pPr lvl="1">
              <a:buFont typeface="Wingdings" panose="05000000000000000000" pitchFamily="2" charset="2"/>
              <a:buChar char="§"/>
            </a:pPr>
            <a:r>
              <a:rPr lang="en-GB" dirty="0"/>
              <a:t>We can run parallel algorithms on distributed computing architectures, but cannot expect the same scaling in computational time</a:t>
            </a:r>
          </a:p>
        </p:txBody>
      </p:sp>
    </p:spTree>
    <p:extLst>
      <p:ext uri="{BB962C8B-B14F-4D97-AF65-F5344CB8AC3E}">
        <p14:creationId xmlns:p14="http://schemas.microsoft.com/office/powerpoint/2010/main" val="333977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Architectures</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marL="201168" lvl="1" indent="0">
              <a:buNone/>
            </a:pPr>
            <a:r>
              <a:rPr lang="en-GB" dirty="0"/>
              <a:t>When thinking of distributed systems, we typically think of the following architectures:</a:t>
            </a:r>
          </a:p>
          <a:p>
            <a:pPr lvl="1">
              <a:buFont typeface="Wingdings" panose="05000000000000000000" pitchFamily="2" charset="2"/>
              <a:buChar char="§"/>
            </a:pPr>
            <a:r>
              <a:rPr lang="en-GB" b="1" dirty="0"/>
              <a:t>Client-server: </a:t>
            </a:r>
            <a:r>
              <a:rPr lang="en-GB" dirty="0"/>
              <a:t>Clients submit a request to a server; the server then responds to the client’s request. For example, a user requesting their balance from a banking app.</a:t>
            </a:r>
            <a:endParaRPr lang="en-GB" b="1" dirty="0"/>
          </a:p>
          <a:p>
            <a:pPr lvl="1">
              <a:buFont typeface="Wingdings" panose="05000000000000000000" pitchFamily="2" charset="2"/>
              <a:buChar char="§"/>
            </a:pPr>
            <a:r>
              <a:rPr lang="en-GB" b="1" dirty="0"/>
              <a:t>Peer-to-peer: </a:t>
            </a:r>
            <a:r>
              <a:rPr lang="en-GB" dirty="0"/>
              <a:t> All responsibilities are divided amongst all machines (referred to as peers) within the network. Peers act as both client and server, e.g. </a:t>
            </a:r>
            <a:r>
              <a:rPr lang="en-GB" dirty="0" err="1"/>
              <a:t>Bittorrent</a:t>
            </a:r>
            <a:r>
              <a:rPr lang="en-GB" dirty="0"/>
              <a:t>.</a:t>
            </a:r>
          </a:p>
          <a:p>
            <a:pPr lvl="1">
              <a:buFont typeface="Wingdings" panose="05000000000000000000" pitchFamily="2" charset="2"/>
              <a:buChar char="§"/>
            </a:pPr>
            <a:endParaRPr lang="en-GB" b="1" dirty="0"/>
          </a:p>
          <a:p>
            <a:pPr marL="201168" lvl="1" indent="0">
              <a:buNone/>
            </a:pPr>
            <a:r>
              <a:rPr lang="en-GB" dirty="0"/>
              <a:t>However, more relevant architectures for distributed algorithms include:</a:t>
            </a:r>
          </a:p>
          <a:p>
            <a:pPr lvl="1">
              <a:buFont typeface="Wingdings" panose="05000000000000000000" pitchFamily="2" charset="2"/>
              <a:buChar char="§"/>
            </a:pPr>
            <a:r>
              <a:rPr lang="en-GB" b="1" dirty="0"/>
              <a:t>Loose Coupling: </a:t>
            </a:r>
            <a:r>
              <a:rPr lang="en-GB" dirty="0"/>
              <a:t>Components of the distributed system are loosely coupled, often interacting through message passing or remote procedure calls, e.g. grid computing, opportunistic networks. This allows for flexibility and independence between components of the system (and is the main focus of this lecture!)</a:t>
            </a:r>
            <a:endParaRPr lang="en-GB" b="1" dirty="0"/>
          </a:p>
          <a:p>
            <a:pPr lvl="1">
              <a:buFont typeface="Wingdings" panose="05000000000000000000" pitchFamily="2" charset="2"/>
              <a:buChar char="§"/>
            </a:pPr>
            <a:r>
              <a:rPr lang="en-GB" b="1" dirty="0"/>
              <a:t>Tight Coupling: </a:t>
            </a:r>
            <a:r>
              <a:rPr lang="en-GB" dirty="0"/>
              <a:t>Components of the distributed system have tight dependencies on one another and share resources more closely, e.g. high-performance computing clusters.</a:t>
            </a:r>
            <a:endParaRPr lang="en-GB" b="1" dirty="0"/>
          </a:p>
        </p:txBody>
      </p:sp>
    </p:spTree>
    <p:extLst>
      <p:ext uri="{BB962C8B-B14F-4D97-AF65-F5344CB8AC3E}">
        <p14:creationId xmlns:p14="http://schemas.microsoft.com/office/powerpoint/2010/main" val="181744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Benefits</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b="1" dirty="0"/>
              <a:t>Economics</a:t>
            </a:r>
          </a:p>
          <a:p>
            <a:pPr lvl="2">
              <a:buFont typeface="Wingdings" panose="05000000000000000000" pitchFamily="2" charset="2"/>
              <a:buChar char="§"/>
            </a:pPr>
            <a:r>
              <a:rPr lang="en-GB" dirty="0"/>
              <a:t>Distributed systems allow the pooling of resources (which may be pre-existing, e.g. idle campus computers)</a:t>
            </a:r>
          </a:p>
          <a:p>
            <a:pPr lvl="1">
              <a:buFont typeface="Wingdings" panose="05000000000000000000" pitchFamily="2" charset="2"/>
              <a:buChar char="§"/>
            </a:pPr>
            <a:r>
              <a:rPr lang="en-GB" b="1" dirty="0"/>
              <a:t>Scalability</a:t>
            </a:r>
          </a:p>
          <a:p>
            <a:pPr lvl="2">
              <a:buFont typeface="Wingdings" panose="05000000000000000000" pitchFamily="2" charset="2"/>
              <a:buChar char="§"/>
            </a:pPr>
            <a:r>
              <a:rPr lang="en-GB" dirty="0"/>
              <a:t>Distributed systems can easily scale by adding additional nodes to the system</a:t>
            </a:r>
          </a:p>
          <a:p>
            <a:pPr lvl="1">
              <a:buFont typeface="Wingdings" panose="05000000000000000000" pitchFamily="2" charset="2"/>
              <a:buChar char="§"/>
            </a:pPr>
            <a:r>
              <a:rPr lang="en-GB" b="1" dirty="0"/>
              <a:t>Fault Tolerance</a:t>
            </a:r>
          </a:p>
          <a:p>
            <a:pPr lvl="2">
              <a:buFont typeface="Wingdings" panose="05000000000000000000" pitchFamily="2" charset="2"/>
              <a:buChar char="§"/>
            </a:pPr>
            <a:r>
              <a:rPr lang="en-GB" dirty="0"/>
              <a:t>Distributed systems can be designed to be fault tolerant: if one node fails, the computation can be rescheduled to an additional node</a:t>
            </a:r>
          </a:p>
          <a:p>
            <a:pPr lvl="1">
              <a:buFont typeface="Wingdings" panose="05000000000000000000" pitchFamily="2" charset="2"/>
              <a:buChar char="§"/>
            </a:pPr>
            <a:r>
              <a:rPr lang="en-GB" b="1" dirty="0"/>
              <a:t>Performance</a:t>
            </a:r>
          </a:p>
          <a:p>
            <a:pPr lvl="2">
              <a:buFont typeface="Wingdings" panose="05000000000000000000" pitchFamily="2" charset="2"/>
              <a:buChar char="§"/>
            </a:pPr>
            <a:r>
              <a:rPr lang="en-GB" dirty="0"/>
              <a:t>Distributed systems can handle larger amounts of data and potentially reduce the run-time of computationally intense tasks</a:t>
            </a:r>
          </a:p>
        </p:txBody>
      </p:sp>
    </p:spTree>
    <p:extLst>
      <p:ext uri="{BB962C8B-B14F-4D97-AF65-F5344CB8AC3E}">
        <p14:creationId xmlns:p14="http://schemas.microsoft.com/office/powerpoint/2010/main" val="214337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Drawbacks</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b="1" dirty="0"/>
              <a:t>Complexity</a:t>
            </a:r>
          </a:p>
          <a:p>
            <a:pPr lvl="2">
              <a:buFont typeface="Wingdings" panose="05000000000000000000" pitchFamily="2" charset="2"/>
              <a:buChar char="§"/>
            </a:pPr>
            <a:r>
              <a:rPr lang="en-GB" dirty="0"/>
              <a:t>Designing, implementing and maintaining distributed systems can quickly become complex. Considerations must be made to account for heterogenous resources, reduce communication overhead and ensure fault tolerance within the network.</a:t>
            </a:r>
          </a:p>
          <a:p>
            <a:pPr lvl="1">
              <a:buFont typeface="Wingdings" panose="05000000000000000000" pitchFamily="2" charset="2"/>
              <a:buChar char="§"/>
            </a:pPr>
            <a:r>
              <a:rPr lang="en-GB" b="1" dirty="0"/>
              <a:t>Multiple Points of Failure</a:t>
            </a:r>
          </a:p>
          <a:p>
            <a:pPr lvl="2">
              <a:buFont typeface="Wingdings" panose="05000000000000000000" pitchFamily="2" charset="2"/>
              <a:buChar char="§"/>
            </a:pPr>
            <a:r>
              <a:rPr lang="en-GB" dirty="0"/>
              <a:t>Several participating computers or network links may fail at any given time.</a:t>
            </a:r>
          </a:p>
          <a:p>
            <a:pPr lvl="1">
              <a:buFont typeface="Wingdings" panose="05000000000000000000" pitchFamily="2" charset="2"/>
              <a:buChar char="§"/>
            </a:pPr>
            <a:r>
              <a:rPr lang="en-GB" b="1" dirty="0"/>
              <a:t>Consistency and Coordination</a:t>
            </a:r>
          </a:p>
          <a:p>
            <a:pPr lvl="2">
              <a:buFont typeface="Wingdings" panose="05000000000000000000" pitchFamily="2" charset="2"/>
              <a:buChar char="§"/>
            </a:pPr>
            <a:r>
              <a:rPr lang="en-GB" dirty="0"/>
              <a:t>We must ensure that data are consistent across participating nodes (e.g. through consensus algorithms) and that tasks are effectively coordinated to not waste compute power.</a:t>
            </a:r>
          </a:p>
          <a:p>
            <a:pPr lvl="1">
              <a:buFont typeface="Wingdings" panose="05000000000000000000" pitchFamily="2" charset="2"/>
              <a:buChar char="§"/>
            </a:pPr>
            <a:r>
              <a:rPr lang="en-GB" b="1" dirty="0"/>
              <a:t>Communication Overhead</a:t>
            </a:r>
          </a:p>
          <a:p>
            <a:pPr lvl="2">
              <a:buFont typeface="Wingdings" panose="05000000000000000000" pitchFamily="2" charset="2"/>
              <a:buChar char="§"/>
            </a:pPr>
            <a:r>
              <a:rPr lang="en-GB" dirty="0"/>
              <a:t>Distributed systems may be constructed of nodes which are separated by large geographic distances, which results in a high overhead due to latency. Communication should therefore be avoided unless absolutely necessary.</a:t>
            </a:r>
          </a:p>
        </p:txBody>
      </p:sp>
    </p:spTree>
    <p:extLst>
      <p:ext uri="{BB962C8B-B14F-4D97-AF65-F5344CB8AC3E}">
        <p14:creationId xmlns:p14="http://schemas.microsoft.com/office/powerpoint/2010/main" val="332283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F7DD-E305-54E4-F5EE-552FEAC8F847}"/>
              </a:ext>
            </a:extLst>
          </p:cNvPr>
          <p:cNvSpPr>
            <a:spLocks noGrp="1"/>
          </p:cNvSpPr>
          <p:nvPr>
            <p:ph type="title"/>
          </p:nvPr>
        </p:nvSpPr>
        <p:spPr/>
        <p:txBody>
          <a:bodyPr/>
          <a:lstStyle/>
          <a:p>
            <a:r>
              <a:rPr lang="en-GB" sz="4400" dirty="0"/>
              <a:t>What is Distributed Computing?</a:t>
            </a:r>
            <a:br>
              <a:rPr lang="en-GB" sz="4400" dirty="0"/>
            </a:br>
            <a:r>
              <a:rPr lang="en-GB" sz="3200" dirty="0"/>
              <a:t>Examples of Distributed Computing</a:t>
            </a:r>
            <a:endParaRPr lang="en-GB" dirty="0"/>
          </a:p>
        </p:txBody>
      </p:sp>
      <p:sp>
        <p:nvSpPr>
          <p:cNvPr id="3" name="Content Placeholder 2">
            <a:extLst>
              <a:ext uri="{FF2B5EF4-FFF2-40B4-BE49-F238E27FC236}">
                <a16:creationId xmlns:a16="http://schemas.microsoft.com/office/drawing/2014/main" id="{53D70FEE-9E74-C80D-7388-D4CDA1FBF4BC}"/>
              </a:ext>
            </a:extLst>
          </p:cNvPr>
          <p:cNvSpPr>
            <a:spLocks noGrp="1"/>
          </p:cNvSpPr>
          <p:nvPr>
            <p:ph idx="1"/>
          </p:nvPr>
        </p:nvSpPr>
        <p:spPr/>
        <p:txBody>
          <a:bodyPr/>
          <a:lstStyle/>
          <a:p>
            <a:pPr lvl="1">
              <a:buFont typeface="Wingdings" panose="05000000000000000000" pitchFamily="2" charset="2"/>
              <a:buChar char="§"/>
            </a:pPr>
            <a:r>
              <a:rPr lang="en-GB" dirty="0"/>
              <a:t>Telecommunications networks such as telephone networks, cellular networks and the internet</a:t>
            </a:r>
          </a:p>
          <a:p>
            <a:pPr lvl="1">
              <a:buFont typeface="Wingdings" panose="05000000000000000000" pitchFamily="2" charset="2"/>
              <a:buChar char="§"/>
            </a:pPr>
            <a:endParaRPr lang="en-GB" dirty="0"/>
          </a:p>
          <a:p>
            <a:pPr lvl="1">
              <a:buFont typeface="Wingdings" panose="05000000000000000000" pitchFamily="2" charset="2"/>
              <a:buChar char="§"/>
            </a:pPr>
            <a:r>
              <a:rPr lang="en-GB" dirty="0"/>
              <a:t>Network applications such as the World Wide Web, MMO’s and distributed databases / file systems</a:t>
            </a:r>
          </a:p>
          <a:p>
            <a:pPr lvl="1">
              <a:buFont typeface="Wingdings" panose="05000000000000000000" pitchFamily="2" charset="2"/>
              <a:buChar char="§"/>
            </a:pPr>
            <a:endParaRPr lang="en-GB" dirty="0"/>
          </a:p>
          <a:p>
            <a:pPr lvl="1">
              <a:buFont typeface="Wingdings" panose="05000000000000000000" pitchFamily="2" charset="2"/>
              <a:buChar char="§"/>
            </a:pPr>
            <a:r>
              <a:rPr lang="en-GB" dirty="0"/>
              <a:t>Parallel computation including cluster computing, grid computing, cloud computing, opportunistic computing, …</a:t>
            </a:r>
          </a:p>
        </p:txBody>
      </p:sp>
    </p:spTree>
    <p:extLst>
      <p:ext uri="{BB962C8B-B14F-4D97-AF65-F5344CB8AC3E}">
        <p14:creationId xmlns:p14="http://schemas.microsoft.com/office/powerpoint/2010/main" val="3097064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3700</TotalTime>
  <Words>2055</Words>
  <Application>Microsoft Office PowerPoint</Application>
  <PresentationFormat>Widescreen</PresentationFormat>
  <Paragraphs>230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Distributed Computing* on HTCondor</vt:lpstr>
      <vt:lpstr>Overview</vt:lpstr>
      <vt:lpstr>What is Distributed Computing? Overview of Distributed Computing</vt:lpstr>
      <vt:lpstr>What is Distributed Computing? Overview of Distributed Computing</vt:lpstr>
      <vt:lpstr>What is Distributed Computing? Parallel versus Distributed Computing</vt:lpstr>
      <vt:lpstr>What is Distributed Computing? Architectures</vt:lpstr>
      <vt:lpstr>What is Distributed Computing? Benefits</vt:lpstr>
      <vt:lpstr>What is Distributed Computing? Drawbacks</vt:lpstr>
      <vt:lpstr>What is Distributed Computing? Examples of Distributed Computing</vt:lpstr>
      <vt:lpstr>High Throughput Computing Overview</vt:lpstr>
      <vt:lpstr>High Throughput Computing Success Stories: SETI@HOME</vt:lpstr>
      <vt:lpstr>High Throughput Computing Success Stories: Folding@Home</vt:lpstr>
      <vt:lpstr>HTCondor</vt:lpstr>
      <vt:lpstr>University of Liverpool HTCondor Pool Overview</vt:lpstr>
      <vt:lpstr>University of Liverpool HTCondor Pool Registration</vt:lpstr>
      <vt:lpstr>University of Liverpool HTCondor Pool Registration</vt:lpstr>
      <vt:lpstr>University of Liverpool HTCondor Pool Job Descriptions</vt:lpstr>
      <vt:lpstr>University of Liverpool HTCondor Pool Simplified job submission</vt:lpstr>
      <vt:lpstr>University of Liverpool HTCondor Pool Useful Commands</vt:lpstr>
      <vt:lpstr>University of Liverpool HTCondor Pool Some Drawbacks</vt:lpstr>
      <vt:lpstr>Pleasingly Parallel Algorithms Overview</vt:lpstr>
      <vt:lpstr>Pleasingly Parallel Algorithms What if my application isn’t?!</vt:lpstr>
      <vt:lpstr>Synchronous Algorithms SMC Samplers</vt:lpstr>
      <vt:lpstr>Synchronous Algorithms Overview</vt:lpstr>
      <vt:lpstr>Synchronous Algorithms Synchronous SMC Samplers</vt:lpstr>
      <vt:lpstr>Asynchronous Algorithms Overview</vt:lpstr>
      <vt:lpstr>Asynchronous Algorithms Asynchronous SMC Samplers</vt:lpstr>
      <vt:lpstr>Asynchronous Algorithms Pseudo-asynchronous SMC Samplers</vt:lpstr>
      <vt:lpstr>Communicating in HTCondor</vt:lpstr>
      <vt:lpstr>Communicating in HTCondor</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 on HTCondor</dc:title>
  <dc:creator>Carter, Matthew</dc:creator>
  <cp:lastModifiedBy>Carter, Matthew</cp:lastModifiedBy>
  <cp:revision>86</cp:revision>
  <dcterms:created xsi:type="dcterms:W3CDTF">2024-05-05T20:31:52Z</dcterms:created>
  <dcterms:modified xsi:type="dcterms:W3CDTF">2024-05-08T10:12:51Z</dcterms:modified>
</cp:coreProperties>
</file>