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2" r:id="rId1"/>
  </p:sldMasterIdLst>
  <p:notesMasterIdLst>
    <p:notesMasterId r:id="rId98"/>
  </p:notesMasterIdLst>
  <p:sldIdLst>
    <p:sldId id="256" r:id="rId2"/>
    <p:sldId id="754" r:id="rId3"/>
    <p:sldId id="753" r:id="rId4"/>
    <p:sldId id="686" r:id="rId5"/>
    <p:sldId id="687" r:id="rId6"/>
    <p:sldId id="692" r:id="rId7"/>
    <p:sldId id="790" r:id="rId8"/>
    <p:sldId id="791" r:id="rId9"/>
    <p:sldId id="710" r:id="rId10"/>
    <p:sldId id="679" r:id="rId11"/>
    <p:sldId id="794" r:id="rId12"/>
    <p:sldId id="795" r:id="rId13"/>
    <p:sldId id="688" r:id="rId14"/>
    <p:sldId id="775" r:id="rId15"/>
    <p:sldId id="705" r:id="rId16"/>
    <p:sldId id="706" r:id="rId17"/>
    <p:sldId id="683" r:id="rId18"/>
    <p:sldId id="717" r:id="rId19"/>
    <p:sldId id="762" r:id="rId20"/>
    <p:sldId id="763" r:id="rId21"/>
    <p:sldId id="764" r:id="rId22"/>
    <p:sldId id="765" r:id="rId23"/>
    <p:sldId id="713" r:id="rId24"/>
    <p:sldId id="781" r:id="rId25"/>
    <p:sldId id="744" r:id="rId26"/>
    <p:sldId id="689" r:id="rId27"/>
    <p:sldId id="684" r:id="rId28"/>
    <p:sldId id="703" r:id="rId29"/>
    <p:sldId id="704" r:id="rId30"/>
    <p:sldId id="707" r:id="rId31"/>
    <p:sldId id="708" r:id="rId32"/>
    <p:sldId id="716" r:id="rId33"/>
    <p:sldId id="714" r:id="rId34"/>
    <p:sldId id="715" r:id="rId35"/>
    <p:sldId id="727" r:id="rId36"/>
    <p:sldId id="685" r:id="rId37"/>
    <p:sldId id="709" r:id="rId38"/>
    <p:sldId id="718" r:id="rId39"/>
    <p:sldId id="719" r:id="rId40"/>
    <p:sldId id="721" r:id="rId41"/>
    <p:sldId id="722" r:id="rId42"/>
    <p:sldId id="723" r:id="rId43"/>
    <p:sldId id="711" r:id="rId44"/>
    <p:sldId id="724" r:id="rId45"/>
    <p:sldId id="774" r:id="rId46"/>
    <p:sldId id="712" r:id="rId47"/>
    <p:sldId id="725" r:id="rId48"/>
    <p:sldId id="720" r:id="rId49"/>
    <p:sldId id="728" r:id="rId50"/>
    <p:sldId id="773" r:id="rId51"/>
    <p:sldId id="780" r:id="rId52"/>
    <p:sldId id="729" r:id="rId53"/>
    <p:sldId id="759" r:id="rId54"/>
    <p:sldId id="760" r:id="rId55"/>
    <p:sldId id="743" r:id="rId56"/>
    <p:sldId id="740" r:id="rId57"/>
    <p:sldId id="741" r:id="rId58"/>
    <p:sldId id="680" r:id="rId59"/>
    <p:sldId id="681" r:id="rId60"/>
    <p:sldId id="736" r:id="rId61"/>
    <p:sldId id="737" r:id="rId62"/>
    <p:sldId id="779" r:id="rId63"/>
    <p:sldId id="739" r:id="rId64"/>
    <p:sldId id="746" r:id="rId65"/>
    <p:sldId id="748" r:id="rId66"/>
    <p:sldId id="749" r:id="rId67"/>
    <p:sldId id="682" r:id="rId68"/>
    <p:sldId id="745" r:id="rId69"/>
    <p:sldId id="750" r:id="rId70"/>
    <p:sldId id="751" r:id="rId71"/>
    <p:sldId id="757" r:id="rId72"/>
    <p:sldId id="758" r:id="rId73"/>
    <p:sldId id="769" r:id="rId74"/>
    <p:sldId id="770" r:id="rId75"/>
    <p:sldId id="771" r:id="rId76"/>
    <p:sldId id="792" r:id="rId77"/>
    <p:sldId id="793" r:id="rId78"/>
    <p:sldId id="789" r:id="rId79"/>
    <p:sldId id="782" r:id="rId80"/>
    <p:sldId id="783" r:id="rId81"/>
    <p:sldId id="784" r:id="rId82"/>
    <p:sldId id="785" r:id="rId83"/>
    <p:sldId id="786" r:id="rId84"/>
    <p:sldId id="787" r:id="rId85"/>
    <p:sldId id="788" r:id="rId86"/>
    <p:sldId id="752" r:id="rId87"/>
    <p:sldId id="690" r:id="rId88"/>
    <p:sldId id="691" r:id="rId89"/>
    <p:sldId id="733" r:id="rId90"/>
    <p:sldId id="735" r:id="rId91"/>
    <p:sldId id="731" r:id="rId92"/>
    <p:sldId id="732" r:id="rId93"/>
    <p:sldId id="734" r:id="rId94"/>
    <p:sldId id="730" r:id="rId95"/>
    <p:sldId id="772" r:id="rId96"/>
    <p:sldId id="671"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2D2D"/>
    <a:srgbClr val="DA26B3"/>
    <a:srgbClr val="FFFFCC"/>
    <a:srgbClr val="FFFF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99" autoAdjust="0"/>
    <p:restoredTop sz="85919" autoAdjust="0"/>
  </p:normalViewPr>
  <p:slideViewPr>
    <p:cSldViewPr>
      <p:cViewPr varScale="1">
        <p:scale>
          <a:sx n="137" d="100"/>
          <a:sy n="137" d="100"/>
        </p:scale>
        <p:origin x="992"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8AAFD-D4EB-4B9E-BD32-DDB0F9322412}" type="datetimeFigureOut">
              <a:rPr lang="en-US" smtClean="0"/>
              <a:t>2/3/21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D4955E-DF5E-458C-B9A4-6662FE7F746C}" type="slidenum">
              <a:rPr lang="en-US" smtClean="0"/>
              <a:t>‹#›</a:t>
            </a:fld>
            <a:endParaRPr lang="en-US"/>
          </a:p>
        </p:txBody>
      </p:sp>
    </p:spTree>
    <p:extLst>
      <p:ext uri="{BB962C8B-B14F-4D97-AF65-F5344CB8AC3E}">
        <p14:creationId xmlns:p14="http://schemas.microsoft.com/office/powerpoint/2010/main" val="4209346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ookdown.org/csgillespie/efficientR/set-up.html#window-pane-layou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8</a:t>
            </a:fld>
            <a:endParaRPr lang="en-US"/>
          </a:p>
        </p:txBody>
      </p:sp>
    </p:spTree>
    <p:extLst>
      <p:ext uri="{BB962C8B-B14F-4D97-AF65-F5344CB8AC3E}">
        <p14:creationId xmlns:p14="http://schemas.microsoft.com/office/powerpoint/2010/main" val="1934699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39</a:t>
            </a:fld>
            <a:endParaRPr lang="en-US"/>
          </a:p>
        </p:txBody>
      </p:sp>
    </p:spTree>
    <p:extLst>
      <p:ext uri="{BB962C8B-B14F-4D97-AF65-F5344CB8AC3E}">
        <p14:creationId xmlns:p14="http://schemas.microsoft.com/office/powerpoint/2010/main" val="78638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40</a:t>
            </a:fld>
            <a:endParaRPr lang="en-US"/>
          </a:p>
        </p:txBody>
      </p:sp>
    </p:spTree>
    <p:extLst>
      <p:ext uri="{BB962C8B-B14F-4D97-AF65-F5344CB8AC3E}">
        <p14:creationId xmlns:p14="http://schemas.microsoft.com/office/powerpoint/2010/main" val="1681812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43</a:t>
            </a:fld>
            <a:endParaRPr lang="en-US"/>
          </a:p>
        </p:txBody>
      </p:sp>
    </p:spTree>
    <p:extLst>
      <p:ext uri="{BB962C8B-B14F-4D97-AF65-F5344CB8AC3E}">
        <p14:creationId xmlns:p14="http://schemas.microsoft.com/office/powerpoint/2010/main" val="1581688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44</a:t>
            </a:fld>
            <a:endParaRPr lang="en-US"/>
          </a:p>
        </p:txBody>
      </p:sp>
    </p:spTree>
    <p:extLst>
      <p:ext uri="{BB962C8B-B14F-4D97-AF65-F5344CB8AC3E}">
        <p14:creationId xmlns:p14="http://schemas.microsoft.com/office/powerpoint/2010/main" val="2867666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46</a:t>
            </a:fld>
            <a:endParaRPr lang="en-US"/>
          </a:p>
        </p:txBody>
      </p:sp>
    </p:spTree>
    <p:extLst>
      <p:ext uri="{BB962C8B-B14F-4D97-AF65-F5344CB8AC3E}">
        <p14:creationId xmlns:p14="http://schemas.microsoft.com/office/powerpoint/2010/main" val="688823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64</a:t>
            </a:fld>
            <a:endParaRPr lang="en-US"/>
          </a:p>
        </p:txBody>
      </p:sp>
    </p:spTree>
    <p:extLst>
      <p:ext uri="{BB962C8B-B14F-4D97-AF65-F5344CB8AC3E}">
        <p14:creationId xmlns:p14="http://schemas.microsoft.com/office/powerpoint/2010/main" val="692089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75</a:t>
            </a:fld>
            <a:endParaRPr lang="en-US"/>
          </a:p>
        </p:txBody>
      </p:sp>
    </p:spTree>
    <p:extLst>
      <p:ext uri="{BB962C8B-B14F-4D97-AF65-F5344CB8AC3E}">
        <p14:creationId xmlns:p14="http://schemas.microsoft.com/office/powerpoint/2010/main" val="3773202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76</a:t>
            </a:fld>
            <a:endParaRPr lang="en-US"/>
          </a:p>
        </p:txBody>
      </p:sp>
    </p:spTree>
    <p:extLst>
      <p:ext uri="{BB962C8B-B14F-4D97-AF65-F5344CB8AC3E}">
        <p14:creationId xmlns:p14="http://schemas.microsoft.com/office/powerpoint/2010/main" val="696182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77</a:t>
            </a:fld>
            <a:endParaRPr lang="en-US"/>
          </a:p>
        </p:txBody>
      </p:sp>
    </p:spTree>
    <p:extLst>
      <p:ext uri="{BB962C8B-B14F-4D97-AF65-F5344CB8AC3E}">
        <p14:creationId xmlns:p14="http://schemas.microsoft.com/office/powerpoint/2010/main" val="431601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symbol ` is called back-tick, back quote, grave</a:t>
            </a:r>
          </a:p>
        </p:txBody>
      </p:sp>
      <p:sp>
        <p:nvSpPr>
          <p:cNvPr id="4" name="Slide Number Placeholder 3"/>
          <p:cNvSpPr>
            <a:spLocks noGrp="1"/>
          </p:cNvSpPr>
          <p:nvPr>
            <p:ph type="sldNum" sz="quarter" idx="10"/>
          </p:nvPr>
        </p:nvSpPr>
        <p:spPr/>
        <p:txBody>
          <a:bodyPr/>
          <a:lstStyle/>
          <a:p>
            <a:fld id="{EFD4955E-DF5E-458C-B9A4-6662FE7F746C}" type="slidenum">
              <a:rPr lang="en-US" smtClean="0"/>
              <a:t>84</a:t>
            </a:fld>
            <a:endParaRPr lang="en-US"/>
          </a:p>
        </p:txBody>
      </p:sp>
    </p:spTree>
    <p:extLst>
      <p:ext uri="{BB962C8B-B14F-4D97-AF65-F5344CB8AC3E}">
        <p14:creationId xmlns:p14="http://schemas.microsoft.com/office/powerpoint/2010/main" val="1616451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https://bookdown.org/csgillespie/efficientR/set-up.html#window-pane-layout</a:t>
            </a:r>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13</a:t>
            </a:fld>
            <a:endParaRPr lang="en-US"/>
          </a:p>
        </p:txBody>
      </p:sp>
    </p:spTree>
    <p:extLst>
      <p:ext uri="{BB962C8B-B14F-4D97-AF65-F5344CB8AC3E}">
        <p14:creationId xmlns:p14="http://schemas.microsoft.com/office/powerpoint/2010/main" val="1774198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92</a:t>
            </a:fld>
            <a:endParaRPr lang="en-US"/>
          </a:p>
        </p:txBody>
      </p:sp>
    </p:spTree>
    <p:extLst>
      <p:ext uri="{BB962C8B-B14F-4D97-AF65-F5344CB8AC3E}">
        <p14:creationId xmlns:p14="http://schemas.microsoft.com/office/powerpoint/2010/main" val="44153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Generally</a:t>
            </a:r>
            <a:r>
              <a:rPr lang="en-US" baseline="0" dirty="0"/>
              <a:t> speaking, data science is about manipulating and analyzing data. To archive this goal, we need effective data structures which make the manipulation and analysis much easier. </a:t>
            </a:r>
          </a:p>
          <a:p>
            <a:endParaRPr lang="en-US" baseline="0" dirty="0"/>
          </a:p>
          <a:p>
            <a:r>
              <a:rPr lang="en-US" baseline="0" dirty="0"/>
              <a:t>One advantage of R is that it provides a wide range of data structures to let us to effectively manipulate and analyze data.</a:t>
            </a:r>
          </a:p>
          <a:p>
            <a:endParaRPr lang="en-US" baseline="0" dirty="0"/>
          </a:p>
          <a:p>
            <a:r>
              <a:rPr lang="en-US" sz="1200" b="1" i="0" kern="1200" dirty="0">
                <a:solidFill>
                  <a:schemeClr val="tx1"/>
                </a:solidFill>
                <a:effectLst/>
                <a:latin typeface="+mn-lt"/>
                <a:ea typeface="+mn-ea"/>
                <a:cs typeface="+mn-cs"/>
              </a:rPr>
              <a:t>Vectors</a:t>
            </a:r>
            <a:r>
              <a:rPr lang="en-US" sz="1200" b="0" i="0" kern="1200" dirty="0">
                <a:solidFill>
                  <a:schemeClr val="tx1"/>
                </a:solidFill>
                <a:effectLst/>
                <a:latin typeface="+mn-lt"/>
                <a:ea typeface="+mn-ea"/>
                <a:cs typeface="+mn-cs"/>
              </a:rPr>
              <a:t>: one-dimensional arrays used to store collection data of the same mode</a:t>
            </a:r>
          </a:p>
          <a:p>
            <a:pPr lvl="1"/>
            <a:r>
              <a:rPr lang="en-US" sz="1200" b="0" i="0" kern="1200" dirty="0">
                <a:solidFill>
                  <a:schemeClr val="tx1"/>
                </a:solidFill>
                <a:effectLst/>
                <a:latin typeface="+mn-lt"/>
                <a:ea typeface="+mn-ea"/>
                <a:cs typeface="+mn-cs"/>
              </a:rPr>
              <a:t>Numeric Vectors (mode: </a:t>
            </a:r>
            <a:r>
              <a:rPr lang="en-US" sz="1200" b="0" i="1" kern="1200" dirty="0">
                <a:solidFill>
                  <a:schemeClr val="tx1"/>
                </a:solidFill>
                <a:effectLst/>
                <a:latin typeface="+mn-lt"/>
                <a:ea typeface="+mn-ea"/>
                <a:cs typeface="+mn-cs"/>
              </a:rPr>
              <a:t>numeric</a:t>
            </a:r>
            <a:r>
              <a:rPr lang="en-US" sz="1200" b="0" i="0" kern="1200" dirty="0">
                <a:solidFill>
                  <a:schemeClr val="tx1"/>
                </a:solidFill>
                <a:effectLst/>
                <a:latin typeface="+mn-lt"/>
                <a:ea typeface="+mn-ea"/>
                <a:cs typeface="+mn-cs"/>
              </a:rPr>
              <a:t>)</a:t>
            </a:r>
          </a:p>
          <a:p>
            <a:pPr lvl="1"/>
            <a:r>
              <a:rPr lang="en-US" sz="1200" b="0" i="0" kern="1200" dirty="0">
                <a:solidFill>
                  <a:schemeClr val="tx1"/>
                </a:solidFill>
                <a:effectLst/>
                <a:latin typeface="+mn-lt"/>
                <a:ea typeface="+mn-ea"/>
                <a:cs typeface="+mn-cs"/>
              </a:rPr>
              <a:t>Complex Vectors (mode: </a:t>
            </a:r>
            <a:r>
              <a:rPr lang="en-US" sz="1200" b="0" i="1" kern="1200" dirty="0">
                <a:solidFill>
                  <a:schemeClr val="tx1"/>
                </a:solidFill>
                <a:effectLst/>
                <a:latin typeface="+mn-lt"/>
                <a:ea typeface="+mn-ea"/>
                <a:cs typeface="+mn-cs"/>
              </a:rPr>
              <a:t>complex</a:t>
            </a:r>
            <a:r>
              <a:rPr lang="en-US" sz="1200" b="0" i="0" kern="1200" dirty="0">
                <a:solidFill>
                  <a:schemeClr val="tx1"/>
                </a:solidFill>
                <a:effectLst/>
                <a:latin typeface="+mn-lt"/>
                <a:ea typeface="+mn-ea"/>
                <a:cs typeface="+mn-cs"/>
              </a:rPr>
              <a:t>)</a:t>
            </a:r>
          </a:p>
          <a:p>
            <a:pPr lvl="1"/>
            <a:r>
              <a:rPr lang="en-US" sz="1200" b="0" i="0" kern="1200" dirty="0">
                <a:solidFill>
                  <a:schemeClr val="tx1"/>
                </a:solidFill>
                <a:effectLst/>
                <a:latin typeface="+mn-lt"/>
                <a:ea typeface="+mn-ea"/>
                <a:cs typeface="+mn-cs"/>
              </a:rPr>
              <a:t>Logical Vectors (model: </a:t>
            </a:r>
            <a:r>
              <a:rPr lang="en-US" sz="1200" b="0" i="1" kern="1200" dirty="0">
                <a:solidFill>
                  <a:schemeClr val="tx1"/>
                </a:solidFill>
                <a:effectLst/>
                <a:latin typeface="+mn-lt"/>
                <a:ea typeface="+mn-ea"/>
                <a:cs typeface="+mn-cs"/>
              </a:rPr>
              <a:t>logical</a:t>
            </a:r>
            <a:r>
              <a:rPr lang="en-US" sz="1200" b="0" i="0" kern="1200" dirty="0">
                <a:solidFill>
                  <a:schemeClr val="tx1"/>
                </a:solidFill>
                <a:effectLst/>
                <a:latin typeface="+mn-lt"/>
                <a:ea typeface="+mn-ea"/>
                <a:cs typeface="+mn-cs"/>
              </a:rPr>
              <a:t>)</a:t>
            </a:r>
          </a:p>
          <a:p>
            <a:pPr lvl="1"/>
            <a:r>
              <a:rPr lang="en-US" sz="1200" b="0" i="0" kern="1200" dirty="0">
                <a:solidFill>
                  <a:schemeClr val="tx1"/>
                </a:solidFill>
                <a:effectLst/>
                <a:latin typeface="+mn-lt"/>
                <a:ea typeface="+mn-ea"/>
                <a:cs typeface="+mn-cs"/>
              </a:rPr>
              <a:t>Character Vector or text strings (mode: character)</a:t>
            </a:r>
          </a:p>
          <a:p>
            <a:r>
              <a:rPr lang="en-US" sz="1200" b="1" i="0" kern="1200" dirty="0">
                <a:solidFill>
                  <a:schemeClr val="tx1"/>
                </a:solidFill>
                <a:effectLst/>
                <a:latin typeface="+mn-lt"/>
                <a:ea typeface="+mn-ea"/>
                <a:cs typeface="+mn-cs"/>
              </a:rPr>
              <a:t>Matrices</a:t>
            </a:r>
            <a:r>
              <a:rPr lang="en-US" sz="1200" b="0" i="0" kern="1200" dirty="0">
                <a:solidFill>
                  <a:schemeClr val="tx1"/>
                </a:solidFill>
                <a:effectLst/>
                <a:latin typeface="+mn-lt"/>
                <a:ea typeface="+mn-ea"/>
                <a:cs typeface="+mn-cs"/>
              </a:rPr>
              <a:t>: two-dimensional arrays to store collections of data of the same mode. They are accessed by two integer indices.</a:t>
            </a:r>
          </a:p>
          <a:p>
            <a:r>
              <a:rPr lang="en-US" sz="1200" b="1" i="0" kern="1200" dirty="0">
                <a:solidFill>
                  <a:schemeClr val="tx1"/>
                </a:solidFill>
                <a:effectLst/>
                <a:latin typeface="+mn-lt"/>
                <a:ea typeface="+mn-ea"/>
                <a:cs typeface="+mn-cs"/>
              </a:rPr>
              <a:t>Arrays</a:t>
            </a:r>
            <a:r>
              <a:rPr lang="en-US" sz="1200" b="0" i="0" kern="1200" dirty="0">
                <a:solidFill>
                  <a:schemeClr val="tx1"/>
                </a:solidFill>
                <a:effectLst/>
                <a:latin typeface="+mn-lt"/>
                <a:ea typeface="+mn-ea"/>
                <a:cs typeface="+mn-cs"/>
              </a:rPr>
              <a:t>: similar to matrices but they can be multi-dimensional (more than two dimensions)</a:t>
            </a:r>
          </a:p>
          <a:p>
            <a:r>
              <a:rPr lang="en-US" sz="1200" b="1" i="0" kern="1200" dirty="0">
                <a:solidFill>
                  <a:schemeClr val="tx1"/>
                </a:solidFill>
                <a:effectLst/>
                <a:latin typeface="+mn-lt"/>
                <a:ea typeface="+mn-ea"/>
                <a:cs typeface="+mn-cs"/>
              </a:rPr>
              <a:t>Factors</a:t>
            </a:r>
            <a:r>
              <a:rPr lang="en-US" sz="1200" b="0" i="0" kern="1200" dirty="0">
                <a:solidFill>
                  <a:schemeClr val="tx1"/>
                </a:solidFill>
                <a:effectLst/>
                <a:latin typeface="+mn-lt"/>
                <a:ea typeface="+mn-ea"/>
                <a:cs typeface="+mn-cs"/>
              </a:rPr>
              <a:t>: vectors of categorical variables designed to group the components of another vector with the same size</a:t>
            </a:r>
          </a:p>
          <a:p>
            <a:r>
              <a:rPr lang="en-US" sz="1200" b="1" i="0" kern="1200" dirty="0">
                <a:solidFill>
                  <a:schemeClr val="tx1"/>
                </a:solidFill>
                <a:effectLst/>
                <a:latin typeface="+mn-lt"/>
                <a:ea typeface="+mn-ea"/>
                <a:cs typeface="+mn-cs"/>
              </a:rPr>
              <a:t>Lists</a:t>
            </a:r>
            <a:r>
              <a:rPr lang="en-US" sz="1200" b="0" i="0" kern="1200" dirty="0">
                <a:solidFill>
                  <a:schemeClr val="tx1"/>
                </a:solidFill>
                <a:effectLst/>
                <a:latin typeface="+mn-lt"/>
                <a:ea typeface="+mn-ea"/>
                <a:cs typeface="+mn-cs"/>
              </a:rPr>
              <a:t>: ordered collection of objects, where the elements can be of different types</a:t>
            </a:r>
          </a:p>
          <a:p>
            <a:r>
              <a:rPr lang="en-US" sz="1200" b="1" i="0" kern="1200" dirty="0">
                <a:solidFill>
                  <a:schemeClr val="tx1"/>
                </a:solidFill>
                <a:effectLst/>
                <a:latin typeface="+mn-lt"/>
                <a:ea typeface="+mn-ea"/>
                <a:cs typeface="+mn-cs"/>
              </a:rPr>
              <a:t>Data Frames</a:t>
            </a:r>
            <a:r>
              <a:rPr lang="en-US" sz="1200" b="0" i="0" kern="1200" dirty="0">
                <a:solidFill>
                  <a:schemeClr val="tx1"/>
                </a:solidFill>
                <a:effectLst/>
                <a:latin typeface="+mn-lt"/>
                <a:ea typeface="+mn-ea"/>
                <a:cs typeface="+mn-cs"/>
              </a:rPr>
              <a:t>: generalization of matrices where different columns can store different mode data.</a:t>
            </a:r>
          </a:p>
          <a:p>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objects created by the user and reused to make specific operations.</a:t>
            </a:r>
          </a:p>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26</a:t>
            </a:fld>
            <a:endParaRPr lang="en-US"/>
          </a:p>
        </p:txBody>
      </p:sp>
    </p:spTree>
    <p:extLst>
      <p:ext uri="{BB962C8B-B14F-4D97-AF65-F5344CB8AC3E}">
        <p14:creationId xmlns:p14="http://schemas.microsoft.com/office/powerpoint/2010/main" val="3502073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27</a:t>
            </a:fld>
            <a:endParaRPr lang="en-US"/>
          </a:p>
        </p:txBody>
      </p:sp>
    </p:spTree>
    <p:extLst>
      <p:ext uri="{BB962C8B-B14F-4D97-AF65-F5344CB8AC3E}">
        <p14:creationId xmlns:p14="http://schemas.microsoft.com/office/powerpoint/2010/main" val="1992730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28</a:t>
            </a:fld>
            <a:endParaRPr lang="en-US"/>
          </a:p>
        </p:txBody>
      </p:sp>
    </p:spTree>
    <p:extLst>
      <p:ext uri="{BB962C8B-B14F-4D97-AF65-F5344CB8AC3E}">
        <p14:creationId xmlns:p14="http://schemas.microsoft.com/office/powerpoint/2010/main" val="828083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29</a:t>
            </a:fld>
            <a:endParaRPr lang="en-US"/>
          </a:p>
        </p:txBody>
      </p:sp>
    </p:spTree>
    <p:extLst>
      <p:ext uri="{BB962C8B-B14F-4D97-AF65-F5344CB8AC3E}">
        <p14:creationId xmlns:p14="http://schemas.microsoft.com/office/powerpoint/2010/main" val="326202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30</a:t>
            </a:fld>
            <a:endParaRPr lang="en-US"/>
          </a:p>
        </p:txBody>
      </p:sp>
    </p:spTree>
    <p:extLst>
      <p:ext uri="{BB962C8B-B14F-4D97-AF65-F5344CB8AC3E}">
        <p14:creationId xmlns:p14="http://schemas.microsoft.com/office/powerpoint/2010/main" val="1213833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31</a:t>
            </a:fld>
            <a:endParaRPr lang="en-US"/>
          </a:p>
        </p:txBody>
      </p:sp>
    </p:spTree>
    <p:extLst>
      <p:ext uri="{BB962C8B-B14F-4D97-AF65-F5344CB8AC3E}">
        <p14:creationId xmlns:p14="http://schemas.microsoft.com/office/powerpoint/2010/main" val="3789167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37</a:t>
            </a:fld>
            <a:endParaRPr lang="en-US"/>
          </a:p>
        </p:txBody>
      </p:sp>
    </p:spTree>
    <p:extLst>
      <p:ext uri="{BB962C8B-B14F-4D97-AF65-F5344CB8AC3E}">
        <p14:creationId xmlns:p14="http://schemas.microsoft.com/office/powerpoint/2010/main" val="118233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2524125"/>
            <a:ext cx="9144000" cy="990600"/>
          </a:xfrm>
        </p:spPr>
        <p:txBody>
          <a:bodyPr anchor="t" anchorCtr="0"/>
          <a:lstStyle>
            <a:lvl1pPr algn="ct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3762375"/>
            <a:ext cx="9144000" cy="533400"/>
          </a:xfrm>
        </p:spPr>
        <p:txBody>
          <a:bodyPr/>
          <a:lstStyle>
            <a:lvl1pPr marL="0" indent="0" algn="ct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F76F7FE5-115B-40D0-A0DC-4C208A13194B}" type="datetime1">
              <a:rPr lang="en-US" smtClean="0"/>
              <a:t>2/3/21</a:t>
            </a:fld>
            <a:endParaRPr lang="en-US"/>
          </a:p>
        </p:txBody>
      </p:sp>
      <p:sp>
        <p:nvSpPr>
          <p:cNvPr id="17" name="Footer Placeholder 16"/>
          <p:cNvSpPr>
            <a:spLocks noGrp="1"/>
          </p:cNvSpPr>
          <p:nvPr>
            <p:ph type="ftr" sz="quarter" idx="11"/>
          </p:nvPr>
        </p:nvSpPr>
        <p:spPr>
          <a:xfrm>
            <a:off x="3864864" y="6355080"/>
            <a:ext cx="4632960" cy="365760"/>
          </a:xfrm>
        </p:spPr>
        <p:txBody>
          <a:bodyPr/>
          <a:lstStyle/>
          <a:p>
            <a:endParaRPr lang="en-US"/>
          </a:p>
        </p:txBody>
      </p:sp>
      <p:sp>
        <p:nvSpPr>
          <p:cNvPr id="29" name="Slide Number Placeholder 28"/>
          <p:cNvSpPr>
            <a:spLocks noGrp="1"/>
          </p:cNvSpPr>
          <p:nvPr>
            <p:ph type="sldNum" sz="quarter" idx="12"/>
          </p:nvPr>
        </p:nvSpPr>
        <p:spPr>
          <a:xfrm>
            <a:off x="1621536" y="6355080"/>
            <a:ext cx="1625600" cy="365760"/>
          </a:xfrm>
        </p:spPr>
        <p:txBody>
          <a:bodyPr/>
          <a:lstStyle/>
          <a:p>
            <a:fld id="{F8328964-332A-4115-BBD0-419F6E8FE1FF}" type="slidenum">
              <a:rPr lang="en-US" smtClean="0"/>
              <a:t>‹#›</a:t>
            </a:fld>
            <a:endParaRPr lang="en-US"/>
          </a:p>
        </p:txBody>
      </p:sp>
      <p:sp>
        <p:nvSpPr>
          <p:cNvPr id="21" name="Rectangle 20"/>
          <p:cNvSpPr/>
          <p:nvPr/>
        </p:nvSpPr>
        <p:spPr>
          <a:xfrm>
            <a:off x="1206500" y="22860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3686175"/>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22860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3686175"/>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96A37A-857B-4CE2-A4E9-88EC838B000D}" type="datetime1">
              <a:rPr lang="en-US" smtClean="0"/>
              <a:t>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28964-332A-4115-BBD0-419F6E8FE1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A60C40-91B2-4DA6-98BB-53558F2EE038}" type="datetime1">
              <a:rPr lang="en-US" smtClean="0"/>
              <a:t>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28964-332A-4115-BBD0-419F6E8FE1FF}" type="slidenum">
              <a:rPr lang="en-US" smtClean="0"/>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1F72945-FEB6-4BAE-9992-1D2469CA2F8C}" type="datetime1">
              <a:rPr lang="en-US" smtClean="0"/>
              <a:t>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28964-332A-4115-BBD0-419F6E8FE1FF}" type="slidenum">
              <a:rPr lang="en-US" smtClean="0"/>
              <a:t>‹#›</a:t>
            </a:fld>
            <a:endParaRPr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F07C3FF4-15CF-48CF-A867-2B2D20C7E267}" type="datetime1">
              <a:rPr lang="en-US" smtClean="0"/>
              <a:t>2/3/21</a:t>
            </a:fld>
            <a:endParaRPr lang="en-US"/>
          </a:p>
        </p:txBody>
      </p:sp>
      <p:sp>
        <p:nvSpPr>
          <p:cNvPr id="5" name="Footer Placeholder 4"/>
          <p:cNvSpPr>
            <a:spLocks noGrp="1"/>
          </p:cNvSpPr>
          <p:nvPr>
            <p:ph type="ftr" sz="quarter" idx="11"/>
          </p:nvPr>
        </p:nvSpPr>
        <p:spPr>
          <a:xfrm>
            <a:off x="3864864" y="6355080"/>
            <a:ext cx="4632960" cy="365760"/>
          </a:xfrm>
        </p:spPr>
        <p:txBody>
          <a:bodyPr/>
          <a:lstStyle/>
          <a:p>
            <a:endParaRPr lang="en-US"/>
          </a:p>
        </p:txBody>
      </p:sp>
      <p:sp>
        <p:nvSpPr>
          <p:cNvPr id="6" name="Slide Number Placeholder 5"/>
          <p:cNvSpPr>
            <a:spLocks noGrp="1"/>
          </p:cNvSpPr>
          <p:nvPr>
            <p:ph type="sldNum" sz="quarter" idx="12"/>
          </p:nvPr>
        </p:nvSpPr>
        <p:spPr>
          <a:xfrm>
            <a:off x="1426464" y="6355080"/>
            <a:ext cx="2027936" cy="365760"/>
          </a:xfrm>
        </p:spPr>
        <p:txBody>
          <a:bodyPr/>
          <a:lstStyle/>
          <a:p>
            <a:fld id="{F8328964-332A-4115-BBD0-419F6E8FE1FF}" type="slidenum">
              <a:rPr lang="en-US" smtClean="0"/>
              <a:t>‹#›</a:t>
            </a:fld>
            <a:endParaRPr lang="en-US"/>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C03418D-BD29-4667-8B57-DF0BB2D29940}" type="datetime1">
              <a:rPr lang="en-US" smtClean="0"/>
              <a:t>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28964-332A-4115-BBD0-419F6E8FE1FF}" type="slidenum">
              <a:rPr lang="en-US" smtClean="0"/>
              <a:t>‹#›</a:t>
            </a:fld>
            <a:endParaRPr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2"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0FAB3B9-1F87-42DE-9349-2EF18B007BCB}" type="datetime1">
              <a:rPr lang="en-US" smtClean="0"/>
              <a:t>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328964-332A-4115-BBD0-419F6E8FE1FF}" type="slidenum">
              <a:rPr lang="en-US" smtClean="0"/>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45F422E-961E-4596-8A2B-6729F6B502A8}" type="datetime1">
              <a:rPr lang="en-US" smtClean="0"/>
              <a:t>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328964-332A-4115-BBD0-419F6E8FE1FF}" type="slidenum">
              <a:rPr lang="en-US" smtClean="0"/>
              <a:t>‹#›</a:t>
            </a:fld>
            <a:endParaRPr lang="en-US"/>
          </a:p>
        </p:txBody>
      </p:sp>
      <p:sp>
        <p:nvSpPr>
          <p:cNvPr id="6" name="Isosceles Triangle 5"/>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736E2-9694-43A7-858A-370CB3F3D2D9}" type="datetime1">
              <a:rPr lang="en-US" smtClean="0"/>
              <a:t>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328964-332A-4115-BBD0-419F6E8FE1FF}" type="slidenum">
              <a:rPr lang="en-US" smtClean="0"/>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3"/>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D18A8B2-E76F-4CF0-9836-6CBCEA15DE5D}" type="datetime1">
              <a:rPr lang="en-US" smtClean="0"/>
              <a:t>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28964-332A-4115-BBD0-419F6E8FE1FF}" type="slidenum">
              <a:rPr lang="en-US" smtClean="0"/>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4BD2314-E178-41C3-9A4D-C38315B886F0}" type="datetime1">
              <a:rPr lang="en-US" smtClean="0"/>
              <a:t>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28964-332A-4115-BBD0-419F6E8FE1FF}" type="slidenum">
              <a:rPr lang="en-US" smtClean="0"/>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2"/>
            <a:ext cx="10972800" cy="766953"/>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066800"/>
            <a:ext cx="10972800" cy="522005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432208"/>
            <a:ext cx="3052064" cy="289902"/>
          </a:xfrm>
          <a:prstGeom prst="rect">
            <a:avLst/>
          </a:prstGeom>
        </p:spPr>
        <p:txBody>
          <a:bodyPr vert="horz"/>
          <a:lstStyle>
            <a:lvl1pPr algn="l" eaLnBrk="1" latinLnBrk="0" hangingPunct="1">
              <a:defRPr kumimoji="0" sz="1400">
                <a:solidFill>
                  <a:schemeClr val="tx2"/>
                </a:solidFill>
              </a:defRPr>
            </a:lvl1pPr>
          </a:lstStyle>
          <a:p>
            <a:fld id="{CF25CF13-7590-4D38-A70A-7469D3720F0A}" type="datetime1">
              <a:rPr lang="en-US" smtClean="0"/>
              <a:t>2/3/21</a:t>
            </a:fld>
            <a:endParaRPr lang="en-US"/>
          </a:p>
        </p:txBody>
      </p:sp>
      <p:sp>
        <p:nvSpPr>
          <p:cNvPr id="3" name="Footer Placeholder 2"/>
          <p:cNvSpPr>
            <a:spLocks noGrp="1"/>
          </p:cNvSpPr>
          <p:nvPr>
            <p:ph type="ftr" sz="quarter" idx="3"/>
          </p:nvPr>
        </p:nvSpPr>
        <p:spPr>
          <a:xfrm>
            <a:off x="3864864" y="6432208"/>
            <a:ext cx="4673600" cy="289902"/>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816864" y="6432208"/>
            <a:ext cx="2641600" cy="289902"/>
          </a:xfrm>
          <a:prstGeom prst="rect">
            <a:avLst/>
          </a:prstGeom>
        </p:spPr>
        <p:txBody>
          <a:bodyPr vert="horz"/>
          <a:lstStyle>
            <a:lvl1pPr algn="l" eaLnBrk="1" latinLnBrk="0" hangingPunct="1">
              <a:defRPr kumimoji="0" sz="1400">
                <a:solidFill>
                  <a:schemeClr val="tx2"/>
                </a:solidFill>
              </a:defRPr>
            </a:lvl1pPr>
          </a:lstStyle>
          <a:p>
            <a:fld id="{F8328964-332A-4115-BBD0-419F6E8FE1FF}" type="slidenum">
              <a:rPr lang="en-US" smtClean="0"/>
              <a:t>‹#›</a:t>
            </a:fld>
            <a:endParaRPr lang="en-US"/>
          </a:p>
        </p:txBody>
      </p:sp>
      <p:sp>
        <p:nvSpPr>
          <p:cNvPr id="28" name="Straight Connector 27"/>
          <p:cNvSpPr>
            <a:spLocks noChangeShapeType="1"/>
          </p:cNvSpPr>
          <p:nvPr/>
        </p:nvSpPr>
        <p:spPr bwMode="auto">
          <a:xfrm>
            <a:off x="609600" y="64008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932156"/>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10" y="6529967"/>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support.rstudio.com/hc/en-us/articles/201057987-Quick-list-of-useful-R-packages" TargetMode="External"/><Relationship Id="rId3" Type="http://schemas.openxmlformats.org/officeDocument/2006/relationships/hyperlink" Target="https://cran.r-project.org/doc/manuals/R-intro.pdf" TargetMode="External"/><Relationship Id="rId7" Type="http://schemas.openxmlformats.org/officeDocument/2006/relationships/hyperlink" Target="http://stackoverflow.com/questions/tagged/r" TargetMode="External"/><Relationship Id="rId2" Type="http://schemas.openxmlformats.org/officeDocument/2006/relationships/hyperlink" Target="http://rseek.org/" TargetMode="External"/><Relationship Id="rId1" Type="http://schemas.openxmlformats.org/officeDocument/2006/relationships/slideLayout" Target="../slideLayouts/slideLayout2.xml"/><Relationship Id="rId6" Type="http://schemas.openxmlformats.org/officeDocument/2006/relationships/hyperlink" Target="http://www.cyclismo.org/tutorial/R/" TargetMode="External"/><Relationship Id="rId5" Type="http://schemas.openxmlformats.org/officeDocument/2006/relationships/hyperlink" Target="https://cran.r-project.org/doc/contrib/Short-refcard.pdf" TargetMode="External"/><Relationship Id="rId4" Type="http://schemas.openxmlformats.org/officeDocument/2006/relationships/hyperlink" Target="https://cran.r-project.org/doc/manuals/r-release/R-lang.pdf"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support.rstudio.com/hc/en-us/articles/200711853-Keyboard-Shortcu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tryr.codeschool.com/levels/1/challenges/1"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en.wikipedia.org/wiki/Cholesky_decomposition" TargetMode="Externa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4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cran.r-project.org/doc/manuals/r-release/R-lang.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cran.r-project.org/doc/manuals/r-release/R-lang.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s://cran.r-project.org/doc/manuals/r-release/R-lang.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hyperlink" Target="http://en.wikipedia.org/wiki/Structured_program_theorem"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kdnuggets.com/2017/05/poll-analytics-data-science-machine-learning-software-leaders.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hyperlink" Target="https://www.datamentor.io/r-programming/break-next/"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hyperlink" Target="https://stackoverflow.com/questions/29215589/while-vs-repeat-loops-in-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rmarkdown.rstudio.com/"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www.rstudio.com/wp-content/uploads/2015/03/rmarkdown-reference.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R_Markdown_Sample.pdf" TargetMode="External"/><Relationship Id="rId2" Type="http://schemas.openxmlformats.org/officeDocument/2006/relationships/hyperlink" Target="R%20Markdown%20Sample.Rmd"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s://google.github.io/styleguide/Rguide.x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cran.r-project.org/doc/manuals/r-release/R-lang.pdf" TargetMode="External"/><Relationship Id="rId7" Type="http://schemas.openxmlformats.org/officeDocument/2006/relationships/hyperlink" Target="http://www.rstudio.com/wp-content/uploads/2015/03/rmarkdown-reference.pdf" TargetMode="External"/><Relationship Id="rId2" Type="http://schemas.openxmlformats.org/officeDocument/2006/relationships/hyperlink" Target="https://cran.r-project.org/doc/manuals/R-intro.pdf" TargetMode="External"/><Relationship Id="rId1" Type="http://schemas.openxmlformats.org/officeDocument/2006/relationships/slideLayout" Target="../slideLayouts/slideLayout2.xml"/><Relationship Id="rId6" Type="http://schemas.openxmlformats.org/officeDocument/2006/relationships/hyperlink" Target="http://www.rstudio.com/wp-content/uploads/2016/03/rmarkdown-cheatsheet-2.0.pdf" TargetMode="External"/><Relationship Id="rId5" Type="http://schemas.openxmlformats.org/officeDocument/2006/relationships/hyperlink" Target="http://www.rstudio.com/wp-content/uploads/2016/02/advancedR.pdf" TargetMode="External"/><Relationship Id="rId4" Type="http://schemas.openxmlformats.org/officeDocument/2006/relationships/hyperlink" Target="http://www.rstudio.com/wp-content/uploads/2016/06/r-cheat-sheet.pdf"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2362200"/>
            <a:ext cx="6858000" cy="1143000"/>
          </a:xfrm>
        </p:spPr>
        <p:txBody>
          <a:bodyPr>
            <a:normAutofit fontScale="90000"/>
          </a:bodyPr>
          <a:lstStyle/>
          <a:p>
            <a:pPr algn="ctr"/>
            <a:r>
              <a:rPr lang="en-US" sz="2800" dirty="0"/>
              <a:t>IST 3420: Introduction to Data Science and Management</a:t>
            </a:r>
            <a:br>
              <a:rPr lang="en-US" dirty="0"/>
            </a:br>
            <a:endParaRPr lang="en-US" sz="1800" dirty="0"/>
          </a:p>
        </p:txBody>
      </p:sp>
      <p:sp>
        <p:nvSpPr>
          <p:cNvPr id="8" name="Slide Number Placeholder 7"/>
          <p:cNvSpPr>
            <a:spLocks noGrp="1"/>
          </p:cNvSpPr>
          <p:nvPr>
            <p:ph type="sldNum" sz="quarter" idx="12"/>
          </p:nvPr>
        </p:nvSpPr>
        <p:spPr/>
        <p:txBody>
          <a:bodyPr/>
          <a:lstStyle/>
          <a:p>
            <a:fld id="{F8328964-332A-4115-BBD0-419F6E8FE1FF}" type="slidenum">
              <a:rPr lang="en-US" smtClean="0"/>
              <a:t>1</a:t>
            </a:fld>
            <a:endParaRPr lang="en-US" dirty="0"/>
          </a:p>
        </p:txBody>
      </p:sp>
      <p:sp>
        <p:nvSpPr>
          <p:cNvPr id="9" name="AutoShape 2" descr="data:image/jpeg;base64,/9j/4AAQSkZJRgABAQAAAQABAAD/2wCEAAkGBwgHBgkIBwgKCgkLDRYPDQwMDRsUFRAWIB0iIiAdHx8kKDQsJCYxJx8fLT0tMTU3Ojo6Iys/RD84QzQ5OjcBCgoKDQwNGg8PGjclHyU3Nzc3Nzc3Nzc3Nzc3Nzc3Nzc3Nzc3Nzc3Nzc3Nzc3Nzc3Nzc3Nzc3Nzc3Nzc3Nzc3N//AABEIAHgAeAMBEQACEQEDEQH/xAAcAAADAQEBAQEBAAAAAAAAAAAABgcEAQUIAwL/xABCEAAABQEDBwcJBwMFAAAAAAAAAQIDBAUGEbIHEjVUc5PRExQVITE2sTI0QVFhcXSz0hYiVXKBlKEXkZIjUmLB4f/EABoBAQADAQEBAAAAAAAAAAAAAAADBAUGAgH/xAAxEQABAwEFBgUEAgMAAAAAAAAAAQIDBBETM3GRBTEyUVKBEiFCscEVNEGhFNEiYfD/2gAMAwEAAhEDEQA/AN1tbXz5tTfiQpDkeEws2yJpWabhkdxmZl13X9hDapaRjWI5yWqpgVlbI56satiIK/P5uuSN6riLl2zkmhRvpOpdQ5/N1yRvVcQu2ck0F9J1LqHP5uuSN6riF2zkmgvpOpdQ5/N1yRvVcQu2ck0F9J1LqHP5uuSN6riF2zkmgvpOpdQ5/N1yRvVcQu2ck0F9J1LqHP5uuSN6riF2zkmgvpOpdQ5/N1yRvVcQu2ck0F9J1LqHP5uuSN6riF2zkmgvpOpdQ5/N1yRvVcQu2ck0F9J1LqHP5uuSN6riF2zkmgvpOpdQ5/N1yRvVcQu2ck0F9J1LqHP5uuSd6riF2zkmgvpOpdRosVa+fCqceHOkOSIb7hNnyqzUbZmdxGRn6Lz6yFOqpGOYrmpYqF6irHtejHLaiivUdISdsvEYuR8KFGbEdmpmHsiAAAH0APgAAAAAAAAAAAAAAAANFO0hF2yMRDxJwKSw4jcztR0hJ2y8RhHwoJsR2amYeyIpNgrExZMJqqVdonSdLOZYV5Ob6FK9d/q7LhlVdY5HKxhtUNC1WpJIlto7yLO0aQxyLlKhGi64iJlKbvcZFeX6Cgk8qLajlNJaeJUsVqaEot1ZYrOzG3IylKgyDPk87rNCv9pn4f8Ag2KSpvksXehhVtJcLa3corC4UAAAAAAAAAAAAAAANFO0hF2yMRDxJwKSw4jcztR0hJ2y8RhHwoJsR2amYeyI+g7OvMvUGnOR7uTOM3mkXouSRXfp2DmpkVJHIvM62FUWNqt3WHoiMlEXK460mgxml3G6uSRoL0kRJO8/5Iv1F/ZyLeqv+jN2oqJCiLzJKNo58AAAAAAAAAAAAAADRTtIRdsjEQ8ScCksOI3M7UdISdsvEYR8KCbEdmpmHsiGyx1tH7PI5o+2qRBMzUSCO5TZn25vs9gpVNIk3+SeSmhSVywJ4XeaDg/lNo6GM5lmW65d1INBJ6/ad4ops+W3zsNF204US1LVJxaOvTLQTzlSzJKUlmtNJ8ltPH1mNWCBsLfC0xqiodO7xOPKExXAAAAAAAAAAAAAAA0U7SEXbIxEPEnApLDiNzO1HSEnbLxGEfCgmxHZqZh7IhpolhqnWqYzPivRUtO52aTilEfUZkfo9gpy1rInqxUUvw0EkzEeip5m7+mNa1mF/mr6RH9Ri5KS/SpeaHhWls3Ms45HRNcZWb5KNPJGZ3XXX33kXrFiCobNb4fwVamldT2eL8nm0+IufOjw2TSTj7iW0mrsIzO7rEr3oxquX8EEbFkejU/I3/0xrWswv81fSKX1GLkpo/SpeaHF5M6yhClHJhXEV/lq+kPqMXJT59Ll5oKtKpk2rySj0+Ot50+syLsSXrM+wiFySRsaWuUoxQvld4WoPEHJdIUglVCoobUZeQy2a7v1O7wGe/aSelpps2UvrdoaHslaM0+QqyyV6M9gjL+DHlNpL+W/s9rsltnk4VrQWLq9DbU+62mRFT1m8yd5JL/kXaXgLkNZHKtm5SjPQywpbvQXBaKQADRTtIRdsjEQ8ScCksOI3M7UdISdsvEYR8KCbEdmpmHsiLbk27mwPe78xQwK3Hd29jpdn/bt7+4ziqXSY5YvOaXs3fFA1dm7ndvkxtrenv8AAnWU7zUr4tvEQvVGE7JTPpMZuZfxzh1J/DyTU0tJdppMgPi7jzLN0ONQaY1DjJLOIiN1y7rcX6TMSzSulerlIoIWws8KHrCImAAcUklJNJ9h9RgCLZQrPt0OsEuIjNhyiNbaS7EKLyk+7rIy9/sG7RzrKyx29Dna+mSF9rdyiqLhnminaQi7ZGIh4k4FJYcRuZ2o6Qk7ZeIwj4UE2I7NTMPZEW3Jt3Nge935ihgVuO7t7HS7P+3b39xnFUukxyxec0vZu+KBq7N3O7fJjbW9Pf4E6ynealfFt4iF6ownZKZ9JjNzL+OcOpAAK9rbZxbPKTHS0cmYpOcTRKuJJeg1H/0LVPSum89yFOqrG0/lvUUmcqM8nr3qbGU16UoWpKv79fgLi7NbZ5OKCbWdb5tKJQqvFrdOamwzPk13kaVeUhRdpGM2WN0Tla41oZWysR7T0RGSiVlXik9ZtMi770d9KiP2H90/Ehe2e6yazmZ+0meKC3kSAbZzpop2kIu2RiIeJOBSWHEbmdqOkJO2XiMI+FBNiOzUzD2RFtybdzYHvd+YoYFbju7ex0uz/t29/cZxVLpMcsXnNL2bvigauzdzu3yY21vT3+BOsp3mpXxbeIheqMJ2SmfSYzcy/jnDqQAHz9aaUubaGoyHDMzVIWRflI7i/giHRwNRsTUTkcrVOV0zlXmeYJiuUvI7IUaKnGMzzUm24Re07yPwIZO0mpa1xt7Kcvhc3IpIzDXFnKMnOsdUL/RyZ/2WkWqJbJ2/9+CnXpbTuIiN85k0U7SEXbIxEPEnApLDiNzO1HSEnbLxGEfCgmxHZqZh7Ii25Nu5sD3u/MUMCtx3dvY6XZ/27e/uM4ql0mOWLzml7N3xQNXZu53b5Mba3p7/AAJ1lO81K+LbxEL1RhOyUz6TGbmX8c4dSAA+danpKXt14jHTR8CZIclNiOzUyj2RFFyOedVXZteKhl7S3N7/AAbOyfX2+SnjKNkXMoXc+o/lTjIWaTHaVa3AcQ4dAcwaKdpCLtkYiHiTgUkhxG5najpCTtl4jCPhQTYjs1Mw9kRbcm3c2B73fmKGBW47u3sdLs/7dvf3GcVS6THLF5zS9m74oGrs3c7t8mNtb09/gTrKd5qV8W3iIXqjCdkpn0mM3Mv45w6kAB86VPSUvbrxGOmj4EyQ5KbEdmpmHsiKLkc86quza8VDL2lub3+DZ2T6+3yU8ZRsi5lC7n1H8qcZCxSY7SrW4DiHDoTmDRTtIRdsjEQ8ScCkkOI3M7UdISdsvEYR8KCbEdmpmHsiLbk27mwPe78xQwK3Hd29jpdn/bt7+4ziqXSY5YvOaXs3fFA1dm7ndvkxtrenv8CdZTvNSvi28RC9UYTslM+kxm5l/HOHUgAPnSp6Sl7deIx00fAmSHJTYjs1Mw9kRRcjnnVV2bXioZe0tze/wbOyfX2+SnjKNkXMoXc+o/lTjIWKTHaVa3AcQ4dCcwaKdpCLtkYiHiTgUkhxG5najpCTtl4jCPhQTYjs1Mw9kRUbE2uodKs1Ehzpptvt5+cjkVquvWoy6yK7sMZFVSzSSq5qeXY3KOshihRrnefc9z7fWa/ET/bufSK/8Kfp/aFn6hTdX6X+hFyk12nVx+AumSOWS0hwl/cUm4zNN3aReoaFDC+JHeNDN2hURzeHwLaLln5LUOuU+TIVmMsyELWq4zuIjK87iFqZqujcib7ClTvRkrXO3IpXft9Zr8RP9u59Ixf4U/T+0N/6hTdX6X+g+31mfxE/27n0h/Cn6f2g+oU3V+l/ojM5xLs2Q42d6FurUk/YZmN1iWNRDnpVRXqqcz8B6IxzybV2nUN+eupyORJ1DZIPMUq+41X9hH6yFCuhfKjfAlu809n1EcPi8a2W2D19vrNfiJ/t3PpGf/Cn6f2hpfUKbq/S/wBHjWxthQqnZybDhTTcfcSkkJ5FZX3KI+0yuE9PSTMlRzk8uxBVVsD4XNa7z7krGwYJop2kIu2RiIeJOBSWHEbmdqOkJW2XiMI+BBNiOzUzD2RAAAAAAAAAAAAAAAAAAAAAAGinaQi7ZGIh4k4FJYcRuY1W2shOhVN+ZBjOyIT6zc/0kmo2zM7zIyL0eoxTpatjmI1y2KherKJ7Xq9iWoordHzdSk7lXAXLxnNCjcydK6B0fN1KTulcAvGc0FzJ0roHR83UpO6VwC8ZzQXMnSugdHzdSk7pXALxnNBcydK6B0fN1KTulcAvGc0FzJ0roHR83UpO6VwC8ZzQXMnSugdHzdSk7pXALxnNBcydK6B0fN1KTulcAvGc0FzJ0roHR83UpO6VwC8ZzQXMnSugdHzdSk7pXALxnNBcydK6B0fN1KTulcAvGc0FzJ0roHR83UpO6VwC8ZzQXMnSugdHzdSk7pXALxnNBcydK6DTYmyE6bU48ydGcjw2Fk4ZupNJuGR3kREfXdf2mKlVVsaxWtW1VL1FRPc9HOSxEP/Z"/>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ata:image/jpeg;base64,/9j/4AAQSkZJRgABAQAAAQABAAD/2wCEAAkGBxIHEhAIBxAQEBAQGRYQERESFxIUEBAZFREaFhQYFh8aHSshGRoxJxQXIT0tJS0rLy4uFys0RD8tNygtLi0BCgoKDg0OGxAQGy4mICQ2KzA0LC0sNzQwLCwrNzc0LCs1Lyw0LCw0LDU0KywyLC4sLCwsNS0sNCwvLS8sLCwsLP/AABEIAOEA4QMBEQACEQEDEQH/xAAcAAEBAAMBAQEBAAAAAAAAAAAABwQGCAMFAgH/xABEEAABAwECCQgHBwMDBQAAAAAAAQIDBAURBgcVNFRxc7PREiExMkFRk7ETIjVhcoGyFzNSgpGSoRRCwSNiwlNjouHw/8QAGgEBAAIDAQAAAAAAAAAAAAAAAAUGAQMEAv/EADIRAQABAgIHBgYDAQEBAAAAAAABAgMEcQUREzIzUpESFDGBsdEVIUFRYaEiNMHwQiP/2gAMAwEAAhEDEQA/AKnhZhNHg3Gj5E5cr70iiRbldd0qq9jTow+HqvVao8Pu5sTiabFOufH7JPamGFbaSq6SofG3sZCqxsT3eqt6/NVJi3hLVHhGvNA3MbeuTvasvk+flip0mo8WTibdjb5Y6NXeLvNPUyxU6TUeLJxGxt8sdDvF3mnqZYqdJqPFk4jY2+WOh3i7zT1MsVOk1HiycRsbfLHQ7xd5p6mWKnSajxZOI2Nvljod4u809TLFTpNR4snEbG3yx0O8Xeaeplip0mo8WTiNjb5Y6HeLvNPUyxU6TUeLJxGxt8sdDvF3mnqZYqdJqPFk4jY2+WOh3i7zT1MsVOk1HiycRsbfLHQ7xd5p6mWKnSajxZOI2Nvljod4u809TLFTpNR4snEbG3yx0O8Xeaeplip0mo8WTiNjb5Y6HeLvNPUyxU6TUeLJxGxt8sdDvF3mnqZYqdJqPFk4jY2+WOh3i7zT1MsVOk1HiycRsbfLHQ7xd5p6mWKnSajxZOI2Nvljod4u809TLFTpNR4snEbG3yx0O8Xeaeplip0mo8WTiNjb5Y6HeLvNPUyxU6TUeLJxGxt8sdDvF3mnqZYqdJqPFk4jY2+WOh3i7zT1MsVOk1HiycRsbfLHQ7xd5p6mWKnSajxZOI2Nvljod4u809TLFTpNR4snEbG3yx0O8XeaerLs/CqtoHI+CqlX/bI5ZGL7rnX3fK48V4a1XHzph7oxl6idcVT5/NUsC8MGYRIsE6JHUsS9zE6r07XMv5/kvRf2kRicLNmdcfOE5hMZF+NU/KptJyO1CMNrRdaVbUSvXmY5YWJ2I2NVbza1RV/MWHC24otRHn1VjG3JrvVfj5dHwjocgAAAAAAAAAAAAAAAAAAAAAAAAAAAABl2TXusuaKvhv5UTkdzdqf3JqVL0+Z4uURXRNM/Vts3Jt1xXH0dBf1jPxFb7MrX2oc/21nFTtZd4pY7W5TlCq3+LVnLCNjSAAAAAAAAAAAAAAAAAAAAAAAAAAAAAFDK1XkAs6RW1nFTtZd4pN2tynKFdv8AFqzlhGxpAAAD+tar1RjEVVXoROdVMTOpmImflD3loZYE5c0UrG97mORP1VDzFdM/KJh7m1XEa5iejHPbWAAAAAAAAAAAAAAAAAAAAAAFDK0kAs6R21nFTtZd4pN2tynKFdv8WrOWEbGkAAbTgVgi7CJyzzqsdMxbnOTrPX8LP8r2HHisVFqNUeLvweDm9Paq3fVXrLsiCyW+is6JkadCqies74lXncushrl2u5Ouqdaft2qLcaqI1M01tjV8JcCaa2mukga2CfpSRiXI5f8AeicztfT5HXYxddudU/OHHiMFbux9p+6OWlQSWZK+jrG8mSNbnJ2d6Knei9PzJuiuK6Yqp8Fdu26rdU01eMMY9tYAAAAAAAAAAAAAAAAAAABQytJALOkdtZxU7WXeKTdrcpyhXb/FqzlhGxpAP3FGsqtijS9zlRrU71VbkMTOqNcvVMTM6odC2PZ7bKhioKfqxNRt/wCJf7nL71W9fmVq5XNdU1T9VstW4t0RRH0Zh4bAABPMbtlo+OG1Y09djvQvXva5FVqrqVFT85JaOuaqpo80TpS1E0xcj6fJLiXQYAAAAAAAAAAAAAAAAAAABQytJALOkdtZxU7WXeKTdrcpyhXb/FqzlhGxpAMyxpEiqKeSTqtljcupJEVTXdjXRVH4ltsTquUzP3h0QVpbQAAA1LGhIjKCRrul742t18vleTVOzARrvR5uHSMxFifJGCdVsAAAAAAAAAAAAAAAAAAAAoZWkgFnSO2s4qdrLvFJu1uU5Qrt/i1ZywjY0gAC54EW+23qZr3OT00SIyZvbeicztS3X6707Cv4qxNqv8T4LRhMRF63E/WPFsJzOoAASXGlb7bQlbZlK69lOqrIqdCyLzXflS9NblTsJnAWJpp7c/X0QOk8RFdUW6fCPHNopIIsAAAAAAAAAAAAAAAAAAAAoZWkgFnSO2s4qdrLvFJu1uU5Qrt/i1ZywjY0gADNsm1JbHkbWWe9WPTmXta5O1rk7U/+6TXct03KezU22r1dqrtUypVkYzYJkRtqxvhf2uYnLiX/AJJquXWRdzR1cbk60za0pbqj+cap/T6cuMKz2JymTOev4Wxy3/8Ak1E/k0xgb32/bfOkMPH/AK/UtQwlxjSV7XU1jtdAx3MsjlT0yp7ruZnyVV1HbYwFNM66/n6I/EaTqrjs241fn6tEJFFAAAAAAAAAAAAAAAAAAAAAChlaSAWdI7azip2su8Um7W5TlCu3+LVnLCNjSAAAAAAAAAAAAAAAAAAAAAAAAAAAAAFDK0kAs6R21nFTtZd4pN2tynKFdv8AFqzlhGxpAAG52Fi/ktmCO0I6iNiSIqo1WuVUucre/wBxwXcdFuuadXgk7OjpuURX2vFn/ZZLpUX7HcTX8Sp5Wz4TVzfo+yyXSov2O4j4lTynwmrm/R9lkulRfsdxHxKnlPhNXN+mq4UWC7B2ZtFNI2RXMSXlNRUTnc5t3P8AD/J2Ye/F6ntRGpw4rDzYr7MzrfHN7mfpjeWqMTtVE/VTEzqhmI1zqUD7LJdKi/Y7iRvxKnlS3wmrm/R9lkulRfsdxHxKnlPhNXN+j7LJdKi/Y7iPiVPKfCaub9POoxYSwtdKtTGvJRXXch3Pcl/eZjSNMzq7LE6KqiNfa/TQSSRL6thYPVFuu5Nnx3tTmdI71Ym617/cl6mm7fotR/KXRYw1y9P8Y82+WZiujYiOtSd71/DEiManuvW9V/gjq9I1TuR1StvRVEb868n3I8ALOZ006uXvWSb/AA640Tjb/wB/1DojR+H5f3I/ACzndFOqe9JJv8uHfb/3/UHw/D8v7l8uuxYU0t60U00TuzlcmRifK5F/k20aRuRvREtNei7U7szDTLewHq7GRZlak0Sc6yRXqrU73N6U/lE7zus4y3c+XhP5R1/AXbXz8Y/DWTrcIAAAAChlaSAWdI7azip2su8Um7W5TlCu3+LVnLCNjSAALli+9n0up29cV/GcapaMFwKWxHM6gABIcbeex7Bm9kJrR3CnP2QGleNGXu0k70Y9Kfrs1p5mKvCXujeh0gVdbwABj2j91L8D/pU9Ub0PNe7KQ4B4Hrby/wBZXXtpWLdzczplTpa1exvevyTnvVJrF4rZfxp8fRAYLBbae1Vu+qw01Oyla2Cma1jGpc1rURGonuISqqap1ysFNMUxqh6mGQAAAATnGDgU1zX2vY7OS5vrTQt6rk7XsTsd2qnb09PTJ4PFzE9ivylEY7AxMTct+P1j/UxJZCAAAAUMrSQCzpHbWcVO1l3ik3a3KcoV2/xas5YRsaQABcsX3s+l1O3riv4zjVLRguBS2I5nUAAJDjbz2PYM3shNaO4U5+yA0rxoy92knejHpT9dmtPMxV4S90b0OkCrreAAPxPEkzXROvRHIrVVOlL0uMxOqdbExrjU86CjZZ8cdJSpyWRojGp7kTt71M11TVVNU+MsUURRTFMeEPc8vQAAAAAACG4eWKliVb44EuilT0sSJ0NRyrympqVF+VxP4S9tLeufGPkrWOsbK78vCfm106nEAAChlaSAWdI7azip2su8Um7W5TlCu3+LVnLCNjSAALli+9n0up29cV/GcapaMFwKWxHM6gABIcbeex7Bm9kJrR3CnP2QGleNGXu0k70Y9Kfrs1p5mKvCXujeh0gVdbwAAAAfl70jRXyKiInSq8yINWs16nz3YQUbF5DqylRe5ZYr/M27C5yz0apv2o/9R1hnQzNqE9JA5r2r0OaqKi/NDXMTHylsiYn5w9DDIAAAaJjcoPTU8Vc1PWhfyVXubIly/wAtZ+pIaOr1VzT9/wDEZpS3rtRV9v8AUmJlAAAAoZWkgFnSO2s4qdrLvFJu1uU5Qrt/i1ZywjY0gAC5YvvZ9LqdvXFfxnGqWjBcClsRzOoAASHG3nsewZvZCa0dwpz9kBpXjRl7tJO9GPSn67NaeZirwl7o3odIFXW8AAAPi4V4QMwdgWqkTlPcvIiZ+N13b3NTpX/2hvw9ib1fZhz4nEU2KO1KK2xbU9tOWa0ZXP570b0Rs+FvQnmTtqzRbjVTCt3sRcuzrql882tLMsu05rJelRZ8jo3dt3Vd7nJ0OTWa7lum5GqqG21ertTrolbsErfbhDTpVtRGyNXkSsToa5Ev5vct6Kmu7sIHEWZtV9lZcNiIv2+1Hm+0aHQAAPg4d0/9TQVbF7Gek8NyP/4nRhatV6n/ALxc2Mp7ViqPx6ISWFVgAAUMrSQCzpHbWcVO1l3ik3a3KcoV2/xas5YRsaQABcsX3s+l1O3riv4zjVLRguBS2I5nUAAJDjbz2PYM3shNaO4U5+yA0rxoy92knejHpT9dmtPMxV4S90b0OkCrreAAAEcxpWitXWLSovq07WsROzlORHuX+Wp+Um8Bb7NrtfdXtJ3O1d7P2acdyOAAG9Yo61YqmWjXqyx8r80bku/hziO0jRroir7f6ldFV6rk0/ePRWiHToAA+fhFH6Wlq4/xQyp+samyzOq5TP5hqvxrt1R+Jc9llVIAAFDK0kAs6R21nFTtZd4pN2tynKFdv8WrOWEbGkAAXLF97PpdTt64r+M41S0YLgUtiOZ1AACQ4289j2DN7ITWjuFOfsgNK8aMvdpJ3ox6U/XZrTzMVeEvdG9DpAq63gAABAMKpVmrax7v+tI35NerU8kLHh41WqcoVXFVa71U/mXyjc5wABsuLh6stGmRP7vSIvgPX/CHJjY/+E+Xq7tHzqxFPn6LeQKyAADEtZL4J0/7b/oU9296Hi5uy52QsyogYAChlaSAWdI7azip2su8Um7W5TlCu3+LVnLCNjSAALli+9n0up29cV/GcapaMFwKWxHM6gABIcbeex7Bm9kJrR3CnP2QGleNGXu0k70Y9Kfrs1p5mKvCXujeh0gVdbwAAA57wgzqr2029cWSzw6coVPEcWrOXzza0gADY8XftGl1ybh5y43gVeXq7dH/ANinz9FxIBZQABi2p9zN8D/oU9Ub0PNe7LnVCzqgBgAKGVpIBZ0jtrOKnay7xSbtblOUK7f4tWcsI2NIAAuWL72fS6nb1xX8ZxqlowXApbEczqAAEhxt57HsGb2QmtHcKc/ZAaV40Ze7STvRj0p+uzWnmYq8Je6N6HSBV1vAAADnrCDOqvbTb1xZLPDpyhU8Rxas5YBtaQABseLv2jS65Nw85cbwKvL1duj/AOxT5+i4kAsoAAxbU+5m+B/0KeqN6HmvdlzqhZ1QAwAFDK0kAs6R21nFTtZd4pN2tynKFdv8WrOWEbGkAAXLF97PpdTt64r+M41S0YLgUtiOZ1AACQ4289j2DN7ITWjuFOfsgNK8aMvdpJ3ox6U/XZrTzMVeEvdG9DpAq63gAABz1hBnVXtpt64slnh05QqeI4tWcsA2tIAA2PF37Rpdcm4ecuN4FXl6u3R/9inz9FxIBZQABi2p9zN8D/oU9Ub0PNe7LnVCzqgBgAKGVpIBZ0jtrOKnay7xSbtblOUK7f4tWcsI2NIAAuWL72fS6nb1xX8ZxqlowXApbEczqAAEhxt57HsGb2QmtHcKc/ZAaV40Ze7STvRj0p+uzWnmYq8Je6N6HSBV1vAAADnrCDOqvbTb1xZLPDpyhU8Rxas5YBtaQABseLv2jS65Nw85cbwKvL1duj/7FPn6LiQCygADFtT7mb4H/Qp6o3oea92XOqFnVADAAUMrSQCzpHbWcVO1l3ik3a3KcoV2/wAWrOWEbGkAAXLF97PpdTt64r+M41S0YLgUtiOZ1AACQ4289j2DN7ITWjuFOfsgNK8aMvdpJ3ox6U/XZrTzMVeEvdG9DpAq63gAABz1hBnVXtpt64slnh05QqeI4tWcsA2tIAA2PF37Rpdcm4ecuN4FXl6u3R/9inz9FxIBZQABi2p9zN8D/oU9Ub0PNe7LnVCzqgBgAKGVpIBZ0jtrOKnay7xSbtblOUK7f4tWcsI2NIAAuWL72fS6nb1xX8ZxqlowXApbEczqAAEhxt57HsGb2QmtHcKc/ZAaV40Ze7STvRj0p+uzWnmYq8Je6N6HSBV1vAAADnrCDOqvbTb1xZLPDpyhU8Rxas5YBtaQABseLv2jS65Nw85cbwKvL1duj/7FPn6LiQCygADFtT7mb4H/AEKeqN6HmvdlzqhZ1QAwAFDK0kAs6R21nFTtZd4pN2tynKFdv8WrOWEbGkAAWfAS1aenoKaKeohY5Ede10jGuT/UcvOiqQWKt1zeqmInosuDuURYpiZjq+9lul0qn8WPic+yucs9HTtbfNHUy3S6VT+LHxGyucs9Da2+aOplul0qn8WPiNlc5Z6G1t80dUqxpVLKusjkpZGSN9CxOUxyOS/0knNenbzp+pL4CmabcxMfVBaTqiq7Gqfo087kc9IFuc1V708zFXg9Ub0Ogct0ulU/ix8St7K5yz0Wza2+aOplul0qn8WPiNlc5Z6G1t80dTLdLpVP4sfEbK5yz0Nrb5o6mW6XSqfxY+I2VzlnobW3zR1Qi3XpJU1T2Kiossqoqc6KiyuVFTvQsNmNVunKFXxE67tWr7ywTY0gADYMApm09fTS1DmsaiyXucqNan+g9EvVdZzYuJmzVEfj1dmBmIv0zP59Fly3S6VT+LHxIPZXOWeixbW3zR1Mt0ulU/ix8RsrnLPQ2tvmjqZbpdKp/Fj4jZXOWehtbfNHVjWlbNM+GZramnVVY9ERJI719VfeeqLVfaj+M9Hmu7R2Z/lHVA0LGqYAAKGVpIBZ0jtrOKnay7xSbtblOUK7f4tWcsI2NIAAAAAAAAAAAAAAAAAAAAAAAAAAAAAUMrSQCzpHbWcVO1l3ik3a3KcoV2/xas5YRsaQAAAAAAAAAAAAAAAAAAAAAAAAAAAAAoZWkgFnS/DCidQVtVDInTI6RvvbIvLb9V2tCYw1cVWqZj/tSAxlE0XqonPq+Mb3MAAAAAAAAAAAAAAAAAAAAAAAAAAAAAe9BSOr5I6ODndK5GJ+Zbr9Xb8jzXVFFM1T9Gy3RNdcUx9XQWT2dyla7crZ2IfCw3wTbhExJYFRlTGlzHL1Xp08h3u7l7L/AHnThcTNmdU+EuTGYSL8a48YSC07Knsl3orRhfEvRe5PVd8Lk5nfJSaou0XI10zrV+5ZuW51VxqYV5say8BeAvAXgLwF4C8BeAvAXgLwF4C8BeAvAXgLwF4C8BeAvAXgLwMihopbQd6GhjfK7uYiuu13dCazzXXTRGuqdT3RbrrnVTGtVsA8C8irlC07lqFS5rUuVIUVOfn7XdnN0dHPeQ+Lxe0/jT4eqdwWC2X86970bscCRAPKq6jtRmnxYq8Hwjc1AAAAAAAAAAAAAAAAAAAAAAAAAAAfZs7qIaq/Fso8GSeXoA//2Q=="/>
          <p:cNvSpPr>
            <a:spLocks noChangeAspect="1" noChangeArrowheads="1"/>
          </p:cNvSpPr>
          <p:nvPr/>
        </p:nvSpPr>
        <p:spPr bwMode="auto">
          <a:xfrm>
            <a:off x="1831975"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data:image/jpeg;base64,/9j/4AAQSkZJRgABAQAAAQABAAD/2wCEAAkGBxIHEhAIBxAQEBAQGRYQERESFxIUEBAZFREaFhQYFh8aHSshGRoxJxQXIT0tJS0rLy4uFys0RD8tNygtLi0BCgoKDg0OGxAQGy4mICQ2KzA0LC0sNzQwLCwrNzc0LCs1Lyw0LCw0LDU0KywyLC4sLCwsNS0sNCwvLS8sLCwsLP/AABEIAOEA4QMBEQACEQEDEQH/xAAcAAEBAAMBAQEBAAAAAAAAAAAABwQGCAMFAgH/xABEEAABAwECCQgHBwMDBQAAAAAAAQIDBAURBgcVNFRxc7PREiExMkFRk7ETIjVhcoGyFzNSgpGSoRRCwSNiwlNjouHw/8QAGgEBAAIDAQAAAAAAAAAAAAAAAAUGAQMEAv/EADIRAQABAgIHBgYDAQEBAAAAAAABAgMEcQUREzIzUpESFDGBsdEVIUFRYaEiNMHwQiP/2gAMAwEAAhEDEQA/AKnhZhNHg3Gj5E5cr70iiRbldd0qq9jTow+HqvVao8Pu5sTiabFOufH7JPamGFbaSq6SofG3sZCqxsT3eqt6/NVJi3hLVHhGvNA3MbeuTvasvk+flip0mo8WTibdjb5Y6NXeLvNPUyxU6TUeLJxGxt8sdDvF3mnqZYqdJqPFk4jY2+WOh3i7zT1MsVOk1HiycRsbfLHQ7xd5p6mWKnSajxZOI2Nvljod4u809TLFTpNR4snEbG3yx0O8Xeaeplip0mo8WTiNjb5Y6HeLvNPUyxU6TUeLJxGxt8sdDvF3mnqZYqdJqPFk4jY2+WOh3i7zT1MsVOk1HiycRsbfLHQ7xd5p6mWKnSajxZOI2Nvljod4u809TLFTpNR4snEbG3yx0O8Xeaeplip0mo8WTiNjb5Y6HeLvNPUyxU6TUeLJxGxt8sdDvF3mnqZYqdJqPFk4jY2+WOh3i7zT1MsVOk1HiycRsbfLHQ7xd5p6mWKnSajxZOI2Nvljod4u809TLFTpNR4snEbG3yx0O8Xeaeplip0mo8WTiNjb5Y6HeLvNPUyxU6TUeLJxGxt8sdDvF3mnqZYqdJqPFk4jY2+WOh3i7zT1MsVOk1HiycRsbfLHQ7xd5p6mWKnSajxZOI2Nvljod4u809TLFTpNR4snEbG3yx0O8XeaerLs/CqtoHI+CqlX/bI5ZGL7rnX3fK48V4a1XHzph7oxl6idcVT5/NUsC8MGYRIsE6JHUsS9zE6r07XMv5/kvRf2kRicLNmdcfOE5hMZF+NU/KptJyO1CMNrRdaVbUSvXmY5YWJ2I2NVbza1RV/MWHC24otRHn1VjG3JrvVfj5dHwjocgAAAAAAAAAAAAAAAAAAAAAAAAAAAABl2TXusuaKvhv5UTkdzdqf3JqVL0+Z4uURXRNM/Vts3Jt1xXH0dBf1jPxFb7MrX2oc/21nFTtZd4pY7W5TlCq3+LVnLCNjSAAAAAAAAAAAAAAAAAAAAAAAAAAAAAFDK1XkAs6RW1nFTtZd4pN2tynKFdv8AFqzlhGxpAAAD+tar1RjEVVXoROdVMTOpmImflD3loZYE5c0UrG97mORP1VDzFdM/KJh7m1XEa5iejHPbWAAAAAAAAAAAAAAAAAAAAAAFDK0kAs6R21nFTtZd4pN2tynKFdv8WrOWEbGkAAbTgVgi7CJyzzqsdMxbnOTrPX8LP8r2HHisVFqNUeLvweDm9Paq3fVXrLsiCyW+is6JkadCqies74lXncushrl2u5Ouqdaft2qLcaqI1M01tjV8JcCaa2mukga2CfpSRiXI5f8AeicztfT5HXYxddudU/OHHiMFbux9p+6OWlQSWZK+jrG8mSNbnJ2d6Knei9PzJuiuK6Yqp8Fdu26rdU01eMMY9tYAAAAAAAAAAAAAAAAAAABQytJALOkdtZxU7WXeKTdrcpyhXb/FqzlhGxpAP3FGsqtijS9zlRrU71VbkMTOqNcvVMTM6odC2PZ7bKhioKfqxNRt/wCJf7nL71W9fmVq5XNdU1T9VstW4t0RRH0Zh4bAABPMbtlo+OG1Y09djvQvXva5FVqrqVFT85JaOuaqpo80TpS1E0xcj6fJLiXQYAAAAAAAAAAAAAAAAAAABQytJALOkdtZxU7WXeKTdrcpyhXb/FqzlhGxpAMyxpEiqKeSTqtljcupJEVTXdjXRVH4ltsTquUzP3h0QVpbQAAA1LGhIjKCRrul742t18vleTVOzARrvR5uHSMxFifJGCdVsAAAAAAAAAAAAAAAAAAAAoZWkgFnSO2s4qdrLvFJu1uU5Qrt/i1ZywjY0gAC54EW+23qZr3OT00SIyZvbeicztS3X6707Cv4qxNqv8T4LRhMRF63E/WPFsJzOoAASXGlb7bQlbZlK69lOqrIqdCyLzXflS9NblTsJnAWJpp7c/X0QOk8RFdUW6fCPHNopIIsAAAAAAAAAAAAAAAAAAAAoZWkgFnSO2s4qdrLvFJu1uU5Qrt/i1ZywjY0gADNsm1JbHkbWWe9WPTmXta5O1rk7U/+6TXct03KezU22r1dqrtUypVkYzYJkRtqxvhf2uYnLiX/AJJquXWRdzR1cbk60za0pbqj+cap/T6cuMKz2JymTOev4Wxy3/8Ak1E/k0xgb32/bfOkMPH/AK/UtQwlxjSV7XU1jtdAx3MsjlT0yp7ruZnyVV1HbYwFNM66/n6I/EaTqrjs241fn6tEJFFAAAAAAAAAAAAAAAAAAAAAChlaSAWdI7azip2su8Um7W5TlCu3+LVnLCNjSAAAAAAAAAAAAAAAAAAAAAAAAAAAAAFDK0kAs6R21nFTtZd4pN2tynKFdv8AFqzlhGxpAAG52Fi/ktmCO0I6iNiSIqo1WuVUucre/wBxwXcdFuuadXgk7OjpuURX2vFn/ZZLpUX7HcTX8Sp5Wz4TVzfo+yyXSov2O4j4lTynwmrm/R9lkulRfsdxHxKnlPhNXN+mq4UWC7B2ZtFNI2RXMSXlNRUTnc5t3P8AD/J2Ye/F6ntRGpw4rDzYr7MzrfHN7mfpjeWqMTtVE/VTEzqhmI1zqUD7LJdKi/Y7iRvxKnlS3wmrm/R9lkulRfsdxHxKnlPhNXN+j7LJdKi/Y7iPiVPKfCaub9POoxYSwtdKtTGvJRXXch3Pcl/eZjSNMzq7LE6KqiNfa/TQSSRL6thYPVFuu5Nnx3tTmdI71Ym617/cl6mm7fotR/KXRYw1y9P8Y82+WZiujYiOtSd71/DEiManuvW9V/gjq9I1TuR1StvRVEb868n3I8ALOZ006uXvWSb/AA640Tjb/wB/1DojR+H5f3I/ACzndFOqe9JJv8uHfb/3/UHw/D8v7l8uuxYU0t60U00TuzlcmRifK5F/k20aRuRvREtNei7U7szDTLewHq7GRZlak0Sc6yRXqrU73N6U/lE7zus4y3c+XhP5R1/AXbXz8Y/DWTrcIAAAAChlaSAWdI7azip2su8Um7W5TlCu3+LVnLCNjSAALli+9n0up29cV/GcapaMFwKWxHM6gABIcbeex7Bm9kJrR3CnP2QGleNGXu0k70Y9Kfrs1p5mKvCXujeh0gVdbwABj2j91L8D/pU9Ub0PNe7KQ4B4Hrby/wBZXXtpWLdzczplTpa1exvevyTnvVJrF4rZfxp8fRAYLBbae1Vu+qw01Oyla2Cma1jGpc1rURGonuISqqap1ysFNMUxqh6mGQAAAATnGDgU1zX2vY7OS5vrTQt6rk7XsTsd2qnb09PTJ4PFzE9ivylEY7AxMTct+P1j/UxJZCAAAAUMrSQCzpHbWcVO1l3ik3a3KcoV2/xas5YRsaQABcsX3s+l1O3riv4zjVLRguBS2I5nUAAJDjbz2PYM3shNaO4U5+yA0rxoy92knejHpT9dmtPMxV4S90b0OkCrreAAPxPEkzXROvRHIrVVOlL0uMxOqdbExrjU86CjZZ8cdJSpyWRojGp7kTt71M11TVVNU+MsUURRTFMeEPc8vQAAAAAACG4eWKliVb44EuilT0sSJ0NRyrympqVF+VxP4S9tLeufGPkrWOsbK78vCfm106nEAAChlaSAWdI7azip2su8Um7W5TlCu3+LVnLCNjSAALli+9n0up29cV/GcapaMFwKWxHM6gABIcbeex7Bm9kJrR3CnP2QGleNGXu0k70Y9Kfrs1p5mKvCXujeh0gVdbwAAAAfl70jRXyKiInSq8yINWs16nz3YQUbF5DqylRe5ZYr/M27C5yz0apv2o/9R1hnQzNqE9JA5r2r0OaqKi/NDXMTHylsiYn5w9DDIAAAaJjcoPTU8Vc1PWhfyVXubIly/wAtZ+pIaOr1VzT9/wDEZpS3rtRV9v8AUmJlAAAAoZWkgFnSO2s4qdrLvFJu1uU5Qrt/i1ZywjY0gAC5YvvZ9LqdvXFfxnGqWjBcClsRzOoAASHG3nsewZvZCa0dwpz9kBpXjRl7tJO9GPSn67NaeZirwl7o3odIFXW8AAAPi4V4QMwdgWqkTlPcvIiZ+N13b3NTpX/2hvw9ib1fZhz4nEU2KO1KK2xbU9tOWa0ZXP570b0Rs+FvQnmTtqzRbjVTCt3sRcuzrql882tLMsu05rJelRZ8jo3dt3Vd7nJ0OTWa7lum5GqqG21ertTrolbsErfbhDTpVtRGyNXkSsToa5Ev5vct6Kmu7sIHEWZtV9lZcNiIv2+1Hm+0aHQAAPg4d0/9TQVbF7Gek8NyP/4nRhatV6n/ALxc2Mp7ViqPx6ISWFVgAAUMrSQCzpHbWcVO1l3ik3a3KcoV2/xas5YRsaQABcsX3s+l1O3riv4zjVLRguBS2I5nUAAJDjbz2PYM3shNaO4U5+yA0rxoy92knejHpT9dmtPMxV4S90b0OkCrreAAAEcxpWitXWLSovq07WsROzlORHuX+Wp+Um8Bb7NrtfdXtJ3O1d7P2acdyOAAG9Yo61YqmWjXqyx8r80bku/hziO0jRroir7f6ldFV6rk0/ePRWiHToAA+fhFH6Wlq4/xQyp+samyzOq5TP5hqvxrt1R+Jc9llVIAAFDK0kAs6R21nFTtZd4pN2tynKFdv8WrOWEbGkAAXLF97PpdTt64r+M41S0YLgUtiOZ1AACQ4289j2DN7ITWjuFOfsgNK8aMvdpJ3ox6U/XZrTzMVeEvdG9DpAq63gAABAMKpVmrax7v+tI35NerU8kLHh41WqcoVXFVa71U/mXyjc5wABsuLh6stGmRP7vSIvgPX/CHJjY/+E+Xq7tHzqxFPn6LeQKyAADEtZL4J0/7b/oU9296Hi5uy52QsyogYAChlaSAWdI7azip2su8Um7W5TlCu3+LVnLCNjSAALli+9n0up29cV/GcapaMFwKWxHM6gABIcbeex7Bm9kJrR3CnP2QGleNGXu0k70Y9Kfrs1p5mKvCXujeh0gVdbwAAA57wgzqr2029cWSzw6coVPEcWrOXzza0gADY8XftGl1ybh5y43gVeXq7dH/ANinz9FxIBZQABi2p9zN8D/oU9Ub0PNe7LnVCzqgBgAKGVpIBZ0jtrOKnay7xSbtblOUK7f4tWcsI2NIAAuWL72fS6nb1xX8ZxqlowXApbEczqAAEhxt57HsGb2QmtHcKc/ZAaV40Ze7STvRj0p+uzWnmYq8Je6N6HSBV1vAAADnrCDOqvbTb1xZLPDpyhU8Rxas5YBtaQABseLv2jS65Nw85cbwKvL1duj/AOxT5+i4kAsoAAxbU+5m+B/0KeqN6HmvdlzqhZ1QAwAFDK0kAs6R21nFTtZd4pN2tynKFdv8WrOWEbGkAAXLF97PpdTt64r+M41S0YLgUtiOZ1AACQ4289j2DN7ITWjuFOfsgNK8aMvdpJ3ox6U/XZrTzMVeEvdG9DpAq63gAABz1hBnVXtpt64slnh05QqeI4tWcsA2tIAA2PF37Rpdcm4ecuN4FXl6u3R/9inz9FxIBZQABi2p9zN8D/oU9Ub0PNe7LnVCzqgBgAKGVpIBZ0jtrOKnay7xSbtblOUK7f4tWcsI2NIAAuWL72fS6nb1xX8ZxqlowXApbEczqAAEhxt57HsGb2QmtHcKc/ZAaV40Ze7STvRj0p+uzWnmYq8Je6N6HSBV1vAAADnrCDOqvbTb1xZLPDpyhU8Rxas5YBtaQABseLv2jS65Nw85cbwKvL1duj/7FPn6LiQCygADFtT7mb4H/Qp6o3oea92XOqFnVADAAUMrSQCzpHbWcVO1l3ik3a3KcoV2/wAWrOWEbGkAAXLF97PpdTt64r+M41S0YLgUtiOZ1AACQ4289j2DN7ITWjuFOfsgNK8aMvdpJ3ox6U/XZrTzMVeEvdG9DpAq63gAABz1hBnVXtpt64slnh05QqeI4tWcsA2tIAA2PF37Rpdcm4ecuN4FXl6u3R/9inz9FxIBZQABi2p9zN8D/oU9Ub0PNe7LnVCzqgBgAKGVpIBZ0jtrOKnay7xSbtblOUK7f4tWcsI2NIAAuWL72fS6nb1xX8ZxqlowXApbEczqAAEhxt57HsGb2QmtHcKc/ZAaV40Ze7STvRj0p+uzWnmYq8Je6N6HSBV1vAAADnrCDOqvbTb1xZLPDpyhU8Rxas5YBtaQABseLv2jS65Nw85cbwKvL1duj/7FPn6LiQCygADFtT7mb4H/AEKeqN6HmvdlzqhZ1QAwAFDK0kAs6R21nFTtZd4pN2tynKFdv8WrOWEbGkAAWfAS1aenoKaKeohY5Ede10jGuT/UcvOiqQWKt1zeqmInosuDuURYpiZjq+9lul0qn8WPic+yucs9HTtbfNHUy3S6VT+LHxGyucs9Da2+aOplul0qn8WPiNlc5Z6G1t80dUqxpVLKusjkpZGSN9CxOUxyOS/0knNenbzp+pL4CmabcxMfVBaTqiq7Gqfo087kc9IFuc1V708zFXg9Ub0Ogct0ulU/ix8St7K5yz0Wza2+aOplul0qn8WPiNlc5Z6G1t80dTLdLpVP4sfEbK5yz0Nrb5o6mW6XSqfxY+I2VzlnobW3zR1Qi3XpJU1T2Kiossqoqc6KiyuVFTvQsNmNVunKFXxE67tWr7ywTY0gADYMApm09fTS1DmsaiyXucqNan+g9EvVdZzYuJmzVEfj1dmBmIv0zP59Fly3S6VT+LHxIPZXOWeixbW3zR1Mt0ulU/ix8RsrnLPQ2tvmjqZbpdKp/Fj4jZXOWehtbfNHVjWlbNM+GZramnVVY9ERJI719VfeeqLVfaj+M9Hmu7R2Z/lHVA0LGqYAAKGVpIBZ0jtrOKnay7xSbtblOUK7f4tWcsI2NIAAAAAAAAAAAAAAAAAAAAAAAAAAAAAUMrSQCzpHbWcVO1l3ik3a3KcoV2/xas5YRsaQAAAAAAAAAAAAAAAAAAAAAAAAAAAAAoZWkgFnS/DCidQVtVDInTI6RvvbIvLb9V2tCYw1cVWqZj/tSAxlE0XqonPq+Mb3MAAAAAAAAAAAAAAAAAAAAAAAAAAAAAe9BSOr5I6ODndK5GJ+Zbr9Xb8jzXVFFM1T9Gy3RNdcUx9XQWT2dyla7crZ2IfCw3wTbhExJYFRlTGlzHL1Xp08h3u7l7L/AHnThcTNmdU+EuTGYSL8a48YSC07Knsl3orRhfEvRe5PVd8Lk5nfJSaou0XI10zrV+5ZuW51VxqYV5say8BeAvAXgLwF4C8BeAvAXgLwF4C8BeAvAXgLwF4C8BeAvAXgLwMihopbQd6GhjfK7uYiuu13dCazzXXTRGuqdT3RbrrnVTGtVsA8C8irlC07lqFS5rUuVIUVOfn7XdnN0dHPeQ+Lxe0/jT4eqdwWC2X86970bscCRAPKq6jtRmnxYq8Hwjc1AAAAAAAAAAAAAAAAAAAAAAAAAAAfZs7qIaq/Fso8GSeXoA//2Q=="/>
          <p:cNvSpPr>
            <a:spLocks noChangeAspect="1" noChangeArrowheads="1"/>
          </p:cNvSpPr>
          <p:nvPr/>
        </p:nvSpPr>
        <p:spPr bwMode="auto">
          <a:xfrm>
            <a:off x="1984375" y="1603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Subtitle 3"/>
          <p:cNvSpPr>
            <a:spLocks noGrp="1"/>
          </p:cNvSpPr>
          <p:nvPr>
            <p:ph type="subTitle" idx="1"/>
          </p:nvPr>
        </p:nvSpPr>
        <p:spPr>
          <a:xfrm>
            <a:off x="2740152" y="3810000"/>
            <a:ext cx="6861048" cy="381000"/>
          </a:xfrm>
        </p:spPr>
        <p:txBody>
          <a:bodyPr>
            <a:normAutofit lnSpcReduction="10000"/>
          </a:bodyPr>
          <a:lstStyle/>
          <a:p>
            <a:pPr algn="ctr"/>
            <a:r>
              <a:rPr lang="en-US" dirty="0"/>
              <a:t>Part 2: R Programming</a:t>
            </a:r>
          </a:p>
        </p:txBody>
      </p:sp>
    </p:spTree>
    <p:extLst>
      <p:ext uri="{BB962C8B-B14F-4D97-AF65-F5344CB8AC3E}">
        <p14:creationId xmlns:p14="http://schemas.microsoft.com/office/powerpoint/2010/main" val="3155284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for Learning R</a:t>
            </a:r>
          </a:p>
        </p:txBody>
      </p:sp>
      <p:sp>
        <p:nvSpPr>
          <p:cNvPr id="3" name="Slide Number Placeholder 2"/>
          <p:cNvSpPr>
            <a:spLocks noGrp="1"/>
          </p:cNvSpPr>
          <p:nvPr>
            <p:ph type="sldNum" sz="quarter" idx="12"/>
          </p:nvPr>
        </p:nvSpPr>
        <p:spPr/>
        <p:txBody>
          <a:bodyPr/>
          <a:lstStyle/>
          <a:p>
            <a:fld id="{F8328964-332A-4115-BBD0-419F6E8FE1FF}" type="slidenum">
              <a:rPr lang="en-US" smtClean="0"/>
              <a:t>10</a:t>
            </a:fld>
            <a:endParaRPr lang="en-US"/>
          </a:p>
        </p:txBody>
      </p:sp>
      <p:sp>
        <p:nvSpPr>
          <p:cNvPr id="4" name="Content Placeholder 3"/>
          <p:cNvSpPr>
            <a:spLocks noGrp="1"/>
          </p:cNvSpPr>
          <p:nvPr>
            <p:ph sz="quarter" idx="1"/>
          </p:nvPr>
        </p:nvSpPr>
        <p:spPr/>
        <p:txBody>
          <a:bodyPr>
            <a:normAutofit fontScale="85000" lnSpcReduction="20000"/>
          </a:bodyPr>
          <a:lstStyle/>
          <a:p>
            <a:r>
              <a:rPr lang="en-US" dirty="0"/>
              <a:t>Remember the </a:t>
            </a:r>
            <a:r>
              <a:rPr lang="en-US" dirty="0" err="1"/>
              <a:t>Rseek</a:t>
            </a:r>
            <a:r>
              <a:rPr lang="en-US" dirty="0"/>
              <a:t> (search engine for R language)!</a:t>
            </a:r>
          </a:p>
          <a:p>
            <a:pPr lvl="1"/>
            <a:r>
              <a:rPr lang="en-US" dirty="0">
                <a:hlinkClick r:id="rId2"/>
              </a:rPr>
              <a:t>http://rseek.org/</a:t>
            </a:r>
            <a:endParaRPr lang="en-US" dirty="0"/>
          </a:p>
          <a:p>
            <a:r>
              <a:rPr lang="en-US" dirty="0"/>
              <a:t>“An Introduction to R”</a:t>
            </a:r>
          </a:p>
          <a:p>
            <a:pPr lvl="1"/>
            <a:r>
              <a:rPr lang="en-US" u="sng" dirty="0">
                <a:hlinkClick r:id="rId3"/>
              </a:rPr>
              <a:t>https://cran.r-project.org/doc/manuals/R-intro.pdf</a:t>
            </a:r>
            <a:endParaRPr lang="en-US" u="sng" dirty="0"/>
          </a:p>
          <a:p>
            <a:r>
              <a:rPr lang="en-US" dirty="0"/>
              <a:t>R Language Definition</a:t>
            </a:r>
          </a:p>
          <a:p>
            <a:pPr lvl="1"/>
            <a:r>
              <a:rPr lang="en-US" dirty="0">
                <a:hlinkClick r:id="rId4"/>
              </a:rPr>
              <a:t>https://cran.r-project.org/doc/manuals/r-release/R-lang.pdf</a:t>
            </a:r>
            <a:endParaRPr lang="en-US" dirty="0"/>
          </a:p>
          <a:p>
            <a:r>
              <a:rPr lang="en-US" dirty="0"/>
              <a:t>“R Reference Card” – quick reference for important tasks</a:t>
            </a:r>
          </a:p>
          <a:p>
            <a:pPr lvl="1"/>
            <a:r>
              <a:rPr lang="en-US" u="sng" dirty="0">
                <a:hlinkClick r:id="rId5"/>
              </a:rPr>
              <a:t>https://cran.r-project.org/doc/contrib/Short-refcard.pdf</a:t>
            </a:r>
            <a:endParaRPr lang="en-US" u="sng" dirty="0"/>
          </a:p>
          <a:p>
            <a:r>
              <a:rPr lang="en-US" dirty="0"/>
              <a:t>A Step-by-Step R Tutorial</a:t>
            </a:r>
          </a:p>
          <a:p>
            <a:pPr lvl="1"/>
            <a:r>
              <a:rPr lang="en-US" dirty="0">
                <a:hlinkClick r:id="rId6"/>
              </a:rPr>
              <a:t>http://www.cyclismo.org/tutorial/R/</a:t>
            </a:r>
            <a:endParaRPr lang="en-US" dirty="0"/>
          </a:p>
          <a:p>
            <a:r>
              <a:rPr lang="en-US" dirty="0"/>
              <a:t>Stack Overflow Q&amp;A Site</a:t>
            </a:r>
          </a:p>
          <a:p>
            <a:pPr lvl="1"/>
            <a:r>
              <a:rPr lang="en-US" dirty="0">
                <a:hlinkClick r:id="rId7"/>
              </a:rPr>
              <a:t>http://stackoverflow.com/questions/tagged/r</a:t>
            </a:r>
            <a:endParaRPr lang="en-US" dirty="0"/>
          </a:p>
          <a:p>
            <a:r>
              <a:rPr lang="en-US" dirty="0"/>
              <a:t>Commonly Used R Packages</a:t>
            </a:r>
          </a:p>
          <a:p>
            <a:pPr lvl="1"/>
            <a:r>
              <a:rPr lang="en-US" dirty="0">
                <a:hlinkClick r:id="rId8"/>
              </a:rPr>
              <a:t>https://support.rstudio.com/hc/en-us/articles/201057987-Quick-list-of-useful-R-packages</a:t>
            </a:r>
            <a:endParaRPr lang="en-US" dirty="0"/>
          </a:p>
          <a:p>
            <a:pPr lvl="1"/>
            <a:endParaRPr lang="en-US" dirty="0"/>
          </a:p>
        </p:txBody>
      </p:sp>
    </p:spTree>
    <p:extLst>
      <p:ext uri="{BB962C8B-B14F-4D97-AF65-F5344CB8AC3E}">
        <p14:creationId xmlns:p14="http://schemas.microsoft.com/office/powerpoint/2010/main" val="72769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Analogy of difference between R and </a:t>
            </a:r>
            <a:r>
              <a:rPr lang="en-US" dirty="0" err="1"/>
              <a:t>RStudio</a:t>
            </a:r>
            <a:endParaRPr lang="en-US" dirty="0"/>
          </a:p>
        </p:txBody>
      </p:sp>
      <p:sp>
        <p:nvSpPr>
          <p:cNvPr id="3" name="Slide Number Placeholder 2"/>
          <p:cNvSpPr>
            <a:spLocks noGrp="1"/>
          </p:cNvSpPr>
          <p:nvPr>
            <p:ph type="sldNum" sz="quarter" idx="12"/>
          </p:nvPr>
        </p:nvSpPr>
        <p:spPr/>
        <p:txBody>
          <a:bodyPr/>
          <a:lstStyle/>
          <a:p>
            <a:fld id="{F8328964-332A-4115-BBD0-419F6E8FE1FF}" type="slidenum">
              <a:rPr lang="en-US" smtClean="0"/>
              <a:t>11</a:t>
            </a:fld>
            <a:endParaRPr lang="en-US"/>
          </a:p>
        </p:txBody>
      </p:sp>
      <p:pic>
        <p:nvPicPr>
          <p:cNvPr id="5" name="Content Placeholder 4"/>
          <p:cNvPicPr>
            <a:picLocks noGrp="1" noChangeAspect="1"/>
          </p:cNvPicPr>
          <p:nvPr>
            <p:ph sz="quarter" idx="1"/>
          </p:nvPr>
        </p:nvPicPr>
        <p:blipFill rotWithShape="1">
          <a:blip r:embed="rId2"/>
          <a:srcRect t="4153" b="4482"/>
          <a:stretch/>
        </p:blipFill>
        <p:spPr>
          <a:xfrm>
            <a:off x="1638300" y="2636089"/>
            <a:ext cx="8915400" cy="3352800"/>
          </a:xfrm>
          <a:prstGeom prst="rect">
            <a:avLst/>
          </a:prstGeom>
        </p:spPr>
      </p:pic>
      <p:sp>
        <p:nvSpPr>
          <p:cNvPr id="6" name="Rectangle 5"/>
          <p:cNvSpPr/>
          <p:nvPr/>
        </p:nvSpPr>
        <p:spPr>
          <a:xfrm>
            <a:off x="609600" y="1146631"/>
            <a:ext cx="10972800" cy="1292662"/>
          </a:xfrm>
          <a:prstGeom prst="rect">
            <a:avLst/>
          </a:prstGeom>
        </p:spPr>
        <p:txBody>
          <a:bodyPr wrap="square">
            <a:spAutoFit/>
          </a:bodyPr>
          <a:lstStyle/>
          <a:p>
            <a:pPr marL="274320" indent="-274320">
              <a:spcBef>
                <a:spcPts val="600"/>
              </a:spcBef>
              <a:buClr>
                <a:schemeClr val="accent1"/>
              </a:buClr>
              <a:buSzPct val="76000"/>
              <a:buFont typeface="Wingdings 3"/>
              <a:buChar char=""/>
            </a:pPr>
            <a:r>
              <a:rPr lang="en-US" sz="2600" dirty="0"/>
              <a:t>R is a programming language that runs computations, while </a:t>
            </a:r>
            <a:r>
              <a:rPr lang="en-US" sz="2600" dirty="0" err="1"/>
              <a:t>RStudio</a:t>
            </a:r>
            <a:r>
              <a:rPr lang="en-US" sz="2600" dirty="0"/>
              <a:t> is an integrated development environment (IDE) that provides an interface by adding many convenient features and tools.</a:t>
            </a:r>
          </a:p>
        </p:txBody>
      </p:sp>
    </p:spTree>
    <p:extLst>
      <p:ext uri="{BB962C8B-B14F-4D97-AF65-F5344CB8AC3E}">
        <p14:creationId xmlns:p14="http://schemas.microsoft.com/office/powerpoint/2010/main" val="211535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 via </a:t>
            </a:r>
            <a:r>
              <a:rPr lang="en-US" dirty="0" err="1"/>
              <a:t>RStudio</a:t>
            </a:r>
            <a:endParaRPr lang="en-US" dirty="0"/>
          </a:p>
        </p:txBody>
      </p:sp>
      <p:sp>
        <p:nvSpPr>
          <p:cNvPr id="3" name="Slide Number Placeholder 2"/>
          <p:cNvSpPr>
            <a:spLocks noGrp="1"/>
          </p:cNvSpPr>
          <p:nvPr>
            <p:ph type="sldNum" sz="quarter" idx="12"/>
          </p:nvPr>
        </p:nvSpPr>
        <p:spPr/>
        <p:txBody>
          <a:bodyPr/>
          <a:lstStyle/>
          <a:p>
            <a:fld id="{F8328964-332A-4115-BBD0-419F6E8FE1FF}" type="slidenum">
              <a:rPr lang="en-US" smtClean="0"/>
              <a:t>12</a:t>
            </a:fld>
            <a:endParaRPr lang="en-US"/>
          </a:p>
        </p:txBody>
      </p:sp>
      <p:sp>
        <p:nvSpPr>
          <p:cNvPr id="4" name="Content Placeholder 3"/>
          <p:cNvSpPr>
            <a:spLocks noGrp="1"/>
          </p:cNvSpPr>
          <p:nvPr>
            <p:ph sz="quarter" idx="1"/>
          </p:nvPr>
        </p:nvSpPr>
        <p:spPr/>
        <p:txBody>
          <a:bodyPr/>
          <a:lstStyle/>
          <a:p>
            <a:r>
              <a:rPr lang="en-US" dirty="0"/>
              <a:t>Much as we don’t drive a car by interacting directly with the engine but rather by interacting with elements on the car’s dashboard, we won’t be using R directly but rather we will use </a:t>
            </a:r>
            <a:r>
              <a:rPr lang="en-US" dirty="0" err="1"/>
              <a:t>RStudio’s</a:t>
            </a:r>
            <a:r>
              <a:rPr lang="en-US" dirty="0"/>
              <a:t> interface. </a:t>
            </a:r>
          </a:p>
          <a:p>
            <a:r>
              <a:rPr lang="en-US" dirty="0"/>
              <a:t>After you install R and </a:t>
            </a:r>
            <a:r>
              <a:rPr lang="en-US" dirty="0" err="1"/>
              <a:t>RStudio</a:t>
            </a:r>
            <a:r>
              <a:rPr lang="en-US" dirty="0"/>
              <a:t> on your computer, you’ll have two new programs (also called applications) you can open. We’ll always work in </a:t>
            </a:r>
            <a:r>
              <a:rPr lang="en-US" dirty="0" err="1"/>
              <a:t>RStudio</a:t>
            </a:r>
            <a:r>
              <a:rPr lang="en-US" dirty="0"/>
              <a:t> and not in the R application.</a:t>
            </a:r>
          </a:p>
        </p:txBody>
      </p:sp>
      <p:pic>
        <p:nvPicPr>
          <p:cNvPr id="5" name="Picture 4"/>
          <p:cNvPicPr>
            <a:picLocks noChangeAspect="1"/>
          </p:cNvPicPr>
          <p:nvPr/>
        </p:nvPicPr>
        <p:blipFill>
          <a:blip r:embed="rId2"/>
          <a:stretch>
            <a:fillRect/>
          </a:stretch>
        </p:blipFill>
        <p:spPr>
          <a:xfrm>
            <a:off x="2324100" y="4114800"/>
            <a:ext cx="7543800" cy="1888334"/>
          </a:xfrm>
          <a:prstGeom prst="rect">
            <a:avLst/>
          </a:prstGeom>
        </p:spPr>
      </p:pic>
    </p:spTree>
    <p:extLst>
      <p:ext uri="{BB962C8B-B14F-4D97-AF65-F5344CB8AC3E}">
        <p14:creationId xmlns:p14="http://schemas.microsoft.com/office/powerpoint/2010/main" val="409949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914400"/>
          </a:xfrm>
        </p:spPr>
        <p:txBody>
          <a:bodyPr/>
          <a:lstStyle/>
          <a:p>
            <a:r>
              <a:rPr lang="en-US" dirty="0" err="1"/>
              <a:t>RStudio</a:t>
            </a:r>
            <a:r>
              <a:rPr lang="en-US" dirty="0"/>
              <a:t> - Window Pane Layout</a:t>
            </a:r>
          </a:p>
        </p:txBody>
      </p:sp>
      <p:sp>
        <p:nvSpPr>
          <p:cNvPr id="3" name="Slide Number Placeholder 2"/>
          <p:cNvSpPr>
            <a:spLocks noGrp="1"/>
          </p:cNvSpPr>
          <p:nvPr>
            <p:ph type="sldNum" sz="quarter" idx="12"/>
          </p:nvPr>
        </p:nvSpPr>
        <p:spPr/>
        <p:txBody>
          <a:bodyPr/>
          <a:lstStyle/>
          <a:p>
            <a:fld id="{F8328964-332A-4115-BBD0-419F6E8FE1FF}" type="slidenum">
              <a:rPr lang="en-US" smtClean="0"/>
              <a:t>13</a:t>
            </a:fld>
            <a:endParaRPr lang="en-US"/>
          </a:p>
        </p:txBody>
      </p:sp>
      <p:sp>
        <p:nvSpPr>
          <p:cNvPr id="4" name="Content Placeholder 3"/>
          <p:cNvSpPr>
            <a:spLocks noGrp="1"/>
          </p:cNvSpPr>
          <p:nvPr>
            <p:ph sz="quarter" idx="1"/>
          </p:nvPr>
        </p:nvSpPr>
        <p:spPr>
          <a:xfrm>
            <a:off x="609600" y="1219200"/>
            <a:ext cx="4953000" cy="4937760"/>
          </a:xfrm>
        </p:spPr>
        <p:txBody>
          <a:bodyPr>
            <a:normAutofit lnSpcReduction="10000"/>
          </a:bodyPr>
          <a:lstStyle/>
          <a:p>
            <a:r>
              <a:rPr lang="en-US" sz="2400" b="1" dirty="0"/>
              <a:t>Source pane </a:t>
            </a:r>
            <a:r>
              <a:rPr lang="en-US" sz="2400" dirty="0"/>
              <a:t>(top left): for editing, saving, and dispatching R code to the console;</a:t>
            </a:r>
          </a:p>
          <a:p>
            <a:r>
              <a:rPr lang="en-US" sz="2400" b="1" dirty="0"/>
              <a:t>Console pane </a:t>
            </a:r>
            <a:r>
              <a:rPr lang="en-US" sz="2400" dirty="0"/>
              <a:t>(bottom left): any code entered here is processed by R, ideal for testing ideas;</a:t>
            </a:r>
          </a:p>
          <a:p>
            <a:r>
              <a:rPr lang="en-US" sz="2400" b="1" dirty="0"/>
              <a:t>Environment pane </a:t>
            </a:r>
            <a:r>
              <a:rPr lang="en-US" sz="2400" dirty="0"/>
              <a:t>(top right): information about the current objects loaded in the workspace;</a:t>
            </a:r>
          </a:p>
          <a:p>
            <a:r>
              <a:rPr lang="en-US" sz="2400" b="1" dirty="0"/>
              <a:t>Files pane </a:t>
            </a:r>
            <a:r>
              <a:rPr lang="en-US" sz="2400" dirty="0"/>
              <a:t>(bottom right): contains a file browser, a Plots tab, Help and Package tabs and a Viewer for visualizing interactive R output.</a:t>
            </a:r>
          </a:p>
        </p:txBody>
      </p:sp>
      <p:pic>
        <p:nvPicPr>
          <p:cNvPr id="10" name="Content Placeholder 9"/>
          <p:cNvPicPr>
            <a:picLocks noGrp="1" noChangeAspect="1"/>
          </p:cNvPicPr>
          <p:nvPr>
            <p:ph sz="quarter" idx="2"/>
          </p:nvPr>
        </p:nvPicPr>
        <p:blipFill>
          <a:blip r:embed="rId3"/>
          <a:stretch>
            <a:fillRect/>
          </a:stretch>
        </p:blipFill>
        <p:spPr>
          <a:xfrm>
            <a:off x="5711190" y="1037616"/>
            <a:ext cx="5867400" cy="5300928"/>
          </a:xfrm>
          <a:prstGeom prst="rect">
            <a:avLst/>
          </a:prstGeom>
        </p:spPr>
      </p:pic>
    </p:spTree>
    <p:extLst>
      <p:ext uri="{BB962C8B-B14F-4D97-AF65-F5344CB8AC3E}">
        <p14:creationId xmlns:p14="http://schemas.microsoft.com/office/powerpoint/2010/main" val="34679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Useful </a:t>
            </a:r>
            <a:r>
              <a:rPr lang="en-US" dirty="0" err="1"/>
              <a:t>RStudio</a:t>
            </a:r>
            <a:r>
              <a:rPr lang="en-US" dirty="0"/>
              <a:t> Keyboard Shortcuts </a:t>
            </a:r>
          </a:p>
        </p:txBody>
      </p:sp>
      <p:sp>
        <p:nvSpPr>
          <p:cNvPr id="3" name="Slide Number Placeholder 2"/>
          <p:cNvSpPr>
            <a:spLocks noGrp="1"/>
          </p:cNvSpPr>
          <p:nvPr>
            <p:ph type="sldNum" sz="quarter" idx="12"/>
          </p:nvPr>
        </p:nvSpPr>
        <p:spPr/>
        <p:txBody>
          <a:bodyPr/>
          <a:lstStyle/>
          <a:p>
            <a:fld id="{F8328964-332A-4115-BBD0-419F6E8FE1FF}" type="slidenum">
              <a:rPr lang="en-US" smtClean="0"/>
              <a:t>14</a:t>
            </a:fld>
            <a:endParaRPr lang="en-US"/>
          </a:p>
        </p:txBody>
      </p:sp>
      <p:sp>
        <p:nvSpPr>
          <p:cNvPr id="4" name="Content Placeholder 3"/>
          <p:cNvSpPr>
            <a:spLocks noGrp="1"/>
          </p:cNvSpPr>
          <p:nvPr>
            <p:ph sz="quarter" idx="1"/>
          </p:nvPr>
        </p:nvSpPr>
        <p:spPr>
          <a:xfrm>
            <a:off x="609600" y="1219200"/>
            <a:ext cx="9601200" cy="838200"/>
          </a:xfrm>
        </p:spPr>
        <p:txBody>
          <a:bodyPr>
            <a:normAutofit/>
          </a:bodyPr>
          <a:lstStyle/>
          <a:p>
            <a:r>
              <a:rPr lang="en-US" dirty="0"/>
              <a:t>For a complete list, refer to</a:t>
            </a:r>
            <a:br>
              <a:rPr lang="en-US" dirty="0"/>
            </a:br>
            <a:r>
              <a:rPr lang="en-US" sz="2000" dirty="0">
                <a:hlinkClick r:id="rId2"/>
              </a:rPr>
              <a:t>https://support.rstudio.com/hc/en-us/articles/200711853-Keyboard-Shortcuts</a:t>
            </a:r>
            <a:endParaRPr lang="en-US" sz="2000"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74032829"/>
              </p:ext>
            </p:extLst>
          </p:nvPr>
        </p:nvGraphicFramePr>
        <p:xfrm>
          <a:off x="2362200" y="2357246"/>
          <a:ext cx="7467600" cy="3474720"/>
        </p:xfrm>
        <a:graphic>
          <a:graphicData uri="http://schemas.openxmlformats.org/drawingml/2006/table">
            <a:tbl>
              <a:tblPr firstRow="1" bandRow="1">
                <a:tableStyleId>{2D5ABB26-0587-4C30-8999-92F81FD0307C}</a:tableStyleId>
              </a:tblPr>
              <a:tblGrid>
                <a:gridCol w="3505199">
                  <a:extLst>
                    <a:ext uri="{9D8B030D-6E8A-4147-A177-3AD203B41FA5}">
                      <a16:colId xmlns:a16="http://schemas.microsoft.com/office/drawing/2014/main" val="4098906045"/>
                    </a:ext>
                  </a:extLst>
                </a:gridCol>
                <a:gridCol w="1981200">
                  <a:extLst>
                    <a:ext uri="{9D8B030D-6E8A-4147-A177-3AD203B41FA5}">
                      <a16:colId xmlns:a16="http://schemas.microsoft.com/office/drawing/2014/main" val="3327111148"/>
                    </a:ext>
                  </a:extLst>
                </a:gridCol>
                <a:gridCol w="1981201">
                  <a:extLst>
                    <a:ext uri="{9D8B030D-6E8A-4147-A177-3AD203B41FA5}">
                      <a16:colId xmlns:a16="http://schemas.microsoft.com/office/drawing/2014/main" val="417508305"/>
                    </a:ext>
                  </a:extLst>
                </a:gridCol>
              </a:tblGrid>
              <a:tr h="449742">
                <a:tc>
                  <a:txBody>
                    <a:bodyPr/>
                    <a:lstStyle/>
                    <a:p>
                      <a:pPr algn="ctr"/>
                      <a:r>
                        <a:rPr lang="en-US" b="1" i="1" dirty="0"/>
                        <a:t>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i="1" dirty="0"/>
                        <a:t>Windows &amp; Linux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i="1" dirty="0"/>
                        <a:t>Mac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684135"/>
                  </a:ext>
                </a:extLst>
              </a:tr>
              <a:tr h="449742">
                <a:tc>
                  <a:txBody>
                    <a:bodyPr/>
                    <a:lstStyle/>
                    <a:p>
                      <a:r>
                        <a:rPr lang="en-US" dirty="0"/>
                        <a:t>Move cursor</a:t>
                      </a:r>
                      <a:r>
                        <a:rPr lang="en-US" baseline="0" dirty="0"/>
                        <a:t> to Source Editor</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Ctrl + 1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Ctrl</a:t>
                      </a:r>
                      <a:r>
                        <a:rPr lang="en-US" baseline="0" dirty="0"/>
                        <a:t> + 1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720657"/>
                  </a:ext>
                </a:extLst>
              </a:tr>
              <a:tr h="449742">
                <a:tc>
                  <a:txBody>
                    <a:bodyPr/>
                    <a:lstStyle/>
                    <a:p>
                      <a:r>
                        <a:rPr lang="en-US" dirty="0"/>
                        <a:t>Move cursor</a:t>
                      </a:r>
                      <a:r>
                        <a:rPr lang="en-US" baseline="0" dirty="0"/>
                        <a:t> to Console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Ctrl + 2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Ctrl</a:t>
                      </a:r>
                      <a:r>
                        <a:rPr lang="en-US" baseline="0" dirty="0"/>
                        <a:t> + 2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1250343"/>
                  </a:ext>
                </a:extLst>
              </a:tr>
              <a:tr h="776268">
                <a:tc>
                  <a:txBody>
                    <a:bodyPr/>
                    <a:lstStyle/>
                    <a:p>
                      <a:r>
                        <a:rPr lang="en-US" dirty="0"/>
                        <a:t>Interrupt currently executing command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Esc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Esc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370872"/>
                  </a:ext>
                </a:extLst>
              </a:tr>
              <a:tr h="449742">
                <a:tc>
                  <a:txBody>
                    <a:bodyPr/>
                    <a:lstStyle/>
                    <a:p>
                      <a:r>
                        <a:rPr lang="en-US" dirty="0"/>
                        <a:t>Navigate</a:t>
                      </a:r>
                      <a:r>
                        <a:rPr lang="en-US" baseline="0" dirty="0"/>
                        <a:t> command history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Up/Down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Up/Down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228713"/>
                  </a:ext>
                </a:extLst>
              </a:tr>
              <a:tr h="449742">
                <a:tc>
                  <a:txBody>
                    <a:bodyPr/>
                    <a:lstStyle/>
                    <a:p>
                      <a:r>
                        <a:rPr kumimoji="0" lang="en-US" b="0" i="0" kern="1200" dirty="0">
                          <a:solidFill>
                            <a:schemeClr val="tx1"/>
                          </a:solidFill>
                          <a:effectLst/>
                          <a:latin typeface="+mn-lt"/>
                          <a:ea typeface="+mn-ea"/>
                          <a:cs typeface="+mn-cs"/>
                        </a:rPr>
                        <a:t>Run current line/selection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Ctrl + Enter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Command + Enter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5856802"/>
                  </a:ext>
                </a:extLst>
              </a:tr>
              <a:tr h="449742">
                <a:tc>
                  <a:txBody>
                    <a:bodyPr/>
                    <a:lstStyle/>
                    <a:p>
                      <a:r>
                        <a:rPr kumimoji="0" lang="en-US" b="0" i="0" kern="1200" dirty="0">
                          <a:solidFill>
                            <a:schemeClr val="tx1"/>
                          </a:solidFill>
                          <a:effectLst/>
                          <a:latin typeface="+mn-lt"/>
                          <a:ea typeface="+mn-ea"/>
                          <a:cs typeface="+mn-cs"/>
                        </a:rPr>
                        <a:t>Save active document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Ctrl + 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Command + 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6191933"/>
                  </a:ext>
                </a:extLst>
              </a:tr>
            </a:tbl>
          </a:graphicData>
        </a:graphic>
      </p:graphicFrame>
    </p:spTree>
    <p:extLst>
      <p:ext uri="{BB962C8B-B14F-4D97-AF65-F5344CB8AC3E}">
        <p14:creationId xmlns:p14="http://schemas.microsoft.com/office/powerpoint/2010/main" val="407020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Basic Concepts</a:t>
            </a:r>
          </a:p>
        </p:txBody>
      </p:sp>
      <p:sp>
        <p:nvSpPr>
          <p:cNvPr id="3" name="Slide Number Placeholder 2"/>
          <p:cNvSpPr>
            <a:spLocks noGrp="1"/>
          </p:cNvSpPr>
          <p:nvPr>
            <p:ph type="sldNum" sz="quarter" idx="12"/>
          </p:nvPr>
        </p:nvSpPr>
        <p:spPr/>
        <p:txBody>
          <a:bodyPr/>
          <a:lstStyle/>
          <a:p>
            <a:fld id="{F8328964-332A-4115-BBD0-419F6E8FE1FF}" type="slidenum">
              <a:rPr lang="en-US" smtClean="0"/>
              <a:t>15</a:t>
            </a:fld>
            <a:endParaRPr lang="en-US"/>
          </a:p>
        </p:txBody>
      </p:sp>
      <p:sp>
        <p:nvSpPr>
          <p:cNvPr id="4" name="Content Placeholder 3"/>
          <p:cNvSpPr>
            <a:spLocks noGrp="1"/>
          </p:cNvSpPr>
          <p:nvPr>
            <p:ph sz="quarter" idx="1"/>
          </p:nvPr>
        </p:nvSpPr>
        <p:spPr/>
        <p:txBody>
          <a:bodyPr/>
          <a:lstStyle/>
          <a:p>
            <a:r>
              <a:rPr lang="en-US" dirty="0"/>
              <a:t>Everything that exists in R is an object.</a:t>
            </a:r>
          </a:p>
          <a:p>
            <a:endParaRPr lang="en-US" dirty="0"/>
          </a:p>
          <a:p>
            <a:r>
              <a:rPr lang="en-US" dirty="0"/>
              <a:t>Everything that happens in R is a function call.</a:t>
            </a:r>
          </a:p>
          <a:p>
            <a:endParaRPr lang="en-US" dirty="0"/>
          </a:p>
          <a:p>
            <a:r>
              <a:rPr lang="en-US" dirty="0"/>
              <a:t>Interfaces to other software are part of R.</a:t>
            </a:r>
          </a:p>
        </p:txBody>
      </p:sp>
      <p:sp>
        <p:nvSpPr>
          <p:cNvPr id="5" name="TextBox 4"/>
          <p:cNvSpPr txBox="1"/>
          <p:nvPr/>
        </p:nvSpPr>
        <p:spPr>
          <a:xfrm>
            <a:off x="5334000" y="4081046"/>
            <a:ext cx="4876800" cy="338554"/>
          </a:xfrm>
          <a:prstGeom prst="rect">
            <a:avLst/>
          </a:prstGeom>
          <a:noFill/>
        </p:spPr>
        <p:txBody>
          <a:bodyPr wrap="square" rtlCol="0">
            <a:spAutoFit/>
          </a:bodyPr>
          <a:lstStyle/>
          <a:p>
            <a:r>
              <a:rPr lang="en-US" sz="1600" dirty="0"/>
              <a:t>Source: Chambers, John M. </a:t>
            </a:r>
            <a:r>
              <a:rPr lang="en-US" sz="1600" i="1" dirty="0"/>
              <a:t>Extending R</a:t>
            </a:r>
            <a:r>
              <a:rPr lang="en-US" sz="1600" dirty="0"/>
              <a:t>. CRC Press, 2016.</a:t>
            </a:r>
          </a:p>
        </p:txBody>
      </p:sp>
    </p:spTree>
    <p:extLst>
      <p:ext uri="{BB962C8B-B14F-4D97-AF65-F5344CB8AC3E}">
        <p14:creationId xmlns:p14="http://schemas.microsoft.com/office/powerpoint/2010/main" val="298102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914400"/>
          </a:xfrm>
        </p:spPr>
        <p:txBody>
          <a:bodyPr/>
          <a:lstStyle/>
          <a:p>
            <a:r>
              <a:rPr lang="en-US" dirty="0"/>
              <a:t>Attributes of an Object</a:t>
            </a:r>
          </a:p>
        </p:txBody>
      </p:sp>
      <p:sp>
        <p:nvSpPr>
          <p:cNvPr id="3" name="Slide Number Placeholder 2"/>
          <p:cNvSpPr>
            <a:spLocks noGrp="1"/>
          </p:cNvSpPr>
          <p:nvPr>
            <p:ph type="sldNum" sz="quarter" idx="12"/>
          </p:nvPr>
        </p:nvSpPr>
        <p:spPr/>
        <p:txBody>
          <a:bodyPr/>
          <a:lstStyle/>
          <a:p>
            <a:fld id="{F8328964-332A-4115-BBD0-419F6E8FE1FF}" type="slidenum">
              <a:rPr lang="en-US" smtClean="0"/>
              <a:t>16</a:t>
            </a:fld>
            <a:endParaRPr lang="en-US"/>
          </a:p>
        </p:txBody>
      </p:sp>
      <p:sp>
        <p:nvSpPr>
          <p:cNvPr id="4" name="Content Placeholder 3"/>
          <p:cNvSpPr>
            <a:spLocks noGrp="1"/>
          </p:cNvSpPr>
          <p:nvPr>
            <p:ph sz="quarter" idx="1"/>
          </p:nvPr>
        </p:nvSpPr>
        <p:spPr/>
        <p:txBody>
          <a:bodyPr/>
          <a:lstStyle/>
          <a:p>
            <a:r>
              <a:rPr lang="en-US" dirty="0"/>
              <a:t>names</a:t>
            </a:r>
          </a:p>
          <a:p>
            <a:r>
              <a:rPr lang="en-US" dirty="0" err="1"/>
              <a:t>dimnames</a:t>
            </a:r>
            <a:endParaRPr lang="en-US" dirty="0"/>
          </a:p>
          <a:p>
            <a:r>
              <a:rPr lang="en-US" dirty="0"/>
              <a:t>dim</a:t>
            </a:r>
          </a:p>
          <a:p>
            <a:r>
              <a:rPr lang="en-US" dirty="0"/>
              <a:t>class</a:t>
            </a:r>
          </a:p>
          <a:p>
            <a:r>
              <a:rPr lang="en-US" dirty="0"/>
              <a:t>attributes (contain metadata)</a:t>
            </a:r>
          </a:p>
          <a:p>
            <a:r>
              <a:rPr lang="en-US" dirty="0"/>
              <a:t>length (works on vectors and lists)</a:t>
            </a:r>
          </a:p>
          <a:p>
            <a:r>
              <a:rPr lang="en-US" dirty="0" err="1"/>
              <a:t>nchar</a:t>
            </a:r>
            <a:r>
              <a:rPr lang="en-US" dirty="0"/>
              <a:t> (number of characters in a string)</a:t>
            </a:r>
          </a:p>
        </p:txBody>
      </p:sp>
      <p:sp>
        <p:nvSpPr>
          <p:cNvPr id="5" name="Content Placeholder 4"/>
          <p:cNvSpPr>
            <a:spLocks noGrp="1"/>
          </p:cNvSpPr>
          <p:nvPr>
            <p:ph sz="quarter" idx="2"/>
          </p:nvPr>
        </p:nvSpPr>
        <p:spPr/>
        <p:txBody>
          <a:bodyPr/>
          <a:lstStyle/>
          <a:p>
            <a:r>
              <a:rPr lang="en-US" dirty="0"/>
              <a:t>Examples:</a:t>
            </a:r>
          </a:p>
          <a:p>
            <a:pPr lvl="1"/>
            <a:r>
              <a:rPr lang="en-US" dirty="0"/>
              <a:t>x &lt;- 10</a:t>
            </a:r>
          </a:p>
          <a:p>
            <a:pPr marL="274320" lvl="1" indent="0">
              <a:buNone/>
            </a:pPr>
            <a:r>
              <a:rPr lang="en-US" dirty="0"/>
              <a:t>   class(x) # "numeric“</a:t>
            </a:r>
          </a:p>
          <a:p>
            <a:pPr lvl="1"/>
            <a:endParaRPr lang="pt-BR" dirty="0"/>
          </a:p>
          <a:p>
            <a:pPr lvl="1"/>
            <a:r>
              <a:rPr lang="pt-BR" dirty="0"/>
              <a:t>x &lt;- 1:12; dim(x) &lt;- c(3,4)</a:t>
            </a:r>
          </a:p>
          <a:p>
            <a:pPr marL="274320" lvl="1" indent="0">
              <a:buNone/>
            </a:pPr>
            <a:r>
              <a:rPr lang="pt-BR" dirty="0"/>
              <a:t>   x</a:t>
            </a:r>
          </a:p>
          <a:p>
            <a:pPr marL="274320" lvl="1" indent="0">
              <a:buNone/>
            </a:pPr>
            <a:r>
              <a:rPr lang="pt-BR" dirty="0"/>
              <a:t>          [,1] [,2] [,3] [,4]</a:t>
            </a:r>
          </a:p>
          <a:p>
            <a:pPr marL="274320" lvl="1" indent="0">
              <a:buNone/>
            </a:pPr>
            <a:r>
              <a:rPr lang="pt-BR" dirty="0"/>
              <a:t>    [1,]    1    4    7   10</a:t>
            </a:r>
          </a:p>
          <a:p>
            <a:pPr marL="274320" lvl="1" indent="0">
              <a:buNone/>
            </a:pPr>
            <a:r>
              <a:rPr lang="pt-BR" dirty="0"/>
              <a:t>    [2,]    2    5    8   11</a:t>
            </a:r>
          </a:p>
          <a:p>
            <a:pPr marL="274320" lvl="1" indent="0">
              <a:buNone/>
            </a:pPr>
            <a:r>
              <a:rPr lang="pt-BR" dirty="0"/>
              <a:t>    [3,]    3    6    9   12</a:t>
            </a:r>
          </a:p>
          <a:p>
            <a:pPr marL="274320" lvl="1" indent="0">
              <a:buNone/>
            </a:pPr>
            <a:endParaRPr lang="en-US" dirty="0"/>
          </a:p>
        </p:txBody>
      </p:sp>
    </p:spTree>
    <p:extLst>
      <p:ext uri="{BB962C8B-B14F-4D97-AF65-F5344CB8AC3E}">
        <p14:creationId xmlns:p14="http://schemas.microsoft.com/office/powerpoint/2010/main" val="4076418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Operations</a:t>
            </a:r>
          </a:p>
        </p:txBody>
      </p:sp>
      <p:sp>
        <p:nvSpPr>
          <p:cNvPr id="3" name="Slide Number Placeholder 2"/>
          <p:cNvSpPr>
            <a:spLocks noGrp="1"/>
          </p:cNvSpPr>
          <p:nvPr>
            <p:ph type="sldNum" sz="quarter" idx="12"/>
          </p:nvPr>
        </p:nvSpPr>
        <p:spPr/>
        <p:txBody>
          <a:bodyPr/>
          <a:lstStyle/>
          <a:p>
            <a:fld id="{F8328964-332A-4115-BBD0-419F6E8FE1FF}" type="slidenum">
              <a:rPr lang="en-US" smtClean="0"/>
              <a:t>17</a:t>
            </a:fld>
            <a:endParaRPr lang="en-US"/>
          </a:p>
        </p:txBody>
      </p:sp>
      <p:sp>
        <p:nvSpPr>
          <p:cNvPr id="4" name="Content Placeholder 3"/>
          <p:cNvSpPr>
            <a:spLocks noGrp="1"/>
          </p:cNvSpPr>
          <p:nvPr>
            <p:ph sz="quarter" idx="1"/>
          </p:nvPr>
        </p:nvSpPr>
        <p:spPr/>
        <p:txBody>
          <a:bodyPr/>
          <a:lstStyle/>
          <a:p>
            <a:r>
              <a:rPr lang="en-US" dirty="0"/>
              <a:t>R is case sensitive!</a:t>
            </a:r>
          </a:p>
          <a:p>
            <a:r>
              <a:rPr lang="en-US" dirty="0"/>
              <a:t>Use “?” to search help</a:t>
            </a:r>
          </a:p>
          <a:p>
            <a:r>
              <a:rPr lang="en-US" dirty="0"/>
              <a:t>Constants and symbols</a:t>
            </a:r>
          </a:p>
          <a:p>
            <a:pPr lvl="1"/>
            <a:r>
              <a:rPr lang="en-US" dirty="0"/>
              <a:t>Any number typed directly is a constant.</a:t>
            </a:r>
          </a:p>
          <a:p>
            <a:pPr lvl="1"/>
            <a:r>
              <a:rPr lang="en-US" dirty="0"/>
              <a:t>The name of a variable is a symbol.</a:t>
            </a:r>
          </a:p>
          <a:p>
            <a:r>
              <a:rPr lang="en-US" dirty="0"/>
              <a:t>Two assignment operators</a:t>
            </a:r>
          </a:p>
          <a:p>
            <a:pPr lvl="1"/>
            <a:r>
              <a:rPr lang="en-US" dirty="0"/>
              <a:t>Left assignment </a:t>
            </a:r>
            <a:r>
              <a:rPr lang="en-US" dirty="0">
                <a:solidFill>
                  <a:srgbClr val="00B0F0"/>
                </a:solidFill>
                <a:latin typeface="Arial" panose="020B0604020202020204" pitchFamily="34" charset="0"/>
                <a:cs typeface="Arial" panose="020B0604020202020204" pitchFamily="34" charset="0"/>
              </a:rPr>
              <a:t>&lt;-</a:t>
            </a:r>
            <a:r>
              <a:rPr lang="en-US" dirty="0"/>
              <a:t> (for example, </a:t>
            </a:r>
            <a:r>
              <a:rPr lang="en-US" dirty="0">
                <a:solidFill>
                  <a:srgbClr val="00B0F0"/>
                </a:solidFill>
                <a:latin typeface="Arial" panose="020B0604020202020204" pitchFamily="34" charset="0"/>
                <a:cs typeface="Arial" panose="020B0604020202020204" pitchFamily="34" charset="0"/>
              </a:rPr>
              <a:t>a &lt;- 4</a:t>
            </a:r>
            <a:r>
              <a:rPr lang="en-US" dirty="0"/>
              <a:t>)</a:t>
            </a:r>
          </a:p>
          <a:p>
            <a:pPr lvl="1"/>
            <a:r>
              <a:rPr lang="en-US" dirty="0"/>
              <a:t>Right assignment </a:t>
            </a:r>
            <a:r>
              <a:rPr lang="en-US" dirty="0">
                <a:solidFill>
                  <a:srgbClr val="00B0F0"/>
                </a:solidFill>
                <a:latin typeface="Arial" panose="020B0604020202020204" pitchFamily="34" charset="0"/>
                <a:cs typeface="Arial" panose="020B0604020202020204" pitchFamily="34" charset="0"/>
              </a:rPr>
              <a:t>-&gt;</a:t>
            </a:r>
            <a:r>
              <a:rPr lang="en-US" dirty="0"/>
              <a:t> (for example, </a:t>
            </a:r>
            <a:r>
              <a:rPr lang="en-US" dirty="0">
                <a:solidFill>
                  <a:srgbClr val="00B0F0"/>
                </a:solidFill>
                <a:latin typeface="Arial" panose="020B0604020202020204" pitchFamily="34" charset="0"/>
                <a:cs typeface="Arial" panose="020B0604020202020204" pitchFamily="34" charset="0"/>
              </a:rPr>
              <a:t>4 -&gt; b</a:t>
            </a:r>
            <a:r>
              <a:rPr lang="en-US" dirty="0"/>
              <a:t>)</a:t>
            </a:r>
          </a:p>
          <a:p>
            <a:r>
              <a:rPr lang="en-US" dirty="0"/>
              <a:t>List indexing: </a:t>
            </a:r>
            <a:r>
              <a:rPr lang="en-US" dirty="0">
                <a:solidFill>
                  <a:srgbClr val="00B0F0"/>
                </a:solidFill>
              </a:rPr>
              <a:t>$</a:t>
            </a:r>
          </a:p>
        </p:txBody>
      </p:sp>
    </p:spTree>
    <p:extLst>
      <p:ext uri="{BB962C8B-B14F-4D97-AF65-F5344CB8AC3E}">
        <p14:creationId xmlns:p14="http://schemas.microsoft.com/office/powerpoint/2010/main" val="158830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Data Types</a:t>
            </a:r>
          </a:p>
        </p:txBody>
      </p:sp>
      <p:sp>
        <p:nvSpPr>
          <p:cNvPr id="3" name="Slide Number Placeholder 2"/>
          <p:cNvSpPr>
            <a:spLocks noGrp="1"/>
          </p:cNvSpPr>
          <p:nvPr>
            <p:ph type="sldNum" sz="quarter" idx="12"/>
          </p:nvPr>
        </p:nvSpPr>
        <p:spPr/>
        <p:txBody>
          <a:bodyPr/>
          <a:lstStyle/>
          <a:p>
            <a:fld id="{F8328964-332A-4115-BBD0-419F6E8FE1FF}" type="slidenum">
              <a:rPr lang="en-US" smtClean="0"/>
              <a:t>18</a:t>
            </a:fld>
            <a:endParaRPr lang="en-US"/>
          </a:p>
        </p:txBody>
      </p:sp>
      <p:sp>
        <p:nvSpPr>
          <p:cNvPr id="4" name="Content Placeholder 3"/>
          <p:cNvSpPr>
            <a:spLocks noGrp="1"/>
          </p:cNvSpPr>
          <p:nvPr>
            <p:ph sz="quarter" idx="1"/>
          </p:nvPr>
        </p:nvSpPr>
        <p:spPr/>
        <p:txBody>
          <a:bodyPr/>
          <a:lstStyle/>
          <a:p>
            <a:r>
              <a:rPr lang="en-US" dirty="0"/>
              <a:t>Character</a:t>
            </a:r>
          </a:p>
          <a:p>
            <a:pPr lvl="1"/>
            <a:r>
              <a:rPr lang="en-US" dirty="0"/>
              <a:t>“a”, “hello”</a:t>
            </a:r>
          </a:p>
          <a:p>
            <a:r>
              <a:rPr lang="en-US" dirty="0"/>
              <a:t>Logical</a:t>
            </a:r>
          </a:p>
          <a:p>
            <a:pPr lvl="1"/>
            <a:r>
              <a:rPr lang="en-US" dirty="0"/>
              <a:t>TRUE, FALSE</a:t>
            </a:r>
          </a:p>
          <a:p>
            <a:r>
              <a:rPr lang="en-US" dirty="0"/>
              <a:t>Integer</a:t>
            </a:r>
          </a:p>
          <a:p>
            <a:pPr lvl="1"/>
            <a:r>
              <a:rPr lang="en-US" dirty="0"/>
              <a:t>x &lt;- 5L  # Must add L at the end to explicitly denote integer</a:t>
            </a:r>
          </a:p>
          <a:p>
            <a:r>
              <a:rPr lang="en-US" dirty="0"/>
              <a:t>Double</a:t>
            </a:r>
          </a:p>
          <a:p>
            <a:pPr lvl="1"/>
            <a:r>
              <a:rPr lang="en-US" dirty="0"/>
              <a:t>4, 13.48</a:t>
            </a:r>
          </a:p>
          <a:p>
            <a:r>
              <a:rPr lang="en-US" dirty="0"/>
              <a:t>Complex</a:t>
            </a:r>
          </a:p>
          <a:p>
            <a:pPr lvl="1"/>
            <a:r>
              <a:rPr lang="en-US" dirty="0"/>
              <a:t>2 + 3i</a:t>
            </a:r>
          </a:p>
        </p:txBody>
      </p:sp>
    </p:spTree>
    <p:extLst>
      <p:ext uri="{BB962C8B-B14F-4D97-AF65-F5344CB8AC3E}">
        <p14:creationId xmlns:p14="http://schemas.microsoft.com/office/powerpoint/2010/main" val="194950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Basic Operators</a:t>
            </a:r>
          </a:p>
        </p:txBody>
      </p:sp>
      <p:sp>
        <p:nvSpPr>
          <p:cNvPr id="3" name="Slide Number Placeholder 2"/>
          <p:cNvSpPr>
            <a:spLocks noGrp="1"/>
          </p:cNvSpPr>
          <p:nvPr>
            <p:ph type="sldNum" sz="quarter" idx="12"/>
          </p:nvPr>
        </p:nvSpPr>
        <p:spPr/>
        <p:txBody>
          <a:bodyPr/>
          <a:lstStyle/>
          <a:p>
            <a:fld id="{F8328964-332A-4115-BBD0-419F6E8FE1FF}" type="slidenum">
              <a:rPr lang="en-US" smtClean="0"/>
              <a:t>19</a:t>
            </a:fld>
            <a:endParaRPr lang="en-US"/>
          </a:p>
        </p:txBody>
      </p:sp>
      <p:sp>
        <p:nvSpPr>
          <p:cNvPr id="6" name="Content Placeholder 5"/>
          <p:cNvSpPr>
            <a:spLocks noGrp="1"/>
          </p:cNvSpPr>
          <p:nvPr>
            <p:ph sz="quarter" idx="1"/>
          </p:nvPr>
        </p:nvSpPr>
        <p:spPr>
          <a:xfrm>
            <a:off x="609600" y="1219200"/>
            <a:ext cx="9601200" cy="533400"/>
          </a:xfrm>
        </p:spPr>
        <p:txBody>
          <a:bodyPr/>
          <a:lstStyle/>
          <a:p>
            <a:r>
              <a:rPr lang="en-US" dirty="0"/>
              <a:t>Arithmetic Operators</a:t>
            </a:r>
          </a:p>
        </p:txBody>
      </p:sp>
      <p:graphicFrame>
        <p:nvGraphicFramePr>
          <p:cNvPr id="9" name="Table 8"/>
          <p:cNvGraphicFramePr>
            <a:graphicFrameLocks noGrp="1"/>
          </p:cNvGraphicFramePr>
          <p:nvPr>
            <p:extLst>
              <p:ext uri="{D42A27DB-BD31-4B8C-83A1-F6EECF244321}">
                <p14:modId xmlns:p14="http://schemas.microsoft.com/office/powerpoint/2010/main" val="2138140233"/>
              </p:ext>
            </p:extLst>
          </p:nvPr>
        </p:nvGraphicFramePr>
        <p:xfrm>
          <a:off x="3048000" y="2030837"/>
          <a:ext cx="6096000" cy="36830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102576365"/>
                    </a:ext>
                  </a:extLst>
                </a:gridCol>
                <a:gridCol w="2032000">
                  <a:extLst>
                    <a:ext uri="{9D8B030D-6E8A-4147-A177-3AD203B41FA5}">
                      <a16:colId xmlns:a16="http://schemas.microsoft.com/office/drawing/2014/main" val="4097451220"/>
                    </a:ext>
                  </a:extLst>
                </a:gridCol>
                <a:gridCol w="2032000">
                  <a:extLst>
                    <a:ext uri="{9D8B030D-6E8A-4147-A177-3AD203B41FA5}">
                      <a16:colId xmlns:a16="http://schemas.microsoft.com/office/drawing/2014/main" val="1348184449"/>
                    </a:ext>
                  </a:extLst>
                </a:gridCol>
              </a:tblGrid>
              <a:tr h="370840">
                <a:tc>
                  <a:txBody>
                    <a:bodyPr/>
                    <a:lstStyle/>
                    <a:p>
                      <a:pPr algn="ctr"/>
                      <a:r>
                        <a:rPr lang="en-US" dirty="0">
                          <a:solidFill>
                            <a:srgbClr val="0070C0"/>
                          </a:solidFill>
                        </a:rPr>
                        <a:t>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0070C0"/>
                          </a:solidFill>
                        </a:rPr>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0070C0"/>
                          </a:solidFill>
                        </a:rPr>
                        <a:t>Unary or 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62263705"/>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Plus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Both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8963091"/>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Minus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Both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1806701"/>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Multiplication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4992153"/>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Division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825530"/>
                  </a:ext>
                </a:extLst>
              </a:tr>
              <a:tr h="123613">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Exponentiation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0993892"/>
                  </a:ext>
                </a:extLst>
              </a:tr>
              <a:tr h="242147">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Modulus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69452"/>
                  </a:ext>
                </a:extLst>
              </a:tr>
              <a:tr h="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Integer division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1570793"/>
                  </a:ext>
                </a:extLst>
              </a:tr>
              <a:tr h="27432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Matrix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9312141"/>
                  </a:ext>
                </a:extLst>
              </a:tr>
              <a:tr h="182880">
                <a:tc>
                  <a:txBody>
                    <a:bodyPr/>
                    <a:lstStyle/>
                    <a:p>
                      <a:pPr algn="ctr"/>
                      <a:r>
                        <a:rPr lang="en-US" dirty="0"/>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Outer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4752866"/>
                  </a:ext>
                </a:extLst>
              </a:tr>
            </a:tbl>
          </a:graphicData>
        </a:graphic>
      </p:graphicFrame>
    </p:spTree>
    <p:extLst>
      <p:ext uri="{BB962C8B-B14F-4D97-AF65-F5344CB8AC3E}">
        <p14:creationId xmlns:p14="http://schemas.microsoft.com/office/powerpoint/2010/main" val="321975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Slide Number Placeholder 2"/>
          <p:cNvSpPr>
            <a:spLocks noGrp="1"/>
          </p:cNvSpPr>
          <p:nvPr>
            <p:ph type="sldNum" sz="quarter" idx="12"/>
          </p:nvPr>
        </p:nvSpPr>
        <p:spPr/>
        <p:txBody>
          <a:bodyPr/>
          <a:lstStyle/>
          <a:p>
            <a:fld id="{F8328964-332A-4115-BBD0-419F6E8FE1FF}" type="slidenum">
              <a:rPr lang="en-US" smtClean="0"/>
              <a:t>2</a:t>
            </a:fld>
            <a:endParaRPr lang="en-US"/>
          </a:p>
        </p:txBody>
      </p:sp>
      <p:sp>
        <p:nvSpPr>
          <p:cNvPr id="4" name="Content Placeholder 3"/>
          <p:cNvSpPr>
            <a:spLocks noGrp="1"/>
          </p:cNvSpPr>
          <p:nvPr>
            <p:ph sz="quarter" idx="1"/>
          </p:nvPr>
        </p:nvSpPr>
        <p:spPr/>
        <p:txBody>
          <a:bodyPr>
            <a:normAutofit fontScale="92500"/>
          </a:bodyPr>
          <a:lstStyle/>
          <a:p>
            <a:pPr>
              <a:lnSpc>
                <a:spcPct val="200000"/>
              </a:lnSpc>
            </a:pPr>
            <a:r>
              <a:rPr lang="en-US" dirty="0"/>
              <a:t>Introduction to R Programming</a:t>
            </a:r>
          </a:p>
          <a:p>
            <a:pPr>
              <a:lnSpc>
                <a:spcPct val="200000"/>
              </a:lnSpc>
            </a:pPr>
            <a:r>
              <a:rPr lang="en-US" dirty="0"/>
              <a:t>Data Structures in R</a:t>
            </a:r>
          </a:p>
          <a:p>
            <a:pPr>
              <a:lnSpc>
                <a:spcPct val="200000"/>
              </a:lnSpc>
            </a:pPr>
            <a:r>
              <a:rPr lang="en-US" dirty="0"/>
              <a:t>R Functions</a:t>
            </a:r>
          </a:p>
          <a:p>
            <a:pPr>
              <a:lnSpc>
                <a:spcPct val="200000"/>
              </a:lnSpc>
            </a:pPr>
            <a:r>
              <a:rPr lang="en-US" dirty="0"/>
              <a:t>Control Structures in R</a:t>
            </a:r>
          </a:p>
          <a:p>
            <a:pPr>
              <a:lnSpc>
                <a:spcPct val="200000"/>
              </a:lnSpc>
            </a:pPr>
            <a:r>
              <a:rPr lang="en-US" dirty="0"/>
              <a:t>R Programming Style and Debug</a:t>
            </a:r>
          </a:p>
          <a:p>
            <a:pPr>
              <a:lnSpc>
                <a:spcPct val="200000"/>
              </a:lnSpc>
            </a:pPr>
            <a:r>
              <a:rPr lang="en-US" dirty="0"/>
              <a:t>Dynamic Report: R Markdown</a:t>
            </a:r>
          </a:p>
        </p:txBody>
      </p:sp>
    </p:spTree>
    <p:extLst>
      <p:ext uri="{BB962C8B-B14F-4D97-AF65-F5344CB8AC3E}">
        <p14:creationId xmlns:p14="http://schemas.microsoft.com/office/powerpoint/2010/main" val="2018668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fld id="{F8328964-332A-4115-BBD0-419F6E8FE1FF}" type="slidenum">
              <a:rPr lang="en-US" smtClean="0"/>
              <a:t>20</a:t>
            </a:fld>
            <a:endParaRPr lang="en-US"/>
          </a:p>
        </p:txBody>
      </p:sp>
      <p:sp>
        <p:nvSpPr>
          <p:cNvPr id="6" name="Content Placeholder 5"/>
          <p:cNvSpPr>
            <a:spLocks noGrp="1"/>
          </p:cNvSpPr>
          <p:nvPr>
            <p:ph sz="quarter" idx="1"/>
          </p:nvPr>
        </p:nvSpPr>
        <p:spPr>
          <a:xfrm>
            <a:off x="609600" y="1219200"/>
            <a:ext cx="9601200" cy="533400"/>
          </a:xfrm>
        </p:spPr>
        <p:txBody>
          <a:bodyPr/>
          <a:lstStyle/>
          <a:p>
            <a:r>
              <a:rPr lang="en-US" dirty="0"/>
              <a:t>Comparison Operators</a:t>
            </a:r>
          </a:p>
        </p:txBody>
      </p:sp>
      <p:graphicFrame>
        <p:nvGraphicFramePr>
          <p:cNvPr id="9" name="Table 8"/>
          <p:cNvGraphicFramePr>
            <a:graphicFrameLocks noGrp="1"/>
          </p:cNvGraphicFramePr>
          <p:nvPr>
            <p:extLst>
              <p:ext uri="{D42A27DB-BD31-4B8C-83A1-F6EECF244321}">
                <p14:modId xmlns:p14="http://schemas.microsoft.com/office/powerpoint/2010/main" val="1573548742"/>
              </p:ext>
            </p:extLst>
          </p:nvPr>
        </p:nvGraphicFramePr>
        <p:xfrm>
          <a:off x="2362200" y="2030837"/>
          <a:ext cx="7672184" cy="2854960"/>
        </p:xfrm>
        <a:graphic>
          <a:graphicData uri="http://schemas.openxmlformats.org/drawingml/2006/table">
            <a:tbl>
              <a:tblPr firstRow="1" bandRow="1">
                <a:tableStyleId>{2D5ABB26-0587-4C30-8999-92F81FD0307C}</a:tableStyleId>
              </a:tblPr>
              <a:tblGrid>
                <a:gridCol w="1138555">
                  <a:extLst>
                    <a:ext uri="{9D8B030D-6E8A-4147-A177-3AD203B41FA5}">
                      <a16:colId xmlns:a16="http://schemas.microsoft.com/office/drawing/2014/main" val="3102576365"/>
                    </a:ext>
                  </a:extLst>
                </a:gridCol>
                <a:gridCol w="2543683">
                  <a:extLst>
                    <a:ext uri="{9D8B030D-6E8A-4147-A177-3AD203B41FA5}">
                      <a16:colId xmlns:a16="http://schemas.microsoft.com/office/drawing/2014/main" val="4097451220"/>
                    </a:ext>
                  </a:extLst>
                </a:gridCol>
                <a:gridCol w="1329982">
                  <a:extLst>
                    <a:ext uri="{9D8B030D-6E8A-4147-A177-3AD203B41FA5}">
                      <a16:colId xmlns:a16="http://schemas.microsoft.com/office/drawing/2014/main" val="1348184449"/>
                    </a:ext>
                  </a:extLst>
                </a:gridCol>
                <a:gridCol w="1329982">
                  <a:extLst>
                    <a:ext uri="{9D8B030D-6E8A-4147-A177-3AD203B41FA5}">
                      <a16:colId xmlns:a16="http://schemas.microsoft.com/office/drawing/2014/main" val="3172202984"/>
                    </a:ext>
                  </a:extLst>
                </a:gridCol>
                <a:gridCol w="1329982">
                  <a:extLst>
                    <a:ext uri="{9D8B030D-6E8A-4147-A177-3AD203B41FA5}">
                      <a16:colId xmlns:a16="http://schemas.microsoft.com/office/drawing/2014/main" val="1272842002"/>
                    </a:ext>
                  </a:extLst>
                </a:gridCol>
              </a:tblGrid>
              <a:tr h="370840">
                <a:tc>
                  <a:txBody>
                    <a:bodyPr/>
                    <a:lstStyle/>
                    <a:p>
                      <a:pPr algn="ctr"/>
                      <a:r>
                        <a:rPr lang="en-US" dirty="0">
                          <a:solidFill>
                            <a:srgbClr val="0070C0"/>
                          </a:solidFill>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0070C0"/>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0070C0"/>
                          </a:solidFill>
                        </a:rPr>
                        <a:t>Unary or Binary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0070C0"/>
                          </a:solidFill>
                        </a:rPr>
                        <a:t>Example</a:t>
                      </a:r>
                    </a:p>
                    <a:p>
                      <a:pPr algn="ctr"/>
                      <a:r>
                        <a:rPr lang="en-US" dirty="0">
                          <a:solidFill>
                            <a:srgbClr val="0070C0"/>
                          </a:solidFill>
                        </a:rPr>
                        <a:t>(a</a:t>
                      </a:r>
                      <a:r>
                        <a:rPr lang="en-US" baseline="0" dirty="0">
                          <a:solidFill>
                            <a:srgbClr val="0070C0"/>
                          </a:solidFill>
                        </a:rPr>
                        <a:t> is 4</a:t>
                      </a:r>
                      <a:r>
                        <a:rPr lang="en-US" dirty="0">
                          <a:solidFill>
                            <a:srgbClr val="0070C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0070C0"/>
                          </a:solidFill>
                        </a:rPr>
                        <a:t>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62263705"/>
                  </a:ext>
                </a:extLst>
              </a:tr>
              <a:tr h="370840">
                <a:tc>
                  <a:txBody>
                    <a:bodyPr/>
                    <a:lstStyle/>
                    <a:p>
                      <a:pPr algn="ctr"/>
                      <a:r>
                        <a:rPr lang="en-US" dirty="0"/>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Less than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r>
                        <a:rPr lang="en-US" baseline="0" dirty="0"/>
                        <a:t> &lt; 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8963091"/>
                  </a:ext>
                </a:extLst>
              </a:tr>
              <a:tr h="370840">
                <a:tc>
                  <a:txBody>
                    <a:bodyPr/>
                    <a:lstStyle/>
                    <a:p>
                      <a:pPr algn="ctr"/>
                      <a:r>
                        <a:rPr lang="en-US" dirty="0"/>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Greater than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 &gt;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1806701"/>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Equal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 ==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4992153"/>
                  </a:ext>
                </a:extLst>
              </a:tr>
              <a:tr h="370840">
                <a:tc>
                  <a:txBody>
                    <a:bodyPr/>
                    <a:lstStyle/>
                    <a:p>
                      <a:pPr algn="ctr"/>
                      <a:r>
                        <a:rPr lang="en-US" dirty="0"/>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Greater than or equal</a:t>
                      </a:r>
                      <a:r>
                        <a:rPr lang="en-US" baseline="0" dirty="0"/>
                        <a:t> to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 &gt;=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825530"/>
                  </a:ext>
                </a:extLst>
              </a:tr>
              <a:tr h="123613">
                <a:tc>
                  <a:txBody>
                    <a:bodyPr/>
                    <a:lstStyle/>
                    <a:p>
                      <a:pPr algn="ctr"/>
                      <a:r>
                        <a:rPr lang="en-US" dirty="0"/>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Less than or equal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 &lt;=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0993892"/>
                  </a:ext>
                </a:extLst>
              </a:tr>
              <a:tr h="242147">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Not equal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69452"/>
                  </a:ext>
                </a:extLst>
              </a:tr>
            </a:tbl>
          </a:graphicData>
        </a:graphic>
      </p:graphicFrame>
    </p:spTree>
    <p:extLst>
      <p:ext uri="{BB962C8B-B14F-4D97-AF65-F5344CB8AC3E}">
        <p14:creationId xmlns:p14="http://schemas.microsoft.com/office/powerpoint/2010/main" val="810679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fld id="{F8328964-332A-4115-BBD0-419F6E8FE1FF}" type="slidenum">
              <a:rPr lang="en-US" smtClean="0"/>
              <a:t>21</a:t>
            </a:fld>
            <a:endParaRPr lang="en-US"/>
          </a:p>
        </p:txBody>
      </p:sp>
      <p:sp>
        <p:nvSpPr>
          <p:cNvPr id="6" name="Content Placeholder 5"/>
          <p:cNvSpPr>
            <a:spLocks noGrp="1"/>
          </p:cNvSpPr>
          <p:nvPr>
            <p:ph sz="quarter" idx="1"/>
          </p:nvPr>
        </p:nvSpPr>
        <p:spPr>
          <a:xfrm>
            <a:off x="609600" y="1219200"/>
            <a:ext cx="9601200" cy="533400"/>
          </a:xfrm>
        </p:spPr>
        <p:txBody>
          <a:bodyPr/>
          <a:lstStyle/>
          <a:p>
            <a:r>
              <a:rPr lang="en-US" dirty="0"/>
              <a:t>Logic Operators</a:t>
            </a:r>
          </a:p>
        </p:txBody>
      </p:sp>
      <p:graphicFrame>
        <p:nvGraphicFramePr>
          <p:cNvPr id="9" name="Table 8"/>
          <p:cNvGraphicFramePr>
            <a:graphicFrameLocks noGrp="1"/>
          </p:cNvGraphicFramePr>
          <p:nvPr>
            <p:extLst>
              <p:ext uri="{D42A27DB-BD31-4B8C-83A1-F6EECF244321}">
                <p14:modId xmlns:p14="http://schemas.microsoft.com/office/powerpoint/2010/main" val="2763068383"/>
              </p:ext>
            </p:extLst>
          </p:nvPr>
        </p:nvGraphicFramePr>
        <p:xfrm>
          <a:off x="2362200" y="2030837"/>
          <a:ext cx="7672184" cy="3495040"/>
        </p:xfrm>
        <a:graphic>
          <a:graphicData uri="http://schemas.openxmlformats.org/drawingml/2006/table">
            <a:tbl>
              <a:tblPr firstRow="1" bandRow="1">
                <a:tableStyleId>{2D5ABB26-0587-4C30-8999-92F81FD0307C}</a:tableStyleId>
              </a:tblPr>
              <a:tblGrid>
                <a:gridCol w="1138555">
                  <a:extLst>
                    <a:ext uri="{9D8B030D-6E8A-4147-A177-3AD203B41FA5}">
                      <a16:colId xmlns:a16="http://schemas.microsoft.com/office/drawing/2014/main" val="3102576365"/>
                    </a:ext>
                  </a:extLst>
                </a:gridCol>
                <a:gridCol w="2543683">
                  <a:extLst>
                    <a:ext uri="{9D8B030D-6E8A-4147-A177-3AD203B41FA5}">
                      <a16:colId xmlns:a16="http://schemas.microsoft.com/office/drawing/2014/main" val="4097451220"/>
                    </a:ext>
                  </a:extLst>
                </a:gridCol>
                <a:gridCol w="1329982">
                  <a:extLst>
                    <a:ext uri="{9D8B030D-6E8A-4147-A177-3AD203B41FA5}">
                      <a16:colId xmlns:a16="http://schemas.microsoft.com/office/drawing/2014/main" val="1348184449"/>
                    </a:ext>
                  </a:extLst>
                </a:gridCol>
                <a:gridCol w="1329982">
                  <a:extLst>
                    <a:ext uri="{9D8B030D-6E8A-4147-A177-3AD203B41FA5}">
                      <a16:colId xmlns:a16="http://schemas.microsoft.com/office/drawing/2014/main" val="3172202984"/>
                    </a:ext>
                  </a:extLst>
                </a:gridCol>
                <a:gridCol w="1329982">
                  <a:extLst>
                    <a:ext uri="{9D8B030D-6E8A-4147-A177-3AD203B41FA5}">
                      <a16:colId xmlns:a16="http://schemas.microsoft.com/office/drawing/2014/main" val="1272842002"/>
                    </a:ext>
                  </a:extLst>
                </a:gridCol>
              </a:tblGrid>
              <a:tr h="370840">
                <a:tc>
                  <a:txBody>
                    <a:bodyPr/>
                    <a:lstStyle/>
                    <a:p>
                      <a:pPr algn="ctr"/>
                      <a:r>
                        <a:rPr lang="en-US" dirty="0">
                          <a:solidFill>
                            <a:srgbClr val="0070C0"/>
                          </a:solidFill>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0070C0"/>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0070C0"/>
                          </a:solidFill>
                        </a:rPr>
                        <a:t>Unary or Binary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0070C0"/>
                          </a:solidFill>
                        </a:rPr>
                        <a:t>Example</a:t>
                      </a:r>
                    </a:p>
                    <a:p>
                      <a:pPr algn="ctr"/>
                      <a:r>
                        <a:rPr lang="en-US" dirty="0">
                          <a:solidFill>
                            <a:srgbClr val="0070C0"/>
                          </a:solidFill>
                        </a:rPr>
                        <a:t>(a</a:t>
                      </a:r>
                      <a:r>
                        <a:rPr lang="en-US" baseline="0" dirty="0">
                          <a:solidFill>
                            <a:srgbClr val="0070C0"/>
                          </a:solidFill>
                        </a:rPr>
                        <a:t> is TRUE, b is FALSE</a:t>
                      </a:r>
                      <a:r>
                        <a:rPr lang="en-US" dirty="0">
                          <a:solidFill>
                            <a:srgbClr val="0070C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0070C0"/>
                          </a:solidFill>
                        </a:rPr>
                        <a:t>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62263705"/>
                  </a:ext>
                </a:extLst>
              </a:tr>
              <a:tr h="370840">
                <a:tc>
                  <a:txBody>
                    <a:bodyPr/>
                    <a:lstStyle/>
                    <a:p>
                      <a:pPr algn="ctr"/>
                      <a:r>
                        <a:rPr lang="en-US" dirty="0"/>
                        <a:t>&amp;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And, </a:t>
                      </a:r>
                      <a:r>
                        <a:rPr lang="en-US" dirty="0" err="1"/>
                        <a:t>vectorized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r>
                        <a:rPr lang="en-US" baseline="0" dirty="0"/>
                        <a:t> &amp; 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8963091"/>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Or, </a:t>
                      </a:r>
                      <a:r>
                        <a:rPr lang="en-US" dirty="0" err="1"/>
                        <a:t>vectorized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1806701"/>
                  </a:ext>
                </a:extLst>
              </a:tr>
              <a:tr h="370840">
                <a:tc>
                  <a:txBody>
                    <a:bodyPr/>
                    <a:lstStyle/>
                    <a:p>
                      <a:pPr algn="ctr"/>
                      <a:r>
                        <a:rPr lang="en-US" dirty="0"/>
                        <a:t>&amp;&amp;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And, not </a:t>
                      </a:r>
                      <a:r>
                        <a:rPr lang="en-US" dirty="0" err="1"/>
                        <a:t>vectorized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 &amp;&amp;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4992153"/>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Or, not </a:t>
                      </a:r>
                      <a:r>
                        <a:rPr lang="en-US" dirty="0" err="1"/>
                        <a:t>vectorized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825530"/>
                  </a:ext>
                </a:extLst>
              </a:tr>
              <a:tr h="123613">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0993892"/>
                  </a:ext>
                </a:extLst>
              </a:tr>
              <a:tr h="182880">
                <a:tc>
                  <a:txBody>
                    <a:bodyPr/>
                    <a:lstStyle/>
                    <a:p>
                      <a:pPr algn="ctr"/>
                      <a:r>
                        <a:rPr lang="en-US" dirty="0" err="1"/>
                        <a:t>xor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Exclusive 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xor</a:t>
                      </a:r>
                      <a:r>
                        <a:rPr lang="en-US" dirty="0"/>
                        <a:t>(</a:t>
                      </a:r>
                      <a:r>
                        <a:rPr lang="en-US" dirty="0" err="1"/>
                        <a:t>a,b</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69452"/>
                  </a:ext>
                </a:extLst>
              </a:tr>
              <a:tr h="182880">
                <a:tc>
                  <a:txBody>
                    <a:bodyPr/>
                    <a:lstStyle/>
                    <a:p>
                      <a:pPr algn="ctr"/>
                      <a:r>
                        <a:rPr lang="en-US" dirty="0" err="1"/>
                        <a:t>isTrue</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Test if 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isTRUE</a:t>
                      </a: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4390539"/>
                  </a:ext>
                </a:extLst>
              </a:tr>
            </a:tbl>
          </a:graphicData>
        </a:graphic>
      </p:graphicFrame>
    </p:spTree>
    <p:extLst>
      <p:ext uri="{BB962C8B-B14F-4D97-AF65-F5344CB8AC3E}">
        <p14:creationId xmlns:p14="http://schemas.microsoft.com/office/powerpoint/2010/main" val="3318861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True Tables for Logical Operators</a:t>
            </a:r>
          </a:p>
        </p:txBody>
      </p:sp>
      <p:sp>
        <p:nvSpPr>
          <p:cNvPr id="4" name="Slide Number Placeholder 3"/>
          <p:cNvSpPr>
            <a:spLocks noGrp="1"/>
          </p:cNvSpPr>
          <p:nvPr>
            <p:ph type="sldNum" sz="quarter" idx="12"/>
          </p:nvPr>
        </p:nvSpPr>
        <p:spPr/>
        <p:txBody>
          <a:bodyPr/>
          <a:lstStyle/>
          <a:p>
            <a:fld id="{A0B6A3E9-0C90-4B3A-9F8E-542ED3C0C63B}" type="slidenum">
              <a:rPr lang="en-US" smtClean="0"/>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84275658"/>
              </p:ext>
            </p:extLst>
          </p:nvPr>
        </p:nvGraphicFramePr>
        <p:xfrm>
          <a:off x="2057401" y="1828800"/>
          <a:ext cx="8074153" cy="3403600"/>
        </p:xfrm>
        <a:graphic>
          <a:graphicData uri="http://schemas.openxmlformats.org/drawingml/2006/table">
            <a:tbl>
              <a:tblPr firstRow="1" bandRow="1">
                <a:tableStyleId>{5940675A-B579-460E-94D1-54222C63F5DA}</a:tableStyleId>
              </a:tblPr>
              <a:tblGrid>
                <a:gridCol w="956703">
                  <a:extLst>
                    <a:ext uri="{9D8B030D-6E8A-4147-A177-3AD203B41FA5}">
                      <a16:colId xmlns:a16="http://schemas.microsoft.com/office/drawing/2014/main" val="20000"/>
                    </a:ext>
                  </a:extLst>
                </a:gridCol>
                <a:gridCol w="956703">
                  <a:extLst>
                    <a:ext uri="{9D8B030D-6E8A-4147-A177-3AD203B41FA5}">
                      <a16:colId xmlns:a16="http://schemas.microsoft.com/office/drawing/2014/main" val="20001"/>
                    </a:ext>
                  </a:extLst>
                </a:gridCol>
                <a:gridCol w="956703">
                  <a:extLst>
                    <a:ext uri="{9D8B030D-6E8A-4147-A177-3AD203B41FA5}">
                      <a16:colId xmlns:a16="http://schemas.microsoft.com/office/drawing/2014/main" val="20002"/>
                    </a:ext>
                  </a:extLst>
                </a:gridCol>
                <a:gridCol w="956703">
                  <a:extLst>
                    <a:ext uri="{9D8B030D-6E8A-4147-A177-3AD203B41FA5}">
                      <a16:colId xmlns:a16="http://schemas.microsoft.com/office/drawing/2014/main" val="20003"/>
                    </a:ext>
                  </a:extLst>
                </a:gridCol>
                <a:gridCol w="956703">
                  <a:extLst>
                    <a:ext uri="{9D8B030D-6E8A-4147-A177-3AD203B41FA5}">
                      <a16:colId xmlns:a16="http://schemas.microsoft.com/office/drawing/2014/main" val="20004"/>
                    </a:ext>
                  </a:extLst>
                </a:gridCol>
                <a:gridCol w="1116829">
                  <a:extLst>
                    <a:ext uri="{9D8B030D-6E8A-4147-A177-3AD203B41FA5}">
                      <a16:colId xmlns:a16="http://schemas.microsoft.com/office/drawing/2014/main" val="20005"/>
                    </a:ext>
                  </a:extLst>
                </a:gridCol>
                <a:gridCol w="1009269">
                  <a:extLst>
                    <a:ext uri="{9D8B030D-6E8A-4147-A177-3AD203B41FA5}">
                      <a16:colId xmlns:a16="http://schemas.microsoft.com/office/drawing/2014/main" val="20006"/>
                    </a:ext>
                  </a:extLst>
                </a:gridCol>
                <a:gridCol w="1164540">
                  <a:extLst>
                    <a:ext uri="{9D8B030D-6E8A-4147-A177-3AD203B41FA5}">
                      <a16:colId xmlns:a16="http://schemas.microsoft.com/office/drawing/2014/main" val="20007"/>
                    </a:ext>
                  </a:extLst>
                </a:gridCol>
              </a:tblGrid>
              <a:tr h="680720">
                <a:tc>
                  <a:txBody>
                    <a:bodyPr/>
                    <a:lstStyle/>
                    <a:p>
                      <a:pPr algn="ctr"/>
                      <a:r>
                        <a:rPr lang="en-US" sz="2000" b="1" dirty="0">
                          <a:solidFill>
                            <a:srgbClr val="0070C0"/>
                          </a:solidFill>
                          <a:latin typeface="Times New Roman" panose="02020603050405020304" pitchFamily="18" charset="0"/>
                          <a:cs typeface="Times New Roman" panose="02020603050405020304" pitchFamily="18" charset="0"/>
                        </a:rPr>
                        <a:t>a</a:t>
                      </a:r>
                    </a:p>
                  </a:txBody>
                  <a:tcPr anchor="ctr">
                    <a:solidFill>
                      <a:schemeClr val="accent6">
                        <a:lumMod val="20000"/>
                        <a:lumOff val="80000"/>
                      </a:schemeClr>
                    </a:solidFill>
                  </a:tcPr>
                </a:tc>
                <a:tc>
                  <a:txBody>
                    <a:bodyPr/>
                    <a:lstStyle/>
                    <a:p>
                      <a:pPr algn="ctr"/>
                      <a:r>
                        <a:rPr lang="en-US" sz="2000" b="1" dirty="0">
                          <a:solidFill>
                            <a:srgbClr val="0070C0"/>
                          </a:solidFill>
                          <a:latin typeface="Times New Roman" panose="02020603050405020304" pitchFamily="18" charset="0"/>
                          <a:cs typeface="Times New Roman" panose="02020603050405020304" pitchFamily="18" charset="0"/>
                        </a:rPr>
                        <a:t>b</a:t>
                      </a:r>
                    </a:p>
                  </a:txBody>
                  <a:tcPr anchor="ctr">
                    <a:solidFill>
                      <a:schemeClr val="accent6">
                        <a:lumMod val="20000"/>
                        <a:lumOff val="80000"/>
                      </a:schemeClr>
                    </a:solidFill>
                  </a:tcPr>
                </a:tc>
                <a:tc>
                  <a:txBody>
                    <a:bodyPr/>
                    <a:lstStyle/>
                    <a:p>
                      <a:pPr algn="ctr"/>
                      <a:r>
                        <a:rPr lang="en-US" sz="2000" b="1" dirty="0">
                          <a:solidFill>
                            <a:srgbClr val="0070C0"/>
                          </a:solidFill>
                          <a:latin typeface="Times New Roman" panose="02020603050405020304" pitchFamily="18" charset="0"/>
                          <a:cs typeface="Times New Roman" panose="02020603050405020304" pitchFamily="18" charset="0"/>
                        </a:rPr>
                        <a:t>!a</a:t>
                      </a:r>
                    </a:p>
                  </a:txBody>
                  <a:tcPr anchor="ctr">
                    <a:solidFill>
                      <a:schemeClr val="accent6">
                        <a:lumMod val="20000"/>
                        <a:lumOff val="80000"/>
                      </a:schemeClr>
                    </a:solidFill>
                  </a:tcPr>
                </a:tc>
                <a:tc>
                  <a:txBody>
                    <a:bodyPr/>
                    <a:lstStyle/>
                    <a:p>
                      <a:pPr algn="ctr"/>
                      <a:r>
                        <a:rPr lang="en-US" sz="2000" b="1" dirty="0">
                          <a:solidFill>
                            <a:srgbClr val="0070C0"/>
                          </a:solidFill>
                          <a:latin typeface="Times New Roman" panose="02020603050405020304" pitchFamily="18" charset="0"/>
                          <a:cs typeface="Times New Roman" panose="02020603050405020304" pitchFamily="18" charset="0"/>
                        </a:rPr>
                        <a:t>a &amp; b</a:t>
                      </a:r>
                    </a:p>
                  </a:txBody>
                  <a:tcPr anchor="ctr">
                    <a:solidFill>
                      <a:schemeClr val="accent6">
                        <a:lumMod val="20000"/>
                        <a:lumOff val="80000"/>
                      </a:schemeClr>
                    </a:solidFill>
                  </a:tcPr>
                </a:tc>
                <a:tc>
                  <a:txBody>
                    <a:bodyPr/>
                    <a:lstStyle/>
                    <a:p>
                      <a:pPr algn="ctr"/>
                      <a:r>
                        <a:rPr lang="en-US" sz="2000" b="1" dirty="0">
                          <a:solidFill>
                            <a:srgbClr val="0070C0"/>
                          </a:solidFill>
                          <a:latin typeface="Times New Roman" panose="02020603050405020304" pitchFamily="18" charset="0"/>
                          <a:cs typeface="Times New Roman" panose="02020603050405020304" pitchFamily="18" charset="0"/>
                        </a:rPr>
                        <a:t>a | b</a:t>
                      </a:r>
                    </a:p>
                  </a:txBody>
                  <a:tcPr anchor="ctr">
                    <a:solidFill>
                      <a:schemeClr val="accent6">
                        <a:lumMod val="20000"/>
                        <a:lumOff val="80000"/>
                      </a:schemeClr>
                    </a:solidFill>
                  </a:tcPr>
                </a:tc>
                <a:tc>
                  <a:txBody>
                    <a:bodyPr/>
                    <a:lstStyle/>
                    <a:p>
                      <a:pPr algn="ctr"/>
                      <a:r>
                        <a:rPr lang="en-US" sz="2000" b="1" dirty="0">
                          <a:solidFill>
                            <a:srgbClr val="0070C0"/>
                          </a:solidFill>
                          <a:latin typeface="Times New Roman" panose="02020603050405020304" pitchFamily="18" charset="0"/>
                          <a:cs typeface="Times New Roman" panose="02020603050405020304" pitchFamily="18" charset="0"/>
                        </a:rPr>
                        <a:t>a &amp;&amp; b</a:t>
                      </a:r>
                    </a:p>
                  </a:txBody>
                  <a:tcPr anchor="ctr">
                    <a:solidFill>
                      <a:schemeClr val="accent6">
                        <a:lumMod val="20000"/>
                        <a:lumOff val="80000"/>
                      </a:schemeClr>
                    </a:solidFill>
                  </a:tcPr>
                </a:tc>
                <a:tc>
                  <a:txBody>
                    <a:bodyPr/>
                    <a:lstStyle/>
                    <a:p>
                      <a:pPr algn="ctr"/>
                      <a:r>
                        <a:rPr lang="en-US" sz="2000" b="1" dirty="0">
                          <a:solidFill>
                            <a:srgbClr val="0070C0"/>
                          </a:solidFill>
                          <a:latin typeface="Times New Roman" panose="02020603050405020304" pitchFamily="18" charset="0"/>
                          <a:cs typeface="Times New Roman" panose="02020603050405020304" pitchFamily="18" charset="0"/>
                        </a:rPr>
                        <a:t>a || b</a:t>
                      </a:r>
                    </a:p>
                  </a:txBody>
                  <a:tcPr anchor="ctr">
                    <a:solidFill>
                      <a:schemeClr val="accent6">
                        <a:lumMod val="20000"/>
                        <a:lumOff val="80000"/>
                      </a:schemeClr>
                    </a:solidFill>
                  </a:tcPr>
                </a:tc>
                <a:tc>
                  <a:txBody>
                    <a:bodyPr/>
                    <a:lstStyle/>
                    <a:p>
                      <a:pPr algn="ctr"/>
                      <a:r>
                        <a:rPr lang="en-US" sz="2000" b="1" dirty="0" err="1">
                          <a:solidFill>
                            <a:srgbClr val="0070C0"/>
                          </a:solidFill>
                          <a:latin typeface="Times New Roman" panose="02020603050405020304" pitchFamily="18" charset="0"/>
                          <a:cs typeface="Times New Roman" panose="02020603050405020304" pitchFamily="18" charset="0"/>
                        </a:rPr>
                        <a:t>xor</a:t>
                      </a:r>
                      <a:r>
                        <a:rPr lang="en-US" sz="2000" b="1" dirty="0">
                          <a:solidFill>
                            <a:srgbClr val="0070C0"/>
                          </a:solidFill>
                          <a:latin typeface="Times New Roman" panose="02020603050405020304" pitchFamily="18" charset="0"/>
                          <a:cs typeface="Times New Roman" panose="02020603050405020304" pitchFamily="18" charset="0"/>
                        </a:rPr>
                        <a:t>(</a:t>
                      </a:r>
                      <a:r>
                        <a:rPr lang="en-US" sz="2000" b="1" dirty="0" err="1">
                          <a:solidFill>
                            <a:srgbClr val="0070C0"/>
                          </a:solidFill>
                          <a:latin typeface="Times New Roman" panose="02020603050405020304" pitchFamily="18" charset="0"/>
                          <a:cs typeface="Times New Roman" panose="02020603050405020304" pitchFamily="18" charset="0"/>
                        </a:rPr>
                        <a:t>a,b</a:t>
                      </a:r>
                      <a:r>
                        <a:rPr lang="en-US" sz="2000" b="1" dirty="0">
                          <a:solidFill>
                            <a:srgbClr val="0070C0"/>
                          </a:solidFill>
                          <a:latin typeface="Times New Roman" panose="02020603050405020304" pitchFamily="18" charset="0"/>
                          <a:cs typeface="Times New Roman" panose="02020603050405020304" pitchFamily="18" charset="0"/>
                        </a:rPr>
                        <a:t>)</a:t>
                      </a:r>
                    </a:p>
                  </a:txBody>
                  <a:tcPr anchor="ctr">
                    <a:solidFill>
                      <a:schemeClr val="accent6">
                        <a:lumMod val="20000"/>
                        <a:lumOff val="80000"/>
                      </a:schemeClr>
                    </a:solidFill>
                  </a:tcPr>
                </a:tc>
                <a:extLst>
                  <a:ext uri="{0D108BD9-81ED-4DB2-BD59-A6C34878D82A}">
                    <a16:rowId xmlns:a16="http://schemas.microsoft.com/office/drawing/2014/main" val="10000"/>
                  </a:ext>
                </a:extLst>
              </a:tr>
              <a:tr h="680720">
                <a:tc>
                  <a:txBody>
                    <a:bodyPr/>
                    <a:lstStyle/>
                    <a:p>
                      <a:pPr algn="ctr"/>
                      <a:r>
                        <a:rPr lang="en-US" sz="2000" b="0" dirty="0">
                          <a:latin typeface="Times New Roman" panose="02020603050405020304" pitchFamily="18" charset="0"/>
                          <a:cs typeface="Times New Roman" panose="02020603050405020304" pitchFamily="18" charset="0"/>
                        </a:rPr>
                        <a:t>TRUE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TRUE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FALSE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TRUE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TRUE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TRUE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TRUE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FALSE</a:t>
                      </a:r>
                    </a:p>
                  </a:txBody>
                  <a:tcPr anchor="ctr"/>
                </a:tc>
                <a:extLst>
                  <a:ext uri="{0D108BD9-81ED-4DB2-BD59-A6C34878D82A}">
                    <a16:rowId xmlns:a16="http://schemas.microsoft.com/office/drawing/2014/main" val="10001"/>
                  </a:ext>
                </a:extLst>
              </a:tr>
              <a:tr h="680720">
                <a:tc>
                  <a:txBody>
                    <a:bodyPr/>
                    <a:lstStyle/>
                    <a:p>
                      <a:pPr algn="ctr"/>
                      <a:r>
                        <a:rPr lang="en-US" sz="2000" b="0" dirty="0">
                          <a:latin typeface="Times New Roman" panose="02020603050405020304" pitchFamily="18" charset="0"/>
                          <a:cs typeface="Times New Roman" panose="02020603050405020304" pitchFamily="18" charset="0"/>
                        </a:rPr>
                        <a:t>TRUE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FALSE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FALSE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FALSE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TRUE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FALSE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TRUE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TRUE</a:t>
                      </a:r>
                    </a:p>
                  </a:txBody>
                  <a:tcPr anchor="ctr"/>
                </a:tc>
                <a:extLst>
                  <a:ext uri="{0D108BD9-81ED-4DB2-BD59-A6C34878D82A}">
                    <a16:rowId xmlns:a16="http://schemas.microsoft.com/office/drawing/2014/main" val="10002"/>
                  </a:ext>
                </a:extLst>
              </a:tr>
              <a:tr h="680720">
                <a:tc>
                  <a:txBody>
                    <a:bodyPr/>
                    <a:lstStyle/>
                    <a:p>
                      <a:pPr algn="ctr"/>
                      <a:r>
                        <a:rPr lang="en-US" sz="2000" b="0" dirty="0">
                          <a:latin typeface="Times New Roman" panose="02020603050405020304" pitchFamily="18" charset="0"/>
                          <a:cs typeface="Times New Roman" panose="02020603050405020304" pitchFamily="18" charset="0"/>
                        </a:rPr>
                        <a:t>FALSE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TRUE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TRUE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FALSE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TRUE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FALSE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TRUE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TRUE</a:t>
                      </a:r>
                    </a:p>
                  </a:txBody>
                  <a:tcPr anchor="ctr"/>
                </a:tc>
                <a:extLst>
                  <a:ext uri="{0D108BD9-81ED-4DB2-BD59-A6C34878D82A}">
                    <a16:rowId xmlns:a16="http://schemas.microsoft.com/office/drawing/2014/main" val="10003"/>
                  </a:ext>
                </a:extLst>
              </a:tr>
              <a:tr h="680720">
                <a:tc>
                  <a:txBody>
                    <a:bodyPr/>
                    <a:lstStyle/>
                    <a:p>
                      <a:pPr algn="ctr"/>
                      <a:r>
                        <a:rPr lang="en-US" sz="2000" b="0" dirty="0">
                          <a:latin typeface="Times New Roman" panose="02020603050405020304" pitchFamily="18" charset="0"/>
                          <a:cs typeface="Times New Roman" panose="02020603050405020304" pitchFamily="18" charset="0"/>
                        </a:rPr>
                        <a:t>FALSE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FALSE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TRUE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FALSE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FALSE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FALSE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FALSE</a:t>
                      </a:r>
                    </a:p>
                  </a:txBody>
                  <a:tcPr anchor="ctr"/>
                </a:tc>
                <a:tc>
                  <a:txBody>
                    <a:bodyPr/>
                    <a:lstStyle/>
                    <a:p>
                      <a:pPr algn="ctr"/>
                      <a:r>
                        <a:rPr lang="en-US" sz="2000" b="0" dirty="0">
                          <a:latin typeface="Times New Roman" panose="02020603050405020304" pitchFamily="18" charset="0"/>
                          <a:cs typeface="Times New Roman" panose="02020603050405020304" pitchFamily="18" charset="0"/>
                        </a:rPr>
                        <a:t>FALSE</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62078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362200" y="2601266"/>
            <a:ext cx="7391400" cy="3753351"/>
          </a:xfrm>
          <a:prstGeom prst="roundRect">
            <a:avLst>
              <a:gd name="adj" fmla="val 8619"/>
            </a:avLst>
          </a:prstGeom>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Inf</a:t>
            </a:r>
            <a:r>
              <a:rPr lang="en-US" dirty="0"/>
              <a:t>, </a:t>
            </a:r>
            <a:r>
              <a:rPr lang="en-US" dirty="0" err="1"/>
              <a:t>NaN</a:t>
            </a:r>
            <a:r>
              <a:rPr lang="en-US" dirty="0"/>
              <a:t>, and NULL</a:t>
            </a:r>
          </a:p>
        </p:txBody>
      </p:sp>
      <p:sp>
        <p:nvSpPr>
          <p:cNvPr id="3" name="Slide Number Placeholder 2"/>
          <p:cNvSpPr>
            <a:spLocks noGrp="1"/>
          </p:cNvSpPr>
          <p:nvPr>
            <p:ph type="sldNum" sz="quarter" idx="12"/>
          </p:nvPr>
        </p:nvSpPr>
        <p:spPr/>
        <p:txBody>
          <a:bodyPr/>
          <a:lstStyle/>
          <a:p>
            <a:fld id="{F8328964-332A-4115-BBD0-419F6E8FE1FF}" type="slidenum">
              <a:rPr lang="en-US" smtClean="0"/>
              <a:t>23</a:t>
            </a:fld>
            <a:endParaRPr lang="en-US"/>
          </a:p>
        </p:txBody>
      </p:sp>
      <p:sp>
        <p:nvSpPr>
          <p:cNvPr id="4" name="Content Placeholder 3"/>
          <p:cNvSpPr>
            <a:spLocks noGrp="1"/>
          </p:cNvSpPr>
          <p:nvPr>
            <p:ph sz="quarter" idx="1"/>
          </p:nvPr>
        </p:nvSpPr>
        <p:spPr>
          <a:xfrm>
            <a:off x="609600" y="1219201"/>
            <a:ext cx="9601200" cy="1382065"/>
          </a:xfrm>
        </p:spPr>
        <p:txBody>
          <a:bodyPr>
            <a:normAutofit lnSpcReduction="10000"/>
          </a:bodyPr>
          <a:lstStyle/>
          <a:p>
            <a:pPr lvl="0"/>
            <a:r>
              <a:rPr lang="en-US" altLang="en-US" sz="2800" dirty="0" err="1">
                <a:solidFill>
                  <a:srgbClr val="00B0F0"/>
                </a:solidFill>
                <a:latin typeface="Arial Unicode MS" panose="020B0604020202020204" pitchFamily="34" charset="-122"/>
              </a:rPr>
              <a:t>Inf</a:t>
            </a:r>
            <a:r>
              <a:rPr lang="en-US" altLang="en-US" sz="2800" dirty="0">
                <a:solidFill>
                  <a:srgbClr val="000000"/>
                </a:solidFill>
                <a:latin typeface="Arial" panose="020B0604020202020204" pitchFamily="34" charset="0"/>
                <a:cs typeface="Arial" panose="020B0604020202020204" pitchFamily="34" charset="0"/>
              </a:rPr>
              <a:t> and </a:t>
            </a:r>
            <a:r>
              <a:rPr lang="en-US" altLang="en-US" sz="2800" dirty="0">
                <a:solidFill>
                  <a:srgbClr val="00B0F0"/>
                </a:solidFill>
                <a:latin typeface="Arial Unicode MS" panose="020B0604020202020204" pitchFamily="34" charset="-122"/>
              </a:rPr>
              <a:t>-</a:t>
            </a:r>
            <a:r>
              <a:rPr lang="en-US" altLang="en-US" sz="2800" dirty="0" err="1">
                <a:solidFill>
                  <a:srgbClr val="00B0F0"/>
                </a:solidFill>
                <a:latin typeface="Arial Unicode MS" panose="020B0604020202020204" pitchFamily="34" charset="-122"/>
              </a:rPr>
              <a:t>Inf</a:t>
            </a:r>
            <a:r>
              <a:rPr lang="en-US" altLang="en-US" sz="2800" dirty="0">
                <a:solidFill>
                  <a:srgbClr val="000000"/>
                </a:solidFill>
                <a:latin typeface="Arial" panose="020B0604020202020204" pitchFamily="34" charset="0"/>
                <a:cs typeface="Arial" panose="020B0604020202020204" pitchFamily="34" charset="0"/>
              </a:rPr>
              <a:t> are positive and negative infinity</a:t>
            </a:r>
            <a:endParaRPr lang="en-US" altLang="en-US" sz="6000" dirty="0">
              <a:latin typeface="Arial" panose="020B0604020202020204" pitchFamily="34" charset="0"/>
            </a:endParaRPr>
          </a:p>
          <a:p>
            <a:r>
              <a:rPr lang="en-US" dirty="0" err="1">
                <a:solidFill>
                  <a:srgbClr val="00B0F0"/>
                </a:solidFill>
              </a:rPr>
              <a:t>NaN</a:t>
            </a:r>
            <a:r>
              <a:rPr lang="en-US" dirty="0"/>
              <a:t> (not a number, an undefined value)</a:t>
            </a:r>
          </a:p>
          <a:p>
            <a:r>
              <a:rPr lang="en-US" dirty="0">
                <a:solidFill>
                  <a:srgbClr val="00B0F0"/>
                </a:solidFill>
              </a:rPr>
              <a:t>NULL</a:t>
            </a:r>
            <a:r>
              <a:rPr lang="en-US" dirty="0"/>
              <a:t> means that object does not exist</a:t>
            </a:r>
          </a:p>
        </p:txBody>
      </p:sp>
      <p:sp>
        <p:nvSpPr>
          <p:cNvPr id="6" name="Rectangle 2"/>
          <p:cNvSpPr>
            <a:spLocks noChangeArrowheads="1"/>
          </p:cNvSpPr>
          <p:nvPr/>
        </p:nvSpPr>
        <p:spPr bwMode="auto">
          <a:xfrm>
            <a:off x="2667000" y="2677447"/>
            <a:ext cx="7010400" cy="3600986"/>
          </a:xfrm>
          <a:prstGeom prst="rect">
            <a:avLst/>
          </a:prstGeom>
          <a:noFill/>
          <a:ln>
            <a:noFill/>
          </a:ln>
          <a:effec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0000FF"/>
                </a:solidFill>
                <a:latin typeface="Lucida Console" panose="020B0609040504020204" pitchFamily="49" charset="0"/>
              </a:rPr>
              <a:t>&gt; 1/0</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a:t>
            </a:r>
            <a:r>
              <a:rPr lang="en-US" altLang="en-US" dirty="0" err="1">
                <a:solidFill>
                  <a:srgbClr val="000000"/>
                </a:solidFill>
                <a:latin typeface="Lucida Console" panose="020B0609040504020204" pitchFamily="49" charset="0"/>
              </a:rPr>
              <a:t>Inf</a:t>
            </a:r>
            <a:endParaRPr lang="en-US" altLang="en-US" dirty="0">
              <a:solidFill>
                <a:srgbClr val="000000"/>
              </a:solidFill>
              <a:latin typeface="Lucida Console" panose="020B0609040504020204" pitchFamily="49" charset="0"/>
            </a:endParaRPr>
          </a:p>
          <a:p>
            <a:pPr eaLnBrk="0" fontAlgn="base" hangingPunct="0">
              <a:spcBef>
                <a:spcPct val="0"/>
              </a:spcBef>
              <a:spcAft>
                <a:spcPct val="0"/>
              </a:spcAft>
            </a:pPr>
            <a:r>
              <a:rPr lang="en-US" altLang="en-US" dirty="0">
                <a:solidFill>
                  <a:srgbClr val="0000FF"/>
                </a:solidFill>
                <a:latin typeface="Lucida Console" panose="020B0609040504020204" pitchFamily="49" charset="0"/>
              </a:rPr>
              <a:t>&gt; 0/0</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a:t>
            </a:r>
            <a:r>
              <a:rPr lang="en-US" altLang="en-US" dirty="0" err="1">
                <a:solidFill>
                  <a:srgbClr val="000000"/>
                </a:solidFill>
                <a:latin typeface="Lucida Console" panose="020B0609040504020204" pitchFamily="49" charset="0"/>
              </a:rPr>
              <a:t>NaN</a:t>
            </a:r>
            <a:endParaRPr lang="en-US" altLang="en-US" dirty="0">
              <a:solidFill>
                <a:srgbClr val="000000"/>
              </a:solidFill>
              <a:latin typeface="Lucida Console" panose="020B0609040504020204" pitchFamily="49" charset="0"/>
            </a:endParaRPr>
          </a:p>
          <a:p>
            <a:pPr eaLnBrk="0" fontAlgn="base" hangingPunct="0">
              <a:spcBef>
                <a:spcPct val="0"/>
              </a:spcBef>
              <a:spcAft>
                <a:spcPct val="0"/>
              </a:spcAft>
            </a:pPr>
            <a:r>
              <a:rPr lang="en-US" altLang="en-US" dirty="0">
                <a:solidFill>
                  <a:srgbClr val="0000FF"/>
                </a:solidFill>
                <a:latin typeface="Lucida Console" panose="020B0609040504020204" pitchFamily="49" charset="0"/>
              </a:rPr>
              <a:t>&gt; 1/0 + 1/0</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a:t>
            </a:r>
            <a:r>
              <a:rPr lang="en-US" altLang="en-US" dirty="0" err="1">
                <a:solidFill>
                  <a:srgbClr val="000000"/>
                </a:solidFill>
                <a:latin typeface="Lucida Console" panose="020B0609040504020204" pitchFamily="49" charset="0"/>
              </a:rPr>
              <a:t>Inf</a:t>
            </a:r>
            <a:endParaRPr lang="en-US" altLang="en-US" dirty="0">
              <a:solidFill>
                <a:srgbClr val="000000"/>
              </a:solidFill>
              <a:latin typeface="Lucida Console" panose="020B0609040504020204" pitchFamily="49" charset="0"/>
            </a:endParaRPr>
          </a:p>
          <a:p>
            <a:pPr eaLnBrk="0" fontAlgn="base" hangingPunct="0">
              <a:spcBef>
                <a:spcPct val="0"/>
              </a:spcBef>
              <a:spcAft>
                <a:spcPct val="0"/>
              </a:spcAft>
            </a:pPr>
            <a:r>
              <a:rPr lang="en-US" altLang="en-US" dirty="0">
                <a:solidFill>
                  <a:srgbClr val="0000FF"/>
                </a:solidFill>
                <a:latin typeface="Lucida Console" panose="020B0609040504020204" pitchFamily="49" charset="0"/>
              </a:rPr>
              <a:t>&gt; 1/0 - 1/0</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a:t>
            </a:r>
            <a:r>
              <a:rPr lang="en-US" altLang="en-US" dirty="0" err="1">
                <a:solidFill>
                  <a:srgbClr val="000000"/>
                </a:solidFill>
                <a:latin typeface="Lucida Console" panose="020B0609040504020204" pitchFamily="49" charset="0"/>
              </a:rPr>
              <a:t>NaN</a:t>
            </a:r>
            <a:endParaRPr lang="en-US" altLang="en-US" dirty="0">
              <a:solidFill>
                <a:srgbClr val="000000"/>
              </a:solidFill>
              <a:latin typeface="Lucida Console" panose="020B0609040504020204" pitchFamily="49" charset="0"/>
            </a:endParaRPr>
          </a:p>
          <a:p>
            <a:pPr eaLnBrk="0" fontAlgn="base" hangingPunct="0">
              <a:spcBef>
                <a:spcPct val="0"/>
              </a:spcBef>
              <a:spcAft>
                <a:spcPct val="0"/>
              </a:spcAft>
            </a:pPr>
            <a:r>
              <a:rPr lang="en-US" altLang="en-US" dirty="0">
                <a:solidFill>
                  <a:srgbClr val="0000FF"/>
                </a:solidFill>
                <a:latin typeface="Lucida Console" panose="020B0609040504020204" pitchFamily="49" charset="0"/>
              </a:rPr>
              <a:t>&gt; sin(</a:t>
            </a:r>
            <a:r>
              <a:rPr lang="en-US" altLang="en-US" dirty="0" err="1">
                <a:solidFill>
                  <a:srgbClr val="0000FF"/>
                </a:solidFill>
                <a:latin typeface="Lucida Console" panose="020B0609040504020204" pitchFamily="49" charset="0"/>
              </a:rPr>
              <a:t>Inf</a:t>
            </a:r>
            <a:r>
              <a:rPr lang="en-US" altLang="en-US" dirty="0">
                <a:solidFill>
                  <a:srgbClr val="0000FF"/>
                </a:solidFill>
                <a:latin typeface="Lucida Console" panose="020B0609040504020204" pitchFamily="49" charset="0"/>
              </a:rPr>
              <a:t>)</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a:t>
            </a:r>
            <a:r>
              <a:rPr lang="en-US" altLang="en-US" dirty="0" err="1">
                <a:solidFill>
                  <a:srgbClr val="000000"/>
                </a:solidFill>
                <a:latin typeface="Lucida Console" panose="020B0609040504020204" pitchFamily="49" charset="0"/>
              </a:rPr>
              <a:t>NaN</a:t>
            </a:r>
            <a:endParaRPr lang="en-US" altLang="en-US" dirty="0">
              <a:solidFill>
                <a:srgbClr val="000000"/>
              </a:solidFill>
              <a:latin typeface="Lucida Console" panose="020B0609040504020204" pitchFamily="49" charset="0"/>
            </a:endParaRPr>
          </a:p>
          <a:p>
            <a:pPr eaLnBrk="0" fontAlgn="base" hangingPunct="0">
              <a:spcBef>
                <a:spcPct val="0"/>
              </a:spcBef>
              <a:spcAft>
                <a:spcPct val="0"/>
              </a:spcAft>
            </a:pPr>
            <a:r>
              <a:rPr lang="en-US" altLang="en-US" dirty="0">
                <a:solidFill>
                  <a:srgbClr val="C5060B"/>
                </a:solidFill>
                <a:latin typeface="Lucida Console" panose="020B0609040504020204" pitchFamily="49" charset="0"/>
              </a:rPr>
              <a:t>Warning message: In sin(</a:t>
            </a:r>
            <a:r>
              <a:rPr lang="en-US" altLang="en-US" dirty="0" err="1">
                <a:solidFill>
                  <a:srgbClr val="C5060B"/>
                </a:solidFill>
                <a:latin typeface="Lucida Console" panose="020B0609040504020204" pitchFamily="49" charset="0"/>
              </a:rPr>
              <a:t>Inf</a:t>
            </a:r>
            <a:r>
              <a:rPr lang="en-US" altLang="en-US" dirty="0">
                <a:solidFill>
                  <a:srgbClr val="C5060B"/>
                </a:solidFill>
                <a:latin typeface="Lucida Console" panose="020B0609040504020204" pitchFamily="49" charset="0"/>
              </a:rPr>
              <a:t>) : </a:t>
            </a:r>
            <a:r>
              <a:rPr lang="en-US" altLang="en-US" dirty="0" err="1">
                <a:solidFill>
                  <a:srgbClr val="C5060B"/>
                </a:solidFill>
                <a:latin typeface="Lucida Console" panose="020B0609040504020204" pitchFamily="49" charset="0"/>
              </a:rPr>
              <a:t>NaNs</a:t>
            </a:r>
            <a:r>
              <a:rPr lang="en-US" altLang="en-US" dirty="0">
                <a:solidFill>
                  <a:srgbClr val="C5060B"/>
                </a:solidFill>
                <a:latin typeface="Lucida Console" panose="020B0609040504020204" pitchFamily="49" charset="0"/>
              </a:rPr>
              <a:t> produced</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dim(1)</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NULL</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2318741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be familiar with R</a:t>
            </a:r>
          </a:p>
        </p:txBody>
      </p:sp>
      <p:sp>
        <p:nvSpPr>
          <p:cNvPr id="3" name="Slide Number Placeholder 2"/>
          <p:cNvSpPr>
            <a:spLocks noGrp="1"/>
          </p:cNvSpPr>
          <p:nvPr>
            <p:ph type="sldNum" sz="quarter" idx="12"/>
          </p:nvPr>
        </p:nvSpPr>
        <p:spPr/>
        <p:txBody>
          <a:bodyPr/>
          <a:lstStyle/>
          <a:p>
            <a:fld id="{F8328964-332A-4115-BBD0-419F6E8FE1FF}" type="slidenum">
              <a:rPr lang="en-US" smtClean="0"/>
              <a:t>24</a:t>
            </a:fld>
            <a:endParaRPr lang="en-US"/>
          </a:p>
        </p:txBody>
      </p:sp>
      <p:pic>
        <p:nvPicPr>
          <p:cNvPr id="6" name="Picture 5"/>
          <p:cNvPicPr>
            <a:picLocks noChangeAspect="1"/>
          </p:cNvPicPr>
          <p:nvPr/>
        </p:nvPicPr>
        <p:blipFill>
          <a:blip r:embed="rId2"/>
          <a:stretch>
            <a:fillRect/>
          </a:stretch>
        </p:blipFill>
        <p:spPr>
          <a:xfrm>
            <a:off x="3090806" y="1905001"/>
            <a:ext cx="5844963" cy="4196231"/>
          </a:xfrm>
          <a:prstGeom prst="rect">
            <a:avLst/>
          </a:prstGeom>
        </p:spPr>
      </p:pic>
      <p:sp>
        <p:nvSpPr>
          <p:cNvPr id="7" name="Rectangle 6"/>
          <p:cNvSpPr/>
          <p:nvPr/>
        </p:nvSpPr>
        <p:spPr>
          <a:xfrm>
            <a:off x="3505201" y="1250331"/>
            <a:ext cx="4597477" cy="369332"/>
          </a:xfrm>
          <a:prstGeom prst="rect">
            <a:avLst/>
          </a:prstGeom>
        </p:spPr>
        <p:txBody>
          <a:bodyPr wrap="none">
            <a:spAutoFit/>
          </a:bodyPr>
          <a:lstStyle/>
          <a:p>
            <a:r>
              <a:rPr lang="en-US" dirty="0">
                <a:hlinkClick r:id="rId3"/>
              </a:rPr>
              <a:t>http://tryr.codeschool.com/levels/1/challenges/1</a:t>
            </a:r>
            <a:endParaRPr lang="en-US" dirty="0"/>
          </a:p>
        </p:txBody>
      </p:sp>
    </p:spTree>
    <p:extLst>
      <p:ext uri="{BB962C8B-B14F-4D97-AF65-F5344CB8AC3E}">
        <p14:creationId xmlns:p14="http://schemas.microsoft.com/office/powerpoint/2010/main" val="810347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 in R</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F8328964-332A-4115-BBD0-419F6E8FE1FF}" type="slidenum">
              <a:rPr lang="en-US" smtClean="0"/>
              <a:t>25</a:t>
            </a:fld>
            <a:endParaRPr lang="en-US"/>
          </a:p>
        </p:txBody>
      </p:sp>
    </p:spTree>
    <p:extLst>
      <p:ext uri="{BB962C8B-B14F-4D97-AF65-F5344CB8AC3E}">
        <p14:creationId xmlns:p14="http://schemas.microsoft.com/office/powerpoint/2010/main" val="3230270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Data Structures</a:t>
            </a:r>
          </a:p>
        </p:txBody>
      </p:sp>
      <p:sp>
        <p:nvSpPr>
          <p:cNvPr id="3" name="Slide Number Placeholder 2"/>
          <p:cNvSpPr>
            <a:spLocks noGrp="1"/>
          </p:cNvSpPr>
          <p:nvPr>
            <p:ph type="sldNum" sz="quarter" idx="12"/>
          </p:nvPr>
        </p:nvSpPr>
        <p:spPr/>
        <p:txBody>
          <a:bodyPr/>
          <a:lstStyle/>
          <a:p>
            <a:fld id="{F8328964-332A-4115-BBD0-419F6E8FE1FF}" type="slidenum">
              <a:rPr lang="en-US" smtClean="0"/>
              <a:t>26</a:t>
            </a:fld>
            <a:endParaRPr lang="en-US"/>
          </a:p>
        </p:txBody>
      </p:sp>
      <p:sp>
        <p:nvSpPr>
          <p:cNvPr id="4" name="Content Placeholder 3"/>
          <p:cNvSpPr>
            <a:spLocks noGrp="1"/>
          </p:cNvSpPr>
          <p:nvPr>
            <p:ph sz="quarter" idx="1"/>
          </p:nvPr>
        </p:nvSpPr>
        <p:spPr/>
        <p:txBody>
          <a:bodyPr/>
          <a:lstStyle/>
          <a:p>
            <a:r>
              <a:rPr lang="en-US" dirty="0"/>
              <a:t>Vectors, matrices, arrays, data frames (like tables in a RDBMS), and lists</a:t>
            </a:r>
          </a:p>
        </p:txBody>
      </p:sp>
      <p:pic>
        <p:nvPicPr>
          <p:cNvPr id="2050" name="Picture 2" descr="_images/dataStructures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286000"/>
            <a:ext cx="7467600" cy="35827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27248" y="6456807"/>
            <a:ext cx="5407152" cy="276999"/>
          </a:xfrm>
          <a:prstGeom prst="rect">
            <a:avLst/>
          </a:prstGeom>
          <a:noFill/>
        </p:spPr>
        <p:txBody>
          <a:bodyPr wrap="square" rtlCol="0">
            <a:spAutoFit/>
          </a:bodyPr>
          <a:lstStyle/>
          <a:p>
            <a:pPr algn="ctr"/>
            <a:r>
              <a:rPr lang="en-US" sz="1200" dirty="0">
                <a:solidFill>
                  <a:schemeClr val="tx1">
                    <a:lumMod val="50000"/>
                    <a:lumOff val="50000"/>
                  </a:schemeClr>
                </a:solidFill>
              </a:rPr>
              <a:t>Image source: http://venus.ifca.unican.es/Rintro/dataStruct.html</a:t>
            </a:r>
          </a:p>
        </p:txBody>
      </p:sp>
    </p:spTree>
    <p:extLst>
      <p:ext uri="{BB962C8B-B14F-4D97-AF65-F5344CB8AC3E}">
        <p14:creationId xmlns:p14="http://schemas.microsoft.com/office/powerpoint/2010/main" val="347823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_images/dataStructuresNew.png"/>
          <p:cNvPicPr>
            <a:picLocks noChangeAspect="1" noChangeArrowheads="1"/>
          </p:cNvPicPr>
          <p:nvPr/>
        </p:nvPicPr>
        <p:blipFill rotWithShape="1">
          <a:blip r:embed="rId3">
            <a:extLst>
              <a:ext uri="{28A0092B-C50C-407E-A947-70E740481C1C}">
                <a14:useLocalDpi xmlns:a14="http://schemas.microsoft.com/office/drawing/2010/main" val="0"/>
              </a:ext>
            </a:extLst>
          </a:blip>
          <a:srcRect t="10496" r="73470" b="63843"/>
          <a:stretch/>
        </p:blipFill>
        <p:spPr bwMode="auto">
          <a:xfrm>
            <a:off x="7696200" y="2775467"/>
            <a:ext cx="3886200" cy="18033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Vectors</a:t>
            </a:r>
          </a:p>
        </p:txBody>
      </p:sp>
      <p:sp>
        <p:nvSpPr>
          <p:cNvPr id="3" name="Slide Number Placeholder 2"/>
          <p:cNvSpPr>
            <a:spLocks noGrp="1"/>
          </p:cNvSpPr>
          <p:nvPr>
            <p:ph type="sldNum" sz="quarter" idx="12"/>
          </p:nvPr>
        </p:nvSpPr>
        <p:spPr/>
        <p:txBody>
          <a:bodyPr/>
          <a:lstStyle/>
          <a:p>
            <a:fld id="{F8328964-332A-4115-BBD0-419F6E8FE1FF}" type="slidenum">
              <a:rPr lang="en-US" smtClean="0"/>
              <a:t>27</a:t>
            </a:fld>
            <a:endParaRPr lang="en-US"/>
          </a:p>
        </p:txBody>
      </p:sp>
      <p:sp>
        <p:nvSpPr>
          <p:cNvPr id="4" name="Content Placeholder 3"/>
          <p:cNvSpPr>
            <a:spLocks noGrp="1"/>
          </p:cNvSpPr>
          <p:nvPr>
            <p:ph sz="quarter" idx="1"/>
          </p:nvPr>
        </p:nvSpPr>
        <p:spPr>
          <a:xfrm>
            <a:off x="609600" y="1219200"/>
            <a:ext cx="10972800" cy="4937760"/>
          </a:xfrm>
        </p:spPr>
        <p:txBody>
          <a:bodyPr>
            <a:normAutofit/>
          </a:bodyPr>
          <a:lstStyle/>
          <a:p>
            <a:r>
              <a:rPr lang="en-US" dirty="0"/>
              <a:t>One-dimensional arrays used to store collection data of the same mode (e.g. numeric, logical, character, complex) </a:t>
            </a:r>
          </a:p>
          <a:p>
            <a:r>
              <a:rPr lang="en-US" dirty="0"/>
              <a:t>Create a vector of numbers</a:t>
            </a:r>
          </a:p>
          <a:p>
            <a:pPr lvl="1"/>
            <a:r>
              <a:rPr lang="en-US" dirty="0">
                <a:latin typeface="Times New Roman" panose="02020603050405020304" pitchFamily="18" charset="0"/>
                <a:cs typeface="Times New Roman" panose="02020603050405020304" pitchFamily="18" charset="0"/>
              </a:rPr>
              <a:t>v1 &lt;- c(1,2,3,4)</a:t>
            </a:r>
          </a:p>
          <a:p>
            <a:r>
              <a:rPr lang="en-US" dirty="0"/>
              <a:t>Use </a:t>
            </a:r>
            <a:r>
              <a:rPr lang="en-US" dirty="0">
                <a:solidFill>
                  <a:srgbClr val="00B0F0"/>
                </a:solidFill>
              </a:rPr>
              <a:t>[ ]</a:t>
            </a:r>
            <a:r>
              <a:rPr lang="en-US" dirty="0"/>
              <a:t> to access vector elements</a:t>
            </a:r>
          </a:p>
          <a:p>
            <a:r>
              <a:rPr lang="en-US" dirty="0"/>
              <a:t>Create a vector of strings</a:t>
            </a:r>
          </a:p>
          <a:p>
            <a:pPr lvl="1"/>
            <a:r>
              <a:rPr lang="pt-BR" dirty="0">
                <a:latin typeface="Times New Roman" panose="02020603050405020304" pitchFamily="18" charset="0"/>
                <a:cs typeface="Times New Roman" panose="02020603050405020304" pitchFamily="18" charset="0"/>
              </a:rPr>
              <a:t>v2 &lt;- c("a","b","c")</a:t>
            </a:r>
            <a:endParaRPr lang="en-US" dirty="0">
              <a:latin typeface="Times New Roman" panose="02020603050405020304" pitchFamily="18" charset="0"/>
              <a:cs typeface="Times New Roman" panose="02020603050405020304" pitchFamily="18" charset="0"/>
            </a:endParaRPr>
          </a:p>
          <a:p>
            <a:r>
              <a:rPr lang="en-US" dirty="0">
                <a:solidFill>
                  <a:srgbClr val="FF0000"/>
                </a:solidFill>
              </a:rPr>
              <a:t>Elements in a vector should be of the same type</a:t>
            </a:r>
          </a:p>
          <a:p>
            <a:pPr lvl="1"/>
            <a:r>
              <a:rPr lang="en-US" dirty="0">
                <a:latin typeface="Times New Roman" panose="02020603050405020304" pitchFamily="18" charset="0"/>
                <a:cs typeface="Times New Roman" panose="02020603050405020304" pitchFamily="18" charset="0"/>
              </a:rPr>
              <a:t>v3 &lt;- c(1,</a:t>
            </a:r>
            <a:r>
              <a:rPr lang="pt-BR" dirty="0">
                <a:latin typeface="Times New Roman" panose="02020603050405020304" pitchFamily="18" charset="0"/>
                <a:cs typeface="Times New Roman" panose="02020603050405020304" pitchFamily="18" charset="0"/>
              </a:rPr>
              <a:t> "a")</a:t>
            </a:r>
          </a:p>
          <a:p>
            <a:pPr lvl="1"/>
            <a:r>
              <a:rPr lang="en-US" dirty="0">
                <a:latin typeface="Times New Roman" panose="02020603050405020304" pitchFamily="18" charset="0"/>
                <a:cs typeface="Times New Roman" panose="02020603050405020304" pitchFamily="18" charset="0"/>
              </a:rPr>
              <a:t>mode(v3)  # Check the type of storage mode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 "character"</a:t>
            </a:r>
            <a:endParaRPr lang="en-US" alt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276600" y="2590801"/>
            <a:ext cx="2971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c function: c means “combine”</a:t>
            </a:r>
          </a:p>
        </p:txBody>
      </p:sp>
    </p:spTree>
    <p:extLst>
      <p:ext uri="{BB962C8B-B14F-4D97-AF65-F5344CB8AC3E}">
        <p14:creationId xmlns:p14="http://schemas.microsoft.com/office/powerpoint/2010/main" val="2425162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Vectors</a:t>
            </a:r>
          </a:p>
        </p:txBody>
      </p:sp>
      <p:sp>
        <p:nvSpPr>
          <p:cNvPr id="3" name="Slide Number Placeholder 2"/>
          <p:cNvSpPr>
            <a:spLocks noGrp="1"/>
          </p:cNvSpPr>
          <p:nvPr>
            <p:ph type="sldNum" sz="quarter" idx="12"/>
          </p:nvPr>
        </p:nvSpPr>
        <p:spPr/>
        <p:txBody>
          <a:bodyPr/>
          <a:lstStyle/>
          <a:p>
            <a:fld id="{F8328964-332A-4115-BBD0-419F6E8FE1FF}" type="slidenum">
              <a:rPr lang="en-US" smtClean="0"/>
              <a:t>28</a:t>
            </a:fld>
            <a:endParaRPr lang="en-US"/>
          </a:p>
        </p:txBody>
      </p:sp>
      <p:sp>
        <p:nvSpPr>
          <p:cNvPr id="4" name="Content Placeholder 3"/>
          <p:cNvSpPr>
            <a:spLocks noGrp="1"/>
          </p:cNvSpPr>
          <p:nvPr>
            <p:ph sz="quarter" idx="1"/>
          </p:nvPr>
        </p:nvSpPr>
        <p:spPr/>
        <p:txBody>
          <a:bodyPr>
            <a:normAutofit/>
          </a:bodyPr>
          <a:lstStyle/>
          <a:p>
            <a:pPr lvl="0"/>
            <a:r>
              <a:rPr lang="en-US" altLang="en-US" dirty="0"/>
              <a:t>Plot vectors</a:t>
            </a:r>
          </a:p>
          <a:p>
            <a:pPr lvl="1"/>
            <a:r>
              <a:rPr lang="en-US" altLang="en-US" dirty="0">
                <a:latin typeface="Times New Roman" panose="02020603050405020304" pitchFamily="18" charset="0"/>
                <a:cs typeface="Times New Roman" panose="02020603050405020304" pitchFamily="18" charset="0"/>
              </a:rPr>
              <a:t>v4 &lt;- c(10.4, 5.6, 3.1, 6.4, 21.7)</a:t>
            </a:r>
          </a:p>
          <a:p>
            <a:pPr lvl="1"/>
            <a:r>
              <a:rPr lang="en-US" altLang="en-US" dirty="0">
                <a:latin typeface="Times New Roman" panose="02020603050405020304" pitchFamily="18" charset="0"/>
                <a:cs typeface="Times New Roman" panose="02020603050405020304" pitchFamily="18" charset="0"/>
              </a:rPr>
              <a:t>plot(v4)  # plot the vector</a:t>
            </a:r>
          </a:p>
          <a:p>
            <a:pPr lvl="1"/>
            <a:r>
              <a:rPr lang="en-US" altLang="en-US" dirty="0">
                <a:latin typeface="Times New Roman" panose="02020603050405020304" pitchFamily="18" charset="0"/>
                <a:cs typeface="Times New Roman" panose="02020603050405020304" pitchFamily="18" charset="0"/>
              </a:rPr>
              <a:t>plot(v4, type = "l", col = "red")  # plot the vector in line graph</a:t>
            </a:r>
          </a:p>
        </p:txBody>
      </p:sp>
      <p:pic>
        <p:nvPicPr>
          <p:cNvPr id="6" name="Picture 5"/>
          <p:cNvPicPr>
            <a:picLocks noChangeAspect="1"/>
          </p:cNvPicPr>
          <p:nvPr/>
        </p:nvPicPr>
        <p:blipFill>
          <a:blip r:embed="rId3"/>
          <a:stretch>
            <a:fillRect/>
          </a:stretch>
        </p:blipFill>
        <p:spPr>
          <a:xfrm>
            <a:off x="5791201" y="3058832"/>
            <a:ext cx="3084507" cy="3098128"/>
          </a:xfrm>
          <a:prstGeom prst="rect">
            <a:avLst/>
          </a:prstGeom>
        </p:spPr>
      </p:pic>
      <p:pic>
        <p:nvPicPr>
          <p:cNvPr id="7" name="Picture 6"/>
          <p:cNvPicPr>
            <a:picLocks noChangeAspect="1"/>
          </p:cNvPicPr>
          <p:nvPr/>
        </p:nvPicPr>
        <p:blipFill>
          <a:blip r:embed="rId4"/>
          <a:stretch>
            <a:fillRect/>
          </a:stretch>
        </p:blipFill>
        <p:spPr>
          <a:xfrm>
            <a:off x="2613192" y="3048000"/>
            <a:ext cx="3101808" cy="3115504"/>
          </a:xfrm>
          <a:prstGeom prst="rect">
            <a:avLst/>
          </a:prstGeom>
        </p:spPr>
      </p:pic>
    </p:spTree>
    <p:extLst>
      <p:ext uri="{BB962C8B-B14F-4D97-AF65-F5344CB8AC3E}">
        <p14:creationId xmlns:p14="http://schemas.microsoft.com/office/powerpoint/2010/main" val="1155561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286000" y="2133600"/>
            <a:ext cx="7543800" cy="28956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Names of Vectors</a:t>
            </a:r>
          </a:p>
        </p:txBody>
      </p:sp>
      <p:sp>
        <p:nvSpPr>
          <p:cNvPr id="3" name="Slide Number Placeholder 2"/>
          <p:cNvSpPr>
            <a:spLocks noGrp="1"/>
          </p:cNvSpPr>
          <p:nvPr>
            <p:ph type="sldNum" sz="quarter" idx="12"/>
          </p:nvPr>
        </p:nvSpPr>
        <p:spPr/>
        <p:txBody>
          <a:bodyPr/>
          <a:lstStyle/>
          <a:p>
            <a:fld id="{F8328964-332A-4115-BBD0-419F6E8FE1FF}" type="slidenum">
              <a:rPr lang="en-US" smtClean="0"/>
              <a:t>29</a:t>
            </a:fld>
            <a:endParaRPr lang="en-US"/>
          </a:p>
        </p:txBody>
      </p:sp>
      <p:sp>
        <p:nvSpPr>
          <p:cNvPr id="4" name="Content Placeholder 3"/>
          <p:cNvSpPr>
            <a:spLocks noGrp="1"/>
          </p:cNvSpPr>
          <p:nvPr>
            <p:ph sz="quarter" idx="1"/>
          </p:nvPr>
        </p:nvSpPr>
        <p:spPr/>
        <p:txBody>
          <a:bodyPr/>
          <a:lstStyle/>
          <a:p>
            <a:r>
              <a:rPr lang="en-US" dirty="0"/>
              <a:t>Use names() to set or get names of an object</a:t>
            </a:r>
          </a:p>
        </p:txBody>
      </p:sp>
      <p:sp>
        <p:nvSpPr>
          <p:cNvPr id="6" name="Rectangle 1"/>
          <p:cNvSpPr>
            <a:spLocks noChangeArrowheads="1"/>
          </p:cNvSpPr>
          <p:nvPr/>
        </p:nvSpPr>
        <p:spPr bwMode="auto">
          <a:xfrm>
            <a:off x="2514600" y="2438401"/>
            <a:ext cx="7162800"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v4</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[1] 10.4 5.6 3.1 6.4 21.7</a:t>
            </a:r>
          </a:p>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names(v4) &lt;- c("</a:t>
            </a:r>
            <a:r>
              <a:rPr lang="en-US" altLang="en-US" sz="1600" dirty="0" err="1">
                <a:solidFill>
                  <a:srgbClr val="0000FF"/>
                </a:solidFill>
                <a:latin typeface="Lucida Console" panose="020B0609040504020204" pitchFamily="49" charset="0"/>
              </a:rPr>
              <a:t>East","North","West","South","Central</a:t>
            </a:r>
            <a:r>
              <a:rPr lang="en-US" altLang="en-US" sz="1600" dirty="0">
                <a:solidFill>
                  <a:srgbClr val="0000FF"/>
                </a:solidFill>
                <a:latin typeface="Lucida Console" panose="020B0609040504020204" pitchFamily="49" charset="0"/>
              </a:rPr>
              <a:t>") # To set vector name </a:t>
            </a:r>
          </a:p>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v4</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  East North West South Central</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  10.4 5.6 3.1 6.4 21.7 </a:t>
            </a:r>
          </a:p>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names(v4) # To get vector name</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[1] "East" "North" "West" "South" "Central"</a:t>
            </a:r>
            <a:endParaRPr lang="en-US" altLang="en-US" sz="3600" dirty="0">
              <a:latin typeface="Arial" panose="020B0604020202020204" pitchFamily="34" charset="0"/>
            </a:endParaRPr>
          </a:p>
        </p:txBody>
      </p:sp>
    </p:spTree>
    <p:extLst>
      <p:ext uri="{BB962C8B-B14F-4D97-AF65-F5344CB8AC3E}">
        <p14:creationId xmlns:p14="http://schemas.microsoft.com/office/powerpoint/2010/main" val="378185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R Programming</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F8328964-332A-4115-BBD0-419F6E8FE1FF}" type="slidenum">
              <a:rPr lang="en-US" smtClean="0"/>
              <a:t>3</a:t>
            </a:fld>
            <a:endParaRPr lang="en-US"/>
          </a:p>
        </p:txBody>
      </p:sp>
    </p:spTree>
    <p:extLst>
      <p:ext uri="{BB962C8B-B14F-4D97-AF65-F5344CB8AC3E}">
        <p14:creationId xmlns:p14="http://schemas.microsoft.com/office/powerpoint/2010/main" val="2708693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Plot</a:t>
            </a:r>
          </a:p>
        </p:txBody>
      </p:sp>
      <p:sp>
        <p:nvSpPr>
          <p:cNvPr id="3" name="Slide Number Placeholder 2"/>
          <p:cNvSpPr>
            <a:spLocks noGrp="1"/>
          </p:cNvSpPr>
          <p:nvPr>
            <p:ph type="sldNum" sz="quarter" idx="12"/>
          </p:nvPr>
        </p:nvSpPr>
        <p:spPr/>
        <p:txBody>
          <a:bodyPr/>
          <a:lstStyle/>
          <a:p>
            <a:fld id="{F8328964-332A-4115-BBD0-419F6E8FE1FF}" type="slidenum">
              <a:rPr lang="en-US" smtClean="0"/>
              <a:t>30</a:t>
            </a:fld>
            <a:endParaRPr lang="en-US"/>
          </a:p>
        </p:txBody>
      </p:sp>
      <p:sp>
        <p:nvSpPr>
          <p:cNvPr id="4" name="Content Placeholder 3"/>
          <p:cNvSpPr>
            <a:spLocks noGrp="1"/>
          </p:cNvSpPr>
          <p:nvPr>
            <p:ph sz="quarter" idx="1"/>
          </p:nvPr>
        </p:nvSpPr>
        <p:spPr>
          <a:xfrm>
            <a:off x="609600" y="1219200"/>
            <a:ext cx="9601200" cy="914400"/>
          </a:xfrm>
        </p:spPr>
        <p:txBody>
          <a:bodyPr/>
          <a:lstStyle/>
          <a:p>
            <a:r>
              <a:rPr lang="en-US" dirty="0" err="1">
                <a:solidFill>
                  <a:srgbClr val="00B0F0"/>
                </a:solidFill>
              </a:rPr>
              <a:t>barplot</a:t>
            </a:r>
            <a:r>
              <a:rPr lang="en-US" dirty="0">
                <a:solidFill>
                  <a:srgbClr val="00B0F0"/>
                </a:solidFill>
              </a:rPr>
              <a:t>(v4)</a:t>
            </a:r>
          </a:p>
        </p:txBody>
      </p:sp>
      <p:pic>
        <p:nvPicPr>
          <p:cNvPr id="5" name="Picture 4"/>
          <p:cNvPicPr>
            <a:picLocks noChangeAspect="1"/>
          </p:cNvPicPr>
          <p:nvPr/>
        </p:nvPicPr>
        <p:blipFill>
          <a:blip r:embed="rId3"/>
          <a:stretch>
            <a:fillRect/>
          </a:stretch>
        </p:blipFill>
        <p:spPr>
          <a:xfrm>
            <a:off x="3352800" y="1752600"/>
            <a:ext cx="5486400" cy="4303184"/>
          </a:xfrm>
          <a:prstGeom prst="rect">
            <a:avLst/>
          </a:prstGeom>
        </p:spPr>
      </p:pic>
    </p:spTree>
    <p:extLst>
      <p:ext uri="{BB962C8B-B14F-4D97-AF65-F5344CB8AC3E}">
        <p14:creationId xmlns:p14="http://schemas.microsoft.com/office/powerpoint/2010/main" val="3054902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362200" y="2438400"/>
            <a:ext cx="7391400" cy="3581400"/>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Sequences</a:t>
            </a:r>
          </a:p>
        </p:txBody>
      </p:sp>
      <p:sp>
        <p:nvSpPr>
          <p:cNvPr id="3" name="Slide Number Placeholder 2"/>
          <p:cNvSpPr>
            <a:spLocks noGrp="1"/>
          </p:cNvSpPr>
          <p:nvPr>
            <p:ph type="sldNum" sz="quarter" idx="12"/>
          </p:nvPr>
        </p:nvSpPr>
        <p:spPr/>
        <p:txBody>
          <a:bodyPr/>
          <a:lstStyle/>
          <a:p>
            <a:fld id="{F8328964-332A-4115-BBD0-419F6E8FE1FF}" type="slidenum">
              <a:rPr lang="en-US" smtClean="0"/>
              <a:t>31</a:t>
            </a:fld>
            <a:endParaRPr lang="en-US"/>
          </a:p>
        </p:txBody>
      </p:sp>
      <p:sp>
        <p:nvSpPr>
          <p:cNvPr id="4" name="Content Placeholder 3"/>
          <p:cNvSpPr>
            <a:spLocks noGrp="1"/>
          </p:cNvSpPr>
          <p:nvPr>
            <p:ph sz="quarter" idx="1"/>
          </p:nvPr>
        </p:nvSpPr>
        <p:spPr>
          <a:xfrm>
            <a:off x="609600" y="1219200"/>
            <a:ext cx="9601200" cy="1219200"/>
          </a:xfrm>
        </p:spPr>
        <p:txBody>
          <a:bodyPr/>
          <a:lstStyle/>
          <a:p>
            <a:r>
              <a:rPr lang="en-US" dirty="0"/>
              <a:t>Use colon</a:t>
            </a:r>
            <a:r>
              <a:rPr lang="en-US" dirty="0">
                <a:solidFill>
                  <a:srgbClr val="00B0F0"/>
                </a:solidFill>
              </a:rPr>
              <a:t> :</a:t>
            </a:r>
          </a:p>
          <a:p>
            <a:r>
              <a:rPr lang="en-US" dirty="0"/>
              <a:t>Use </a:t>
            </a:r>
            <a:r>
              <a:rPr lang="en-US" dirty="0" err="1">
                <a:solidFill>
                  <a:srgbClr val="00B0F0"/>
                </a:solidFill>
              </a:rPr>
              <a:t>seq</a:t>
            </a:r>
            <a:r>
              <a:rPr lang="en-US" dirty="0">
                <a:solidFill>
                  <a:srgbClr val="00B0F0"/>
                </a:solidFill>
              </a:rPr>
              <a:t>()</a:t>
            </a:r>
            <a:r>
              <a:rPr lang="en-US" dirty="0"/>
              <a:t> function</a:t>
            </a:r>
          </a:p>
        </p:txBody>
      </p:sp>
      <p:sp>
        <p:nvSpPr>
          <p:cNvPr id="6" name="Rectangle 2"/>
          <p:cNvSpPr>
            <a:spLocks noChangeArrowheads="1"/>
          </p:cNvSpPr>
          <p:nvPr/>
        </p:nvSpPr>
        <p:spPr bwMode="auto">
          <a:xfrm>
            <a:off x="2589322" y="2542403"/>
            <a:ext cx="6554679"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0000FF"/>
                </a:solidFill>
                <a:latin typeface="Lucida Console" panose="020B0609040504020204" pitchFamily="49" charset="0"/>
              </a:rPr>
              <a:t>&gt; 5:9</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5 6 7 8 9</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a:t>
            </a:r>
            <a:r>
              <a:rPr lang="en-US" altLang="en-US" dirty="0" err="1">
                <a:solidFill>
                  <a:srgbClr val="0000FF"/>
                </a:solidFill>
                <a:latin typeface="Lucida Console" panose="020B0609040504020204" pitchFamily="49" charset="0"/>
              </a:rPr>
              <a:t>seq</a:t>
            </a:r>
            <a:r>
              <a:rPr lang="en-US" altLang="en-US" dirty="0">
                <a:solidFill>
                  <a:srgbClr val="0000FF"/>
                </a:solidFill>
                <a:latin typeface="Lucida Console" panose="020B0609040504020204" pitchFamily="49" charset="0"/>
              </a:rPr>
              <a:t>(5,9)</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5 6 7 8 9</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a:t>
            </a:r>
            <a:r>
              <a:rPr lang="en-US" altLang="en-US" dirty="0" err="1">
                <a:solidFill>
                  <a:srgbClr val="0000FF"/>
                </a:solidFill>
                <a:latin typeface="Lucida Console" panose="020B0609040504020204" pitchFamily="49" charset="0"/>
              </a:rPr>
              <a:t>seq</a:t>
            </a:r>
            <a:r>
              <a:rPr lang="en-US" altLang="en-US" dirty="0">
                <a:solidFill>
                  <a:srgbClr val="0000FF"/>
                </a:solidFill>
                <a:latin typeface="Lucida Console" panose="020B0609040504020204" pitchFamily="49" charset="0"/>
              </a:rPr>
              <a:t>(5,9,by = 1)</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5 6 7 8 9</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a:t>
            </a:r>
            <a:r>
              <a:rPr lang="en-US" altLang="en-US" dirty="0" err="1">
                <a:solidFill>
                  <a:srgbClr val="0000FF"/>
                </a:solidFill>
                <a:latin typeface="Lucida Console" panose="020B0609040504020204" pitchFamily="49" charset="0"/>
              </a:rPr>
              <a:t>seq</a:t>
            </a:r>
            <a:r>
              <a:rPr lang="en-US" altLang="en-US" dirty="0">
                <a:solidFill>
                  <a:srgbClr val="0000FF"/>
                </a:solidFill>
                <a:latin typeface="Lucida Console" panose="020B0609040504020204" pitchFamily="49" charset="0"/>
              </a:rPr>
              <a:t>(5,9,by = 0.5)</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5.0 5.5 6.0 6.5 7.0 7.5 8.0 8.5 9.0</a:t>
            </a:r>
          </a:p>
          <a:p>
            <a:pPr lvl="0" eaLnBrk="0" fontAlgn="base" hangingPunct="0">
              <a:spcBef>
                <a:spcPct val="0"/>
              </a:spcBef>
              <a:spcAft>
                <a:spcPct val="0"/>
              </a:spcAft>
            </a:pPr>
            <a:r>
              <a:rPr lang="en-US" altLang="en-US" dirty="0">
                <a:solidFill>
                  <a:srgbClr val="0000FF"/>
                </a:solidFill>
                <a:latin typeface="Lucida Console" panose="020B0609040504020204" pitchFamily="49" charset="0"/>
              </a:rPr>
              <a:t>&gt; </a:t>
            </a:r>
            <a:r>
              <a:rPr lang="en-US" altLang="en-US" dirty="0" err="1">
                <a:solidFill>
                  <a:srgbClr val="0000FF"/>
                </a:solidFill>
                <a:latin typeface="Lucida Console" panose="020B0609040504020204" pitchFamily="49" charset="0"/>
              </a:rPr>
              <a:t>seq</a:t>
            </a:r>
            <a:r>
              <a:rPr lang="en-US" altLang="en-US" dirty="0">
                <a:solidFill>
                  <a:srgbClr val="0000FF"/>
                </a:solidFill>
                <a:latin typeface="Lucida Console" panose="020B0609040504020204" pitchFamily="49" charset="0"/>
              </a:rPr>
              <a:t>(from = 5, to = 9, by = 0.4)</a:t>
            </a:r>
          </a:p>
          <a:p>
            <a:pPr lvl="0" eaLnBrk="0" fontAlgn="base" hangingPunct="0">
              <a:spcBef>
                <a:spcPct val="0"/>
              </a:spcBef>
              <a:spcAft>
                <a:spcPct val="0"/>
              </a:spcAft>
            </a:pPr>
            <a:r>
              <a:rPr lang="en-US" altLang="en-US" dirty="0">
                <a:solidFill>
                  <a:srgbClr val="000000"/>
                </a:solidFill>
                <a:latin typeface="Lucida Console" panose="020B0609040504020204" pitchFamily="49" charset="0"/>
              </a:rPr>
              <a:t>[1] 5.0 5.4 5.8 6.2 6.6 7.0 7.4 7.8 8.2 8.6 9.0</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a:t>
            </a:r>
            <a:r>
              <a:rPr lang="en-US" altLang="en-US" dirty="0" err="1">
                <a:solidFill>
                  <a:srgbClr val="0000FF"/>
                </a:solidFill>
                <a:latin typeface="Lucida Console" panose="020B0609040504020204" pitchFamily="49" charset="0"/>
              </a:rPr>
              <a:t>seq</a:t>
            </a:r>
            <a:r>
              <a:rPr lang="en-US" altLang="en-US" dirty="0">
                <a:solidFill>
                  <a:srgbClr val="0000FF"/>
                </a:solidFill>
                <a:latin typeface="Lucida Console" panose="020B0609040504020204" pitchFamily="49" charset="0"/>
              </a:rPr>
              <a:t>(0, 1, </a:t>
            </a:r>
            <a:r>
              <a:rPr lang="en-US" altLang="en-US" dirty="0" err="1">
                <a:solidFill>
                  <a:srgbClr val="0000FF"/>
                </a:solidFill>
                <a:latin typeface="Lucida Console" panose="020B0609040504020204" pitchFamily="49" charset="0"/>
              </a:rPr>
              <a:t>length.out</a:t>
            </a:r>
            <a:r>
              <a:rPr lang="en-US" altLang="en-US" dirty="0">
                <a:solidFill>
                  <a:srgbClr val="0000FF"/>
                </a:solidFill>
                <a:latin typeface="Lucida Console" panose="020B0609040504020204" pitchFamily="49" charset="0"/>
              </a:rPr>
              <a:t> = 11)</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0.0 0.1 0.2 0.3 0.4 0.5 0.6 0.7 0.8 0.9 1.0</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2529577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a:t>
            </a:r>
          </a:p>
        </p:txBody>
      </p:sp>
      <p:sp>
        <p:nvSpPr>
          <p:cNvPr id="3" name="Slide Number Placeholder 2"/>
          <p:cNvSpPr>
            <a:spLocks noGrp="1"/>
          </p:cNvSpPr>
          <p:nvPr>
            <p:ph type="sldNum" sz="quarter" idx="12"/>
          </p:nvPr>
        </p:nvSpPr>
        <p:spPr/>
        <p:txBody>
          <a:bodyPr/>
          <a:lstStyle/>
          <a:p>
            <a:fld id="{F8328964-332A-4115-BBD0-419F6E8FE1FF}" type="slidenum">
              <a:rPr lang="en-US" smtClean="0"/>
              <a:t>32</a:t>
            </a:fld>
            <a:endParaRPr lang="en-US"/>
          </a:p>
        </p:txBody>
      </p:sp>
      <p:sp>
        <p:nvSpPr>
          <p:cNvPr id="7" name="Rectangle 2"/>
          <p:cNvSpPr>
            <a:spLocks noChangeArrowheads="1"/>
          </p:cNvSpPr>
          <p:nvPr/>
        </p:nvSpPr>
        <p:spPr bwMode="auto">
          <a:xfrm>
            <a:off x="609601" y="1143000"/>
            <a:ext cx="514999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0000FF"/>
                </a:solidFill>
                <a:latin typeface="Lucida Console" panose="020B0609040504020204" pitchFamily="49" charset="0"/>
              </a:rPr>
              <a:t>&gt; x &lt;- </a:t>
            </a:r>
            <a:r>
              <a:rPr lang="en-US" altLang="en-US" dirty="0" err="1">
                <a:solidFill>
                  <a:srgbClr val="0000FF"/>
                </a:solidFill>
                <a:latin typeface="Lucida Console" panose="020B0609040504020204" pitchFamily="49" charset="0"/>
              </a:rPr>
              <a:t>seq</a:t>
            </a:r>
            <a:r>
              <a:rPr lang="en-US" altLang="en-US" dirty="0">
                <a:solidFill>
                  <a:srgbClr val="0000FF"/>
                </a:solidFill>
                <a:latin typeface="Lucida Console" panose="020B0609040504020204" pitchFamily="49" charset="0"/>
              </a:rPr>
              <a:t>(0,10, by=0.01)</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plot(</a:t>
            </a:r>
            <a:r>
              <a:rPr lang="en-US" altLang="en-US" dirty="0" err="1">
                <a:solidFill>
                  <a:srgbClr val="0000FF"/>
                </a:solidFill>
                <a:latin typeface="Lucida Console" panose="020B0609040504020204" pitchFamily="49" charset="0"/>
              </a:rPr>
              <a:t>x,sin</a:t>
            </a:r>
            <a:r>
              <a:rPr lang="en-US" altLang="en-US" dirty="0">
                <a:solidFill>
                  <a:srgbClr val="0000FF"/>
                </a:solidFill>
                <a:latin typeface="Lucida Console" panose="020B0609040504020204" pitchFamily="49" charset="0"/>
              </a:rPr>
              <a:t>(x),type ="l")</a:t>
            </a:r>
            <a:endParaRPr lang="en-US" altLang="en-US" sz="4000" dirty="0">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2438400" y="1981201"/>
            <a:ext cx="7420660" cy="3931067"/>
          </a:xfrm>
          <a:prstGeom prst="rect">
            <a:avLst/>
          </a:prstGeom>
        </p:spPr>
      </p:pic>
    </p:spTree>
    <p:extLst>
      <p:ext uri="{BB962C8B-B14F-4D97-AF65-F5344CB8AC3E}">
        <p14:creationId xmlns:p14="http://schemas.microsoft.com/office/powerpoint/2010/main" val="2301284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362200" y="2514600"/>
            <a:ext cx="7391400" cy="2667000"/>
          </a:xfrm>
          <a:prstGeom prst="roundRect">
            <a:avLst>
              <a:gd name="adj" fmla="val 8619"/>
            </a:avLst>
          </a:prstGeom>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Repetitions</a:t>
            </a:r>
          </a:p>
        </p:txBody>
      </p:sp>
      <p:sp>
        <p:nvSpPr>
          <p:cNvPr id="3" name="Slide Number Placeholder 2"/>
          <p:cNvSpPr>
            <a:spLocks noGrp="1"/>
          </p:cNvSpPr>
          <p:nvPr>
            <p:ph type="sldNum" sz="quarter" idx="12"/>
          </p:nvPr>
        </p:nvSpPr>
        <p:spPr/>
        <p:txBody>
          <a:bodyPr/>
          <a:lstStyle/>
          <a:p>
            <a:fld id="{F8328964-332A-4115-BBD0-419F6E8FE1FF}" type="slidenum">
              <a:rPr lang="en-US" smtClean="0"/>
              <a:t>33</a:t>
            </a:fld>
            <a:endParaRPr lang="en-US"/>
          </a:p>
        </p:txBody>
      </p:sp>
      <p:sp>
        <p:nvSpPr>
          <p:cNvPr id="4" name="Content Placeholder 3"/>
          <p:cNvSpPr>
            <a:spLocks noGrp="1"/>
          </p:cNvSpPr>
          <p:nvPr>
            <p:ph sz="quarter" idx="1"/>
          </p:nvPr>
        </p:nvSpPr>
        <p:spPr>
          <a:xfrm>
            <a:off x="609600" y="1219200"/>
            <a:ext cx="9601200" cy="1371600"/>
          </a:xfrm>
        </p:spPr>
        <p:txBody>
          <a:bodyPr/>
          <a:lstStyle/>
          <a:p>
            <a:r>
              <a:rPr lang="en-US" dirty="0"/>
              <a:t>Use </a:t>
            </a:r>
            <a:r>
              <a:rPr lang="en-US" dirty="0">
                <a:solidFill>
                  <a:srgbClr val="00B0F0"/>
                </a:solidFill>
              </a:rPr>
              <a:t>rep( ) </a:t>
            </a:r>
            <a:r>
              <a:rPr lang="en-US" dirty="0"/>
              <a:t>function</a:t>
            </a:r>
          </a:p>
        </p:txBody>
      </p:sp>
      <p:sp>
        <p:nvSpPr>
          <p:cNvPr id="5" name="Rectangle 1"/>
          <p:cNvSpPr>
            <a:spLocks noChangeArrowheads="1"/>
          </p:cNvSpPr>
          <p:nvPr/>
        </p:nvSpPr>
        <p:spPr bwMode="auto">
          <a:xfrm>
            <a:off x="2559146" y="2737010"/>
            <a:ext cx="3765454"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0000FF"/>
                </a:solidFill>
                <a:latin typeface="Lucida Console" panose="020B0609040504020204" pitchFamily="49" charset="0"/>
              </a:rPr>
              <a:t>&gt; rep(1:4, 3)</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1 2 3 4 1 2 3 4 1 2 3 4</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rep(1:4, each = 3)</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1 1 1 2 2 2 3 3 3 4 4 4</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rep(1:4, c(3,3,3,3))</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1 1 1 2 2 2 3 3 3 4 4 4</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rep(1:4, c(1,2,3,4))</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1 2 2 3 3 3 4 4 4 4</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257540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438400" y="2133600"/>
            <a:ext cx="7239000" cy="3733800"/>
          </a:xfrm>
          <a:prstGeom prst="roundRect">
            <a:avLst>
              <a:gd name="adj" fmla="val 8619"/>
            </a:avLst>
          </a:prstGeom>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Vector Math</a:t>
            </a:r>
          </a:p>
        </p:txBody>
      </p:sp>
      <p:sp>
        <p:nvSpPr>
          <p:cNvPr id="3" name="Slide Number Placeholder 2"/>
          <p:cNvSpPr>
            <a:spLocks noGrp="1"/>
          </p:cNvSpPr>
          <p:nvPr>
            <p:ph type="sldNum" sz="quarter" idx="12"/>
          </p:nvPr>
        </p:nvSpPr>
        <p:spPr/>
        <p:txBody>
          <a:bodyPr/>
          <a:lstStyle/>
          <a:p>
            <a:fld id="{F8328964-332A-4115-BBD0-419F6E8FE1FF}" type="slidenum">
              <a:rPr lang="en-US" smtClean="0"/>
              <a:t>34</a:t>
            </a:fld>
            <a:endParaRPr lang="en-US"/>
          </a:p>
        </p:txBody>
      </p:sp>
      <p:sp>
        <p:nvSpPr>
          <p:cNvPr id="4" name="Content Placeholder 3"/>
          <p:cNvSpPr>
            <a:spLocks noGrp="1"/>
          </p:cNvSpPr>
          <p:nvPr>
            <p:ph sz="quarter" idx="1"/>
          </p:nvPr>
        </p:nvSpPr>
        <p:spPr>
          <a:xfrm>
            <a:off x="609600" y="1219200"/>
            <a:ext cx="9601200" cy="533400"/>
          </a:xfrm>
        </p:spPr>
        <p:txBody>
          <a:bodyPr/>
          <a:lstStyle/>
          <a:p>
            <a:r>
              <a:rPr lang="en-US" dirty="0"/>
              <a:t>Most arithmetic operations work as well</a:t>
            </a:r>
          </a:p>
        </p:txBody>
      </p:sp>
      <p:sp>
        <p:nvSpPr>
          <p:cNvPr id="5" name="Rectangle 1"/>
          <p:cNvSpPr>
            <a:spLocks noChangeArrowheads="1"/>
          </p:cNvSpPr>
          <p:nvPr/>
        </p:nvSpPr>
        <p:spPr bwMode="auto">
          <a:xfrm>
            <a:off x="2804982" y="2286001"/>
            <a:ext cx="6415218"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0000FF"/>
                </a:solidFill>
                <a:latin typeface="Lucida Console" panose="020B0609040504020204" pitchFamily="49" charset="0"/>
              </a:rPr>
              <a:t>&gt; a &lt;- c(1,2,3,4)</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b &lt;- a + 2</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a*2</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2 4 6 8</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a/3</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0.3333333 0.6666667 1.0000000 1.3333333</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a^2</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1 4 9 16</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a&lt;b</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TRUE </a:t>
            </a:r>
            <a:r>
              <a:rPr lang="en-US" altLang="en-US" dirty="0" err="1">
                <a:solidFill>
                  <a:srgbClr val="000000"/>
                </a:solidFill>
                <a:latin typeface="Lucida Console" panose="020B0609040504020204" pitchFamily="49" charset="0"/>
              </a:rPr>
              <a:t>TRUE</a:t>
            </a:r>
            <a:r>
              <a:rPr lang="en-US" altLang="en-US" dirty="0">
                <a:solidFill>
                  <a:srgbClr val="000000"/>
                </a:solidFill>
                <a:latin typeface="Lucida Console" panose="020B0609040504020204" pitchFamily="49" charset="0"/>
              </a:rPr>
              <a:t> </a:t>
            </a:r>
            <a:r>
              <a:rPr lang="en-US" altLang="en-US" dirty="0" err="1">
                <a:solidFill>
                  <a:srgbClr val="000000"/>
                </a:solidFill>
                <a:latin typeface="Lucida Console" panose="020B0609040504020204" pitchFamily="49" charset="0"/>
              </a:rPr>
              <a:t>TRUE</a:t>
            </a:r>
            <a:r>
              <a:rPr lang="en-US" altLang="en-US" dirty="0">
                <a:solidFill>
                  <a:srgbClr val="000000"/>
                </a:solidFill>
                <a:latin typeface="Lucida Console" panose="020B0609040504020204" pitchFamily="49" charset="0"/>
              </a:rPr>
              <a:t> </a:t>
            </a:r>
            <a:r>
              <a:rPr lang="en-US" altLang="en-US" dirty="0" err="1">
                <a:solidFill>
                  <a:srgbClr val="000000"/>
                </a:solidFill>
                <a:latin typeface="Lucida Console" panose="020B0609040504020204" pitchFamily="49" charset="0"/>
              </a:rPr>
              <a:t>TRUE</a:t>
            </a:r>
            <a:endParaRPr lang="en-US" altLang="en-US" dirty="0">
              <a:solidFill>
                <a:srgbClr val="000000"/>
              </a:solidFill>
              <a:latin typeface="Lucida Console" panose="020B0609040504020204" pitchFamily="49" charset="0"/>
            </a:endParaRPr>
          </a:p>
          <a:p>
            <a:pPr eaLnBrk="0" fontAlgn="base" hangingPunct="0">
              <a:spcBef>
                <a:spcPct val="0"/>
              </a:spcBef>
              <a:spcAft>
                <a:spcPct val="0"/>
              </a:spcAft>
            </a:pPr>
            <a:r>
              <a:rPr lang="en-US" altLang="en-US" dirty="0">
                <a:solidFill>
                  <a:srgbClr val="0000FF"/>
                </a:solidFill>
                <a:latin typeface="Lucida Console" panose="020B0609040504020204" pitchFamily="49" charset="0"/>
              </a:rPr>
              <a:t>&gt; sin(b)</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0.1411200 -0.7568025 -0.9589243 -0.2794155</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1461459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Logical Operators “&amp;” vs. “&amp;&amp;” (“|” vs. “||”)</a:t>
            </a:r>
          </a:p>
        </p:txBody>
      </p:sp>
      <p:sp>
        <p:nvSpPr>
          <p:cNvPr id="5" name="Slide Number Placeholder 4"/>
          <p:cNvSpPr>
            <a:spLocks noGrp="1"/>
          </p:cNvSpPr>
          <p:nvPr>
            <p:ph type="sldNum" sz="quarter" idx="12"/>
          </p:nvPr>
        </p:nvSpPr>
        <p:spPr/>
        <p:txBody>
          <a:bodyPr/>
          <a:lstStyle/>
          <a:p>
            <a:fld id="{F8328964-332A-4115-BBD0-419F6E8FE1FF}" type="slidenum">
              <a:rPr lang="en-US" smtClean="0"/>
              <a:t>35</a:t>
            </a:fld>
            <a:endParaRPr lang="en-US"/>
          </a:p>
        </p:txBody>
      </p:sp>
      <p:sp>
        <p:nvSpPr>
          <p:cNvPr id="9" name="Content Placeholder 8"/>
          <p:cNvSpPr>
            <a:spLocks noGrp="1"/>
          </p:cNvSpPr>
          <p:nvPr>
            <p:ph sz="quarter" idx="1"/>
          </p:nvPr>
        </p:nvSpPr>
        <p:spPr>
          <a:xfrm>
            <a:off x="609600" y="1219200"/>
            <a:ext cx="11201400" cy="1982437"/>
          </a:xfrm>
        </p:spPr>
        <p:txBody>
          <a:bodyPr>
            <a:noAutofit/>
          </a:bodyPr>
          <a:lstStyle/>
          <a:p>
            <a:r>
              <a:rPr lang="en-US" sz="2800" dirty="0"/>
              <a:t>What’s the difference between “&amp;” and “&amp;&amp;” or between “|” and “||”?</a:t>
            </a:r>
          </a:p>
          <a:p>
            <a:pPr lvl="1"/>
            <a:r>
              <a:rPr lang="en-US" sz="2400" dirty="0"/>
              <a:t>The shorter form performs elementwise comparisons (</a:t>
            </a:r>
            <a:r>
              <a:rPr lang="en-US" sz="2400" dirty="0" err="1"/>
              <a:t>vectorized</a:t>
            </a:r>
            <a:r>
              <a:rPr lang="en-US" sz="2400" dirty="0"/>
              <a:t>)</a:t>
            </a:r>
          </a:p>
          <a:p>
            <a:pPr lvl="1"/>
            <a:r>
              <a:rPr lang="en-US" sz="2400" dirty="0"/>
              <a:t>The longer form evaluates left to right examining only the first element of each vector (not </a:t>
            </a:r>
            <a:r>
              <a:rPr lang="en-US" sz="2400" dirty="0" err="1"/>
              <a:t>vectorized</a:t>
            </a:r>
            <a:r>
              <a:rPr lang="en-US" sz="2400" dirty="0"/>
              <a:t>)</a:t>
            </a:r>
          </a:p>
          <a:p>
            <a:pPr lvl="1"/>
            <a:r>
              <a:rPr lang="en-US" sz="2400" dirty="0">
                <a:solidFill>
                  <a:srgbClr val="00B0F0"/>
                </a:solidFill>
                <a:latin typeface="Times New Roman" panose="02020603050405020304" pitchFamily="18" charset="0"/>
                <a:cs typeface="Times New Roman" panose="02020603050405020304" pitchFamily="18" charset="0"/>
              </a:rPr>
              <a:t>(a&lt;2)&amp;&amp;(b&lt;4) </a:t>
            </a:r>
            <a:r>
              <a:rPr lang="en-US" sz="2400" dirty="0"/>
              <a:t>is equivalent to </a:t>
            </a:r>
            <a:r>
              <a:rPr lang="en-US" sz="2400" dirty="0">
                <a:solidFill>
                  <a:srgbClr val="00B0F0"/>
                </a:solidFill>
                <a:latin typeface="Times New Roman" panose="02020603050405020304" pitchFamily="18" charset="0"/>
                <a:cs typeface="Times New Roman" panose="02020603050405020304" pitchFamily="18" charset="0"/>
              </a:rPr>
              <a:t>(a[1]&lt;2)&amp;(b[1]&lt;4) </a:t>
            </a:r>
          </a:p>
        </p:txBody>
      </p:sp>
      <p:sp>
        <p:nvSpPr>
          <p:cNvPr id="3" name="Rectangle 1"/>
          <p:cNvSpPr>
            <a:spLocks noChangeArrowheads="1"/>
          </p:cNvSpPr>
          <p:nvPr/>
        </p:nvSpPr>
        <p:spPr bwMode="auto">
          <a:xfrm>
            <a:off x="4038601" y="3881247"/>
            <a:ext cx="3625993"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0000FF"/>
                </a:solidFill>
                <a:latin typeface="Lucida Console" panose="020B0609040504020204" pitchFamily="49" charset="0"/>
              </a:rPr>
              <a:t>&gt; a</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1 2 3 4</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b</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3 4 5 6</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(a&lt;2)&amp;(b&lt;4)</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TRUE FALSE </a:t>
            </a:r>
            <a:r>
              <a:rPr lang="en-US" altLang="en-US" dirty="0" err="1">
                <a:solidFill>
                  <a:srgbClr val="000000"/>
                </a:solidFill>
                <a:latin typeface="Lucida Console" panose="020B0609040504020204" pitchFamily="49" charset="0"/>
              </a:rPr>
              <a:t>FALSE</a:t>
            </a:r>
            <a:r>
              <a:rPr lang="en-US" altLang="en-US" dirty="0">
                <a:solidFill>
                  <a:srgbClr val="000000"/>
                </a:solidFill>
                <a:latin typeface="Lucida Console" panose="020B0609040504020204" pitchFamily="49" charset="0"/>
              </a:rPr>
              <a:t> </a:t>
            </a:r>
            <a:r>
              <a:rPr lang="en-US" altLang="en-US" dirty="0" err="1">
                <a:solidFill>
                  <a:srgbClr val="000000"/>
                </a:solidFill>
                <a:latin typeface="Lucida Console" panose="020B0609040504020204" pitchFamily="49" charset="0"/>
              </a:rPr>
              <a:t>FALSE</a:t>
            </a:r>
            <a:endParaRPr lang="en-US" altLang="en-US" dirty="0">
              <a:solidFill>
                <a:srgbClr val="000000"/>
              </a:solidFill>
              <a:latin typeface="Lucida Console" panose="020B0609040504020204" pitchFamily="49" charset="0"/>
            </a:endParaRPr>
          </a:p>
          <a:p>
            <a:pPr eaLnBrk="0" fontAlgn="base" hangingPunct="0">
              <a:spcBef>
                <a:spcPct val="0"/>
              </a:spcBef>
              <a:spcAft>
                <a:spcPct val="0"/>
              </a:spcAft>
            </a:pPr>
            <a:r>
              <a:rPr lang="en-US" altLang="en-US" dirty="0">
                <a:solidFill>
                  <a:srgbClr val="0000FF"/>
                </a:solidFill>
                <a:latin typeface="Lucida Console" panose="020B0609040504020204" pitchFamily="49" charset="0"/>
              </a:rPr>
              <a:t>&gt; (a&lt;2)&amp;&amp;(b&lt;4)</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TRUE</a:t>
            </a:r>
            <a:endParaRPr lang="en-US" altLang="en-US" sz="4000" dirty="0">
              <a:latin typeface="Arial" panose="020B0604020202020204" pitchFamily="34" charset="0"/>
            </a:endParaRPr>
          </a:p>
        </p:txBody>
      </p:sp>
      <p:sp>
        <p:nvSpPr>
          <p:cNvPr id="11" name="Rounded Rectangle 10"/>
          <p:cNvSpPr/>
          <p:nvPr/>
        </p:nvSpPr>
        <p:spPr>
          <a:xfrm>
            <a:off x="3810000" y="3810000"/>
            <a:ext cx="4343400" cy="2590800"/>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02482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a:t>
            </a:r>
          </a:p>
        </p:txBody>
      </p:sp>
      <p:sp>
        <p:nvSpPr>
          <p:cNvPr id="3" name="Slide Number Placeholder 2"/>
          <p:cNvSpPr>
            <a:spLocks noGrp="1"/>
          </p:cNvSpPr>
          <p:nvPr>
            <p:ph type="sldNum" sz="quarter" idx="12"/>
          </p:nvPr>
        </p:nvSpPr>
        <p:spPr/>
        <p:txBody>
          <a:bodyPr/>
          <a:lstStyle/>
          <a:p>
            <a:fld id="{F8328964-332A-4115-BBD0-419F6E8FE1FF}" type="slidenum">
              <a:rPr lang="en-US" smtClean="0"/>
              <a:t>36</a:t>
            </a:fld>
            <a:endParaRPr lang="en-US"/>
          </a:p>
        </p:txBody>
      </p:sp>
      <p:sp>
        <p:nvSpPr>
          <p:cNvPr id="4" name="Content Placeholder 3"/>
          <p:cNvSpPr>
            <a:spLocks noGrp="1"/>
          </p:cNvSpPr>
          <p:nvPr>
            <p:ph sz="quarter" idx="1"/>
          </p:nvPr>
        </p:nvSpPr>
        <p:spPr>
          <a:xfrm>
            <a:off x="609600" y="1219200"/>
            <a:ext cx="6019800" cy="4937760"/>
          </a:xfrm>
        </p:spPr>
        <p:txBody>
          <a:bodyPr>
            <a:normAutofit/>
          </a:bodyPr>
          <a:lstStyle/>
          <a:p>
            <a:pPr>
              <a:lnSpc>
                <a:spcPct val="150000"/>
              </a:lnSpc>
            </a:pPr>
            <a:r>
              <a:rPr lang="en-US" sz="2800" dirty="0"/>
              <a:t>A matrix is a bi-dimensional array</a:t>
            </a:r>
          </a:p>
          <a:p>
            <a:pPr lvl="1">
              <a:lnSpc>
                <a:spcPct val="150000"/>
              </a:lnSpc>
            </a:pPr>
            <a:r>
              <a:rPr lang="en-US" sz="2400" dirty="0"/>
              <a:t>Rows</a:t>
            </a:r>
          </a:p>
          <a:p>
            <a:pPr lvl="1">
              <a:lnSpc>
                <a:spcPct val="150000"/>
              </a:lnSpc>
            </a:pPr>
            <a:r>
              <a:rPr lang="en-US" sz="2400" dirty="0"/>
              <a:t>Columns</a:t>
            </a:r>
          </a:p>
          <a:p>
            <a:pPr>
              <a:lnSpc>
                <a:spcPct val="150000"/>
              </a:lnSpc>
            </a:pPr>
            <a:r>
              <a:rPr lang="en-US" sz="2800" dirty="0"/>
              <a:t>Similar to vector but additionally contains the dimension attribute</a:t>
            </a:r>
          </a:p>
          <a:p>
            <a:pPr>
              <a:lnSpc>
                <a:spcPct val="150000"/>
              </a:lnSpc>
            </a:pPr>
            <a:r>
              <a:rPr lang="en-US" sz="2800" dirty="0"/>
              <a:t>Using the matrix() function</a:t>
            </a:r>
          </a:p>
        </p:txBody>
      </p:sp>
      <p:pic>
        <p:nvPicPr>
          <p:cNvPr id="5" name="Picture 2" descr="_images/dataStructuresNew.png"/>
          <p:cNvPicPr>
            <a:picLocks noChangeAspect="1" noChangeArrowheads="1"/>
          </p:cNvPicPr>
          <p:nvPr/>
        </p:nvPicPr>
        <p:blipFill rotWithShape="1">
          <a:blip r:embed="rId2">
            <a:extLst>
              <a:ext uri="{28A0092B-C50C-407E-A947-70E740481C1C}">
                <a14:useLocalDpi xmlns:a14="http://schemas.microsoft.com/office/drawing/2010/main" val="0"/>
              </a:ext>
            </a:extLst>
          </a:blip>
          <a:srcRect l="32653" t="4254" r="36735" b="42574"/>
          <a:stretch/>
        </p:blipFill>
        <p:spPr bwMode="auto">
          <a:xfrm>
            <a:off x="7086600" y="1752600"/>
            <a:ext cx="3803904" cy="316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700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136648" y="1905000"/>
            <a:ext cx="7540752" cy="4419600"/>
          </a:xfrm>
          <a:prstGeom prst="roundRect">
            <a:avLst>
              <a:gd name="adj" fmla="val 8619"/>
            </a:avLst>
          </a:prstGeom>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Colum Names and Row Names</a:t>
            </a:r>
          </a:p>
        </p:txBody>
      </p:sp>
      <p:sp>
        <p:nvSpPr>
          <p:cNvPr id="3" name="Slide Number Placeholder 2"/>
          <p:cNvSpPr>
            <a:spLocks noGrp="1"/>
          </p:cNvSpPr>
          <p:nvPr>
            <p:ph type="sldNum" sz="quarter" idx="12"/>
          </p:nvPr>
        </p:nvSpPr>
        <p:spPr/>
        <p:txBody>
          <a:bodyPr/>
          <a:lstStyle/>
          <a:p>
            <a:fld id="{F8328964-332A-4115-BBD0-419F6E8FE1FF}" type="slidenum">
              <a:rPr lang="en-US" smtClean="0"/>
              <a:t>37</a:t>
            </a:fld>
            <a:endParaRPr lang="en-US"/>
          </a:p>
        </p:txBody>
      </p:sp>
      <p:sp>
        <p:nvSpPr>
          <p:cNvPr id="6" name="TextBox 5"/>
          <p:cNvSpPr txBox="1"/>
          <p:nvPr/>
        </p:nvSpPr>
        <p:spPr>
          <a:xfrm>
            <a:off x="2362200" y="2046506"/>
            <a:ext cx="6858000" cy="4278094"/>
          </a:xfrm>
          <a:prstGeom prst="rect">
            <a:avLst/>
          </a:prstGeom>
          <a:noFill/>
        </p:spPr>
        <p:txBody>
          <a:bodyPr wrap="square" rtlCol="0">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&gt; m2 &lt;- matrix(1:12,ncol = 4, </a:t>
            </a:r>
            <a:r>
              <a:rPr lang="en-US" sz="16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byrow</a:t>
            </a: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 = TRUE)</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&gt; m2</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[,1] [,2] [,3] [,4]</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[1,]    1    2    3    4</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[2,]    5    6    7    8</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[3,]    9   10   11   12</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&gt; </a:t>
            </a:r>
            <a:r>
              <a:rPr lang="en-US" sz="16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colnames</a:t>
            </a: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(m2) &lt;- c("</a:t>
            </a:r>
            <a:r>
              <a:rPr lang="en-US" sz="16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a","b","c","d</a:t>
            </a: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&gt; </a:t>
            </a:r>
            <a:r>
              <a:rPr lang="en-US" sz="16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rownames</a:t>
            </a: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(m2) &lt;- c("</a:t>
            </a:r>
            <a:r>
              <a:rPr lang="en-US" sz="16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i</a:t>
            </a: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t>
            </a:r>
            <a:r>
              <a:rPr lang="en-US" sz="16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j","k</a:t>
            </a: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&gt; m2</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a  b  c  d</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i</a:t>
            </a:r>
            <a:r>
              <a:rPr lang="en-US" sz="16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1  2  3  4</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j 5  6  7  8</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k 9 10 11 12</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&gt; </a:t>
            </a:r>
            <a:r>
              <a:rPr lang="en-US" sz="16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colnames</a:t>
            </a: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(m2)</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[1] "a" "b" "c" "d"</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&gt; </a:t>
            </a:r>
            <a:r>
              <a:rPr lang="en-US" sz="1600" dirty="0" err="1">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rownames</a:t>
            </a:r>
            <a:r>
              <a:rPr lang="en-US" sz="16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rPr>
              <a:t>(m2)</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[1] "</a:t>
            </a:r>
            <a:r>
              <a:rPr lang="en-US" sz="1600" dirty="0" err="1">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i</a:t>
            </a:r>
            <a:r>
              <a:rPr lang="en-US" sz="1600" dirty="0">
                <a:solidFill>
                  <a:srgbClr val="000000"/>
                </a:solidFill>
                <a:latin typeface="Lucida Console" panose="020B0609040504020204" pitchFamily="49" charset="0"/>
                <a:ea typeface="Times New Roman" panose="02020603050405020304" pitchFamily="18" charset="0"/>
                <a:cs typeface="Courier New" panose="02070309020205020404" pitchFamily="49" charset="0"/>
              </a:rPr>
              <a:t>" "j" "k"</a:t>
            </a:r>
            <a:endParaRPr lang="en-US" sz="1600" dirty="0"/>
          </a:p>
        </p:txBody>
      </p:sp>
      <p:sp>
        <p:nvSpPr>
          <p:cNvPr id="9" name="Content Placeholder 3"/>
          <p:cNvSpPr>
            <a:spLocks noGrp="1"/>
          </p:cNvSpPr>
          <p:nvPr>
            <p:ph sz="quarter" idx="1"/>
          </p:nvPr>
        </p:nvSpPr>
        <p:spPr>
          <a:xfrm>
            <a:off x="609600" y="1071754"/>
            <a:ext cx="10972800" cy="725638"/>
          </a:xfrm>
        </p:spPr>
        <p:txBody>
          <a:bodyPr>
            <a:noAutofit/>
          </a:bodyPr>
          <a:lstStyle/>
          <a:p>
            <a:r>
              <a:rPr lang="en-US" sz="2400" dirty="0"/>
              <a:t>Use </a:t>
            </a:r>
            <a:r>
              <a:rPr lang="en-US" sz="2400" dirty="0" err="1"/>
              <a:t>colnames</a:t>
            </a:r>
            <a:r>
              <a:rPr lang="en-US" sz="2400" dirty="0"/>
              <a:t> and </a:t>
            </a:r>
            <a:r>
              <a:rPr lang="en-US" sz="2400" dirty="0" err="1"/>
              <a:t>rownames</a:t>
            </a:r>
            <a:r>
              <a:rPr lang="en-US" sz="2400" dirty="0"/>
              <a:t> to retrieve or set the row and column names of a matrix-like object.</a:t>
            </a:r>
          </a:p>
        </p:txBody>
      </p:sp>
    </p:spTree>
    <p:extLst>
      <p:ext uri="{BB962C8B-B14F-4D97-AF65-F5344CB8AC3E}">
        <p14:creationId xmlns:p14="http://schemas.microsoft.com/office/powerpoint/2010/main" val="82148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Computations</a:t>
            </a:r>
          </a:p>
        </p:txBody>
      </p:sp>
      <p:sp>
        <p:nvSpPr>
          <p:cNvPr id="3" name="Slide Number Placeholder 2"/>
          <p:cNvSpPr>
            <a:spLocks noGrp="1"/>
          </p:cNvSpPr>
          <p:nvPr>
            <p:ph type="sldNum" sz="quarter" idx="12"/>
          </p:nvPr>
        </p:nvSpPr>
        <p:spPr/>
        <p:txBody>
          <a:bodyPr/>
          <a:lstStyle/>
          <a:p>
            <a:fld id="{F8328964-332A-4115-BBD0-419F6E8FE1FF}" type="slidenum">
              <a:rPr lang="en-US" smtClean="0"/>
              <a:t>38</a:t>
            </a:fld>
            <a:endParaRPr lang="en-US"/>
          </a:p>
        </p:txBody>
      </p:sp>
      <p:sp>
        <p:nvSpPr>
          <p:cNvPr id="4" name="Content Placeholder 3"/>
          <p:cNvSpPr>
            <a:spLocks noGrp="1"/>
          </p:cNvSpPr>
          <p:nvPr>
            <p:ph sz="quarter" idx="1"/>
          </p:nvPr>
        </p:nvSpPr>
        <p:spPr/>
        <p:txBody>
          <a:bodyPr/>
          <a:lstStyle/>
          <a:p>
            <a:r>
              <a:rPr lang="en-US" dirty="0"/>
              <a:t>Addition</a:t>
            </a:r>
          </a:p>
          <a:p>
            <a:r>
              <a:rPr lang="en-US" dirty="0"/>
              <a:t>Subtraction</a:t>
            </a:r>
          </a:p>
          <a:p>
            <a:r>
              <a:rPr lang="en-US" dirty="0"/>
              <a:t>Scalar multiplication</a:t>
            </a:r>
          </a:p>
          <a:p>
            <a:r>
              <a:rPr lang="en-US" dirty="0"/>
              <a:t>Element-wise multiplication</a:t>
            </a:r>
          </a:p>
          <a:p>
            <a:r>
              <a:rPr lang="en-US" dirty="0"/>
              <a:t>Matrix multiplication</a:t>
            </a:r>
          </a:p>
          <a:p>
            <a:r>
              <a:rPr lang="en-US" dirty="0"/>
              <a:t>Inverse</a:t>
            </a:r>
          </a:p>
          <a:p>
            <a:r>
              <a:rPr lang="en-US" dirty="0" err="1"/>
              <a:t>Cholesky</a:t>
            </a:r>
            <a:r>
              <a:rPr lang="en-US" dirty="0"/>
              <a:t> Decomposition</a:t>
            </a:r>
          </a:p>
        </p:txBody>
      </p:sp>
    </p:spTree>
    <p:extLst>
      <p:ext uri="{BB962C8B-B14F-4D97-AF65-F5344CB8AC3E}">
        <p14:creationId xmlns:p14="http://schemas.microsoft.com/office/powerpoint/2010/main" val="3526564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86000" y="2095400"/>
            <a:ext cx="7391400" cy="1486001"/>
          </a:xfrm>
          <a:prstGeom prst="roundRect">
            <a:avLst>
              <a:gd name="adj" fmla="val 8619"/>
            </a:avLst>
          </a:prstGeom>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fld id="{F8328964-332A-4115-BBD0-419F6E8FE1FF}" type="slidenum">
              <a:rPr lang="en-US" smtClean="0"/>
              <a:t>39</a:t>
            </a:fld>
            <a:endParaRPr lang="en-US"/>
          </a:p>
        </p:txBody>
      </p:sp>
      <p:sp>
        <p:nvSpPr>
          <p:cNvPr id="4" name="Content Placeholder 3"/>
          <p:cNvSpPr>
            <a:spLocks noGrp="1"/>
          </p:cNvSpPr>
          <p:nvPr>
            <p:ph sz="quarter" idx="1"/>
          </p:nvPr>
        </p:nvSpPr>
        <p:spPr/>
        <p:txBody>
          <a:bodyPr/>
          <a:lstStyle/>
          <a:p>
            <a:r>
              <a:rPr lang="en-US" dirty="0" err="1"/>
              <a:t>Cholesky</a:t>
            </a:r>
            <a:r>
              <a:rPr lang="en-US" dirty="0"/>
              <a:t> Decomposition (</a:t>
            </a:r>
            <a:r>
              <a:rPr lang="en-US" dirty="0" err="1"/>
              <a:t>Cholesky</a:t>
            </a:r>
            <a:r>
              <a:rPr lang="en-US" dirty="0"/>
              <a:t> Factorization)</a:t>
            </a:r>
          </a:p>
        </p:txBody>
      </p:sp>
      <p:sp>
        <p:nvSpPr>
          <p:cNvPr id="5" name="TextBox 4"/>
          <p:cNvSpPr txBox="1"/>
          <p:nvPr/>
        </p:nvSpPr>
        <p:spPr>
          <a:xfrm>
            <a:off x="2362200" y="2247800"/>
            <a:ext cx="7848600" cy="1138773"/>
          </a:xfrm>
          <a:prstGeom prst="rect">
            <a:avLst/>
          </a:prstGeom>
          <a:noFill/>
        </p:spPr>
        <p:txBody>
          <a:bodyPr wrap="square" rtlCol="0">
            <a:spAutoFit/>
          </a:bodyPr>
          <a:lstStyle/>
          <a:p>
            <a:r>
              <a:rPr lang="en-US" sz="2000" dirty="0"/>
              <a:t>Every positive definite matrix A can be decomposed as</a:t>
            </a:r>
          </a:p>
          <a:p>
            <a:pPr algn="ctr"/>
            <a:r>
              <a:rPr lang="en-US" sz="2800" dirty="0">
                <a:solidFill>
                  <a:srgbClr val="00B0F0"/>
                </a:solidFill>
              </a:rPr>
              <a:t>A = LL</a:t>
            </a:r>
            <a:r>
              <a:rPr lang="en-US" sz="2800" baseline="30000" dirty="0">
                <a:solidFill>
                  <a:srgbClr val="00B0F0"/>
                </a:solidFill>
              </a:rPr>
              <a:t>T</a:t>
            </a:r>
          </a:p>
          <a:p>
            <a:r>
              <a:rPr lang="en-US" sz="2000" dirty="0"/>
              <a:t>where L is a lower triangular matrix with positive diagonal elements</a:t>
            </a:r>
          </a:p>
        </p:txBody>
      </p:sp>
      <p:pic>
        <p:nvPicPr>
          <p:cNvPr id="7" name="Picture 6"/>
          <p:cNvPicPr>
            <a:picLocks noChangeAspect="1"/>
          </p:cNvPicPr>
          <p:nvPr/>
        </p:nvPicPr>
        <p:blipFill>
          <a:blip r:embed="rId3"/>
          <a:stretch>
            <a:fillRect/>
          </a:stretch>
        </p:blipFill>
        <p:spPr>
          <a:xfrm>
            <a:off x="3457223" y="4157563"/>
            <a:ext cx="1629002" cy="714475"/>
          </a:xfrm>
          <a:prstGeom prst="rect">
            <a:avLst/>
          </a:prstGeom>
        </p:spPr>
      </p:pic>
      <p:sp>
        <p:nvSpPr>
          <p:cNvPr id="8" name="TextBox 7"/>
          <p:cNvSpPr txBox="1"/>
          <p:nvPr/>
        </p:nvSpPr>
        <p:spPr>
          <a:xfrm>
            <a:off x="2926871" y="4257833"/>
            <a:ext cx="758952" cy="369332"/>
          </a:xfrm>
          <a:prstGeom prst="rect">
            <a:avLst/>
          </a:prstGeom>
          <a:noFill/>
        </p:spPr>
        <p:txBody>
          <a:bodyPr wrap="square" rtlCol="0">
            <a:spAutoFit/>
          </a:bodyPr>
          <a:lstStyle/>
          <a:p>
            <a:r>
              <a:rPr lang="en-US" dirty="0"/>
              <a:t>A=</a:t>
            </a:r>
          </a:p>
        </p:txBody>
      </p:sp>
      <p:pic>
        <p:nvPicPr>
          <p:cNvPr id="9" name="Picture 8"/>
          <p:cNvPicPr>
            <a:picLocks noChangeAspect="1"/>
          </p:cNvPicPr>
          <p:nvPr/>
        </p:nvPicPr>
        <p:blipFill>
          <a:blip r:embed="rId4"/>
          <a:stretch>
            <a:fillRect/>
          </a:stretch>
        </p:blipFill>
        <p:spPr>
          <a:xfrm>
            <a:off x="6972050" y="4152800"/>
            <a:ext cx="1790950" cy="724001"/>
          </a:xfrm>
          <a:prstGeom prst="rect">
            <a:avLst/>
          </a:prstGeom>
        </p:spPr>
      </p:pic>
      <p:sp>
        <p:nvSpPr>
          <p:cNvPr id="10" name="TextBox 9"/>
          <p:cNvSpPr txBox="1"/>
          <p:nvPr/>
        </p:nvSpPr>
        <p:spPr>
          <a:xfrm>
            <a:off x="6232273" y="4257833"/>
            <a:ext cx="758952" cy="369332"/>
          </a:xfrm>
          <a:prstGeom prst="rect">
            <a:avLst/>
          </a:prstGeom>
          <a:noFill/>
        </p:spPr>
        <p:txBody>
          <a:bodyPr wrap="square" rtlCol="0">
            <a:spAutoFit/>
          </a:bodyPr>
          <a:lstStyle/>
          <a:p>
            <a:r>
              <a:rPr lang="en-US" dirty="0"/>
              <a:t>L=</a:t>
            </a:r>
          </a:p>
        </p:txBody>
      </p:sp>
      <p:sp>
        <p:nvSpPr>
          <p:cNvPr id="11" name="TextBox 10"/>
          <p:cNvSpPr txBox="1"/>
          <p:nvPr/>
        </p:nvSpPr>
        <p:spPr>
          <a:xfrm>
            <a:off x="2362200" y="5410201"/>
            <a:ext cx="6781800" cy="646331"/>
          </a:xfrm>
          <a:prstGeom prst="rect">
            <a:avLst/>
          </a:prstGeom>
          <a:noFill/>
        </p:spPr>
        <p:txBody>
          <a:bodyPr wrap="square" rtlCol="0">
            <a:spAutoFit/>
          </a:bodyPr>
          <a:lstStyle/>
          <a:p>
            <a:r>
              <a:rPr lang="en-US" dirty="0"/>
              <a:t>For more information, refer to</a:t>
            </a:r>
          </a:p>
          <a:p>
            <a:pPr algn="ctr"/>
            <a:r>
              <a:rPr lang="en-US" dirty="0">
                <a:hlinkClick r:id="rId5"/>
              </a:rPr>
              <a:t>https://en.wikipedia.org/wiki/Cholesky_decomposition</a:t>
            </a:r>
            <a:endParaRPr lang="en-US" dirty="0"/>
          </a:p>
        </p:txBody>
      </p:sp>
    </p:spTree>
    <p:extLst>
      <p:ext uri="{BB962C8B-B14F-4D97-AF65-F5344CB8AC3E}">
        <p14:creationId xmlns:p14="http://schemas.microsoft.com/office/powerpoint/2010/main" val="118310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328964-332A-4115-BBD0-419F6E8FE1FF}" type="slidenum">
              <a:rPr lang="en-US" smtClean="0"/>
              <a:t>4</a:t>
            </a:fld>
            <a:endParaRPr lang="en-US"/>
          </a:p>
        </p:txBody>
      </p:sp>
      <p:sp>
        <p:nvSpPr>
          <p:cNvPr id="4" name="Content Placeholder 3"/>
          <p:cNvSpPr>
            <a:spLocks noGrp="1"/>
          </p:cNvSpPr>
          <p:nvPr>
            <p:ph sz="quarter" idx="1"/>
          </p:nvPr>
        </p:nvSpPr>
        <p:spPr/>
        <p:txBody>
          <a:bodyPr/>
          <a:lstStyle/>
          <a:p>
            <a:r>
              <a:rPr lang="en-US" dirty="0"/>
              <a:t>A free, open-source programming language for statistical computing</a:t>
            </a:r>
          </a:p>
          <a:p>
            <a:r>
              <a:rPr lang="en-US" dirty="0"/>
              <a:t>An interpreted language (executed directly, no compilation) </a:t>
            </a:r>
          </a:p>
          <a:p>
            <a:r>
              <a:rPr lang="en-US" dirty="0"/>
              <a:t>R supports matrix arithmetic (like </a:t>
            </a:r>
            <a:r>
              <a:rPr lang="en-US" dirty="0" err="1"/>
              <a:t>Matlab</a:t>
            </a:r>
            <a:r>
              <a:rPr lang="en-US" dirty="0"/>
              <a:t>)</a:t>
            </a:r>
          </a:p>
          <a:p>
            <a:r>
              <a:rPr lang="en-US" dirty="0"/>
              <a:t>R supports both procedural programming and object-oriented programming</a:t>
            </a:r>
          </a:p>
        </p:txBody>
      </p:sp>
      <p:pic>
        <p:nvPicPr>
          <p:cNvPr id="1026" name="Picture 2" descr="http://www.jeveuxetredatascientist.fr/wp-content/uploads/2014/12/arton1563-e44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4648200"/>
            <a:ext cx="1371600" cy="106984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609600" y="152402"/>
            <a:ext cx="9601200" cy="766953"/>
          </a:xfrm>
        </p:spPr>
        <p:txBody>
          <a:bodyPr/>
          <a:lstStyle/>
          <a:p>
            <a:r>
              <a:rPr lang="en-US" dirty="0"/>
              <a:t>R</a:t>
            </a:r>
          </a:p>
        </p:txBody>
      </p:sp>
    </p:spTree>
    <p:extLst>
      <p:ext uri="{BB962C8B-B14F-4D97-AF65-F5344CB8AC3E}">
        <p14:creationId xmlns:p14="http://schemas.microsoft.com/office/powerpoint/2010/main" val="222517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Matrix: </a:t>
            </a:r>
            <a:r>
              <a:rPr lang="en-US" dirty="0" err="1"/>
              <a:t>Maunga</a:t>
            </a:r>
            <a:r>
              <a:rPr lang="en-US" dirty="0"/>
              <a:t> </a:t>
            </a:r>
            <a:r>
              <a:rPr lang="en-US" dirty="0" err="1"/>
              <a:t>Whau</a:t>
            </a:r>
            <a:r>
              <a:rPr lang="en-US" dirty="0"/>
              <a:t> Volcano </a:t>
            </a:r>
          </a:p>
        </p:txBody>
      </p:sp>
      <p:sp>
        <p:nvSpPr>
          <p:cNvPr id="3" name="Slide Number Placeholder 2"/>
          <p:cNvSpPr>
            <a:spLocks noGrp="1"/>
          </p:cNvSpPr>
          <p:nvPr>
            <p:ph type="sldNum" sz="quarter" idx="12"/>
          </p:nvPr>
        </p:nvSpPr>
        <p:spPr/>
        <p:txBody>
          <a:bodyPr/>
          <a:lstStyle/>
          <a:p>
            <a:fld id="{F8328964-332A-4115-BBD0-419F6E8FE1FF}" type="slidenum">
              <a:rPr lang="en-US" smtClean="0"/>
              <a:t>40</a:t>
            </a:fld>
            <a:endParaRPr lang="en-US"/>
          </a:p>
        </p:txBody>
      </p:sp>
      <p:sp>
        <p:nvSpPr>
          <p:cNvPr id="4" name="Content Placeholder 3"/>
          <p:cNvSpPr>
            <a:spLocks noGrp="1"/>
          </p:cNvSpPr>
          <p:nvPr>
            <p:ph sz="quarter" idx="1"/>
          </p:nvPr>
        </p:nvSpPr>
        <p:spPr>
          <a:xfrm>
            <a:off x="609600" y="1219200"/>
            <a:ext cx="9601200" cy="1828800"/>
          </a:xfrm>
        </p:spPr>
        <p:txBody>
          <a:bodyPr>
            <a:normAutofit fontScale="85000" lnSpcReduction="20000"/>
          </a:bodyPr>
          <a:lstStyle/>
          <a:p>
            <a:r>
              <a:rPr lang="en-US" dirty="0" err="1"/>
              <a:t>Maunga</a:t>
            </a:r>
            <a:r>
              <a:rPr lang="en-US" dirty="0"/>
              <a:t> </a:t>
            </a:r>
            <a:r>
              <a:rPr lang="en-US" dirty="0" err="1"/>
              <a:t>Whau</a:t>
            </a:r>
            <a:r>
              <a:rPr lang="en-US" dirty="0"/>
              <a:t> (Mt Eden) is one of about 50 volcanos in the Auckland volcanic field. This data set gives topographic information for </a:t>
            </a:r>
            <a:r>
              <a:rPr lang="en-US" dirty="0" err="1"/>
              <a:t>Maunga</a:t>
            </a:r>
            <a:r>
              <a:rPr lang="en-US" dirty="0"/>
              <a:t> </a:t>
            </a:r>
            <a:r>
              <a:rPr lang="en-US" dirty="0" err="1"/>
              <a:t>Whau</a:t>
            </a:r>
            <a:r>
              <a:rPr lang="en-US" dirty="0"/>
              <a:t> on a 10m by 10m grid.</a:t>
            </a:r>
          </a:p>
          <a:p>
            <a:r>
              <a:rPr lang="en-US" dirty="0">
                <a:solidFill>
                  <a:srgbClr val="00B0F0"/>
                </a:solidFill>
              </a:rPr>
              <a:t>volcano</a:t>
            </a:r>
            <a:r>
              <a:rPr lang="en-US" dirty="0"/>
              <a:t> is an elevation matrix with 87 rows and 61 columns, rows corresponding to grid lines running east to west and columns to grid lines running south to north. </a:t>
            </a:r>
          </a:p>
        </p:txBody>
      </p:sp>
      <p:pic>
        <p:nvPicPr>
          <p:cNvPr id="10244" name="Picture 4" descr="Mt Ede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229783"/>
            <a:ext cx="3124200" cy="26082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43200" y="6019801"/>
            <a:ext cx="6324600" cy="307777"/>
          </a:xfrm>
          <a:prstGeom prst="rect">
            <a:avLst/>
          </a:prstGeom>
          <a:noFill/>
        </p:spPr>
        <p:txBody>
          <a:bodyPr wrap="square" rtlCol="0">
            <a:spAutoFit/>
          </a:bodyPr>
          <a:lstStyle/>
          <a:p>
            <a:pPr algn="ctr"/>
            <a:r>
              <a:rPr lang="en-US" sz="1400" dirty="0">
                <a:solidFill>
                  <a:schemeClr val="bg1">
                    <a:lumMod val="50000"/>
                  </a:schemeClr>
                </a:solidFill>
              </a:rPr>
              <a:t>Image source: http://www.teara.govt.nz/en/photograph/8706/mt-eden</a:t>
            </a:r>
          </a:p>
        </p:txBody>
      </p:sp>
    </p:spTree>
    <p:extLst>
      <p:ext uri="{BB962C8B-B14F-4D97-AF65-F5344CB8AC3E}">
        <p14:creationId xmlns:p14="http://schemas.microsoft.com/office/powerpoint/2010/main" val="2212003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76600" y="1779106"/>
            <a:ext cx="6665189" cy="4469295"/>
          </a:xfrm>
          <a:prstGeom prst="rect">
            <a:avLst/>
          </a:prstGeom>
        </p:spPr>
      </p:pic>
      <p:sp>
        <p:nvSpPr>
          <p:cNvPr id="2" name="Title 1"/>
          <p:cNvSpPr>
            <a:spLocks noGrp="1"/>
          </p:cNvSpPr>
          <p:nvPr>
            <p:ph type="title"/>
          </p:nvPr>
        </p:nvSpPr>
        <p:spPr/>
        <p:txBody>
          <a:bodyPr/>
          <a:lstStyle/>
          <a:p>
            <a:r>
              <a:rPr lang="en-US" dirty="0"/>
              <a:t>Draw a Contour Map</a:t>
            </a:r>
          </a:p>
        </p:txBody>
      </p:sp>
      <p:sp>
        <p:nvSpPr>
          <p:cNvPr id="3" name="Slide Number Placeholder 2"/>
          <p:cNvSpPr>
            <a:spLocks noGrp="1"/>
          </p:cNvSpPr>
          <p:nvPr>
            <p:ph type="sldNum" sz="quarter" idx="12"/>
          </p:nvPr>
        </p:nvSpPr>
        <p:spPr/>
        <p:txBody>
          <a:bodyPr/>
          <a:lstStyle/>
          <a:p>
            <a:fld id="{F8328964-332A-4115-BBD0-419F6E8FE1FF}" type="slidenum">
              <a:rPr lang="en-US" smtClean="0"/>
              <a:t>41</a:t>
            </a:fld>
            <a:endParaRPr lang="en-US"/>
          </a:p>
        </p:txBody>
      </p:sp>
      <p:sp>
        <p:nvSpPr>
          <p:cNvPr id="4" name="Content Placeholder 3"/>
          <p:cNvSpPr>
            <a:spLocks noGrp="1"/>
          </p:cNvSpPr>
          <p:nvPr>
            <p:ph sz="quarter" idx="1"/>
          </p:nvPr>
        </p:nvSpPr>
        <p:spPr>
          <a:xfrm>
            <a:off x="609600" y="1219201"/>
            <a:ext cx="9601200" cy="1066800"/>
          </a:xfrm>
        </p:spPr>
        <p:txBody>
          <a:bodyPr/>
          <a:lstStyle/>
          <a:p>
            <a:r>
              <a:rPr lang="en-US" dirty="0"/>
              <a:t>v &lt;- volcano</a:t>
            </a:r>
          </a:p>
          <a:p>
            <a:r>
              <a:rPr lang="en-US" dirty="0"/>
              <a:t>contour(v)</a:t>
            </a:r>
          </a:p>
        </p:txBody>
      </p:sp>
    </p:spTree>
    <p:extLst>
      <p:ext uri="{BB962C8B-B14F-4D97-AF65-F5344CB8AC3E}">
        <p14:creationId xmlns:p14="http://schemas.microsoft.com/office/powerpoint/2010/main" val="2320315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 a Perspective Plot</a:t>
            </a:r>
          </a:p>
        </p:txBody>
      </p:sp>
      <p:sp>
        <p:nvSpPr>
          <p:cNvPr id="3" name="Slide Number Placeholder 2"/>
          <p:cNvSpPr>
            <a:spLocks noGrp="1"/>
          </p:cNvSpPr>
          <p:nvPr>
            <p:ph type="sldNum" sz="quarter" idx="12"/>
          </p:nvPr>
        </p:nvSpPr>
        <p:spPr/>
        <p:txBody>
          <a:bodyPr/>
          <a:lstStyle/>
          <a:p>
            <a:fld id="{F8328964-332A-4115-BBD0-419F6E8FE1FF}" type="slidenum">
              <a:rPr lang="en-US" smtClean="0"/>
              <a:t>42</a:t>
            </a:fld>
            <a:endParaRPr lang="en-US"/>
          </a:p>
        </p:txBody>
      </p:sp>
      <p:sp>
        <p:nvSpPr>
          <p:cNvPr id="4" name="Content Placeholder 3"/>
          <p:cNvSpPr>
            <a:spLocks noGrp="1"/>
          </p:cNvSpPr>
          <p:nvPr>
            <p:ph sz="quarter" idx="1"/>
          </p:nvPr>
        </p:nvSpPr>
        <p:spPr>
          <a:xfrm>
            <a:off x="609600" y="1219201"/>
            <a:ext cx="9601200" cy="1066800"/>
          </a:xfrm>
        </p:spPr>
        <p:txBody>
          <a:bodyPr/>
          <a:lstStyle/>
          <a:p>
            <a:r>
              <a:rPr lang="en-US" dirty="0"/>
              <a:t>v &lt;- volcano</a:t>
            </a:r>
          </a:p>
          <a:p>
            <a:r>
              <a:rPr lang="en-US" dirty="0" err="1"/>
              <a:t>persp</a:t>
            </a:r>
            <a:r>
              <a:rPr lang="en-US" dirty="0"/>
              <a:t>(v, expand=0.2, col = "green")</a:t>
            </a:r>
          </a:p>
        </p:txBody>
      </p:sp>
      <p:pic>
        <p:nvPicPr>
          <p:cNvPr id="9" name="Picture 8"/>
          <p:cNvPicPr>
            <a:picLocks noChangeAspect="1"/>
          </p:cNvPicPr>
          <p:nvPr/>
        </p:nvPicPr>
        <p:blipFill rotWithShape="1">
          <a:blip r:embed="rId2"/>
          <a:srcRect l="4707" t="19165" r="6735" b="16595"/>
          <a:stretch/>
        </p:blipFill>
        <p:spPr>
          <a:xfrm>
            <a:off x="2209800" y="2971800"/>
            <a:ext cx="7312152" cy="2790898"/>
          </a:xfrm>
          <a:prstGeom prst="rect">
            <a:avLst/>
          </a:prstGeom>
        </p:spPr>
      </p:pic>
    </p:spTree>
    <p:extLst>
      <p:ext uri="{BB962C8B-B14F-4D97-AF65-F5344CB8AC3E}">
        <p14:creationId xmlns:p14="http://schemas.microsoft.com/office/powerpoint/2010/main" val="3040573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2438400" y="2819400"/>
            <a:ext cx="4724400" cy="3429000"/>
          </a:xfrm>
          <a:prstGeom prst="roundRect">
            <a:avLst>
              <a:gd name="adj" fmla="val 8619"/>
            </a:avLst>
          </a:prstGeom>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Data Frames</a:t>
            </a:r>
          </a:p>
        </p:txBody>
      </p:sp>
      <p:sp>
        <p:nvSpPr>
          <p:cNvPr id="3" name="Slide Number Placeholder 2"/>
          <p:cNvSpPr>
            <a:spLocks noGrp="1"/>
          </p:cNvSpPr>
          <p:nvPr>
            <p:ph type="sldNum" sz="quarter" idx="12"/>
          </p:nvPr>
        </p:nvSpPr>
        <p:spPr/>
        <p:txBody>
          <a:bodyPr/>
          <a:lstStyle/>
          <a:p>
            <a:fld id="{F8328964-332A-4115-BBD0-419F6E8FE1FF}" type="slidenum">
              <a:rPr lang="en-US" smtClean="0"/>
              <a:t>43</a:t>
            </a:fld>
            <a:endParaRPr lang="en-US"/>
          </a:p>
        </p:txBody>
      </p:sp>
      <p:sp>
        <p:nvSpPr>
          <p:cNvPr id="4" name="Content Placeholder 3"/>
          <p:cNvSpPr>
            <a:spLocks noGrp="1"/>
          </p:cNvSpPr>
          <p:nvPr>
            <p:ph sz="quarter" idx="1"/>
          </p:nvPr>
        </p:nvSpPr>
        <p:spPr>
          <a:xfrm>
            <a:off x="609600" y="1219200"/>
            <a:ext cx="10820400" cy="1540565"/>
          </a:xfrm>
        </p:spPr>
        <p:txBody>
          <a:bodyPr>
            <a:normAutofit fontScale="92500" lnSpcReduction="20000"/>
          </a:bodyPr>
          <a:lstStyle/>
          <a:p>
            <a:r>
              <a:rPr lang="en-US" dirty="0"/>
              <a:t>Generalization of matrices where different columns can store different mode data.</a:t>
            </a:r>
          </a:p>
          <a:p>
            <a:r>
              <a:rPr lang="en-US" dirty="0">
                <a:solidFill>
                  <a:srgbClr val="FF0000"/>
                </a:solidFill>
              </a:rPr>
              <a:t>Each column should be of the same type.</a:t>
            </a:r>
          </a:p>
          <a:p>
            <a:r>
              <a:rPr lang="en-US" dirty="0"/>
              <a:t>Similar to tables in RDBMS, or data set in SAS or SPSS, i.e. a “cases by variables” matrix of data.</a:t>
            </a:r>
          </a:p>
        </p:txBody>
      </p:sp>
      <p:pic>
        <p:nvPicPr>
          <p:cNvPr id="5" name="Picture 2" descr="_images/dataStructuresNew.png"/>
          <p:cNvPicPr>
            <a:picLocks noChangeAspect="1" noChangeArrowheads="1"/>
          </p:cNvPicPr>
          <p:nvPr/>
        </p:nvPicPr>
        <p:blipFill rotWithShape="1">
          <a:blip r:embed="rId3">
            <a:extLst>
              <a:ext uri="{28A0092B-C50C-407E-A947-70E740481C1C}">
                <a14:useLocalDpi xmlns:a14="http://schemas.microsoft.com/office/drawing/2010/main" val="0"/>
              </a:ext>
            </a:extLst>
          </a:blip>
          <a:srcRect t="51046" r="76490" b="2163"/>
          <a:stretch/>
        </p:blipFill>
        <p:spPr bwMode="auto">
          <a:xfrm>
            <a:off x="7924800" y="3200399"/>
            <a:ext cx="2667000" cy="254661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rotWithShape="1">
          <a:blip r:embed="rId4"/>
          <a:srcRect l="1" r="46362" b="10575"/>
          <a:stretch/>
        </p:blipFill>
        <p:spPr>
          <a:xfrm>
            <a:off x="2819400" y="2891882"/>
            <a:ext cx="3962400" cy="3315280"/>
          </a:xfrm>
          <a:prstGeom prst="rect">
            <a:avLst/>
          </a:prstGeom>
        </p:spPr>
      </p:pic>
    </p:spTree>
    <p:extLst>
      <p:ext uri="{BB962C8B-B14F-4D97-AF65-F5344CB8AC3E}">
        <p14:creationId xmlns:p14="http://schemas.microsoft.com/office/powerpoint/2010/main" val="3278688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359152" y="2743200"/>
            <a:ext cx="5870448" cy="3429000"/>
          </a:xfrm>
          <a:prstGeom prst="roundRect">
            <a:avLst>
              <a:gd name="adj" fmla="val 8619"/>
            </a:avLst>
          </a:prstGeom>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fld id="{F8328964-332A-4115-BBD0-419F6E8FE1FF}" type="slidenum">
              <a:rPr lang="en-US" smtClean="0"/>
              <a:t>44</a:t>
            </a:fld>
            <a:endParaRPr lang="en-US"/>
          </a:p>
        </p:txBody>
      </p:sp>
      <p:sp>
        <p:nvSpPr>
          <p:cNvPr id="4" name="Content Placeholder 3"/>
          <p:cNvSpPr>
            <a:spLocks noGrp="1"/>
          </p:cNvSpPr>
          <p:nvPr>
            <p:ph sz="quarter" idx="1"/>
          </p:nvPr>
        </p:nvSpPr>
        <p:spPr/>
        <p:txBody>
          <a:bodyPr/>
          <a:lstStyle/>
          <a:p>
            <a:r>
              <a:rPr lang="en-US" dirty="0"/>
              <a:t>Single brackets vs. double brackets</a:t>
            </a:r>
          </a:p>
          <a:p>
            <a:pPr lvl="1"/>
            <a:r>
              <a:rPr lang="en-US" dirty="0"/>
              <a:t>Single brackets mean </a:t>
            </a:r>
            <a:r>
              <a:rPr lang="en-US" dirty="0" err="1"/>
              <a:t>subsetting</a:t>
            </a:r>
            <a:r>
              <a:rPr lang="en-US" dirty="0"/>
              <a:t>, the result is a data frame</a:t>
            </a:r>
          </a:p>
          <a:p>
            <a:pPr lvl="1"/>
            <a:r>
              <a:rPr lang="en-US" dirty="0"/>
              <a:t>Double brackets return a vector (or use </a:t>
            </a:r>
            <a:r>
              <a:rPr lang="en-US" dirty="0">
                <a:solidFill>
                  <a:srgbClr val="00B0F0"/>
                </a:solidFill>
              </a:rPr>
              <a:t>$ </a:t>
            </a:r>
            <a:r>
              <a:rPr lang="en-US" dirty="0"/>
              <a:t>sign)</a:t>
            </a:r>
          </a:p>
        </p:txBody>
      </p:sp>
      <p:pic>
        <p:nvPicPr>
          <p:cNvPr id="12" name="Picture 11"/>
          <p:cNvPicPr>
            <a:picLocks noChangeAspect="1"/>
          </p:cNvPicPr>
          <p:nvPr/>
        </p:nvPicPr>
        <p:blipFill rotWithShape="1">
          <a:blip r:embed="rId3"/>
          <a:srcRect r="27145"/>
          <a:stretch/>
        </p:blipFill>
        <p:spPr>
          <a:xfrm>
            <a:off x="2667001" y="2895600"/>
            <a:ext cx="5265795" cy="3200400"/>
          </a:xfrm>
          <a:prstGeom prst="rect">
            <a:avLst/>
          </a:prstGeom>
        </p:spPr>
      </p:pic>
    </p:spTree>
    <p:extLst>
      <p:ext uri="{BB962C8B-B14F-4D97-AF65-F5344CB8AC3E}">
        <p14:creationId xmlns:p14="http://schemas.microsoft.com/office/powerpoint/2010/main" val="11426909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fld id="{F8328964-332A-4115-BBD0-419F6E8FE1FF}" type="slidenum">
              <a:rPr lang="en-US" smtClean="0"/>
              <a:t>45</a:t>
            </a:fld>
            <a:endParaRPr lang="en-US"/>
          </a:p>
        </p:txBody>
      </p:sp>
      <p:sp>
        <p:nvSpPr>
          <p:cNvPr id="4" name="Content Placeholder 3"/>
          <p:cNvSpPr>
            <a:spLocks noGrp="1"/>
          </p:cNvSpPr>
          <p:nvPr>
            <p:ph sz="quarter" idx="1"/>
          </p:nvPr>
        </p:nvSpPr>
        <p:spPr/>
        <p:txBody>
          <a:bodyPr/>
          <a:lstStyle/>
          <a:p>
            <a:r>
              <a:rPr lang="en-US" dirty="0"/>
              <a:t>Rename Columns</a:t>
            </a:r>
          </a:p>
          <a:p>
            <a:pPr lvl="1"/>
            <a:r>
              <a:rPr lang="en-US" sz="2000" dirty="0"/>
              <a:t>names(</a:t>
            </a:r>
            <a:r>
              <a:rPr lang="en-US" sz="2000" dirty="0" err="1"/>
              <a:t>data.frame</a:t>
            </a:r>
            <a:r>
              <a:rPr lang="en-US" sz="2000" dirty="0"/>
              <a:t>)[names(</a:t>
            </a:r>
            <a:r>
              <a:rPr lang="en-US" sz="2000" dirty="0" err="1"/>
              <a:t>data.frame</a:t>
            </a:r>
            <a:r>
              <a:rPr lang="en-US" sz="2000" dirty="0"/>
              <a:t>)==“old.name”] &lt;- “new.name”</a:t>
            </a:r>
          </a:p>
        </p:txBody>
      </p:sp>
      <p:sp>
        <p:nvSpPr>
          <p:cNvPr id="12" name="Rounded Rectangle 11"/>
          <p:cNvSpPr/>
          <p:nvPr/>
        </p:nvSpPr>
        <p:spPr>
          <a:xfrm>
            <a:off x="2743201" y="2554356"/>
            <a:ext cx="6460437" cy="2779644"/>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4" name="Picture 13"/>
          <p:cNvPicPr>
            <a:picLocks noChangeAspect="1"/>
          </p:cNvPicPr>
          <p:nvPr/>
        </p:nvPicPr>
        <p:blipFill rotWithShape="1">
          <a:blip r:embed="rId2"/>
          <a:srcRect r="32113" b="14907"/>
          <a:stretch/>
        </p:blipFill>
        <p:spPr>
          <a:xfrm>
            <a:off x="3048000" y="2740500"/>
            <a:ext cx="5638801" cy="2441101"/>
          </a:xfrm>
          <a:prstGeom prst="rect">
            <a:avLst/>
          </a:prstGeom>
        </p:spPr>
      </p:pic>
    </p:spTree>
    <p:extLst>
      <p:ext uri="{BB962C8B-B14F-4D97-AF65-F5344CB8AC3E}">
        <p14:creationId xmlns:p14="http://schemas.microsoft.com/office/powerpoint/2010/main" val="33370912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Motor Trend Data Built in R</a:t>
            </a:r>
          </a:p>
        </p:txBody>
      </p:sp>
      <p:sp>
        <p:nvSpPr>
          <p:cNvPr id="3" name="Slide Number Placeholder 2"/>
          <p:cNvSpPr>
            <a:spLocks noGrp="1"/>
          </p:cNvSpPr>
          <p:nvPr>
            <p:ph type="sldNum" sz="quarter" idx="12"/>
          </p:nvPr>
        </p:nvSpPr>
        <p:spPr/>
        <p:txBody>
          <a:bodyPr/>
          <a:lstStyle/>
          <a:p>
            <a:fld id="{F8328964-332A-4115-BBD0-419F6E8FE1FF}" type="slidenum">
              <a:rPr lang="en-US" smtClean="0"/>
              <a:t>46</a:t>
            </a:fld>
            <a:endParaRPr lang="en-US"/>
          </a:p>
        </p:txBody>
      </p:sp>
      <p:pic>
        <p:nvPicPr>
          <p:cNvPr id="6" name="Picture 5"/>
          <p:cNvPicPr>
            <a:picLocks noChangeAspect="1"/>
          </p:cNvPicPr>
          <p:nvPr/>
        </p:nvPicPr>
        <p:blipFill>
          <a:blip r:embed="rId3"/>
          <a:stretch>
            <a:fillRect/>
          </a:stretch>
        </p:blipFill>
        <p:spPr>
          <a:xfrm>
            <a:off x="2743200" y="2362200"/>
            <a:ext cx="6964674" cy="3810000"/>
          </a:xfrm>
          <a:prstGeom prst="rect">
            <a:avLst/>
          </a:prstGeom>
        </p:spPr>
      </p:pic>
      <p:sp>
        <p:nvSpPr>
          <p:cNvPr id="7" name="Content Placeholder 3"/>
          <p:cNvSpPr>
            <a:spLocks noGrp="1"/>
          </p:cNvSpPr>
          <p:nvPr>
            <p:ph sz="quarter" idx="1"/>
          </p:nvPr>
        </p:nvSpPr>
        <p:spPr>
          <a:xfrm>
            <a:off x="609600" y="1219200"/>
            <a:ext cx="9601200" cy="838200"/>
          </a:xfrm>
        </p:spPr>
        <p:txBody>
          <a:bodyPr>
            <a:noAutofit/>
          </a:bodyPr>
          <a:lstStyle/>
          <a:p>
            <a:r>
              <a:rPr lang="en-US" sz="2000" dirty="0"/>
              <a:t>The </a:t>
            </a:r>
            <a:r>
              <a:rPr lang="en-US" sz="2000" dirty="0" err="1">
                <a:solidFill>
                  <a:srgbClr val="00B0F0"/>
                </a:solidFill>
              </a:rPr>
              <a:t>mtcars</a:t>
            </a:r>
            <a:r>
              <a:rPr lang="en-US" sz="2000" dirty="0"/>
              <a:t> is a built-in data frame which comprises fuel consumption and 10 aspects of automobile design and performance for 32 automobiles (1973–74 models).</a:t>
            </a:r>
          </a:p>
        </p:txBody>
      </p:sp>
      <p:sp>
        <p:nvSpPr>
          <p:cNvPr id="8" name="Rounded Rectangle 7"/>
          <p:cNvSpPr/>
          <p:nvPr/>
        </p:nvSpPr>
        <p:spPr>
          <a:xfrm>
            <a:off x="2378764" y="2249556"/>
            <a:ext cx="7527237" cy="4038600"/>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324078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All Variables(Columns)</a:t>
            </a:r>
          </a:p>
        </p:txBody>
      </p:sp>
      <p:sp>
        <p:nvSpPr>
          <p:cNvPr id="3" name="Slide Number Placeholder 2"/>
          <p:cNvSpPr>
            <a:spLocks noGrp="1"/>
          </p:cNvSpPr>
          <p:nvPr>
            <p:ph type="sldNum" sz="quarter" idx="12"/>
          </p:nvPr>
        </p:nvSpPr>
        <p:spPr/>
        <p:txBody>
          <a:bodyPr/>
          <a:lstStyle/>
          <a:p>
            <a:fld id="{F8328964-332A-4115-BBD0-419F6E8FE1FF}" type="slidenum">
              <a:rPr lang="en-US" smtClean="0"/>
              <a:t>47</a:t>
            </a:fld>
            <a:endParaRPr lang="en-US"/>
          </a:p>
        </p:txBody>
      </p:sp>
      <p:sp>
        <p:nvSpPr>
          <p:cNvPr id="7" name="Rounded Rectangle 6"/>
          <p:cNvSpPr/>
          <p:nvPr/>
        </p:nvSpPr>
        <p:spPr>
          <a:xfrm>
            <a:off x="2209801" y="1504122"/>
            <a:ext cx="7451037" cy="4134678"/>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2" name="Picture 11"/>
          <p:cNvPicPr>
            <a:picLocks noChangeAspect="1"/>
          </p:cNvPicPr>
          <p:nvPr/>
        </p:nvPicPr>
        <p:blipFill rotWithShape="1">
          <a:blip r:embed="rId2"/>
          <a:srcRect r="25017"/>
          <a:stretch/>
        </p:blipFill>
        <p:spPr>
          <a:xfrm>
            <a:off x="2269438" y="1752600"/>
            <a:ext cx="7329911" cy="3733800"/>
          </a:xfrm>
          <a:prstGeom prst="rect">
            <a:avLst/>
          </a:prstGeom>
        </p:spPr>
      </p:pic>
    </p:spTree>
    <p:extLst>
      <p:ext uri="{BB962C8B-B14F-4D97-AF65-F5344CB8AC3E}">
        <p14:creationId xmlns:p14="http://schemas.microsoft.com/office/powerpoint/2010/main" val="367165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Slide Number Placeholder 2"/>
          <p:cNvSpPr>
            <a:spLocks noGrp="1"/>
          </p:cNvSpPr>
          <p:nvPr>
            <p:ph type="sldNum" sz="quarter" idx="12"/>
          </p:nvPr>
        </p:nvSpPr>
        <p:spPr/>
        <p:txBody>
          <a:bodyPr/>
          <a:lstStyle/>
          <a:p>
            <a:fld id="{F8328964-332A-4115-BBD0-419F6E8FE1FF}" type="slidenum">
              <a:rPr lang="en-US" smtClean="0"/>
              <a:t>48</a:t>
            </a:fld>
            <a:endParaRPr lang="en-US"/>
          </a:p>
        </p:txBody>
      </p:sp>
      <p:sp>
        <p:nvSpPr>
          <p:cNvPr id="4" name="Content Placeholder 3"/>
          <p:cNvSpPr>
            <a:spLocks noGrp="1"/>
          </p:cNvSpPr>
          <p:nvPr>
            <p:ph sz="quarter" idx="1"/>
          </p:nvPr>
        </p:nvSpPr>
        <p:spPr/>
        <p:txBody>
          <a:bodyPr/>
          <a:lstStyle/>
          <a:p>
            <a:r>
              <a:rPr lang="en-US" dirty="0"/>
              <a:t>A list is a special type of vector. </a:t>
            </a:r>
            <a:r>
              <a:rPr lang="en-US" dirty="0">
                <a:solidFill>
                  <a:srgbClr val="FF0000"/>
                </a:solidFill>
              </a:rPr>
              <a:t>Elements can be of different types.</a:t>
            </a:r>
          </a:p>
          <a:p>
            <a:r>
              <a:rPr lang="en-US" dirty="0"/>
              <a:t>Use lists act as containers. </a:t>
            </a:r>
          </a:p>
          <a:p>
            <a:endParaRPr lang="en-US" dirty="0"/>
          </a:p>
        </p:txBody>
      </p:sp>
      <p:pic>
        <p:nvPicPr>
          <p:cNvPr id="5" name="Picture 2" descr="_images/dataStructuresNew.png"/>
          <p:cNvPicPr>
            <a:picLocks noChangeAspect="1" noChangeArrowheads="1"/>
          </p:cNvPicPr>
          <p:nvPr/>
        </p:nvPicPr>
        <p:blipFill rotWithShape="1">
          <a:blip r:embed="rId2">
            <a:extLst>
              <a:ext uri="{28A0092B-C50C-407E-A947-70E740481C1C}">
                <a14:useLocalDpi xmlns:a14="http://schemas.microsoft.com/office/drawing/2010/main" val="0"/>
              </a:ext>
            </a:extLst>
          </a:blip>
          <a:srcRect l="35714" t="63806" b="4291"/>
          <a:stretch/>
        </p:blipFill>
        <p:spPr bwMode="auto">
          <a:xfrm>
            <a:off x="1524000" y="3124200"/>
            <a:ext cx="864108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306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fld id="{F8328964-332A-4115-BBD0-419F6E8FE1FF}" type="slidenum">
              <a:rPr lang="en-US" smtClean="0"/>
              <a:t>49</a:t>
            </a:fld>
            <a:endParaRPr lang="en-US"/>
          </a:p>
        </p:txBody>
      </p:sp>
      <p:pic>
        <p:nvPicPr>
          <p:cNvPr id="6" name="Picture 5"/>
          <p:cNvPicPr>
            <a:picLocks noChangeAspect="1"/>
          </p:cNvPicPr>
          <p:nvPr/>
        </p:nvPicPr>
        <p:blipFill rotWithShape="1">
          <a:blip r:embed="rId2"/>
          <a:srcRect r="48578"/>
          <a:stretch/>
        </p:blipFill>
        <p:spPr>
          <a:xfrm>
            <a:off x="2667001" y="1828801"/>
            <a:ext cx="6629400" cy="3581907"/>
          </a:xfrm>
          <a:prstGeom prst="rect">
            <a:avLst/>
          </a:prstGeom>
        </p:spPr>
      </p:pic>
      <p:sp>
        <p:nvSpPr>
          <p:cNvPr id="7" name="Rounded Rectangle 6"/>
          <p:cNvSpPr/>
          <p:nvPr/>
        </p:nvSpPr>
        <p:spPr>
          <a:xfrm>
            <a:off x="2209801" y="1504122"/>
            <a:ext cx="7451037" cy="4134678"/>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6053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Comprehensive R Archive Network</a:t>
            </a:r>
          </a:p>
        </p:txBody>
      </p:sp>
      <p:sp>
        <p:nvSpPr>
          <p:cNvPr id="3" name="Slide Number Placeholder 2"/>
          <p:cNvSpPr>
            <a:spLocks noGrp="1"/>
          </p:cNvSpPr>
          <p:nvPr>
            <p:ph type="sldNum" sz="quarter" idx="12"/>
          </p:nvPr>
        </p:nvSpPr>
        <p:spPr/>
        <p:txBody>
          <a:bodyPr/>
          <a:lstStyle/>
          <a:p>
            <a:fld id="{F8328964-332A-4115-BBD0-419F6E8FE1FF}" type="slidenum">
              <a:rPr lang="en-US" smtClean="0"/>
              <a:t>5</a:t>
            </a:fld>
            <a:endParaRPr lang="en-US"/>
          </a:p>
        </p:txBody>
      </p:sp>
      <p:sp>
        <p:nvSpPr>
          <p:cNvPr id="4" name="Content Placeholder 3"/>
          <p:cNvSpPr>
            <a:spLocks noGrp="1"/>
          </p:cNvSpPr>
          <p:nvPr>
            <p:ph sz="quarter" idx="1"/>
          </p:nvPr>
        </p:nvSpPr>
        <p:spPr/>
        <p:txBody>
          <a:bodyPr/>
          <a:lstStyle/>
          <a:p>
            <a:r>
              <a:rPr lang="en-US" dirty="0"/>
              <a:t>Capability extended through a packaging system on CRAN, the Comprehensive R Archive Network</a:t>
            </a:r>
          </a:p>
          <a:p>
            <a:pPr lvl="1"/>
            <a:r>
              <a:rPr lang="en-US" dirty="0">
                <a:hlinkClick r:id="rId2"/>
              </a:rPr>
              <a:t>http://cran.r-project.org/</a:t>
            </a:r>
            <a:endParaRPr lang="en-US" dirty="0"/>
          </a:p>
          <a:p>
            <a:r>
              <a:rPr lang="en-US" dirty="0"/>
              <a:t>So many useful packages available on CRAN</a:t>
            </a:r>
          </a:p>
          <a:p>
            <a:r>
              <a:rPr lang="en-US" dirty="0"/>
              <a:t>You can contribute to CRAN by uploading your own package!</a:t>
            </a:r>
          </a:p>
          <a:p>
            <a:endParaRPr lang="en-US" dirty="0"/>
          </a:p>
        </p:txBody>
      </p:sp>
    </p:spTree>
    <p:extLst>
      <p:ext uri="{BB962C8B-B14F-4D97-AF65-F5344CB8AC3E}">
        <p14:creationId xmlns:p14="http://schemas.microsoft.com/office/powerpoint/2010/main" val="2751184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List Index Forms</a:t>
            </a:r>
          </a:p>
        </p:txBody>
      </p:sp>
      <p:sp>
        <p:nvSpPr>
          <p:cNvPr id="3" name="Slide Number Placeholder 2"/>
          <p:cNvSpPr>
            <a:spLocks noGrp="1"/>
          </p:cNvSpPr>
          <p:nvPr>
            <p:ph type="sldNum" sz="quarter" idx="12"/>
          </p:nvPr>
        </p:nvSpPr>
        <p:spPr/>
        <p:txBody>
          <a:bodyPr/>
          <a:lstStyle/>
          <a:p>
            <a:fld id="{F8328964-332A-4115-BBD0-419F6E8FE1FF}" type="slidenum">
              <a:rPr lang="en-US" smtClean="0"/>
              <a:t>50</a:t>
            </a:fld>
            <a:endParaRPr lang="en-US"/>
          </a:p>
        </p:txBody>
      </p:sp>
      <p:sp>
        <p:nvSpPr>
          <p:cNvPr id="4" name="Content Placeholder 3"/>
          <p:cNvSpPr>
            <a:spLocks noGrp="1"/>
          </p:cNvSpPr>
          <p:nvPr>
            <p:ph sz="quarter" idx="1"/>
          </p:nvPr>
        </p:nvSpPr>
        <p:spPr/>
        <p:txBody>
          <a:bodyPr/>
          <a:lstStyle/>
          <a:p>
            <a:r>
              <a:rPr lang="en-US" dirty="0"/>
              <a:t>Difference between [[ and [ notations</a:t>
            </a:r>
          </a:p>
          <a:p>
            <a:pPr lvl="1"/>
            <a:r>
              <a:rPr lang="en-US" dirty="0"/>
              <a:t>[[ form allows only a single element to be selected using integer or character indices.</a:t>
            </a:r>
          </a:p>
          <a:p>
            <a:pPr lvl="1"/>
            <a:r>
              <a:rPr lang="en-US" dirty="0"/>
              <a:t>[ allows indexing by vectors.</a:t>
            </a:r>
          </a:p>
        </p:txBody>
      </p:sp>
    </p:spTree>
    <p:extLst>
      <p:ext uri="{BB962C8B-B14F-4D97-AF65-F5344CB8AC3E}">
        <p14:creationId xmlns:p14="http://schemas.microsoft.com/office/powerpoint/2010/main" val="2134645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Functions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F8328964-332A-4115-BBD0-419F6E8FE1FF}" type="slidenum">
              <a:rPr lang="en-US" smtClean="0"/>
              <a:t>51</a:t>
            </a:fld>
            <a:endParaRPr lang="en-US"/>
          </a:p>
        </p:txBody>
      </p:sp>
    </p:spTree>
    <p:extLst>
      <p:ext uri="{BB962C8B-B14F-4D97-AF65-F5344CB8AC3E}">
        <p14:creationId xmlns:p14="http://schemas.microsoft.com/office/powerpoint/2010/main" val="1109889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Closure Type Objects</a:t>
            </a:r>
          </a:p>
        </p:txBody>
      </p:sp>
      <p:sp>
        <p:nvSpPr>
          <p:cNvPr id="3" name="Slide Number Placeholder 2"/>
          <p:cNvSpPr>
            <a:spLocks noGrp="1"/>
          </p:cNvSpPr>
          <p:nvPr>
            <p:ph type="sldNum" sz="quarter" idx="12"/>
          </p:nvPr>
        </p:nvSpPr>
        <p:spPr/>
        <p:txBody>
          <a:bodyPr/>
          <a:lstStyle/>
          <a:p>
            <a:fld id="{F8328964-332A-4115-BBD0-419F6E8FE1FF}" type="slidenum">
              <a:rPr lang="en-US" smtClean="0"/>
              <a:t>52</a:t>
            </a:fld>
            <a:endParaRPr lang="en-US"/>
          </a:p>
        </p:txBody>
      </p:sp>
      <p:sp>
        <p:nvSpPr>
          <p:cNvPr id="4" name="Content Placeholder 3"/>
          <p:cNvSpPr>
            <a:spLocks noGrp="1"/>
          </p:cNvSpPr>
          <p:nvPr>
            <p:ph sz="quarter" idx="1"/>
          </p:nvPr>
        </p:nvSpPr>
        <p:spPr>
          <a:xfrm>
            <a:off x="609600" y="1158534"/>
            <a:ext cx="9601200" cy="1956369"/>
          </a:xfrm>
        </p:spPr>
        <p:txBody>
          <a:bodyPr>
            <a:normAutofit fontScale="92500" lnSpcReduction="10000"/>
          </a:bodyPr>
          <a:lstStyle/>
          <a:p>
            <a:r>
              <a:rPr lang="en-US" dirty="0"/>
              <a:t>So many built-in functions available</a:t>
            </a:r>
          </a:p>
          <a:p>
            <a:r>
              <a:rPr lang="en-US" dirty="0"/>
              <a:t>You can define your own functions</a:t>
            </a:r>
          </a:p>
          <a:p>
            <a:pPr lvl="1"/>
            <a:r>
              <a:rPr lang="en-US" dirty="0"/>
              <a:t>Function name</a:t>
            </a:r>
          </a:p>
          <a:p>
            <a:pPr lvl="1"/>
            <a:r>
              <a:rPr lang="en-US" dirty="0"/>
              <a:t>Input (argument list)</a:t>
            </a:r>
          </a:p>
          <a:p>
            <a:pPr lvl="1"/>
            <a:r>
              <a:rPr lang="en-US" dirty="0"/>
              <a:t>Output</a:t>
            </a:r>
          </a:p>
        </p:txBody>
      </p:sp>
      <p:sp>
        <p:nvSpPr>
          <p:cNvPr id="9" name="Rounded Rectangle 8"/>
          <p:cNvSpPr/>
          <p:nvPr/>
        </p:nvSpPr>
        <p:spPr>
          <a:xfrm>
            <a:off x="3048001" y="3142579"/>
            <a:ext cx="6019799" cy="3141077"/>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2"/>
          <p:cNvSpPr>
            <a:spLocks noChangeArrowheads="1"/>
          </p:cNvSpPr>
          <p:nvPr/>
        </p:nvSpPr>
        <p:spPr bwMode="auto">
          <a:xfrm>
            <a:off x="3481277" y="3183523"/>
            <a:ext cx="5020605"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0000FF"/>
                </a:solidFill>
                <a:latin typeface="Lucida Console" panose="020B0609040504020204" pitchFamily="49" charset="0"/>
              </a:rPr>
              <a:t>&gt; f2c &lt;- function(f){</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 # Fahrenheit to Celsius conversion</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 c &lt;- (f-32)*5/9</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 return(c)</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 } </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f2c(90)</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32.22222</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f2c(32)</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0</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a:t>
            </a:r>
            <a:r>
              <a:rPr lang="en-US" altLang="en-US" dirty="0" err="1">
                <a:solidFill>
                  <a:srgbClr val="0000FF"/>
                </a:solidFill>
                <a:latin typeface="Lucida Console" panose="020B0609040504020204" pitchFamily="49" charset="0"/>
              </a:rPr>
              <a:t>typeof</a:t>
            </a:r>
            <a:r>
              <a:rPr lang="en-US" altLang="en-US" dirty="0">
                <a:solidFill>
                  <a:srgbClr val="0000FF"/>
                </a:solidFill>
                <a:latin typeface="Lucida Console" panose="020B0609040504020204" pitchFamily="49" charset="0"/>
              </a:rPr>
              <a:t>(f2c)</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"closure"</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36098742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Your Own Functions</a:t>
            </a:r>
          </a:p>
        </p:txBody>
      </p:sp>
      <p:sp>
        <p:nvSpPr>
          <p:cNvPr id="3" name="Slide Number Placeholder 2"/>
          <p:cNvSpPr>
            <a:spLocks noGrp="1"/>
          </p:cNvSpPr>
          <p:nvPr>
            <p:ph type="sldNum" sz="quarter" idx="12"/>
          </p:nvPr>
        </p:nvSpPr>
        <p:spPr/>
        <p:txBody>
          <a:bodyPr/>
          <a:lstStyle/>
          <a:p>
            <a:fld id="{F8328964-332A-4115-BBD0-419F6E8FE1FF}" type="slidenum">
              <a:rPr lang="en-US" smtClean="0"/>
              <a:t>53</a:t>
            </a:fld>
            <a:endParaRPr lang="en-US"/>
          </a:p>
        </p:txBody>
      </p:sp>
      <p:sp>
        <p:nvSpPr>
          <p:cNvPr id="4" name="Content Placeholder 3"/>
          <p:cNvSpPr>
            <a:spLocks noGrp="1"/>
          </p:cNvSpPr>
          <p:nvPr>
            <p:ph sz="quarter" idx="1"/>
          </p:nvPr>
        </p:nvSpPr>
        <p:spPr/>
        <p:txBody>
          <a:bodyPr>
            <a:noAutofit/>
          </a:bodyPr>
          <a:lstStyle/>
          <a:p>
            <a:r>
              <a:rPr lang="en-US" sz="2800" dirty="0"/>
              <a:t>Syntax</a:t>
            </a:r>
            <a:br>
              <a:rPr lang="en-US" sz="2800" dirty="0"/>
            </a:br>
            <a:r>
              <a:rPr lang="en-US" sz="2800" dirty="0">
                <a:solidFill>
                  <a:srgbClr val="00B0F0"/>
                </a:solidFill>
              </a:rPr>
              <a:t>                function ( </a:t>
            </a:r>
            <a:r>
              <a:rPr lang="en-US" sz="2800" dirty="0" err="1">
                <a:solidFill>
                  <a:srgbClr val="00B0F0"/>
                </a:solidFill>
              </a:rPr>
              <a:t>arglist</a:t>
            </a:r>
            <a:r>
              <a:rPr lang="en-US" sz="2800" dirty="0">
                <a:solidFill>
                  <a:srgbClr val="00B0F0"/>
                </a:solidFill>
              </a:rPr>
              <a:t> ) body</a:t>
            </a:r>
          </a:p>
          <a:p>
            <a:endParaRPr lang="en-US" sz="2800" dirty="0"/>
          </a:p>
          <a:p>
            <a:pPr lvl="1"/>
            <a:r>
              <a:rPr lang="en-US" sz="2400" dirty="0"/>
              <a:t>The keyword </a:t>
            </a:r>
            <a:r>
              <a:rPr lang="en-US" sz="2400" dirty="0">
                <a:solidFill>
                  <a:srgbClr val="00B0F0"/>
                </a:solidFill>
              </a:rPr>
              <a:t>function</a:t>
            </a:r>
            <a:r>
              <a:rPr lang="en-US" sz="2400" dirty="0"/>
              <a:t> indicates that you want to create a function.</a:t>
            </a:r>
          </a:p>
          <a:p>
            <a:pPr lvl="1"/>
            <a:r>
              <a:rPr lang="en-US" sz="2400" dirty="0"/>
              <a:t>An argument list is a comma separated list of formal arguments. A formal argument can be a symbol, a statement of the form ‘symbol = expression’, or the special formal argument ‘...’.</a:t>
            </a:r>
          </a:p>
          <a:p>
            <a:pPr lvl="1"/>
            <a:r>
              <a:rPr lang="en-US" sz="2400" dirty="0"/>
              <a:t>The body can be any valid R expression. Generally, the body is a group of expressions contained in curly braces (‘{’ and ‘}’) called </a:t>
            </a:r>
            <a:r>
              <a:rPr lang="en-US" sz="2400" dirty="0">
                <a:solidFill>
                  <a:srgbClr val="00B0F0"/>
                </a:solidFill>
              </a:rPr>
              <a:t>block</a:t>
            </a:r>
            <a:r>
              <a:rPr lang="en-US" sz="2400" dirty="0"/>
              <a:t>.</a:t>
            </a:r>
          </a:p>
          <a:p>
            <a:pPr lvl="1"/>
            <a:r>
              <a:rPr lang="en-US" sz="2400" dirty="0"/>
              <a:t>Generally functions are assigned to symbols but they don’t need to be (anonymous functions). </a:t>
            </a:r>
          </a:p>
        </p:txBody>
      </p:sp>
      <p:sp>
        <p:nvSpPr>
          <p:cNvPr id="6" name="TextBox 5"/>
          <p:cNvSpPr txBox="1"/>
          <p:nvPr/>
        </p:nvSpPr>
        <p:spPr>
          <a:xfrm>
            <a:off x="2819400" y="6428096"/>
            <a:ext cx="6934200" cy="338554"/>
          </a:xfrm>
          <a:prstGeom prst="rect">
            <a:avLst/>
          </a:prstGeom>
          <a:noFill/>
        </p:spPr>
        <p:txBody>
          <a:bodyPr wrap="square" rtlCol="0">
            <a:spAutoFit/>
          </a:bodyPr>
          <a:lstStyle/>
          <a:p>
            <a:pPr algn="ctr"/>
            <a:r>
              <a:rPr lang="en-US" sz="1600" dirty="0"/>
              <a:t>Source: </a:t>
            </a:r>
            <a:r>
              <a:rPr lang="en-US" sz="1600" dirty="0">
                <a:hlinkClick r:id="rId2"/>
              </a:rPr>
              <a:t>https://cran.r-project.org/doc/manuals/r-release/R-lang.html</a:t>
            </a:r>
            <a:endParaRPr lang="en-US" sz="1600" dirty="0"/>
          </a:p>
        </p:txBody>
      </p:sp>
    </p:spTree>
    <p:extLst>
      <p:ext uri="{BB962C8B-B14F-4D97-AF65-F5344CB8AC3E}">
        <p14:creationId xmlns:p14="http://schemas.microsoft.com/office/powerpoint/2010/main" val="28030474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fld id="{F8328964-332A-4115-BBD0-419F6E8FE1FF}" type="slidenum">
              <a:rPr lang="en-US" smtClean="0"/>
              <a:t>54</a:t>
            </a:fld>
            <a:endParaRPr lang="en-US"/>
          </a:p>
        </p:txBody>
      </p:sp>
      <p:sp>
        <p:nvSpPr>
          <p:cNvPr id="4" name="Content Placeholder 3"/>
          <p:cNvSpPr>
            <a:spLocks noGrp="1"/>
          </p:cNvSpPr>
          <p:nvPr>
            <p:ph sz="quarter" idx="1"/>
          </p:nvPr>
        </p:nvSpPr>
        <p:spPr/>
        <p:txBody>
          <a:bodyPr>
            <a:normAutofit/>
          </a:bodyPr>
          <a:lstStyle/>
          <a:p>
            <a:r>
              <a:rPr lang="en-US" dirty="0"/>
              <a:t>Formal arguments define the variables whose values will be supplied at the time the function is invoked. The names of these arguments can be used within the function body.</a:t>
            </a:r>
          </a:p>
          <a:p>
            <a:endParaRPr lang="en-US" dirty="0"/>
          </a:p>
          <a:p>
            <a:r>
              <a:rPr lang="en-US" dirty="0"/>
              <a:t>Default values for arguments can be specified using the special form ‘name = expression’. In this case, if the user does not specify a value for the argument when the function is invoked, the expression will be associated with the corresponding symbol. </a:t>
            </a:r>
          </a:p>
        </p:txBody>
      </p:sp>
      <p:sp>
        <p:nvSpPr>
          <p:cNvPr id="6" name="TextBox 5"/>
          <p:cNvSpPr txBox="1"/>
          <p:nvPr/>
        </p:nvSpPr>
        <p:spPr>
          <a:xfrm>
            <a:off x="2819400" y="6428096"/>
            <a:ext cx="6934200" cy="338554"/>
          </a:xfrm>
          <a:prstGeom prst="rect">
            <a:avLst/>
          </a:prstGeom>
          <a:noFill/>
        </p:spPr>
        <p:txBody>
          <a:bodyPr wrap="square" rtlCol="0">
            <a:spAutoFit/>
          </a:bodyPr>
          <a:lstStyle/>
          <a:p>
            <a:pPr algn="ctr"/>
            <a:r>
              <a:rPr lang="en-US" sz="1600" dirty="0"/>
              <a:t>Source: </a:t>
            </a:r>
            <a:r>
              <a:rPr lang="en-US" sz="1600" dirty="0">
                <a:hlinkClick r:id="rId2"/>
              </a:rPr>
              <a:t>https://cran.r-project.org/doc/manuals/r-release/R-lang.html</a:t>
            </a:r>
            <a:endParaRPr lang="en-US" sz="1600" dirty="0"/>
          </a:p>
        </p:txBody>
      </p:sp>
    </p:spTree>
    <p:extLst>
      <p:ext uri="{BB962C8B-B14F-4D97-AF65-F5344CB8AC3E}">
        <p14:creationId xmlns:p14="http://schemas.microsoft.com/office/powerpoint/2010/main" val="32929133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Structures in R</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F8328964-332A-4115-BBD0-419F6E8FE1FF}" type="slidenum">
              <a:rPr lang="en-US" smtClean="0"/>
              <a:t>55</a:t>
            </a:fld>
            <a:endParaRPr lang="en-US"/>
          </a:p>
        </p:txBody>
      </p:sp>
    </p:spTree>
    <p:extLst>
      <p:ext uri="{BB962C8B-B14F-4D97-AF65-F5344CB8AC3E}">
        <p14:creationId xmlns:p14="http://schemas.microsoft.com/office/powerpoint/2010/main" val="8501568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a:t>
            </a:r>
          </a:p>
        </p:txBody>
      </p:sp>
      <p:sp>
        <p:nvSpPr>
          <p:cNvPr id="3" name="Slide Number Placeholder 2"/>
          <p:cNvSpPr>
            <a:spLocks noGrp="1"/>
          </p:cNvSpPr>
          <p:nvPr>
            <p:ph type="sldNum" sz="quarter" idx="12"/>
          </p:nvPr>
        </p:nvSpPr>
        <p:spPr/>
        <p:txBody>
          <a:bodyPr/>
          <a:lstStyle/>
          <a:p>
            <a:fld id="{F8328964-332A-4115-BBD0-419F6E8FE1FF}" type="slidenum">
              <a:rPr lang="en-US" smtClean="0"/>
              <a:t>56</a:t>
            </a:fld>
            <a:endParaRPr lang="en-US" dirty="0"/>
          </a:p>
        </p:txBody>
      </p:sp>
      <p:sp>
        <p:nvSpPr>
          <p:cNvPr id="4" name="Content Placeholder 3"/>
          <p:cNvSpPr>
            <a:spLocks noGrp="1"/>
          </p:cNvSpPr>
          <p:nvPr>
            <p:ph sz="quarter" idx="1"/>
          </p:nvPr>
        </p:nvSpPr>
        <p:spPr>
          <a:xfrm>
            <a:off x="609600" y="1219200"/>
            <a:ext cx="10972800" cy="3720166"/>
          </a:xfrm>
        </p:spPr>
        <p:txBody>
          <a:bodyPr>
            <a:normAutofit fontScale="85000" lnSpcReduction="10000"/>
          </a:bodyPr>
          <a:lstStyle/>
          <a:p>
            <a:r>
              <a:rPr lang="en-US" dirty="0"/>
              <a:t>Computation in R consists of sequentially evaluating statements. </a:t>
            </a:r>
          </a:p>
          <a:p>
            <a:r>
              <a:rPr lang="en-US" dirty="0"/>
              <a:t>Statements, such as </a:t>
            </a:r>
            <a:r>
              <a:rPr lang="en-US" dirty="0">
                <a:solidFill>
                  <a:srgbClr val="00B0F0"/>
                </a:solidFill>
              </a:rPr>
              <a:t>x&lt;-1:10 </a:t>
            </a:r>
            <a:r>
              <a:rPr lang="en-US" dirty="0"/>
              <a:t>or </a:t>
            </a:r>
            <a:r>
              <a:rPr lang="en-US" dirty="0">
                <a:solidFill>
                  <a:srgbClr val="00B0F0"/>
                </a:solidFill>
              </a:rPr>
              <a:t>mean(y)</a:t>
            </a:r>
            <a:r>
              <a:rPr lang="en-US" dirty="0"/>
              <a:t>, can be separated by either a semi-colon or a new line. </a:t>
            </a:r>
          </a:p>
          <a:p>
            <a:r>
              <a:rPr lang="en-US" dirty="0"/>
              <a:t>Whenever the evaluator is presented with a syntactically complete statement that statement is evaluated and the value returned. </a:t>
            </a:r>
          </a:p>
          <a:p>
            <a:r>
              <a:rPr lang="en-US" dirty="0"/>
              <a:t>The result of evaluating a statement can be referred to as the value of the statement. The value can always be assigned to a symbol.</a:t>
            </a:r>
          </a:p>
          <a:p>
            <a:r>
              <a:rPr lang="en-US" dirty="0"/>
              <a:t>Both semicolons and new lines can be used to separate statements. A semicolon always indicates the end of a statement while a new line may indicate the end of a statement. If the current statement is not syntactically complete new lines are simply ignored by the evaluator. If the session is interactive the prompt changes from ‘&gt;’ to ‘+’.</a:t>
            </a:r>
          </a:p>
        </p:txBody>
      </p:sp>
      <p:sp>
        <p:nvSpPr>
          <p:cNvPr id="7" name="TextBox 6"/>
          <p:cNvSpPr txBox="1"/>
          <p:nvPr/>
        </p:nvSpPr>
        <p:spPr>
          <a:xfrm>
            <a:off x="2819400" y="6428096"/>
            <a:ext cx="6934200" cy="338554"/>
          </a:xfrm>
          <a:prstGeom prst="rect">
            <a:avLst/>
          </a:prstGeom>
          <a:noFill/>
        </p:spPr>
        <p:txBody>
          <a:bodyPr wrap="square" rtlCol="0">
            <a:spAutoFit/>
          </a:bodyPr>
          <a:lstStyle/>
          <a:p>
            <a:pPr algn="ctr"/>
            <a:r>
              <a:rPr lang="en-US" sz="1600" dirty="0"/>
              <a:t>Source: </a:t>
            </a:r>
            <a:r>
              <a:rPr lang="en-US" sz="1600" dirty="0">
                <a:hlinkClick r:id="rId2"/>
              </a:rPr>
              <a:t>https://cran.r-project.org/doc/manuals/r-release/R-lang.html</a:t>
            </a:r>
            <a:endParaRPr lang="en-US" sz="1600" dirty="0"/>
          </a:p>
        </p:txBody>
      </p:sp>
      <p:sp>
        <p:nvSpPr>
          <p:cNvPr id="11" name="Rectangle 4"/>
          <p:cNvSpPr>
            <a:spLocks noChangeArrowheads="1"/>
          </p:cNvSpPr>
          <p:nvPr/>
        </p:nvSpPr>
        <p:spPr bwMode="auto">
          <a:xfrm>
            <a:off x="3634932" y="5271461"/>
            <a:ext cx="1851469"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x &lt;- 0; x + 5</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[1] 5</a:t>
            </a:r>
            <a:endParaRPr lang="en-US" altLang="en-US" sz="3600" dirty="0">
              <a:latin typeface="Arial" panose="020B0604020202020204" pitchFamily="34" charset="0"/>
            </a:endParaRPr>
          </a:p>
        </p:txBody>
      </p:sp>
      <p:sp>
        <p:nvSpPr>
          <p:cNvPr id="12" name="Rectangle 5"/>
          <p:cNvSpPr>
            <a:spLocks noChangeArrowheads="1"/>
          </p:cNvSpPr>
          <p:nvPr/>
        </p:nvSpPr>
        <p:spPr bwMode="auto">
          <a:xfrm>
            <a:off x="6378132" y="5263515"/>
            <a:ext cx="1851469"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y &lt;- c(1,2,3,</a:t>
            </a:r>
          </a:p>
          <a:p>
            <a:pPr eaLnBrk="0" fontAlgn="base" hangingPunct="0">
              <a:spcBef>
                <a:spcPct val="0"/>
              </a:spcBef>
              <a:spcAft>
                <a:spcPct val="0"/>
              </a:spcAft>
            </a:pPr>
            <a:r>
              <a:rPr lang="en-US" altLang="en-US" sz="1600" dirty="0">
                <a:solidFill>
                  <a:srgbClr val="0000FF"/>
                </a:solidFill>
                <a:latin typeface="Lucida Console" panose="020B0609040504020204" pitchFamily="49" charset="0"/>
              </a:rPr>
              <a:t>+ 4,5,6)</a:t>
            </a:r>
          </a:p>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y</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[1] 1 2 3 4 5 6</a:t>
            </a:r>
            <a:endParaRPr lang="en-US" altLang="en-US" sz="3600" dirty="0">
              <a:latin typeface="Arial" panose="020B0604020202020204" pitchFamily="34" charset="0"/>
            </a:endParaRPr>
          </a:p>
        </p:txBody>
      </p:sp>
      <p:sp>
        <p:nvSpPr>
          <p:cNvPr id="13" name="Rounded Rectangle 12"/>
          <p:cNvSpPr/>
          <p:nvPr/>
        </p:nvSpPr>
        <p:spPr>
          <a:xfrm>
            <a:off x="3505200" y="5249867"/>
            <a:ext cx="5181600" cy="984885"/>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177441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(Grouped Expression)</a:t>
            </a:r>
          </a:p>
        </p:txBody>
      </p:sp>
      <p:sp>
        <p:nvSpPr>
          <p:cNvPr id="3" name="Slide Number Placeholder 2"/>
          <p:cNvSpPr>
            <a:spLocks noGrp="1"/>
          </p:cNvSpPr>
          <p:nvPr>
            <p:ph type="sldNum" sz="quarter" idx="12"/>
          </p:nvPr>
        </p:nvSpPr>
        <p:spPr/>
        <p:txBody>
          <a:bodyPr/>
          <a:lstStyle/>
          <a:p>
            <a:fld id="{F8328964-332A-4115-BBD0-419F6E8FE1FF}" type="slidenum">
              <a:rPr lang="en-US" smtClean="0"/>
              <a:t>57</a:t>
            </a:fld>
            <a:endParaRPr lang="en-US"/>
          </a:p>
        </p:txBody>
      </p:sp>
      <p:sp>
        <p:nvSpPr>
          <p:cNvPr id="4" name="Content Placeholder 3"/>
          <p:cNvSpPr>
            <a:spLocks noGrp="1"/>
          </p:cNvSpPr>
          <p:nvPr>
            <p:ph sz="quarter" idx="1"/>
          </p:nvPr>
        </p:nvSpPr>
        <p:spPr/>
        <p:txBody>
          <a:bodyPr>
            <a:normAutofit/>
          </a:bodyPr>
          <a:lstStyle/>
          <a:p>
            <a:pPr>
              <a:spcBef>
                <a:spcPts val="1200"/>
              </a:spcBef>
            </a:pPr>
            <a:r>
              <a:rPr lang="en-US" sz="2800" dirty="0"/>
              <a:t>Statements can be grouped together in braces, {expr_1; ...; </a:t>
            </a:r>
            <a:r>
              <a:rPr lang="en-US" sz="2800" dirty="0" err="1"/>
              <a:t>expr_m</a:t>
            </a:r>
            <a:r>
              <a:rPr lang="en-US" sz="2800" dirty="0"/>
              <a:t>}</a:t>
            </a:r>
          </a:p>
          <a:p>
            <a:pPr>
              <a:spcBef>
                <a:spcPts val="1200"/>
              </a:spcBef>
            </a:pPr>
            <a:r>
              <a:rPr lang="en-US" sz="2800" dirty="0"/>
              <a:t>A group of statements is sometimes called a </a:t>
            </a:r>
            <a:r>
              <a:rPr lang="en-US" sz="2800" dirty="0">
                <a:solidFill>
                  <a:srgbClr val="00B0F0"/>
                </a:solidFill>
              </a:rPr>
              <a:t>block</a:t>
            </a:r>
            <a:r>
              <a:rPr lang="en-US" sz="2800" dirty="0"/>
              <a:t>.</a:t>
            </a:r>
          </a:p>
          <a:p>
            <a:pPr>
              <a:spcBef>
                <a:spcPts val="1200"/>
              </a:spcBef>
            </a:pPr>
            <a:r>
              <a:rPr lang="en-US" altLang="en-US" sz="2800" dirty="0"/>
              <a:t>Blocks are not evaluated until a new line is entered after the closing brace “}”.</a:t>
            </a:r>
          </a:p>
          <a:p>
            <a:pPr>
              <a:spcBef>
                <a:spcPts val="1200"/>
              </a:spcBef>
            </a:pPr>
            <a:r>
              <a:rPr lang="en-US" sz="2800" dirty="0"/>
              <a:t>The value of the block is the result of the last expression in the block evaluated. </a:t>
            </a:r>
          </a:p>
          <a:p>
            <a:endParaRPr lang="en-US" altLang="en-US" sz="2800" dirty="0">
              <a:latin typeface="Arial" panose="020B0604020202020204" pitchFamily="34" charset="0"/>
            </a:endParaRPr>
          </a:p>
          <a:p>
            <a:endParaRPr lang="en-US" dirty="0"/>
          </a:p>
          <a:p>
            <a:endParaRPr lang="en-US" dirty="0"/>
          </a:p>
        </p:txBody>
      </p:sp>
      <p:sp>
        <p:nvSpPr>
          <p:cNvPr id="6" name="Rectangle 5"/>
          <p:cNvSpPr/>
          <p:nvPr/>
        </p:nvSpPr>
        <p:spPr>
          <a:xfrm>
            <a:off x="3096541" y="4997540"/>
            <a:ext cx="1981200" cy="707886"/>
          </a:xfrm>
          <a:prstGeom prst="rect">
            <a:avLst/>
          </a:prstGeom>
        </p:spPr>
        <p:txBody>
          <a:bodyPr wrap="square">
            <a:spAutoFit/>
          </a:bodyPr>
          <a:lstStyle/>
          <a:p>
            <a:r>
              <a:rPr lang="en-US" sz="2000" dirty="0">
                <a:solidFill>
                  <a:srgbClr val="000000"/>
                </a:solidFill>
                <a:highlight>
                  <a:srgbClr val="FFFFFF"/>
                </a:highlight>
              </a:rPr>
              <a:t>b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a </a:t>
            </a:r>
            <a:r>
              <a:rPr lang="en-US" sz="2000" b="1" dirty="0">
                <a:solidFill>
                  <a:srgbClr val="000080"/>
                </a:solidFill>
                <a:highlight>
                  <a:srgbClr val="FFFFFF"/>
                </a:highlight>
              </a:rPr>
              <a:t>&lt;-</a:t>
            </a:r>
            <a:r>
              <a:rPr lang="en-US" sz="2000" dirty="0">
                <a:solidFill>
                  <a:srgbClr val="000000"/>
                </a:solidFill>
                <a:highlight>
                  <a:srgbClr val="FFFFFF"/>
                </a:highlight>
              </a:rPr>
              <a:t> </a:t>
            </a:r>
            <a:r>
              <a:rPr lang="en-US" sz="2000" dirty="0">
                <a:solidFill>
                  <a:srgbClr val="FF8000"/>
                </a:solidFill>
                <a:highlight>
                  <a:srgbClr val="FFFFFF"/>
                </a:highlight>
              </a:rPr>
              <a:t>0</a:t>
            </a:r>
            <a:endParaRPr lang="en-US" sz="2000" dirty="0">
              <a:solidFill>
                <a:srgbClr val="000000"/>
              </a:solidFill>
              <a:highlight>
                <a:srgbClr val="FFFFFF"/>
              </a:highlight>
            </a:endParaRPr>
          </a:p>
          <a:p>
            <a:r>
              <a:rPr lang="en-US" sz="2000" dirty="0">
                <a:solidFill>
                  <a:srgbClr val="000000"/>
                </a:solidFill>
                <a:highlight>
                  <a:srgbClr val="FFFFFF"/>
                </a:highlight>
              </a:rPr>
              <a:t>  a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a:solidFill>
                  <a:srgbClr val="FF8000"/>
                </a:solidFill>
                <a:highlight>
                  <a:srgbClr val="FFFFFF"/>
                </a:highlight>
              </a:rPr>
              <a:t>5</a:t>
            </a:r>
            <a:r>
              <a:rPr lang="en-US" sz="2000" b="1" dirty="0">
                <a:solidFill>
                  <a:srgbClr val="000080"/>
                </a:solidFill>
                <a:highlight>
                  <a:srgbClr val="FFFFFF"/>
                </a:highlight>
              </a:rPr>
              <a:t>}</a:t>
            </a:r>
            <a:endParaRPr lang="en-US" sz="2000" dirty="0"/>
          </a:p>
        </p:txBody>
      </p:sp>
      <p:sp>
        <p:nvSpPr>
          <p:cNvPr id="7" name="Rounded Rectangle 6"/>
          <p:cNvSpPr/>
          <p:nvPr/>
        </p:nvSpPr>
        <p:spPr>
          <a:xfrm>
            <a:off x="2895601" y="4953000"/>
            <a:ext cx="2029741" cy="730340"/>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1"/>
          <p:cNvSpPr>
            <a:spLocks noChangeArrowheads="1"/>
          </p:cNvSpPr>
          <p:nvPr/>
        </p:nvSpPr>
        <p:spPr bwMode="auto">
          <a:xfrm>
            <a:off x="6188004" y="4988004"/>
            <a:ext cx="1812997"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0000FF"/>
                </a:solidFill>
                <a:latin typeface="Lucida Console" panose="020B0609040504020204" pitchFamily="49" charset="0"/>
              </a:rPr>
              <a:t>&gt; b = {a &lt;- 0</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 a + 5}</a:t>
            </a:r>
          </a:p>
          <a:p>
            <a:pPr eaLnBrk="0" fontAlgn="base" hangingPunct="0">
              <a:spcBef>
                <a:spcPct val="0"/>
              </a:spcBef>
              <a:spcAft>
                <a:spcPct val="0"/>
              </a:spcAft>
            </a:pPr>
            <a:r>
              <a:rPr lang="en-US" altLang="en-US" dirty="0">
                <a:solidFill>
                  <a:srgbClr val="0000FF"/>
                </a:solidFill>
                <a:latin typeface="Lucida Console" panose="020B0609040504020204" pitchFamily="49" charset="0"/>
              </a:rPr>
              <a:t>&gt; b</a:t>
            </a:r>
          </a:p>
          <a:p>
            <a:pPr eaLnBrk="0" fontAlgn="base" hangingPunct="0">
              <a:spcBef>
                <a:spcPct val="0"/>
              </a:spcBef>
              <a:spcAft>
                <a:spcPct val="0"/>
              </a:spcAft>
            </a:pPr>
            <a:r>
              <a:rPr lang="en-US" altLang="en-US" dirty="0">
                <a:solidFill>
                  <a:srgbClr val="000000"/>
                </a:solidFill>
                <a:latin typeface="Lucida Console" panose="020B0609040504020204" pitchFamily="49" charset="0"/>
              </a:rPr>
              <a:t>[1] 5</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12098307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Theorem</a:t>
            </a:r>
          </a:p>
        </p:txBody>
      </p:sp>
      <p:sp>
        <p:nvSpPr>
          <p:cNvPr id="3" name="Content Placeholder 2"/>
          <p:cNvSpPr>
            <a:spLocks noGrp="1"/>
          </p:cNvSpPr>
          <p:nvPr>
            <p:ph idx="1"/>
          </p:nvPr>
        </p:nvSpPr>
        <p:spPr>
          <a:xfrm>
            <a:off x="609600" y="914402"/>
            <a:ext cx="10972800" cy="2819399"/>
          </a:xfrm>
        </p:spPr>
        <p:txBody>
          <a:bodyPr>
            <a:normAutofit/>
          </a:bodyPr>
          <a:lstStyle/>
          <a:p>
            <a:r>
              <a:rPr lang="en-US" sz="2000" dirty="0"/>
              <a:t>According to the </a:t>
            </a:r>
            <a:r>
              <a:rPr lang="en-US" sz="2000" i="1" u="sng" dirty="0"/>
              <a:t>structure theorem</a:t>
            </a:r>
            <a:r>
              <a:rPr lang="en-US" sz="2000" dirty="0"/>
              <a:t>, any computable program can be written using three basic control structures:</a:t>
            </a:r>
          </a:p>
          <a:p>
            <a:pPr lvl="1"/>
            <a:r>
              <a:rPr lang="en-US" sz="2000" dirty="0">
                <a:solidFill>
                  <a:srgbClr val="C00000"/>
                </a:solidFill>
              </a:rPr>
              <a:t>Sequence</a:t>
            </a:r>
            <a:r>
              <a:rPr lang="en-US" sz="2000" dirty="0"/>
              <a:t>: executing one subprogram, and then another subprogram</a:t>
            </a:r>
          </a:p>
          <a:p>
            <a:pPr lvl="1"/>
            <a:r>
              <a:rPr lang="en-US" sz="2000" dirty="0">
                <a:solidFill>
                  <a:srgbClr val="C00000"/>
                </a:solidFill>
              </a:rPr>
              <a:t>Selection</a:t>
            </a:r>
            <a:r>
              <a:rPr lang="en-US" sz="2000" dirty="0"/>
              <a:t>: executing one of two subprograms according to the value of a </a:t>
            </a:r>
            <a:r>
              <a:rPr lang="en-US" sz="2000" dirty="0" err="1"/>
              <a:t>boolean</a:t>
            </a:r>
            <a:r>
              <a:rPr lang="en-US" sz="2000" dirty="0"/>
              <a:t> expression</a:t>
            </a:r>
          </a:p>
          <a:p>
            <a:pPr lvl="1"/>
            <a:r>
              <a:rPr lang="en-US" sz="2000" dirty="0">
                <a:solidFill>
                  <a:srgbClr val="C00000"/>
                </a:solidFill>
              </a:rPr>
              <a:t>Iteration (loop)</a:t>
            </a:r>
            <a:r>
              <a:rPr lang="en-US" sz="2000" dirty="0"/>
              <a:t>: executing a subprogram until a </a:t>
            </a:r>
            <a:r>
              <a:rPr lang="en-US" sz="2000" dirty="0" err="1"/>
              <a:t>boolean</a:t>
            </a:r>
            <a:r>
              <a:rPr lang="en-US" sz="2000" dirty="0"/>
              <a:t> expression is false</a:t>
            </a:r>
          </a:p>
        </p:txBody>
      </p:sp>
      <p:sp>
        <p:nvSpPr>
          <p:cNvPr id="4" name="Slide Number Placeholder 3"/>
          <p:cNvSpPr>
            <a:spLocks noGrp="1"/>
          </p:cNvSpPr>
          <p:nvPr>
            <p:ph type="sldNum" sz="quarter" idx="12"/>
          </p:nvPr>
        </p:nvSpPr>
        <p:spPr/>
        <p:txBody>
          <a:bodyPr/>
          <a:lstStyle/>
          <a:p>
            <a:fld id="{A0B6A3E9-0C90-4B3A-9F8E-542ED3C0C63B}" type="slidenum">
              <a:rPr lang="en-US" smtClean="0"/>
              <a:t>58</a:t>
            </a:fld>
            <a:endParaRPr lang="en-US"/>
          </a:p>
        </p:txBody>
      </p:sp>
      <p:sp>
        <p:nvSpPr>
          <p:cNvPr id="5" name="TextBox 4"/>
          <p:cNvSpPr txBox="1"/>
          <p:nvPr/>
        </p:nvSpPr>
        <p:spPr>
          <a:xfrm>
            <a:off x="2895600" y="5955863"/>
            <a:ext cx="7239000" cy="369332"/>
          </a:xfrm>
          <a:prstGeom prst="rect">
            <a:avLst/>
          </a:prstGeom>
          <a:noFill/>
        </p:spPr>
        <p:txBody>
          <a:bodyPr wrap="square" rtlCol="0">
            <a:spAutoFit/>
          </a:bodyPr>
          <a:lstStyle/>
          <a:p>
            <a:r>
              <a:rPr lang="en-US" dirty="0"/>
              <a:t>Reading: </a:t>
            </a:r>
            <a:r>
              <a:rPr lang="en-US" dirty="0">
                <a:hlinkClick r:id="rId2"/>
              </a:rPr>
              <a:t>http://en.wikipedia.org/wiki/Structured_program_theorem</a:t>
            </a:r>
            <a:endParaRPr lang="en-US" dirty="0"/>
          </a:p>
        </p:txBody>
      </p:sp>
      <p:pic>
        <p:nvPicPr>
          <p:cNvPr id="19458" name="Picture 2" descr="Description of lnpls008.gif follows"/>
          <p:cNvPicPr>
            <a:picLocks noChangeAspect="1" noChangeArrowheads="1"/>
          </p:cNvPicPr>
          <p:nvPr/>
        </p:nvPicPr>
        <p:blipFill rotWithShape="1">
          <a:blip r:embed="rId3">
            <a:extLst>
              <a:ext uri="{28A0092B-C50C-407E-A947-70E740481C1C}">
                <a14:useLocalDpi xmlns:a14="http://schemas.microsoft.com/office/drawing/2010/main" val="0"/>
              </a:ext>
            </a:extLst>
          </a:blip>
          <a:srcRect l="51212" r="21515"/>
          <a:stretch/>
        </p:blipFill>
        <p:spPr bwMode="auto">
          <a:xfrm>
            <a:off x="8176260" y="3048000"/>
            <a:ext cx="1653540" cy="29456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4"/>
          <a:srcRect l="83789"/>
          <a:stretch/>
        </p:blipFill>
        <p:spPr>
          <a:xfrm>
            <a:off x="2245995" y="3027154"/>
            <a:ext cx="941070" cy="2821696"/>
          </a:xfrm>
          <a:prstGeom prst="rect">
            <a:avLst/>
          </a:prstGeom>
        </p:spPr>
      </p:pic>
      <p:pic>
        <p:nvPicPr>
          <p:cNvPr id="7" name="Picture 6"/>
          <p:cNvPicPr>
            <a:picLocks noChangeAspect="1"/>
          </p:cNvPicPr>
          <p:nvPr/>
        </p:nvPicPr>
        <p:blipFill rotWithShape="1">
          <a:blip r:embed="rId4"/>
          <a:srcRect r="53034"/>
          <a:stretch/>
        </p:blipFill>
        <p:spPr>
          <a:xfrm>
            <a:off x="4419600" y="3047999"/>
            <a:ext cx="2819400" cy="2917877"/>
          </a:xfrm>
          <a:prstGeom prst="rect">
            <a:avLst/>
          </a:prstGeom>
        </p:spPr>
      </p:pic>
    </p:spTree>
    <p:extLst>
      <p:ext uri="{BB962C8B-B14F-4D97-AF65-F5344CB8AC3E}">
        <p14:creationId xmlns:p14="http://schemas.microsoft.com/office/powerpoint/2010/main" val="138206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458"/>
                                        </p:tgtEl>
                                        <p:attrNameLst>
                                          <p:attrName>style.visibility</p:attrName>
                                        </p:attrNameLst>
                                      </p:cBhvr>
                                      <p:to>
                                        <p:strVal val="visible"/>
                                      </p:to>
                                    </p:set>
                                    <p:anim calcmode="lin" valueType="num">
                                      <p:cBhvr additive="base">
                                        <p:cTn id="25" dur="500" fill="hold"/>
                                        <p:tgtEl>
                                          <p:spTgt spid="19458"/>
                                        </p:tgtEl>
                                        <p:attrNameLst>
                                          <p:attrName>ppt_x</p:attrName>
                                        </p:attrNameLst>
                                      </p:cBhvr>
                                      <p:tavLst>
                                        <p:tav tm="0">
                                          <p:val>
                                            <p:strVal val="#ppt_x"/>
                                          </p:val>
                                        </p:tav>
                                        <p:tav tm="100000">
                                          <p:val>
                                            <p:strVal val="#ppt_x"/>
                                          </p:val>
                                        </p:tav>
                                      </p:tavLst>
                                    </p:anim>
                                    <p:anim calcmode="lin" valueType="num">
                                      <p:cBhvr additive="base">
                                        <p:cTn id="26"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inVertic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Structure</a:t>
            </a:r>
          </a:p>
        </p:txBody>
      </p:sp>
      <p:sp>
        <p:nvSpPr>
          <p:cNvPr id="6" name="Text Placeholder 5"/>
          <p:cNvSpPr>
            <a:spLocks noGrp="1"/>
          </p:cNvSpPr>
          <p:nvPr>
            <p:ph type="body" idx="1"/>
          </p:nvPr>
        </p:nvSpPr>
        <p:spPr/>
        <p:txBody>
          <a:bodyPr/>
          <a:lstStyle/>
          <a:p>
            <a:r>
              <a:rPr lang="en-US" sz="2200" dirty="0"/>
              <a:t>One-way selection structure</a:t>
            </a:r>
          </a:p>
        </p:txBody>
      </p:sp>
      <p:sp>
        <p:nvSpPr>
          <p:cNvPr id="7" name="Text Placeholder 6"/>
          <p:cNvSpPr>
            <a:spLocks noGrp="1"/>
          </p:cNvSpPr>
          <p:nvPr>
            <p:ph type="body" sz="half" idx="3"/>
          </p:nvPr>
        </p:nvSpPr>
        <p:spPr/>
        <p:txBody>
          <a:bodyPr>
            <a:normAutofit/>
          </a:bodyPr>
          <a:lstStyle/>
          <a:p>
            <a:r>
              <a:rPr lang="en-US" dirty="0"/>
              <a:t>Two-way selection structure</a:t>
            </a:r>
          </a:p>
        </p:txBody>
      </p:sp>
      <p:sp>
        <p:nvSpPr>
          <p:cNvPr id="3" name="Slide Number Placeholder 2"/>
          <p:cNvSpPr>
            <a:spLocks noGrp="1"/>
          </p:cNvSpPr>
          <p:nvPr>
            <p:ph type="sldNum" sz="quarter" idx="12"/>
          </p:nvPr>
        </p:nvSpPr>
        <p:spPr/>
        <p:txBody>
          <a:bodyPr/>
          <a:lstStyle/>
          <a:p>
            <a:fld id="{F8328964-332A-4115-BBD0-419F6E8FE1FF}" type="slidenum">
              <a:rPr lang="en-US" smtClean="0"/>
              <a:t>59</a:t>
            </a:fld>
            <a:endParaRPr lang="en-US"/>
          </a:p>
        </p:txBody>
      </p:sp>
      <p:pic>
        <p:nvPicPr>
          <p:cNvPr id="5" name="Picture 4"/>
          <p:cNvPicPr>
            <a:picLocks noChangeAspect="1"/>
          </p:cNvPicPr>
          <p:nvPr/>
        </p:nvPicPr>
        <p:blipFill>
          <a:blip r:embed="rId2"/>
          <a:stretch>
            <a:fillRect/>
          </a:stretch>
        </p:blipFill>
        <p:spPr>
          <a:xfrm>
            <a:off x="2819400" y="2157100"/>
            <a:ext cx="2438400" cy="3862701"/>
          </a:xfrm>
          <a:prstGeom prst="rect">
            <a:avLst/>
          </a:prstGeom>
        </p:spPr>
      </p:pic>
      <p:pic>
        <p:nvPicPr>
          <p:cNvPr id="9" name="Picture 8"/>
          <p:cNvPicPr>
            <a:picLocks noChangeAspect="1"/>
          </p:cNvPicPr>
          <p:nvPr/>
        </p:nvPicPr>
        <p:blipFill>
          <a:blip r:embed="rId3"/>
          <a:stretch>
            <a:fillRect/>
          </a:stretch>
        </p:blipFill>
        <p:spPr>
          <a:xfrm>
            <a:off x="6053930" y="2133600"/>
            <a:ext cx="4156870" cy="3886200"/>
          </a:xfrm>
          <a:prstGeom prst="rect">
            <a:avLst/>
          </a:prstGeom>
        </p:spPr>
      </p:pic>
    </p:spTree>
    <p:extLst>
      <p:ext uri="{BB962C8B-B14F-4D97-AF65-F5344CB8AC3E}">
        <p14:creationId xmlns:p14="http://schemas.microsoft.com/office/powerpoint/2010/main" val="3840044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2"/>
            <a:ext cx="9906000" cy="766953"/>
          </a:xfrm>
        </p:spPr>
        <p:txBody>
          <a:bodyPr>
            <a:normAutofit/>
          </a:bodyPr>
          <a:lstStyle/>
          <a:p>
            <a:r>
              <a:rPr lang="en-US" dirty="0"/>
              <a:t>Revisit: R is popular; Don’t get left behind.</a:t>
            </a:r>
          </a:p>
        </p:txBody>
      </p:sp>
      <p:sp>
        <p:nvSpPr>
          <p:cNvPr id="3" name="Slide Number Placeholder 2"/>
          <p:cNvSpPr>
            <a:spLocks noGrp="1"/>
          </p:cNvSpPr>
          <p:nvPr>
            <p:ph type="sldNum" sz="quarter" idx="12"/>
          </p:nvPr>
        </p:nvSpPr>
        <p:spPr/>
        <p:txBody>
          <a:bodyPr/>
          <a:lstStyle/>
          <a:p>
            <a:fld id="{F8328964-332A-4115-BBD0-419F6E8FE1FF}" type="slidenum">
              <a:rPr lang="en-US" smtClean="0"/>
              <a:t>6</a:t>
            </a:fld>
            <a:endParaRPr lang="en-US"/>
          </a:p>
        </p:txBody>
      </p:sp>
      <p:sp>
        <p:nvSpPr>
          <p:cNvPr id="6" name="TextBox 5"/>
          <p:cNvSpPr txBox="1"/>
          <p:nvPr/>
        </p:nvSpPr>
        <p:spPr>
          <a:xfrm>
            <a:off x="914400" y="6059488"/>
            <a:ext cx="8154924" cy="307777"/>
          </a:xfrm>
          <a:prstGeom prst="rect">
            <a:avLst/>
          </a:prstGeom>
          <a:noFill/>
        </p:spPr>
        <p:txBody>
          <a:bodyPr wrap="square" rtlCol="0">
            <a:spAutoFit/>
          </a:bodyPr>
          <a:lstStyle/>
          <a:p>
            <a:r>
              <a:rPr lang="en-US" sz="1400" dirty="0">
                <a:hlinkClick r:id="rId2"/>
              </a:rPr>
              <a:t>http://www.kdnuggets.com/2017/05/poll-analytics-data-science-machine-learning-software-leaders.html</a:t>
            </a:r>
            <a:endParaRPr lang="en-US" sz="1400" dirty="0"/>
          </a:p>
        </p:txBody>
      </p:sp>
      <p:pic>
        <p:nvPicPr>
          <p:cNvPr id="7" name="Picture 2" descr="Top Analytics Data Science Machine Learning Software, 2015-20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030287"/>
            <a:ext cx="6248400" cy="50292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077200" y="2590801"/>
            <a:ext cx="3200400" cy="1200329"/>
          </a:xfrm>
          <a:prstGeom prst="rect">
            <a:avLst/>
          </a:prstGeom>
          <a:solidFill>
            <a:srgbClr val="FFFFCC"/>
          </a:solidFill>
        </p:spPr>
        <p:txBody>
          <a:bodyPr wrap="square" rtlCol="0">
            <a:spAutoFit/>
          </a:bodyPr>
          <a:lstStyle/>
          <a:p>
            <a:r>
              <a:rPr lang="en-US" dirty="0"/>
              <a:t>To learn Python, choose “IST 5520 – Data Science and Machine Learning with Python” offered in Spring.</a:t>
            </a:r>
          </a:p>
        </p:txBody>
      </p:sp>
    </p:spTree>
    <p:extLst>
      <p:ext uri="{BB962C8B-B14F-4D97-AF65-F5344CB8AC3E}">
        <p14:creationId xmlns:p14="http://schemas.microsoft.com/office/powerpoint/2010/main" val="33294201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Selection Structure in R</a:t>
            </a:r>
          </a:p>
        </p:txBody>
      </p:sp>
      <p:sp>
        <p:nvSpPr>
          <p:cNvPr id="3" name="Slide Number Placeholder 2"/>
          <p:cNvSpPr>
            <a:spLocks noGrp="1"/>
          </p:cNvSpPr>
          <p:nvPr>
            <p:ph type="sldNum" sz="quarter" idx="12"/>
          </p:nvPr>
        </p:nvSpPr>
        <p:spPr/>
        <p:txBody>
          <a:bodyPr/>
          <a:lstStyle/>
          <a:p>
            <a:fld id="{F8328964-332A-4115-BBD0-419F6E8FE1FF}" type="slidenum">
              <a:rPr lang="en-US" smtClean="0"/>
              <a:t>60</a:t>
            </a:fld>
            <a:endParaRPr lang="en-US"/>
          </a:p>
        </p:txBody>
      </p:sp>
      <p:sp>
        <p:nvSpPr>
          <p:cNvPr id="4" name="Content Placeholder 3"/>
          <p:cNvSpPr>
            <a:spLocks noGrp="1"/>
          </p:cNvSpPr>
          <p:nvPr>
            <p:ph sz="quarter" idx="1"/>
          </p:nvPr>
        </p:nvSpPr>
        <p:spPr>
          <a:xfrm>
            <a:off x="609600" y="1219200"/>
            <a:ext cx="9601200" cy="990600"/>
          </a:xfrm>
        </p:spPr>
        <p:txBody>
          <a:bodyPr/>
          <a:lstStyle/>
          <a:p>
            <a:r>
              <a:rPr lang="en-US" dirty="0"/>
              <a:t>Syntax</a:t>
            </a:r>
            <a:br>
              <a:rPr lang="en-US" dirty="0"/>
            </a:br>
            <a:r>
              <a:rPr lang="en-US" dirty="0"/>
              <a:t>                  </a:t>
            </a:r>
            <a:r>
              <a:rPr lang="en-US" dirty="0">
                <a:solidFill>
                  <a:srgbClr val="00B0F0"/>
                </a:solidFill>
              </a:rPr>
              <a:t>if(logic expression) {...}</a:t>
            </a:r>
          </a:p>
        </p:txBody>
      </p:sp>
      <p:sp>
        <p:nvSpPr>
          <p:cNvPr id="7" name="Rectangle 6"/>
          <p:cNvSpPr/>
          <p:nvPr/>
        </p:nvSpPr>
        <p:spPr>
          <a:xfrm>
            <a:off x="2895599" y="3453276"/>
            <a:ext cx="2895600" cy="1631216"/>
          </a:xfrm>
          <a:prstGeom prst="rect">
            <a:avLst/>
          </a:prstGeom>
        </p:spPr>
        <p:txBody>
          <a:bodyPr wrap="square">
            <a:spAutoFit/>
          </a:bodyPr>
          <a:lstStyle/>
          <a:p>
            <a:r>
              <a:rPr lang="en-US" sz="2000" dirty="0" err="1">
                <a:solidFill>
                  <a:srgbClr val="000000"/>
                </a:solidFill>
                <a:highlight>
                  <a:srgbClr val="FFFFFF"/>
                </a:highlight>
              </a:rPr>
              <a:t>is.even</a:t>
            </a:r>
            <a:r>
              <a:rPr lang="en-US" sz="2000" dirty="0">
                <a:solidFill>
                  <a:srgbClr val="000000"/>
                </a:solidFill>
                <a:highlight>
                  <a:srgbClr val="FFFFFF"/>
                </a:highlight>
              </a:rPr>
              <a:t> </a:t>
            </a:r>
            <a:r>
              <a:rPr lang="en-US" sz="2000" b="1" dirty="0">
                <a:solidFill>
                  <a:srgbClr val="000080"/>
                </a:solidFill>
                <a:highlight>
                  <a:srgbClr val="FFFFFF"/>
                </a:highlight>
              </a:rPr>
              <a:t>&lt;-</a:t>
            </a:r>
            <a:r>
              <a:rPr lang="en-US" sz="2000" dirty="0">
                <a:solidFill>
                  <a:srgbClr val="000000"/>
                </a:solidFill>
                <a:highlight>
                  <a:srgbClr val="FFFFFF"/>
                </a:highlight>
              </a:rPr>
              <a:t> </a:t>
            </a:r>
            <a:r>
              <a:rPr lang="en-US" sz="2000" b="1" dirty="0">
                <a:solidFill>
                  <a:srgbClr val="0000FF"/>
                </a:solidFill>
                <a:highlight>
                  <a:srgbClr val="FFFFFF"/>
                </a:highlight>
              </a:rPr>
              <a:t>function</a:t>
            </a:r>
            <a:r>
              <a:rPr lang="en-US" sz="2000" b="1" dirty="0">
                <a:solidFill>
                  <a:srgbClr val="000080"/>
                </a:solidFill>
                <a:highlight>
                  <a:srgbClr val="FFFFFF"/>
                </a:highlight>
              </a:rPr>
              <a:t>(</a:t>
            </a:r>
            <a:r>
              <a:rPr lang="en-US" sz="2000" dirty="0">
                <a:solidFill>
                  <a:srgbClr val="000000"/>
                </a:solidFill>
                <a:highlight>
                  <a:srgbClr val="FFFFFF"/>
                </a:highlight>
              </a:rPr>
              <a:t>x</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0000"/>
                </a:solidFill>
                <a:highlight>
                  <a:srgbClr val="FFFFFF"/>
                </a:highlight>
              </a:rPr>
              <a:t>  </a:t>
            </a:r>
            <a:r>
              <a:rPr lang="en-US" sz="2000" b="1" dirty="0">
                <a:solidFill>
                  <a:srgbClr val="0000FF"/>
                </a:solidFill>
                <a:highlight>
                  <a:srgbClr val="FFFFFF"/>
                </a:highlight>
              </a:rPr>
              <a:t>if</a:t>
            </a:r>
            <a:r>
              <a:rPr lang="en-US" sz="2000" b="1" dirty="0">
                <a:solidFill>
                  <a:srgbClr val="000080"/>
                </a:solidFill>
                <a:highlight>
                  <a:srgbClr val="FFFFFF"/>
                </a:highlight>
              </a:rPr>
              <a:t>(</a:t>
            </a:r>
            <a:r>
              <a:rPr lang="en-US" sz="2000" dirty="0">
                <a:solidFill>
                  <a:srgbClr val="000000"/>
                </a:solidFill>
                <a:highlight>
                  <a:srgbClr val="FFFFFF"/>
                </a:highlight>
              </a:rPr>
              <a:t>x</a:t>
            </a:r>
            <a:r>
              <a:rPr lang="en-US" sz="2000" dirty="0">
                <a:solidFill>
                  <a:srgbClr val="804000"/>
                </a:solidFill>
                <a:highlight>
                  <a:srgbClr val="FFFFFF"/>
                </a:highlight>
              </a:rPr>
              <a:t>%%</a:t>
            </a:r>
            <a:r>
              <a:rPr lang="en-US" sz="2000" dirty="0">
                <a:solidFill>
                  <a:srgbClr val="FF8000"/>
                </a:solidFill>
                <a:highlight>
                  <a:srgbClr val="FFFFFF"/>
                </a:highlight>
              </a:rPr>
              <a:t>2</a:t>
            </a:r>
            <a:r>
              <a:rPr lang="en-US" sz="2000" b="1" dirty="0">
                <a:solidFill>
                  <a:srgbClr val="000080"/>
                </a:solidFill>
                <a:highlight>
                  <a:srgbClr val="FFFFFF"/>
                </a:highlight>
              </a:rPr>
              <a:t>==</a:t>
            </a:r>
            <a:r>
              <a:rPr lang="en-US" sz="2000" dirty="0">
                <a:solidFill>
                  <a:srgbClr val="FF8000"/>
                </a:solidFill>
                <a:highlight>
                  <a:srgbClr val="FFFFFF"/>
                </a:highlight>
              </a:rPr>
              <a:t>0</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0000"/>
                </a:solidFill>
                <a:highlight>
                  <a:srgbClr val="FFFFFF"/>
                </a:highlight>
              </a:rPr>
              <a:t>    </a:t>
            </a:r>
            <a:r>
              <a:rPr lang="en-US" sz="2000" dirty="0">
                <a:solidFill>
                  <a:srgbClr val="8000FF"/>
                </a:solidFill>
                <a:highlight>
                  <a:srgbClr val="FFFFFF"/>
                </a:highlight>
              </a:rPr>
              <a:t>return</a:t>
            </a:r>
            <a:r>
              <a:rPr lang="en-US" sz="2000" b="1" dirty="0">
                <a:solidFill>
                  <a:srgbClr val="000080"/>
                </a:solidFill>
                <a:highlight>
                  <a:srgbClr val="FFFFFF"/>
                </a:highlight>
              </a:rPr>
              <a:t>(</a:t>
            </a:r>
            <a:r>
              <a:rPr lang="en-US" sz="2000" b="1" dirty="0">
                <a:solidFill>
                  <a:srgbClr val="0000FF"/>
                </a:solidFill>
                <a:highlight>
                  <a:srgbClr val="FFFFFF"/>
                </a:highlight>
              </a:rPr>
              <a:t>TRUE</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0000"/>
                </a:solidFill>
                <a:highlight>
                  <a:srgbClr val="FFFFFF"/>
                </a:highlight>
              </a:rPr>
              <a:t>  </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b="1" dirty="0">
                <a:solidFill>
                  <a:srgbClr val="000080"/>
                </a:solidFill>
                <a:highlight>
                  <a:srgbClr val="FFFFFF"/>
                </a:highlight>
              </a:rPr>
              <a:t>}</a:t>
            </a:r>
            <a:endParaRPr lang="en-US" sz="2000" dirty="0"/>
          </a:p>
        </p:txBody>
      </p:sp>
      <p:sp>
        <p:nvSpPr>
          <p:cNvPr id="8" name="Rounded Rectangle 7"/>
          <p:cNvSpPr/>
          <p:nvPr/>
        </p:nvSpPr>
        <p:spPr>
          <a:xfrm>
            <a:off x="2514601" y="3242778"/>
            <a:ext cx="3581399" cy="2091223"/>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1"/>
          <p:cNvSpPr>
            <a:spLocks noChangeArrowheads="1"/>
          </p:cNvSpPr>
          <p:nvPr/>
        </p:nvSpPr>
        <p:spPr bwMode="auto">
          <a:xfrm>
            <a:off x="7162799" y="3832278"/>
            <a:ext cx="2514600"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a:t>
            </a:r>
            <a:r>
              <a:rPr lang="en-US" altLang="en-US" sz="1600" dirty="0" err="1">
                <a:solidFill>
                  <a:srgbClr val="0000FF"/>
                </a:solidFill>
                <a:latin typeface="Lucida Console" panose="020B0609040504020204" pitchFamily="49" charset="0"/>
              </a:rPr>
              <a:t>is.even</a:t>
            </a:r>
            <a:r>
              <a:rPr lang="en-US" altLang="en-US" sz="1600" dirty="0">
                <a:solidFill>
                  <a:srgbClr val="0000FF"/>
                </a:solidFill>
                <a:latin typeface="Lucida Console" panose="020B0609040504020204" pitchFamily="49" charset="0"/>
              </a:rPr>
              <a:t>(24) </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[1] TRUE</a:t>
            </a:r>
          </a:p>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a:t>
            </a:r>
            <a:r>
              <a:rPr lang="en-US" altLang="en-US" sz="1600" dirty="0" err="1">
                <a:solidFill>
                  <a:srgbClr val="0000FF"/>
                </a:solidFill>
                <a:latin typeface="Lucida Console" panose="020B0609040504020204" pitchFamily="49" charset="0"/>
              </a:rPr>
              <a:t>is.even</a:t>
            </a:r>
            <a:r>
              <a:rPr lang="en-US" altLang="en-US" sz="1600" dirty="0">
                <a:solidFill>
                  <a:srgbClr val="0000FF"/>
                </a:solidFill>
                <a:latin typeface="Lucida Console" panose="020B0609040504020204" pitchFamily="49" charset="0"/>
              </a:rPr>
              <a:t>(23)</a:t>
            </a:r>
          </a:p>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a:t>
            </a:r>
            <a:r>
              <a:rPr lang="en-US" altLang="en-US" sz="1600" dirty="0" err="1">
                <a:solidFill>
                  <a:srgbClr val="0000FF"/>
                </a:solidFill>
                <a:latin typeface="Lucida Console" panose="020B0609040504020204" pitchFamily="49" charset="0"/>
              </a:rPr>
              <a:t>is.even</a:t>
            </a:r>
            <a:r>
              <a:rPr lang="en-US" altLang="en-US" sz="1600" dirty="0">
                <a:solidFill>
                  <a:srgbClr val="0000FF"/>
                </a:solidFill>
                <a:latin typeface="Lucida Console" panose="020B0609040504020204" pitchFamily="49" charset="0"/>
              </a:rPr>
              <a:t>(10.5)</a:t>
            </a:r>
            <a:endParaRPr lang="en-US" altLang="en-US" sz="3600" dirty="0">
              <a:latin typeface="Arial" panose="020B0604020202020204" pitchFamily="34" charset="0"/>
            </a:endParaRPr>
          </a:p>
        </p:txBody>
      </p:sp>
      <p:sp>
        <p:nvSpPr>
          <p:cNvPr id="10" name="TextBox 9"/>
          <p:cNvSpPr txBox="1"/>
          <p:nvPr/>
        </p:nvSpPr>
        <p:spPr>
          <a:xfrm>
            <a:off x="2666999" y="2819400"/>
            <a:ext cx="2667000" cy="369332"/>
          </a:xfrm>
          <a:prstGeom prst="rect">
            <a:avLst/>
          </a:prstGeom>
          <a:noFill/>
        </p:spPr>
        <p:txBody>
          <a:bodyPr wrap="square" rtlCol="0">
            <a:spAutoFit/>
          </a:bodyPr>
          <a:lstStyle/>
          <a:p>
            <a:r>
              <a:rPr lang="en-US" dirty="0"/>
              <a:t>Function</a:t>
            </a:r>
          </a:p>
        </p:txBody>
      </p:sp>
      <p:sp>
        <p:nvSpPr>
          <p:cNvPr id="11" name="TextBox 10"/>
          <p:cNvSpPr txBox="1"/>
          <p:nvPr/>
        </p:nvSpPr>
        <p:spPr>
          <a:xfrm>
            <a:off x="7086599" y="3386745"/>
            <a:ext cx="2667000" cy="369332"/>
          </a:xfrm>
          <a:prstGeom prst="rect">
            <a:avLst/>
          </a:prstGeom>
          <a:noFill/>
        </p:spPr>
        <p:txBody>
          <a:bodyPr wrap="square" rtlCol="0">
            <a:spAutoFit/>
          </a:bodyPr>
          <a:lstStyle/>
          <a:p>
            <a:r>
              <a:rPr lang="en-US" dirty="0"/>
              <a:t>Test</a:t>
            </a:r>
          </a:p>
        </p:txBody>
      </p:sp>
    </p:spTree>
    <p:extLst>
      <p:ext uri="{BB962C8B-B14F-4D97-AF65-F5344CB8AC3E}">
        <p14:creationId xmlns:p14="http://schemas.microsoft.com/office/powerpoint/2010/main" val="18967590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Selection Structure in R</a:t>
            </a:r>
          </a:p>
        </p:txBody>
      </p:sp>
      <p:sp>
        <p:nvSpPr>
          <p:cNvPr id="3" name="Slide Number Placeholder 2"/>
          <p:cNvSpPr>
            <a:spLocks noGrp="1"/>
          </p:cNvSpPr>
          <p:nvPr>
            <p:ph type="sldNum" sz="quarter" idx="12"/>
          </p:nvPr>
        </p:nvSpPr>
        <p:spPr/>
        <p:txBody>
          <a:bodyPr/>
          <a:lstStyle/>
          <a:p>
            <a:fld id="{F8328964-332A-4115-BBD0-419F6E8FE1FF}" type="slidenum">
              <a:rPr lang="en-US" smtClean="0"/>
              <a:t>61</a:t>
            </a:fld>
            <a:endParaRPr lang="en-US"/>
          </a:p>
        </p:txBody>
      </p:sp>
      <p:sp>
        <p:nvSpPr>
          <p:cNvPr id="4" name="Content Placeholder 3"/>
          <p:cNvSpPr>
            <a:spLocks noGrp="1"/>
          </p:cNvSpPr>
          <p:nvPr>
            <p:ph sz="quarter" idx="1"/>
          </p:nvPr>
        </p:nvSpPr>
        <p:spPr>
          <a:xfrm>
            <a:off x="609600" y="1219200"/>
            <a:ext cx="9601200" cy="990600"/>
          </a:xfrm>
        </p:spPr>
        <p:txBody>
          <a:bodyPr/>
          <a:lstStyle/>
          <a:p>
            <a:r>
              <a:rPr lang="en-US" dirty="0"/>
              <a:t>Syntax</a:t>
            </a:r>
            <a:br>
              <a:rPr lang="en-US" dirty="0"/>
            </a:br>
            <a:r>
              <a:rPr lang="en-US" dirty="0"/>
              <a:t>                  </a:t>
            </a:r>
            <a:r>
              <a:rPr lang="en-US" dirty="0">
                <a:solidFill>
                  <a:srgbClr val="00B0F0"/>
                </a:solidFill>
              </a:rPr>
              <a:t>if(logic expression) {...} else {...}</a:t>
            </a:r>
          </a:p>
        </p:txBody>
      </p:sp>
      <p:sp>
        <p:nvSpPr>
          <p:cNvPr id="5" name="Rectangle 4"/>
          <p:cNvSpPr/>
          <p:nvPr/>
        </p:nvSpPr>
        <p:spPr>
          <a:xfrm>
            <a:off x="2895599" y="3300877"/>
            <a:ext cx="2895600" cy="2246769"/>
          </a:xfrm>
          <a:prstGeom prst="rect">
            <a:avLst/>
          </a:prstGeom>
        </p:spPr>
        <p:txBody>
          <a:bodyPr wrap="square">
            <a:spAutoFit/>
          </a:bodyPr>
          <a:lstStyle/>
          <a:p>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is.even2 </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b="1" dirty="0">
                <a:solidFill>
                  <a:srgbClr val="0000FF"/>
                </a:solidFill>
                <a:highlight>
                  <a:srgbClr val="FFFFFF"/>
                </a:highlight>
                <a:latin typeface="Times New Roman" panose="02020603050405020304" pitchFamily="18" charset="0"/>
                <a:cs typeface="Times New Roman" panose="02020603050405020304" pitchFamily="18" charset="0"/>
              </a:rPr>
              <a:t>function</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x</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20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b="1" dirty="0">
                <a:solidFill>
                  <a:srgbClr val="0000FF"/>
                </a:solidFill>
                <a:highlight>
                  <a:srgbClr val="FFFFFF"/>
                </a:highlight>
                <a:latin typeface="Times New Roman" panose="02020603050405020304" pitchFamily="18" charset="0"/>
                <a:cs typeface="Times New Roman" panose="02020603050405020304" pitchFamily="18" charset="0"/>
              </a:rPr>
              <a:t>if</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x</a:t>
            </a:r>
            <a:r>
              <a:rPr lang="en-US" sz="2000" dirty="0">
                <a:solidFill>
                  <a:srgbClr val="80400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FF8000"/>
                </a:solidFill>
                <a:highlight>
                  <a:srgbClr val="FFFFFF"/>
                </a:highlight>
                <a:latin typeface="Times New Roman" panose="02020603050405020304" pitchFamily="18" charset="0"/>
                <a:cs typeface="Times New Roman" panose="02020603050405020304" pitchFamily="18" charset="0"/>
              </a:rPr>
              <a:t>2</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FF8000"/>
                </a:solidFill>
                <a:highlight>
                  <a:srgbClr val="FFFFFF"/>
                </a:highlight>
                <a:latin typeface="Times New Roman" panose="02020603050405020304" pitchFamily="18" charset="0"/>
                <a:cs typeface="Times New Roman" panose="02020603050405020304" pitchFamily="18" charset="0"/>
              </a:rPr>
              <a:t>0</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20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dirty="0">
                <a:solidFill>
                  <a:srgbClr val="8000FF"/>
                </a:solidFill>
                <a:highlight>
                  <a:srgbClr val="FFFFFF"/>
                </a:highlight>
                <a:latin typeface="Times New Roman" panose="02020603050405020304" pitchFamily="18" charset="0"/>
                <a:cs typeface="Times New Roman" panose="02020603050405020304" pitchFamily="18" charset="0"/>
              </a:rPr>
              <a:t>return</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b="1" dirty="0">
                <a:solidFill>
                  <a:srgbClr val="0000FF"/>
                </a:solidFill>
                <a:highlight>
                  <a:srgbClr val="FFFFFF"/>
                </a:highlight>
                <a:latin typeface="Times New Roman" panose="02020603050405020304" pitchFamily="18" charset="0"/>
                <a:cs typeface="Times New Roman" panose="02020603050405020304" pitchFamily="18" charset="0"/>
              </a:rPr>
              <a:t>TRUE</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20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b="1" dirty="0">
                <a:solidFill>
                  <a:srgbClr val="0000FF"/>
                </a:solidFill>
                <a:highlight>
                  <a:srgbClr val="FFFFFF"/>
                </a:highlight>
                <a:latin typeface="Times New Roman" panose="02020603050405020304" pitchFamily="18" charset="0"/>
                <a:cs typeface="Times New Roman" panose="02020603050405020304" pitchFamily="18" charset="0"/>
              </a:rPr>
              <a:t>else</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20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dirty="0">
                <a:solidFill>
                  <a:srgbClr val="8000FF"/>
                </a:solidFill>
                <a:highlight>
                  <a:srgbClr val="FFFFFF"/>
                </a:highlight>
                <a:latin typeface="Times New Roman" panose="02020603050405020304" pitchFamily="18" charset="0"/>
                <a:cs typeface="Times New Roman" panose="02020603050405020304" pitchFamily="18" charset="0"/>
              </a:rPr>
              <a:t>return</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b="1" dirty="0">
                <a:solidFill>
                  <a:srgbClr val="0000FF"/>
                </a:solidFill>
                <a:highlight>
                  <a:srgbClr val="FFFFFF"/>
                </a:highlight>
                <a:latin typeface="Times New Roman" panose="02020603050405020304" pitchFamily="18" charset="0"/>
                <a:cs typeface="Times New Roman" panose="02020603050405020304" pitchFamily="18" charset="0"/>
              </a:rPr>
              <a:t>FALSE</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20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20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2514601" y="3090378"/>
            <a:ext cx="3581399" cy="2624623"/>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TextBox 7"/>
          <p:cNvSpPr txBox="1"/>
          <p:nvPr/>
        </p:nvSpPr>
        <p:spPr>
          <a:xfrm>
            <a:off x="2666999" y="2667000"/>
            <a:ext cx="2667000" cy="369332"/>
          </a:xfrm>
          <a:prstGeom prst="rect">
            <a:avLst/>
          </a:prstGeom>
          <a:noFill/>
        </p:spPr>
        <p:txBody>
          <a:bodyPr wrap="square" rtlCol="0">
            <a:spAutoFit/>
          </a:bodyPr>
          <a:lstStyle/>
          <a:p>
            <a:r>
              <a:rPr lang="en-US" dirty="0"/>
              <a:t>Function</a:t>
            </a:r>
          </a:p>
        </p:txBody>
      </p:sp>
      <p:sp>
        <p:nvSpPr>
          <p:cNvPr id="9" name="TextBox 8"/>
          <p:cNvSpPr txBox="1"/>
          <p:nvPr/>
        </p:nvSpPr>
        <p:spPr>
          <a:xfrm>
            <a:off x="7086599" y="3234345"/>
            <a:ext cx="2667000" cy="369332"/>
          </a:xfrm>
          <a:prstGeom prst="rect">
            <a:avLst/>
          </a:prstGeom>
          <a:noFill/>
        </p:spPr>
        <p:txBody>
          <a:bodyPr wrap="square" rtlCol="0">
            <a:spAutoFit/>
          </a:bodyPr>
          <a:lstStyle/>
          <a:p>
            <a:r>
              <a:rPr lang="en-US" dirty="0"/>
              <a:t>Test</a:t>
            </a:r>
          </a:p>
        </p:txBody>
      </p:sp>
      <p:sp>
        <p:nvSpPr>
          <p:cNvPr id="11" name="Rectangle 2"/>
          <p:cNvSpPr>
            <a:spLocks noChangeArrowheads="1"/>
          </p:cNvSpPr>
          <p:nvPr/>
        </p:nvSpPr>
        <p:spPr bwMode="auto">
          <a:xfrm>
            <a:off x="7086600" y="3628072"/>
            <a:ext cx="197490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is.even2(24)</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[1] TRUE</a:t>
            </a:r>
          </a:p>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is.even2(23)</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[1] FALSE</a:t>
            </a:r>
          </a:p>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is.even2(10.5)</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[1] FALSE</a:t>
            </a:r>
            <a:endParaRPr lang="en-US" altLang="en-US" sz="3600" dirty="0">
              <a:latin typeface="Arial" panose="020B0604020202020204" pitchFamily="34" charset="0"/>
            </a:endParaRPr>
          </a:p>
        </p:txBody>
      </p:sp>
    </p:spTree>
    <p:extLst>
      <p:ext uri="{BB962C8B-B14F-4D97-AF65-F5344CB8AC3E}">
        <p14:creationId xmlns:p14="http://schemas.microsoft.com/office/powerpoint/2010/main" val="23722481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Multi-Way Selection Structure</a:t>
            </a:r>
          </a:p>
        </p:txBody>
      </p:sp>
      <p:sp>
        <p:nvSpPr>
          <p:cNvPr id="3" name="Slide Number Placeholder 2"/>
          <p:cNvSpPr>
            <a:spLocks noGrp="1"/>
          </p:cNvSpPr>
          <p:nvPr>
            <p:ph type="sldNum" sz="quarter" idx="12"/>
          </p:nvPr>
        </p:nvSpPr>
        <p:spPr/>
        <p:txBody>
          <a:bodyPr/>
          <a:lstStyle/>
          <a:p>
            <a:fld id="{F8328964-332A-4115-BBD0-419F6E8FE1FF}" type="slidenum">
              <a:rPr lang="en-US" smtClean="0"/>
              <a:t>62</a:t>
            </a:fld>
            <a:endParaRPr lang="en-US"/>
          </a:p>
        </p:txBody>
      </p:sp>
      <p:sp>
        <p:nvSpPr>
          <p:cNvPr id="4" name="Content Placeholder 3"/>
          <p:cNvSpPr>
            <a:spLocks noGrp="1"/>
          </p:cNvSpPr>
          <p:nvPr>
            <p:ph sz="quarter" idx="1"/>
          </p:nvPr>
        </p:nvSpPr>
        <p:spPr/>
        <p:txBody>
          <a:bodyPr/>
          <a:lstStyle/>
          <a:p>
            <a:r>
              <a:rPr lang="en-US" dirty="0"/>
              <a:t>Convert score to letter grade</a:t>
            </a:r>
          </a:p>
        </p:txBody>
      </p:sp>
      <p:pic>
        <p:nvPicPr>
          <p:cNvPr id="5" name="Picture 4"/>
          <p:cNvPicPr>
            <a:picLocks noChangeAspect="1"/>
          </p:cNvPicPr>
          <p:nvPr/>
        </p:nvPicPr>
        <p:blipFill>
          <a:blip r:embed="rId2"/>
          <a:stretch>
            <a:fillRect/>
          </a:stretch>
        </p:blipFill>
        <p:spPr>
          <a:xfrm>
            <a:off x="2286000" y="1905000"/>
            <a:ext cx="8077200" cy="4186108"/>
          </a:xfrm>
          <a:prstGeom prst="rect">
            <a:avLst/>
          </a:prstGeom>
        </p:spPr>
      </p:pic>
    </p:spTree>
    <p:extLst>
      <p:ext uri="{BB962C8B-B14F-4D97-AF65-F5344CB8AC3E}">
        <p14:creationId xmlns:p14="http://schemas.microsoft.com/office/powerpoint/2010/main" val="3845866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Convert score to letter grade</a:t>
            </a:r>
          </a:p>
        </p:txBody>
      </p:sp>
      <p:sp>
        <p:nvSpPr>
          <p:cNvPr id="3" name="Slide Number Placeholder 2"/>
          <p:cNvSpPr>
            <a:spLocks noGrp="1"/>
          </p:cNvSpPr>
          <p:nvPr>
            <p:ph type="sldNum" sz="quarter" idx="12"/>
          </p:nvPr>
        </p:nvSpPr>
        <p:spPr/>
        <p:txBody>
          <a:bodyPr/>
          <a:lstStyle/>
          <a:p>
            <a:fld id="{F8328964-332A-4115-BBD0-419F6E8FE1FF}" type="slidenum">
              <a:rPr lang="en-US" smtClean="0"/>
              <a:t>63</a:t>
            </a:fld>
            <a:endParaRPr lang="en-US"/>
          </a:p>
        </p:txBody>
      </p:sp>
      <p:sp>
        <p:nvSpPr>
          <p:cNvPr id="5" name="Rectangle 4"/>
          <p:cNvSpPr/>
          <p:nvPr/>
        </p:nvSpPr>
        <p:spPr>
          <a:xfrm>
            <a:off x="1447800" y="2133601"/>
            <a:ext cx="4876800" cy="2246769"/>
          </a:xfrm>
          <a:prstGeom prst="rect">
            <a:avLst/>
          </a:prstGeom>
        </p:spPr>
        <p:txBody>
          <a:bodyPr wrap="square">
            <a:spAutoFit/>
          </a:bodyPr>
          <a:lstStyle/>
          <a:p>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score2grade </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b="1" dirty="0">
                <a:solidFill>
                  <a:srgbClr val="0000FF"/>
                </a:solidFill>
                <a:highlight>
                  <a:srgbClr val="FFFFFF"/>
                </a:highlight>
                <a:latin typeface="Times New Roman" panose="02020603050405020304" pitchFamily="18" charset="0"/>
                <a:cs typeface="Times New Roman" panose="02020603050405020304" pitchFamily="18" charset="0"/>
              </a:rPr>
              <a:t>function</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score</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20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b="1" dirty="0">
                <a:solidFill>
                  <a:srgbClr val="0000FF"/>
                </a:solidFill>
                <a:highlight>
                  <a:srgbClr val="FFFFFF"/>
                </a:highlight>
                <a:latin typeface="Times New Roman" panose="02020603050405020304" pitchFamily="18" charset="0"/>
                <a:cs typeface="Times New Roman" panose="02020603050405020304" pitchFamily="18" charset="0"/>
              </a:rPr>
              <a:t>if</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score </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&gt;=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dirty="0">
                <a:solidFill>
                  <a:srgbClr val="FF8000"/>
                </a:solidFill>
                <a:highlight>
                  <a:srgbClr val="FFFFFF"/>
                </a:highlight>
                <a:latin typeface="Times New Roman" panose="02020603050405020304" pitchFamily="18" charset="0"/>
                <a:cs typeface="Times New Roman" panose="02020603050405020304" pitchFamily="18" charset="0"/>
              </a:rPr>
              <a:t>90</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dirty="0">
                <a:solidFill>
                  <a:srgbClr val="8000FF"/>
                </a:solidFill>
                <a:highlight>
                  <a:srgbClr val="FFFFFF"/>
                </a:highlight>
                <a:latin typeface="Times New Roman" panose="02020603050405020304" pitchFamily="18" charset="0"/>
                <a:cs typeface="Times New Roman" panose="02020603050405020304" pitchFamily="18" charset="0"/>
              </a:rPr>
              <a:t>return</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808080"/>
                </a:solidFill>
                <a:highlight>
                  <a:srgbClr val="FFFFFF"/>
                </a:highlight>
                <a:latin typeface="Times New Roman" panose="02020603050405020304" pitchFamily="18" charset="0"/>
                <a:cs typeface="Times New Roman" panose="02020603050405020304" pitchFamily="18" charset="0"/>
              </a:rPr>
              <a:t>"A"</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20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b="1" dirty="0">
                <a:solidFill>
                  <a:srgbClr val="0000FF"/>
                </a:solidFill>
                <a:highlight>
                  <a:srgbClr val="FFFFFF"/>
                </a:highlight>
                <a:latin typeface="Times New Roman" panose="02020603050405020304" pitchFamily="18" charset="0"/>
                <a:cs typeface="Times New Roman" panose="02020603050405020304" pitchFamily="18" charset="0"/>
              </a:rPr>
              <a:t>else</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b="1" dirty="0">
                <a:solidFill>
                  <a:srgbClr val="0000FF"/>
                </a:solidFill>
                <a:highlight>
                  <a:srgbClr val="FFFFFF"/>
                </a:highlight>
                <a:latin typeface="Times New Roman" panose="02020603050405020304" pitchFamily="18" charset="0"/>
                <a:cs typeface="Times New Roman" panose="02020603050405020304" pitchFamily="18" charset="0"/>
              </a:rPr>
              <a:t>if</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score </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&gt;=</a:t>
            </a:r>
            <a:r>
              <a:rPr lang="en-US" sz="2000" dirty="0">
                <a:solidFill>
                  <a:srgbClr val="FF8000"/>
                </a:solidFill>
                <a:highlight>
                  <a:srgbClr val="FFFFFF"/>
                </a:highlight>
                <a:latin typeface="Times New Roman" panose="02020603050405020304" pitchFamily="18" charset="0"/>
                <a:cs typeface="Times New Roman" panose="02020603050405020304" pitchFamily="18" charset="0"/>
              </a:rPr>
              <a:t>80</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dirty="0">
                <a:solidFill>
                  <a:srgbClr val="8000FF"/>
                </a:solidFill>
                <a:highlight>
                  <a:srgbClr val="FFFFFF"/>
                </a:highlight>
                <a:latin typeface="Times New Roman" panose="02020603050405020304" pitchFamily="18" charset="0"/>
                <a:cs typeface="Times New Roman" panose="02020603050405020304" pitchFamily="18" charset="0"/>
              </a:rPr>
              <a:t>return</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808080"/>
                </a:solidFill>
                <a:highlight>
                  <a:srgbClr val="FFFFFF"/>
                </a:highlight>
                <a:latin typeface="Times New Roman" panose="02020603050405020304" pitchFamily="18" charset="0"/>
                <a:cs typeface="Times New Roman" panose="02020603050405020304" pitchFamily="18" charset="0"/>
              </a:rPr>
              <a:t>"B"</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20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b="1" dirty="0">
                <a:solidFill>
                  <a:srgbClr val="0000FF"/>
                </a:solidFill>
                <a:highlight>
                  <a:srgbClr val="FFFFFF"/>
                </a:highlight>
                <a:latin typeface="Times New Roman" panose="02020603050405020304" pitchFamily="18" charset="0"/>
                <a:cs typeface="Times New Roman" panose="02020603050405020304" pitchFamily="18" charset="0"/>
              </a:rPr>
              <a:t>else</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b="1" dirty="0">
                <a:solidFill>
                  <a:srgbClr val="0000FF"/>
                </a:solidFill>
                <a:highlight>
                  <a:srgbClr val="FFFFFF"/>
                </a:highlight>
                <a:latin typeface="Times New Roman" panose="02020603050405020304" pitchFamily="18" charset="0"/>
                <a:cs typeface="Times New Roman" panose="02020603050405020304" pitchFamily="18" charset="0"/>
              </a:rPr>
              <a:t>if</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score </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&gt;=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dirty="0">
                <a:solidFill>
                  <a:srgbClr val="FF8000"/>
                </a:solidFill>
                <a:highlight>
                  <a:srgbClr val="FFFFFF"/>
                </a:highlight>
                <a:latin typeface="Times New Roman" panose="02020603050405020304" pitchFamily="18" charset="0"/>
                <a:cs typeface="Times New Roman" panose="02020603050405020304" pitchFamily="18" charset="0"/>
              </a:rPr>
              <a:t>70</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dirty="0">
                <a:solidFill>
                  <a:srgbClr val="8000FF"/>
                </a:solidFill>
                <a:highlight>
                  <a:srgbClr val="FFFFFF"/>
                </a:highlight>
                <a:latin typeface="Times New Roman" panose="02020603050405020304" pitchFamily="18" charset="0"/>
                <a:cs typeface="Times New Roman" panose="02020603050405020304" pitchFamily="18" charset="0"/>
              </a:rPr>
              <a:t>return</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808080"/>
                </a:solidFill>
                <a:highlight>
                  <a:srgbClr val="FFFFFF"/>
                </a:highlight>
                <a:latin typeface="Times New Roman" panose="02020603050405020304" pitchFamily="18" charset="0"/>
                <a:cs typeface="Times New Roman" panose="02020603050405020304" pitchFamily="18" charset="0"/>
              </a:rPr>
              <a:t>"C"</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20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b="1" dirty="0">
                <a:solidFill>
                  <a:srgbClr val="0000FF"/>
                </a:solidFill>
                <a:highlight>
                  <a:srgbClr val="FFFFFF"/>
                </a:highlight>
                <a:latin typeface="Times New Roman" panose="02020603050405020304" pitchFamily="18" charset="0"/>
                <a:cs typeface="Times New Roman" panose="02020603050405020304" pitchFamily="18" charset="0"/>
              </a:rPr>
              <a:t>else</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b="1" dirty="0">
                <a:solidFill>
                  <a:srgbClr val="0000FF"/>
                </a:solidFill>
                <a:highlight>
                  <a:srgbClr val="FFFFFF"/>
                </a:highlight>
                <a:latin typeface="Times New Roman" panose="02020603050405020304" pitchFamily="18" charset="0"/>
                <a:cs typeface="Times New Roman" panose="02020603050405020304" pitchFamily="18" charset="0"/>
              </a:rPr>
              <a:t>if</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score </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&gt;=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dirty="0">
                <a:solidFill>
                  <a:srgbClr val="FF8000"/>
                </a:solidFill>
                <a:highlight>
                  <a:srgbClr val="FFFFFF"/>
                </a:highlight>
                <a:latin typeface="Times New Roman" panose="02020603050405020304" pitchFamily="18" charset="0"/>
                <a:cs typeface="Times New Roman" panose="02020603050405020304" pitchFamily="18" charset="0"/>
              </a:rPr>
              <a:t>60</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dirty="0">
                <a:solidFill>
                  <a:srgbClr val="8000FF"/>
                </a:solidFill>
                <a:highlight>
                  <a:srgbClr val="FFFFFF"/>
                </a:highlight>
                <a:latin typeface="Times New Roman" panose="02020603050405020304" pitchFamily="18" charset="0"/>
                <a:cs typeface="Times New Roman" panose="02020603050405020304" pitchFamily="18" charset="0"/>
              </a:rPr>
              <a:t>return</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808080"/>
                </a:solidFill>
                <a:highlight>
                  <a:srgbClr val="FFFFFF"/>
                </a:highlight>
                <a:latin typeface="Times New Roman" panose="02020603050405020304" pitchFamily="18" charset="0"/>
                <a:cs typeface="Times New Roman" panose="02020603050405020304" pitchFamily="18" charset="0"/>
              </a:rPr>
              <a:t>"D"</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20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b="1" dirty="0">
                <a:solidFill>
                  <a:srgbClr val="0000FF"/>
                </a:solidFill>
                <a:highlight>
                  <a:srgbClr val="FFFFFF"/>
                </a:highlight>
                <a:latin typeface="Times New Roman" panose="02020603050405020304" pitchFamily="18" charset="0"/>
                <a:cs typeface="Times New Roman" panose="02020603050405020304" pitchFamily="18" charset="0"/>
              </a:rPr>
              <a:t>else</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dirty="0">
                <a:solidFill>
                  <a:srgbClr val="8000FF"/>
                </a:solidFill>
                <a:highlight>
                  <a:srgbClr val="FFFFFF"/>
                </a:highlight>
                <a:latin typeface="Times New Roman" panose="02020603050405020304" pitchFamily="18" charset="0"/>
                <a:cs typeface="Times New Roman" panose="02020603050405020304" pitchFamily="18" charset="0"/>
              </a:rPr>
              <a:t>return</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2000" dirty="0">
                <a:solidFill>
                  <a:srgbClr val="808080"/>
                </a:solidFill>
                <a:highlight>
                  <a:srgbClr val="FFFFFF"/>
                </a:highlight>
                <a:latin typeface="Times New Roman" panose="02020603050405020304" pitchFamily="18" charset="0"/>
                <a:cs typeface="Times New Roman" panose="02020603050405020304" pitchFamily="18" charset="0"/>
              </a:rPr>
              <a:t>"F"</a:t>
            </a:r>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20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20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1371600" y="2023578"/>
            <a:ext cx="4953000" cy="2548423"/>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TextBox 6"/>
          <p:cNvSpPr txBox="1"/>
          <p:nvPr/>
        </p:nvSpPr>
        <p:spPr>
          <a:xfrm>
            <a:off x="1491574" y="1524000"/>
            <a:ext cx="3461426" cy="369332"/>
          </a:xfrm>
          <a:prstGeom prst="rect">
            <a:avLst/>
          </a:prstGeom>
          <a:noFill/>
        </p:spPr>
        <p:txBody>
          <a:bodyPr wrap="square" rtlCol="0">
            <a:spAutoFit/>
          </a:bodyPr>
          <a:lstStyle/>
          <a:p>
            <a:r>
              <a:rPr lang="en-US" dirty="0"/>
              <a:t>Function</a:t>
            </a:r>
          </a:p>
        </p:txBody>
      </p:sp>
      <p:sp>
        <p:nvSpPr>
          <p:cNvPr id="8" name="TextBox 7"/>
          <p:cNvSpPr txBox="1"/>
          <p:nvPr/>
        </p:nvSpPr>
        <p:spPr>
          <a:xfrm>
            <a:off x="7696200" y="1459468"/>
            <a:ext cx="1828800" cy="369332"/>
          </a:xfrm>
          <a:prstGeom prst="rect">
            <a:avLst/>
          </a:prstGeom>
          <a:noFill/>
        </p:spPr>
        <p:txBody>
          <a:bodyPr wrap="square" rtlCol="0">
            <a:spAutoFit/>
          </a:bodyPr>
          <a:lstStyle/>
          <a:p>
            <a:r>
              <a:rPr lang="en-US" dirty="0"/>
              <a:t>Test</a:t>
            </a:r>
          </a:p>
        </p:txBody>
      </p:sp>
      <p:sp>
        <p:nvSpPr>
          <p:cNvPr id="9" name="Rectangle 1"/>
          <p:cNvSpPr>
            <a:spLocks noChangeArrowheads="1"/>
          </p:cNvSpPr>
          <p:nvPr/>
        </p:nvSpPr>
        <p:spPr bwMode="auto">
          <a:xfrm>
            <a:off x="7620000" y="1905001"/>
            <a:ext cx="2345194"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score2grade(99)</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[1] "A“</a:t>
            </a:r>
          </a:p>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score2grade(90.1)</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[1] "A“</a:t>
            </a:r>
          </a:p>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score2grade(89.9)</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[1] "B“</a:t>
            </a:r>
          </a:p>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score2grade(70.1)</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[1] "C“</a:t>
            </a:r>
          </a:p>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score2grade(68.6)</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[1] "D“</a:t>
            </a:r>
          </a:p>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score2grade(57)</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[1] "F"</a:t>
            </a:r>
            <a:endParaRPr lang="en-US" altLang="en-US" sz="3600" dirty="0">
              <a:latin typeface="Arial" panose="020B0604020202020204" pitchFamily="34" charset="0"/>
            </a:endParaRPr>
          </a:p>
        </p:txBody>
      </p:sp>
      <p:sp>
        <p:nvSpPr>
          <p:cNvPr id="10" name="Rectangle 9"/>
          <p:cNvSpPr/>
          <p:nvPr/>
        </p:nvSpPr>
        <p:spPr>
          <a:xfrm>
            <a:off x="1524000" y="5311914"/>
            <a:ext cx="7924800" cy="707886"/>
          </a:xfrm>
          <a:prstGeom prst="rect">
            <a:avLst/>
          </a:prstGeom>
        </p:spPr>
        <p:txBody>
          <a:bodyPr wrap="square">
            <a:spAutoFit/>
          </a:bodyPr>
          <a:lstStyle/>
          <a:p>
            <a:r>
              <a:rPr lang="en-US" altLang="en-US" sz="2000" dirty="0">
                <a:solidFill>
                  <a:srgbClr val="FF0000"/>
                </a:solidFill>
                <a:cs typeface="Times New Roman" pitchFamily="18" charset="0"/>
              </a:rPr>
              <a:t>The Nearest Rule (if else ambiguity)</a:t>
            </a:r>
          </a:p>
          <a:p>
            <a:r>
              <a:rPr lang="en-US" altLang="en-US" sz="2000" dirty="0">
                <a:cs typeface="Times New Roman" pitchFamily="18" charset="0"/>
              </a:rPr>
              <a:t>The </a:t>
            </a:r>
            <a:r>
              <a:rPr lang="en-US" altLang="en-US" sz="2000" u="sng" dirty="0">
                <a:cs typeface="Times New Roman" pitchFamily="18" charset="0"/>
              </a:rPr>
              <a:t>else</a:t>
            </a:r>
            <a:r>
              <a:rPr lang="en-US" altLang="en-US" sz="2000" dirty="0">
                <a:cs typeface="Times New Roman" pitchFamily="18" charset="0"/>
              </a:rPr>
              <a:t> clause matches the nearest preceding </a:t>
            </a:r>
            <a:r>
              <a:rPr lang="en-US" altLang="en-US" sz="2000" u="sng" dirty="0">
                <a:cs typeface="Times New Roman" pitchFamily="18" charset="0"/>
              </a:rPr>
              <a:t>if</a:t>
            </a:r>
            <a:r>
              <a:rPr lang="en-US" altLang="en-US" sz="2000" dirty="0">
                <a:cs typeface="Times New Roman" pitchFamily="18" charset="0"/>
              </a:rPr>
              <a:t> clause in the same block.</a:t>
            </a:r>
            <a:endParaRPr lang="en-US" sz="2000" dirty="0"/>
          </a:p>
        </p:txBody>
      </p:sp>
    </p:spTree>
    <p:extLst>
      <p:ext uri="{BB962C8B-B14F-4D97-AF65-F5344CB8AC3E}">
        <p14:creationId xmlns:p14="http://schemas.microsoft.com/office/powerpoint/2010/main" val="3806236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Motivations for Looping</a:t>
            </a:r>
          </a:p>
        </p:txBody>
      </p:sp>
      <p:sp>
        <p:nvSpPr>
          <p:cNvPr id="3" name="Slide Number Placeholder 2"/>
          <p:cNvSpPr>
            <a:spLocks noGrp="1"/>
          </p:cNvSpPr>
          <p:nvPr>
            <p:ph type="sldNum" sz="quarter" idx="12"/>
          </p:nvPr>
        </p:nvSpPr>
        <p:spPr/>
        <p:txBody>
          <a:bodyPr/>
          <a:lstStyle/>
          <a:p>
            <a:fld id="{F8328964-332A-4115-BBD0-419F6E8FE1FF}" type="slidenum">
              <a:rPr lang="en-US" smtClean="0"/>
              <a:t>64</a:t>
            </a:fld>
            <a:endParaRPr lang="en-US"/>
          </a:p>
        </p:txBody>
      </p:sp>
      <p:sp>
        <p:nvSpPr>
          <p:cNvPr id="4" name="Content Placeholder 3"/>
          <p:cNvSpPr>
            <a:spLocks noGrp="1"/>
          </p:cNvSpPr>
          <p:nvPr>
            <p:ph sz="quarter" idx="1"/>
          </p:nvPr>
        </p:nvSpPr>
        <p:spPr/>
        <p:txBody>
          <a:bodyPr>
            <a:normAutofit/>
          </a:bodyPr>
          <a:lstStyle/>
          <a:p>
            <a:pPr>
              <a:spcBef>
                <a:spcPts val="1200"/>
              </a:spcBef>
              <a:buFont typeface="Wingdings" pitchFamily="2" charset="2"/>
              <a:buChar char="§"/>
            </a:pPr>
            <a:r>
              <a:rPr lang="en-US" altLang="en-US" sz="3200" dirty="0"/>
              <a:t>Suppose that you are given scores for 100 students, you need to calculate letter grades for them. </a:t>
            </a:r>
          </a:p>
          <a:p>
            <a:pPr lvl="1">
              <a:spcBef>
                <a:spcPts val="1200"/>
              </a:spcBef>
              <a:buFont typeface="Wingdings" pitchFamily="2" charset="2"/>
              <a:buChar char="§"/>
            </a:pPr>
            <a:r>
              <a:rPr lang="en-US" altLang="en-US" sz="2800" dirty="0"/>
              <a:t>Scores are stored in a vector called </a:t>
            </a:r>
            <a:r>
              <a:rPr lang="en-US" altLang="en-US" sz="2800" dirty="0" err="1">
                <a:solidFill>
                  <a:srgbClr val="00B0F0"/>
                </a:solidFill>
              </a:rPr>
              <a:t>score_v</a:t>
            </a:r>
            <a:r>
              <a:rPr lang="en-US" altLang="en-US" sz="2800" dirty="0"/>
              <a:t>.</a:t>
            </a:r>
          </a:p>
          <a:p>
            <a:pPr lvl="1">
              <a:spcBef>
                <a:spcPts val="1200"/>
              </a:spcBef>
              <a:buFont typeface="Wingdings" pitchFamily="2" charset="2"/>
              <a:buChar char="§"/>
            </a:pPr>
            <a:r>
              <a:rPr lang="en-US" altLang="en-US" sz="2800" dirty="0"/>
              <a:t>Grades should be stored in a vector called </a:t>
            </a:r>
            <a:r>
              <a:rPr lang="en-US" altLang="en-US" sz="2800" dirty="0" err="1">
                <a:solidFill>
                  <a:srgbClr val="00B0F0"/>
                </a:solidFill>
              </a:rPr>
              <a:t>grade_v</a:t>
            </a:r>
            <a:r>
              <a:rPr lang="en-US" altLang="en-US" sz="2800" dirty="0"/>
              <a:t>.</a:t>
            </a:r>
          </a:p>
          <a:p>
            <a:pPr>
              <a:spcBef>
                <a:spcPts val="1200"/>
              </a:spcBef>
              <a:buFont typeface="Wingdings" pitchFamily="2" charset="2"/>
              <a:buChar char="§"/>
            </a:pPr>
            <a:r>
              <a:rPr lang="en-US" altLang="en-US" sz="3200" dirty="0"/>
              <a:t>How do you solve this problem? </a:t>
            </a:r>
          </a:p>
          <a:p>
            <a:pPr>
              <a:spcBef>
                <a:spcPts val="1200"/>
              </a:spcBef>
            </a:pPr>
            <a:endParaRPr lang="en-US" sz="3200" dirty="0"/>
          </a:p>
        </p:txBody>
      </p:sp>
    </p:spTree>
    <p:extLst>
      <p:ext uri="{BB962C8B-B14F-4D97-AF65-F5344CB8AC3E}">
        <p14:creationId xmlns:p14="http://schemas.microsoft.com/office/powerpoint/2010/main" val="4545997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Problem</a:t>
            </a:r>
          </a:p>
        </p:txBody>
      </p:sp>
      <p:sp>
        <p:nvSpPr>
          <p:cNvPr id="3" name="Content Placeholder 2"/>
          <p:cNvSpPr>
            <a:spLocks noGrp="1"/>
          </p:cNvSpPr>
          <p:nvPr>
            <p:ph idx="1"/>
          </p:nvPr>
        </p:nvSpPr>
        <p:spPr/>
        <p:txBody>
          <a:bodyPr/>
          <a:lstStyle/>
          <a:p>
            <a:r>
              <a:rPr lang="en-US" dirty="0"/>
              <a:t>Problem: it would be tedious to write 100 statements</a:t>
            </a:r>
          </a:p>
        </p:txBody>
      </p:sp>
      <p:sp>
        <p:nvSpPr>
          <p:cNvPr id="4" name="Slide Number Placeholder 3"/>
          <p:cNvSpPr>
            <a:spLocks noGrp="1"/>
          </p:cNvSpPr>
          <p:nvPr>
            <p:ph type="sldNum" sz="quarter" idx="12"/>
          </p:nvPr>
        </p:nvSpPr>
        <p:spPr/>
        <p:txBody>
          <a:bodyPr/>
          <a:lstStyle/>
          <a:p>
            <a:fld id="{A0B6A3E9-0C90-4B3A-9F8E-542ED3C0C63B}" type="slidenum">
              <a:rPr lang="en-US" smtClean="0"/>
              <a:t>65</a:t>
            </a:fld>
            <a:endParaRPr lang="en-US"/>
          </a:p>
        </p:txBody>
      </p:sp>
      <p:sp>
        <p:nvSpPr>
          <p:cNvPr id="5" name="Text Box 6"/>
          <p:cNvSpPr txBox="1">
            <a:spLocks noChangeArrowheads="1"/>
          </p:cNvSpPr>
          <p:nvPr/>
        </p:nvSpPr>
        <p:spPr bwMode="auto">
          <a:xfrm>
            <a:off x="3598863" y="1752600"/>
            <a:ext cx="661193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2000" b="1" dirty="0" err="1">
                <a:solidFill>
                  <a:srgbClr val="000000"/>
                </a:solidFill>
                <a:latin typeface="Courier New" pitchFamily="49" charset="0"/>
              </a:rPr>
              <a:t>grade_v</a:t>
            </a:r>
            <a:r>
              <a:rPr lang="en-US" altLang="en-US" sz="2000" b="1" dirty="0">
                <a:solidFill>
                  <a:srgbClr val="000000"/>
                </a:solidFill>
                <a:latin typeface="Courier New" pitchFamily="49" charset="0"/>
              </a:rPr>
              <a:t>[1] = score2grade(</a:t>
            </a:r>
            <a:r>
              <a:rPr lang="en-US" altLang="en-US" sz="2000" b="1" dirty="0" err="1">
                <a:solidFill>
                  <a:srgbClr val="000000"/>
                </a:solidFill>
                <a:latin typeface="Courier New" pitchFamily="49" charset="0"/>
              </a:rPr>
              <a:t>score_v</a:t>
            </a:r>
            <a:r>
              <a:rPr lang="en-US" altLang="en-US" sz="2000" b="1" dirty="0">
                <a:solidFill>
                  <a:srgbClr val="000000"/>
                </a:solidFill>
                <a:latin typeface="Courier New" pitchFamily="49" charset="0"/>
              </a:rPr>
              <a:t>[1])</a:t>
            </a:r>
          </a:p>
          <a:p>
            <a:pPr>
              <a:spcBef>
                <a:spcPct val="0"/>
              </a:spcBef>
              <a:buClrTx/>
              <a:buSzTx/>
              <a:buFontTx/>
              <a:buNone/>
            </a:pPr>
            <a:r>
              <a:rPr lang="en-US" altLang="en-US" sz="2000" b="1" dirty="0" err="1">
                <a:solidFill>
                  <a:srgbClr val="000000"/>
                </a:solidFill>
                <a:latin typeface="Courier New" pitchFamily="49" charset="0"/>
              </a:rPr>
              <a:t>grade_v</a:t>
            </a:r>
            <a:r>
              <a:rPr lang="en-US" altLang="en-US" sz="2000" b="1" dirty="0">
                <a:solidFill>
                  <a:srgbClr val="000000"/>
                </a:solidFill>
                <a:latin typeface="Courier New" pitchFamily="49" charset="0"/>
              </a:rPr>
              <a:t>[2] = score2grade(</a:t>
            </a:r>
            <a:r>
              <a:rPr lang="en-US" altLang="en-US" sz="2000" b="1" dirty="0" err="1">
                <a:solidFill>
                  <a:srgbClr val="000000"/>
                </a:solidFill>
                <a:latin typeface="Courier New" pitchFamily="49" charset="0"/>
              </a:rPr>
              <a:t>score_v</a:t>
            </a:r>
            <a:r>
              <a:rPr lang="en-US" altLang="en-US" sz="2000" b="1" dirty="0">
                <a:solidFill>
                  <a:srgbClr val="000000"/>
                </a:solidFill>
                <a:latin typeface="Courier New" pitchFamily="49" charset="0"/>
              </a:rPr>
              <a:t>[2]) </a:t>
            </a:r>
            <a:r>
              <a:rPr lang="en-US" altLang="en-US" sz="2000" b="1" dirty="0" err="1">
                <a:solidFill>
                  <a:srgbClr val="000000"/>
                </a:solidFill>
                <a:latin typeface="Courier New" pitchFamily="49" charset="0"/>
              </a:rPr>
              <a:t>grade_v</a:t>
            </a:r>
            <a:r>
              <a:rPr lang="en-US" altLang="en-US" sz="2000" b="1" dirty="0">
                <a:solidFill>
                  <a:srgbClr val="000000"/>
                </a:solidFill>
                <a:latin typeface="Courier New" pitchFamily="49" charset="0"/>
              </a:rPr>
              <a:t>[3] = score2grade(</a:t>
            </a:r>
            <a:r>
              <a:rPr lang="en-US" altLang="en-US" sz="2000" b="1" dirty="0" err="1">
                <a:solidFill>
                  <a:srgbClr val="000000"/>
                </a:solidFill>
                <a:latin typeface="Courier New" pitchFamily="49" charset="0"/>
              </a:rPr>
              <a:t>score_v</a:t>
            </a:r>
            <a:r>
              <a:rPr lang="en-US" altLang="en-US" sz="2000" b="1" dirty="0">
                <a:solidFill>
                  <a:srgbClr val="000000"/>
                </a:solidFill>
                <a:latin typeface="Courier New" pitchFamily="49" charset="0"/>
              </a:rPr>
              <a:t>[3])</a:t>
            </a:r>
          </a:p>
          <a:p>
            <a:pPr>
              <a:spcBef>
                <a:spcPct val="0"/>
              </a:spcBef>
              <a:buClrTx/>
              <a:buSzTx/>
              <a:buFontTx/>
              <a:buNone/>
            </a:pPr>
            <a:r>
              <a:rPr lang="en-US" altLang="en-US" sz="2000" b="1" dirty="0" err="1">
                <a:solidFill>
                  <a:srgbClr val="000000"/>
                </a:solidFill>
                <a:latin typeface="Courier New" pitchFamily="49" charset="0"/>
              </a:rPr>
              <a:t>grade_v</a:t>
            </a:r>
            <a:r>
              <a:rPr lang="en-US" altLang="en-US" sz="2000" b="1" dirty="0">
                <a:solidFill>
                  <a:srgbClr val="000000"/>
                </a:solidFill>
                <a:latin typeface="Courier New" pitchFamily="49" charset="0"/>
              </a:rPr>
              <a:t>[4] = score2grade(</a:t>
            </a:r>
            <a:r>
              <a:rPr lang="en-US" altLang="en-US" sz="2000" b="1" dirty="0" err="1">
                <a:solidFill>
                  <a:srgbClr val="000000"/>
                </a:solidFill>
                <a:latin typeface="Courier New" pitchFamily="49" charset="0"/>
              </a:rPr>
              <a:t>score_v</a:t>
            </a:r>
            <a:r>
              <a:rPr lang="en-US" altLang="en-US" sz="2000" b="1" dirty="0">
                <a:solidFill>
                  <a:srgbClr val="000000"/>
                </a:solidFill>
                <a:latin typeface="Courier New" pitchFamily="49" charset="0"/>
              </a:rPr>
              <a:t>[4]) </a:t>
            </a:r>
            <a:r>
              <a:rPr lang="en-US" altLang="en-US" sz="2000" b="1" dirty="0" err="1">
                <a:solidFill>
                  <a:srgbClr val="000000"/>
                </a:solidFill>
                <a:latin typeface="Courier New" pitchFamily="49" charset="0"/>
              </a:rPr>
              <a:t>grade_v</a:t>
            </a:r>
            <a:r>
              <a:rPr lang="en-US" altLang="en-US" sz="2000" b="1" dirty="0">
                <a:solidFill>
                  <a:srgbClr val="000000"/>
                </a:solidFill>
                <a:latin typeface="Courier New" pitchFamily="49" charset="0"/>
              </a:rPr>
              <a:t>[5] = score2grade(</a:t>
            </a:r>
            <a:r>
              <a:rPr lang="en-US" altLang="en-US" sz="2000" b="1" dirty="0" err="1">
                <a:solidFill>
                  <a:srgbClr val="000000"/>
                </a:solidFill>
                <a:latin typeface="Courier New" pitchFamily="49" charset="0"/>
              </a:rPr>
              <a:t>score_v</a:t>
            </a:r>
            <a:r>
              <a:rPr lang="en-US" altLang="en-US" sz="2000" b="1" dirty="0">
                <a:solidFill>
                  <a:srgbClr val="000000"/>
                </a:solidFill>
                <a:latin typeface="Courier New" pitchFamily="49" charset="0"/>
              </a:rPr>
              <a:t>[5])</a:t>
            </a:r>
          </a:p>
          <a:p>
            <a:pPr>
              <a:spcBef>
                <a:spcPct val="0"/>
              </a:spcBef>
              <a:buClrTx/>
              <a:buSzTx/>
              <a:buFontTx/>
              <a:buNone/>
            </a:pPr>
            <a:r>
              <a:rPr lang="en-US" altLang="en-US" sz="2000" b="1" dirty="0" err="1">
                <a:solidFill>
                  <a:srgbClr val="000000"/>
                </a:solidFill>
                <a:latin typeface="Courier New" pitchFamily="49" charset="0"/>
              </a:rPr>
              <a:t>grade_v</a:t>
            </a:r>
            <a:r>
              <a:rPr lang="en-US" altLang="en-US" sz="2000" b="1" dirty="0">
                <a:solidFill>
                  <a:srgbClr val="000000"/>
                </a:solidFill>
                <a:latin typeface="Courier New" pitchFamily="49" charset="0"/>
              </a:rPr>
              <a:t>[6] = score2grade(</a:t>
            </a:r>
            <a:r>
              <a:rPr lang="en-US" altLang="en-US" sz="2000" b="1" dirty="0" err="1">
                <a:solidFill>
                  <a:srgbClr val="000000"/>
                </a:solidFill>
                <a:latin typeface="Courier New" pitchFamily="49" charset="0"/>
              </a:rPr>
              <a:t>score_v</a:t>
            </a:r>
            <a:r>
              <a:rPr lang="en-US" altLang="en-US" sz="2000" b="1" dirty="0">
                <a:solidFill>
                  <a:srgbClr val="000000"/>
                </a:solidFill>
                <a:latin typeface="Courier New" pitchFamily="49" charset="0"/>
              </a:rPr>
              <a:t>[6])</a:t>
            </a:r>
          </a:p>
          <a:p>
            <a:pPr>
              <a:spcBef>
                <a:spcPct val="0"/>
              </a:spcBef>
              <a:buClrTx/>
              <a:buSzTx/>
              <a:buFontTx/>
              <a:buNone/>
            </a:pPr>
            <a:r>
              <a:rPr lang="en-US" altLang="en-US" sz="2800" b="1" dirty="0">
                <a:solidFill>
                  <a:srgbClr val="000000"/>
                </a:solidFill>
              </a:rPr>
              <a:t>… </a:t>
            </a:r>
          </a:p>
          <a:p>
            <a:pPr>
              <a:spcBef>
                <a:spcPct val="0"/>
              </a:spcBef>
              <a:buClrTx/>
              <a:buSzTx/>
              <a:buFontTx/>
              <a:buNone/>
            </a:pPr>
            <a:r>
              <a:rPr lang="en-US" altLang="en-US" sz="2800" b="1" dirty="0">
                <a:solidFill>
                  <a:srgbClr val="000000"/>
                </a:solidFill>
              </a:rPr>
              <a:t>… </a:t>
            </a:r>
          </a:p>
          <a:p>
            <a:pPr>
              <a:spcBef>
                <a:spcPct val="0"/>
              </a:spcBef>
              <a:buClrTx/>
              <a:buSzTx/>
              <a:buFontTx/>
              <a:buNone/>
            </a:pPr>
            <a:r>
              <a:rPr lang="en-US" altLang="en-US" sz="2800" b="1" dirty="0">
                <a:solidFill>
                  <a:srgbClr val="000000"/>
                </a:solidFill>
              </a:rPr>
              <a:t>… </a:t>
            </a:r>
          </a:p>
          <a:p>
            <a:pPr>
              <a:spcBef>
                <a:spcPct val="0"/>
              </a:spcBef>
              <a:buClrTx/>
              <a:buSzTx/>
              <a:buFontTx/>
              <a:buNone/>
            </a:pPr>
            <a:r>
              <a:rPr lang="en-US" altLang="en-US" sz="2000" b="1" dirty="0" err="1">
                <a:solidFill>
                  <a:srgbClr val="000000"/>
                </a:solidFill>
                <a:latin typeface="Courier New" pitchFamily="49" charset="0"/>
              </a:rPr>
              <a:t>grade_v</a:t>
            </a:r>
            <a:r>
              <a:rPr lang="en-US" altLang="en-US" sz="2000" b="1" dirty="0">
                <a:solidFill>
                  <a:srgbClr val="000000"/>
                </a:solidFill>
                <a:latin typeface="Courier New" pitchFamily="49" charset="0"/>
              </a:rPr>
              <a:t>[98] = score2grade(</a:t>
            </a:r>
            <a:r>
              <a:rPr lang="en-US" altLang="en-US" sz="2000" b="1" dirty="0" err="1">
                <a:solidFill>
                  <a:srgbClr val="000000"/>
                </a:solidFill>
                <a:latin typeface="Courier New" pitchFamily="49" charset="0"/>
              </a:rPr>
              <a:t>score_v</a:t>
            </a:r>
            <a:r>
              <a:rPr lang="en-US" altLang="en-US" sz="2000" b="1" dirty="0">
                <a:solidFill>
                  <a:srgbClr val="000000"/>
                </a:solidFill>
                <a:latin typeface="Courier New" pitchFamily="49" charset="0"/>
              </a:rPr>
              <a:t>[98])</a:t>
            </a:r>
          </a:p>
          <a:p>
            <a:pPr>
              <a:spcBef>
                <a:spcPct val="0"/>
              </a:spcBef>
              <a:buClrTx/>
              <a:buSzTx/>
              <a:buFontTx/>
              <a:buNone/>
            </a:pPr>
            <a:r>
              <a:rPr lang="en-US" altLang="en-US" sz="2000" b="1" dirty="0" err="1">
                <a:solidFill>
                  <a:srgbClr val="000000"/>
                </a:solidFill>
                <a:latin typeface="Courier New" pitchFamily="49" charset="0"/>
              </a:rPr>
              <a:t>grade_v</a:t>
            </a:r>
            <a:r>
              <a:rPr lang="en-US" altLang="en-US" sz="2000" b="1" dirty="0">
                <a:solidFill>
                  <a:srgbClr val="000000"/>
                </a:solidFill>
                <a:latin typeface="Courier New" pitchFamily="49" charset="0"/>
              </a:rPr>
              <a:t>[99] = score2grade(</a:t>
            </a:r>
            <a:r>
              <a:rPr lang="en-US" altLang="en-US" sz="2000" b="1" dirty="0" err="1">
                <a:solidFill>
                  <a:srgbClr val="000000"/>
                </a:solidFill>
                <a:latin typeface="Courier New" pitchFamily="49" charset="0"/>
              </a:rPr>
              <a:t>score_v</a:t>
            </a:r>
            <a:r>
              <a:rPr lang="en-US" altLang="en-US" sz="2000" b="1" dirty="0">
                <a:solidFill>
                  <a:srgbClr val="000000"/>
                </a:solidFill>
                <a:latin typeface="Courier New" pitchFamily="49" charset="0"/>
              </a:rPr>
              <a:t>[99]) </a:t>
            </a:r>
            <a:r>
              <a:rPr lang="en-US" altLang="en-US" sz="2000" b="1" dirty="0" err="1">
                <a:solidFill>
                  <a:srgbClr val="000000"/>
                </a:solidFill>
                <a:latin typeface="Courier New" pitchFamily="49" charset="0"/>
              </a:rPr>
              <a:t>grade_v</a:t>
            </a:r>
            <a:r>
              <a:rPr lang="en-US" altLang="en-US" sz="2000" b="1" dirty="0">
                <a:solidFill>
                  <a:srgbClr val="000000"/>
                </a:solidFill>
                <a:latin typeface="Courier New" pitchFamily="49" charset="0"/>
              </a:rPr>
              <a:t>[100] = score2grade(</a:t>
            </a:r>
            <a:r>
              <a:rPr lang="en-US" altLang="en-US" sz="2000" b="1" dirty="0" err="1">
                <a:solidFill>
                  <a:srgbClr val="000000"/>
                </a:solidFill>
                <a:latin typeface="Courier New" pitchFamily="49" charset="0"/>
              </a:rPr>
              <a:t>score_v</a:t>
            </a:r>
            <a:r>
              <a:rPr lang="en-US" altLang="en-US" sz="2000" b="1" dirty="0">
                <a:solidFill>
                  <a:srgbClr val="000000"/>
                </a:solidFill>
                <a:latin typeface="Courier New" pitchFamily="49" charset="0"/>
              </a:rPr>
              <a:t>[100])</a:t>
            </a:r>
          </a:p>
        </p:txBody>
      </p:sp>
      <p:sp>
        <p:nvSpPr>
          <p:cNvPr id="6" name="AutoShape 8"/>
          <p:cNvSpPr>
            <a:spLocks/>
          </p:cNvSpPr>
          <p:nvPr/>
        </p:nvSpPr>
        <p:spPr bwMode="auto">
          <a:xfrm>
            <a:off x="3254375" y="1868489"/>
            <a:ext cx="344488" cy="4186237"/>
          </a:xfrm>
          <a:prstGeom prst="leftBrace">
            <a:avLst>
              <a:gd name="adj1" fmla="val 101267"/>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7" name="Text Box 9"/>
          <p:cNvSpPr txBox="1">
            <a:spLocks noChangeArrowheads="1"/>
          </p:cNvSpPr>
          <p:nvPr/>
        </p:nvSpPr>
        <p:spPr bwMode="auto">
          <a:xfrm>
            <a:off x="2217738" y="3557589"/>
            <a:ext cx="958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2000" b="1" dirty="0">
                <a:solidFill>
                  <a:srgbClr val="000000"/>
                </a:solidFill>
                <a:latin typeface="Courier New" pitchFamily="49" charset="0"/>
              </a:rPr>
              <a:t>100 times</a:t>
            </a:r>
            <a:endParaRPr lang="en-US" altLang="en-US" sz="2400" b="1" dirty="0">
              <a:solidFill>
                <a:srgbClr val="000000"/>
              </a:solidFill>
            </a:endParaRPr>
          </a:p>
        </p:txBody>
      </p:sp>
    </p:spTree>
    <p:extLst>
      <p:ext uri="{BB962C8B-B14F-4D97-AF65-F5344CB8AC3E}">
        <p14:creationId xmlns:p14="http://schemas.microsoft.com/office/powerpoint/2010/main" val="20031976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Introducing Loops</a:t>
            </a:r>
            <a:endParaRPr lang="en-US" dirty="0"/>
          </a:p>
        </p:txBody>
      </p:sp>
      <p:sp>
        <p:nvSpPr>
          <p:cNvPr id="4" name="Slide Number Placeholder 3"/>
          <p:cNvSpPr>
            <a:spLocks noGrp="1"/>
          </p:cNvSpPr>
          <p:nvPr>
            <p:ph type="sldNum" sz="quarter" idx="12"/>
          </p:nvPr>
        </p:nvSpPr>
        <p:spPr/>
        <p:txBody>
          <a:bodyPr/>
          <a:lstStyle/>
          <a:p>
            <a:fld id="{A0B6A3E9-0C90-4B3A-9F8E-542ED3C0C63B}" type="slidenum">
              <a:rPr lang="en-US" smtClean="0"/>
              <a:t>66</a:t>
            </a:fld>
            <a:endParaRPr lang="en-US" dirty="0"/>
          </a:p>
        </p:txBody>
      </p:sp>
      <p:sp>
        <p:nvSpPr>
          <p:cNvPr id="5" name="Text Box 6"/>
          <p:cNvSpPr txBox="1">
            <a:spLocks noChangeArrowheads="1"/>
          </p:cNvSpPr>
          <p:nvPr/>
        </p:nvSpPr>
        <p:spPr bwMode="auto">
          <a:xfrm>
            <a:off x="2100264" y="1109662"/>
            <a:ext cx="765333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it-IT" b="1" dirty="0">
                <a:solidFill>
                  <a:srgbClr val="00B0F0"/>
                </a:solidFill>
                <a:latin typeface="Courier New" pitchFamily="49" charset="0"/>
              </a:rPr>
              <a:t>grade_v &lt;- NULL</a:t>
            </a:r>
          </a:p>
          <a:p>
            <a:pPr>
              <a:defRPr/>
            </a:pPr>
            <a:endParaRPr lang="it-IT" b="1" dirty="0">
              <a:solidFill>
                <a:srgbClr val="00B0F0"/>
              </a:solidFill>
              <a:latin typeface="Courier New" pitchFamily="49" charset="0"/>
            </a:endParaRPr>
          </a:p>
          <a:p>
            <a:pPr>
              <a:defRPr/>
            </a:pPr>
            <a:r>
              <a:rPr lang="it-IT" b="1" dirty="0">
                <a:solidFill>
                  <a:srgbClr val="00B0F0"/>
                </a:solidFill>
                <a:latin typeface="Courier New" pitchFamily="49" charset="0"/>
              </a:rPr>
              <a:t>for (i in 1:100)</a:t>
            </a:r>
          </a:p>
          <a:p>
            <a:pPr>
              <a:defRPr/>
            </a:pPr>
            <a:r>
              <a:rPr lang="it-IT" b="1" dirty="0">
                <a:solidFill>
                  <a:srgbClr val="00B0F0"/>
                </a:solidFill>
                <a:latin typeface="Courier New" pitchFamily="49" charset="0"/>
              </a:rPr>
              <a:t>  grade_v[i] = score2grade(score_v[i])</a:t>
            </a:r>
            <a:endParaRPr lang="en-US" b="1" dirty="0">
              <a:solidFill>
                <a:srgbClr val="00B0F0"/>
              </a:solidFill>
              <a:latin typeface="Courier New" pitchFamily="49" charset="0"/>
            </a:endParaRPr>
          </a:p>
        </p:txBody>
      </p:sp>
      <p:sp>
        <p:nvSpPr>
          <p:cNvPr id="7" name="Rectangle 3"/>
          <p:cNvSpPr txBox="1">
            <a:spLocks noChangeArrowheads="1"/>
          </p:cNvSpPr>
          <p:nvPr/>
        </p:nvSpPr>
        <p:spPr>
          <a:xfrm>
            <a:off x="609600" y="3276600"/>
            <a:ext cx="9753600" cy="2667000"/>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latin typeface="+mn-lt"/>
              </a:rPr>
              <a:t>In general, loop constructs control repeated executions of a block of statements.</a:t>
            </a:r>
          </a:p>
        </p:txBody>
      </p:sp>
    </p:spTree>
    <p:extLst>
      <p:ext uri="{BB962C8B-B14F-4D97-AF65-F5344CB8AC3E}">
        <p14:creationId xmlns:p14="http://schemas.microsoft.com/office/powerpoint/2010/main" val="347654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Structure in R</a:t>
            </a:r>
          </a:p>
        </p:txBody>
      </p:sp>
      <p:sp>
        <p:nvSpPr>
          <p:cNvPr id="3" name="Slide Number Placeholder 2"/>
          <p:cNvSpPr>
            <a:spLocks noGrp="1"/>
          </p:cNvSpPr>
          <p:nvPr>
            <p:ph type="sldNum" sz="quarter" idx="12"/>
          </p:nvPr>
        </p:nvSpPr>
        <p:spPr/>
        <p:txBody>
          <a:bodyPr/>
          <a:lstStyle/>
          <a:p>
            <a:fld id="{F8328964-332A-4115-BBD0-419F6E8FE1FF}" type="slidenum">
              <a:rPr lang="en-US" smtClean="0"/>
              <a:t>67</a:t>
            </a:fld>
            <a:endParaRPr lang="en-US"/>
          </a:p>
        </p:txBody>
      </p:sp>
      <p:sp>
        <p:nvSpPr>
          <p:cNvPr id="4" name="Content Placeholder 3"/>
          <p:cNvSpPr>
            <a:spLocks noGrp="1"/>
          </p:cNvSpPr>
          <p:nvPr>
            <p:ph sz="quarter" idx="1"/>
          </p:nvPr>
        </p:nvSpPr>
        <p:spPr/>
        <p:txBody>
          <a:bodyPr/>
          <a:lstStyle/>
          <a:p>
            <a:r>
              <a:rPr lang="en-US" dirty="0"/>
              <a:t>R provides three statements to support looping</a:t>
            </a:r>
          </a:p>
          <a:p>
            <a:pPr lvl="1"/>
            <a:r>
              <a:rPr lang="en-US" dirty="0">
                <a:solidFill>
                  <a:srgbClr val="00B0F0"/>
                </a:solidFill>
              </a:rPr>
              <a:t>for</a:t>
            </a:r>
            <a:r>
              <a:rPr lang="en-US" dirty="0"/>
              <a:t> statement</a:t>
            </a:r>
          </a:p>
          <a:p>
            <a:pPr lvl="1"/>
            <a:r>
              <a:rPr lang="en-US" dirty="0">
                <a:solidFill>
                  <a:srgbClr val="00B0F0"/>
                </a:solidFill>
              </a:rPr>
              <a:t>while </a:t>
            </a:r>
            <a:r>
              <a:rPr lang="en-US" dirty="0"/>
              <a:t>statement</a:t>
            </a:r>
          </a:p>
          <a:p>
            <a:pPr lvl="1"/>
            <a:r>
              <a:rPr lang="en-US" dirty="0">
                <a:solidFill>
                  <a:srgbClr val="00B0F0"/>
                </a:solidFill>
              </a:rPr>
              <a:t>repeat </a:t>
            </a:r>
            <a:r>
              <a:rPr lang="en-US" dirty="0"/>
              <a:t>statement</a:t>
            </a:r>
          </a:p>
          <a:p>
            <a:r>
              <a:rPr lang="en-US" dirty="0"/>
              <a:t>Two statements used to explicitly control looping</a:t>
            </a:r>
          </a:p>
          <a:p>
            <a:pPr lvl="1"/>
            <a:r>
              <a:rPr lang="en-US" dirty="0">
                <a:solidFill>
                  <a:srgbClr val="00B0F0"/>
                </a:solidFill>
              </a:rPr>
              <a:t>break </a:t>
            </a:r>
            <a:r>
              <a:rPr lang="en-US" dirty="0"/>
              <a:t>statement</a:t>
            </a:r>
          </a:p>
          <a:p>
            <a:pPr lvl="1"/>
            <a:r>
              <a:rPr lang="en-US" dirty="0">
                <a:solidFill>
                  <a:srgbClr val="00B0F0"/>
                </a:solidFill>
              </a:rPr>
              <a:t>next</a:t>
            </a:r>
            <a:r>
              <a:rPr lang="en-US" dirty="0"/>
              <a:t> statement</a:t>
            </a:r>
          </a:p>
        </p:txBody>
      </p:sp>
    </p:spTree>
    <p:extLst>
      <p:ext uri="{BB962C8B-B14F-4D97-AF65-F5344CB8AC3E}">
        <p14:creationId xmlns:p14="http://schemas.microsoft.com/office/powerpoint/2010/main" val="36525405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for</a:t>
            </a:r>
            <a:r>
              <a:rPr lang="en-US" dirty="0"/>
              <a:t> Loop</a:t>
            </a:r>
          </a:p>
        </p:txBody>
      </p:sp>
      <p:sp>
        <p:nvSpPr>
          <p:cNvPr id="3" name="Slide Number Placeholder 2"/>
          <p:cNvSpPr>
            <a:spLocks noGrp="1"/>
          </p:cNvSpPr>
          <p:nvPr>
            <p:ph type="sldNum" sz="quarter" idx="12"/>
          </p:nvPr>
        </p:nvSpPr>
        <p:spPr/>
        <p:txBody>
          <a:bodyPr/>
          <a:lstStyle/>
          <a:p>
            <a:fld id="{F8328964-332A-4115-BBD0-419F6E8FE1FF}" type="slidenum">
              <a:rPr lang="en-US" smtClean="0"/>
              <a:t>68</a:t>
            </a:fld>
            <a:endParaRPr lang="en-US"/>
          </a:p>
        </p:txBody>
      </p:sp>
      <p:sp>
        <p:nvSpPr>
          <p:cNvPr id="4" name="Content Placeholder 3"/>
          <p:cNvSpPr>
            <a:spLocks noGrp="1"/>
          </p:cNvSpPr>
          <p:nvPr>
            <p:ph sz="quarter" idx="1"/>
          </p:nvPr>
        </p:nvSpPr>
        <p:spPr>
          <a:xfrm>
            <a:off x="609600" y="1219200"/>
            <a:ext cx="9601200" cy="1371600"/>
          </a:xfrm>
        </p:spPr>
        <p:txBody>
          <a:bodyPr/>
          <a:lstStyle/>
          <a:p>
            <a:r>
              <a:rPr lang="en-US" dirty="0"/>
              <a:t>Syntax</a:t>
            </a:r>
            <a:br>
              <a:rPr lang="en-US" dirty="0"/>
            </a:br>
            <a:r>
              <a:rPr lang="en-US" dirty="0"/>
              <a:t>                  </a:t>
            </a:r>
            <a:r>
              <a:rPr lang="en-US" dirty="0">
                <a:solidFill>
                  <a:srgbClr val="00B0F0"/>
                </a:solidFill>
              </a:rPr>
              <a:t>for (</a:t>
            </a:r>
            <a:r>
              <a:rPr lang="en-US" i="1" dirty="0">
                <a:solidFill>
                  <a:srgbClr val="00B0F0"/>
                </a:solidFill>
              </a:rPr>
              <a:t>name</a:t>
            </a:r>
            <a:r>
              <a:rPr lang="en-US" dirty="0">
                <a:solidFill>
                  <a:srgbClr val="00B0F0"/>
                </a:solidFill>
              </a:rPr>
              <a:t> in </a:t>
            </a:r>
            <a:r>
              <a:rPr lang="en-US" i="1" dirty="0">
                <a:solidFill>
                  <a:srgbClr val="00B0F0"/>
                </a:solidFill>
              </a:rPr>
              <a:t>vector</a:t>
            </a:r>
            <a:r>
              <a:rPr lang="en-US" dirty="0">
                <a:solidFill>
                  <a:srgbClr val="00B0F0"/>
                </a:solidFill>
              </a:rPr>
              <a:t>) </a:t>
            </a:r>
            <a:br>
              <a:rPr lang="en-US" dirty="0">
                <a:solidFill>
                  <a:srgbClr val="00B0F0"/>
                </a:solidFill>
              </a:rPr>
            </a:br>
            <a:r>
              <a:rPr lang="en-US" dirty="0">
                <a:solidFill>
                  <a:srgbClr val="00B0F0"/>
                </a:solidFill>
              </a:rPr>
              <a:t>                       statement</a:t>
            </a:r>
          </a:p>
          <a:p>
            <a:endParaRPr lang="en-US" dirty="0"/>
          </a:p>
        </p:txBody>
      </p:sp>
      <p:sp>
        <p:nvSpPr>
          <p:cNvPr id="7" name="Rounded Rectangle 6"/>
          <p:cNvSpPr/>
          <p:nvPr/>
        </p:nvSpPr>
        <p:spPr>
          <a:xfrm>
            <a:off x="2819400" y="2709378"/>
            <a:ext cx="5715000" cy="3081823"/>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p:cNvSpPr/>
          <p:nvPr/>
        </p:nvSpPr>
        <p:spPr>
          <a:xfrm>
            <a:off x="3200400" y="2895601"/>
            <a:ext cx="5334000" cy="2585323"/>
          </a:xfrm>
          <a:prstGeom prst="rect">
            <a:avLst/>
          </a:prstGeom>
        </p:spPr>
        <p:txBody>
          <a:bodyPr wrap="square">
            <a:spAutoFit/>
          </a:bodyPr>
          <a:lstStyle/>
          <a:p>
            <a:r>
              <a:rPr lang="en-US" dirty="0">
                <a:solidFill>
                  <a:srgbClr val="008000"/>
                </a:solidFill>
                <a:highlight>
                  <a:srgbClr val="FFFFFF"/>
                </a:highlight>
                <a:latin typeface="Times New Roman" panose="02020603050405020304" pitchFamily="18" charset="0"/>
                <a:cs typeface="Times New Roman" panose="02020603050405020304" pitchFamily="18" charset="0"/>
              </a:rPr>
              <a:t># Generate random scores for 100 students</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err="1">
                <a:solidFill>
                  <a:srgbClr val="000000"/>
                </a:solidFill>
                <a:highlight>
                  <a:srgbClr val="FFFFFF"/>
                </a:highlight>
                <a:latin typeface="Times New Roman" panose="02020603050405020304" pitchFamily="18" charset="0"/>
                <a:cs typeface="Times New Roman" panose="02020603050405020304" pitchFamily="18" charset="0"/>
              </a:rPr>
              <a:t>score_v</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8000FF"/>
                </a:solidFill>
                <a:highlight>
                  <a:srgbClr val="FFFFFF"/>
                </a:highlight>
                <a:latin typeface="Times New Roman" panose="02020603050405020304" pitchFamily="18" charset="0"/>
                <a:cs typeface="Times New Roman" panose="02020603050405020304" pitchFamily="18" charset="0"/>
              </a:rPr>
              <a:t>sample</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FF8000"/>
                </a:solidFill>
                <a:highlight>
                  <a:srgbClr val="FFFFFF"/>
                </a:highlight>
                <a:latin typeface="Times New Roman" panose="02020603050405020304" pitchFamily="18" charset="0"/>
                <a:cs typeface="Times New Roman" panose="02020603050405020304" pitchFamily="18" charset="0"/>
              </a:rPr>
              <a:t>50</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FF8000"/>
                </a:solidFill>
                <a:highlight>
                  <a:srgbClr val="FFFFFF"/>
                </a:highlight>
                <a:latin typeface="Times New Roman" panose="02020603050405020304" pitchFamily="18" charset="0"/>
                <a:cs typeface="Times New Roman" panose="02020603050405020304" pitchFamily="18" charset="0"/>
              </a:rPr>
              <a:t>100</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100</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8000FF"/>
                </a:solidFill>
                <a:highlight>
                  <a:srgbClr val="FFFFFF"/>
                </a:highlight>
                <a:latin typeface="Times New Roman" panose="02020603050405020304" pitchFamily="18" charset="0"/>
                <a:cs typeface="Times New Roman" panose="02020603050405020304" pitchFamily="18" charset="0"/>
              </a:rPr>
              <a:t>replace</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T</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8000FF"/>
                </a:solidFill>
                <a:highlight>
                  <a:srgbClr val="FFFFFF"/>
                </a:highlight>
                <a:latin typeface="Times New Roman" panose="02020603050405020304" pitchFamily="18" charset="0"/>
                <a:cs typeface="Times New Roman" panose="02020603050405020304" pitchFamily="18" charset="0"/>
              </a:rPr>
              <a:t>print</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score_v</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8000"/>
                </a:solidFill>
                <a:highlight>
                  <a:srgbClr val="FFFFFF"/>
                </a:highlight>
                <a:latin typeface="Times New Roman" panose="02020603050405020304" pitchFamily="18" charset="0"/>
                <a:cs typeface="Times New Roman" panose="02020603050405020304" pitchFamily="18" charset="0"/>
              </a:rPr>
              <a:t># Use for loop</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err="1">
                <a:solidFill>
                  <a:srgbClr val="000000"/>
                </a:solidFill>
                <a:highlight>
                  <a:srgbClr val="FFFFFF"/>
                </a:highlight>
                <a:latin typeface="Times New Roman" panose="02020603050405020304" pitchFamily="18" charset="0"/>
                <a:cs typeface="Times New Roman" panose="02020603050405020304" pitchFamily="18" charset="0"/>
              </a:rPr>
              <a:t>grade_v</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FF"/>
                </a:solidFill>
                <a:highlight>
                  <a:srgbClr val="FFFFFF"/>
                </a:highlight>
                <a:latin typeface="Times New Roman" panose="02020603050405020304" pitchFamily="18" charset="0"/>
                <a:cs typeface="Times New Roman" panose="02020603050405020304" pitchFamily="18" charset="0"/>
              </a:rPr>
              <a:t>NULL</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008000"/>
                </a:solidFill>
                <a:highlight>
                  <a:srgbClr val="FFFFFF"/>
                </a:highlight>
                <a:latin typeface="Times New Roman" panose="02020603050405020304" pitchFamily="18" charset="0"/>
                <a:cs typeface="Times New Roman" panose="02020603050405020304" pitchFamily="18" charset="0"/>
              </a:rPr>
              <a:t># Initiate a grade vector</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b="1" dirty="0">
                <a:solidFill>
                  <a:srgbClr val="0000FF"/>
                </a:solidFill>
                <a:highlight>
                  <a:srgbClr val="FFFFFF"/>
                </a:highlight>
                <a:latin typeface="Times New Roman" panose="02020603050405020304" pitchFamily="18" charset="0"/>
                <a:cs typeface="Times New Roman" panose="02020603050405020304" pitchFamily="18" charset="0"/>
              </a:rPr>
              <a:t>for</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FF"/>
                </a:solidFill>
                <a:highlight>
                  <a:srgbClr val="FFFFFF"/>
                </a:highlight>
                <a:latin typeface="Times New Roman" panose="02020603050405020304" pitchFamily="18" charset="0"/>
                <a:cs typeface="Times New Roman" panose="02020603050405020304" pitchFamily="18" charset="0"/>
              </a:rPr>
              <a:t>in</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1</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FF8000"/>
                </a:solidFill>
                <a:highlight>
                  <a:srgbClr val="FFFFFF"/>
                </a:highlight>
                <a:latin typeface="Times New Roman" panose="02020603050405020304" pitchFamily="18" charset="0"/>
                <a:cs typeface="Times New Roman" panose="02020603050405020304" pitchFamily="18" charset="0"/>
              </a:rPr>
              <a:t>100</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grade_v</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score2grade</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score_v</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8000FF"/>
                </a:solidFill>
                <a:highlight>
                  <a:srgbClr val="FFFFFF"/>
                </a:highlight>
                <a:latin typeface="Times New Roman" panose="02020603050405020304" pitchFamily="18" charset="0"/>
                <a:cs typeface="Times New Roman" panose="02020603050405020304" pitchFamily="18" charset="0"/>
              </a:rPr>
              <a:t>print</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grade_v</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008000"/>
                </a:solidFill>
                <a:highlight>
                  <a:srgbClr val="FFFFFF"/>
                </a:highlight>
                <a:latin typeface="Times New Roman" panose="02020603050405020304" pitchFamily="18" charset="0"/>
                <a:cs typeface="Times New Roman" panose="02020603050405020304" pitchFamily="18" charset="0"/>
              </a:rPr>
              <a:t># Show the grades calculated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8895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while</a:t>
            </a:r>
            <a:r>
              <a:rPr lang="en-US" dirty="0"/>
              <a:t> Loop</a:t>
            </a:r>
          </a:p>
        </p:txBody>
      </p:sp>
      <p:sp>
        <p:nvSpPr>
          <p:cNvPr id="3" name="Slide Number Placeholder 2"/>
          <p:cNvSpPr>
            <a:spLocks noGrp="1"/>
          </p:cNvSpPr>
          <p:nvPr>
            <p:ph type="sldNum" sz="quarter" idx="12"/>
          </p:nvPr>
        </p:nvSpPr>
        <p:spPr/>
        <p:txBody>
          <a:bodyPr/>
          <a:lstStyle/>
          <a:p>
            <a:fld id="{F8328964-332A-4115-BBD0-419F6E8FE1FF}" type="slidenum">
              <a:rPr lang="en-US" smtClean="0"/>
              <a:t>69</a:t>
            </a:fld>
            <a:endParaRPr lang="en-US"/>
          </a:p>
        </p:txBody>
      </p:sp>
      <p:sp>
        <p:nvSpPr>
          <p:cNvPr id="4" name="Content Placeholder 3"/>
          <p:cNvSpPr>
            <a:spLocks noGrp="1"/>
          </p:cNvSpPr>
          <p:nvPr>
            <p:ph sz="quarter" idx="1"/>
          </p:nvPr>
        </p:nvSpPr>
        <p:spPr>
          <a:xfrm>
            <a:off x="609600" y="1219200"/>
            <a:ext cx="9601200" cy="1371600"/>
          </a:xfrm>
        </p:spPr>
        <p:txBody>
          <a:bodyPr/>
          <a:lstStyle/>
          <a:p>
            <a:r>
              <a:rPr lang="en-US" dirty="0"/>
              <a:t>Syntax</a:t>
            </a:r>
            <a:br>
              <a:rPr lang="en-US" dirty="0"/>
            </a:br>
            <a:r>
              <a:rPr lang="en-US" dirty="0"/>
              <a:t>                  </a:t>
            </a:r>
            <a:r>
              <a:rPr lang="en-US" dirty="0">
                <a:solidFill>
                  <a:srgbClr val="00B0F0"/>
                </a:solidFill>
              </a:rPr>
              <a:t>while (logic expression) </a:t>
            </a:r>
            <a:br>
              <a:rPr lang="en-US" dirty="0">
                <a:solidFill>
                  <a:srgbClr val="00B0F0"/>
                </a:solidFill>
              </a:rPr>
            </a:br>
            <a:r>
              <a:rPr lang="en-US" dirty="0">
                <a:solidFill>
                  <a:srgbClr val="00B0F0"/>
                </a:solidFill>
              </a:rPr>
              <a:t>                       statement</a:t>
            </a:r>
          </a:p>
          <a:p>
            <a:endParaRPr lang="en-US" dirty="0"/>
          </a:p>
        </p:txBody>
      </p:sp>
      <p:sp>
        <p:nvSpPr>
          <p:cNvPr id="7" name="Rounded Rectangle 6"/>
          <p:cNvSpPr/>
          <p:nvPr/>
        </p:nvSpPr>
        <p:spPr>
          <a:xfrm>
            <a:off x="2819400" y="2709378"/>
            <a:ext cx="5715000" cy="2853223"/>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p:cNvSpPr/>
          <p:nvPr/>
        </p:nvSpPr>
        <p:spPr>
          <a:xfrm>
            <a:off x="3276600" y="2971800"/>
            <a:ext cx="4572000" cy="2308324"/>
          </a:xfrm>
          <a:prstGeom prst="rect">
            <a:avLst/>
          </a:prstGeom>
        </p:spPr>
        <p:txBody>
          <a:bodyPr>
            <a:spAutoFit/>
          </a:bodyPr>
          <a:lstStyle/>
          <a:p>
            <a:r>
              <a:rPr lang="en-US" dirty="0">
                <a:solidFill>
                  <a:srgbClr val="008000"/>
                </a:solidFill>
                <a:highlight>
                  <a:srgbClr val="FFFFFF"/>
                </a:highlight>
                <a:latin typeface="Times New Roman" panose="02020603050405020304" pitchFamily="18" charset="0"/>
                <a:cs typeface="Times New Roman" panose="02020603050405020304" pitchFamily="18" charset="0"/>
              </a:rPr>
              <a:t># Use while loop</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err="1">
                <a:solidFill>
                  <a:srgbClr val="000000"/>
                </a:solidFill>
                <a:highlight>
                  <a:srgbClr val="FFFFFF"/>
                </a:highlight>
                <a:latin typeface="Times New Roman" panose="02020603050405020304" pitchFamily="18" charset="0"/>
                <a:cs typeface="Times New Roman" panose="02020603050405020304" pitchFamily="18" charset="0"/>
              </a:rPr>
              <a:t>grade_v</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FF"/>
                </a:solidFill>
                <a:highlight>
                  <a:srgbClr val="FFFFFF"/>
                </a:highlight>
                <a:latin typeface="Times New Roman" panose="02020603050405020304" pitchFamily="18" charset="0"/>
                <a:cs typeface="Times New Roman" panose="02020603050405020304" pitchFamily="18" charset="0"/>
              </a:rPr>
              <a:t>NULL</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1</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b="1" dirty="0">
                <a:solidFill>
                  <a:srgbClr val="0000FF"/>
                </a:solidFill>
                <a:highlight>
                  <a:srgbClr val="FFFFFF"/>
                </a:highlight>
                <a:latin typeface="Times New Roman" panose="02020603050405020304" pitchFamily="18" charset="0"/>
                <a:cs typeface="Times New Roman" panose="02020603050405020304" pitchFamily="18" charset="0"/>
              </a:rPr>
              <a:t>while</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100</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grade_v</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score2grade</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score_v</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1</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8000FF"/>
                </a:solidFill>
                <a:highlight>
                  <a:srgbClr val="FFFFFF"/>
                </a:highlight>
                <a:latin typeface="Times New Roman" panose="02020603050405020304" pitchFamily="18" charset="0"/>
                <a:cs typeface="Times New Roman" panose="02020603050405020304" pitchFamily="18" charset="0"/>
              </a:rPr>
              <a:t>print</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grade_v</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008000"/>
                </a:solidFill>
                <a:highlight>
                  <a:srgbClr val="FFFFFF"/>
                </a:highlight>
                <a:latin typeface="Times New Roman" panose="02020603050405020304" pitchFamily="18" charset="0"/>
                <a:cs typeface="Times New Roman" panose="02020603050405020304" pitchFamily="18" charset="0"/>
              </a:rPr>
              <a:t># Show the grades calculated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08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2"/>
          </p:nvPr>
        </p:nvPicPr>
        <p:blipFill rotWithShape="1">
          <a:blip r:embed="rId2"/>
          <a:srcRect r="58884"/>
          <a:stretch/>
        </p:blipFill>
        <p:spPr>
          <a:xfrm>
            <a:off x="5998464" y="1244110"/>
            <a:ext cx="5583936" cy="5050474"/>
          </a:xfrm>
          <a:prstGeom prst="rect">
            <a:avLst/>
          </a:prstGeom>
        </p:spPr>
      </p:pic>
      <p:sp>
        <p:nvSpPr>
          <p:cNvPr id="2" name="Title 1"/>
          <p:cNvSpPr>
            <a:spLocks noGrp="1"/>
          </p:cNvSpPr>
          <p:nvPr>
            <p:ph type="title"/>
          </p:nvPr>
        </p:nvSpPr>
        <p:spPr>
          <a:xfrm>
            <a:off x="512064" y="29552"/>
            <a:ext cx="10972800" cy="914400"/>
          </a:xfrm>
        </p:spPr>
        <p:txBody>
          <a:bodyPr/>
          <a:lstStyle/>
          <a:p>
            <a:r>
              <a:rPr lang="en-US" dirty="0"/>
              <a:t>How Big Companies Are Using R for Data Analysis</a:t>
            </a:r>
          </a:p>
        </p:txBody>
      </p:sp>
      <p:sp>
        <p:nvSpPr>
          <p:cNvPr id="3" name="Slide Number Placeholder 2"/>
          <p:cNvSpPr>
            <a:spLocks noGrp="1"/>
          </p:cNvSpPr>
          <p:nvPr>
            <p:ph type="sldNum" sz="quarter" idx="12"/>
          </p:nvPr>
        </p:nvSpPr>
        <p:spPr/>
        <p:txBody>
          <a:bodyPr/>
          <a:lstStyle/>
          <a:p>
            <a:fld id="{F8328964-332A-4115-BBD0-419F6E8FE1FF}" type="slidenum">
              <a:rPr lang="en-US" smtClean="0"/>
              <a:t>7</a:t>
            </a:fld>
            <a:endParaRPr lang="en-US"/>
          </a:p>
        </p:txBody>
      </p:sp>
      <p:sp>
        <p:nvSpPr>
          <p:cNvPr id="4" name="Content Placeholder 3"/>
          <p:cNvSpPr>
            <a:spLocks noGrp="1"/>
          </p:cNvSpPr>
          <p:nvPr>
            <p:ph sz="quarter" idx="1"/>
          </p:nvPr>
        </p:nvSpPr>
        <p:spPr/>
        <p:txBody>
          <a:bodyPr>
            <a:normAutofit fontScale="85000" lnSpcReduction="10000"/>
          </a:bodyPr>
          <a:lstStyle/>
          <a:p>
            <a:pPr>
              <a:lnSpc>
                <a:spcPct val="200000"/>
              </a:lnSpc>
            </a:pPr>
            <a:r>
              <a:rPr lang="en-US" b="1" dirty="0"/>
              <a:t>Airbnb: </a:t>
            </a:r>
            <a:r>
              <a:rPr lang="en-US" dirty="0"/>
              <a:t>80% of Airbnb data scientists use R, and 64% of them use it as their primary analysis tool; </a:t>
            </a:r>
          </a:p>
          <a:p>
            <a:pPr>
              <a:lnSpc>
                <a:spcPct val="200000"/>
              </a:lnSpc>
            </a:pPr>
            <a:r>
              <a:rPr lang="en-US" dirty="0"/>
              <a:t>Internal R package called </a:t>
            </a:r>
            <a:r>
              <a:rPr lang="en-US" dirty="0" err="1"/>
              <a:t>Rbnb</a:t>
            </a:r>
            <a:r>
              <a:rPr lang="en-US" dirty="0"/>
              <a:t>;</a:t>
            </a:r>
          </a:p>
          <a:p>
            <a:pPr>
              <a:lnSpc>
                <a:spcPct val="200000"/>
              </a:lnSpc>
            </a:pPr>
            <a:r>
              <a:rPr lang="en-US" dirty="0"/>
              <a:t>Predict re-booking rates using past guest ratings; automate guest/host matching;</a:t>
            </a:r>
          </a:p>
          <a:p>
            <a:pPr>
              <a:lnSpc>
                <a:spcPct val="200000"/>
              </a:lnSpc>
            </a:pPr>
            <a:r>
              <a:rPr lang="en-US" dirty="0"/>
              <a:t>Internal reporting and data visualizations</a:t>
            </a:r>
          </a:p>
        </p:txBody>
      </p:sp>
    </p:spTree>
    <p:extLst>
      <p:ext uri="{BB962C8B-B14F-4D97-AF65-F5344CB8AC3E}">
        <p14:creationId xmlns:p14="http://schemas.microsoft.com/office/powerpoint/2010/main" val="6589105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repeat</a:t>
            </a:r>
            <a:r>
              <a:rPr lang="en-US" dirty="0"/>
              <a:t> Loop</a:t>
            </a:r>
          </a:p>
        </p:txBody>
      </p:sp>
      <p:sp>
        <p:nvSpPr>
          <p:cNvPr id="3" name="Slide Number Placeholder 2"/>
          <p:cNvSpPr>
            <a:spLocks noGrp="1"/>
          </p:cNvSpPr>
          <p:nvPr>
            <p:ph type="sldNum" sz="quarter" idx="12"/>
          </p:nvPr>
        </p:nvSpPr>
        <p:spPr/>
        <p:txBody>
          <a:bodyPr/>
          <a:lstStyle/>
          <a:p>
            <a:fld id="{F8328964-332A-4115-BBD0-419F6E8FE1FF}" type="slidenum">
              <a:rPr lang="en-US" smtClean="0"/>
              <a:t>70</a:t>
            </a:fld>
            <a:endParaRPr lang="en-US"/>
          </a:p>
        </p:txBody>
      </p:sp>
      <p:sp>
        <p:nvSpPr>
          <p:cNvPr id="4" name="Content Placeholder 3"/>
          <p:cNvSpPr>
            <a:spLocks noGrp="1"/>
          </p:cNvSpPr>
          <p:nvPr>
            <p:ph sz="quarter" idx="1"/>
          </p:nvPr>
        </p:nvSpPr>
        <p:spPr>
          <a:xfrm>
            <a:off x="609600" y="1219200"/>
            <a:ext cx="9601200" cy="1371600"/>
          </a:xfrm>
        </p:spPr>
        <p:txBody>
          <a:bodyPr>
            <a:normAutofit fontScale="85000" lnSpcReduction="20000"/>
          </a:bodyPr>
          <a:lstStyle/>
          <a:p>
            <a:r>
              <a:rPr lang="en-US" dirty="0"/>
              <a:t>Syntax</a:t>
            </a:r>
            <a:br>
              <a:rPr lang="en-US" dirty="0"/>
            </a:br>
            <a:r>
              <a:rPr lang="en-US" dirty="0"/>
              <a:t>                  	</a:t>
            </a:r>
            <a:r>
              <a:rPr lang="en-US" dirty="0">
                <a:solidFill>
                  <a:srgbClr val="00B0F0"/>
                </a:solidFill>
              </a:rPr>
              <a:t>repeat  </a:t>
            </a:r>
          </a:p>
          <a:p>
            <a:pPr marL="0" indent="0">
              <a:buNone/>
            </a:pPr>
            <a:r>
              <a:rPr lang="en-US" dirty="0">
                <a:solidFill>
                  <a:srgbClr val="00B0F0"/>
                </a:solidFill>
              </a:rPr>
              <a:t>			statement</a:t>
            </a:r>
          </a:p>
          <a:p>
            <a:pPr marL="0" indent="0">
              <a:buNone/>
            </a:pPr>
            <a:r>
              <a:rPr lang="en-US" dirty="0">
                <a:solidFill>
                  <a:srgbClr val="00B0F0"/>
                </a:solidFill>
              </a:rPr>
              <a:t>		if (condition) break</a:t>
            </a:r>
          </a:p>
          <a:p>
            <a:endParaRPr lang="en-US" dirty="0"/>
          </a:p>
        </p:txBody>
      </p:sp>
      <p:sp>
        <p:nvSpPr>
          <p:cNvPr id="7" name="Rounded Rectangle 6"/>
          <p:cNvSpPr/>
          <p:nvPr/>
        </p:nvSpPr>
        <p:spPr>
          <a:xfrm>
            <a:off x="2819400" y="2709378"/>
            <a:ext cx="5715000" cy="3005623"/>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3352800" y="2901078"/>
            <a:ext cx="4572000" cy="2585323"/>
          </a:xfrm>
          <a:prstGeom prst="rect">
            <a:avLst/>
          </a:prstGeom>
        </p:spPr>
        <p:txBody>
          <a:bodyPr>
            <a:spAutoFit/>
          </a:bodyPr>
          <a:lstStyle/>
          <a:p>
            <a:r>
              <a:rPr lang="en-US" dirty="0">
                <a:solidFill>
                  <a:srgbClr val="008000"/>
                </a:solidFill>
                <a:highlight>
                  <a:srgbClr val="FFFFFF"/>
                </a:highlight>
                <a:latin typeface="Times New Roman" panose="02020603050405020304" pitchFamily="18" charset="0"/>
                <a:cs typeface="Times New Roman" panose="02020603050405020304" pitchFamily="18" charset="0"/>
              </a:rPr>
              <a:t># Use repeat loop</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err="1">
                <a:solidFill>
                  <a:srgbClr val="000000"/>
                </a:solidFill>
                <a:highlight>
                  <a:srgbClr val="FFFFFF"/>
                </a:highlight>
                <a:latin typeface="Times New Roman" panose="02020603050405020304" pitchFamily="18" charset="0"/>
                <a:cs typeface="Times New Roman" panose="02020603050405020304" pitchFamily="18" charset="0"/>
              </a:rPr>
              <a:t>grade_v</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FF"/>
                </a:solidFill>
                <a:highlight>
                  <a:srgbClr val="FFFFFF"/>
                </a:highlight>
                <a:latin typeface="Times New Roman" panose="02020603050405020304" pitchFamily="18" charset="0"/>
                <a:cs typeface="Times New Roman" panose="02020603050405020304" pitchFamily="18" charset="0"/>
              </a:rPr>
              <a:t>NULL</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1</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b="1" dirty="0">
                <a:solidFill>
                  <a:srgbClr val="0000FF"/>
                </a:solidFill>
                <a:highlight>
                  <a:srgbClr val="FFFFFF"/>
                </a:highlight>
                <a:latin typeface="Times New Roman" panose="02020603050405020304" pitchFamily="18" charset="0"/>
                <a:cs typeface="Times New Roman" panose="02020603050405020304" pitchFamily="18" charset="0"/>
              </a:rPr>
              <a:t>repeat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grade_v</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score2grade</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score_v</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1</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FF"/>
                </a:solidFill>
                <a:highlight>
                  <a:srgbClr val="FFFFFF"/>
                </a:highlight>
                <a:latin typeface="Times New Roman" panose="02020603050405020304" pitchFamily="18" charset="0"/>
                <a:cs typeface="Times New Roman" panose="02020603050405020304" pitchFamily="18" charset="0"/>
              </a:rPr>
              <a:t>if</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101</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FF"/>
                </a:solidFill>
                <a:highlight>
                  <a:srgbClr val="FFFFFF"/>
                </a:highlight>
                <a:latin typeface="Times New Roman" panose="02020603050405020304" pitchFamily="18" charset="0"/>
                <a:cs typeface="Times New Roman" panose="02020603050405020304" pitchFamily="18" charset="0"/>
              </a:rPr>
              <a:t>break</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8000FF"/>
                </a:solidFill>
                <a:highlight>
                  <a:srgbClr val="FFFFFF"/>
                </a:highlight>
                <a:latin typeface="Times New Roman" panose="02020603050405020304" pitchFamily="18" charset="0"/>
                <a:cs typeface="Times New Roman" panose="02020603050405020304" pitchFamily="18" charset="0"/>
              </a:rPr>
              <a:t>print</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grade_v</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008000"/>
                </a:solidFill>
                <a:highlight>
                  <a:srgbClr val="FFFFFF"/>
                </a:highlight>
                <a:latin typeface="Times New Roman" panose="02020603050405020304" pitchFamily="18" charset="0"/>
                <a:cs typeface="Times New Roman" panose="02020603050405020304" pitchFamily="18" charset="0"/>
              </a:rPr>
              <a:t># Show the grades calculated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141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Which Loop to Use?</a:t>
            </a:r>
            <a:endParaRPr lang="en-US" dirty="0"/>
          </a:p>
        </p:txBody>
      </p:sp>
      <p:sp>
        <p:nvSpPr>
          <p:cNvPr id="3" name="Slide Number Placeholder 2"/>
          <p:cNvSpPr>
            <a:spLocks noGrp="1"/>
          </p:cNvSpPr>
          <p:nvPr>
            <p:ph type="sldNum" sz="quarter" idx="12"/>
          </p:nvPr>
        </p:nvSpPr>
        <p:spPr/>
        <p:txBody>
          <a:bodyPr/>
          <a:lstStyle/>
          <a:p>
            <a:fld id="{F8328964-332A-4115-BBD0-419F6E8FE1FF}" type="slidenum">
              <a:rPr lang="en-US" smtClean="0"/>
              <a:t>71</a:t>
            </a:fld>
            <a:endParaRPr lang="en-US"/>
          </a:p>
        </p:txBody>
      </p:sp>
      <p:sp>
        <p:nvSpPr>
          <p:cNvPr id="4" name="Content Placeholder 3"/>
          <p:cNvSpPr>
            <a:spLocks noGrp="1"/>
          </p:cNvSpPr>
          <p:nvPr>
            <p:ph sz="quarter" idx="1"/>
          </p:nvPr>
        </p:nvSpPr>
        <p:spPr>
          <a:xfrm>
            <a:off x="609600" y="1219200"/>
            <a:ext cx="9601200" cy="3886200"/>
          </a:xfrm>
        </p:spPr>
        <p:txBody>
          <a:bodyPr>
            <a:normAutofit/>
          </a:bodyPr>
          <a:lstStyle/>
          <a:p>
            <a:r>
              <a:rPr lang="en-US" altLang="en-US" sz="2800" dirty="0">
                <a:cs typeface="Times New Roman" pitchFamily="18" charset="0"/>
              </a:rPr>
              <a:t>The three forms of loop statements, </a:t>
            </a:r>
            <a:r>
              <a:rPr lang="en-US" altLang="en-US" sz="2800" u="sng" dirty="0">
                <a:cs typeface="Times New Roman" pitchFamily="18" charset="0"/>
              </a:rPr>
              <a:t>for</a:t>
            </a:r>
            <a:r>
              <a:rPr lang="en-US" altLang="en-US" sz="2800" dirty="0">
                <a:cs typeface="Times New Roman" pitchFamily="18" charset="0"/>
              </a:rPr>
              <a:t>, </a:t>
            </a:r>
            <a:r>
              <a:rPr lang="en-US" altLang="en-US" sz="2800" u="sng" dirty="0">
                <a:cs typeface="Times New Roman" pitchFamily="18" charset="0"/>
              </a:rPr>
              <a:t>while</a:t>
            </a:r>
            <a:r>
              <a:rPr lang="en-US" altLang="en-US" sz="2800" dirty="0">
                <a:cs typeface="Times New Roman" pitchFamily="18" charset="0"/>
              </a:rPr>
              <a:t>, and </a:t>
            </a:r>
            <a:r>
              <a:rPr lang="en-US" altLang="en-US" sz="2800" u="sng" dirty="0">
                <a:cs typeface="Times New Roman" pitchFamily="18" charset="0"/>
              </a:rPr>
              <a:t>repeat</a:t>
            </a:r>
            <a:r>
              <a:rPr lang="en-US" altLang="en-US" sz="2800" dirty="0">
                <a:cs typeface="Times New Roman" pitchFamily="18" charset="0"/>
              </a:rPr>
              <a:t>, are expressively equivalent.</a:t>
            </a:r>
          </a:p>
          <a:p>
            <a:r>
              <a:rPr lang="en-US" altLang="en-US" sz="2800" dirty="0">
                <a:cs typeface="Times New Roman" pitchFamily="18" charset="0"/>
              </a:rPr>
              <a:t>You can write a loop in any of these three forms.</a:t>
            </a:r>
          </a:p>
          <a:p>
            <a:r>
              <a:rPr lang="en-US" altLang="en-US" sz="2800" dirty="0">
                <a:cs typeface="Times New Roman" pitchFamily="18" charset="0"/>
              </a:rPr>
              <a:t>No matter which loop you choose, ensure that a termination is explicitly set by testing a condition, or an infinite loop may occur.</a:t>
            </a:r>
          </a:p>
          <a:p>
            <a:pPr lvl="1"/>
            <a:endParaRPr lang="en-US" dirty="0"/>
          </a:p>
        </p:txBody>
      </p:sp>
    </p:spTree>
    <p:extLst>
      <p:ext uri="{BB962C8B-B14F-4D97-AF65-F5344CB8AC3E}">
        <p14:creationId xmlns:p14="http://schemas.microsoft.com/office/powerpoint/2010/main" val="646758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2"/>
            <a:ext cx="9829800" cy="766953"/>
          </a:xfrm>
        </p:spPr>
        <p:txBody>
          <a:bodyPr>
            <a:normAutofit/>
          </a:bodyPr>
          <a:lstStyle/>
          <a:p>
            <a:r>
              <a:rPr lang="en-US" dirty="0"/>
              <a:t>Guidelines for Choosing Loop Structures</a:t>
            </a:r>
          </a:p>
        </p:txBody>
      </p:sp>
      <p:sp>
        <p:nvSpPr>
          <p:cNvPr id="3" name="Slide Number Placeholder 2"/>
          <p:cNvSpPr>
            <a:spLocks noGrp="1"/>
          </p:cNvSpPr>
          <p:nvPr>
            <p:ph type="sldNum" sz="quarter" idx="12"/>
          </p:nvPr>
        </p:nvSpPr>
        <p:spPr/>
        <p:txBody>
          <a:bodyPr/>
          <a:lstStyle/>
          <a:p>
            <a:fld id="{F8328964-332A-4115-BBD0-419F6E8FE1FF}" type="slidenum">
              <a:rPr lang="en-US" smtClean="0"/>
              <a:t>72</a:t>
            </a:fld>
            <a:endParaRPr lang="en-US"/>
          </a:p>
        </p:txBody>
      </p:sp>
      <p:sp>
        <p:nvSpPr>
          <p:cNvPr id="4" name="Content Placeholder 3"/>
          <p:cNvSpPr>
            <a:spLocks noGrp="1"/>
          </p:cNvSpPr>
          <p:nvPr>
            <p:ph sz="quarter" idx="1"/>
          </p:nvPr>
        </p:nvSpPr>
        <p:spPr/>
        <p:txBody>
          <a:bodyPr>
            <a:normAutofit/>
          </a:bodyPr>
          <a:lstStyle/>
          <a:p>
            <a:r>
              <a:rPr lang="en-US" sz="2800" dirty="0"/>
              <a:t>Use the one that is most intuitive and comfortable for you. </a:t>
            </a:r>
          </a:p>
          <a:p>
            <a:r>
              <a:rPr lang="en-US" sz="2800" dirty="0"/>
              <a:t>In general, a for loop may be used if the number of repetitions is known, as, for example, when you need to print a message 100 times. </a:t>
            </a:r>
          </a:p>
          <a:p>
            <a:r>
              <a:rPr lang="en-US" sz="2800" dirty="0"/>
              <a:t>A while loop may be used if the number of repetitions is not known, as in the case of reading the numbers until the input is 0. </a:t>
            </a:r>
          </a:p>
          <a:p>
            <a:r>
              <a:rPr lang="en-US" sz="2800" dirty="0"/>
              <a:t>A repeat loop can be used to replace a while loop if the loop body has to be executed before testing the continuation condition.</a:t>
            </a:r>
          </a:p>
          <a:p>
            <a:endParaRPr lang="en-US" sz="2800" dirty="0"/>
          </a:p>
        </p:txBody>
      </p:sp>
    </p:spTree>
    <p:extLst>
      <p:ext uri="{BB962C8B-B14F-4D97-AF65-F5344CB8AC3E}">
        <p14:creationId xmlns:p14="http://schemas.microsoft.com/office/powerpoint/2010/main" val="16995745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a:solidFill>
                  <a:srgbClr val="00B0F0"/>
                </a:solidFill>
              </a:rPr>
              <a:t>break</a:t>
            </a:r>
            <a:r>
              <a:rPr lang="en-US" dirty="0"/>
              <a:t> and </a:t>
            </a:r>
            <a:r>
              <a:rPr lang="en-US" dirty="0">
                <a:solidFill>
                  <a:srgbClr val="00B0F0"/>
                </a:solidFill>
              </a:rPr>
              <a:t>next</a:t>
            </a:r>
          </a:p>
        </p:txBody>
      </p:sp>
      <p:sp>
        <p:nvSpPr>
          <p:cNvPr id="3" name="Slide Number Placeholder 2"/>
          <p:cNvSpPr>
            <a:spLocks noGrp="1"/>
          </p:cNvSpPr>
          <p:nvPr>
            <p:ph type="sldNum" sz="quarter" idx="12"/>
          </p:nvPr>
        </p:nvSpPr>
        <p:spPr/>
        <p:txBody>
          <a:bodyPr/>
          <a:lstStyle/>
          <a:p>
            <a:fld id="{F8328964-332A-4115-BBD0-419F6E8FE1FF}" type="slidenum">
              <a:rPr lang="en-US" smtClean="0"/>
              <a:t>73</a:t>
            </a:fld>
            <a:endParaRPr lang="en-US"/>
          </a:p>
        </p:txBody>
      </p:sp>
      <p:sp>
        <p:nvSpPr>
          <p:cNvPr id="4" name="Content Placeholder 3"/>
          <p:cNvSpPr>
            <a:spLocks noGrp="1"/>
          </p:cNvSpPr>
          <p:nvPr>
            <p:ph sz="quarter" idx="1"/>
          </p:nvPr>
        </p:nvSpPr>
        <p:spPr>
          <a:xfrm>
            <a:off x="609600" y="1219200"/>
            <a:ext cx="3962400" cy="4937760"/>
          </a:xfrm>
        </p:spPr>
        <p:txBody>
          <a:bodyPr>
            <a:normAutofit/>
          </a:bodyPr>
          <a:lstStyle/>
          <a:p>
            <a:r>
              <a:rPr lang="en-US" altLang="en-US" sz="2800" dirty="0">
                <a:cs typeface="Times New Roman" panose="02020603050405020304" pitchFamily="18" charset="0"/>
              </a:rPr>
              <a:t>The break and next keywords provide additional controls in a loop.</a:t>
            </a:r>
          </a:p>
          <a:p>
            <a:r>
              <a:rPr lang="en-US" altLang="en-US" sz="2800" dirty="0">
                <a:cs typeface="Times New Roman" panose="02020603050405020304" pitchFamily="18" charset="0"/>
              </a:rPr>
              <a:t>break statement breaks out of the loop. </a:t>
            </a:r>
          </a:p>
          <a:p>
            <a:r>
              <a:rPr lang="en-US" altLang="en-US" sz="2800" dirty="0">
                <a:cs typeface="Times New Roman" panose="02020603050405020304" pitchFamily="18" charset="0"/>
              </a:rPr>
              <a:t>next statement bypasses the current iteration. </a:t>
            </a:r>
          </a:p>
          <a:p>
            <a:endParaRPr lang="en-US" altLang="en-US" sz="2800" dirty="0">
              <a:cs typeface="Times New Roman" panose="02020603050405020304" pitchFamily="18" charset="0"/>
            </a:endParaRPr>
          </a:p>
          <a:p>
            <a:endParaRPr lang="en-US" altLang="en-US" sz="2800" dirty="0">
              <a:cs typeface="Times New Roman" panose="02020603050405020304" pitchFamily="18" charset="0"/>
            </a:endParaRPr>
          </a:p>
          <a:p>
            <a:endParaRPr lang="en-US" sz="2800" dirty="0"/>
          </a:p>
        </p:txBody>
      </p:sp>
      <p:pic>
        <p:nvPicPr>
          <p:cNvPr id="5" name="Picture 4"/>
          <p:cNvPicPr>
            <a:picLocks noChangeAspect="1"/>
          </p:cNvPicPr>
          <p:nvPr/>
        </p:nvPicPr>
        <p:blipFill>
          <a:blip r:embed="rId2"/>
          <a:stretch>
            <a:fillRect/>
          </a:stretch>
        </p:blipFill>
        <p:spPr>
          <a:xfrm>
            <a:off x="8229600" y="1379220"/>
            <a:ext cx="3810000" cy="4457700"/>
          </a:xfrm>
          <a:prstGeom prst="rect">
            <a:avLst/>
          </a:prstGeom>
        </p:spPr>
      </p:pic>
      <p:pic>
        <p:nvPicPr>
          <p:cNvPr id="6" name="Picture 5"/>
          <p:cNvPicPr>
            <a:picLocks noChangeAspect="1"/>
          </p:cNvPicPr>
          <p:nvPr/>
        </p:nvPicPr>
        <p:blipFill>
          <a:blip r:embed="rId3"/>
          <a:stretch>
            <a:fillRect/>
          </a:stretch>
        </p:blipFill>
        <p:spPr>
          <a:xfrm>
            <a:off x="4648200" y="1446085"/>
            <a:ext cx="3752850" cy="4390835"/>
          </a:xfrm>
          <a:prstGeom prst="rect">
            <a:avLst/>
          </a:prstGeom>
        </p:spPr>
      </p:pic>
      <p:sp>
        <p:nvSpPr>
          <p:cNvPr id="7" name="TextBox 6"/>
          <p:cNvSpPr txBox="1"/>
          <p:nvPr/>
        </p:nvSpPr>
        <p:spPr>
          <a:xfrm>
            <a:off x="5791200" y="6032396"/>
            <a:ext cx="6629400" cy="369332"/>
          </a:xfrm>
          <a:prstGeom prst="rect">
            <a:avLst/>
          </a:prstGeom>
          <a:noFill/>
        </p:spPr>
        <p:txBody>
          <a:bodyPr wrap="square" rtlCol="0">
            <a:spAutoFit/>
          </a:bodyPr>
          <a:lstStyle/>
          <a:p>
            <a:r>
              <a:rPr lang="en-US" dirty="0">
                <a:hlinkClick r:id="rId4"/>
              </a:rPr>
              <a:t>https://www.datamentor.io/r-programming/break-next/</a:t>
            </a:r>
            <a:endParaRPr lang="en-US" dirty="0"/>
          </a:p>
        </p:txBody>
      </p:sp>
    </p:spTree>
    <p:extLst>
      <p:ext uri="{BB962C8B-B14F-4D97-AF65-F5344CB8AC3E}">
        <p14:creationId xmlns:p14="http://schemas.microsoft.com/office/powerpoint/2010/main" val="29414943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break</a:t>
            </a:r>
            <a:r>
              <a:rPr lang="en-US" dirty="0"/>
              <a:t> Statement</a:t>
            </a:r>
          </a:p>
        </p:txBody>
      </p:sp>
      <p:sp>
        <p:nvSpPr>
          <p:cNvPr id="3" name="Slide Number Placeholder 2"/>
          <p:cNvSpPr>
            <a:spLocks noGrp="1"/>
          </p:cNvSpPr>
          <p:nvPr>
            <p:ph type="sldNum" sz="quarter" idx="12"/>
          </p:nvPr>
        </p:nvSpPr>
        <p:spPr/>
        <p:txBody>
          <a:bodyPr/>
          <a:lstStyle/>
          <a:p>
            <a:fld id="{F8328964-332A-4115-BBD0-419F6E8FE1FF}" type="slidenum">
              <a:rPr lang="en-US" smtClean="0"/>
              <a:t>74</a:t>
            </a:fld>
            <a:endParaRPr lang="en-US"/>
          </a:p>
        </p:txBody>
      </p:sp>
      <p:sp>
        <p:nvSpPr>
          <p:cNvPr id="5" name="Rectangle 4"/>
          <p:cNvSpPr/>
          <p:nvPr/>
        </p:nvSpPr>
        <p:spPr>
          <a:xfrm>
            <a:off x="2895600" y="1600199"/>
            <a:ext cx="3505200" cy="3416320"/>
          </a:xfrm>
          <a:prstGeom prst="rect">
            <a:avLst/>
          </a:prstGeom>
        </p:spPr>
        <p:txBody>
          <a:bodyPr wrap="square">
            <a:spAutoFit/>
          </a:bodyPr>
          <a:lstStyle/>
          <a:p>
            <a:r>
              <a:rPr lang="en-US" dirty="0" err="1">
                <a:solidFill>
                  <a:srgbClr val="000000"/>
                </a:solidFill>
                <a:highlight>
                  <a:srgbClr val="FFFFFF"/>
                </a:highlight>
                <a:latin typeface="Times New Roman" panose="02020603050405020304" pitchFamily="18" charset="0"/>
                <a:cs typeface="Times New Roman" panose="02020603050405020304" pitchFamily="18" charset="0"/>
              </a:rPr>
              <a:t>breakdemo</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FF"/>
                </a:solidFill>
                <a:highlight>
                  <a:srgbClr val="FFFFFF"/>
                </a:highlight>
                <a:latin typeface="Times New Roman" panose="02020603050405020304" pitchFamily="18" charset="0"/>
                <a:cs typeface="Times New Roman" panose="02020603050405020304" pitchFamily="18" charset="0"/>
              </a:rPr>
              <a:t>function</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8000FF"/>
                </a:solidFill>
                <a:highlight>
                  <a:srgbClr val="FFFFFF"/>
                </a:highlight>
                <a:latin typeface="Times New Roman" panose="02020603050405020304" pitchFamily="18" charset="0"/>
                <a:cs typeface="Times New Roman" panose="02020603050405020304" pitchFamily="18" charset="0"/>
              </a:rPr>
              <a:t>sum</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0</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0</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FF"/>
                </a:solidFill>
                <a:highlight>
                  <a:srgbClr val="FFFFFF"/>
                </a:highlight>
                <a:latin typeface="Times New Roman" panose="02020603050405020304" pitchFamily="18" charset="0"/>
                <a:cs typeface="Times New Roman" panose="02020603050405020304" pitchFamily="18" charset="0"/>
              </a:rPr>
              <a:t>while</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20</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FF8000"/>
                </a:solidFill>
                <a:highlight>
                  <a:srgbClr val="FFFFFF"/>
                </a:highlight>
                <a:latin typeface="Times New Roman" panose="02020603050405020304" pitchFamily="18" charset="0"/>
                <a:cs typeface="Times New Roman" panose="02020603050405020304" pitchFamily="18" charset="0"/>
              </a:rPr>
              <a:t>1</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FF"/>
                </a:solidFill>
                <a:highlight>
                  <a:srgbClr val="FFFFFF"/>
                </a:highlight>
                <a:latin typeface="Times New Roman" panose="02020603050405020304" pitchFamily="18" charset="0"/>
                <a:cs typeface="Times New Roman" panose="02020603050405020304" pitchFamily="18" charset="0"/>
              </a:rPr>
              <a:t>if</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8000FF"/>
                </a:solidFill>
                <a:highlight>
                  <a:srgbClr val="FFFFFF"/>
                </a:highlight>
                <a:latin typeface="Times New Roman" panose="02020603050405020304" pitchFamily="18" charset="0"/>
                <a:cs typeface="Times New Roman" panose="02020603050405020304" pitchFamily="18" charset="0"/>
              </a:rPr>
              <a:t>sum</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&gt;=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100</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FF"/>
                </a:solidFill>
                <a:highlight>
                  <a:srgbClr val="FFFFFF"/>
                </a:highlight>
                <a:latin typeface="Times New Roman" panose="02020603050405020304" pitchFamily="18" charset="0"/>
                <a:cs typeface="Times New Roman" panose="02020603050405020304" pitchFamily="18" charset="0"/>
              </a:rPr>
              <a:t>break</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8000FF"/>
                </a:solidFill>
                <a:highlight>
                  <a:srgbClr val="FFFFFF"/>
                </a:highlight>
                <a:latin typeface="Times New Roman" panose="02020603050405020304" pitchFamily="18" charset="0"/>
                <a:cs typeface="Times New Roman" panose="02020603050405020304" pitchFamily="18" charset="0"/>
              </a:rPr>
              <a:t>sum</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8000FF"/>
                </a:solidFill>
                <a:highlight>
                  <a:srgbClr val="FFFFFF"/>
                </a:highlight>
                <a:latin typeface="Times New Roman" panose="02020603050405020304" pitchFamily="18" charset="0"/>
                <a:cs typeface="Times New Roman" panose="02020603050405020304" pitchFamily="18" charset="0"/>
              </a:rPr>
              <a:t>sum</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8000FF"/>
                </a:solidFill>
                <a:highlight>
                  <a:srgbClr val="FFFFFF"/>
                </a:highlight>
                <a:latin typeface="Times New Roman" panose="02020603050405020304" pitchFamily="18" charset="0"/>
                <a:cs typeface="Times New Roman" panose="02020603050405020304" pitchFamily="18" charset="0"/>
              </a:rPr>
              <a:t>cat</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808080"/>
                </a:solidFill>
                <a:highlight>
                  <a:srgbClr val="FFFFFF"/>
                </a:highlight>
                <a:latin typeface="Times New Roman" panose="02020603050405020304" pitchFamily="18" charset="0"/>
                <a:cs typeface="Times New Roman" panose="02020603050405020304" pitchFamily="18" charset="0"/>
              </a:rPr>
              <a:t>"The </a:t>
            </a:r>
            <a:r>
              <a:rPr lang="en-US" dirty="0" err="1">
                <a:solidFill>
                  <a:srgbClr val="808080"/>
                </a:solidFill>
                <a:highlight>
                  <a:srgbClr val="FFFFFF"/>
                </a:highlight>
                <a:latin typeface="Times New Roman" panose="02020603050405020304" pitchFamily="18" charset="0"/>
                <a:cs typeface="Times New Roman" panose="02020603050405020304" pitchFamily="18" charset="0"/>
              </a:rPr>
              <a:t>i</a:t>
            </a:r>
            <a:r>
              <a:rPr lang="en-US" dirty="0">
                <a:solidFill>
                  <a:srgbClr val="808080"/>
                </a:solidFill>
                <a:highlight>
                  <a:srgbClr val="FFFFFF"/>
                </a:highlight>
                <a:latin typeface="Times New Roman" panose="02020603050405020304" pitchFamily="18" charset="0"/>
                <a:cs typeface="Times New Roman" panose="02020603050405020304" pitchFamily="18" charset="0"/>
              </a:rPr>
              <a:t> is"</a:t>
            </a:r>
            <a:r>
              <a:rPr lang="en-US" dirty="0">
                <a:solidFill>
                  <a:srgbClr val="00000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a:t>
            </a:r>
            <a:r>
              <a:rPr lang="en-US" dirty="0">
                <a:solidFill>
                  <a:srgbClr val="808080"/>
                </a:solidFill>
                <a:highlight>
                  <a:srgbClr val="FFFFFF"/>
                </a:highlight>
                <a:latin typeface="Times New Roman" panose="02020603050405020304" pitchFamily="18" charset="0"/>
                <a:cs typeface="Times New Roman" panose="02020603050405020304" pitchFamily="18" charset="0"/>
              </a:rPr>
              <a:t>"\n"</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8000FF"/>
                </a:solidFill>
                <a:highlight>
                  <a:srgbClr val="FFFFFF"/>
                </a:highlight>
                <a:latin typeface="Times New Roman" panose="02020603050405020304" pitchFamily="18" charset="0"/>
                <a:cs typeface="Times New Roman" panose="02020603050405020304" pitchFamily="18" charset="0"/>
              </a:rPr>
              <a:t>cat</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808080"/>
                </a:solidFill>
                <a:highlight>
                  <a:srgbClr val="FFFFFF"/>
                </a:highlight>
                <a:latin typeface="Times New Roman" panose="02020603050405020304" pitchFamily="18" charset="0"/>
                <a:cs typeface="Times New Roman" panose="02020603050405020304" pitchFamily="18" charset="0"/>
              </a:rPr>
              <a:t>"The sum </a:t>
            </a:r>
            <a:r>
              <a:rPr lang="en-US" dirty="0" err="1">
                <a:solidFill>
                  <a:srgbClr val="808080"/>
                </a:solidFill>
                <a:highlight>
                  <a:srgbClr val="FFFFFF"/>
                </a:highlight>
                <a:latin typeface="Times New Roman" panose="02020603050405020304" pitchFamily="18" charset="0"/>
                <a:cs typeface="Times New Roman" panose="02020603050405020304" pitchFamily="18" charset="0"/>
              </a:rPr>
              <a:t>is"</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a:t>
            </a:r>
            <a:r>
              <a:rPr lang="en-US" dirty="0" err="1">
                <a:solidFill>
                  <a:srgbClr val="8000FF"/>
                </a:solidFill>
                <a:highlight>
                  <a:srgbClr val="FFFFFF"/>
                </a:highlight>
                <a:latin typeface="Times New Roman" panose="02020603050405020304" pitchFamily="18" charset="0"/>
                <a:cs typeface="Times New Roman" panose="02020603050405020304" pitchFamily="18" charset="0"/>
              </a:rPr>
              <a:t>sum</a:t>
            </a:r>
            <a:r>
              <a:rPr lang="en-US" dirty="0">
                <a:solidFill>
                  <a:srgbClr val="000000"/>
                </a:solidFill>
                <a:highlight>
                  <a:srgbClr val="FFFFFF"/>
                </a:highlight>
                <a:latin typeface="Times New Roman" panose="02020603050405020304" pitchFamily="18" charset="0"/>
                <a:cs typeface="Times New Roman" panose="02020603050405020304" pitchFamily="18" charset="0"/>
              </a:rPr>
              <a:t>,</a:t>
            </a:r>
            <a:r>
              <a:rPr lang="en-US" dirty="0">
                <a:solidFill>
                  <a:srgbClr val="808080"/>
                </a:solidFill>
                <a:highlight>
                  <a:srgbClr val="FFFFFF"/>
                </a:highlight>
                <a:latin typeface="Times New Roman" panose="02020603050405020304" pitchFamily="18" charset="0"/>
                <a:cs typeface="Times New Roman" panose="02020603050405020304" pitchFamily="18" charset="0"/>
              </a:rPr>
              <a:t>"\n"</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2362200" y="1447801"/>
            <a:ext cx="4495800" cy="3657599"/>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1"/>
          <p:cNvSpPr>
            <a:spLocks noChangeArrowheads="1"/>
          </p:cNvSpPr>
          <p:nvPr/>
        </p:nvSpPr>
        <p:spPr bwMode="auto">
          <a:xfrm>
            <a:off x="7375479" y="2710428"/>
            <a:ext cx="1851469"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a:t>
            </a:r>
            <a:r>
              <a:rPr lang="en-US" altLang="en-US" sz="1600" dirty="0" err="1">
                <a:solidFill>
                  <a:srgbClr val="0000FF"/>
                </a:solidFill>
                <a:latin typeface="Lucida Console" panose="020B0609040504020204" pitchFamily="49" charset="0"/>
              </a:rPr>
              <a:t>breakdemo</a:t>
            </a:r>
            <a:r>
              <a:rPr lang="en-US" altLang="en-US" sz="1600" dirty="0">
                <a:solidFill>
                  <a:srgbClr val="0000FF"/>
                </a:solidFill>
                <a:latin typeface="Lucida Console" panose="020B0609040504020204" pitchFamily="49" charset="0"/>
              </a:rPr>
              <a:t>()</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The </a:t>
            </a:r>
            <a:r>
              <a:rPr lang="en-US" altLang="en-US" sz="1600" dirty="0" err="1">
                <a:solidFill>
                  <a:srgbClr val="000000"/>
                </a:solidFill>
                <a:latin typeface="Lucida Console" panose="020B0609040504020204" pitchFamily="49" charset="0"/>
              </a:rPr>
              <a:t>i</a:t>
            </a:r>
            <a:r>
              <a:rPr lang="en-US" altLang="en-US" sz="1600" dirty="0">
                <a:solidFill>
                  <a:srgbClr val="000000"/>
                </a:solidFill>
                <a:latin typeface="Lucida Console" panose="020B0609040504020204" pitchFamily="49" charset="0"/>
              </a:rPr>
              <a:t> is 15</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The sum is 105 </a:t>
            </a:r>
            <a:endParaRPr lang="en-US" altLang="en-US" sz="3600" dirty="0">
              <a:latin typeface="Arial" panose="020B0604020202020204" pitchFamily="34" charset="0"/>
            </a:endParaRPr>
          </a:p>
        </p:txBody>
      </p:sp>
      <p:sp>
        <p:nvSpPr>
          <p:cNvPr id="8" name="TextBox 7"/>
          <p:cNvSpPr txBox="1"/>
          <p:nvPr/>
        </p:nvSpPr>
        <p:spPr>
          <a:xfrm>
            <a:off x="2590800" y="5710536"/>
            <a:ext cx="6629400" cy="461665"/>
          </a:xfrm>
          <a:prstGeom prst="rect">
            <a:avLst/>
          </a:prstGeom>
          <a:noFill/>
        </p:spPr>
        <p:txBody>
          <a:bodyPr wrap="square" rtlCol="0">
            <a:spAutoFit/>
          </a:bodyPr>
          <a:lstStyle/>
          <a:p>
            <a:r>
              <a:rPr lang="en-US" sz="2400" dirty="0">
                <a:solidFill>
                  <a:srgbClr val="FF0000"/>
                </a:solidFill>
              </a:rPr>
              <a:t>sum = 1 + 2 + 3 + ...+14 = 105</a:t>
            </a:r>
          </a:p>
        </p:txBody>
      </p:sp>
      <p:cxnSp>
        <p:nvCxnSpPr>
          <p:cNvPr id="26" name="Curved Connector 25"/>
          <p:cNvCxnSpPr/>
          <p:nvPr/>
        </p:nvCxnSpPr>
        <p:spPr>
          <a:xfrm rot="5400000">
            <a:off x="2943746" y="3629546"/>
            <a:ext cx="818108" cy="457200"/>
          </a:xfrm>
          <a:prstGeom prst="curvedConnector3">
            <a:avLst>
              <a:gd name="adj1" fmla="val -1171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590800" y="5253336"/>
            <a:ext cx="7010400" cy="461665"/>
          </a:xfrm>
          <a:prstGeom prst="rect">
            <a:avLst/>
          </a:prstGeom>
          <a:noFill/>
        </p:spPr>
        <p:txBody>
          <a:bodyPr wrap="square" rtlCol="0">
            <a:spAutoFit/>
          </a:bodyPr>
          <a:lstStyle/>
          <a:p>
            <a:r>
              <a:rPr lang="en-US" sz="2400" dirty="0">
                <a:solidFill>
                  <a:srgbClr val="0070C0"/>
                </a:solidFill>
                <a:latin typeface="Times New Roman" panose="02020603050405020304" pitchFamily="18" charset="0"/>
                <a:cs typeface="Times New Roman" panose="02020603050405020304" pitchFamily="18" charset="0"/>
              </a:rPr>
              <a:t>break statement breaks out of the loop. </a:t>
            </a:r>
          </a:p>
        </p:txBody>
      </p:sp>
    </p:spTree>
    <p:extLst>
      <p:ext uri="{BB962C8B-B14F-4D97-AF65-F5344CB8AC3E}">
        <p14:creationId xmlns:p14="http://schemas.microsoft.com/office/powerpoint/2010/main" val="19691705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next</a:t>
            </a:r>
            <a:r>
              <a:rPr lang="en-US" dirty="0"/>
              <a:t> Statement</a:t>
            </a:r>
          </a:p>
        </p:txBody>
      </p:sp>
      <p:sp>
        <p:nvSpPr>
          <p:cNvPr id="3" name="Slide Number Placeholder 2"/>
          <p:cNvSpPr>
            <a:spLocks noGrp="1"/>
          </p:cNvSpPr>
          <p:nvPr>
            <p:ph type="sldNum" sz="quarter" idx="12"/>
          </p:nvPr>
        </p:nvSpPr>
        <p:spPr/>
        <p:txBody>
          <a:bodyPr/>
          <a:lstStyle/>
          <a:p>
            <a:fld id="{F8328964-332A-4115-BBD0-419F6E8FE1FF}" type="slidenum">
              <a:rPr lang="en-US" smtClean="0"/>
              <a:t>75</a:t>
            </a:fld>
            <a:endParaRPr lang="en-US"/>
          </a:p>
        </p:txBody>
      </p:sp>
      <p:sp>
        <p:nvSpPr>
          <p:cNvPr id="5" name="Rounded Rectangle 4"/>
          <p:cNvSpPr/>
          <p:nvPr/>
        </p:nvSpPr>
        <p:spPr>
          <a:xfrm>
            <a:off x="2362200" y="1447800"/>
            <a:ext cx="4495800" cy="3657600"/>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2743200" y="1568439"/>
            <a:ext cx="3505200" cy="3416320"/>
          </a:xfrm>
          <a:prstGeom prst="rect">
            <a:avLst/>
          </a:prstGeom>
        </p:spPr>
        <p:txBody>
          <a:bodyPr wrap="square">
            <a:spAutoFit/>
          </a:bodyPr>
          <a:lstStyle/>
          <a:p>
            <a:r>
              <a:rPr lang="en-US" dirty="0" err="1">
                <a:solidFill>
                  <a:srgbClr val="000000"/>
                </a:solidFill>
                <a:highlight>
                  <a:srgbClr val="FFFFFF"/>
                </a:highlight>
              </a:rPr>
              <a:t>nextdemo</a:t>
            </a:r>
            <a:r>
              <a:rPr lang="en-US" dirty="0">
                <a:solidFill>
                  <a:srgbClr val="000000"/>
                </a:solidFill>
                <a:highlight>
                  <a:srgbClr val="FFFFFF"/>
                </a:highlight>
              </a:rPr>
              <a:t> </a:t>
            </a:r>
            <a:r>
              <a:rPr lang="en-US" b="1" dirty="0">
                <a:solidFill>
                  <a:srgbClr val="000080"/>
                </a:solidFill>
                <a:highlight>
                  <a:srgbClr val="FFFFFF"/>
                </a:highlight>
              </a:rPr>
              <a:t>&lt;-</a:t>
            </a:r>
            <a:r>
              <a:rPr lang="en-US" dirty="0">
                <a:solidFill>
                  <a:srgbClr val="000000"/>
                </a:solidFill>
                <a:highlight>
                  <a:srgbClr val="FFFFFF"/>
                </a:highlight>
              </a:rPr>
              <a:t> </a:t>
            </a:r>
            <a:r>
              <a:rPr lang="en-US" b="1" dirty="0">
                <a:solidFill>
                  <a:srgbClr val="0000FF"/>
                </a:solidFill>
                <a:highlight>
                  <a:srgbClr val="FFFFFF"/>
                </a:highlight>
              </a:rPr>
              <a:t>function</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8000FF"/>
                </a:solidFill>
                <a:highlight>
                  <a:srgbClr val="FFFFFF"/>
                </a:highlight>
              </a:rPr>
              <a:t>sum</a:t>
            </a:r>
            <a:r>
              <a:rPr lang="en-US" dirty="0">
                <a:solidFill>
                  <a:srgbClr val="000000"/>
                </a:solidFill>
                <a:highlight>
                  <a:srgbClr val="FFFFFF"/>
                </a:highlight>
              </a:rPr>
              <a:t> </a:t>
            </a:r>
            <a:r>
              <a:rPr lang="en-US" b="1" dirty="0">
                <a:solidFill>
                  <a:srgbClr val="000080"/>
                </a:solidFill>
                <a:highlight>
                  <a:srgbClr val="FFFFFF"/>
                </a:highlight>
              </a:rPr>
              <a:t>&lt;-</a:t>
            </a:r>
            <a:r>
              <a:rPr lang="en-US" dirty="0">
                <a:solidFill>
                  <a:srgbClr val="000000"/>
                </a:solidFill>
                <a:highlight>
                  <a:srgbClr val="FFFFFF"/>
                </a:highlight>
              </a:rPr>
              <a:t> </a:t>
            </a:r>
            <a:r>
              <a:rPr lang="en-US" dirty="0">
                <a:solidFill>
                  <a:srgbClr val="FF8000"/>
                </a:solidFill>
                <a:highlight>
                  <a:srgbClr val="FFFFFF"/>
                </a:highlight>
              </a:rPr>
              <a:t>0</a:t>
            </a:r>
            <a:endParaRPr lang="en-US"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i</a:t>
            </a:r>
            <a:r>
              <a:rPr lang="en-US" dirty="0">
                <a:solidFill>
                  <a:srgbClr val="000000"/>
                </a:solidFill>
                <a:highlight>
                  <a:srgbClr val="FFFFFF"/>
                </a:highlight>
              </a:rPr>
              <a:t> </a:t>
            </a:r>
            <a:r>
              <a:rPr lang="en-US" b="1" dirty="0">
                <a:solidFill>
                  <a:srgbClr val="000080"/>
                </a:solidFill>
                <a:highlight>
                  <a:srgbClr val="FFFFFF"/>
                </a:highlight>
              </a:rPr>
              <a:t>&lt;-</a:t>
            </a:r>
            <a:r>
              <a:rPr lang="en-US" dirty="0">
                <a:solidFill>
                  <a:srgbClr val="000000"/>
                </a:solidFill>
                <a:highlight>
                  <a:srgbClr val="FFFFFF"/>
                </a:highlight>
              </a:rPr>
              <a:t> </a:t>
            </a:r>
            <a:r>
              <a:rPr lang="en-US" dirty="0">
                <a:solidFill>
                  <a:srgbClr val="FF8000"/>
                </a:solidFill>
                <a:highlight>
                  <a:srgbClr val="FFFFFF"/>
                </a:highlight>
              </a:rPr>
              <a:t>0</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while</a:t>
            </a:r>
            <a:r>
              <a:rPr lang="en-US" b="1" dirty="0">
                <a:solidFill>
                  <a:srgbClr val="000080"/>
                </a:solidFill>
                <a:highlight>
                  <a:srgbClr val="FFFFFF"/>
                </a:highlight>
              </a:rPr>
              <a:t>(</a:t>
            </a:r>
            <a:r>
              <a:rPr lang="en-US" dirty="0" err="1">
                <a:solidFill>
                  <a:srgbClr val="000000"/>
                </a:solidFill>
                <a:highlight>
                  <a:srgbClr val="FFFFFF"/>
                </a:highlight>
              </a:rPr>
              <a:t>i</a:t>
            </a:r>
            <a:r>
              <a:rPr lang="en-US" dirty="0">
                <a:solidFill>
                  <a:srgbClr val="000000"/>
                </a:solidFill>
                <a:highlight>
                  <a:srgbClr val="FFFFFF"/>
                </a:highlight>
              </a:rPr>
              <a:t> </a:t>
            </a:r>
            <a:r>
              <a:rPr lang="en-US" b="1" dirty="0">
                <a:solidFill>
                  <a:srgbClr val="000080"/>
                </a:solidFill>
                <a:highlight>
                  <a:srgbClr val="FFFFFF"/>
                </a:highlight>
              </a:rPr>
              <a:t>&lt;</a:t>
            </a:r>
            <a:r>
              <a:rPr lang="en-US" dirty="0">
                <a:solidFill>
                  <a:srgbClr val="000000"/>
                </a:solidFill>
                <a:highlight>
                  <a:srgbClr val="FFFFFF"/>
                </a:highlight>
              </a:rPr>
              <a:t> </a:t>
            </a:r>
            <a:r>
              <a:rPr lang="en-US" dirty="0">
                <a:solidFill>
                  <a:srgbClr val="FF8000"/>
                </a:solidFill>
                <a:highlight>
                  <a:srgbClr val="FFFFFF"/>
                </a:highlight>
              </a:rPr>
              <a:t>20</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i</a:t>
            </a:r>
            <a:r>
              <a:rPr lang="en-US" dirty="0">
                <a:solidFill>
                  <a:srgbClr val="000000"/>
                </a:solidFill>
                <a:highlight>
                  <a:srgbClr val="FFFFFF"/>
                </a:highlight>
              </a:rPr>
              <a:t> </a:t>
            </a:r>
            <a:r>
              <a:rPr lang="en-US" b="1" dirty="0">
                <a:solidFill>
                  <a:srgbClr val="000080"/>
                </a:solidFill>
                <a:highlight>
                  <a:srgbClr val="FFFFFF"/>
                </a:highlight>
              </a:rPr>
              <a:t>&lt;-</a:t>
            </a:r>
            <a:r>
              <a:rPr lang="en-US" dirty="0">
                <a:solidFill>
                  <a:srgbClr val="000000"/>
                </a:solidFill>
                <a:highlight>
                  <a:srgbClr val="FFFFFF"/>
                </a:highlight>
              </a:rPr>
              <a:t> </a:t>
            </a:r>
            <a:r>
              <a:rPr lang="en-US" dirty="0" err="1">
                <a:solidFill>
                  <a:srgbClr val="000000"/>
                </a:solidFill>
                <a:highlight>
                  <a:srgbClr val="FFFFFF"/>
                </a:highlight>
              </a:rPr>
              <a:t>i</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8000"/>
                </a:solidFill>
                <a:highlight>
                  <a:srgbClr val="FFFFFF"/>
                </a:highlight>
              </a:rPr>
              <a:t>1</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if</a:t>
            </a:r>
            <a:r>
              <a:rPr lang="en-US" dirty="0">
                <a:solidFill>
                  <a:srgbClr val="000000"/>
                </a:solidFill>
                <a:highlight>
                  <a:srgbClr val="FFFFFF"/>
                </a:highlight>
              </a:rPr>
              <a:t> </a:t>
            </a:r>
            <a:r>
              <a:rPr lang="en-US" b="1" dirty="0">
                <a:solidFill>
                  <a:srgbClr val="000080"/>
                </a:solidFill>
                <a:highlight>
                  <a:srgbClr val="FFFFFF"/>
                </a:highlight>
              </a:rPr>
              <a:t>(</a:t>
            </a:r>
            <a:r>
              <a:rPr lang="en-US" dirty="0" err="1">
                <a:solidFill>
                  <a:srgbClr val="000000"/>
                </a:solidFill>
                <a:highlight>
                  <a:srgbClr val="FFFFFF"/>
                </a:highlight>
              </a:rPr>
              <a:t>i</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8000"/>
                </a:solidFill>
                <a:highlight>
                  <a:srgbClr val="FFFFFF"/>
                </a:highlight>
              </a:rPr>
              <a:t>10</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i</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8000"/>
                </a:solidFill>
                <a:highlight>
                  <a:srgbClr val="FFFFFF"/>
                </a:highlight>
              </a:rPr>
              <a:t>11</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next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8000FF"/>
                </a:solidFill>
                <a:highlight>
                  <a:srgbClr val="FFFFFF"/>
                </a:highlight>
              </a:rPr>
              <a:t>sum</a:t>
            </a:r>
            <a:r>
              <a:rPr lang="en-US" dirty="0">
                <a:solidFill>
                  <a:srgbClr val="000000"/>
                </a:solidFill>
                <a:highlight>
                  <a:srgbClr val="FFFFFF"/>
                </a:highlight>
              </a:rPr>
              <a:t> </a:t>
            </a:r>
            <a:r>
              <a:rPr lang="en-US" b="1" dirty="0">
                <a:solidFill>
                  <a:srgbClr val="000080"/>
                </a:solidFill>
                <a:highlight>
                  <a:srgbClr val="FFFFFF"/>
                </a:highlight>
              </a:rPr>
              <a:t>&lt;-</a:t>
            </a:r>
            <a:r>
              <a:rPr lang="en-US" dirty="0">
                <a:solidFill>
                  <a:srgbClr val="000000"/>
                </a:solidFill>
                <a:highlight>
                  <a:srgbClr val="FFFFFF"/>
                </a:highlight>
              </a:rPr>
              <a:t> </a:t>
            </a:r>
            <a:r>
              <a:rPr lang="en-US" dirty="0">
                <a:solidFill>
                  <a:srgbClr val="8000FF"/>
                </a:solidFill>
                <a:highlight>
                  <a:srgbClr val="FFFFFF"/>
                </a:highlight>
              </a:rPr>
              <a:t>sum</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i</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8000FF"/>
                </a:solidFill>
                <a:highlight>
                  <a:srgbClr val="FFFFFF"/>
                </a:highlight>
              </a:rPr>
              <a:t>cat</a:t>
            </a:r>
            <a:r>
              <a:rPr lang="en-US" b="1" dirty="0">
                <a:solidFill>
                  <a:srgbClr val="000080"/>
                </a:solidFill>
                <a:highlight>
                  <a:srgbClr val="FFFFFF"/>
                </a:highlight>
              </a:rPr>
              <a:t>(</a:t>
            </a:r>
            <a:r>
              <a:rPr lang="en-US" dirty="0">
                <a:solidFill>
                  <a:srgbClr val="808080"/>
                </a:solidFill>
                <a:highlight>
                  <a:srgbClr val="FFFFFF"/>
                </a:highlight>
              </a:rPr>
              <a:t>"The </a:t>
            </a:r>
            <a:r>
              <a:rPr lang="en-US" dirty="0" err="1">
                <a:solidFill>
                  <a:srgbClr val="808080"/>
                </a:solidFill>
                <a:highlight>
                  <a:srgbClr val="FFFFFF"/>
                </a:highlight>
              </a:rPr>
              <a:t>i</a:t>
            </a:r>
            <a:r>
              <a:rPr lang="en-US" dirty="0">
                <a:solidFill>
                  <a:srgbClr val="808080"/>
                </a:solidFill>
                <a:highlight>
                  <a:srgbClr val="FFFFFF"/>
                </a:highlight>
              </a:rPr>
              <a:t> is"</a:t>
            </a:r>
            <a:r>
              <a:rPr lang="en-US" dirty="0">
                <a:solidFill>
                  <a:srgbClr val="000000"/>
                </a:solidFill>
                <a:highlight>
                  <a:srgbClr val="FFFFFF"/>
                </a:highlight>
              </a:rPr>
              <a:t>,</a:t>
            </a:r>
            <a:r>
              <a:rPr lang="en-US" dirty="0" err="1">
                <a:solidFill>
                  <a:srgbClr val="000000"/>
                </a:solidFill>
                <a:highlight>
                  <a:srgbClr val="FFFFFF"/>
                </a:highlight>
              </a:rPr>
              <a:t>i</a:t>
            </a:r>
            <a:r>
              <a:rPr lang="en-US" dirty="0">
                <a:solidFill>
                  <a:srgbClr val="000000"/>
                </a:solidFill>
                <a:highlight>
                  <a:srgbClr val="FFFFFF"/>
                </a:highlight>
              </a:rPr>
              <a:t>,</a:t>
            </a:r>
            <a:r>
              <a:rPr lang="en-US" dirty="0">
                <a:solidFill>
                  <a:srgbClr val="808080"/>
                </a:solidFill>
                <a:highlight>
                  <a:srgbClr val="FFFFFF"/>
                </a:highlight>
              </a:rPr>
              <a:t>"\n"</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8000FF"/>
                </a:solidFill>
                <a:highlight>
                  <a:srgbClr val="FFFFFF"/>
                </a:highlight>
              </a:rPr>
              <a:t>cat</a:t>
            </a:r>
            <a:r>
              <a:rPr lang="en-US" b="1" dirty="0">
                <a:solidFill>
                  <a:srgbClr val="000080"/>
                </a:solidFill>
                <a:highlight>
                  <a:srgbClr val="FFFFFF"/>
                </a:highlight>
              </a:rPr>
              <a:t>(</a:t>
            </a:r>
            <a:r>
              <a:rPr lang="en-US" dirty="0">
                <a:solidFill>
                  <a:srgbClr val="808080"/>
                </a:solidFill>
                <a:highlight>
                  <a:srgbClr val="FFFFFF"/>
                </a:highlight>
              </a:rPr>
              <a:t>"The sum </a:t>
            </a:r>
            <a:r>
              <a:rPr lang="en-US" dirty="0" err="1">
                <a:solidFill>
                  <a:srgbClr val="808080"/>
                </a:solidFill>
                <a:highlight>
                  <a:srgbClr val="FFFFFF"/>
                </a:highlight>
              </a:rPr>
              <a:t>is"</a:t>
            </a:r>
            <a:r>
              <a:rPr lang="en-US" dirty="0" err="1">
                <a:solidFill>
                  <a:srgbClr val="000000"/>
                </a:solidFill>
                <a:highlight>
                  <a:srgbClr val="FFFFFF"/>
                </a:highlight>
              </a:rPr>
              <a:t>,</a:t>
            </a:r>
            <a:r>
              <a:rPr lang="en-US" dirty="0" err="1">
                <a:solidFill>
                  <a:srgbClr val="8000FF"/>
                </a:solidFill>
                <a:highlight>
                  <a:srgbClr val="FFFFFF"/>
                </a:highlight>
              </a:rPr>
              <a:t>sum</a:t>
            </a:r>
            <a:r>
              <a:rPr lang="en-US" dirty="0">
                <a:solidFill>
                  <a:srgbClr val="000000"/>
                </a:solidFill>
                <a:highlight>
                  <a:srgbClr val="FFFFFF"/>
                </a:highlight>
              </a:rPr>
              <a:t>,</a:t>
            </a:r>
            <a:r>
              <a:rPr lang="en-US" dirty="0">
                <a:solidFill>
                  <a:srgbClr val="808080"/>
                </a:solidFill>
                <a:highlight>
                  <a:srgbClr val="FFFFFF"/>
                </a:highlight>
              </a:rPr>
              <a:t>"\n"</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80"/>
                </a:solidFill>
                <a:highlight>
                  <a:srgbClr val="FFFFFF"/>
                </a:highlight>
              </a:rPr>
              <a:t>}</a:t>
            </a:r>
            <a:endParaRPr lang="en-US" dirty="0">
              <a:solidFill>
                <a:srgbClr val="000000"/>
              </a:solidFill>
              <a:highlight>
                <a:srgbClr val="FFFFFF"/>
              </a:highlight>
            </a:endParaRPr>
          </a:p>
        </p:txBody>
      </p:sp>
      <p:sp>
        <p:nvSpPr>
          <p:cNvPr id="7" name="Rectangle 1"/>
          <p:cNvSpPr>
            <a:spLocks noChangeArrowheads="1"/>
          </p:cNvSpPr>
          <p:nvPr/>
        </p:nvSpPr>
        <p:spPr bwMode="auto">
          <a:xfrm>
            <a:off x="7391401" y="2669485"/>
            <a:ext cx="1728037"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600" dirty="0">
                <a:solidFill>
                  <a:srgbClr val="0000FF"/>
                </a:solidFill>
                <a:latin typeface="Lucida Console" panose="020B0609040504020204" pitchFamily="49" charset="0"/>
              </a:rPr>
              <a:t>&gt; </a:t>
            </a:r>
            <a:r>
              <a:rPr lang="en-US" altLang="en-US" sz="1600" dirty="0" err="1">
                <a:solidFill>
                  <a:srgbClr val="0000FF"/>
                </a:solidFill>
                <a:latin typeface="Lucida Console" panose="020B0609040504020204" pitchFamily="49" charset="0"/>
              </a:rPr>
              <a:t>nextdemo</a:t>
            </a:r>
            <a:r>
              <a:rPr lang="en-US" altLang="en-US" sz="1600" dirty="0">
                <a:solidFill>
                  <a:srgbClr val="0000FF"/>
                </a:solidFill>
                <a:latin typeface="Lucida Console" panose="020B0609040504020204" pitchFamily="49" charset="0"/>
              </a:rPr>
              <a:t>()</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The </a:t>
            </a:r>
            <a:r>
              <a:rPr lang="en-US" altLang="en-US" sz="1600" dirty="0" err="1">
                <a:solidFill>
                  <a:srgbClr val="000000"/>
                </a:solidFill>
                <a:latin typeface="Lucida Console" panose="020B0609040504020204" pitchFamily="49" charset="0"/>
              </a:rPr>
              <a:t>i</a:t>
            </a:r>
            <a:r>
              <a:rPr lang="en-US" altLang="en-US" sz="1600" dirty="0">
                <a:solidFill>
                  <a:srgbClr val="000000"/>
                </a:solidFill>
                <a:latin typeface="Lucida Console" panose="020B0609040504020204" pitchFamily="49" charset="0"/>
              </a:rPr>
              <a:t> is 20</a:t>
            </a:r>
          </a:p>
          <a:p>
            <a:pPr eaLnBrk="0" fontAlgn="base" hangingPunct="0">
              <a:spcBef>
                <a:spcPct val="0"/>
              </a:spcBef>
              <a:spcAft>
                <a:spcPct val="0"/>
              </a:spcAft>
            </a:pPr>
            <a:r>
              <a:rPr lang="en-US" altLang="en-US" sz="1600" dirty="0">
                <a:solidFill>
                  <a:srgbClr val="000000"/>
                </a:solidFill>
                <a:latin typeface="Lucida Console" panose="020B0609040504020204" pitchFamily="49" charset="0"/>
              </a:rPr>
              <a:t>The sum is 189</a:t>
            </a:r>
            <a:endParaRPr lang="en-US" altLang="en-US" sz="3600" dirty="0">
              <a:latin typeface="Arial" panose="020B0604020202020204" pitchFamily="34" charset="0"/>
            </a:endParaRPr>
          </a:p>
        </p:txBody>
      </p:sp>
      <p:sp>
        <p:nvSpPr>
          <p:cNvPr id="8" name="TextBox 7"/>
          <p:cNvSpPr txBox="1"/>
          <p:nvPr/>
        </p:nvSpPr>
        <p:spPr>
          <a:xfrm>
            <a:off x="2590800" y="5710536"/>
            <a:ext cx="6629400" cy="461665"/>
          </a:xfrm>
          <a:prstGeom prst="rect">
            <a:avLst/>
          </a:prstGeom>
          <a:noFill/>
        </p:spPr>
        <p:txBody>
          <a:bodyPr wrap="square" rtlCol="0">
            <a:spAutoFit/>
          </a:bodyPr>
          <a:lstStyle/>
          <a:p>
            <a:r>
              <a:rPr lang="en-US" sz="2400" dirty="0">
                <a:solidFill>
                  <a:srgbClr val="FF0000"/>
                </a:solidFill>
              </a:rPr>
              <a:t>sum = 1 + 2 + ...+ 8 + </a:t>
            </a:r>
            <a:r>
              <a:rPr lang="en-US" sz="2400" dirty="0">
                <a:solidFill>
                  <a:srgbClr val="00B0F0"/>
                </a:solidFill>
              </a:rPr>
              <a:t>9 + 12 </a:t>
            </a:r>
            <a:r>
              <a:rPr lang="en-US" sz="2400" dirty="0">
                <a:solidFill>
                  <a:srgbClr val="FF0000"/>
                </a:solidFill>
              </a:rPr>
              <a:t>+ 13 + ... + 20 = 189</a:t>
            </a:r>
          </a:p>
        </p:txBody>
      </p:sp>
      <p:sp>
        <p:nvSpPr>
          <p:cNvPr id="9" name="TextBox 8"/>
          <p:cNvSpPr txBox="1"/>
          <p:nvPr/>
        </p:nvSpPr>
        <p:spPr>
          <a:xfrm>
            <a:off x="2590800" y="5253336"/>
            <a:ext cx="7010400" cy="461665"/>
          </a:xfrm>
          <a:prstGeom prst="rect">
            <a:avLst/>
          </a:prstGeom>
          <a:noFill/>
        </p:spPr>
        <p:txBody>
          <a:bodyPr wrap="square" rtlCol="0">
            <a:spAutoFit/>
          </a:bodyPr>
          <a:lstStyle/>
          <a:p>
            <a:r>
              <a:rPr lang="en-US" sz="2400" dirty="0">
                <a:solidFill>
                  <a:srgbClr val="0070C0"/>
                </a:solidFill>
                <a:latin typeface="Times New Roman" panose="02020603050405020304" pitchFamily="18" charset="0"/>
                <a:cs typeface="Times New Roman" panose="02020603050405020304" pitchFamily="18" charset="0"/>
              </a:rPr>
              <a:t>next statement bypasses the current iteration. </a:t>
            </a:r>
          </a:p>
        </p:txBody>
      </p:sp>
      <p:cxnSp>
        <p:nvCxnSpPr>
          <p:cNvPr id="10" name="Curved Connector 9"/>
          <p:cNvCxnSpPr/>
          <p:nvPr/>
        </p:nvCxnSpPr>
        <p:spPr>
          <a:xfrm rot="16200000" flipV="1">
            <a:off x="2919716" y="2816245"/>
            <a:ext cx="809626" cy="457203"/>
          </a:xfrm>
          <a:prstGeom prst="curvedConnector3">
            <a:avLst>
              <a:gd name="adj1" fmla="val -588"/>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4637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14400"/>
          </a:xfrm>
        </p:spPr>
        <p:txBody>
          <a:bodyPr/>
          <a:lstStyle/>
          <a:p>
            <a:r>
              <a:rPr lang="en-US" dirty="0"/>
              <a:t>while loop vs repeat loop</a:t>
            </a:r>
          </a:p>
        </p:txBody>
      </p:sp>
      <p:sp>
        <p:nvSpPr>
          <p:cNvPr id="3" name="Slide Number Placeholder 2"/>
          <p:cNvSpPr>
            <a:spLocks noGrp="1"/>
          </p:cNvSpPr>
          <p:nvPr>
            <p:ph type="sldNum" sz="quarter" idx="12"/>
          </p:nvPr>
        </p:nvSpPr>
        <p:spPr/>
        <p:txBody>
          <a:bodyPr/>
          <a:lstStyle/>
          <a:p>
            <a:fld id="{F8328964-332A-4115-BBD0-419F6E8FE1FF}" type="slidenum">
              <a:rPr lang="en-US" smtClean="0"/>
              <a:t>76</a:t>
            </a:fld>
            <a:endParaRPr lang="en-US"/>
          </a:p>
        </p:txBody>
      </p:sp>
      <p:sp>
        <p:nvSpPr>
          <p:cNvPr id="6" name="Content Placeholder 3"/>
          <p:cNvSpPr>
            <a:spLocks noGrp="1"/>
          </p:cNvSpPr>
          <p:nvPr>
            <p:ph sz="quarter" idx="1"/>
          </p:nvPr>
        </p:nvSpPr>
        <p:spPr/>
        <p:txBody>
          <a:bodyPr/>
          <a:lstStyle/>
          <a:p>
            <a:r>
              <a:rPr lang="en-US" dirty="0"/>
              <a:t>Syntax</a:t>
            </a:r>
            <a:br>
              <a:rPr lang="en-US" dirty="0"/>
            </a:br>
            <a:r>
              <a:rPr lang="en-US" dirty="0"/>
              <a:t>      </a:t>
            </a:r>
            <a:r>
              <a:rPr lang="en-US" dirty="0">
                <a:solidFill>
                  <a:srgbClr val="00B0F0"/>
                </a:solidFill>
              </a:rPr>
              <a:t>while (logic expression) </a:t>
            </a:r>
            <a:br>
              <a:rPr lang="en-US" dirty="0">
                <a:solidFill>
                  <a:srgbClr val="00B0F0"/>
                </a:solidFill>
              </a:rPr>
            </a:br>
            <a:r>
              <a:rPr lang="en-US" dirty="0">
                <a:solidFill>
                  <a:srgbClr val="00B0F0"/>
                </a:solidFill>
              </a:rPr>
              <a:t>                statement</a:t>
            </a:r>
          </a:p>
          <a:p>
            <a:endParaRPr lang="en-US" dirty="0"/>
          </a:p>
        </p:txBody>
      </p:sp>
      <p:sp>
        <p:nvSpPr>
          <p:cNvPr id="9" name="Content Placeholder 8"/>
          <p:cNvSpPr>
            <a:spLocks noGrp="1"/>
          </p:cNvSpPr>
          <p:nvPr>
            <p:ph sz="quarter" idx="2"/>
          </p:nvPr>
        </p:nvSpPr>
        <p:spPr/>
        <p:txBody>
          <a:bodyPr/>
          <a:lstStyle/>
          <a:p>
            <a:endParaRPr lang="en-US" dirty="0"/>
          </a:p>
          <a:p>
            <a:pPr marL="0" indent="0">
              <a:buNone/>
            </a:pPr>
            <a:r>
              <a:rPr lang="en-US" dirty="0">
                <a:solidFill>
                  <a:srgbClr val="00B0F0"/>
                </a:solidFill>
              </a:rPr>
              <a:t>                repeat  statement</a:t>
            </a:r>
            <a:endParaRPr lang="en-US" dirty="0"/>
          </a:p>
        </p:txBody>
      </p:sp>
      <p:sp>
        <p:nvSpPr>
          <p:cNvPr id="7" name="Rounded Rectangle 6"/>
          <p:cNvSpPr/>
          <p:nvPr/>
        </p:nvSpPr>
        <p:spPr>
          <a:xfrm>
            <a:off x="609600" y="2472222"/>
            <a:ext cx="5105400" cy="2853223"/>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p:cNvSpPr/>
          <p:nvPr/>
        </p:nvSpPr>
        <p:spPr>
          <a:xfrm>
            <a:off x="740664" y="2734644"/>
            <a:ext cx="4572000" cy="2308324"/>
          </a:xfrm>
          <a:prstGeom prst="rect">
            <a:avLst/>
          </a:prstGeom>
        </p:spPr>
        <p:txBody>
          <a:bodyPr>
            <a:spAutoFit/>
          </a:bodyPr>
          <a:lstStyle/>
          <a:p>
            <a:r>
              <a:rPr lang="en-US" dirty="0">
                <a:solidFill>
                  <a:srgbClr val="008000"/>
                </a:solidFill>
                <a:highlight>
                  <a:srgbClr val="FFFFFF"/>
                </a:highlight>
                <a:latin typeface="Times New Roman" panose="02020603050405020304" pitchFamily="18" charset="0"/>
                <a:cs typeface="Times New Roman" panose="02020603050405020304" pitchFamily="18" charset="0"/>
              </a:rPr>
              <a:t># Use while loop</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err="1">
                <a:solidFill>
                  <a:srgbClr val="000000"/>
                </a:solidFill>
                <a:highlight>
                  <a:srgbClr val="FFFFFF"/>
                </a:highlight>
                <a:latin typeface="Times New Roman" panose="02020603050405020304" pitchFamily="18" charset="0"/>
                <a:cs typeface="Times New Roman" panose="02020603050405020304" pitchFamily="18" charset="0"/>
              </a:rPr>
              <a:t>grade_v</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FF"/>
                </a:solidFill>
                <a:highlight>
                  <a:srgbClr val="FFFFFF"/>
                </a:highlight>
                <a:latin typeface="Times New Roman" panose="02020603050405020304" pitchFamily="18" charset="0"/>
                <a:cs typeface="Times New Roman" panose="02020603050405020304" pitchFamily="18" charset="0"/>
              </a:rPr>
              <a:t>NULL</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1</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b="1" dirty="0">
                <a:solidFill>
                  <a:srgbClr val="0000FF"/>
                </a:solidFill>
                <a:highlight>
                  <a:srgbClr val="FFFFFF"/>
                </a:highlight>
                <a:latin typeface="Times New Roman" panose="02020603050405020304" pitchFamily="18" charset="0"/>
                <a:cs typeface="Times New Roman" panose="02020603050405020304" pitchFamily="18" charset="0"/>
              </a:rPr>
              <a:t>while</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100</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grade_v</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score2grade</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score_v</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1</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8000FF"/>
                </a:solidFill>
                <a:highlight>
                  <a:srgbClr val="FFFFFF"/>
                </a:highlight>
                <a:latin typeface="Times New Roman" panose="02020603050405020304" pitchFamily="18" charset="0"/>
                <a:cs typeface="Times New Roman" panose="02020603050405020304" pitchFamily="18" charset="0"/>
              </a:rPr>
              <a:t>print</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grade_v</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008000"/>
                </a:solidFill>
                <a:highlight>
                  <a:srgbClr val="FFFFFF"/>
                </a:highlight>
                <a:latin typeface="Times New Roman" panose="02020603050405020304" pitchFamily="18" charset="0"/>
                <a:cs typeface="Times New Roman" panose="02020603050405020304" pitchFamily="18" charset="0"/>
              </a:rPr>
              <a:t># Show the grades calculated</a:t>
            </a:r>
            <a:endParaRPr lang="en-US" dirty="0">
              <a:latin typeface="Times New Roman" panose="02020603050405020304" pitchFamily="18" charset="0"/>
              <a:cs typeface="Times New Roman" panose="02020603050405020304" pitchFamily="18" charset="0"/>
            </a:endParaRPr>
          </a:p>
        </p:txBody>
      </p:sp>
      <p:sp>
        <p:nvSpPr>
          <p:cNvPr id="10" name="Rounded Rectangle 9"/>
          <p:cNvSpPr/>
          <p:nvPr/>
        </p:nvSpPr>
        <p:spPr>
          <a:xfrm>
            <a:off x="6400800" y="2438400"/>
            <a:ext cx="5105400" cy="2887046"/>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6934200" y="2630099"/>
            <a:ext cx="4572000" cy="2585323"/>
          </a:xfrm>
          <a:prstGeom prst="rect">
            <a:avLst/>
          </a:prstGeom>
        </p:spPr>
        <p:txBody>
          <a:bodyPr>
            <a:spAutoFit/>
          </a:bodyPr>
          <a:lstStyle/>
          <a:p>
            <a:r>
              <a:rPr lang="en-US" dirty="0">
                <a:solidFill>
                  <a:srgbClr val="008000"/>
                </a:solidFill>
                <a:highlight>
                  <a:srgbClr val="FFFFFF"/>
                </a:highlight>
                <a:latin typeface="Times New Roman" panose="02020603050405020304" pitchFamily="18" charset="0"/>
                <a:cs typeface="Times New Roman" panose="02020603050405020304" pitchFamily="18" charset="0"/>
              </a:rPr>
              <a:t># Use repeat loop</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err="1">
                <a:solidFill>
                  <a:srgbClr val="000000"/>
                </a:solidFill>
                <a:highlight>
                  <a:srgbClr val="FFFFFF"/>
                </a:highlight>
                <a:latin typeface="Times New Roman" panose="02020603050405020304" pitchFamily="18" charset="0"/>
                <a:cs typeface="Times New Roman" panose="02020603050405020304" pitchFamily="18" charset="0"/>
              </a:rPr>
              <a:t>grade_v</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FF"/>
                </a:solidFill>
                <a:highlight>
                  <a:srgbClr val="FFFFFF"/>
                </a:highlight>
                <a:latin typeface="Times New Roman" panose="02020603050405020304" pitchFamily="18" charset="0"/>
                <a:cs typeface="Times New Roman" panose="02020603050405020304" pitchFamily="18" charset="0"/>
              </a:rPr>
              <a:t>NULL</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1</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b="1" dirty="0">
                <a:solidFill>
                  <a:srgbClr val="0000FF"/>
                </a:solidFill>
                <a:highlight>
                  <a:srgbClr val="FFFFFF"/>
                </a:highlight>
                <a:latin typeface="Times New Roman" panose="02020603050405020304" pitchFamily="18" charset="0"/>
                <a:cs typeface="Times New Roman" panose="02020603050405020304" pitchFamily="18" charset="0"/>
              </a:rPr>
              <a:t>repeat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grade_v</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score2grade</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score_v</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1</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FF"/>
                </a:solidFill>
                <a:highlight>
                  <a:srgbClr val="FFFFFF"/>
                </a:highlight>
                <a:latin typeface="Times New Roman" panose="02020603050405020304" pitchFamily="18" charset="0"/>
                <a:cs typeface="Times New Roman" panose="02020603050405020304" pitchFamily="18" charset="0"/>
              </a:rPr>
              <a:t>if</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i</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FF8000"/>
                </a:solidFill>
                <a:highlight>
                  <a:srgbClr val="FFFFFF"/>
                </a:highlight>
                <a:latin typeface="Times New Roman" panose="02020603050405020304" pitchFamily="18" charset="0"/>
                <a:cs typeface="Times New Roman" panose="02020603050405020304" pitchFamily="18" charset="0"/>
              </a:rPr>
              <a:t>101</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b="1" dirty="0">
                <a:solidFill>
                  <a:srgbClr val="0000FF"/>
                </a:solidFill>
                <a:highlight>
                  <a:srgbClr val="FFFFFF"/>
                </a:highlight>
                <a:latin typeface="Times New Roman" panose="02020603050405020304" pitchFamily="18" charset="0"/>
                <a:cs typeface="Times New Roman" panose="02020603050405020304" pitchFamily="18" charset="0"/>
              </a:rPr>
              <a:t>break</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dirty="0">
                <a:solidFill>
                  <a:srgbClr val="8000FF"/>
                </a:solidFill>
                <a:highlight>
                  <a:srgbClr val="FFFFFF"/>
                </a:highlight>
                <a:latin typeface="Times New Roman" panose="02020603050405020304" pitchFamily="18" charset="0"/>
                <a:cs typeface="Times New Roman" panose="02020603050405020304" pitchFamily="18" charset="0"/>
              </a:rPr>
              <a:t>print</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err="1">
                <a:solidFill>
                  <a:srgbClr val="000000"/>
                </a:solidFill>
                <a:highlight>
                  <a:srgbClr val="FFFFFF"/>
                </a:highlight>
                <a:latin typeface="Times New Roman" panose="02020603050405020304" pitchFamily="18" charset="0"/>
                <a:cs typeface="Times New Roman" panose="02020603050405020304" pitchFamily="18" charset="0"/>
              </a:rPr>
              <a:t>grade_v</a:t>
            </a:r>
            <a:r>
              <a:rPr lang="en-US"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dirty="0">
                <a:solidFill>
                  <a:srgbClr val="008000"/>
                </a:solidFill>
                <a:highlight>
                  <a:srgbClr val="FFFFFF"/>
                </a:highlight>
                <a:latin typeface="Times New Roman" panose="02020603050405020304" pitchFamily="18" charset="0"/>
                <a:cs typeface="Times New Roman" panose="02020603050405020304" pitchFamily="18" charset="0"/>
              </a:rPr>
              <a:t># Show the grades calculated</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1295400" y="5490670"/>
            <a:ext cx="9601200" cy="830997"/>
          </a:xfrm>
          <a:prstGeom prst="rect">
            <a:avLst/>
          </a:prstGeom>
        </p:spPr>
        <p:txBody>
          <a:bodyPr wrap="square">
            <a:spAutoFit/>
          </a:bodyPr>
          <a:lstStyle/>
          <a:p>
            <a:r>
              <a:rPr lang="en-US" sz="2400" b="1" i="1" dirty="0"/>
              <a:t> “repeat loop executes at least one iteration while </a:t>
            </a:r>
            <a:r>
              <a:rPr lang="en-US" sz="2400" b="1" i="1" dirty="0" err="1"/>
              <a:t>while</a:t>
            </a:r>
            <a:r>
              <a:rPr lang="en-US" sz="2400" b="1" i="1" dirty="0"/>
              <a:t> loop may not execute any iterations if the condition is not fulfilled” – true or not ?</a:t>
            </a:r>
          </a:p>
        </p:txBody>
      </p:sp>
    </p:spTree>
    <p:extLst>
      <p:ext uri="{BB962C8B-B14F-4D97-AF65-F5344CB8AC3E}">
        <p14:creationId xmlns:p14="http://schemas.microsoft.com/office/powerpoint/2010/main" val="14744077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 vs repeat loop</a:t>
            </a:r>
          </a:p>
        </p:txBody>
      </p:sp>
      <p:sp>
        <p:nvSpPr>
          <p:cNvPr id="3" name="Slide Number Placeholder 2"/>
          <p:cNvSpPr>
            <a:spLocks noGrp="1"/>
          </p:cNvSpPr>
          <p:nvPr>
            <p:ph type="sldNum" sz="quarter" idx="12"/>
          </p:nvPr>
        </p:nvSpPr>
        <p:spPr/>
        <p:txBody>
          <a:bodyPr/>
          <a:lstStyle/>
          <a:p>
            <a:fld id="{F8328964-332A-4115-BBD0-419F6E8FE1FF}" type="slidenum">
              <a:rPr lang="en-US" smtClean="0"/>
              <a:t>77</a:t>
            </a:fld>
            <a:endParaRPr lang="en-US"/>
          </a:p>
        </p:txBody>
      </p:sp>
      <p:sp>
        <p:nvSpPr>
          <p:cNvPr id="5" name="Content Placeholder 4"/>
          <p:cNvSpPr>
            <a:spLocks noGrp="1"/>
          </p:cNvSpPr>
          <p:nvPr>
            <p:ph sz="quarter" idx="1"/>
          </p:nvPr>
        </p:nvSpPr>
        <p:spPr/>
        <p:txBody>
          <a:bodyPr/>
          <a:lstStyle/>
          <a:p>
            <a:r>
              <a:rPr lang="en-US" dirty="0">
                <a:solidFill>
                  <a:srgbClr val="00B0F0"/>
                </a:solidFill>
              </a:rPr>
              <a:t>while </a:t>
            </a:r>
            <a:r>
              <a:rPr lang="en-US" dirty="0"/>
              <a:t>tests a condition to determine when to finish looping</a:t>
            </a:r>
          </a:p>
          <a:p>
            <a:r>
              <a:rPr lang="en-US" dirty="0">
                <a:solidFill>
                  <a:srgbClr val="00B0F0"/>
                </a:solidFill>
              </a:rPr>
              <a:t>repeat </a:t>
            </a:r>
            <a:r>
              <a:rPr lang="en-US" dirty="0"/>
              <a:t>requires you to explicitly break the loop on your own and can be at any point in the body of the loop</a:t>
            </a:r>
          </a:p>
          <a:p>
            <a:r>
              <a:rPr lang="en-US" dirty="0"/>
              <a:t>Depending on where you place your </a:t>
            </a:r>
            <a:r>
              <a:rPr lang="en-US" dirty="0">
                <a:solidFill>
                  <a:srgbClr val="00B0F0"/>
                </a:solidFill>
              </a:rPr>
              <a:t>break</a:t>
            </a:r>
            <a:r>
              <a:rPr lang="en-US" dirty="0"/>
              <a:t> statement, </a:t>
            </a:r>
            <a:r>
              <a:rPr lang="en-US" dirty="0">
                <a:solidFill>
                  <a:srgbClr val="00B0F0"/>
                </a:solidFill>
              </a:rPr>
              <a:t>repeat</a:t>
            </a:r>
            <a:r>
              <a:rPr lang="en-US" dirty="0"/>
              <a:t> may perform further parts of an iteration compared to </a:t>
            </a:r>
            <a:r>
              <a:rPr lang="en-US" dirty="0">
                <a:solidFill>
                  <a:srgbClr val="00B0F0"/>
                </a:solidFill>
              </a:rPr>
              <a:t>while</a:t>
            </a:r>
          </a:p>
        </p:txBody>
      </p:sp>
      <p:sp>
        <p:nvSpPr>
          <p:cNvPr id="12" name="Rectangle 11"/>
          <p:cNvSpPr/>
          <p:nvPr/>
        </p:nvSpPr>
        <p:spPr>
          <a:xfrm>
            <a:off x="7010400" y="3886200"/>
            <a:ext cx="3810000" cy="1754326"/>
          </a:xfrm>
          <a:prstGeom prst="rect">
            <a:avLst/>
          </a:prstGeom>
        </p:spPr>
        <p:txBody>
          <a:bodyPr wrap="square">
            <a:spAutoFit/>
          </a:bodyPr>
          <a:lstStyle/>
          <a:p>
            <a:r>
              <a:rPr lang="nn-NO" dirty="0"/>
              <a:t>i &lt;- 0</a:t>
            </a:r>
          </a:p>
          <a:p>
            <a:r>
              <a:rPr lang="nn-NO" dirty="0"/>
              <a:t>repeat {if (i==2) break;print(i);i&lt;-i+1}</a:t>
            </a:r>
          </a:p>
          <a:p>
            <a:r>
              <a:rPr lang="nn-NO" dirty="0"/>
              <a:t>[1] 0</a:t>
            </a:r>
          </a:p>
          <a:p>
            <a:r>
              <a:rPr lang="nn-NO" dirty="0"/>
              <a:t>[1] 1</a:t>
            </a:r>
          </a:p>
          <a:p>
            <a:r>
              <a:rPr lang="nn-NO" dirty="0"/>
              <a:t>i</a:t>
            </a:r>
          </a:p>
          <a:p>
            <a:r>
              <a:rPr lang="nn-NO" dirty="0"/>
              <a:t>[1] 2</a:t>
            </a:r>
            <a:endParaRPr lang="en-US" dirty="0"/>
          </a:p>
        </p:txBody>
      </p:sp>
      <p:sp>
        <p:nvSpPr>
          <p:cNvPr id="14" name="Rectangle 13"/>
          <p:cNvSpPr/>
          <p:nvPr/>
        </p:nvSpPr>
        <p:spPr>
          <a:xfrm>
            <a:off x="1295400" y="3886200"/>
            <a:ext cx="6096000" cy="1754326"/>
          </a:xfrm>
          <a:prstGeom prst="rect">
            <a:avLst/>
          </a:prstGeom>
        </p:spPr>
        <p:txBody>
          <a:bodyPr>
            <a:spAutoFit/>
          </a:bodyPr>
          <a:lstStyle/>
          <a:p>
            <a:r>
              <a:rPr lang="nn-NO" dirty="0"/>
              <a:t>i &lt;- 0</a:t>
            </a:r>
          </a:p>
          <a:p>
            <a:r>
              <a:rPr lang="nn-NO" dirty="0"/>
              <a:t>while (i!=2) {print(i);i&lt;-i+1}</a:t>
            </a:r>
          </a:p>
          <a:p>
            <a:r>
              <a:rPr lang="nn-NO" dirty="0"/>
              <a:t>[1] 0</a:t>
            </a:r>
          </a:p>
          <a:p>
            <a:r>
              <a:rPr lang="nn-NO" dirty="0"/>
              <a:t>[1] 1</a:t>
            </a:r>
          </a:p>
          <a:p>
            <a:r>
              <a:rPr lang="nn-NO" dirty="0"/>
              <a:t>i</a:t>
            </a:r>
          </a:p>
          <a:p>
            <a:r>
              <a:rPr lang="nn-NO" dirty="0"/>
              <a:t>[1] 2</a:t>
            </a:r>
            <a:endParaRPr lang="en-US" dirty="0"/>
          </a:p>
        </p:txBody>
      </p:sp>
      <p:sp>
        <p:nvSpPr>
          <p:cNvPr id="15" name="Rectangle 14"/>
          <p:cNvSpPr/>
          <p:nvPr/>
        </p:nvSpPr>
        <p:spPr>
          <a:xfrm>
            <a:off x="2137664" y="6072233"/>
            <a:ext cx="7924800" cy="646331"/>
          </a:xfrm>
          <a:prstGeom prst="rect">
            <a:avLst/>
          </a:prstGeom>
        </p:spPr>
        <p:txBody>
          <a:bodyPr wrap="square">
            <a:spAutoFit/>
          </a:bodyPr>
          <a:lstStyle/>
          <a:p>
            <a:r>
              <a:rPr lang="en-US" dirty="0"/>
              <a:t>Source: </a:t>
            </a:r>
            <a:r>
              <a:rPr lang="en-US" dirty="0">
                <a:hlinkClick r:id="rId3"/>
              </a:rPr>
              <a:t>https://stackoverflow.com/questions/29215589/while-vs-repeat-loops-in-r</a:t>
            </a:r>
            <a:endParaRPr lang="en-US" dirty="0"/>
          </a:p>
          <a:p>
            <a:endParaRPr lang="en-US" dirty="0"/>
          </a:p>
        </p:txBody>
      </p:sp>
    </p:spTree>
    <p:extLst>
      <p:ext uri="{BB962C8B-B14F-4D97-AF65-F5344CB8AC3E}">
        <p14:creationId xmlns:p14="http://schemas.microsoft.com/office/powerpoint/2010/main" val="5182018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Report: R Markdown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F8328964-332A-4115-BBD0-419F6E8FE1FF}" type="slidenum">
              <a:rPr lang="en-US" smtClean="0"/>
              <a:t>78</a:t>
            </a:fld>
            <a:endParaRPr lang="en-US"/>
          </a:p>
        </p:txBody>
      </p:sp>
    </p:spTree>
    <p:extLst>
      <p:ext uri="{BB962C8B-B14F-4D97-AF65-F5344CB8AC3E}">
        <p14:creationId xmlns:p14="http://schemas.microsoft.com/office/powerpoint/2010/main" val="40464911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Documents in R</a:t>
            </a:r>
          </a:p>
        </p:txBody>
      </p:sp>
      <p:sp>
        <p:nvSpPr>
          <p:cNvPr id="3" name="Slide Number Placeholder 2"/>
          <p:cNvSpPr>
            <a:spLocks noGrp="1"/>
          </p:cNvSpPr>
          <p:nvPr>
            <p:ph type="sldNum" sz="quarter" idx="12"/>
          </p:nvPr>
        </p:nvSpPr>
        <p:spPr/>
        <p:txBody>
          <a:bodyPr/>
          <a:lstStyle/>
          <a:p>
            <a:fld id="{F8328964-332A-4115-BBD0-419F6E8FE1FF}" type="slidenum">
              <a:rPr lang="en-US" smtClean="0"/>
              <a:t>79</a:t>
            </a:fld>
            <a:endParaRPr lang="en-US"/>
          </a:p>
        </p:txBody>
      </p:sp>
      <p:sp>
        <p:nvSpPr>
          <p:cNvPr id="4" name="Content Placeholder 3"/>
          <p:cNvSpPr>
            <a:spLocks noGrp="1"/>
          </p:cNvSpPr>
          <p:nvPr>
            <p:ph sz="quarter" idx="1"/>
          </p:nvPr>
        </p:nvSpPr>
        <p:spPr>
          <a:xfrm>
            <a:off x="685800" y="1219200"/>
            <a:ext cx="9601200" cy="990600"/>
          </a:xfrm>
        </p:spPr>
        <p:txBody>
          <a:bodyPr>
            <a:normAutofit/>
          </a:bodyPr>
          <a:lstStyle/>
          <a:p>
            <a:r>
              <a:rPr lang="en-US" dirty="0"/>
              <a:t>“</a:t>
            </a:r>
            <a:r>
              <a:rPr lang="en-US" dirty="0">
                <a:solidFill>
                  <a:srgbClr val="0070C0"/>
                </a:solidFill>
              </a:rPr>
              <a:t>R Markdown</a:t>
            </a:r>
            <a:r>
              <a:rPr lang="en-US" dirty="0"/>
              <a:t> is an authoring format that enables easy creation of dynamic documents, presentations, and reports from R”. </a:t>
            </a:r>
          </a:p>
        </p:txBody>
      </p:sp>
      <p:pic>
        <p:nvPicPr>
          <p:cNvPr id="1026" name="Picture 2" descr="http://rmarkdown.rstudio.com/images/RMarkdownOutputForma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0352" y="2209800"/>
            <a:ext cx="3462297" cy="34868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62400" y="5859803"/>
            <a:ext cx="4038600" cy="369332"/>
          </a:xfrm>
          <a:prstGeom prst="rect">
            <a:avLst/>
          </a:prstGeom>
          <a:noFill/>
        </p:spPr>
        <p:txBody>
          <a:bodyPr wrap="square" rtlCol="0">
            <a:spAutoFit/>
          </a:bodyPr>
          <a:lstStyle/>
          <a:p>
            <a:r>
              <a:rPr lang="en-US" dirty="0"/>
              <a:t>Source: </a:t>
            </a:r>
            <a:r>
              <a:rPr lang="en-US" dirty="0">
                <a:hlinkClick r:id="rId3"/>
              </a:rPr>
              <a:t>http://rmarkdown.rstudio.com/</a:t>
            </a:r>
            <a:endParaRPr lang="en-US" dirty="0"/>
          </a:p>
        </p:txBody>
      </p:sp>
      <p:sp>
        <p:nvSpPr>
          <p:cNvPr id="7" name="Content Placeholder 3"/>
          <p:cNvSpPr txBox="1">
            <a:spLocks/>
          </p:cNvSpPr>
          <p:nvPr/>
        </p:nvSpPr>
        <p:spPr>
          <a:xfrm>
            <a:off x="685800" y="2412874"/>
            <a:ext cx="5486400" cy="2997327"/>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a:t>R code embedded in text</a:t>
            </a:r>
          </a:p>
          <a:p>
            <a:pPr lvl="1"/>
            <a:r>
              <a:rPr lang="en-US" sz="1700" dirty="0"/>
              <a:t>You can write R code in plain text and generate data analysis reports in various formats such as HTML, PDF, Word, HTML5 slides.</a:t>
            </a:r>
          </a:p>
          <a:p>
            <a:pPr lvl="1"/>
            <a:endParaRPr lang="en-US" sz="2000" dirty="0"/>
          </a:p>
          <a:p>
            <a:r>
              <a:rPr lang="en-US" sz="2000" dirty="0"/>
              <a:t>Reproducible analysis</a:t>
            </a:r>
          </a:p>
          <a:p>
            <a:pPr lvl="1"/>
            <a:r>
              <a:rPr lang="en-US" sz="1700" dirty="0"/>
              <a:t>You can easily reproduce the data analysis results after the data and/or code change. </a:t>
            </a:r>
          </a:p>
        </p:txBody>
      </p:sp>
    </p:spTree>
    <p:extLst>
      <p:ext uri="{BB962C8B-B14F-4D97-AF65-F5344CB8AC3E}">
        <p14:creationId xmlns:p14="http://schemas.microsoft.com/office/powerpoint/2010/main" val="138291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64" y="29552"/>
            <a:ext cx="10972800" cy="914400"/>
          </a:xfrm>
        </p:spPr>
        <p:txBody>
          <a:bodyPr/>
          <a:lstStyle/>
          <a:p>
            <a:r>
              <a:rPr lang="en-US" dirty="0"/>
              <a:t>How Big Companies Are Using R for Data Analysis</a:t>
            </a:r>
          </a:p>
        </p:txBody>
      </p:sp>
      <p:sp>
        <p:nvSpPr>
          <p:cNvPr id="3" name="Slide Number Placeholder 2"/>
          <p:cNvSpPr>
            <a:spLocks noGrp="1"/>
          </p:cNvSpPr>
          <p:nvPr>
            <p:ph type="sldNum" sz="quarter" idx="12"/>
          </p:nvPr>
        </p:nvSpPr>
        <p:spPr/>
        <p:txBody>
          <a:bodyPr/>
          <a:lstStyle/>
          <a:p>
            <a:fld id="{F8328964-332A-4115-BBD0-419F6E8FE1FF}" type="slidenum">
              <a:rPr lang="en-US" smtClean="0"/>
              <a:t>8</a:t>
            </a:fld>
            <a:endParaRPr lang="en-US"/>
          </a:p>
        </p:txBody>
      </p:sp>
      <p:sp>
        <p:nvSpPr>
          <p:cNvPr id="4" name="Content Placeholder 3"/>
          <p:cNvSpPr>
            <a:spLocks noGrp="1"/>
          </p:cNvSpPr>
          <p:nvPr>
            <p:ph sz="quarter" idx="1"/>
          </p:nvPr>
        </p:nvSpPr>
        <p:spPr/>
        <p:txBody>
          <a:bodyPr>
            <a:noAutofit/>
          </a:bodyPr>
          <a:lstStyle/>
          <a:p>
            <a:pPr>
              <a:lnSpc>
                <a:spcPct val="200000"/>
              </a:lnSpc>
            </a:pPr>
            <a:r>
              <a:rPr lang="en-US" sz="2200" b="1" dirty="0"/>
              <a:t>Facebook - </a:t>
            </a:r>
            <a:r>
              <a:rPr lang="en-US" sz="2200" dirty="0"/>
              <a:t>Behavior analysis related to status updates and profile pictures;</a:t>
            </a:r>
          </a:p>
          <a:p>
            <a:pPr>
              <a:lnSpc>
                <a:spcPct val="200000"/>
              </a:lnSpc>
            </a:pPr>
            <a:r>
              <a:rPr lang="en-US" sz="2200" b="1" dirty="0"/>
              <a:t>Google - </a:t>
            </a:r>
            <a:r>
              <a:rPr lang="en-US" sz="2200" dirty="0"/>
              <a:t>Advertising effectiveness and economic forecasting;</a:t>
            </a:r>
          </a:p>
          <a:p>
            <a:pPr>
              <a:lnSpc>
                <a:spcPct val="200000"/>
              </a:lnSpc>
            </a:pPr>
            <a:r>
              <a:rPr lang="en-US" sz="2200" b="1" dirty="0"/>
              <a:t>Twitter - </a:t>
            </a:r>
            <a:r>
              <a:rPr lang="en-US" sz="2200" dirty="0"/>
              <a:t>Semantic clustering;</a:t>
            </a:r>
          </a:p>
          <a:p>
            <a:pPr>
              <a:lnSpc>
                <a:spcPct val="200000"/>
              </a:lnSpc>
            </a:pPr>
            <a:r>
              <a:rPr lang="en-US" sz="2200" b="1" dirty="0"/>
              <a:t>Zillow</a:t>
            </a:r>
            <a:r>
              <a:rPr lang="en-US" sz="2200" dirty="0"/>
              <a:t> - Estimation of a property’s value; $1.2M prize in a </a:t>
            </a:r>
            <a:r>
              <a:rPr lang="en-US" sz="2200" dirty="0" err="1"/>
              <a:t>Kaggle</a:t>
            </a:r>
            <a:r>
              <a:rPr lang="en-US" sz="2200" dirty="0"/>
              <a:t> competition</a:t>
            </a:r>
          </a:p>
          <a:p>
            <a:pPr>
              <a:lnSpc>
                <a:spcPct val="200000"/>
              </a:lnSpc>
            </a:pPr>
            <a:endParaRPr lang="en-US" sz="2200" dirty="0"/>
          </a:p>
          <a:p>
            <a:pPr>
              <a:lnSpc>
                <a:spcPct val="200000"/>
              </a:lnSpc>
            </a:pPr>
            <a:endParaRPr lang="en-US" sz="2200" dirty="0"/>
          </a:p>
        </p:txBody>
      </p:sp>
      <p:pic>
        <p:nvPicPr>
          <p:cNvPr id="7" name="Content Placeholder 6"/>
          <p:cNvPicPr>
            <a:picLocks noGrp="1" noChangeAspect="1"/>
          </p:cNvPicPr>
          <p:nvPr>
            <p:ph sz="quarter" idx="2"/>
          </p:nvPr>
        </p:nvPicPr>
        <p:blipFill>
          <a:blip r:embed="rId3"/>
          <a:stretch>
            <a:fillRect/>
          </a:stretch>
        </p:blipFill>
        <p:spPr>
          <a:xfrm>
            <a:off x="6335712" y="3429000"/>
            <a:ext cx="5006975" cy="2962460"/>
          </a:xfrm>
          <a:prstGeom prst="rect">
            <a:avLst/>
          </a:prstGeom>
        </p:spPr>
      </p:pic>
      <p:pic>
        <p:nvPicPr>
          <p:cNvPr id="8" name="Picture 7"/>
          <p:cNvPicPr>
            <a:picLocks noChangeAspect="1"/>
          </p:cNvPicPr>
          <p:nvPr/>
        </p:nvPicPr>
        <p:blipFill>
          <a:blip r:embed="rId4"/>
          <a:stretch>
            <a:fillRect/>
          </a:stretch>
        </p:blipFill>
        <p:spPr>
          <a:xfrm>
            <a:off x="6335712" y="943952"/>
            <a:ext cx="5006975" cy="3018094"/>
          </a:xfrm>
          <a:prstGeom prst="rect">
            <a:avLst/>
          </a:prstGeom>
        </p:spPr>
      </p:pic>
    </p:spTree>
    <p:extLst>
      <p:ext uri="{BB962C8B-B14F-4D97-AF65-F5344CB8AC3E}">
        <p14:creationId xmlns:p14="http://schemas.microsoft.com/office/powerpoint/2010/main" val="34491517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R Markdown</a:t>
            </a:r>
          </a:p>
        </p:txBody>
      </p:sp>
      <p:sp>
        <p:nvSpPr>
          <p:cNvPr id="3" name="Slide Number Placeholder 2"/>
          <p:cNvSpPr>
            <a:spLocks noGrp="1"/>
          </p:cNvSpPr>
          <p:nvPr>
            <p:ph type="sldNum" sz="quarter" idx="12"/>
          </p:nvPr>
        </p:nvSpPr>
        <p:spPr/>
        <p:txBody>
          <a:bodyPr/>
          <a:lstStyle/>
          <a:p>
            <a:fld id="{F8328964-332A-4115-BBD0-419F6E8FE1FF}" type="slidenum">
              <a:rPr lang="en-US" smtClean="0"/>
              <a:t>80</a:t>
            </a:fld>
            <a:endParaRPr lang="en-US"/>
          </a:p>
        </p:txBody>
      </p:sp>
      <p:sp>
        <p:nvSpPr>
          <p:cNvPr id="4" name="Content Placeholder 3"/>
          <p:cNvSpPr>
            <a:spLocks noGrp="1"/>
          </p:cNvSpPr>
          <p:nvPr>
            <p:ph sz="quarter" idx="1"/>
          </p:nvPr>
        </p:nvSpPr>
        <p:spPr>
          <a:xfrm>
            <a:off x="609600" y="1219200"/>
            <a:ext cx="4800600" cy="4876800"/>
          </a:xfrm>
        </p:spPr>
        <p:txBody>
          <a:bodyPr>
            <a:normAutofit/>
          </a:bodyPr>
          <a:lstStyle/>
          <a:p>
            <a:r>
              <a:rPr lang="en-US" dirty="0"/>
              <a:t>Install R markdown package</a:t>
            </a:r>
          </a:p>
          <a:p>
            <a:pPr lvl="1"/>
            <a:r>
              <a:rPr lang="en-US" dirty="0" err="1"/>
              <a:t>install.packages</a:t>
            </a:r>
            <a:r>
              <a:rPr lang="en-US" dirty="0"/>
              <a:t>("</a:t>
            </a:r>
            <a:r>
              <a:rPr lang="en-US" dirty="0" err="1"/>
              <a:t>rmarkdown</a:t>
            </a:r>
            <a:r>
              <a:rPr lang="en-US" dirty="0"/>
              <a:t>")</a:t>
            </a:r>
          </a:p>
          <a:p>
            <a:pPr lvl="1"/>
            <a:endParaRPr lang="en-US" dirty="0"/>
          </a:p>
          <a:p>
            <a:r>
              <a:rPr lang="en-US" dirty="0"/>
              <a:t>In </a:t>
            </a:r>
            <a:r>
              <a:rPr lang="en-US" dirty="0" err="1"/>
              <a:t>Rstudio</a:t>
            </a:r>
            <a:r>
              <a:rPr lang="en-US" dirty="0"/>
              <a:t>, click “File -&gt; New File -&gt; R Markdown...” menu</a:t>
            </a:r>
          </a:p>
          <a:p>
            <a:endParaRPr lang="en-US" dirty="0"/>
          </a:p>
          <a:p>
            <a:r>
              <a:rPr lang="en-US" dirty="0"/>
              <a:t>In the popup window, input header information, then click “OK” button</a:t>
            </a:r>
          </a:p>
        </p:txBody>
      </p:sp>
      <p:pic>
        <p:nvPicPr>
          <p:cNvPr id="5" name="Picture 4"/>
          <p:cNvPicPr>
            <a:picLocks noChangeAspect="1"/>
          </p:cNvPicPr>
          <p:nvPr/>
        </p:nvPicPr>
        <p:blipFill>
          <a:blip r:embed="rId2"/>
          <a:stretch>
            <a:fillRect/>
          </a:stretch>
        </p:blipFill>
        <p:spPr>
          <a:xfrm>
            <a:off x="5715001" y="1046153"/>
            <a:ext cx="5867400" cy="5207201"/>
          </a:xfrm>
          <a:prstGeom prst="rect">
            <a:avLst/>
          </a:prstGeom>
        </p:spPr>
      </p:pic>
    </p:spTree>
    <p:extLst>
      <p:ext uri="{BB962C8B-B14F-4D97-AF65-F5344CB8AC3E}">
        <p14:creationId xmlns:p14="http://schemas.microsoft.com/office/powerpoint/2010/main" val="12227464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fld id="{F8328964-332A-4115-BBD0-419F6E8FE1FF}" type="slidenum">
              <a:rPr lang="en-US" smtClean="0"/>
              <a:t>81</a:t>
            </a:fld>
            <a:endParaRPr lang="en-US"/>
          </a:p>
        </p:txBody>
      </p:sp>
      <p:sp>
        <p:nvSpPr>
          <p:cNvPr id="4" name="Content Placeholder 3"/>
          <p:cNvSpPr>
            <a:spLocks noGrp="1"/>
          </p:cNvSpPr>
          <p:nvPr>
            <p:ph sz="quarter" idx="1"/>
          </p:nvPr>
        </p:nvSpPr>
        <p:spPr>
          <a:xfrm>
            <a:off x="609600" y="1219200"/>
            <a:ext cx="9601200" cy="685800"/>
          </a:xfrm>
        </p:spPr>
        <p:txBody>
          <a:bodyPr>
            <a:normAutofit/>
          </a:bodyPr>
          <a:lstStyle/>
          <a:p>
            <a:r>
              <a:rPr lang="en-US" dirty="0" err="1"/>
              <a:t>RStudio</a:t>
            </a:r>
            <a:r>
              <a:rPr lang="en-US" dirty="0"/>
              <a:t> generates a sample R markdown (.</a:t>
            </a:r>
            <a:r>
              <a:rPr lang="en-US" dirty="0" err="1"/>
              <a:t>Rmd</a:t>
            </a:r>
            <a:r>
              <a:rPr lang="en-US" dirty="0"/>
              <a:t>) file for you</a:t>
            </a:r>
          </a:p>
        </p:txBody>
      </p:sp>
      <p:pic>
        <p:nvPicPr>
          <p:cNvPr id="6" name="Picture 5"/>
          <p:cNvPicPr>
            <a:picLocks noChangeAspect="1"/>
          </p:cNvPicPr>
          <p:nvPr/>
        </p:nvPicPr>
        <p:blipFill>
          <a:blip r:embed="rId2"/>
          <a:stretch>
            <a:fillRect/>
          </a:stretch>
        </p:blipFill>
        <p:spPr>
          <a:xfrm>
            <a:off x="2362200" y="1905000"/>
            <a:ext cx="7391400" cy="4372728"/>
          </a:xfrm>
          <a:prstGeom prst="rect">
            <a:avLst/>
          </a:prstGeom>
        </p:spPr>
      </p:pic>
    </p:spTree>
    <p:extLst>
      <p:ext uri="{BB962C8B-B14F-4D97-AF65-F5344CB8AC3E}">
        <p14:creationId xmlns:p14="http://schemas.microsoft.com/office/powerpoint/2010/main" val="16856038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fld id="{F8328964-332A-4115-BBD0-419F6E8FE1FF}" type="slidenum">
              <a:rPr lang="en-US" smtClean="0"/>
              <a:t>82</a:t>
            </a:fld>
            <a:endParaRPr lang="en-US"/>
          </a:p>
        </p:txBody>
      </p:sp>
      <p:sp>
        <p:nvSpPr>
          <p:cNvPr id="4" name="Content Placeholder 3"/>
          <p:cNvSpPr>
            <a:spLocks noGrp="1"/>
          </p:cNvSpPr>
          <p:nvPr>
            <p:ph sz="quarter" idx="1"/>
          </p:nvPr>
        </p:nvSpPr>
        <p:spPr>
          <a:xfrm>
            <a:off x="609600" y="1219200"/>
            <a:ext cx="9601200" cy="762000"/>
          </a:xfrm>
        </p:spPr>
        <p:txBody>
          <a:bodyPr>
            <a:normAutofit/>
          </a:bodyPr>
          <a:lstStyle/>
          <a:p>
            <a:r>
              <a:rPr lang="en-US" sz="2000" dirty="0"/>
              <a:t>Click the “Knit HTML” button                on the toolbar to generate the HTML report</a:t>
            </a:r>
          </a:p>
        </p:txBody>
      </p:sp>
      <p:pic>
        <p:nvPicPr>
          <p:cNvPr id="5" name="Picture 4"/>
          <p:cNvPicPr>
            <a:picLocks noChangeAspect="1"/>
          </p:cNvPicPr>
          <p:nvPr/>
        </p:nvPicPr>
        <p:blipFill>
          <a:blip r:embed="rId2"/>
          <a:stretch>
            <a:fillRect/>
          </a:stretch>
        </p:blipFill>
        <p:spPr>
          <a:xfrm>
            <a:off x="4181272" y="1322104"/>
            <a:ext cx="933580" cy="228632"/>
          </a:xfrm>
          <a:prstGeom prst="rect">
            <a:avLst/>
          </a:prstGeom>
        </p:spPr>
      </p:pic>
      <p:pic>
        <p:nvPicPr>
          <p:cNvPr id="6" name="Picture 5"/>
          <p:cNvPicPr>
            <a:picLocks noChangeAspect="1"/>
          </p:cNvPicPr>
          <p:nvPr/>
        </p:nvPicPr>
        <p:blipFill>
          <a:blip r:embed="rId3"/>
          <a:stretch>
            <a:fillRect/>
          </a:stretch>
        </p:blipFill>
        <p:spPr>
          <a:xfrm>
            <a:off x="2438400" y="1828800"/>
            <a:ext cx="7315200" cy="4425148"/>
          </a:xfrm>
          <a:prstGeom prst="rect">
            <a:avLst/>
          </a:prstGeom>
        </p:spPr>
      </p:pic>
    </p:spTree>
    <p:extLst>
      <p:ext uri="{BB962C8B-B14F-4D97-AF65-F5344CB8AC3E}">
        <p14:creationId xmlns:p14="http://schemas.microsoft.com/office/powerpoint/2010/main" val="18045478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fld id="{F8328964-332A-4115-BBD0-419F6E8FE1FF}" type="slidenum">
              <a:rPr lang="en-US" smtClean="0"/>
              <a:t>83</a:t>
            </a:fld>
            <a:endParaRPr lang="en-US"/>
          </a:p>
        </p:txBody>
      </p:sp>
      <p:sp>
        <p:nvSpPr>
          <p:cNvPr id="4" name="Content Placeholder 3"/>
          <p:cNvSpPr>
            <a:spLocks noGrp="1"/>
          </p:cNvSpPr>
          <p:nvPr>
            <p:ph sz="quarter" idx="1"/>
          </p:nvPr>
        </p:nvSpPr>
        <p:spPr/>
        <p:txBody>
          <a:bodyPr/>
          <a:lstStyle/>
          <a:p>
            <a:r>
              <a:rPr lang="en-US" dirty="0"/>
              <a:t>Follow the R markdown syntax demonstrated in the sample file, write your own data analysis by editing the </a:t>
            </a:r>
            <a:r>
              <a:rPr lang="en-US" dirty="0" err="1"/>
              <a:t>Rmd</a:t>
            </a:r>
            <a:r>
              <a:rPr lang="en-US" dirty="0"/>
              <a:t> template.</a:t>
            </a:r>
          </a:p>
        </p:txBody>
      </p:sp>
    </p:spTree>
    <p:extLst>
      <p:ext uri="{BB962C8B-B14F-4D97-AF65-F5344CB8AC3E}">
        <p14:creationId xmlns:p14="http://schemas.microsoft.com/office/powerpoint/2010/main" val="5430840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Markdown Syntax Summary</a:t>
            </a:r>
          </a:p>
        </p:txBody>
      </p:sp>
      <p:sp>
        <p:nvSpPr>
          <p:cNvPr id="3" name="Slide Number Placeholder 2"/>
          <p:cNvSpPr>
            <a:spLocks noGrp="1"/>
          </p:cNvSpPr>
          <p:nvPr>
            <p:ph type="sldNum" sz="quarter" idx="12"/>
          </p:nvPr>
        </p:nvSpPr>
        <p:spPr/>
        <p:txBody>
          <a:bodyPr/>
          <a:lstStyle/>
          <a:p>
            <a:fld id="{F8328964-332A-4115-BBD0-419F6E8FE1FF}" type="slidenum">
              <a:rPr lang="en-US" smtClean="0"/>
              <a:t>84</a:t>
            </a:fld>
            <a:endParaRPr lang="en-US"/>
          </a:p>
        </p:txBody>
      </p:sp>
      <p:sp>
        <p:nvSpPr>
          <p:cNvPr id="4" name="Content Placeholder 3"/>
          <p:cNvSpPr>
            <a:spLocks noGrp="1"/>
          </p:cNvSpPr>
          <p:nvPr>
            <p:ph sz="quarter" idx="1"/>
          </p:nvPr>
        </p:nvSpPr>
        <p:spPr/>
        <p:txBody>
          <a:bodyPr>
            <a:normAutofit lnSpcReduction="10000"/>
          </a:bodyPr>
          <a:lstStyle/>
          <a:p>
            <a:r>
              <a:rPr lang="en-US" dirty="0"/>
              <a:t>YAML Header (key: value pairs)</a:t>
            </a:r>
          </a:p>
          <a:p>
            <a:pPr lvl="1"/>
            <a:r>
              <a:rPr lang="en-US" dirty="0"/>
              <a:t>At the beginning of </a:t>
            </a:r>
            <a:r>
              <a:rPr lang="en-US" dirty="0" err="1"/>
              <a:t>Rmd</a:t>
            </a:r>
            <a:r>
              <a:rPr lang="en-US" dirty="0"/>
              <a:t> file</a:t>
            </a:r>
          </a:p>
          <a:p>
            <a:pPr lvl="1"/>
            <a:r>
              <a:rPr lang="en-US" dirty="0"/>
              <a:t>Between lines of </a:t>
            </a:r>
            <a:r>
              <a:rPr lang="en-US" dirty="0">
                <a:solidFill>
                  <a:srgbClr val="00B0F0"/>
                </a:solidFill>
              </a:rPr>
              <a:t>---</a:t>
            </a:r>
          </a:p>
          <a:p>
            <a:r>
              <a:rPr lang="en-US" dirty="0"/>
              <a:t>Plain Text Format</a:t>
            </a:r>
          </a:p>
          <a:p>
            <a:pPr lvl="1"/>
            <a:r>
              <a:rPr lang="en-US" dirty="0"/>
              <a:t>Headers: Begin with </a:t>
            </a:r>
            <a:r>
              <a:rPr lang="en-US" dirty="0">
                <a:solidFill>
                  <a:srgbClr val="00B0F0"/>
                </a:solidFill>
              </a:rPr>
              <a:t>#</a:t>
            </a:r>
          </a:p>
          <a:p>
            <a:pPr lvl="1"/>
            <a:r>
              <a:rPr lang="en-US" dirty="0"/>
              <a:t>Lists: Begin with </a:t>
            </a:r>
            <a:r>
              <a:rPr lang="en-US" dirty="0">
                <a:solidFill>
                  <a:srgbClr val="00B0F0"/>
                </a:solidFill>
              </a:rPr>
              <a:t>-</a:t>
            </a:r>
          </a:p>
          <a:p>
            <a:pPr lvl="1"/>
            <a:r>
              <a:rPr lang="en-US" dirty="0" err="1"/>
              <a:t>LaTex</a:t>
            </a:r>
            <a:r>
              <a:rPr lang="en-US" dirty="0"/>
              <a:t> or MathML equations: Enclosed within </a:t>
            </a:r>
            <a:r>
              <a:rPr lang="en-US" dirty="0">
                <a:solidFill>
                  <a:srgbClr val="00B0F0"/>
                </a:solidFill>
              </a:rPr>
              <a:t>$</a:t>
            </a:r>
          </a:p>
          <a:p>
            <a:r>
              <a:rPr lang="en-US" dirty="0"/>
              <a:t>Embedded R Code</a:t>
            </a:r>
          </a:p>
          <a:p>
            <a:pPr lvl="1"/>
            <a:r>
              <a:rPr lang="en-US" dirty="0"/>
              <a:t>R Code Chunks: Begin with </a:t>
            </a:r>
            <a:r>
              <a:rPr lang="en-US" dirty="0">
                <a:solidFill>
                  <a:srgbClr val="00B0F0"/>
                </a:solidFill>
              </a:rPr>
              <a:t>```{r}</a:t>
            </a:r>
            <a:r>
              <a:rPr lang="en-US" dirty="0"/>
              <a:t> and end with </a:t>
            </a:r>
            <a:r>
              <a:rPr lang="en-US" dirty="0">
                <a:solidFill>
                  <a:srgbClr val="00B0F0"/>
                </a:solidFill>
              </a:rPr>
              <a:t>```</a:t>
            </a:r>
          </a:p>
          <a:p>
            <a:pPr lvl="1"/>
            <a:r>
              <a:rPr lang="en-US" dirty="0"/>
              <a:t>Inline R Code: Begin with </a:t>
            </a:r>
            <a:r>
              <a:rPr lang="en-US" dirty="0">
                <a:solidFill>
                  <a:srgbClr val="00B0F0"/>
                </a:solidFill>
              </a:rPr>
              <a:t>`r </a:t>
            </a:r>
            <a:r>
              <a:rPr lang="en-US" dirty="0"/>
              <a:t>and end with </a:t>
            </a:r>
            <a:r>
              <a:rPr lang="en-US" dirty="0">
                <a:solidFill>
                  <a:srgbClr val="00B0F0"/>
                </a:solidFill>
              </a:rPr>
              <a:t>`</a:t>
            </a:r>
          </a:p>
          <a:p>
            <a:r>
              <a:rPr lang="en-US" dirty="0"/>
              <a:t>R Markdown Reference Guide</a:t>
            </a:r>
          </a:p>
          <a:p>
            <a:pPr lvl="1"/>
            <a:r>
              <a:rPr lang="en-US" dirty="0">
                <a:solidFill>
                  <a:srgbClr val="00B0F0"/>
                </a:solidFill>
                <a:hlinkClick r:id="rId3"/>
              </a:rPr>
              <a:t>http://www.rstudio.com/wp-content/uploads/2015/03/rmarkdown-reference.pdf</a:t>
            </a:r>
            <a:endParaRPr lang="en-US" dirty="0">
              <a:solidFill>
                <a:srgbClr val="00B0F0"/>
              </a:solidFill>
            </a:endParaRPr>
          </a:p>
          <a:p>
            <a:pPr lvl="1"/>
            <a:endParaRPr lang="en-US" dirty="0">
              <a:solidFill>
                <a:srgbClr val="00B0F0"/>
              </a:solidFill>
            </a:endParaRPr>
          </a:p>
          <a:p>
            <a:endParaRPr lang="en-US" dirty="0">
              <a:solidFill>
                <a:srgbClr val="00B0F0"/>
              </a:solidFill>
            </a:endParaRPr>
          </a:p>
        </p:txBody>
      </p:sp>
    </p:spTree>
    <p:extLst>
      <p:ext uri="{BB962C8B-B14F-4D97-AF65-F5344CB8AC3E}">
        <p14:creationId xmlns:p14="http://schemas.microsoft.com/office/powerpoint/2010/main" val="14708286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a:t>
            </a:r>
          </a:p>
        </p:txBody>
      </p:sp>
      <p:sp>
        <p:nvSpPr>
          <p:cNvPr id="3" name="Slide Number Placeholder 2"/>
          <p:cNvSpPr>
            <a:spLocks noGrp="1"/>
          </p:cNvSpPr>
          <p:nvPr>
            <p:ph type="sldNum" sz="quarter" idx="12"/>
          </p:nvPr>
        </p:nvSpPr>
        <p:spPr/>
        <p:txBody>
          <a:bodyPr/>
          <a:lstStyle/>
          <a:p>
            <a:fld id="{F8328964-332A-4115-BBD0-419F6E8FE1FF}" type="slidenum">
              <a:rPr lang="en-US" smtClean="0"/>
              <a:t>85</a:t>
            </a:fld>
            <a:endParaRPr lang="en-US"/>
          </a:p>
        </p:txBody>
      </p:sp>
      <p:sp>
        <p:nvSpPr>
          <p:cNvPr id="4" name="Content Placeholder 3"/>
          <p:cNvSpPr>
            <a:spLocks noGrp="1"/>
          </p:cNvSpPr>
          <p:nvPr>
            <p:ph sz="quarter" idx="1"/>
          </p:nvPr>
        </p:nvSpPr>
        <p:spPr/>
        <p:txBody>
          <a:bodyPr/>
          <a:lstStyle/>
          <a:p>
            <a:r>
              <a:rPr lang="en-US" dirty="0"/>
              <a:t>R Markdown File</a:t>
            </a:r>
          </a:p>
          <a:p>
            <a:endParaRPr lang="en-US" dirty="0"/>
          </a:p>
          <a:p>
            <a:r>
              <a:rPr lang="en-US" dirty="0"/>
              <a:t>PDF Output</a:t>
            </a:r>
          </a:p>
        </p:txBody>
      </p:sp>
      <p:sp>
        <p:nvSpPr>
          <p:cNvPr id="5" name="TextBox 4"/>
          <p:cNvSpPr txBox="1"/>
          <p:nvPr/>
        </p:nvSpPr>
        <p:spPr>
          <a:xfrm>
            <a:off x="4267200" y="1752600"/>
            <a:ext cx="3200400" cy="369332"/>
          </a:xfrm>
          <a:prstGeom prst="rect">
            <a:avLst/>
          </a:prstGeom>
          <a:noFill/>
        </p:spPr>
        <p:txBody>
          <a:bodyPr wrap="square" rtlCol="0">
            <a:spAutoFit/>
          </a:bodyPr>
          <a:lstStyle/>
          <a:p>
            <a:r>
              <a:rPr lang="en-US" dirty="0">
                <a:hlinkClick r:id="rId2" action="ppaction://hlinkfile"/>
              </a:rPr>
              <a:t>R Markdown </a:t>
            </a:r>
            <a:r>
              <a:rPr lang="en-US" dirty="0" err="1">
                <a:hlinkClick r:id="rId2" action="ppaction://hlinkfile"/>
              </a:rPr>
              <a:t>Sample.Rmd</a:t>
            </a:r>
            <a:endParaRPr lang="en-US" dirty="0"/>
          </a:p>
        </p:txBody>
      </p:sp>
      <p:sp>
        <p:nvSpPr>
          <p:cNvPr id="6" name="TextBox 5"/>
          <p:cNvSpPr txBox="1"/>
          <p:nvPr/>
        </p:nvSpPr>
        <p:spPr>
          <a:xfrm>
            <a:off x="4343400" y="2895600"/>
            <a:ext cx="2819400" cy="369332"/>
          </a:xfrm>
          <a:prstGeom prst="rect">
            <a:avLst/>
          </a:prstGeom>
          <a:noFill/>
        </p:spPr>
        <p:txBody>
          <a:bodyPr wrap="square" rtlCol="0">
            <a:spAutoFit/>
          </a:bodyPr>
          <a:lstStyle/>
          <a:p>
            <a:r>
              <a:rPr lang="en-US" dirty="0">
                <a:hlinkClick r:id="rId3" action="ppaction://hlinkfile"/>
              </a:rPr>
              <a:t>R Markdown Sample.pdf</a:t>
            </a:r>
            <a:endParaRPr lang="en-US" dirty="0"/>
          </a:p>
        </p:txBody>
      </p:sp>
    </p:spTree>
    <p:extLst>
      <p:ext uri="{BB962C8B-B14F-4D97-AF65-F5344CB8AC3E}">
        <p14:creationId xmlns:p14="http://schemas.microsoft.com/office/powerpoint/2010/main" val="33051422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Programming Style and Debug</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F8328964-332A-4115-BBD0-419F6E8FE1FF}" type="slidenum">
              <a:rPr lang="en-US" smtClean="0"/>
              <a:t>86</a:t>
            </a:fld>
            <a:endParaRPr lang="en-US"/>
          </a:p>
        </p:txBody>
      </p:sp>
    </p:spTree>
    <p:extLst>
      <p:ext uri="{BB962C8B-B14F-4D97-AF65-F5344CB8AC3E}">
        <p14:creationId xmlns:p14="http://schemas.microsoft.com/office/powerpoint/2010/main" val="14395032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FD7B527-C04A-4DE5-8847-436901ECB3B0}" type="slidenum">
              <a:rPr lang="en-US" altLang="en-US" sz="1400"/>
              <a:pPr/>
              <a:t>87</a:t>
            </a:fld>
            <a:endParaRPr lang="en-US" altLang="en-US" sz="1400"/>
          </a:p>
        </p:txBody>
      </p:sp>
      <p:sp>
        <p:nvSpPr>
          <p:cNvPr id="73731" name="Rectangle 2"/>
          <p:cNvSpPr>
            <a:spLocks noGrp="1" noChangeArrowheads="1"/>
          </p:cNvSpPr>
          <p:nvPr>
            <p:ph type="title"/>
          </p:nvPr>
        </p:nvSpPr>
        <p:spPr>
          <a:xfrm>
            <a:off x="609600" y="152400"/>
            <a:ext cx="9220200" cy="762000"/>
          </a:xfrm>
          <a:noFill/>
        </p:spPr>
        <p:txBody>
          <a:bodyPr>
            <a:normAutofit/>
          </a:bodyPr>
          <a:lstStyle/>
          <a:p>
            <a:r>
              <a:rPr lang="en-US" altLang="en-US" dirty="0"/>
              <a:t>Programming Style and Documentation</a:t>
            </a:r>
          </a:p>
        </p:txBody>
      </p:sp>
      <p:sp>
        <p:nvSpPr>
          <p:cNvPr id="73732" name="Rectangle 3"/>
          <p:cNvSpPr>
            <a:spLocks noGrp="1" noChangeArrowheads="1"/>
          </p:cNvSpPr>
          <p:nvPr>
            <p:ph type="body" idx="1"/>
          </p:nvPr>
        </p:nvSpPr>
        <p:spPr>
          <a:xfrm>
            <a:off x="609600" y="990601"/>
            <a:ext cx="10972800" cy="4214813"/>
          </a:xfrm>
          <a:noFill/>
        </p:spPr>
        <p:txBody>
          <a:bodyPr>
            <a:noAutofit/>
          </a:bodyPr>
          <a:lstStyle/>
          <a:p>
            <a:r>
              <a:rPr lang="en-US" altLang="en-US" sz="2800" dirty="0"/>
              <a:t>Programming style is important</a:t>
            </a:r>
          </a:p>
          <a:p>
            <a:pPr lvl="1"/>
            <a:r>
              <a:rPr lang="en-US" altLang="en-US" sz="2400" dirty="0"/>
              <a:t>Good programming style makes a program more readable</a:t>
            </a:r>
          </a:p>
          <a:p>
            <a:pPr lvl="1"/>
            <a:r>
              <a:rPr lang="en-US" altLang="en-US" sz="2400" dirty="0"/>
              <a:t>Good programming style helps reduce programming errors</a:t>
            </a:r>
          </a:p>
          <a:p>
            <a:pPr lvl="1"/>
            <a:endParaRPr lang="en-US" altLang="en-US" sz="2400" dirty="0"/>
          </a:p>
          <a:p>
            <a:r>
              <a:rPr lang="en-US" altLang="en-US" sz="2800" dirty="0"/>
              <a:t>Several guidelines</a:t>
            </a:r>
          </a:p>
          <a:p>
            <a:pPr lvl="1"/>
            <a:r>
              <a:rPr lang="en-US" altLang="en-US" sz="2400" dirty="0"/>
              <a:t>Appropriate Comments</a:t>
            </a:r>
          </a:p>
          <a:p>
            <a:pPr lvl="1"/>
            <a:r>
              <a:rPr lang="en-US" altLang="en-US" sz="2400" dirty="0"/>
              <a:t>Naming Conventions</a:t>
            </a:r>
          </a:p>
          <a:p>
            <a:pPr lvl="1"/>
            <a:r>
              <a:rPr lang="en-US" altLang="en-US" sz="2400" dirty="0"/>
              <a:t>Proper Indentation and Spacing Lines</a:t>
            </a:r>
          </a:p>
          <a:p>
            <a:pPr lvl="1"/>
            <a:endParaRPr lang="en-US" altLang="en-US" sz="2400" dirty="0"/>
          </a:p>
          <a:p>
            <a:r>
              <a:rPr lang="en-US" altLang="en-US" sz="2800" dirty="0"/>
              <a:t>The bottom line is:  Your code needs to be easy to read and understand.</a:t>
            </a:r>
          </a:p>
        </p:txBody>
      </p:sp>
    </p:spTree>
    <p:extLst>
      <p:ext uri="{BB962C8B-B14F-4D97-AF65-F5344CB8AC3E}">
        <p14:creationId xmlns:p14="http://schemas.microsoft.com/office/powerpoint/2010/main" val="16029059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Google’s R Style Guide</a:t>
            </a:r>
          </a:p>
        </p:txBody>
      </p:sp>
      <p:sp>
        <p:nvSpPr>
          <p:cNvPr id="3" name="Slide Number Placeholder 2"/>
          <p:cNvSpPr>
            <a:spLocks noGrp="1"/>
          </p:cNvSpPr>
          <p:nvPr>
            <p:ph type="sldNum" sz="quarter" idx="12"/>
          </p:nvPr>
        </p:nvSpPr>
        <p:spPr/>
        <p:txBody>
          <a:bodyPr/>
          <a:lstStyle/>
          <a:p>
            <a:fld id="{F8328964-332A-4115-BBD0-419F6E8FE1FF}" type="slidenum">
              <a:rPr lang="en-US" smtClean="0"/>
              <a:t>88</a:t>
            </a:fld>
            <a:endParaRPr lang="en-US"/>
          </a:p>
        </p:txBody>
      </p:sp>
      <p:sp>
        <p:nvSpPr>
          <p:cNvPr id="4" name="Content Placeholder 3"/>
          <p:cNvSpPr>
            <a:spLocks noGrp="1"/>
          </p:cNvSpPr>
          <p:nvPr>
            <p:ph sz="quarter" idx="1"/>
          </p:nvPr>
        </p:nvSpPr>
        <p:spPr>
          <a:xfrm>
            <a:off x="609600" y="1124656"/>
            <a:ext cx="9601200" cy="932745"/>
          </a:xfrm>
        </p:spPr>
        <p:txBody>
          <a:bodyPr>
            <a:normAutofit fontScale="92500" lnSpcReduction="20000"/>
          </a:bodyPr>
          <a:lstStyle/>
          <a:p>
            <a:pPr>
              <a:spcAft>
                <a:spcPts val="600"/>
              </a:spcAft>
            </a:pPr>
            <a:r>
              <a:rPr lang="en-US" dirty="0">
                <a:hlinkClick r:id="rId2"/>
              </a:rPr>
              <a:t>https://google.github.io/styleguide/Rguide.xml</a:t>
            </a:r>
            <a:endParaRPr lang="en-US" dirty="0"/>
          </a:p>
          <a:p>
            <a:pPr>
              <a:spcBef>
                <a:spcPts val="1200"/>
              </a:spcBef>
            </a:pPr>
            <a:r>
              <a:rPr lang="en-US" dirty="0"/>
              <a:t>Summary</a:t>
            </a:r>
          </a:p>
          <a:p>
            <a:endParaRPr lang="en-US" dirty="0"/>
          </a:p>
        </p:txBody>
      </p:sp>
      <p:sp>
        <p:nvSpPr>
          <p:cNvPr id="8" name="Rectangle 7"/>
          <p:cNvSpPr/>
          <p:nvPr/>
        </p:nvSpPr>
        <p:spPr>
          <a:xfrm>
            <a:off x="2590800" y="2075746"/>
            <a:ext cx="6248400" cy="424885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lnSpc>
                <a:spcPct val="115000"/>
              </a:lnSpc>
              <a:spcAft>
                <a:spcPts val="600"/>
              </a:spcAft>
              <a:buFont typeface="+mj-lt"/>
              <a:buAutoNum type="arabicPeriod"/>
              <a:tabLst>
                <a:tab pos="457200" algn="l"/>
              </a:tabLst>
            </a:pPr>
            <a:r>
              <a:rPr lang="en-US" sz="110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File Names</a:t>
            </a:r>
            <a:r>
              <a:rPr lang="en-US" sz="11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end in </a:t>
            </a:r>
            <a:r>
              <a:rPr lang="en-US" sz="1100" dirty="0">
                <a:solidFill>
                  <a:srgbClr val="006600"/>
                </a:solidFill>
                <a:latin typeface="Courier New" panose="02070309020205020404" pitchFamily="49" charset="0"/>
                <a:ea typeface="Times New Roman" panose="02020603050405020304" pitchFamily="18" charset="0"/>
                <a:cs typeface="Times New Roman" panose="02020603050405020304" pitchFamily="18" charset="0"/>
              </a:rPr>
              <a:t>.R</a:t>
            </a:r>
            <a:endParaRPr lang="en-US" sz="1400" dirty="0">
              <a:solidFill>
                <a:srgbClr val="333333"/>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15000"/>
              </a:lnSpc>
              <a:spcAft>
                <a:spcPts val="600"/>
              </a:spcAft>
              <a:buFont typeface="+mj-lt"/>
              <a:buAutoNum type="arabicPeriod"/>
              <a:tabLst>
                <a:tab pos="457200" algn="l"/>
              </a:tabLst>
            </a:pPr>
            <a:r>
              <a:rPr lang="en-US" sz="110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Identifiers</a:t>
            </a:r>
            <a:r>
              <a:rPr lang="en-US" sz="11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r>
              <a:rPr lang="en-US" sz="1100" dirty="0">
                <a:solidFill>
                  <a:srgbClr val="006600"/>
                </a:solidFill>
                <a:latin typeface="Courier New" panose="02070309020205020404" pitchFamily="49" charset="0"/>
                <a:ea typeface="Times New Roman" panose="02020603050405020304" pitchFamily="18" charset="0"/>
                <a:cs typeface="Times New Roman" panose="02020603050405020304" pitchFamily="18" charset="0"/>
              </a:rPr>
              <a:t>variable.name</a:t>
            </a:r>
            <a:r>
              <a:rPr lang="en-US" sz="11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(or </a:t>
            </a:r>
            <a:r>
              <a:rPr lang="en-US" sz="1100" dirty="0" err="1">
                <a:solidFill>
                  <a:srgbClr val="006600"/>
                </a:solidFill>
                <a:latin typeface="Courier New" panose="02070309020205020404" pitchFamily="49" charset="0"/>
                <a:ea typeface="Times New Roman" panose="02020603050405020304" pitchFamily="18" charset="0"/>
                <a:cs typeface="Times New Roman" panose="02020603050405020304" pitchFamily="18" charset="0"/>
              </a:rPr>
              <a:t>variableName</a:t>
            </a:r>
            <a:r>
              <a:rPr lang="en-US" sz="11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r>
              <a:rPr lang="en-US" sz="1100" dirty="0" err="1">
                <a:solidFill>
                  <a:srgbClr val="006600"/>
                </a:solidFill>
                <a:latin typeface="Courier New" panose="02070309020205020404" pitchFamily="49" charset="0"/>
                <a:ea typeface="Times New Roman" panose="02020603050405020304" pitchFamily="18" charset="0"/>
                <a:cs typeface="Times New Roman" panose="02020603050405020304" pitchFamily="18" charset="0"/>
              </a:rPr>
              <a:t>FunctionName</a:t>
            </a:r>
            <a:r>
              <a:rPr lang="en-US" sz="11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r>
              <a:rPr lang="en-US" sz="1100" dirty="0" err="1">
                <a:solidFill>
                  <a:srgbClr val="006600"/>
                </a:solidFill>
                <a:latin typeface="Courier New" panose="02070309020205020404" pitchFamily="49" charset="0"/>
                <a:ea typeface="Times New Roman" panose="02020603050405020304" pitchFamily="18" charset="0"/>
                <a:cs typeface="Times New Roman" panose="02020603050405020304" pitchFamily="18" charset="0"/>
              </a:rPr>
              <a:t>kConstantName</a:t>
            </a:r>
            <a:endParaRPr lang="en-US" sz="1400" dirty="0">
              <a:solidFill>
                <a:srgbClr val="333333"/>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15000"/>
              </a:lnSpc>
              <a:spcAft>
                <a:spcPts val="600"/>
              </a:spcAft>
              <a:buFont typeface="+mj-lt"/>
              <a:buAutoNum type="arabicPeriod"/>
              <a:tabLst>
                <a:tab pos="457200" algn="l"/>
              </a:tabLst>
            </a:pPr>
            <a:r>
              <a:rPr lang="en-US" sz="110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Line Length</a:t>
            </a:r>
            <a:r>
              <a:rPr lang="en-US" sz="11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maximum 80 characters</a:t>
            </a:r>
            <a:endParaRPr lang="en-US" sz="1400" dirty="0">
              <a:solidFill>
                <a:srgbClr val="333333"/>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15000"/>
              </a:lnSpc>
              <a:spcAft>
                <a:spcPts val="600"/>
              </a:spcAft>
              <a:buFont typeface="+mj-lt"/>
              <a:buAutoNum type="arabicPeriod"/>
              <a:tabLst>
                <a:tab pos="457200" algn="l"/>
              </a:tabLst>
            </a:pPr>
            <a:r>
              <a:rPr lang="en-US" sz="110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Indentation</a:t>
            </a:r>
            <a:r>
              <a:rPr lang="en-US" sz="11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two spaces, no tabs</a:t>
            </a:r>
            <a:endParaRPr lang="en-US" sz="1400" dirty="0">
              <a:solidFill>
                <a:srgbClr val="333333"/>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15000"/>
              </a:lnSpc>
              <a:spcAft>
                <a:spcPts val="600"/>
              </a:spcAft>
              <a:buFont typeface="+mj-lt"/>
              <a:buAutoNum type="arabicPeriod"/>
              <a:tabLst>
                <a:tab pos="457200" algn="l"/>
              </a:tabLst>
            </a:pPr>
            <a:r>
              <a:rPr lang="en-US" sz="110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Spacing</a:t>
            </a:r>
            <a:endParaRPr lang="en-US" sz="1400" dirty="0">
              <a:solidFill>
                <a:srgbClr val="333333"/>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15000"/>
              </a:lnSpc>
              <a:spcAft>
                <a:spcPts val="600"/>
              </a:spcAft>
              <a:buFont typeface="+mj-lt"/>
              <a:buAutoNum type="arabicPeriod"/>
              <a:tabLst>
                <a:tab pos="457200" algn="l"/>
              </a:tabLst>
            </a:pPr>
            <a:r>
              <a:rPr lang="en-US" sz="110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Curly Braces</a:t>
            </a:r>
            <a:r>
              <a:rPr lang="en-US" sz="11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first on same line, last on own line</a:t>
            </a:r>
            <a:endParaRPr lang="en-US" sz="1400" dirty="0">
              <a:solidFill>
                <a:srgbClr val="333333"/>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15000"/>
              </a:lnSpc>
              <a:spcAft>
                <a:spcPts val="600"/>
              </a:spcAft>
              <a:buFont typeface="+mj-lt"/>
              <a:buAutoNum type="arabicPeriod"/>
              <a:tabLst>
                <a:tab pos="457200" algn="l"/>
              </a:tabLst>
            </a:pPr>
            <a:r>
              <a:rPr lang="en-US" sz="110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else</a:t>
            </a:r>
            <a:r>
              <a:rPr lang="en-US" sz="11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Surround else with braces</a:t>
            </a:r>
            <a:endParaRPr lang="en-US" sz="1400" dirty="0">
              <a:solidFill>
                <a:srgbClr val="333333"/>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15000"/>
              </a:lnSpc>
              <a:spcAft>
                <a:spcPts val="600"/>
              </a:spcAft>
              <a:buFont typeface="+mj-lt"/>
              <a:buAutoNum type="arabicPeriod"/>
              <a:tabLst>
                <a:tab pos="457200" algn="l"/>
              </a:tabLst>
            </a:pPr>
            <a:r>
              <a:rPr lang="en-US" sz="110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Assignment</a:t>
            </a:r>
            <a:r>
              <a:rPr lang="en-US" sz="11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use </a:t>
            </a:r>
            <a:r>
              <a:rPr lang="en-US" sz="1100" dirty="0">
                <a:solidFill>
                  <a:srgbClr val="0066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11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not </a:t>
            </a:r>
            <a:r>
              <a:rPr lang="en-US" sz="1100" dirty="0">
                <a:solidFill>
                  <a:srgbClr val="00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solidFill>
                <a:srgbClr val="333333"/>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15000"/>
              </a:lnSpc>
              <a:spcAft>
                <a:spcPts val="600"/>
              </a:spcAft>
              <a:buFont typeface="+mj-lt"/>
              <a:buAutoNum type="arabicPeriod"/>
              <a:tabLst>
                <a:tab pos="457200" algn="l"/>
              </a:tabLst>
            </a:pPr>
            <a:r>
              <a:rPr lang="en-US" sz="110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Semicolons</a:t>
            </a:r>
            <a:r>
              <a:rPr lang="en-US" sz="11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don't use them</a:t>
            </a:r>
            <a:endParaRPr lang="en-US" sz="1400" dirty="0">
              <a:solidFill>
                <a:srgbClr val="333333"/>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15000"/>
              </a:lnSpc>
              <a:spcAft>
                <a:spcPts val="600"/>
              </a:spcAft>
              <a:buFont typeface="+mj-lt"/>
              <a:buAutoNum type="arabicPeriod"/>
              <a:tabLst>
                <a:tab pos="457200" algn="l"/>
              </a:tabLst>
            </a:pPr>
            <a:r>
              <a:rPr lang="en-US" sz="110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General Layout and Ordering</a:t>
            </a:r>
            <a:endParaRPr lang="en-US" sz="1400" dirty="0">
              <a:solidFill>
                <a:srgbClr val="333333"/>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15000"/>
              </a:lnSpc>
              <a:spcAft>
                <a:spcPts val="600"/>
              </a:spcAft>
              <a:buFont typeface="+mj-lt"/>
              <a:buAutoNum type="arabicPeriod"/>
              <a:tabLst>
                <a:tab pos="457200" algn="l"/>
              </a:tabLst>
            </a:pPr>
            <a:r>
              <a:rPr lang="en-US" sz="110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Commenting Guidelines</a:t>
            </a:r>
            <a:r>
              <a:rPr lang="en-US" sz="11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all comments begin with </a:t>
            </a:r>
            <a:r>
              <a:rPr lang="en-US" sz="1100" dirty="0">
                <a:solidFill>
                  <a:srgbClr val="0066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followed by a space; inline comments need two spaces before the </a:t>
            </a:r>
            <a:r>
              <a:rPr lang="en-US" sz="1100" dirty="0">
                <a:solidFill>
                  <a:srgbClr val="0066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solidFill>
                <a:srgbClr val="333333"/>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15000"/>
              </a:lnSpc>
              <a:spcAft>
                <a:spcPts val="600"/>
              </a:spcAft>
              <a:buFont typeface="+mj-lt"/>
              <a:buAutoNum type="arabicPeriod"/>
              <a:tabLst>
                <a:tab pos="457200" algn="l"/>
              </a:tabLst>
            </a:pPr>
            <a:r>
              <a:rPr lang="en-US" sz="110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Function Definitions and Calls</a:t>
            </a:r>
            <a:endParaRPr lang="en-US" sz="1400" dirty="0">
              <a:solidFill>
                <a:srgbClr val="333333"/>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15000"/>
              </a:lnSpc>
              <a:spcAft>
                <a:spcPts val="600"/>
              </a:spcAft>
              <a:buFont typeface="+mj-lt"/>
              <a:buAutoNum type="arabicPeriod"/>
              <a:tabLst>
                <a:tab pos="457200" algn="l"/>
              </a:tabLst>
            </a:pPr>
            <a:r>
              <a:rPr lang="en-US" sz="110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Function Documentation</a:t>
            </a:r>
            <a:endParaRPr lang="en-US" sz="1400" dirty="0">
              <a:solidFill>
                <a:srgbClr val="333333"/>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15000"/>
              </a:lnSpc>
              <a:spcAft>
                <a:spcPts val="600"/>
              </a:spcAft>
              <a:buFont typeface="+mj-lt"/>
              <a:buAutoNum type="arabicPeriod"/>
              <a:tabLst>
                <a:tab pos="457200" algn="l"/>
              </a:tabLst>
            </a:pPr>
            <a:r>
              <a:rPr lang="en-US" sz="110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Example Function</a:t>
            </a:r>
            <a:endParaRPr lang="en-US" sz="1400" dirty="0">
              <a:solidFill>
                <a:srgbClr val="333333"/>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15000"/>
              </a:lnSpc>
              <a:spcAft>
                <a:spcPts val="600"/>
              </a:spcAft>
              <a:buFont typeface="+mj-lt"/>
              <a:buAutoNum type="arabicPeriod"/>
              <a:tabLst>
                <a:tab pos="457200" algn="l"/>
              </a:tabLst>
            </a:pPr>
            <a:r>
              <a:rPr lang="en-US" sz="1100"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TODO Style</a:t>
            </a:r>
            <a:r>
              <a:rPr lang="en-US" sz="11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r>
              <a:rPr lang="en-US" sz="1100" dirty="0">
                <a:solidFill>
                  <a:srgbClr val="006600"/>
                </a:solidFill>
                <a:latin typeface="Courier New" panose="02070309020205020404" pitchFamily="49" charset="0"/>
                <a:ea typeface="Times New Roman" panose="02020603050405020304" pitchFamily="18" charset="0"/>
                <a:cs typeface="Times New Roman" panose="02020603050405020304" pitchFamily="18" charset="0"/>
              </a:rPr>
              <a:t>TODO(username)</a:t>
            </a:r>
            <a:endParaRPr lang="en-US" sz="14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498085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Messages in R</a:t>
            </a:r>
          </a:p>
        </p:txBody>
      </p:sp>
      <p:sp>
        <p:nvSpPr>
          <p:cNvPr id="3" name="Slide Number Placeholder 2"/>
          <p:cNvSpPr>
            <a:spLocks noGrp="1"/>
          </p:cNvSpPr>
          <p:nvPr>
            <p:ph type="sldNum" sz="quarter" idx="12"/>
          </p:nvPr>
        </p:nvSpPr>
        <p:spPr/>
        <p:txBody>
          <a:bodyPr/>
          <a:lstStyle/>
          <a:p>
            <a:fld id="{F8328964-332A-4115-BBD0-419F6E8FE1FF}" type="slidenum">
              <a:rPr lang="en-US" smtClean="0"/>
              <a:t>89</a:t>
            </a:fld>
            <a:endParaRPr lang="en-US"/>
          </a:p>
        </p:txBody>
      </p:sp>
      <p:sp>
        <p:nvSpPr>
          <p:cNvPr id="4" name="Content Placeholder 3"/>
          <p:cNvSpPr>
            <a:spLocks noGrp="1"/>
          </p:cNvSpPr>
          <p:nvPr>
            <p:ph sz="quarter" idx="1"/>
          </p:nvPr>
        </p:nvSpPr>
        <p:spPr>
          <a:xfrm>
            <a:off x="609600" y="1219200"/>
            <a:ext cx="9601200" cy="1143000"/>
          </a:xfrm>
        </p:spPr>
        <p:txBody>
          <a:bodyPr>
            <a:normAutofit fontScale="92500" lnSpcReduction="20000"/>
          </a:bodyPr>
          <a:lstStyle/>
          <a:p>
            <a:r>
              <a:rPr lang="en-US" sz="2400" dirty="0">
                <a:solidFill>
                  <a:srgbClr val="00B0F0"/>
                </a:solidFill>
              </a:rPr>
              <a:t>stop()</a:t>
            </a:r>
            <a:r>
              <a:rPr lang="en-US" sz="2400" dirty="0"/>
              <a:t>: provide error messages and stop execution</a:t>
            </a:r>
          </a:p>
          <a:p>
            <a:r>
              <a:rPr lang="en-US" sz="2400" dirty="0">
                <a:solidFill>
                  <a:srgbClr val="00B0F0"/>
                </a:solidFill>
              </a:rPr>
              <a:t>warning()</a:t>
            </a:r>
            <a:r>
              <a:rPr lang="en-US" sz="2400" dirty="0"/>
              <a:t>: provide warning message and continue execution</a:t>
            </a:r>
          </a:p>
          <a:p>
            <a:r>
              <a:rPr lang="en-US" sz="2400" dirty="0">
                <a:solidFill>
                  <a:srgbClr val="00B0F0"/>
                </a:solidFill>
              </a:rPr>
              <a:t>message()</a:t>
            </a:r>
            <a:r>
              <a:rPr lang="en-US" sz="2400" dirty="0"/>
              <a:t>: provide a general message and continue execution</a:t>
            </a:r>
          </a:p>
        </p:txBody>
      </p:sp>
      <p:sp>
        <p:nvSpPr>
          <p:cNvPr id="5" name="TextBox 4"/>
          <p:cNvSpPr txBox="1"/>
          <p:nvPr/>
        </p:nvSpPr>
        <p:spPr>
          <a:xfrm>
            <a:off x="2057400" y="2438400"/>
            <a:ext cx="3197352" cy="3785652"/>
          </a:xfrm>
          <a:prstGeom prst="rect">
            <a:avLst/>
          </a:prstGeom>
          <a:ln cap="rn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sign2 </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&lt;-</a:t>
            </a:r>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b="1" dirty="0">
                <a:solidFill>
                  <a:srgbClr val="0000FF"/>
                </a:solidFill>
                <a:highlight>
                  <a:srgbClr val="FFFFFF"/>
                </a:highlight>
                <a:latin typeface="Times New Roman" panose="02020603050405020304" pitchFamily="18" charset="0"/>
                <a:cs typeface="Times New Roman" panose="02020603050405020304" pitchFamily="18" charset="0"/>
              </a:rPr>
              <a:t>function</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x</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15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b="1" dirty="0">
                <a:solidFill>
                  <a:srgbClr val="0000FF"/>
                </a:solidFill>
                <a:highlight>
                  <a:srgbClr val="FFFFFF"/>
                </a:highlight>
                <a:latin typeface="Times New Roman" panose="02020603050405020304" pitchFamily="18" charset="0"/>
                <a:cs typeface="Times New Roman" panose="02020603050405020304" pitchFamily="18" charset="0"/>
              </a:rPr>
              <a:t>if</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1500" dirty="0" err="1">
                <a:solidFill>
                  <a:srgbClr val="000000"/>
                </a:solidFill>
                <a:highlight>
                  <a:srgbClr val="FFFFFF"/>
                </a:highlight>
                <a:latin typeface="Times New Roman" panose="02020603050405020304" pitchFamily="18" charset="0"/>
                <a:cs typeface="Times New Roman" panose="02020603050405020304" pitchFamily="18" charset="0"/>
              </a:rPr>
              <a:t>is.numeric</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x</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15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b="1" dirty="0">
                <a:solidFill>
                  <a:srgbClr val="0000FF"/>
                </a:solidFill>
                <a:highlight>
                  <a:srgbClr val="FFFFFF"/>
                </a:highlight>
                <a:latin typeface="Times New Roman" panose="02020603050405020304" pitchFamily="18" charset="0"/>
                <a:cs typeface="Times New Roman" panose="02020603050405020304" pitchFamily="18" charset="0"/>
              </a:rPr>
              <a:t>if</a:t>
            </a:r>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x</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&gt;</a:t>
            </a:r>
            <a:r>
              <a:rPr lang="en-US" sz="1500" dirty="0">
                <a:solidFill>
                  <a:srgbClr val="FF8000"/>
                </a:solidFill>
                <a:highlight>
                  <a:srgbClr val="FFFFFF"/>
                </a:highlight>
                <a:latin typeface="Times New Roman" panose="02020603050405020304" pitchFamily="18" charset="0"/>
                <a:cs typeface="Times New Roman" panose="02020603050405020304" pitchFamily="18" charset="0"/>
              </a:rPr>
              <a:t>0</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15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dirty="0">
                <a:solidFill>
                  <a:srgbClr val="8000FF"/>
                </a:solidFill>
                <a:highlight>
                  <a:srgbClr val="FFFFFF"/>
                </a:highlight>
                <a:latin typeface="Times New Roman" panose="02020603050405020304" pitchFamily="18" charset="0"/>
                <a:cs typeface="Times New Roman" panose="02020603050405020304" pitchFamily="18" charset="0"/>
              </a:rPr>
              <a:t>return</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1500" dirty="0">
                <a:solidFill>
                  <a:srgbClr val="FF8000"/>
                </a:solidFill>
                <a:highlight>
                  <a:srgbClr val="FFFFFF"/>
                </a:highlight>
                <a:latin typeface="Times New Roman" panose="02020603050405020304" pitchFamily="18" charset="0"/>
                <a:cs typeface="Times New Roman" panose="02020603050405020304" pitchFamily="18" charset="0"/>
              </a:rPr>
              <a:t>1</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a:t>
            </a:r>
          </a:p>
          <a:p>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15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b="1" dirty="0">
                <a:solidFill>
                  <a:srgbClr val="0000FF"/>
                </a:solidFill>
                <a:highlight>
                  <a:srgbClr val="FFFFFF"/>
                </a:highlight>
                <a:latin typeface="Times New Roman" panose="02020603050405020304" pitchFamily="18" charset="0"/>
                <a:cs typeface="Times New Roman" panose="02020603050405020304" pitchFamily="18" charset="0"/>
              </a:rPr>
              <a:t>if</a:t>
            </a:r>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x</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1500" dirty="0">
                <a:solidFill>
                  <a:srgbClr val="FF8000"/>
                </a:solidFill>
                <a:highlight>
                  <a:srgbClr val="FFFFFF"/>
                </a:highlight>
                <a:latin typeface="Times New Roman" panose="02020603050405020304" pitchFamily="18" charset="0"/>
                <a:cs typeface="Times New Roman" panose="02020603050405020304" pitchFamily="18" charset="0"/>
              </a:rPr>
              <a:t>0</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15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dirty="0">
                <a:solidFill>
                  <a:srgbClr val="8000FF"/>
                </a:solidFill>
                <a:highlight>
                  <a:srgbClr val="FFFFFF"/>
                </a:highlight>
                <a:latin typeface="Times New Roman" panose="02020603050405020304" pitchFamily="18" charset="0"/>
                <a:cs typeface="Times New Roman" panose="02020603050405020304" pitchFamily="18" charset="0"/>
              </a:rPr>
              <a:t>warning</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1500" dirty="0">
                <a:solidFill>
                  <a:srgbClr val="808080"/>
                </a:solidFill>
                <a:highlight>
                  <a:srgbClr val="FFFFFF"/>
                </a:highlight>
                <a:latin typeface="Times New Roman" panose="02020603050405020304" pitchFamily="18" charset="0"/>
                <a:cs typeface="Times New Roman" panose="02020603050405020304" pitchFamily="18" charset="0"/>
              </a:rPr>
              <a:t>"Input is zero!"</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15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dirty="0">
                <a:solidFill>
                  <a:srgbClr val="8000FF"/>
                </a:solidFill>
                <a:highlight>
                  <a:srgbClr val="FFFFFF"/>
                </a:highlight>
                <a:latin typeface="Times New Roman" panose="02020603050405020304" pitchFamily="18" charset="0"/>
                <a:cs typeface="Times New Roman" panose="02020603050405020304" pitchFamily="18" charset="0"/>
              </a:rPr>
              <a:t>return</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1500" b="1" dirty="0" err="1">
                <a:solidFill>
                  <a:srgbClr val="0000FF"/>
                </a:solidFill>
                <a:highlight>
                  <a:srgbClr val="FFFFFF"/>
                </a:highlight>
                <a:latin typeface="Times New Roman" panose="02020603050405020304" pitchFamily="18" charset="0"/>
                <a:cs typeface="Times New Roman" panose="02020603050405020304" pitchFamily="18" charset="0"/>
              </a:rPr>
              <a:t>NaN</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15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b="1" dirty="0">
                <a:solidFill>
                  <a:srgbClr val="0000FF"/>
                </a:solidFill>
                <a:highlight>
                  <a:srgbClr val="FFFFFF"/>
                </a:highlight>
                <a:latin typeface="Times New Roman" panose="02020603050405020304" pitchFamily="18" charset="0"/>
                <a:cs typeface="Times New Roman" panose="02020603050405020304" pitchFamily="18" charset="0"/>
              </a:rPr>
              <a:t>else</a:t>
            </a:r>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15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dirty="0">
                <a:solidFill>
                  <a:srgbClr val="8000FF"/>
                </a:solidFill>
                <a:highlight>
                  <a:srgbClr val="FFFFFF"/>
                </a:highlight>
                <a:latin typeface="Times New Roman" panose="02020603050405020304" pitchFamily="18" charset="0"/>
                <a:cs typeface="Times New Roman" panose="02020603050405020304" pitchFamily="18" charset="0"/>
              </a:rPr>
              <a:t>return</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1500" dirty="0">
                <a:solidFill>
                  <a:srgbClr val="FF8000"/>
                </a:solidFill>
                <a:highlight>
                  <a:srgbClr val="FFFFFF"/>
                </a:highlight>
                <a:latin typeface="Times New Roman" panose="02020603050405020304" pitchFamily="18" charset="0"/>
                <a:cs typeface="Times New Roman" panose="02020603050405020304" pitchFamily="18" charset="0"/>
              </a:rPr>
              <a:t>1</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15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15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p>
          <a:p>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b="1" dirty="0">
                <a:solidFill>
                  <a:srgbClr val="0000FF"/>
                </a:solidFill>
                <a:highlight>
                  <a:srgbClr val="FFFFFF"/>
                </a:highlight>
                <a:latin typeface="Times New Roman" panose="02020603050405020304" pitchFamily="18" charset="0"/>
                <a:cs typeface="Times New Roman" panose="02020603050405020304" pitchFamily="18" charset="0"/>
              </a:rPr>
              <a:t>else</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15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dirty="0">
                <a:solidFill>
                  <a:srgbClr val="8000FF"/>
                </a:solidFill>
                <a:highlight>
                  <a:srgbClr val="FFFFFF"/>
                </a:highlight>
                <a:latin typeface="Times New Roman" panose="02020603050405020304" pitchFamily="18" charset="0"/>
                <a:cs typeface="Times New Roman" panose="02020603050405020304" pitchFamily="18" charset="0"/>
              </a:rPr>
              <a:t>stop</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r>
              <a:rPr lang="en-US" sz="1500" dirty="0">
                <a:solidFill>
                  <a:srgbClr val="808080"/>
                </a:solidFill>
                <a:highlight>
                  <a:srgbClr val="FFFFFF"/>
                </a:highlight>
                <a:latin typeface="Times New Roman" panose="02020603050405020304" pitchFamily="18" charset="0"/>
                <a:cs typeface="Times New Roman" panose="02020603050405020304" pitchFamily="18" charset="0"/>
              </a:rPr>
              <a:t>"Input number be a number!"</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15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15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15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1500" b="1" dirty="0">
                <a:solidFill>
                  <a:srgbClr val="000080"/>
                </a:solidFill>
                <a:highlight>
                  <a:srgbClr val="FFFFFF"/>
                </a:highlight>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p:txBody>
      </p:sp>
      <p:sp>
        <p:nvSpPr>
          <p:cNvPr id="6" name="Rectangle 1"/>
          <p:cNvSpPr>
            <a:spLocks noChangeArrowheads="1"/>
          </p:cNvSpPr>
          <p:nvPr/>
        </p:nvSpPr>
        <p:spPr bwMode="auto">
          <a:xfrm>
            <a:off x="5417210" y="3776008"/>
            <a:ext cx="5022191" cy="1938992"/>
          </a:xfrm>
          <a:prstGeom prst="rect">
            <a:avLst/>
          </a:prstGeom>
          <a:ln w="28575">
            <a:solidFill>
              <a:srgbClr val="00B050"/>
            </a:solidFill>
          </a:ln>
        </p:spPr>
        <p:style>
          <a:lnRef idx="2">
            <a:schemeClr val="accent2"/>
          </a:lnRef>
          <a:fillRef idx="1">
            <a:schemeClr val="lt1"/>
          </a:fillRef>
          <a:effectRef idx="0">
            <a:schemeClr val="accent2"/>
          </a:effectRef>
          <a:fontRef idx="minor">
            <a:schemeClr val="dk1"/>
          </a:fontRef>
        </p:style>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400" dirty="0">
                <a:solidFill>
                  <a:srgbClr val="0000FF"/>
                </a:solidFill>
                <a:latin typeface="Lucida Console" panose="020B0609040504020204" pitchFamily="49" charset="0"/>
              </a:rPr>
              <a:t>&gt; sign2(-23)</a:t>
            </a:r>
          </a:p>
          <a:p>
            <a:pPr eaLnBrk="0" fontAlgn="base" hangingPunct="0">
              <a:spcBef>
                <a:spcPct val="0"/>
              </a:spcBef>
              <a:spcAft>
                <a:spcPct val="0"/>
              </a:spcAft>
            </a:pPr>
            <a:r>
              <a:rPr lang="en-US" altLang="en-US" sz="1400" dirty="0">
                <a:solidFill>
                  <a:srgbClr val="000000"/>
                </a:solidFill>
                <a:latin typeface="Lucida Console" panose="020B0609040504020204" pitchFamily="49" charset="0"/>
              </a:rPr>
              <a:t>[1] -1</a:t>
            </a:r>
          </a:p>
          <a:p>
            <a:pPr eaLnBrk="0" fontAlgn="base" hangingPunct="0">
              <a:spcBef>
                <a:spcPct val="0"/>
              </a:spcBef>
              <a:spcAft>
                <a:spcPct val="0"/>
              </a:spcAft>
            </a:pPr>
            <a:r>
              <a:rPr lang="en-US" altLang="en-US" sz="1400" dirty="0">
                <a:solidFill>
                  <a:srgbClr val="0000FF"/>
                </a:solidFill>
                <a:latin typeface="Lucida Console" panose="020B0609040504020204" pitchFamily="49" charset="0"/>
              </a:rPr>
              <a:t>&gt; sign2(0)</a:t>
            </a:r>
          </a:p>
          <a:p>
            <a:pPr eaLnBrk="0" fontAlgn="base" hangingPunct="0">
              <a:spcBef>
                <a:spcPct val="0"/>
              </a:spcBef>
              <a:spcAft>
                <a:spcPct val="0"/>
              </a:spcAft>
            </a:pPr>
            <a:r>
              <a:rPr lang="en-US" altLang="en-US" sz="1400" dirty="0">
                <a:solidFill>
                  <a:srgbClr val="000000"/>
                </a:solidFill>
                <a:latin typeface="Lucida Console" panose="020B0609040504020204" pitchFamily="49" charset="0"/>
              </a:rPr>
              <a:t>[1] </a:t>
            </a:r>
            <a:r>
              <a:rPr lang="en-US" altLang="en-US" sz="1400" dirty="0" err="1">
                <a:solidFill>
                  <a:srgbClr val="000000"/>
                </a:solidFill>
                <a:latin typeface="Lucida Console" panose="020B0609040504020204" pitchFamily="49" charset="0"/>
              </a:rPr>
              <a:t>NaN</a:t>
            </a:r>
            <a:endParaRPr lang="en-US" altLang="en-US" sz="1400" dirty="0">
              <a:solidFill>
                <a:srgbClr val="000000"/>
              </a:solidFill>
              <a:latin typeface="Lucida Console" panose="020B0609040504020204" pitchFamily="49" charset="0"/>
            </a:endParaRPr>
          </a:p>
          <a:p>
            <a:pPr eaLnBrk="0" fontAlgn="base" hangingPunct="0">
              <a:spcBef>
                <a:spcPct val="0"/>
              </a:spcBef>
              <a:spcAft>
                <a:spcPct val="0"/>
              </a:spcAft>
            </a:pPr>
            <a:r>
              <a:rPr lang="en-US" altLang="en-US" sz="1400" dirty="0">
                <a:solidFill>
                  <a:srgbClr val="C5060B"/>
                </a:solidFill>
                <a:latin typeface="Lucida Console" panose="020B0609040504020204" pitchFamily="49" charset="0"/>
              </a:rPr>
              <a:t>Warning message: In sign2(0) : Input is zero! </a:t>
            </a:r>
          </a:p>
          <a:p>
            <a:pPr eaLnBrk="0" fontAlgn="base" hangingPunct="0">
              <a:spcBef>
                <a:spcPct val="0"/>
              </a:spcBef>
              <a:spcAft>
                <a:spcPct val="0"/>
              </a:spcAft>
            </a:pPr>
            <a:r>
              <a:rPr lang="en-US" altLang="en-US" sz="1400" dirty="0">
                <a:solidFill>
                  <a:srgbClr val="0000FF"/>
                </a:solidFill>
                <a:latin typeface="Lucida Console" panose="020B0609040504020204" pitchFamily="49" charset="0"/>
              </a:rPr>
              <a:t>&gt; sign2(10.5)</a:t>
            </a:r>
          </a:p>
          <a:p>
            <a:pPr eaLnBrk="0" fontAlgn="base" hangingPunct="0">
              <a:spcBef>
                <a:spcPct val="0"/>
              </a:spcBef>
              <a:spcAft>
                <a:spcPct val="0"/>
              </a:spcAft>
            </a:pPr>
            <a:r>
              <a:rPr lang="en-US" altLang="en-US" sz="1400" dirty="0">
                <a:solidFill>
                  <a:srgbClr val="000000"/>
                </a:solidFill>
                <a:latin typeface="Lucida Console" panose="020B0609040504020204" pitchFamily="49" charset="0"/>
              </a:rPr>
              <a:t>[1] 1 </a:t>
            </a:r>
          </a:p>
          <a:p>
            <a:pPr eaLnBrk="0" fontAlgn="base" hangingPunct="0">
              <a:spcBef>
                <a:spcPct val="0"/>
              </a:spcBef>
              <a:spcAft>
                <a:spcPct val="0"/>
              </a:spcAft>
            </a:pPr>
            <a:r>
              <a:rPr lang="en-US" altLang="en-US" sz="1400" dirty="0">
                <a:solidFill>
                  <a:srgbClr val="0000FF"/>
                </a:solidFill>
                <a:latin typeface="Lucida Console" panose="020B0609040504020204" pitchFamily="49" charset="0"/>
              </a:rPr>
              <a:t>&gt; sign2("a")</a:t>
            </a:r>
          </a:p>
          <a:p>
            <a:pPr eaLnBrk="0" fontAlgn="base" hangingPunct="0">
              <a:spcBef>
                <a:spcPct val="0"/>
              </a:spcBef>
              <a:spcAft>
                <a:spcPct val="0"/>
              </a:spcAft>
            </a:pPr>
            <a:r>
              <a:rPr lang="en-US" altLang="en-US" sz="1400" dirty="0">
                <a:solidFill>
                  <a:srgbClr val="C5060B"/>
                </a:solidFill>
                <a:latin typeface="Lucida Console" panose="020B0609040504020204" pitchFamily="49" charset="0"/>
              </a:rPr>
              <a:t>Error in sign2("a") : Input number be a number!</a:t>
            </a:r>
            <a:endParaRPr lang="en-US" altLang="en-US" sz="3200" dirty="0">
              <a:solidFill>
                <a:schemeClr val="tx1"/>
              </a:solidFill>
              <a:latin typeface="Arial" panose="020B0604020202020204" pitchFamily="34" charset="0"/>
            </a:endParaRPr>
          </a:p>
        </p:txBody>
      </p:sp>
      <p:sp>
        <p:nvSpPr>
          <p:cNvPr id="7" name="Right Arrow 6"/>
          <p:cNvSpPr/>
          <p:nvPr/>
        </p:nvSpPr>
        <p:spPr>
          <a:xfrm rot="2214249">
            <a:off x="5242533" y="3169819"/>
            <a:ext cx="762000"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16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Steep Learning Curve for R</a:t>
            </a:r>
          </a:p>
        </p:txBody>
      </p:sp>
      <p:sp>
        <p:nvSpPr>
          <p:cNvPr id="3" name="Slide Number Placeholder 2"/>
          <p:cNvSpPr>
            <a:spLocks noGrp="1"/>
          </p:cNvSpPr>
          <p:nvPr>
            <p:ph type="sldNum" sz="quarter" idx="12"/>
          </p:nvPr>
        </p:nvSpPr>
        <p:spPr/>
        <p:txBody>
          <a:bodyPr/>
          <a:lstStyle/>
          <a:p>
            <a:fld id="{F8328964-332A-4115-BBD0-419F6E8FE1FF}" type="slidenum">
              <a:rPr lang="en-US" smtClean="0"/>
              <a:t>9</a:t>
            </a:fld>
            <a:endParaRPr lang="en-US"/>
          </a:p>
        </p:txBody>
      </p:sp>
      <p:sp>
        <p:nvSpPr>
          <p:cNvPr id="4" name="Content Placeholder 3"/>
          <p:cNvSpPr>
            <a:spLocks noGrp="1"/>
          </p:cNvSpPr>
          <p:nvPr>
            <p:ph sz="quarter" idx="1"/>
          </p:nvPr>
        </p:nvSpPr>
        <p:spPr>
          <a:xfrm>
            <a:off x="609600" y="1219200"/>
            <a:ext cx="9601200" cy="609600"/>
          </a:xfrm>
        </p:spPr>
        <p:txBody>
          <a:bodyPr/>
          <a:lstStyle/>
          <a:p>
            <a:r>
              <a:rPr lang="en-US" dirty="0"/>
              <a:t>The “weird” syntax of R</a:t>
            </a:r>
          </a:p>
        </p:txBody>
      </p:sp>
      <p:sp>
        <p:nvSpPr>
          <p:cNvPr id="5" name="TextBox 4"/>
          <p:cNvSpPr txBox="1"/>
          <p:nvPr/>
        </p:nvSpPr>
        <p:spPr>
          <a:xfrm>
            <a:off x="1066800" y="2209800"/>
            <a:ext cx="10439400" cy="923330"/>
          </a:xfrm>
          <a:prstGeom prst="rect">
            <a:avLst/>
          </a:prstGeom>
          <a:noFill/>
        </p:spPr>
        <p:txBody>
          <a:bodyPr wrap="square" rtlCol="0">
            <a:spAutoFit/>
          </a:bodyPr>
          <a:lstStyle/>
          <a:p>
            <a:r>
              <a:rPr lang="en-US" dirty="0"/>
              <a:t>“The best thing about R is that it was developed by statisticians. The worst thing about R is that ... it was developed by statisticians.”</a:t>
            </a:r>
          </a:p>
          <a:p>
            <a:r>
              <a:rPr lang="en-US" dirty="0"/>
              <a:t>                                                                  -- Bo Cowgill, Google</a:t>
            </a:r>
          </a:p>
        </p:txBody>
      </p:sp>
      <p:sp>
        <p:nvSpPr>
          <p:cNvPr id="7" name="TextBox 6"/>
          <p:cNvSpPr txBox="1"/>
          <p:nvPr/>
        </p:nvSpPr>
        <p:spPr>
          <a:xfrm>
            <a:off x="1066800" y="3810001"/>
            <a:ext cx="10439400" cy="923330"/>
          </a:xfrm>
          <a:prstGeom prst="rect">
            <a:avLst/>
          </a:prstGeom>
          <a:noFill/>
        </p:spPr>
        <p:txBody>
          <a:bodyPr wrap="square" rtlCol="0">
            <a:spAutoFit/>
          </a:bodyPr>
          <a:lstStyle/>
          <a:p>
            <a:r>
              <a:rPr lang="en-US" dirty="0"/>
              <a:t>“Unlike other high-level scripting languages, such as Python or Ruby, R has a unique and somewhat prickly syntax and tends to have a steeper learning curve than other languages.”</a:t>
            </a:r>
          </a:p>
          <a:p>
            <a:r>
              <a:rPr lang="en-US" dirty="0"/>
              <a:t>       -- Drew Conway &amp; John White, “Machine Learning for Hackers” P2.</a:t>
            </a:r>
          </a:p>
        </p:txBody>
      </p:sp>
    </p:spTree>
    <p:extLst>
      <p:ext uri="{BB962C8B-B14F-4D97-AF65-F5344CB8AC3E}">
        <p14:creationId xmlns:p14="http://schemas.microsoft.com/office/powerpoint/2010/main" val="35876388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83E33E-9822-461A-A9C1-5BB3C5AF6788}" type="slidenum">
              <a:rPr lang="en-US" altLang="en-US" sz="1400"/>
              <a:pPr/>
              <a:t>90</a:t>
            </a:fld>
            <a:endParaRPr lang="en-US" altLang="en-US" sz="1400"/>
          </a:p>
        </p:txBody>
      </p:sp>
      <p:sp>
        <p:nvSpPr>
          <p:cNvPr id="78852" name="Rectangle 3"/>
          <p:cNvSpPr>
            <a:spLocks noGrp="1" noChangeArrowheads="1"/>
          </p:cNvSpPr>
          <p:nvPr>
            <p:ph type="body" idx="1"/>
          </p:nvPr>
        </p:nvSpPr>
        <p:spPr>
          <a:xfrm>
            <a:off x="609600" y="1143000"/>
            <a:ext cx="9296400" cy="4876800"/>
          </a:xfrm>
          <a:noFill/>
        </p:spPr>
        <p:txBody>
          <a:bodyPr>
            <a:normAutofit fontScale="92500" lnSpcReduction="10000"/>
          </a:bodyPr>
          <a:lstStyle/>
          <a:p>
            <a:pPr algn="just"/>
            <a:r>
              <a:rPr lang="en-US" altLang="en-US" dirty="0"/>
              <a:t>Syntax Errors</a:t>
            </a:r>
          </a:p>
          <a:p>
            <a:pPr lvl="1" algn="just"/>
            <a:r>
              <a:rPr lang="en-US" altLang="en-US" dirty="0"/>
              <a:t>You type a command that R cannot understand</a:t>
            </a:r>
          </a:p>
          <a:p>
            <a:pPr lvl="1" algn="just"/>
            <a:r>
              <a:rPr lang="en-US" dirty="0"/>
              <a:t>For example, missing commas, unmatched parentheses, wrong function name etc.</a:t>
            </a:r>
          </a:p>
          <a:p>
            <a:pPr lvl="1" algn="just"/>
            <a:endParaRPr lang="en-US" altLang="en-US" dirty="0"/>
          </a:p>
          <a:p>
            <a:pPr lvl="1" algn="just"/>
            <a:endParaRPr lang="en-US" altLang="en-US" dirty="0"/>
          </a:p>
          <a:p>
            <a:pPr lvl="1" algn="just"/>
            <a:endParaRPr lang="en-US" altLang="en-US" dirty="0"/>
          </a:p>
          <a:p>
            <a:pPr algn="just"/>
            <a:r>
              <a:rPr lang="en-US" altLang="en-US" dirty="0"/>
              <a:t>Runtime Errors</a:t>
            </a:r>
          </a:p>
          <a:p>
            <a:pPr lvl="1" algn="just"/>
            <a:r>
              <a:rPr lang="en-US" altLang="en-US" dirty="0"/>
              <a:t>Causes the program to abort</a:t>
            </a:r>
          </a:p>
          <a:p>
            <a:pPr lvl="1" algn="just"/>
            <a:endParaRPr lang="en-US" altLang="en-US" dirty="0"/>
          </a:p>
          <a:p>
            <a:pPr algn="just"/>
            <a:r>
              <a:rPr lang="en-US" altLang="en-US" dirty="0"/>
              <a:t>Logic Errors</a:t>
            </a:r>
          </a:p>
          <a:p>
            <a:pPr lvl="1" algn="just"/>
            <a:r>
              <a:rPr lang="en-US" dirty="0"/>
              <a:t>The program can run, but produce wrong results</a:t>
            </a:r>
          </a:p>
          <a:p>
            <a:pPr lvl="1" algn="just"/>
            <a:r>
              <a:rPr lang="en-US" altLang="en-US" dirty="0"/>
              <a:t>Difficult to find</a:t>
            </a:r>
          </a:p>
        </p:txBody>
      </p:sp>
      <p:sp>
        <p:nvSpPr>
          <p:cNvPr id="2" name="Title 1"/>
          <p:cNvSpPr>
            <a:spLocks noGrp="1"/>
          </p:cNvSpPr>
          <p:nvPr>
            <p:ph type="title"/>
          </p:nvPr>
        </p:nvSpPr>
        <p:spPr/>
        <p:txBody>
          <a:bodyPr/>
          <a:lstStyle/>
          <a:p>
            <a:r>
              <a:rPr lang="en-US" altLang="en-US" dirty="0"/>
              <a:t>Programming Errors</a:t>
            </a:r>
            <a:endParaRPr lang="en-US" dirty="0"/>
          </a:p>
        </p:txBody>
      </p:sp>
      <p:sp>
        <p:nvSpPr>
          <p:cNvPr id="5" name="Rectangle 1"/>
          <p:cNvSpPr>
            <a:spLocks noChangeArrowheads="1"/>
          </p:cNvSpPr>
          <p:nvPr/>
        </p:nvSpPr>
        <p:spPr bwMode="auto">
          <a:xfrm>
            <a:off x="3124201" y="2604474"/>
            <a:ext cx="5799665"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400" dirty="0">
                <a:solidFill>
                  <a:srgbClr val="0000FF"/>
                </a:solidFill>
                <a:latin typeface="Lucida Console" panose="020B0609040504020204" pitchFamily="49" charset="0"/>
              </a:rPr>
              <a:t>&gt; a &lt;- c(0,1,2,3]</a:t>
            </a:r>
          </a:p>
          <a:p>
            <a:pPr eaLnBrk="0" fontAlgn="base" hangingPunct="0">
              <a:spcBef>
                <a:spcPct val="0"/>
              </a:spcBef>
              <a:spcAft>
                <a:spcPct val="0"/>
              </a:spcAft>
            </a:pPr>
            <a:r>
              <a:rPr lang="en-US" altLang="en-US" sz="1400" dirty="0">
                <a:solidFill>
                  <a:srgbClr val="C5060B"/>
                </a:solidFill>
                <a:latin typeface="Lucida Console" panose="020B0609040504020204" pitchFamily="49" charset="0"/>
              </a:rPr>
              <a:t>Error: unexpected ']' in "a &lt;- c(0,1,2,3]“</a:t>
            </a:r>
          </a:p>
          <a:p>
            <a:pPr eaLnBrk="0" fontAlgn="base" hangingPunct="0">
              <a:spcBef>
                <a:spcPct val="0"/>
              </a:spcBef>
              <a:spcAft>
                <a:spcPct val="0"/>
              </a:spcAft>
            </a:pPr>
            <a:r>
              <a:rPr lang="en-US" altLang="en-US" sz="1400" dirty="0">
                <a:solidFill>
                  <a:srgbClr val="0000FF"/>
                </a:solidFill>
                <a:latin typeface="Lucida Console" panose="020B0609040504020204" pitchFamily="49" charset="0"/>
              </a:rPr>
              <a:t>&gt; a &lt;- c(0,1,2 3)</a:t>
            </a:r>
          </a:p>
          <a:p>
            <a:pPr eaLnBrk="0" fontAlgn="base" hangingPunct="0">
              <a:spcBef>
                <a:spcPct val="0"/>
              </a:spcBef>
              <a:spcAft>
                <a:spcPct val="0"/>
              </a:spcAft>
            </a:pPr>
            <a:r>
              <a:rPr lang="en-US" altLang="en-US" sz="1400" dirty="0">
                <a:solidFill>
                  <a:srgbClr val="C5060B"/>
                </a:solidFill>
                <a:latin typeface="Lucida Console" panose="020B0609040504020204" pitchFamily="49" charset="0"/>
              </a:rPr>
              <a:t>Error: unexpected numeric constant in "a &lt;- c(0,1,2 3"</a:t>
            </a:r>
            <a:endParaRPr lang="en-US" altLang="en-US" sz="3200" dirty="0">
              <a:latin typeface="Arial" panose="020B0604020202020204" pitchFamily="34" charset="0"/>
            </a:endParaRPr>
          </a:p>
        </p:txBody>
      </p:sp>
      <p:sp>
        <p:nvSpPr>
          <p:cNvPr id="6" name="Rounded Rectangle 5"/>
          <p:cNvSpPr/>
          <p:nvPr/>
        </p:nvSpPr>
        <p:spPr>
          <a:xfrm>
            <a:off x="2971800" y="2577178"/>
            <a:ext cx="6172200" cy="908686"/>
          </a:xfrm>
          <a:prstGeom prst="roundRect">
            <a:avLst>
              <a:gd name="adj" fmla="val 8619"/>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854630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Slide Number Placeholder 2"/>
          <p:cNvSpPr>
            <a:spLocks noGrp="1"/>
          </p:cNvSpPr>
          <p:nvPr>
            <p:ph type="sldNum" sz="quarter" idx="12"/>
          </p:nvPr>
        </p:nvSpPr>
        <p:spPr/>
        <p:txBody>
          <a:bodyPr/>
          <a:lstStyle/>
          <a:p>
            <a:fld id="{F8328964-332A-4115-BBD0-419F6E8FE1FF}" type="slidenum">
              <a:rPr lang="en-US" smtClean="0"/>
              <a:t>91</a:t>
            </a:fld>
            <a:endParaRPr lang="en-US"/>
          </a:p>
        </p:txBody>
      </p:sp>
      <p:sp>
        <p:nvSpPr>
          <p:cNvPr id="4" name="Content Placeholder 3"/>
          <p:cNvSpPr>
            <a:spLocks noGrp="1"/>
          </p:cNvSpPr>
          <p:nvPr>
            <p:ph sz="quarter" idx="1"/>
          </p:nvPr>
        </p:nvSpPr>
        <p:spPr/>
        <p:txBody>
          <a:bodyPr/>
          <a:lstStyle/>
          <a:p>
            <a:pPr>
              <a:spcBef>
                <a:spcPct val="0"/>
              </a:spcBef>
            </a:pPr>
            <a:r>
              <a:rPr lang="en-US" altLang="en-US" sz="2800" dirty="0">
                <a:cs typeface="Times New Roman" pitchFamily="18" charset="0"/>
              </a:rPr>
              <a:t>Logic errors are called </a:t>
            </a:r>
            <a:r>
              <a:rPr lang="en-US" altLang="en-US" sz="2800" i="1" dirty="0">
                <a:solidFill>
                  <a:srgbClr val="FF0000"/>
                </a:solidFill>
                <a:cs typeface="Times New Roman" pitchFamily="18" charset="0"/>
              </a:rPr>
              <a:t>bugs</a:t>
            </a:r>
            <a:r>
              <a:rPr lang="en-US" altLang="en-US" sz="2800" dirty="0">
                <a:cs typeface="Times New Roman" pitchFamily="18" charset="0"/>
              </a:rPr>
              <a:t>.</a:t>
            </a:r>
          </a:p>
          <a:p>
            <a:pPr>
              <a:spcBef>
                <a:spcPct val="0"/>
              </a:spcBef>
            </a:pPr>
            <a:r>
              <a:rPr lang="en-US" altLang="en-US" sz="2800" dirty="0">
                <a:cs typeface="Times New Roman" pitchFamily="18" charset="0"/>
              </a:rPr>
              <a:t>The process of finding and correcting errors is called </a:t>
            </a:r>
            <a:r>
              <a:rPr lang="en-US" altLang="en-US" sz="2800" dirty="0">
                <a:solidFill>
                  <a:srgbClr val="FF0000"/>
                </a:solidFill>
                <a:cs typeface="Times New Roman" pitchFamily="18" charset="0"/>
              </a:rPr>
              <a:t>debugging</a:t>
            </a:r>
            <a:r>
              <a:rPr lang="en-US" altLang="en-US" sz="2800" dirty="0">
                <a:cs typeface="Times New Roman" pitchFamily="18" charset="0"/>
              </a:rPr>
              <a:t>. </a:t>
            </a:r>
          </a:p>
          <a:p>
            <a:pPr>
              <a:spcBef>
                <a:spcPct val="0"/>
              </a:spcBef>
            </a:pPr>
            <a:r>
              <a:rPr lang="en-US" altLang="en-US" sz="2800" dirty="0">
                <a:cs typeface="Times New Roman" pitchFamily="18" charset="0"/>
              </a:rPr>
              <a:t>A common approach to debugging is to use a combination of methods to narrow down to the part of the program where the bug is located.</a:t>
            </a:r>
          </a:p>
          <a:p>
            <a:pPr lvl="1">
              <a:spcBef>
                <a:spcPct val="0"/>
              </a:spcBef>
            </a:pPr>
            <a:r>
              <a:rPr lang="en-US" altLang="en-US" dirty="0"/>
              <a:t>For a short and simple program, you </a:t>
            </a:r>
            <a:r>
              <a:rPr lang="en-US" altLang="en-US" sz="2400" dirty="0">
                <a:cs typeface="Times New Roman" pitchFamily="18" charset="0"/>
              </a:rPr>
              <a:t>can hand-trace the program (i.e., catch errors by reading the program), or you can insert print statements in order to show the values of the variables or the execution flow of the program.</a:t>
            </a:r>
          </a:p>
          <a:p>
            <a:pPr lvl="1">
              <a:spcBef>
                <a:spcPct val="0"/>
              </a:spcBef>
            </a:pPr>
            <a:r>
              <a:rPr lang="en-US" altLang="en-US" sz="2400" dirty="0">
                <a:cs typeface="Times New Roman" pitchFamily="18" charset="0"/>
              </a:rPr>
              <a:t>For a large, complex program, the most effective approach for debugging is to use a </a:t>
            </a:r>
            <a:r>
              <a:rPr lang="en-US" altLang="en-US" sz="2400" u="sng" dirty="0">
                <a:cs typeface="Times New Roman" pitchFamily="18" charset="0"/>
              </a:rPr>
              <a:t>debugger utility</a:t>
            </a:r>
            <a:r>
              <a:rPr lang="en-US" altLang="en-US" sz="2400" dirty="0">
                <a:cs typeface="Times New Roman" pitchFamily="18" charset="0"/>
              </a:rPr>
              <a:t>.</a:t>
            </a:r>
          </a:p>
        </p:txBody>
      </p:sp>
      <p:pic>
        <p:nvPicPr>
          <p:cNvPr id="1026" name="Picture 2" descr="http://images.clipartpanda.com/bug-clipart-pc7K7zzXi.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0600" y="444080"/>
            <a:ext cx="1066800" cy="999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888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Debugger</a:t>
            </a:r>
          </a:p>
        </p:txBody>
      </p:sp>
      <p:sp>
        <p:nvSpPr>
          <p:cNvPr id="3" name="Slide Number Placeholder 2"/>
          <p:cNvSpPr>
            <a:spLocks noGrp="1"/>
          </p:cNvSpPr>
          <p:nvPr>
            <p:ph type="sldNum" sz="quarter" idx="12"/>
          </p:nvPr>
        </p:nvSpPr>
        <p:spPr/>
        <p:txBody>
          <a:bodyPr/>
          <a:lstStyle/>
          <a:p>
            <a:fld id="{F8328964-332A-4115-BBD0-419F6E8FE1FF}" type="slidenum">
              <a:rPr lang="en-US" smtClean="0"/>
              <a:t>92</a:t>
            </a:fld>
            <a:endParaRPr lang="en-US"/>
          </a:p>
        </p:txBody>
      </p:sp>
      <p:sp>
        <p:nvSpPr>
          <p:cNvPr id="4" name="Content Placeholder 3"/>
          <p:cNvSpPr>
            <a:spLocks noGrp="1"/>
          </p:cNvSpPr>
          <p:nvPr>
            <p:ph sz="quarter" idx="1"/>
          </p:nvPr>
        </p:nvSpPr>
        <p:spPr>
          <a:xfrm>
            <a:off x="609600" y="1219200"/>
            <a:ext cx="11353800" cy="4937760"/>
          </a:xfrm>
        </p:spPr>
        <p:txBody>
          <a:bodyPr>
            <a:normAutofit/>
          </a:bodyPr>
          <a:lstStyle/>
          <a:p>
            <a:pPr>
              <a:spcBef>
                <a:spcPct val="0"/>
              </a:spcBef>
            </a:pPr>
            <a:r>
              <a:rPr lang="en-US" altLang="en-US" sz="2800" dirty="0">
                <a:cs typeface="Times New Roman" pitchFamily="18" charset="0"/>
              </a:rPr>
              <a:t>Debugger is a program that facilitates debugging. You can use a debugger to</a:t>
            </a:r>
          </a:p>
          <a:p>
            <a:pPr marL="548640" lvl="2">
              <a:lnSpc>
                <a:spcPct val="150000"/>
              </a:lnSpc>
              <a:spcBef>
                <a:spcPct val="0"/>
              </a:spcBef>
              <a:buClr>
                <a:schemeClr val="accent1"/>
              </a:buClr>
            </a:pPr>
            <a:r>
              <a:rPr lang="en-US" altLang="en-US" sz="2400" dirty="0">
                <a:cs typeface="Times New Roman" pitchFamily="18" charset="0"/>
              </a:rPr>
              <a:t>Execute a single statement at a time.</a:t>
            </a:r>
          </a:p>
          <a:p>
            <a:pPr marL="548640" lvl="2">
              <a:lnSpc>
                <a:spcPct val="150000"/>
              </a:lnSpc>
              <a:spcBef>
                <a:spcPct val="0"/>
              </a:spcBef>
              <a:buClr>
                <a:schemeClr val="accent1"/>
              </a:buClr>
            </a:pPr>
            <a:r>
              <a:rPr lang="en-US" altLang="en-US" sz="2400" dirty="0">
                <a:cs typeface="Times New Roman" pitchFamily="18" charset="0"/>
              </a:rPr>
              <a:t>Trace into or stepping over a function.</a:t>
            </a:r>
          </a:p>
          <a:p>
            <a:pPr marL="548640" lvl="2">
              <a:lnSpc>
                <a:spcPct val="150000"/>
              </a:lnSpc>
              <a:spcBef>
                <a:spcPct val="0"/>
              </a:spcBef>
              <a:buClr>
                <a:schemeClr val="accent1"/>
              </a:buClr>
            </a:pPr>
            <a:r>
              <a:rPr lang="en-US" altLang="en-US" sz="2400" dirty="0">
                <a:cs typeface="Times New Roman" pitchFamily="18" charset="0"/>
              </a:rPr>
              <a:t>Set breakpoints.</a:t>
            </a:r>
          </a:p>
          <a:p>
            <a:pPr marL="548640" lvl="2">
              <a:lnSpc>
                <a:spcPct val="150000"/>
              </a:lnSpc>
              <a:spcBef>
                <a:spcPct val="0"/>
              </a:spcBef>
              <a:buClr>
                <a:schemeClr val="accent1"/>
              </a:buClr>
            </a:pPr>
            <a:r>
              <a:rPr lang="en-US" altLang="en-US" sz="2400" dirty="0">
                <a:cs typeface="Times New Roman" pitchFamily="18" charset="0"/>
              </a:rPr>
              <a:t>Display variables.</a:t>
            </a:r>
          </a:p>
          <a:p>
            <a:pPr marL="548640" lvl="2">
              <a:lnSpc>
                <a:spcPct val="150000"/>
              </a:lnSpc>
              <a:spcBef>
                <a:spcPct val="0"/>
              </a:spcBef>
              <a:buClr>
                <a:schemeClr val="accent1"/>
              </a:buClr>
            </a:pPr>
            <a:r>
              <a:rPr lang="en-US" altLang="en-US" sz="2400" dirty="0">
                <a:cs typeface="Times New Roman" pitchFamily="18" charset="0"/>
              </a:rPr>
              <a:t>Display call stack.</a:t>
            </a:r>
          </a:p>
        </p:txBody>
      </p:sp>
    </p:spTree>
    <p:extLst>
      <p:ext uri="{BB962C8B-B14F-4D97-AF65-F5344CB8AC3E}">
        <p14:creationId xmlns:p14="http://schemas.microsoft.com/office/powerpoint/2010/main" val="13585634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in R</a:t>
            </a:r>
          </a:p>
        </p:txBody>
      </p:sp>
      <p:sp>
        <p:nvSpPr>
          <p:cNvPr id="3" name="Slide Number Placeholder 2"/>
          <p:cNvSpPr>
            <a:spLocks noGrp="1"/>
          </p:cNvSpPr>
          <p:nvPr>
            <p:ph type="sldNum" sz="quarter" idx="12"/>
          </p:nvPr>
        </p:nvSpPr>
        <p:spPr/>
        <p:txBody>
          <a:bodyPr/>
          <a:lstStyle/>
          <a:p>
            <a:fld id="{F8328964-332A-4115-BBD0-419F6E8FE1FF}" type="slidenum">
              <a:rPr lang="en-US" smtClean="0"/>
              <a:t>93</a:t>
            </a:fld>
            <a:endParaRPr lang="en-US"/>
          </a:p>
        </p:txBody>
      </p:sp>
      <p:sp>
        <p:nvSpPr>
          <p:cNvPr id="4" name="Content Placeholder 3"/>
          <p:cNvSpPr>
            <a:spLocks noGrp="1"/>
          </p:cNvSpPr>
          <p:nvPr>
            <p:ph sz="quarter" idx="1"/>
          </p:nvPr>
        </p:nvSpPr>
        <p:spPr/>
        <p:txBody>
          <a:bodyPr/>
          <a:lstStyle/>
          <a:p>
            <a:r>
              <a:rPr lang="en-US" dirty="0"/>
              <a:t>Call </a:t>
            </a:r>
            <a:r>
              <a:rPr lang="en-US" dirty="0">
                <a:solidFill>
                  <a:srgbClr val="00B0F0"/>
                </a:solidFill>
              </a:rPr>
              <a:t>debug() </a:t>
            </a:r>
            <a:r>
              <a:rPr lang="en-US" dirty="0"/>
              <a:t>or </a:t>
            </a:r>
            <a:r>
              <a:rPr lang="en-US" dirty="0" err="1">
                <a:solidFill>
                  <a:srgbClr val="00B0F0"/>
                </a:solidFill>
              </a:rPr>
              <a:t>debugonce</a:t>
            </a:r>
            <a:r>
              <a:rPr lang="en-US" dirty="0">
                <a:solidFill>
                  <a:srgbClr val="00B0F0"/>
                </a:solidFill>
              </a:rPr>
              <a:t>() </a:t>
            </a:r>
            <a:r>
              <a:rPr lang="en-US" dirty="0"/>
              <a:t>function to go to debug mode</a:t>
            </a:r>
          </a:p>
        </p:txBody>
      </p:sp>
      <p:sp>
        <p:nvSpPr>
          <p:cNvPr id="5" name="TextBox 4"/>
          <p:cNvSpPr txBox="1"/>
          <p:nvPr/>
        </p:nvSpPr>
        <p:spPr>
          <a:xfrm>
            <a:off x="1295400" y="2514600"/>
            <a:ext cx="3505200" cy="34901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15000"/>
              </a:lnSpc>
            </a:pPr>
            <a:r>
              <a:rPr lang="en-US" sz="1600" dirty="0">
                <a:solidFill>
                  <a:srgbClr val="8000FF"/>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factorial</a:t>
            </a: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 </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&lt;-</a:t>
            </a: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 </a:t>
            </a:r>
            <a:r>
              <a:rPr lang="en-US" sz="1600" b="1" dirty="0">
                <a:solidFill>
                  <a:srgbClr val="0000FF"/>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function</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n=3</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a:lnSpc>
                <a:spcPct val="115000"/>
              </a:lnSpc>
            </a:pP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  </a:t>
            </a:r>
            <a:r>
              <a:rPr lang="en-US" sz="1600" b="1" dirty="0">
                <a:solidFill>
                  <a:srgbClr val="0000FF"/>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if</a:t>
            </a: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 </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n</a:t>
            </a:r>
            <a:r>
              <a:rPr lang="en-US" sz="1600" dirty="0">
                <a:solidFill>
                  <a:srgbClr val="804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r>
              <a:rPr lang="en-US" sz="1600" dirty="0">
                <a:solidFill>
                  <a:srgbClr val="FF8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1</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r>
              <a:rPr lang="en-US" sz="1600" dirty="0">
                <a:solidFill>
                  <a:srgbClr val="FF8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0</a:t>
            </a: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 </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 n</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&lt;</a:t>
            </a:r>
            <a:r>
              <a:rPr lang="en-US" sz="1600" dirty="0">
                <a:solidFill>
                  <a:srgbClr val="FF8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0</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a:lnSpc>
                <a:spcPct val="115000"/>
              </a:lnSpc>
            </a:pP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    </a:t>
            </a:r>
            <a:r>
              <a:rPr lang="en-US" sz="1600" dirty="0">
                <a:solidFill>
                  <a:srgbClr val="8000FF"/>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stop</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r>
              <a:rPr lang="en-US" sz="1600" dirty="0">
                <a:solidFill>
                  <a:srgbClr val="808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"Input must be an integer larger than zero!"</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a:lnSpc>
                <a:spcPct val="115000"/>
              </a:lnSpc>
            </a:pP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  </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a:lnSpc>
                <a:spcPct val="115000"/>
              </a:lnSpc>
            </a:pP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  </a:t>
            </a:r>
            <a:r>
              <a:rPr lang="en-US" sz="1600" b="1" dirty="0">
                <a:solidFill>
                  <a:srgbClr val="0000FF"/>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if</a:t>
            </a: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 </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n</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r>
              <a:rPr lang="en-US" sz="1600" dirty="0">
                <a:solidFill>
                  <a:srgbClr val="FF8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0</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a:lnSpc>
                <a:spcPct val="115000"/>
              </a:lnSpc>
            </a:pP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    </a:t>
            </a:r>
            <a:r>
              <a:rPr lang="en-US" sz="1600" dirty="0">
                <a:solidFill>
                  <a:srgbClr val="8000FF"/>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return</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r>
              <a:rPr lang="en-US" sz="1600" dirty="0">
                <a:solidFill>
                  <a:srgbClr val="FF8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1</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a:lnSpc>
                <a:spcPct val="115000"/>
              </a:lnSpc>
            </a:pP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  </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 </a:t>
            </a:r>
            <a:r>
              <a:rPr lang="en-US" sz="1600" b="1" dirty="0">
                <a:solidFill>
                  <a:srgbClr val="0000FF"/>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else</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a:lnSpc>
                <a:spcPct val="115000"/>
              </a:lnSpc>
            </a:pP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    </a:t>
            </a:r>
            <a:r>
              <a:rPr lang="en-US" sz="1600" dirty="0">
                <a:solidFill>
                  <a:srgbClr val="8000FF"/>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return</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n</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r>
              <a:rPr lang="en-US" sz="1600" dirty="0">
                <a:solidFill>
                  <a:srgbClr val="8000FF"/>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factorial</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n</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r>
              <a:rPr lang="en-US" sz="1600" dirty="0">
                <a:solidFill>
                  <a:srgbClr val="FF8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1</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a:lnSpc>
                <a:spcPct val="115000"/>
              </a:lnSpc>
            </a:pPr>
            <a:r>
              <a:rPr lang="en-US" sz="1600" dirty="0">
                <a:solidFill>
                  <a:srgbClr val="00000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  </a:t>
            </a: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endParaRPr lang="en-US" sz="1600" dirty="0">
              <a:latin typeface="Calibri" panose="020F0502020204030204" pitchFamily="34" charset="0"/>
              <a:ea typeface="宋体" panose="02010600030101010101" pitchFamily="2" charset="-122"/>
              <a:cs typeface="Times New Roman" panose="02020603050405020304" pitchFamily="18" charset="0"/>
            </a:endParaRPr>
          </a:p>
          <a:p>
            <a:pPr>
              <a:lnSpc>
                <a:spcPct val="115000"/>
              </a:lnSpc>
            </a:pPr>
            <a:r>
              <a:rPr lang="en-US" sz="1600" b="1" dirty="0">
                <a:solidFill>
                  <a:srgbClr val="000080"/>
                </a:solidFill>
                <a:highlight>
                  <a:srgbClr val="FFFFFF"/>
                </a:highlight>
                <a:latin typeface="Courier New" panose="02070309020205020404" pitchFamily="49" charset="0"/>
                <a:ea typeface="宋体" panose="02010600030101010101" pitchFamily="2" charset="-122"/>
                <a:cs typeface="Times New Roman" panose="02020603050405020304" pitchFamily="18" charset="0"/>
              </a:rPr>
              <a:t>}</a:t>
            </a:r>
            <a:endParaRPr lang="en-US" sz="1600" dirty="0"/>
          </a:p>
        </p:txBody>
      </p:sp>
      <p:pic>
        <p:nvPicPr>
          <p:cNvPr id="8" name="Picture 7"/>
          <p:cNvPicPr>
            <a:picLocks noChangeAspect="1"/>
          </p:cNvPicPr>
          <p:nvPr/>
        </p:nvPicPr>
        <p:blipFill>
          <a:blip r:embed="rId2"/>
          <a:stretch>
            <a:fillRect/>
          </a:stretch>
        </p:blipFill>
        <p:spPr>
          <a:xfrm>
            <a:off x="5669507" y="2840270"/>
            <a:ext cx="4791744" cy="2838846"/>
          </a:xfrm>
          <a:prstGeom prst="rect">
            <a:avLst/>
          </a:prstGeom>
        </p:spPr>
      </p:pic>
      <p:sp>
        <p:nvSpPr>
          <p:cNvPr id="9" name="TextBox 8"/>
          <p:cNvSpPr txBox="1"/>
          <p:nvPr/>
        </p:nvSpPr>
        <p:spPr>
          <a:xfrm>
            <a:off x="6934200" y="2438400"/>
            <a:ext cx="2133600" cy="369332"/>
          </a:xfrm>
          <a:prstGeom prst="rect">
            <a:avLst/>
          </a:prstGeom>
          <a:noFill/>
        </p:spPr>
        <p:txBody>
          <a:bodyPr wrap="square" rtlCol="0">
            <a:spAutoFit/>
          </a:bodyPr>
          <a:lstStyle/>
          <a:p>
            <a:r>
              <a:rPr lang="en-US" dirty="0">
                <a:solidFill>
                  <a:srgbClr val="FF0000"/>
                </a:solidFill>
              </a:rPr>
              <a:t>Debug Mode</a:t>
            </a:r>
          </a:p>
        </p:txBody>
      </p:sp>
      <p:sp>
        <p:nvSpPr>
          <p:cNvPr id="10" name="TextBox 9"/>
          <p:cNvSpPr txBox="1"/>
          <p:nvPr/>
        </p:nvSpPr>
        <p:spPr>
          <a:xfrm>
            <a:off x="2057400" y="2133600"/>
            <a:ext cx="2133600" cy="369332"/>
          </a:xfrm>
          <a:prstGeom prst="rect">
            <a:avLst/>
          </a:prstGeom>
          <a:noFill/>
        </p:spPr>
        <p:txBody>
          <a:bodyPr wrap="square" rtlCol="0">
            <a:spAutoFit/>
          </a:bodyPr>
          <a:lstStyle/>
          <a:p>
            <a:r>
              <a:rPr lang="en-US" dirty="0">
                <a:solidFill>
                  <a:srgbClr val="FF0000"/>
                </a:solidFill>
              </a:rPr>
              <a:t>Function Definition</a:t>
            </a:r>
          </a:p>
        </p:txBody>
      </p:sp>
    </p:spTree>
    <p:extLst>
      <p:ext uri="{BB962C8B-B14F-4D97-AF65-F5344CB8AC3E}">
        <p14:creationId xmlns:p14="http://schemas.microsoft.com/office/powerpoint/2010/main" val="8360939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Debugger Overview</a:t>
            </a:r>
          </a:p>
        </p:txBody>
      </p:sp>
      <p:sp>
        <p:nvSpPr>
          <p:cNvPr id="3" name="Slide Number Placeholder 2"/>
          <p:cNvSpPr>
            <a:spLocks noGrp="1"/>
          </p:cNvSpPr>
          <p:nvPr>
            <p:ph type="sldNum" sz="quarter" idx="12"/>
          </p:nvPr>
        </p:nvSpPr>
        <p:spPr/>
        <p:txBody>
          <a:bodyPr/>
          <a:lstStyle/>
          <a:p>
            <a:fld id="{F8328964-332A-4115-BBD0-419F6E8FE1FF}" type="slidenum">
              <a:rPr lang="en-US" smtClean="0"/>
              <a:t>94</a:t>
            </a:fld>
            <a:endParaRPr lang="en-US"/>
          </a:p>
        </p:txBody>
      </p:sp>
      <p:grpSp>
        <p:nvGrpSpPr>
          <p:cNvPr id="10" name="Group 9"/>
          <p:cNvGrpSpPr/>
          <p:nvPr/>
        </p:nvGrpSpPr>
        <p:grpSpPr>
          <a:xfrm>
            <a:off x="2286000" y="1158028"/>
            <a:ext cx="7467600" cy="5035506"/>
            <a:chOff x="914400" y="1015702"/>
            <a:chExt cx="7602497" cy="5320157"/>
          </a:xfrm>
        </p:grpSpPr>
        <p:pic>
          <p:nvPicPr>
            <p:cNvPr id="4" name="Picture 3"/>
            <p:cNvPicPr>
              <a:picLocks noChangeAspect="1"/>
            </p:cNvPicPr>
            <p:nvPr/>
          </p:nvPicPr>
          <p:blipFill>
            <a:blip r:embed="rId2"/>
            <a:stretch>
              <a:fillRect/>
            </a:stretch>
          </p:blipFill>
          <p:spPr>
            <a:xfrm>
              <a:off x="914400" y="1015702"/>
              <a:ext cx="7602497" cy="5320157"/>
            </a:xfrm>
            <a:prstGeom prst="rect">
              <a:avLst/>
            </a:prstGeom>
          </p:spPr>
        </p:pic>
        <p:sp>
          <p:nvSpPr>
            <p:cNvPr id="5" name="Rounded Rectangle 4"/>
            <p:cNvSpPr/>
            <p:nvPr/>
          </p:nvSpPr>
          <p:spPr>
            <a:xfrm>
              <a:off x="5527344" y="1524000"/>
              <a:ext cx="2895600" cy="1808651"/>
            </a:xfrm>
            <a:prstGeom prst="roundRect">
              <a:avLst>
                <a:gd name="adj" fmla="val 735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562600" y="3429000"/>
              <a:ext cx="2895600" cy="914400"/>
            </a:xfrm>
            <a:prstGeom prst="roundRect">
              <a:avLst>
                <a:gd name="adj" fmla="val 735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90599" y="4191000"/>
              <a:ext cx="4513303" cy="2057400"/>
            </a:xfrm>
            <a:prstGeom prst="roundRect">
              <a:avLst>
                <a:gd name="adj" fmla="val 735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995147" y="1600201"/>
              <a:ext cx="4473499" cy="2494450"/>
            </a:xfrm>
            <a:prstGeom prst="roundRect">
              <a:avLst>
                <a:gd name="adj" fmla="val 735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7467600" y="2568186"/>
            <a:ext cx="1752600" cy="369332"/>
          </a:xfrm>
          <a:prstGeom prst="rect">
            <a:avLst/>
          </a:prstGeom>
          <a:noFill/>
        </p:spPr>
        <p:txBody>
          <a:bodyPr wrap="square" rtlCol="0">
            <a:spAutoFit/>
          </a:bodyPr>
          <a:lstStyle/>
          <a:p>
            <a:r>
              <a:rPr lang="en-US" dirty="0">
                <a:solidFill>
                  <a:srgbClr val="FF0000"/>
                </a:solidFill>
              </a:rPr>
              <a:t>Environment</a:t>
            </a:r>
          </a:p>
        </p:txBody>
      </p:sp>
      <p:sp>
        <p:nvSpPr>
          <p:cNvPr id="12" name="TextBox 11"/>
          <p:cNvSpPr txBox="1"/>
          <p:nvPr/>
        </p:nvSpPr>
        <p:spPr>
          <a:xfrm>
            <a:off x="7467600" y="3821668"/>
            <a:ext cx="1752600" cy="369332"/>
          </a:xfrm>
          <a:prstGeom prst="rect">
            <a:avLst/>
          </a:prstGeom>
          <a:noFill/>
        </p:spPr>
        <p:txBody>
          <a:bodyPr wrap="square" rtlCol="0">
            <a:spAutoFit/>
          </a:bodyPr>
          <a:lstStyle/>
          <a:p>
            <a:r>
              <a:rPr lang="en-US" dirty="0" err="1">
                <a:solidFill>
                  <a:srgbClr val="FF0000"/>
                </a:solidFill>
              </a:rPr>
              <a:t>Traceback</a:t>
            </a:r>
            <a:endParaRPr lang="en-US" dirty="0">
              <a:solidFill>
                <a:srgbClr val="FF0000"/>
              </a:solidFill>
            </a:endParaRPr>
          </a:p>
        </p:txBody>
      </p:sp>
      <p:sp>
        <p:nvSpPr>
          <p:cNvPr id="13" name="TextBox 12"/>
          <p:cNvSpPr txBox="1"/>
          <p:nvPr/>
        </p:nvSpPr>
        <p:spPr>
          <a:xfrm>
            <a:off x="3581400" y="3505200"/>
            <a:ext cx="1752600" cy="369332"/>
          </a:xfrm>
          <a:prstGeom prst="rect">
            <a:avLst/>
          </a:prstGeom>
          <a:noFill/>
        </p:spPr>
        <p:txBody>
          <a:bodyPr wrap="square" rtlCol="0">
            <a:spAutoFit/>
          </a:bodyPr>
          <a:lstStyle/>
          <a:p>
            <a:r>
              <a:rPr lang="en-US" dirty="0">
                <a:solidFill>
                  <a:srgbClr val="FF0000"/>
                </a:solidFill>
              </a:rPr>
              <a:t>Source Code</a:t>
            </a:r>
          </a:p>
        </p:txBody>
      </p:sp>
      <p:sp>
        <p:nvSpPr>
          <p:cNvPr id="14" name="TextBox 13"/>
          <p:cNvSpPr txBox="1"/>
          <p:nvPr/>
        </p:nvSpPr>
        <p:spPr>
          <a:xfrm>
            <a:off x="3581400" y="5638800"/>
            <a:ext cx="1752600" cy="369332"/>
          </a:xfrm>
          <a:prstGeom prst="rect">
            <a:avLst/>
          </a:prstGeom>
          <a:noFill/>
        </p:spPr>
        <p:txBody>
          <a:bodyPr wrap="square" rtlCol="0">
            <a:spAutoFit/>
          </a:bodyPr>
          <a:lstStyle/>
          <a:p>
            <a:r>
              <a:rPr lang="en-US" dirty="0">
                <a:solidFill>
                  <a:srgbClr val="FF0000"/>
                </a:solidFill>
              </a:rPr>
              <a:t>Console</a:t>
            </a:r>
          </a:p>
        </p:txBody>
      </p:sp>
    </p:spTree>
    <p:extLst>
      <p:ext uri="{BB962C8B-B14F-4D97-AF65-F5344CB8AC3E}">
        <p14:creationId xmlns:p14="http://schemas.microsoft.com/office/powerpoint/2010/main" val="5315568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Slide Number Placeholder 2"/>
          <p:cNvSpPr>
            <a:spLocks noGrp="1"/>
          </p:cNvSpPr>
          <p:nvPr>
            <p:ph type="sldNum" sz="quarter" idx="12"/>
          </p:nvPr>
        </p:nvSpPr>
        <p:spPr/>
        <p:txBody>
          <a:bodyPr/>
          <a:lstStyle/>
          <a:p>
            <a:fld id="{F8328964-332A-4115-BBD0-419F6E8FE1FF}" type="slidenum">
              <a:rPr lang="en-US" smtClean="0"/>
              <a:t>95</a:t>
            </a:fld>
            <a:endParaRPr lang="en-US"/>
          </a:p>
        </p:txBody>
      </p:sp>
      <p:sp>
        <p:nvSpPr>
          <p:cNvPr id="4" name="Content Placeholder 3"/>
          <p:cNvSpPr>
            <a:spLocks noGrp="1"/>
          </p:cNvSpPr>
          <p:nvPr>
            <p:ph sz="quarter" idx="1"/>
          </p:nvPr>
        </p:nvSpPr>
        <p:spPr/>
        <p:txBody>
          <a:bodyPr>
            <a:normAutofit fontScale="70000" lnSpcReduction="20000"/>
          </a:bodyPr>
          <a:lstStyle/>
          <a:p>
            <a:r>
              <a:rPr lang="en-US" dirty="0"/>
              <a:t>“An Introduction to R”</a:t>
            </a:r>
          </a:p>
          <a:p>
            <a:pPr lvl="1"/>
            <a:r>
              <a:rPr lang="en-US" u="sng" dirty="0">
                <a:hlinkClick r:id="rId2"/>
              </a:rPr>
              <a:t>https://cran.r-project.org/doc/manuals/R-intro.pdf</a:t>
            </a:r>
            <a:endParaRPr lang="en-US" u="sng" dirty="0"/>
          </a:p>
          <a:p>
            <a:pPr lvl="1"/>
            <a:endParaRPr lang="en-US" u="sng" dirty="0"/>
          </a:p>
          <a:p>
            <a:r>
              <a:rPr lang="en-US" dirty="0"/>
              <a:t>R Language Definition</a:t>
            </a:r>
          </a:p>
          <a:p>
            <a:pPr lvl="1"/>
            <a:r>
              <a:rPr lang="en-US" dirty="0">
                <a:hlinkClick r:id="rId3"/>
              </a:rPr>
              <a:t>https://cran.r-project.org/doc/manuals/r-release/R-lang.pdf</a:t>
            </a:r>
            <a:endParaRPr lang="en-US" dirty="0"/>
          </a:p>
          <a:p>
            <a:pPr lvl="1"/>
            <a:endParaRPr lang="en-US" dirty="0"/>
          </a:p>
          <a:p>
            <a:r>
              <a:rPr lang="en-US" dirty="0"/>
              <a:t>Base R Cheat Sheet</a:t>
            </a:r>
          </a:p>
          <a:p>
            <a:pPr lvl="1"/>
            <a:r>
              <a:rPr lang="en-US" dirty="0">
                <a:hlinkClick r:id="rId4"/>
              </a:rPr>
              <a:t>http://www.rstudio.com/wp-content/uploads/2016/06/r-cheat-sheet.pdf</a:t>
            </a:r>
            <a:endParaRPr lang="en-US" dirty="0"/>
          </a:p>
          <a:p>
            <a:pPr lvl="1"/>
            <a:endParaRPr lang="en-US" dirty="0"/>
          </a:p>
          <a:p>
            <a:r>
              <a:rPr lang="en-US" dirty="0"/>
              <a:t>Advanced R Cheat Sheet</a:t>
            </a:r>
          </a:p>
          <a:p>
            <a:pPr lvl="1"/>
            <a:r>
              <a:rPr lang="en-US" dirty="0">
                <a:hlinkClick r:id="rId5"/>
              </a:rPr>
              <a:t>http://www.rstudio.com/wp-content/uploads/2016/02/advancedR.pdf</a:t>
            </a:r>
            <a:endParaRPr lang="en-US" dirty="0"/>
          </a:p>
          <a:p>
            <a:pPr lvl="1"/>
            <a:endParaRPr lang="en-US" dirty="0"/>
          </a:p>
          <a:p>
            <a:r>
              <a:rPr lang="en-US" dirty="0"/>
              <a:t>R Markdown Cheat Sheet</a:t>
            </a:r>
          </a:p>
          <a:p>
            <a:pPr lvl="1"/>
            <a:r>
              <a:rPr lang="en-US" dirty="0">
                <a:hlinkClick r:id="rId6"/>
              </a:rPr>
              <a:t>http://www.rstudio.com/wp-content/uploads/2016/03/rmarkdown-cheatsheet-2.0.pdf</a:t>
            </a:r>
            <a:endParaRPr lang="en-US" dirty="0"/>
          </a:p>
          <a:p>
            <a:pPr lvl="1"/>
            <a:endParaRPr lang="en-US" dirty="0"/>
          </a:p>
          <a:p>
            <a:r>
              <a:rPr lang="en-US" dirty="0"/>
              <a:t>R Markdown Reference Guide</a:t>
            </a:r>
          </a:p>
          <a:p>
            <a:pPr lvl="1"/>
            <a:r>
              <a:rPr lang="en-US" dirty="0">
                <a:hlinkClick r:id="rId7"/>
              </a:rPr>
              <a:t>http://www.rstudio.com/wp-content/uploads/2015/03/rmarkdown-reference.pdf</a:t>
            </a:r>
            <a:endParaRPr lang="en-US" dirty="0"/>
          </a:p>
          <a:p>
            <a:endParaRPr lang="en-US" dirty="0"/>
          </a:p>
        </p:txBody>
      </p:sp>
    </p:spTree>
    <p:extLst>
      <p:ext uri="{BB962C8B-B14F-4D97-AF65-F5344CB8AC3E}">
        <p14:creationId xmlns:p14="http://schemas.microsoft.com/office/powerpoint/2010/main" val="16045551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&amp; A</a:t>
            </a:r>
          </a:p>
        </p:txBody>
      </p:sp>
      <p:sp>
        <p:nvSpPr>
          <p:cNvPr id="3" name="Slide Number Placeholder 2"/>
          <p:cNvSpPr>
            <a:spLocks noGrp="1"/>
          </p:cNvSpPr>
          <p:nvPr>
            <p:ph type="sldNum" sz="quarter" idx="12"/>
          </p:nvPr>
        </p:nvSpPr>
        <p:spPr/>
        <p:txBody>
          <a:bodyPr/>
          <a:lstStyle/>
          <a:p>
            <a:fld id="{F8328964-332A-4115-BBD0-419F6E8FE1FF}" type="slidenum">
              <a:rPr lang="en-US" smtClean="0"/>
              <a:t>96</a:t>
            </a:fld>
            <a:endParaRPr lang="en-US"/>
          </a:p>
        </p:txBody>
      </p:sp>
      <p:sp>
        <p:nvSpPr>
          <p:cNvPr id="4" name="Content Placeholder 3"/>
          <p:cNvSpPr>
            <a:spLocks noGrp="1"/>
          </p:cNvSpPr>
          <p:nvPr>
            <p:ph sz="quarter" idx="1"/>
          </p:nvPr>
        </p:nvSpPr>
        <p:spPr/>
        <p:txBody>
          <a:bodyPr/>
          <a:lstStyle/>
          <a:p>
            <a:endParaRPr lang="en-US" sz="1800" i="1" dirty="0"/>
          </a:p>
          <a:p>
            <a:endParaRPr lang="en-US" i="1" dirty="0"/>
          </a:p>
        </p:txBody>
      </p:sp>
    </p:spTree>
    <p:extLst>
      <p:ext uri="{BB962C8B-B14F-4D97-AF65-F5344CB8AC3E}">
        <p14:creationId xmlns:p14="http://schemas.microsoft.com/office/powerpoint/2010/main" val="1662667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36711</TotalTime>
  <Words>6365</Words>
  <Application>Microsoft Macintosh PowerPoint</Application>
  <PresentationFormat>Widescreen</PresentationFormat>
  <Paragraphs>1045</Paragraphs>
  <Slides>96</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 Unicode MS</vt:lpstr>
      <vt:lpstr>Arial</vt:lpstr>
      <vt:lpstr>Bookman Old Style</vt:lpstr>
      <vt:lpstr>Calibri</vt:lpstr>
      <vt:lpstr>Courier New</vt:lpstr>
      <vt:lpstr>Gill Sans MT</vt:lpstr>
      <vt:lpstr>Lucida Console</vt:lpstr>
      <vt:lpstr>Times New Roman</vt:lpstr>
      <vt:lpstr>Wingdings</vt:lpstr>
      <vt:lpstr>Wingdings 3</vt:lpstr>
      <vt:lpstr>Origin</vt:lpstr>
      <vt:lpstr>IST 3420: Introduction to Data Science and Management </vt:lpstr>
      <vt:lpstr>Agenda</vt:lpstr>
      <vt:lpstr>Introduction to R Programming</vt:lpstr>
      <vt:lpstr>R</vt:lpstr>
      <vt:lpstr>Comprehensive R Archive Network</vt:lpstr>
      <vt:lpstr>Revisit: R is popular; Don’t get left behind.</vt:lpstr>
      <vt:lpstr>How Big Companies Are Using R for Data Analysis</vt:lpstr>
      <vt:lpstr>How Big Companies Are Using R for Data Analysis</vt:lpstr>
      <vt:lpstr>Steep Learning Curve for R</vt:lpstr>
      <vt:lpstr>Resources for Learning R</vt:lpstr>
      <vt:lpstr>Analogy of difference between R and RStudio</vt:lpstr>
      <vt:lpstr>Using R via RStudio</vt:lpstr>
      <vt:lpstr>RStudio - Window Pane Layout</vt:lpstr>
      <vt:lpstr>Some Useful RStudio Keyboard Shortcuts </vt:lpstr>
      <vt:lpstr>R Basic Concepts</vt:lpstr>
      <vt:lpstr>Attributes of an Object</vt:lpstr>
      <vt:lpstr>Basic Operations</vt:lpstr>
      <vt:lpstr>Atomic Data Types</vt:lpstr>
      <vt:lpstr>R Basic Operators</vt:lpstr>
      <vt:lpstr>(cont.)</vt:lpstr>
      <vt:lpstr>(cont.)</vt:lpstr>
      <vt:lpstr>True Tables for Logical Operators</vt:lpstr>
      <vt:lpstr>Inf, NaN, and NULL</vt:lpstr>
      <vt:lpstr>To be familiar with R</vt:lpstr>
      <vt:lpstr>Data Structures in R</vt:lpstr>
      <vt:lpstr>R Data Structures</vt:lpstr>
      <vt:lpstr>Vectors</vt:lpstr>
      <vt:lpstr>Plot Vectors</vt:lpstr>
      <vt:lpstr>Names of Vectors</vt:lpstr>
      <vt:lpstr>Bar Plot</vt:lpstr>
      <vt:lpstr>Sequences</vt:lpstr>
      <vt:lpstr>Plot</vt:lpstr>
      <vt:lpstr>Repetitions</vt:lpstr>
      <vt:lpstr>Vector Math</vt:lpstr>
      <vt:lpstr>Logical Operators “&amp;” vs. “&amp;&amp;” (“|” vs. “||”)</vt:lpstr>
      <vt:lpstr>Matrices</vt:lpstr>
      <vt:lpstr>Colum Names and Row Names</vt:lpstr>
      <vt:lpstr>Matrix Computations</vt:lpstr>
      <vt:lpstr>(cont.)</vt:lpstr>
      <vt:lpstr>Plot Matrix: Maunga Whau Volcano </vt:lpstr>
      <vt:lpstr>Draw a Contour Map</vt:lpstr>
      <vt:lpstr>Draw a Perspective Plot</vt:lpstr>
      <vt:lpstr>Data Frames</vt:lpstr>
      <vt:lpstr>(cont.)</vt:lpstr>
      <vt:lpstr>(cont.)</vt:lpstr>
      <vt:lpstr>Motor Trend Data Built in R</vt:lpstr>
      <vt:lpstr>Summary of All Variables(Columns)</vt:lpstr>
      <vt:lpstr>Lists</vt:lpstr>
      <vt:lpstr>(cont.)</vt:lpstr>
      <vt:lpstr>Two List Index Forms</vt:lpstr>
      <vt:lpstr>R Functions</vt:lpstr>
      <vt:lpstr>Functions: Closure Type Objects</vt:lpstr>
      <vt:lpstr>Writing Your Own Functions</vt:lpstr>
      <vt:lpstr>(cont.)</vt:lpstr>
      <vt:lpstr>Control Structures in R</vt:lpstr>
      <vt:lpstr>Statement</vt:lpstr>
      <vt:lpstr>Block (Grouped Expression)</vt:lpstr>
      <vt:lpstr>Structure Theorem</vt:lpstr>
      <vt:lpstr>Selection Structure</vt:lpstr>
      <vt:lpstr>One-Way Selection Structure in R</vt:lpstr>
      <vt:lpstr>Two-Way Selection Structure in R</vt:lpstr>
      <vt:lpstr>Multi-Way Selection Structure</vt:lpstr>
      <vt:lpstr>Convert score to letter grade</vt:lpstr>
      <vt:lpstr>Motivations for Looping</vt:lpstr>
      <vt:lpstr>Opening Problem</vt:lpstr>
      <vt:lpstr>Introducing Loops</vt:lpstr>
      <vt:lpstr>Loop Structure in R</vt:lpstr>
      <vt:lpstr>for Loop</vt:lpstr>
      <vt:lpstr>while Loop</vt:lpstr>
      <vt:lpstr>repeat Loop</vt:lpstr>
      <vt:lpstr>Which Loop to Use?</vt:lpstr>
      <vt:lpstr>Guidelines for Choosing Loop Structures</vt:lpstr>
      <vt:lpstr>Using break and next</vt:lpstr>
      <vt:lpstr>break Statement</vt:lpstr>
      <vt:lpstr>next Statement</vt:lpstr>
      <vt:lpstr>while loop vs repeat loop</vt:lpstr>
      <vt:lpstr>while loop vs repeat loop</vt:lpstr>
      <vt:lpstr>Dynamic Report: R Markdown</vt:lpstr>
      <vt:lpstr>Dynamic Documents in R</vt:lpstr>
      <vt:lpstr>Use R Markdown</vt:lpstr>
      <vt:lpstr>(cont.)</vt:lpstr>
      <vt:lpstr>(cont.)</vt:lpstr>
      <vt:lpstr>(cont.)</vt:lpstr>
      <vt:lpstr>R Markdown Syntax Summary</vt:lpstr>
      <vt:lpstr>An Example</vt:lpstr>
      <vt:lpstr>R Programming Style and Debug</vt:lpstr>
      <vt:lpstr>Programming Style and Documentation</vt:lpstr>
      <vt:lpstr>Google’s R Style Guide</vt:lpstr>
      <vt:lpstr>Display Messages in R</vt:lpstr>
      <vt:lpstr>Programming Errors</vt:lpstr>
      <vt:lpstr>Debugging</vt:lpstr>
      <vt:lpstr>Debugger</vt:lpstr>
      <vt:lpstr>Debugging in R</vt:lpstr>
      <vt:lpstr>R Debugger Overview</vt:lpstr>
      <vt:lpstr>Reference</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3420 Intro to Data Sci and Mgt</dc:title>
  <dc:creator>Langtao Chen</dc:creator>
  <cp:lastModifiedBy>Chafin, Mark (S&amp;T-Student)</cp:lastModifiedBy>
  <cp:revision>314</cp:revision>
  <dcterms:created xsi:type="dcterms:W3CDTF">2013-12-30T19:14:46Z</dcterms:created>
  <dcterms:modified xsi:type="dcterms:W3CDTF">2021-02-03T16:54:53Z</dcterms:modified>
</cp:coreProperties>
</file>