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72" r:id="rId1"/>
  </p:sldMasterIdLst>
  <p:notesMasterIdLst>
    <p:notesMasterId r:id="rId63"/>
  </p:notesMasterIdLst>
  <p:handoutMasterIdLst>
    <p:handoutMasterId r:id="rId64"/>
  </p:handoutMasterIdLst>
  <p:sldIdLst>
    <p:sldId id="256" r:id="rId2"/>
    <p:sldId id="781" r:id="rId3"/>
    <p:sldId id="824" r:id="rId4"/>
    <p:sldId id="760" r:id="rId5"/>
    <p:sldId id="807" r:id="rId6"/>
    <p:sldId id="755" r:id="rId7"/>
    <p:sldId id="753" r:id="rId8"/>
    <p:sldId id="756" r:id="rId9"/>
    <p:sldId id="832" r:id="rId10"/>
    <p:sldId id="831" r:id="rId11"/>
    <p:sldId id="758" r:id="rId12"/>
    <p:sldId id="784" r:id="rId13"/>
    <p:sldId id="829" r:id="rId14"/>
    <p:sldId id="757" r:id="rId15"/>
    <p:sldId id="759" r:id="rId16"/>
    <p:sldId id="830" r:id="rId17"/>
    <p:sldId id="782" r:id="rId18"/>
    <p:sldId id="790" r:id="rId19"/>
    <p:sldId id="792" r:id="rId20"/>
    <p:sldId id="791" r:id="rId21"/>
    <p:sldId id="783" r:id="rId22"/>
    <p:sldId id="786" r:id="rId23"/>
    <p:sldId id="787" r:id="rId24"/>
    <p:sldId id="788" r:id="rId25"/>
    <p:sldId id="789" r:id="rId26"/>
    <p:sldId id="793" r:id="rId27"/>
    <p:sldId id="771" r:id="rId28"/>
    <p:sldId id="817" r:id="rId29"/>
    <p:sldId id="794" r:id="rId30"/>
    <p:sldId id="770" r:id="rId31"/>
    <p:sldId id="779" r:id="rId32"/>
    <p:sldId id="780" r:id="rId33"/>
    <p:sldId id="795" r:id="rId34"/>
    <p:sldId id="796" r:id="rId35"/>
    <p:sldId id="797" r:id="rId36"/>
    <p:sldId id="798" r:id="rId37"/>
    <p:sldId id="799" r:id="rId38"/>
    <p:sldId id="800" r:id="rId39"/>
    <p:sldId id="801" r:id="rId40"/>
    <p:sldId id="761" r:id="rId41"/>
    <p:sldId id="764" r:id="rId42"/>
    <p:sldId id="774" r:id="rId43"/>
    <p:sldId id="762" r:id="rId44"/>
    <p:sldId id="765" r:id="rId45"/>
    <p:sldId id="772" r:id="rId46"/>
    <p:sldId id="802" r:id="rId47"/>
    <p:sldId id="768" r:id="rId48"/>
    <p:sldId id="804" r:id="rId49"/>
    <p:sldId id="803" r:id="rId50"/>
    <p:sldId id="769" r:id="rId51"/>
    <p:sldId id="805" r:id="rId52"/>
    <p:sldId id="812" r:id="rId53"/>
    <p:sldId id="785" r:id="rId54"/>
    <p:sldId id="808" r:id="rId55"/>
    <p:sldId id="809" r:id="rId56"/>
    <p:sldId id="810" r:id="rId57"/>
    <p:sldId id="820" r:id="rId58"/>
    <p:sldId id="821" r:id="rId59"/>
    <p:sldId id="823" r:id="rId60"/>
    <p:sldId id="811" r:id="rId61"/>
    <p:sldId id="671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6B3"/>
    <a:srgbClr val="E32D2D"/>
    <a:srgbClr val="00FF00"/>
    <a:srgbClr val="FFFF00"/>
    <a:srgbClr val="FFFFCC"/>
    <a:srgbClr val="FFFF6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71" autoAdjust="0"/>
    <p:restoredTop sz="91059" autoAdjust="0"/>
  </p:normalViewPr>
  <p:slideViewPr>
    <p:cSldViewPr>
      <p:cViewPr varScale="1">
        <p:scale>
          <a:sx n="112" d="100"/>
          <a:sy n="112" d="100"/>
        </p:scale>
        <p:origin x="110" y="1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AE219-BD7E-492D-8761-61AC9F673C2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47A74-ADD1-412C-A054-E076C27F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6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8AAFD-D4EB-4B9E-BD32-DDB0F9322412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4955E-DF5E-458C-B9A4-6662FE7F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46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4955E-DF5E-458C-B9A4-6662FE7F74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03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https://developers.google.com/analytics/devguides/collection/analyticsjs/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analytics.js library is a JavaScript library for measuring how users interact with your website.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the following code (known as the "JavaScript tracking snippet") to your site's templates is the easiest way to get started using analytics.js.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data does the tracking snippet capture?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total time a user spends on your site.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time a user spends on each page and in what order those pages were visited.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internal links were clicked (based on the URL of the next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pageview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addition, the IP address, user agent string, and initial page inspection analytics.js does when creating a new tracker is used to determine things like the following: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geographic location of the user.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browser and operating system are being used.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Screen size and whether Flash or Java is installed.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referring site.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9502E-7610-476B-AE30-A40A6A4452A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20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the powerful tool of web analytics, we can also conduct field</a:t>
            </a:r>
            <a:r>
              <a:rPr lang="en-US" baseline="0" dirty="0"/>
              <a:t> experiment to test our hypothesis regarding product design, user experience, marketing campaign etc.</a:t>
            </a:r>
          </a:p>
          <a:p>
            <a:endParaRPr lang="en-US" baseline="0" dirty="0"/>
          </a:p>
          <a:p>
            <a:r>
              <a:rPr lang="en-US" baseline="0" dirty="0"/>
              <a:t>For example, we can easily do the so called “A/B testing”.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9502E-7610-476B-AE30-A40A6A4452A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9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4955E-DF5E-458C-B9A4-6662FE7F74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33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4955E-DF5E-458C-B9A4-6662FE7F74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6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4955E-DF5E-458C-B9A4-6662FE7F74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37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4955E-DF5E-458C-B9A4-6662FE7F746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65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4955E-DF5E-458C-B9A4-6662FE7F746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01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4955E-DF5E-458C-B9A4-6662FE7F746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1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4955E-DF5E-458C-B9A4-6662FE7F746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65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4955E-DF5E-458C-B9A4-6662FE7F746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31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2524125"/>
            <a:ext cx="9144000" cy="990600"/>
          </a:xfrm>
        </p:spPr>
        <p:txBody>
          <a:bodyPr anchor="t" anchorCtr="0"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3762375"/>
            <a:ext cx="9144000" cy="5334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F76F7FE5-115B-40D0-A0DC-4C208A13194B}" type="datetime1">
              <a:rPr lang="en-US" smtClean="0"/>
              <a:t>10/4/2020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F8328964-332A-4115-BBD0-419F6E8FE1F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06500" y="22860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3686175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22860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3686175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A37A-857B-4CE2-A4E9-88EC838B000D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0C40-91B2-4DA6-98BB-53558F2EE038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10" y="6447424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2945-FEB6-4BAE-9992-1D2469CA2F8C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F07C3FF4-15CF-48CF-A867-2B2D20C7E267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8328964-332A-4115-BBD0-419F6E8FE1F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418D-BD29-4667-8B57-DF0BB2D29940}" type="datetime1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2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B3B9-1F87-42DE-9349-2EF18B007BCB}" type="datetime1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422E-961E-4596-8A2B-6729F6B502A8}" type="datetime1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10" y="6447424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36E2-9694-43A7-858A-370CB3F3D2D9}" type="datetime1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10" y="6447424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3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A8B2-E76F-4CF0-9836-6CBCEA15DE5D}" type="datetime1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10" y="6447424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2314-E178-41C3-9A4D-C38315B886F0}" type="datetime1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10" y="6447424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2"/>
            <a:ext cx="10972800" cy="766953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10972800" cy="52200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432208"/>
            <a:ext cx="3052064" cy="289902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25CF13-7590-4D38-A70A-7469D3720F0A}" type="datetime1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432208"/>
            <a:ext cx="4673600" cy="289902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432208"/>
            <a:ext cx="2641600" cy="289902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8328964-332A-4115-BBD0-419F6E8FE1F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4008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932156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10" y="6529967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6/09/RegExCheatsheet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default.as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tudio/cheatsheets/raw/master/source/pdfs/data-transformation-cheatsheet.pdf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p2country.net/ip2country/ip_number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maxmind.com/geoip/geoip2/geolite2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tidyr/tidyr.pdf" TargetMode="External"/><Relationship Id="rId2" Type="http://schemas.openxmlformats.org/officeDocument/2006/relationships/hyperlink" Target="https://cran.r-project.org/web/packages/dplyr/dplyr.pdf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362200"/>
            <a:ext cx="6858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IST 3420: Introduction to Data Science and Management</a:t>
            </a:r>
            <a:r>
              <a:rPr lang="en-US" dirty="0"/>
              <a:t/>
            </a:r>
            <a:br>
              <a:rPr lang="en-US" dirty="0"/>
            </a:br>
            <a:endParaRPr lang="en-US" sz="1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1</a:t>
            </a:fld>
            <a:endParaRPr lang="en-US" dirty="0"/>
          </a:p>
        </p:txBody>
      </p:sp>
      <p:sp>
        <p:nvSpPr>
          <p:cNvPr id="9" name="AutoShape 2" descr="data:image/jpeg;base64,/9j/4AAQSkZJRgABAQAAAQABAAD/2wCEAAkGBwgHBgkIBwgKCgkLDRYPDQwMDRsUFRAWIB0iIiAdHx8kKDQsJCYxJx8fLT0tMTU3Ojo6Iys/RD84QzQ5OjcBCgoKDQwNGg8PGjclHyU3Nzc3Nzc3Nzc3Nzc3Nzc3Nzc3Nzc3Nzc3Nzc3Nzc3Nzc3Nzc3Nzc3Nzc3Nzc3Nzc3N//AABEIAHgAeAMBEQACEQEDEQH/xAAcAAADAQEBAQEBAAAAAAAAAAAABgcEAQUIAwL/xABCEAAABQEDBwcJBwMFAAAAAAAAAQIDBAUGEbIHEjVUc5PRExQVITE2sTI0QVFhcXSz0hYiVXKBlKEXkZIjUmLB4f/EABoBAQADAQEBAAAAAAAAAAAAAAADBAUGAgH/xAAxEQABAwEFBgUEAgMAAAAAAAAAAQIDBBETM3GRBTEyUVKBEiFCscEVNEGhFNEiYfD/2gAMAwEAAhEDEQA/AN1tbXz5tTfiQpDkeEws2yJpWabhkdxmZl13X9hDapaRjWI5yWqpgVlbI56satiIK/P5uuSN6riLl2zkmhRvpOpdQ5/N1yRvVcQu2ck0F9J1LqHP5uuSN6riF2zkmgvpOpdQ5/N1yRvVcQu2ck0F9J1LqHP5uuSN6riF2zkmgvpOpdQ5/N1yRvVcQu2ck0F9J1LqHP5uuSN6riF2zkmgvpOpdQ5/N1yRvVcQu2ck0F9J1LqHP5uuSN6riF2zkmgvpOpdQ5/N1yRvVcQu2ck0F9J1LqHP5uuSN6riF2zkmgvpOpdQ5/N1yRvVcQu2ck0F9J1LqHP5uuSd6riF2zkmgvpOpdRosVa+fCqceHOkOSIb7hNnyqzUbZmdxGRn6Lz6yFOqpGOYrmpYqF6irHtejHLaiivUdISdsvEYuR8KFGbEdmpmHsiAAAH0APgAAAAAAAAAAAAAAAANFO0hF2yMRDxJwKSw4jcztR0hJ2y8RhHwoJsR2amYeyIpNgrExZMJqqVdonSdLOZYV5Ob6FK9d/q7LhlVdY5HKxhtUNC1WpJIlto7yLO0aQxyLlKhGi64iJlKbvcZFeX6Cgk8qLajlNJaeJUsVqaEot1ZYrOzG3IylKgyDPk87rNCv9pn4f8Ag2KSpvksXehhVtJcLa3corC4UAAAAAAAAAAAAAAANFO0hF2yMRDxJwKSw4jcztR0hJ2y8RhHwoJsR2amYeyI+g7OvMvUGnOR7uTOM3mkXouSRXfp2DmpkVJHIvM62FUWNqt3WHoiMlEXK460mgxml3G6uSRoL0kRJO8/5Iv1F/ZyLeqv+jN2oqJCiLzJKNo58AAAAAAAAAAAAAADRTtIRdsjEQ8ScCksOI3M7UdISdsvEYR8KCbEdmpmHsiGyx1tH7PI5o+2qRBMzUSCO5TZn25vs9gpVNIk3+SeSmhSVywJ4XeaDg/lNo6GM5lmW65d1INBJ6/ad4ops+W3zsNF204US1LVJxaOvTLQTzlSzJKUlmtNJ8ltPH1mNWCBsLfC0xqiodO7xOPKExXAAAAAAAAAAAAAAA0U7SEXbIxEPEnApLDiNzO1HSEnbLxGEfCgmxHZqZh7IhpolhqnWqYzPivRUtO52aTilEfUZkfo9gpy1rInqxUUvw0EkzEeip5m7+mNa1mF/mr6RH9Ri5KS/SpeaHhWls3Ms45HRNcZWb5KNPJGZ3XXX33kXrFiCobNb4fwVamldT2eL8nm0+IufOjw2TSTj7iW0mrsIzO7rEr3oxquX8EEbFkejU/I3/0xrWswv81fSKX1GLkpo/SpeaHF5M6yhClHJhXEV/lq+kPqMXJT59Ll5oKtKpk2rySj0+Ot50+syLsSXrM+wiFySRsaWuUoxQvld4WoPEHJdIUglVCoobUZeQy2a7v1O7wGe/aSelpps2UvrdoaHslaM0+QqyyV6M9gjL+DHlNpL+W/s9rsltnk4VrQWLq9DbU+62mRFT1m8yd5JL/kXaXgLkNZHKtm5SjPQywpbvQXBaKQADRTtIRdsjEQ8ScCksOI3M7UdISdsvEYR8KCbEdmpmHsiLbk27mwPe78xQwK3Hd29jpdn/bt7+4ziqXSY5YvOaXs3fFA1dm7ndvkxtrenv8AAnWU7zUr4tvEQvVGE7JTPpMZuZfxzh1J/DyTU0tJdppMgPi7jzLN0ONQaY1DjJLOIiN1y7rcX6TMSzSulerlIoIWws8KHrCImAAcUklJNJ9h9RgCLZQrPt0OsEuIjNhyiNbaS7EKLyk+7rIy9/sG7RzrKyx29Dna+mSF9rdyiqLhnminaQi7ZGIh4k4FJYcRuZ2o6Qk7ZeIwj4UE2I7NTMPZEW3Jt3Nge935ihgVuO7t7HS7P+3b39xnFUukxyxec0vZu+KBq7N3O7fJjbW9Pf4E6ynealfFt4iF6ownZKZ9JjNzL+OcOpAAK9rbZxbPKTHS0cmYpOcTRKuJJeg1H/0LVPSum89yFOqrG0/lvUUmcqM8nr3qbGU16UoWpKv79fgLi7NbZ5OKCbWdb5tKJQqvFrdOamwzPk13kaVeUhRdpGM2WN0Tla41oZWysR7T0RGSiVlXik9ZtMi770d9KiP2H90/Ehe2e6yazmZ+0meKC3kSAbZzpop2kIu2RiIeJOBSWHEbmdqOkJO2XiMI+FBNiOzUzD2RFtybdzYHvd+YoYFbju7ex0uz/t29/cZxVLpMcsXnNL2bvigauzdzu3yY21vT3+BOsp3mpXxbeIheqMJ2SmfSYzcy/jnDqQAHz9aaUubaGoyHDMzVIWRflI7i/giHRwNRsTUTkcrVOV0zlXmeYJiuUvI7IUaKnGMzzUm24Re07yPwIZO0mpa1xt7Kcvhc3IpIzDXFnKMnOsdUL/RyZ/2WkWqJbJ2/9+CnXpbTuIiN85k0U7SEXbIxEPEnApLDiNzO1HSEnbLxGEfCgmxHZqZh7Ii25Nu5sD3u/MUMCtx3dvY6XZ/27e/uM4ql0mOWLzml7N3xQNXZu53b5Mba3p7/AAJ1lO81K+LbxEL1RhOyUz6TGbmX8c4dSAA+danpKXt14jHTR8CZIclNiOzUyj2RFFyOedVXZteKhl7S3N7/AAbOyfX2+SnjKNkXMoXc+o/lTjIWaTHaVa3AcQ4dAcwaKdpCLtkYiHiTgUkhxG5najpCTtl4jCPhQTYjs1Mw9kRbcm3c2B73fmKGBW47u3sdLs/7dvf3GcVS6THLF5zS9m74oGrs3c7t8mNtb09/gTrKd5qV8W3iIXqjCdkpn0mM3Mv45w6kAB86VPSUvbrxGOmj4EyQ5KbEdmpmHsiKLkc86quza8VDL2lub3+DZ2T6+3yU8ZRsi5lC7n1H8qcZCxSY7SrW4DiHDoTmDRTtIRdsjEQ8ScCkkOI3M7UdISdsvEYR8KCbEdmpmHsiLbk27mwPe78xQwK3Hd29jpdn/bt7+4ziqXSY5YvOaXs3fFA1dm7ndvkxtrenv8CdZTvNSvi28RC9UYTslM+kxm5l/HOHUgAPnSp6Sl7deIx00fAmSHJTYjs1Mw9kRRcjnnVV2bXioZe0tze/wbOyfX2+SnjKNkXMoXc+o/lTjIWKTHaVa3AcQ4dCcwaKdpCLtkYiHiTgUkhxG5najpCTtl4jCPhQTYjs1Mw9kRUbE2uodKs1Ehzpptvt5+cjkVquvWoy6yK7sMZFVSzSSq5qeXY3KOshihRrnefc9z7fWa/ET/bufSK/8Kfp/aFn6hTdX6X+hFyk12nVx+AumSOWS0hwl/cUm4zNN3aReoaFDC+JHeNDN2hURzeHwLaLln5LUOuU+TIVmMsyELWq4zuIjK87iFqZqujcib7ClTvRkrXO3IpXft9Zr8RP9u59Ixf4U/T+0N/6hTdX6X+g+31mfxE/27n0h/Cn6f2g+oU3V+l/ojM5xLs2Q42d6FurUk/YZmN1iWNRDnpVRXqqcz8B6IxzybV2nUN+eupyORJ1DZIPMUq+41X9hH6yFCuhfKjfAlu809n1EcPi8a2W2D19vrNfiJ/t3PpGf/Cn6f2hpfUKbq/S/wBHjWxthQqnZybDhTTcfcSkkJ5FZX3KI+0yuE9PSTMlRzk8uxBVVsD4XNa7z7krGwYJop2kIu2RiIeJOBSWHEbmdqOkJW2XiMI+BBNiOzUzD2RAAAAAAAAAAAAAAAAAAAAAAGinaQi7ZGIh4k4FJYcRuY1W2shOhVN+ZBjOyIT6zc/0kmo2zM7zIyL0eoxTpatjmI1y2KherKJ7Xq9iWoordHzdSk7lXAXLxnNCjcydK6B0fN1KTulcAvGc0FzJ0roHR83UpO6VwC8ZzQXMnSugdHzdSk7pXALxnNBcydK6B0fN1KTulcAvGc0FzJ0roHR83UpO6VwC8ZzQXMnSugdHzdSk7pXALxnNBcydK6B0fN1KTulcAvGc0FzJ0roHR83UpO6VwC8ZzQXMnSugdHzdSk7pXALxnNBcydK6B0fN1KTulcAvGc0FzJ0roHR83UpO6VwC8ZzQXMnSugdHzdSk7pXALxnNBcydK6DTYmyE6bU48ydGcjw2Fk4ZupNJuGR3kREfXdf2mKlVVsaxWtW1VL1FRPc9HOSxEP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ata:image/jpeg;base64,/9j/4AAQSkZJRgABAQAAAQABAAD/2wCEAAkGBxIHEhAIBxAQEBAQGRYQERESFxIUEBAZFREaFhQYFh8aHSshGRoxJxQXIT0tJS0rLy4uFys0RD8tNygtLi0BCgoKDg0OGxAQGy4mICQ2KzA0LC0sNzQwLCwrNzc0LCs1Lyw0LCw0LDU0KywyLC4sLCwsNS0sNCwvLS8sLCwsLP/AABEIAOEA4QMBEQACEQEDEQH/xAAcAAEBAAMBAQEBAAAAAAAAAAAABwQGCAMFAgH/xABEEAABAwECCQgHBwMDBQAAAAAAAQIDBAURBgcVNFRxc7PREiExMkFRk7ETIjVhcoGyFzNSgpGSoRRCwSNiwlNjouHw/8QAGgEBAAIDAQAAAAAAAAAAAAAAAAUGAQMEAv/EADIRAQABAgIHBgYDAQEBAAAAAAABAgMEcQUREzIzUpESFDGBsdEVIUFRYaEiNMHwQiP/2gAMAwEAAhEDEQA/AKnhZhNHg3Gj5E5cr70iiRbldd0qq9jTow+HqvVao8Pu5sTiabFOufH7JPamGFbaSq6SofG3sZCqxsT3eqt6/NVJi3hLVHhGvNA3MbeuTvasvk+flip0mo8WTibdjb5Y6NXeLvNPUyxU6TUeLJxGxt8sdDvF3mnqZYqdJqPFk4jY2+WOh3i7zT1MsVOk1HiycRsbfLHQ7xd5p6mWKnSajxZOI2Nvljod4u809TLFTpNR4snEbG3yx0O8Xeaeplip0mo8WTiNjb5Y6HeLvNPUyxU6TUeLJxGxt8sdDvF3mnqZYqdJqPFk4jY2+WOh3i7zT1MsVOk1HiycRsbfLHQ7xd5p6mWKnSajxZOI2Nvljod4u809TLFTpNR4snEbG3yx0O8Xeaeplip0mo8WTiNjb5Y6HeLvNPUyxU6TUeLJxGxt8sdDvF3mnqZYqdJqPFk4jY2+WOh3i7zT1MsVOk1HiycRsbfLHQ7xd5p6mWKnSajxZOI2Nvljod4u809TLFTpNR4snEbG3yx0O8Xeaeplip0mo8WTiNjb5Y6HeLvNPUyxU6TUeLJxGxt8sdDvF3mnqZYqdJqPFk4jY2+WOh3i7zT1MsVOk1HiycRsbfLHQ7xd5p6mWKnSajxZOI2Nvljod4u809TLFTpNR4snEbG3yx0O8XeaerLs/CqtoHI+CqlX/bI5ZGL7rnX3fK48V4a1XHzph7oxl6idcVT5/NUsC8MGYRIsE6JHUsS9zE6r07XMv5/kvRf2kRicLNmdcfOE5hMZF+NU/KptJyO1CMNrRdaVbUSvXmY5YWJ2I2NVbza1RV/MWHC24otRHn1VjG3JrvVfj5dHwjocgAAAAAAAAAAAAAAAAAAAAAAAAAAAABl2TXusuaKvhv5UTkdzdqf3JqVL0+Z4uURXRNM/Vts3Jt1xXH0dBf1jPxFb7MrX2oc/21nFTtZd4pY7W5TlCq3+LVnLCNjSAAAAAAAAAAAAAAAAAAAAAAAAAAAAAFDK1XkAs6RW1nFTtZd4pN2tynKFdv8AFqzlhGxpAAAD+tar1RjEVVXoROdVMTOpmImflD3loZYE5c0UrG97mORP1VDzFdM/KJh7m1XEa5iejHPbWAAAAAAAAAAAAAAAAAAAAAAFDK0kAs6R21nFTtZd4pN2tynKFdv8WrOWEbGkAAbTgVgi7CJyzzqsdMxbnOTrPX8LP8r2HHisVFqNUeLvweDm9Paq3fVXrLsiCyW+is6JkadCqies74lXncushrl2u5Ouqdaft2qLcaqI1M01tjV8JcCaa2mukga2CfpSRiXI5f8AeicztfT5HXYxddudU/OHHiMFbux9p+6OWlQSWZK+jrG8mSNbnJ2d6Knei9PzJuiuK6Yqp8Fdu26rdU01eMMY9tYAAAAAAAAAAAAAAAAAAABQytJALOkdtZxU7WXeKTdrcpyhXb/FqzlhGxpAP3FGsqtijS9zlRrU71VbkMTOqNcvVMTM6odC2PZ7bKhioKfqxNRt/wCJf7nL71W9fmVq5XNdU1T9VstW4t0RRH0Zh4bAABPMbtlo+OG1Y09djvQvXva5FVqrqVFT85JaOuaqpo80TpS1E0xcj6fJLiXQYAAAAAAAAAAAAAAAAAAABQytJALOkdtZxU7WXeKTdrcpyhXb/FqzlhGxpAMyxpEiqKeSTqtljcupJEVTXdjXRVH4ltsTquUzP3h0QVpbQAAA1LGhIjKCRrul742t18vleTVOzARrvR5uHSMxFifJGCdVsAAAAAAAAAAAAAAAAAAAAoZWkgFnSO2s4qdrLvFJu1uU5Qrt/i1ZywjY0gAC54EW+23qZr3OT00SIyZvbeicztS3X6707Cv4qxNqv8T4LRhMRF63E/WPFsJzOoAASXGlb7bQlbZlK69lOqrIqdCyLzXflS9NblTsJnAWJpp7c/X0QOk8RFdUW6fCPHNopIIsAAAAAAAAAAAAAAAAAAAAoZWkgFnSO2s4qdrLvFJu1uU5Qrt/i1ZywjY0gADNsm1JbHkbWWe9WPTmXta5O1rk7U/+6TXct03KezU22r1dqrtUypVkYzYJkRtqxvhf2uYnLiX/AJJquXWRdzR1cbk60za0pbqj+cap/T6cuMKz2JymTOev4Wxy3/8Ak1E/k0xgb32/bfOkMPH/AK/UtQwlxjSV7XU1jtdAx3MsjlT0yp7ruZnyVV1HbYwFNM66/n6I/EaTqrjs241fn6tEJFFAAAAAAAAAAAAAAAAAAAAAChlaSAWdI7azip2su8Um7W5TlCu3+LVnLCNjSAAAAAAAAAAAAAAAAAAAAAAAAAAAAAFDK0kAs6R21nFTtZd4pN2tynKFdv8AFqzlhGxpAAG52Fi/ktmCO0I6iNiSIqo1WuVUucre/wBxwXcdFuuadXgk7OjpuURX2vFn/ZZLpUX7HcTX8Sp5Wz4TVzfo+yyXSov2O4j4lTynwmrm/R9lkulRfsdxHxKnlPhNXN+mq4UWC7B2ZtFNI2RXMSXlNRUTnc5t3P8AD/J2Ye/F6ntRGpw4rDzYr7MzrfHN7mfpjeWqMTtVE/VTEzqhmI1zqUD7LJdKi/Y7iRvxKnlS3wmrm/R9lkulRfsdxHxKnlPhNXN+j7LJdKi/Y7iPiVPKfCaub9POoxYSwtdKtTGvJRXXch3Pcl/eZjSNMzq7LE6KqiNfa/TQSSRL6thYPVFuu5Nnx3tTmdI71Ym617/cl6mm7fotR/KXRYw1y9P8Y82+WZiujYiOtSd71/DEiManuvW9V/gjq9I1TuR1StvRVEb868n3I8ALOZ006uXvWSb/AA640Tjb/wB/1DojR+H5f3I/ACzndFOqe9JJv8uHfb/3/UHw/D8v7l8uuxYU0t60U00TuzlcmRifK5F/k20aRuRvREtNei7U7szDTLewHq7GRZlak0Sc6yRXqrU73N6U/lE7zus4y3c+XhP5R1/AXbXz8Y/DWTrcIAAAAChlaSAWdI7azip2su8Um7W5TlCu3+LVnLCNjSAALli+9n0up29cV/GcapaMFwKWxHM6gABIcbeex7Bm9kJrR3CnP2QGleNGXu0k70Y9Kfrs1p5mKvCXujeh0gVdbwABj2j91L8D/pU9Ub0PNe7KQ4B4Hrby/wBZXXtpWLdzczplTpa1exvevyTnvVJrF4rZfxp8fRAYLBbae1Vu+qw01Oyla2Cma1jGpc1rURGonuISqqap1ysFNMUxqh6mGQAAAATnGDgU1zX2vY7OS5vrTQt6rk7XsTsd2qnb09PTJ4PFzE9ivylEY7AxMTct+P1j/UxJZCAAAAUMrSQCzpHbWcVO1l3ik3a3KcoV2/xas5YRsaQABcsX3s+l1O3riv4zjVLRguBS2I5nUAAJDjbz2PYM3shNaO4U5+yA0rxoy92knejHpT9dmtPMxV4S90b0OkCrreAAPxPEkzXROvRHIrVVOlL0uMxOqdbExrjU86CjZZ8cdJSpyWRojGp7kTt71M11TVVNU+MsUURRTFMeEPc8vQAAAAAACG4eWKliVb44EuilT0sSJ0NRyrympqVF+VxP4S9tLeufGPkrWOsbK78vCfm106nEAAChlaSAWdI7azip2su8Um7W5TlCu3+LVnLCNjSAALli+9n0up29cV/GcapaMFwKWxHM6gABIcbeex7Bm9kJrR3CnP2QGleNGXu0k70Y9Kfrs1p5mKvCXujeh0gVdbwAAAAfl70jRXyKiInSq8yINWs16nz3YQUbF5DqylRe5ZYr/M27C5yz0apv2o/9R1hnQzNqE9JA5r2r0OaqKi/NDXMTHylsiYn5w9DDIAAAaJjcoPTU8Vc1PWhfyVXubIly/wAtZ+pIaOr1VzT9/wDEZpS3rtRV9v8AUmJlAAAAoZWkgFnSO2s4qdrLvFJu1uU5Qrt/i1ZywjY0gAC5YvvZ9LqdvXFfxnGqWjBcClsRzOoAASHG3nsewZvZCa0dwpz9kBpXjRl7tJO9GPSn67NaeZirwl7o3odIFXW8AAAPi4V4QMwdgWqkTlPcvIiZ+N13b3NTpX/2hvw9ib1fZhz4nEU2KO1KK2xbU9tOWa0ZXP570b0Rs+FvQnmTtqzRbjVTCt3sRcuzrql882tLMsu05rJelRZ8jo3dt3Vd7nJ0OTWa7lum5GqqG21ertTrolbsErfbhDTpVtRGyNXkSsToa5Ev5vct6Kmu7sIHEWZtV9lZcNiIv2+1Hm+0aHQAAPg4d0/9TQVbF7Gek8NyP/4nRhatV6n/ALxc2Mp7ViqPx6ISWFVgAAUMrSQCzpHbWcVO1l3ik3a3KcoV2/xas5YRsaQABcsX3s+l1O3riv4zjVLRguBS2I5nUAAJDjbz2PYM3shNaO4U5+yA0rxoy92knejHpT9dmtPMxV4S90b0OkCrreAAAEcxpWitXWLSovq07WsROzlORHuX+Wp+Um8Bb7NrtfdXtJ3O1d7P2acdyOAAG9Yo61YqmWjXqyx8r80bku/hziO0jRroir7f6ldFV6rk0/ePRWiHToAA+fhFH6Wlq4/xQyp+samyzOq5TP5hqvxrt1R+Jc9llVIAAFDK0kAs6R21nFTtZd4pN2tynKFdv8WrOWEbGkAAXLF97PpdTt64r+M41S0YLgUtiOZ1AACQ4289j2DN7ITWjuFOfsgNK8aMvdpJ3ox6U/XZrTzMVeEvdG9DpAq63gAABAMKpVmrax7v+tI35NerU8kLHh41WqcoVXFVa71U/mXyjc5wABsuLh6stGmRP7vSIvgPX/CHJjY/+E+Xq7tHzqxFPn6LeQKyAADEtZL4J0/7b/oU9296Hi5uy52QsyogYAChlaSAWdI7azip2su8Um7W5TlCu3+LVnLCNjSAALli+9n0up29cV/GcapaMFwKWxHM6gABIcbeex7Bm9kJrR3CnP2QGleNGXu0k70Y9Kfrs1p5mKvCXujeh0gVdbwAAA57wgzqr2029cWSzw6coVPEcWrOXzza0gADY8XftGl1ybh5y43gVeXq7dH/ANinz9FxIBZQABi2p9zN8D/oU9Ub0PNe7LnVCzqgBgAKGVpIBZ0jtrOKnay7xSbtblOUK7f4tWcsI2NIAAuWL72fS6nb1xX8ZxqlowXApbEczqAAEhxt57HsGb2QmtHcKc/ZAaV40Ze7STvRj0p+uzWnmYq8Je6N6HSBV1vAAADnrCDOqvbTb1xZLPDpyhU8Rxas5YBtaQABseLv2jS65Nw85cbwKvL1duj/AOxT5+i4kAsoAAxbU+5m+B/0KeqN6HmvdlzqhZ1QAwAFDK0kAs6R21nFTtZd4pN2tynKFdv8WrOWEbGkAAXLF97PpdTt64r+M41S0YLgUtiOZ1AACQ4289j2DN7ITWjuFOfsgNK8aMvdpJ3ox6U/XZrTzMVeEvdG9DpAq63gAABz1hBnVXtpt64slnh05QqeI4tWcsA2tIAA2PF37Rpdcm4ecuN4FXl6u3R/9inz9FxIBZQABi2p9zN8D/oU9Ub0PNe7LnVCzqgBgAKGVpIBZ0jtrOKnay7xSbtblOUK7f4tWcsI2NIAAuWL72fS6nb1xX8ZxqlowXApbEczqAAEhxt57HsGb2QmtHcKc/ZAaV40Ze7STvRj0p+uzWnmYq8Je6N6HSBV1vAAADnrCDOqvbTb1xZLPDpyhU8Rxas5YBtaQABseLv2jS65Nw85cbwKvL1duj/7FPn6LiQCygADFtT7mb4H/Qp6o3oea92XOqFnVADAAUMrSQCzpHbWcVO1l3ik3a3KcoV2/wAWrOWEbGkAAXLF97PpdTt64r+M41S0YLgUtiOZ1AACQ4289j2DN7ITWjuFOfsgNK8aMvdpJ3ox6U/XZrTzMVeEvdG9DpAq63gAABz1hBnVXtpt64slnh05QqeI4tWcsA2tIAA2PF37Rpdcm4ecuN4FXl6u3R/9inz9FxIBZQABi2p9zN8D/oU9Ub0PNe7LnVCzqgBgAKGVpIBZ0jtrOKnay7xSbtblOUK7f4tWcsI2NIAAuWL72fS6nb1xX8ZxqlowXApbEczqAAEhxt57HsGb2QmtHcKc/ZAaV40Ze7STvRj0p+uzWnmYq8Je6N6HSBV1vAAADnrCDOqvbTb1xZLPDpyhU8Rxas5YBtaQABseLv2jS65Nw85cbwKvL1duj/7FPn6LiQCygADFtT7mb4H/AEKeqN6HmvdlzqhZ1QAwAFDK0kAs6R21nFTtZd4pN2tynKFdv8WrOWEbGkAAWfAS1aenoKaKeohY5Ede10jGuT/UcvOiqQWKt1zeqmInosuDuURYpiZjq+9lul0qn8WPic+yucs9HTtbfNHUy3S6VT+LHxGyucs9Da2+aOplul0qn8WPiNlc5Z6G1t80dUqxpVLKusjkpZGSN9CxOUxyOS/0knNenbzp+pL4CmabcxMfVBaTqiq7Gqfo087kc9IFuc1V708zFXg9Ub0Ogct0ulU/ix8St7K5yz0Wza2+aOplul0qn8WPiNlc5Z6G1t80dTLdLpVP4sfEbK5yz0Nrb5o6mW6XSqfxY+I2VzlnobW3zR1Qi3XpJU1T2Kiossqoqc6KiyuVFTvQsNmNVunKFXxE67tWr7ywTY0gADYMApm09fTS1DmsaiyXucqNan+g9EvVdZzYuJmzVEfj1dmBmIv0zP59Fly3S6VT+LHxIPZXOWeixbW3zR1Mt0ulU/ix8RsrnLPQ2tvmjqZbpdKp/Fj4jZXOWehtbfNHVjWlbNM+GZramnVVY9ERJI719VfeeqLVfaj+M9Hmu7R2Z/lHVA0LGqYAAKGVpIBZ0jtrOKnay7xSbtblOUK7f4tWcsI2NIAAAAAAAAAAAAAAAAAAAAAAAAAAAAAUMrSQCzpHbWcVO1l3ik3a3KcoV2/xas5YRsaQAAAAAAAAAAAAAAAAAAAAAAAAAAAAAoZWkgFnS/DCidQVtVDInTI6RvvbIvLb9V2tCYw1cVWqZj/tSAxlE0XqonPq+Mb3MAAAAAAAAAAAAAAAAAAAAAAAAAAAAAe9BSOr5I6ODndK5GJ+Zbr9Xb8jzXVFFM1T9Gy3RNdcUx9XQWT2dyla7crZ2IfCw3wTbhExJYFRlTGlzHL1Xp08h3u7l7L/AHnThcTNmdU+EuTGYSL8a48YSC07Knsl3orRhfEvRe5PVd8Lk5nfJSaou0XI10zrV+5ZuW51VxqYV5say8BeAvAXgLwF4C8BeAvAXgLwF4C8BeAvAXgLwF4C8BeAvAXgLwMihopbQd6GhjfK7uYiuu13dCazzXXTRGuqdT3RbrrnVTGtVsA8C8irlC07lqFS5rUuVIUVOfn7XdnN0dHPeQ+Lxe0/jT4eqdwWC2X86970bscCRAPKq6jtRmnxYq8Hwjc1AAAAAAAAAAAAAAAAAAAAAAAAAAAfZs7qIaq/Fso8GSeXoA//2Q=="/>
          <p:cNvSpPr>
            <a:spLocks noChangeAspect="1" noChangeArrowheads="1"/>
          </p:cNvSpPr>
          <p:nvPr/>
        </p:nvSpPr>
        <p:spPr bwMode="auto">
          <a:xfrm>
            <a:off x="1831975" y="79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6" descr="data:image/jpeg;base64,/9j/4AAQSkZJRgABAQAAAQABAAD/2wCEAAkGBxIHEhAIBxAQEBAQGRYQERESFxIUEBAZFREaFhQYFh8aHSshGRoxJxQXIT0tJS0rLy4uFys0RD8tNygtLi0BCgoKDg0OGxAQGy4mICQ2KzA0LC0sNzQwLCwrNzc0LCs1Lyw0LCw0LDU0KywyLC4sLCwsNS0sNCwvLS8sLCwsLP/AABEIAOEA4QMBEQACEQEDEQH/xAAcAAEBAAMBAQEBAAAAAAAAAAAABwQGCAMFAgH/xABEEAABAwECCQgHBwMDBQAAAAAAAQIDBAURBgcVNFRxc7PREiExMkFRk7ETIjVhcoGyFzNSgpGSoRRCwSNiwlNjouHw/8QAGgEBAAIDAQAAAAAAAAAAAAAAAAUGAQMEAv/EADIRAQABAgIHBgYDAQEBAAAAAAABAgMEcQUREzIzUpESFDGBsdEVIUFRYaEiNMHwQiP/2gAMAwEAAhEDEQA/AKnhZhNHg3Gj5E5cr70iiRbldd0qq9jTow+HqvVao8Pu5sTiabFOufH7JPamGFbaSq6SofG3sZCqxsT3eqt6/NVJi3hLVHhGvNA3MbeuTvasvk+flip0mo8WTibdjb5Y6NXeLvNPUyxU6TUeLJxGxt8sdDvF3mnqZYqdJqPFk4jY2+WOh3i7zT1MsVOk1HiycRsbfLHQ7xd5p6mWKnSajxZOI2Nvljod4u809TLFTpNR4snEbG3yx0O8Xeaeplip0mo8WTiNjb5Y6HeLvNPUyxU6TUeLJxGxt8sdDvF3mnqZYqdJqPFk4jY2+WOh3i7zT1MsVOk1HiycRsbfLHQ7xd5p6mWKnSajxZOI2Nvljod4u809TLFTpNR4snEbG3yx0O8Xeaeplip0mo8WTiNjb5Y6HeLvNPUyxU6TUeLJxGxt8sdDvF3mnqZYqdJqPFk4jY2+WOh3i7zT1MsVOk1HiycRsbfLHQ7xd5p6mWKnSajxZOI2Nvljod4u809TLFTpNR4snEbG3yx0O8Xeaeplip0mo8WTiNjb5Y6HeLvNPUyxU6TUeLJxGxt8sdDvF3mnqZYqdJqPFk4jY2+WOh3i7zT1MsVOk1HiycRsbfLHQ7xd5p6mWKnSajxZOI2Nvljod4u809TLFTpNR4snEbG3yx0O8XeaerLs/CqtoHI+CqlX/bI5ZGL7rnX3fK48V4a1XHzph7oxl6idcVT5/NUsC8MGYRIsE6JHUsS9zE6r07XMv5/kvRf2kRicLNmdcfOE5hMZF+NU/KptJyO1CMNrRdaVbUSvXmY5YWJ2I2NVbza1RV/MWHC24otRHn1VjG3JrvVfj5dHwjocgAAAAAAAAAAAAAAAAAAAAAAAAAAAABl2TXusuaKvhv5UTkdzdqf3JqVL0+Z4uURXRNM/Vts3Jt1xXH0dBf1jPxFb7MrX2oc/21nFTtZd4pY7W5TlCq3+LVnLCNjSAAAAAAAAAAAAAAAAAAAAAAAAAAAAAFDK1XkAs6RW1nFTtZd4pN2tynKFdv8AFqzlhGxpAAAD+tar1RjEVVXoROdVMTOpmImflD3loZYE5c0UrG97mORP1VDzFdM/KJh7m1XEa5iejHPbWAAAAAAAAAAAAAAAAAAAAAAFDK0kAs6R21nFTtZd4pN2tynKFdv8WrOWEbGkAAbTgVgi7CJyzzqsdMxbnOTrPX8LP8r2HHisVFqNUeLvweDm9Paq3fVXrLsiCyW+is6JkadCqies74lXncushrl2u5Ouqdaft2qLcaqI1M01tjV8JcCaa2mukga2CfpSRiXI5f8AeicztfT5HXYxddudU/OHHiMFbux9p+6OWlQSWZK+jrG8mSNbnJ2d6Knei9PzJuiuK6Yqp8Fdu26rdU01eMMY9tYAAAAAAAAAAAAAAAAAAABQytJALOkdtZxU7WXeKTdrcpyhXb/FqzlhGxpAP3FGsqtijS9zlRrU71VbkMTOqNcvVMTM6odC2PZ7bKhioKfqxNRt/wCJf7nL71W9fmVq5XNdU1T9VstW4t0RRH0Zh4bAABPMbtlo+OG1Y09djvQvXva5FVqrqVFT85JaOuaqpo80TpS1E0xcj6fJLiXQYAAAAAAAAAAAAAAAAAAABQytJALOkdtZxU7WXeKTdrcpyhXb/FqzlhGxpAMyxpEiqKeSTqtljcupJEVTXdjXRVH4ltsTquUzP3h0QVpbQAAA1LGhIjKCRrul742t18vleTVOzARrvR5uHSMxFifJGCdVsAAAAAAAAAAAAAAAAAAAAoZWkgFnSO2s4qdrLvFJu1uU5Qrt/i1ZywjY0gAC54EW+23qZr3OT00SIyZvbeicztS3X6707Cv4qxNqv8T4LRhMRF63E/WPFsJzOoAASXGlb7bQlbZlK69lOqrIqdCyLzXflS9NblTsJnAWJpp7c/X0QOk8RFdUW6fCPHNopIIsAAAAAAAAAAAAAAAAAAAAoZWkgFnSO2s4qdrLvFJu1uU5Qrt/i1ZywjY0gADNsm1JbHkbWWe9WPTmXta5O1rk7U/+6TXct03KezU22r1dqrtUypVkYzYJkRtqxvhf2uYnLiX/AJJquXWRdzR1cbk60za0pbqj+cap/T6cuMKz2JymTOev4Wxy3/8Ak1E/k0xgb32/bfOkMPH/AK/UtQwlxjSV7XU1jtdAx3MsjlT0yp7ruZnyVV1HbYwFNM66/n6I/EaTqrjs241fn6tEJFFAAAAAAAAAAAAAAAAAAAAAChlaSAWdI7azip2su8Um7W5TlCu3+LVnLCNjSAAAAAAAAAAAAAAAAAAAAAAAAAAAAAFDK0kAs6R21nFTtZd4pN2tynKFdv8AFqzlhGxpAAG52Fi/ktmCO0I6iNiSIqo1WuVUucre/wBxwXcdFuuadXgk7OjpuURX2vFn/ZZLpUX7HcTX8Sp5Wz4TVzfo+yyXSov2O4j4lTynwmrm/R9lkulRfsdxHxKnlPhNXN+mq4UWC7B2ZtFNI2RXMSXlNRUTnc5t3P8AD/J2Ye/F6ntRGpw4rDzYr7MzrfHN7mfpjeWqMTtVE/VTEzqhmI1zqUD7LJdKi/Y7iRvxKnlS3wmrm/R9lkulRfsdxHxKnlPhNXN+j7LJdKi/Y7iPiVPKfCaub9POoxYSwtdKtTGvJRXXch3Pcl/eZjSNMzq7LE6KqiNfa/TQSSRL6thYPVFuu5Nnx3tTmdI71Ym617/cl6mm7fotR/KXRYw1y9P8Y82+WZiujYiOtSd71/DEiManuvW9V/gjq9I1TuR1StvRVEb868n3I8ALOZ006uXvWSb/AA640Tjb/wB/1DojR+H5f3I/ACzndFOqe9JJv8uHfb/3/UHw/D8v7l8uuxYU0t60U00TuzlcmRifK5F/k20aRuRvREtNei7U7szDTLewHq7GRZlak0Sc6yRXqrU73N6U/lE7zus4y3c+XhP5R1/AXbXz8Y/DWTrcIAAAAChlaSAWdI7azip2su8Um7W5TlCu3+LVnLCNjSAALli+9n0up29cV/GcapaMFwKWxHM6gABIcbeex7Bm9kJrR3CnP2QGleNGXu0k70Y9Kfrs1p5mKvCXujeh0gVdbwABj2j91L8D/pU9Ub0PNe7KQ4B4Hrby/wBZXXtpWLdzczplTpa1exvevyTnvVJrF4rZfxp8fRAYLBbae1Vu+qw01Oyla2Cma1jGpc1rURGonuISqqap1ysFNMUxqh6mGQAAAATnGDgU1zX2vY7OS5vrTQt6rk7XsTsd2qnb09PTJ4PFzE9ivylEY7AxMTct+P1j/UxJZCAAAAUMrSQCzpHbWcVO1l3ik3a3KcoV2/xas5YRsaQABcsX3s+l1O3riv4zjVLRguBS2I5nUAAJDjbz2PYM3shNaO4U5+yA0rxoy92knejHpT9dmtPMxV4S90b0OkCrreAAPxPEkzXROvRHIrVVOlL0uMxOqdbExrjU86CjZZ8cdJSpyWRojGp7kTt71M11TVVNU+MsUURRTFMeEPc8vQAAAAAACG4eWKliVb44EuilT0sSJ0NRyrympqVF+VxP4S9tLeufGPkrWOsbK78vCfm106nEAAChlaSAWdI7azip2su8Um7W5TlCu3+LVnLCNjSAALli+9n0up29cV/GcapaMFwKWxHM6gABIcbeex7Bm9kJrR3CnP2QGleNGXu0k70Y9Kfrs1p5mKvCXujeh0gVdbwAAAAfl70jRXyKiInSq8yINWs16nz3YQUbF5DqylRe5ZYr/M27C5yz0apv2o/9R1hnQzNqE9JA5r2r0OaqKi/NDXMTHylsiYn5w9DDIAAAaJjcoPTU8Vc1PWhfyVXubIly/wAtZ+pIaOr1VzT9/wDEZpS3rtRV9v8AUmJlAAAAoZWkgFnSO2s4qdrLvFJu1uU5Qrt/i1ZywjY0gAC5YvvZ9LqdvXFfxnGqWjBcClsRzOoAASHG3nsewZvZCa0dwpz9kBpXjRl7tJO9GPSn67NaeZirwl7o3odIFXW8AAAPi4V4QMwdgWqkTlPcvIiZ+N13b3NTpX/2hvw9ib1fZhz4nEU2KO1KK2xbU9tOWa0ZXP570b0Rs+FvQnmTtqzRbjVTCt3sRcuzrql882tLMsu05rJelRZ8jo3dt3Vd7nJ0OTWa7lum5GqqG21ertTrolbsErfbhDTpVtRGyNXkSsToa5Ev5vct6Kmu7sIHEWZtV9lZcNiIv2+1Hm+0aHQAAPg4d0/9TQVbF7Gek8NyP/4nRhatV6n/ALxc2Mp7ViqPx6ISWFVgAAUMrSQCzpHbWcVO1l3ik3a3KcoV2/xas5YRsaQABcsX3s+l1O3riv4zjVLRguBS2I5nUAAJDjbz2PYM3shNaO4U5+yA0rxoy92knejHpT9dmtPMxV4S90b0OkCrreAAAEcxpWitXWLSovq07WsROzlORHuX+Wp+Um8Bb7NrtfdXtJ3O1d7P2acdyOAAG9Yo61YqmWjXqyx8r80bku/hziO0jRroir7f6ldFV6rk0/ePRWiHToAA+fhFH6Wlq4/xQyp+samyzOq5TP5hqvxrt1R+Jc9llVIAAFDK0kAs6R21nFTtZd4pN2tynKFdv8WrOWEbGkAAXLF97PpdTt64r+M41S0YLgUtiOZ1AACQ4289j2DN7ITWjuFOfsgNK8aMvdpJ3ox6U/XZrTzMVeEvdG9DpAq63gAABAMKpVmrax7v+tI35NerU8kLHh41WqcoVXFVa71U/mXyjc5wABsuLh6stGmRP7vSIvgPX/CHJjY/+E+Xq7tHzqxFPn6LeQKyAADEtZL4J0/7b/oU9296Hi5uy52QsyogYAChlaSAWdI7azip2su8Um7W5TlCu3+LVnLCNjSAALli+9n0up29cV/GcapaMFwKWxHM6gABIcbeex7Bm9kJrR3CnP2QGleNGXu0k70Y9Kfrs1p5mKvCXujeh0gVdbwAAA57wgzqr2029cWSzw6coVPEcWrOXzza0gADY8XftGl1ybh5y43gVeXq7dH/ANinz9FxIBZQABi2p9zN8D/oU9Ub0PNe7LnVCzqgBgAKGVpIBZ0jtrOKnay7xSbtblOUK7f4tWcsI2NIAAuWL72fS6nb1xX8ZxqlowXApbEczqAAEhxt57HsGb2QmtHcKc/ZAaV40Ze7STvRj0p+uzWnmYq8Je6N6HSBV1vAAADnrCDOqvbTb1xZLPDpyhU8Rxas5YBtaQABseLv2jS65Nw85cbwKvL1duj/AOxT5+i4kAsoAAxbU+5m+B/0KeqN6HmvdlzqhZ1QAwAFDK0kAs6R21nFTtZd4pN2tynKFdv8WrOWEbGkAAXLF97PpdTt64r+M41S0YLgUtiOZ1AACQ4289j2DN7ITWjuFOfsgNK8aMvdpJ3ox6U/XZrTzMVeEvdG9DpAq63gAABz1hBnVXtpt64slnh05QqeI4tWcsA2tIAA2PF37Rpdcm4ecuN4FXl6u3R/9inz9FxIBZQABi2p9zN8D/oU9Ub0PNe7LnVCzqgBgAKGVpIBZ0jtrOKnay7xSbtblOUK7f4tWcsI2NIAAuWL72fS6nb1xX8ZxqlowXApbEczqAAEhxt57HsGb2QmtHcKc/ZAaV40Ze7STvRj0p+uzWnmYq8Je6N6HSBV1vAAADnrCDOqvbTb1xZLPDpyhU8Rxas5YBtaQABseLv2jS65Nw85cbwKvL1duj/7FPn6LiQCygADFtT7mb4H/Qp6o3oea92XOqFnVADAAUMrSQCzpHbWcVO1l3ik3a3KcoV2/wAWrOWEbGkAAXLF97PpdTt64r+M41S0YLgUtiOZ1AACQ4289j2DN7ITWjuFOfsgNK8aMvdpJ3ox6U/XZrTzMVeEvdG9DpAq63gAABz1hBnVXtpt64slnh05QqeI4tWcsA2tIAA2PF37Rpdcm4ecuN4FXl6u3R/9inz9FxIBZQABi2p9zN8D/oU9Ub0PNe7LnVCzqgBgAKGVpIBZ0jtrOKnay7xSbtblOUK7f4tWcsI2NIAAuWL72fS6nb1xX8ZxqlowXApbEczqAAEhxt57HsGb2QmtHcKc/ZAaV40Ze7STvRj0p+uzWnmYq8Je6N6HSBV1vAAADnrCDOqvbTb1xZLPDpyhU8Rxas5YBtaQABseLv2jS65Nw85cbwKvL1duj/7FPn6LiQCygADFtT7mb4H/AEKeqN6HmvdlzqhZ1QAwAFDK0kAs6R21nFTtZd4pN2tynKFdv8WrOWEbGkAAWfAS1aenoKaKeohY5Ede10jGuT/UcvOiqQWKt1zeqmInosuDuURYpiZjq+9lul0qn8WPic+yucs9HTtbfNHUy3S6VT+LHxGyucs9Da2+aOplul0qn8WPiNlc5Z6G1t80dUqxpVLKusjkpZGSN9CxOUxyOS/0knNenbzp+pL4CmabcxMfVBaTqiq7Gqfo087kc9IFuc1V708zFXg9Ub0Ogct0ulU/ix8St7K5yz0Wza2+aOplul0qn8WPiNlc5Z6G1t80dTLdLpVP4sfEbK5yz0Nrb5o6mW6XSqfxY+I2VzlnobW3zR1Qi3XpJU1T2Kiossqoqc6KiyuVFTvQsNmNVunKFXxE67tWr7ywTY0gADYMApm09fTS1DmsaiyXucqNan+g9EvVdZzYuJmzVEfj1dmBmIv0zP59Fly3S6VT+LHxIPZXOWeixbW3zR1Mt0ulU/ix8RsrnLPQ2tvmjqZbpdKp/Fj4jZXOWehtbfNHVjWlbNM+GZramnVVY9ERJI719VfeeqLVfaj+M9Hmu7R2Z/lHVA0LGqYAAKGVpIBZ0jtrOKnay7xSbtblOUK7f4tWcsI2NIAAAAAAAAAAAAAAAAAAAAAAAAAAAAAUMrSQCzpHbWcVO1l3ik3a3KcoV2/xas5YRsaQAAAAAAAAAAAAAAAAAAAAAAAAAAAAAoZWkgFnS/DCidQVtVDInTI6RvvbIvLb9V2tCYw1cVWqZj/tSAxlE0XqonPq+Mb3MAAAAAAAAAAAAAAAAAAAAAAAAAAAAAe9BSOr5I6ODndK5GJ+Zbr9Xb8jzXVFFM1T9Gy3RNdcUx9XQWT2dyla7crZ2IfCw3wTbhExJYFRlTGlzHL1Xp08h3u7l7L/AHnThcTNmdU+EuTGYSL8a48YSC07Knsl3orRhfEvRe5PVd8Lk5nfJSaou0XI10zrV+5ZuW51VxqYV5say8BeAvAXgLwF4C8BeAvAXgLwF4C8BeAvAXgLwF4C8BeAvAXgLwMihopbQd6GhjfK7uYiuu13dCazzXXTRGuqdT3RbrrnVTGtVsA8C8irlC07lqFS5rUuVIUVOfn7XdnN0dHPeQ+Lxe0/jT4eqdwWC2X86970bscCRAPKq6jtRmnxYq8Hwjc1AAAAAAAAAAAAAAAAAAAAAAAAAAAfZs7qIaq/Fso8GSeXoA//2Q=="/>
          <p:cNvSpPr>
            <a:spLocks noChangeAspect="1" noChangeArrowheads="1"/>
          </p:cNvSpPr>
          <p:nvPr/>
        </p:nvSpPr>
        <p:spPr bwMode="auto">
          <a:xfrm>
            <a:off x="1984375" y="1603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40152" y="3810000"/>
            <a:ext cx="6861048" cy="3810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4. Cleansing and Manipulating Data</a:t>
            </a:r>
          </a:p>
        </p:txBody>
      </p:sp>
    </p:spTree>
    <p:extLst>
      <p:ext uri="{BB962C8B-B14F-4D97-AF65-F5344CB8AC3E}">
        <p14:creationId xmlns:p14="http://schemas.microsoft.com/office/powerpoint/2010/main" val="3155284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</a:t>
            </a:r>
          </a:p>
          <a:p>
            <a:pPr lvl="1"/>
            <a:r>
              <a:rPr lang="en-US" dirty="0" err="1"/>
              <a:t>tolower</a:t>
            </a:r>
            <a:r>
              <a:rPr lang="en-US" dirty="0"/>
              <a:t>(): translate to lower case</a:t>
            </a:r>
          </a:p>
          <a:p>
            <a:pPr lvl="1"/>
            <a:r>
              <a:rPr lang="en-US" dirty="0" err="1"/>
              <a:t>toupper</a:t>
            </a:r>
            <a:r>
              <a:rPr lang="en-US" dirty="0"/>
              <a:t>(): translate to upper case</a:t>
            </a:r>
          </a:p>
          <a:p>
            <a:pPr lvl="1"/>
            <a:r>
              <a:rPr lang="en-US" dirty="0" err="1"/>
              <a:t>nchar</a:t>
            </a:r>
            <a:r>
              <a:rPr lang="en-US" dirty="0"/>
              <a:t>(): count the number of characters</a:t>
            </a:r>
          </a:p>
          <a:p>
            <a:pPr lvl="1"/>
            <a:r>
              <a:rPr lang="en-US" dirty="0" err="1"/>
              <a:t>trimws</a:t>
            </a:r>
            <a:r>
              <a:rPr lang="en-US" dirty="0"/>
              <a:t>(): trim whitespace [ \t\r\n]</a:t>
            </a:r>
          </a:p>
          <a:p>
            <a:pPr lvl="1"/>
            <a:r>
              <a:rPr lang="en-US" dirty="0" err="1"/>
              <a:t>stringi</a:t>
            </a:r>
            <a:r>
              <a:rPr lang="en-US" dirty="0"/>
              <a:t>::</a:t>
            </a:r>
            <a:r>
              <a:rPr lang="en-US" dirty="0" err="1"/>
              <a:t>stri_reverse</a:t>
            </a:r>
            <a:r>
              <a:rPr lang="en-US" dirty="0"/>
              <a:t>(): reverse a string</a:t>
            </a:r>
          </a:p>
          <a:p>
            <a:r>
              <a:rPr lang="en-US" dirty="0"/>
              <a:t>Pattern matching and replacement</a:t>
            </a:r>
          </a:p>
          <a:p>
            <a:pPr lvl="1"/>
            <a:r>
              <a:rPr lang="en-US" dirty="0" err="1" smtClean="0"/>
              <a:t>grep</a:t>
            </a:r>
            <a:r>
              <a:rPr lang="en-US" dirty="0"/>
              <a:t>(): </a:t>
            </a:r>
            <a:r>
              <a:rPr lang="en-US" dirty="0" smtClean="0"/>
              <a:t>detect patterns</a:t>
            </a:r>
          </a:p>
          <a:p>
            <a:pPr lvl="1"/>
            <a:r>
              <a:rPr lang="en-US" dirty="0" err="1" smtClean="0"/>
              <a:t>regexpr</a:t>
            </a:r>
            <a:r>
              <a:rPr lang="en-US" dirty="0"/>
              <a:t>():  </a:t>
            </a:r>
            <a:r>
              <a:rPr lang="en-US" dirty="0" smtClean="0"/>
              <a:t>locate patterns (find starting position and length of first match)</a:t>
            </a:r>
            <a:endParaRPr lang="en-US" dirty="0"/>
          </a:p>
          <a:p>
            <a:pPr lvl="1"/>
            <a:r>
              <a:rPr lang="en-US" dirty="0" smtClean="0"/>
              <a:t>sub</a:t>
            </a:r>
            <a:r>
              <a:rPr lang="en-US" dirty="0"/>
              <a:t>(): replace the first match</a:t>
            </a:r>
          </a:p>
          <a:p>
            <a:pPr lvl="1"/>
            <a:r>
              <a:rPr lang="en-US" dirty="0" err="1"/>
              <a:t>gsub</a:t>
            </a:r>
            <a:r>
              <a:rPr lang="en-US" dirty="0"/>
              <a:t>(): replace all matches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79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(cont.)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Substrings</a:t>
            </a:r>
          </a:p>
          <a:p>
            <a:pPr lvl="1"/>
            <a:r>
              <a:rPr lang="en-US" dirty="0" err="1"/>
              <a:t>substr</a:t>
            </a:r>
            <a:r>
              <a:rPr lang="en-US" dirty="0"/>
              <a:t>(x, start, stop)</a:t>
            </a:r>
          </a:p>
          <a:p>
            <a:pPr lvl="1"/>
            <a:r>
              <a:rPr lang="en-US" dirty="0"/>
              <a:t>substring(text, first, last = 1000000L)</a:t>
            </a:r>
          </a:p>
          <a:p>
            <a:r>
              <a:rPr lang="en-US" dirty="0"/>
              <a:t>Split Strings</a:t>
            </a:r>
          </a:p>
          <a:p>
            <a:pPr lvl="1"/>
            <a:r>
              <a:rPr lang="en-US" dirty="0" err="1"/>
              <a:t>strsplit</a:t>
            </a:r>
            <a:r>
              <a:rPr lang="en-US" dirty="0"/>
              <a:t>(x, split, fixed = FALSE, </a:t>
            </a:r>
            <a:r>
              <a:rPr lang="en-US" dirty="0" err="1"/>
              <a:t>perl</a:t>
            </a:r>
            <a:r>
              <a:rPr lang="en-US" dirty="0"/>
              <a:t> = FALSE, </a:t>
            </a:r>
            <a:r>
              <a:rPr lang="en-US" dirty="0" err="1"/>
              <a:t>useBytes</a:t>
            </a:r>
            <a:r>
              <a:rPr lang="en-US" dirty="0"/>
              <a:t> = FALSE)</a:t>
            </a:r>
          </a:p>
          <a:p>
            <a:r>
              <a:rPr lang="en-US" dirty="0"/>
              <a:t>Concatenate</a:t>
            </a:r>
          </a:p>
          <a:p>
            <a:pPr lvl="1"/>
            <a:r>
              <a:rPr lang="en-US" dirty="0"/>
              <a:t>paste()</a:t>
            </a:r>
          </a:p>
          <a:p>
            <a:pPr lvl="1"/>
            <a:r>
              <a:rPr lang="en-US" dirty="0"/>
              <a:t>paste0()</a:t>
            </a:r>
          </a:p>
        </p:txBody>
      </p:sp>
    </p:spTree>
    <p:extLst>
      <p:ext uri="{BB962C8B-B14F-4D97-AF65-F5344CB8AC3E}">
        <p14:creationId xmlns:p14="http://schemas.microsoft.com/office/powerpoint/2010/main" val="2436240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count the number of characters in a string, do NOT use length(). </a:t>
            </a:r>
          </a:p>
          <a:p>
            <a:pPr lvl="1"/>
            <a:r>
              <a:rPr lang="en-US" dirty="0"/>
              <a:t>length() returns the length of the vector containing the string.</a:t>
            </a:r>
          </a:p>
          <a:p>
            <a:pPr lvl="1"/>
            <a:r>
              <a:rPr lang="en-US" dirty="0"/>
              <a:t>Instead, use </a:t>
            </a:r>
            <a:r>
              <a:rPr lang="en-US" dirty="0" err="1"/>
              <a:t>nchar</a:t>
            </a:r>
            <a:r>
              <a:rPr lang="en-US" dirty="0"/>
              <a:t>() function.</a:t>
            </a:r>
          </a:p>
          <a:p>
            <a:r>
              <a:rPr lang="en-US" dirty="0"/>
              <a:t>To find the position of matches in a string, do NOT use grep().</a:t>
            </a:r>
          </a:p>
          <a:p>
            <a:pPr lvl="1"/>
            <a:r>
              <a:rPr lang="en-US" dirty="0"/>
              <a:t>grep() returns the </a:t>
            </a:r>
            <a:r>
              <a:rPr lang="en-US" u="sng" dirty="0"/>
              <a:t>index</a:t>
            </a:r>
            <a:r>
              <a:rPr lang="en-US" dirty="0"/>
              <a:t> of matched string in a vector, </a:t>
            </a:r>
            <a:r>
              <a:rPr lang="en-US" u="sng" dirty="0"/>
              <a:t>NOT the position</a:t>
            </a:r>
            <a:r>
              <a:rPr lang="en-US" dirty="0"/>
              <a:t> of the match in the text.</a:t>
            </a:r>
          </a:p>
          <a:p>
            <a:pPr lvl="1"/>
            <a:r>
              <a:rPr lang="en-US" dirty="0"/>
              <a:t>Instead, use </a:t>
            </a:r>
            <a:r>
              <a:rPr lang="en-US" dirty="0" err="1"/>
              <a:t>regexpr</a:t>
            </a:r>
            <a:r>
              <a:rPr lang="en-US" dirty="0"/>
              <a:t>() to get the position of the 1</a:t>
            </a:r>
            <a:r>
              <a:rPr lang="en-US" baseline="30000" dirty="0"/>
              <a:t>st</a:t>
            </a:r>
            <a:r>
              <a:rPr lang="en-US" dirty="0"/>
              <a:t> match, and use </a:t>
            </a:r>
            <a:r>
              <a:rPr lang="en-US" dirty="0" err="1"/>
              <a:t>gregexpr</a:t>
            </a:r>
            <a:r>
              <a:rPr lang="en-US" dirty="0"/>
              <a:t>() to get positions of all matches.</a:t>
            </a:r>
          </a:p>
        </p:txBody>
      </p:sp>
    </p:spTree>
    <p:extLst>
      <p:ext uri="{BB962C8B-B14F-4D97-AF65-F5344CB8AC3E}">
        <p14:creationId xmlns:p14="http://schemas.microsoft.com/office/powerpoint/2010/main" val="1774667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Method to Choose: Use Regex Cheat sheet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02289" y="6432207"/>
            <a:ext cx="6787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source: </a:t>
            </a:r>
            <a:r>
              <a:rPr lang="en-US" sz="1400" dirty="0">
                <a:hlinkClick r:id="rId3"/>
              </a:rPr>
              <a:t>https://www.rstudio.com/wp-content/uploads/2016/09/RegExCheatsheet.pdf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043" y="1033984"/>
            <a:ext cx="9205913" cy="528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1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Code: String Manipulation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0" y="1066800"/>
            <a:ext cx="7924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car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rownames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mtcars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tolower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Translate to lower case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toupper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Translate to upper case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nchar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# Count the number of characters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Trim whitespace [ \t\r\n] (space, horizontal tab, line feed, carriage return)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trimws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"\n  Hello R! \t \r \n   "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Reverse strings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stri_reverse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abcdef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Pattern matching and replacement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abcabcabc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replace the first match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gsub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abcabcabc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replace all matches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gsub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"[[:digit:]]"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"a1b2c3ef4gh55"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Remove all digits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Substrings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substr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abcdef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Syntax: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substr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(x, start, stop)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abcdef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Syntax: substring(text, first, last = 1000000L)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abcdef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abcdef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1" y="1038225"/>
            <a:ext cx="8227831" cy="5295900"/>
          </a:xfrm>
          <a:prstGeom prst="roundRect">
            <a:avLst>
              <a:gd name="adj" fmla="val 861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31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(cont.)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1794570"/>
            <a:ext cx="7848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Split strings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strsplit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abcdef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Format: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strsplit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(x, split)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strsplit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a.b.c.d.e.f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"[.]"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split argument is a regular expression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strsplit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a.b.c.d.e.f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fixed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Use exact matching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strsplit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"12 23   14 21 56 78 99 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strsplit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"12 23   14 21 56 78 99 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"[[:blank:]]+"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Match blank one or more times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unlist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strsplit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"12 23   14 21 56 78 99 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"[[:blank:]]+"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To get a vector</a:t>
            </a:r>
          </a:p>
          <a:p>
            <a:endParaRPr lang="en-US" sz="14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Concatenate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paste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"abc"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"123"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,sep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paste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"abc"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"123"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,sep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","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paste0(...) is equivalent to paste(...,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sep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""), slightly more efficiently.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paste0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"abc"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"123"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2057401" y="1676400"/>
            <a:ext cx="8227831" cy="3810001"/>
          </a:xfrm>
          <a:prstGeom prst="roundRect">
            <a:avLst>
              <a:gd name="adj" fmla="val 861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33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deeper about regex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Anchors</a:t>
            </a:r>
            <a:r>
              <a:rPr lang="en-US" dirty="0"/>
              <a:t>: do not match any </a:t>
            </a:r>
            <a:r>
              <a:rPr lang="en-US" dirty="0" smtClean="0"/>
              <a:t>character but match </a:t>
            </a:r>
            <a:r>
              <a:rPr lang="en-US" dirty="0"/>
              <a:t>the pattern supplied </a:t>
            </a:r>
            <a:r>
              <a:rPr lang="en-US" dirty="0" smtClean="0"/>
              <a:t>to a </a:t>
            </a:r>
            <a:r>
              <a:rPr lang="en-US" dirty="0"/>
              <a:t>position before, after or between </a:t>
            </a:r>
            <a:r>
              <a:rPr lang="en-US" dirty="0" smtClean="0"/>
              <a:t>characters</a:t>
            </a:r>
          </a:p>
          <a:p>
            <a:r>
              <a:rPr lang="en-US" b="1" dirty="0"/>
              <a:t>Meta characters</a:t>
            </a:r>
            <a:r>
              <a:rPr lang="en-US" dirty="0"/>
              <a:t>: special set of characters not captured by regular expressions, must </a:t>
            </a:r>
            <a:r>
              <a:rPr lang="en-US" dirty="0" smtClean="0"/>
              <a:t>be prefixed </a:t>
            </a:r>
            <a:r>
              <a:rPr lang="en-US" dirty="0"/>
              <a:t>by double backslash </a:t>
            </a:r>
            <a:r>
              <a:rPr lang="en-US" dirty="0" smtClean="0"/>
              <a:t>(\\)</a:t>
            </a:r>
          </a:p>
          <a:p>
            <a:r>
              <a:rPr lang="en-US" b="1" dirty="0"/>
              <a:t>Quantifiers</a:t>
            </a:r>
            <a:r>
              <a:rPr lang="en-US" dirty="0"/>
              <a:t>: act on items to the immediate left and are used to specify the number </a:t>
            </a:r>
            <a:r>
              <a:rPr lang="en-US" dirty="0" smtClean="0"/>
              <a:t>of times </a:t>
            </a:r>
            <a:r>
              <a:rPr lang="en-US" dirty="0"/>
              <a:t>a pattern must appear or be </a:t>
            </a:r>
            <a:r>
              <a:rPr lang="en-US" dirty="0" smtClean="0"/>
              <a:t>matched</a:t>
            </a:r>
          </a:p>
          <a:p>
            <a:r>
              <a:rPr lang="en-US" b="1" dirty="0" smtClean="0"/>
              <a:t>Character </a:t>
            </a:r>
            <a:r>
              <a:rPr lang="en-US" b="1" dirty="0"/>
              <a:t>Classes</a:t>
            </a:r>
            <a:r>
              <a:rPr lang="en-US" dirty="0"/>
              <a:t>: enclosed in a square bracket ([]), regex will match only those characters enclosed in the brackets and it matches only </a:t>
            </a:r>
            <a:r>
              <a:rPr lang="en-US" dirty="0" smtClean="0"/>
              <a:t>a single </a:t>
            </a:r>
            <a:r>
              <a:rPr lang="en-US" dirty="0"/>
              <a:t>character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52700" y="6392493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Source: https</a:t>
            </a:r>
            <a:r>
              <a:rPr lang="en-US" dirty="0"/>
              <a:t>://www.r-bloggers.com/demystifying-regular-expressions-in-r/</a:t>
            </a:r>
          </a:p>
        </p:txBody>
      </p:sp>
    </p:spTree>
    <p:extLst>
      <p:ext uri="{BB962C8B-B14F-4D97-AF65-F5344CB8AC3E}">
        <p14:creationId xmlns:p14="http://schemas.microsoft.com/office/powerpoint/2010/main" val="784688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Manipulation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1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Pipe Operator </a:t>
            </a:r>
            <a:r>
              <a:rPr lang="en-US" dirty="0" err="1">
                <a:solidFill>
                  <a:srgbClr val="00B0F0"/>
                </a:solidFill>
              </a:rPr>
              <a:t>magrittr</a:t>
            </a:r>
            <a:r>
              <a:rPr lang="en-US" dirty="0">
                <a:solidFill>
                  <a:srgbClr val="00B0F0"/>
                </a:solidFill>
              </a:rPr>
              <a:t>::%&gt;%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9601200" cy="3352800"/>
          </a:xfrm>
        </p:spPr>
        <p:txBody>
          <a:bodyPr/>
          <a:lstStyle/>
          <a:p>
            <a:r>
              <a:rPr lang="en-US" dirty="0"/>
              <a:t>Pipe an object forward into a function or call expression.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Forward pipe operator makes R code more readable and elegant.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664" y="1668765"/>
            <a:ext cx="7696200" cy="11340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57400" y="5367138"/>
            <a:ext cx="457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round(</a:t>
            </a:r>
            <a:r>
              <a:rPr lang="en-US" sz="2000" dirty="0" err="1" smtClean="0">
                <a:solidFill>
                  <a:srgbClr val="00B0F0"/>
                </a:solidFill>
              </a:rPr>
              <a:t>exp</a:t>
            </a:r>
            <a:r>
              <a:rPr lang="en-US" sz="2000" dirty="0" smtClean="0">
                <a:solidFill>
                  <a:srgbClr val="00B0F0"/>
                </a:solidFill>
              </a:rPr>
              <a:t>(diff(log(x</a:t>
            </a:r>
            <a:r>
              <a:rPr lang="en-US" sz="2000" dirty="0">
                <a:solidFill>
                  <a:srgbClr val="00B0F0"/>
                </a:solidFill>
              </a:rPr>
              <a:t>))), 1)</a:t>
            </a:r>
          </a:p>
        </p:txBody>
      </p:sp>
      <p:sp>
        <p:nvSpPr>
          <p:cNvPr id="6" name="Rectangle 5"/>
          <p:cNvSpPr/>
          <p:nvPr/>
        </p:nvSpPr>
        <p:spPr>
          <a:xfrm>
            <a:off x="7429500" y="4769584"/>
            <a:ext cx="26098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x %&gt;% </a:t>
            </a:r>
            <a:endParaRPr lang="en-US" sz="2000" dirty="0" smtClean="0">
              <a:solidFill>
                <a:srgbClr val="00B0F0"/>
              </a:solidFill>
            </a:endParaRPr>
          </a:p>
          <a:p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smtClean="0">
                <a:solidFill>
                  <a:srgbClr val="00B0F0"/>
                </a:solidFill>
              </a:rPr>
              <a:t> log</a:t>
            </a:r>
            <a:r>
              <a:rPr lang="en-US" sz="2000" dirty="0">
                <a:solidFill>
                  <a:srgbClr val="00B0F0"/>
                </a:solidFill>
              </a:rPr>
              <a:t>() %&gt;%</a:t>
            </a:r>
          </a:p>
          <a:p>
            <a:r>
              <a:rPr lang="en-US" sz="2000" dirty="0">
                <a:solidFill>
                  <a:srgbClr val="00B0F0"/>
                </a:solidFill>
              </a:rPr>
              <a:t>  </a:t>
            </a:r>
            <a:r>
              <a:rPr lang="en-US" sz="2000" dirty="0" smtClean="0">
                <a:solidFill>
                  <a:srgbClr val="00B0F0"/>
                </a:solidFill>
              </a:rPr>
              <a:t>diff</a:t>
            </a:r>
            <a:r>
              <a:rPr lang="en-US" sz="2000" dirty="0">
                <a:solidFill>
                  <a:srgbClr val="00B0F0"/>
                </a:solidFill>
              </a:rPr>
              <a:t>() %&gt;%</a:t>
            </a:r>
          </a:p>
          <a:p>
            <a:r>
              <a:rPr lang="en-US" sz="2000" dirty="0" smtClean="0">
                <a:solidFill>
                  <a:srgbClr val="00B0F0"/>
                </a:solidFill>
              </a:rPr>
              <a:t>  </a:t>
            </a:r>
            <a:r>
              <a:rPr lang="en-US" sz="2000" dirty="0" err="1">
                <a:solidFill>
                  <a:srgbClr val="00B0F0"/>
                </a:solidFill>
              </a:rPr>
              <a:t>exp</a:t>
            </a:r>
            <a:r>
              <a:rPr lang="en-US" sz="2000" dirty="0">
                <a:solidFill>
                  <a:srgbClr val="00B0F0"/>
                </a:solidFill>
              </a:rPr>
              <a:t>() </a:t>
            </a:r>
            <a:r>
              <a:rPr lang="en-US" sz="2000" dirty="0" smtClean="0">
                <a:solidFill>
                  <a:srgbClr val="00B0F0"/>
                </a:solidFill>
              </a:rPr>
              <a:t>%&gt;%        </a:t>
            </a:r>
          </a:p>
          <a:p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smtClean="0">
                <a:solidFill>
                  <a:srgbClr val="00B0F0"/>
                </a:solidFill>
              </a:rPr>
              <a:t> round(1</a:t>
            </a:r>
            <a:r>
              <a:rPr lang="en-US" sz="2000" dirty="0">
                <a:solidFill>
                  <a:srgbClr val="00B0F0"/>
                </a:solidFill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1733550" y="3994293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# </a:t>
            </a:r>
            <a:r>
              <a:rPr lang="en-US" sz="2000" dirty="0" smtClean="0"/>
              <a:t>compute </a:t>
            </a:r>
            <a:r>
              <a:rPr lang="en-US" sz="2000" dirty="0"/>
              <a:t>the logarithm of `x`, return suitably lagged and iterated differences, </a:t>
            </a:r>
          </a:p>
          <a:p>
            <a:r>
              <a:rPr lang="en-US" sz="2000" dirty="0"/>
              <a:t># compute the exponential function and round the result</a:t>
            </a:r>
          </a:p>
        </p:txBody>
      </p:sp>
    </p:spTree>
    <p:extLst>
      <p:ext uri="{BB962C8B-B14F-4D97-AF65-F5344CB8AC3E}">
        <p14:creationId xmlns:p14="http://schemas.microsoft.com/office/powerpoint/2010/main" val="3653268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</a:t>
            </a:r>
            <a:r>
              <a:rPr lang="en-US" dirty="0" err="1">
                <a:solidFill>
                  <a:srgbClr val="00B0F0"/>
                </a:solidFill>
              </a:rPr>
              <a:t>magrittr</a:t>
            </a:r>
            <a:r>
              <a:rPr lang="en-US" dirty="0">
                <a:solidFill>
                  <a:srgbClr val="00B0F0"/>
                </a:solidFill>
              </a:rPr>
              <a:t>::%&gt;%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Syntax: </a:t>
            </a:r>
            <a:r>
              <a:rPr lang="en-US" dirty="0">
                <a:solidFill>
                  <a:srgbClr val="00B0F0"/>
                </a:solidFill>
              </a:rPr>
              <a:t>lhs %&gt;% </a:t>
            </a:r>
            <a:r>
              <a:rPr lang="en-US" dirty="0" err="1">
                <a:solidFill>
                  <a:srgbClr val="00B0F0"/>
                </a:solidFill>
              </a:rPr>
              <a:t>rhs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dirty="0"/>
              <a:t>lhs: left-hand side, </a:t>
            </a:r>
            <a:r>
              <a:rPr lang="en-US" dirty="0" err="1"/>
              <a:t>rhs</a:t>
            </a:r>
            <a:r>
              <a:rPr lang="en-US" dirty="0"/>
              <a:t>: right-hand side</a:t>
            </a:r>
          </a:p>
          <a:p>
            <a:pPr lvl="1"/>
            <a:r>
              <a:rPr lang="en-US" dirty="0"/>
              <a:t>Work with unary function calls: </a:t>
            </a:r>
          </a:p>
          <a:p>
            <a:pPr marL="274320" lvl="1" indent="0">
              <a:buNone/>
            </a:pPr>
            <a:r>
              <a:rPr lang="en-US" dirty="0"/>
              <a:t>                </a:t>
            </a:r>
            <a:r>
              <a:rPr lang="en-US" dirty="0">
                <a:solidFill>
                  <a:srgbClr val="00B0F0"/>
                </a:solidFill>
              </a:rPr>
              <a:t>x %&gt;% f </a:t>
            </a:r>
            <a:r>
              <a:rPr lang="en-US" dirty="0"/>
              <a:t>is equivalent to </a:t>
            </a:r>
            <a:r>
              <a:rPr lang="en-US" dirty="0">
                <a:solidFill>
                  <a:srgbClr val="00B0F0"/>
                </a:solidFill>
              </a:rPr>
              <a:t>f(x)</a:t>
            </a:r>
          </a:p>
          <a:p>
            <a:pPr lvl="1"/>
            <a:r>
              <a:rPr lang="en-US" dirty="0"/>
              <a:t>Work with multi-argument function calls: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                x %&gt;% f(y) </a:t>
            </a:r>
            <a:r>
              <a:rPr lang="en-US" dirty="0"/>
              <a:t>is equivalent to </a:t>
            </a:r>
            <a:r>
              <a:rPr lang="en-US" dirty="0">
                <a:solidFill>
                  <a:srgbClr val="00B0F0"/>
                </a:solidFill>
              </a:rPr>
              <a:t>f(x, y)</a:t>
            </a:r>
          </a:p>
          <a:p>
            <a:pPr marL="274320" lvl="1" indent="0">
              <a:buNone/>
            </a:pPr>
            <a:r>
              <a:rPr lang="en-US" dirty="0"/>
              <a:t>                </a:t>
            </a:r>
            <a:r>
              <a:rPr lang="en-US" dirty="0">
                <a:solidFill>
                  <a:srgbClr val="00B0F0"/>
                </a:solidFill>
              </a:rPr>
              <a:t>y %&gt;% f(x, </a:t>
            </a:r>
            <a:r>
              <a:rPr lang="en-US" dirty="0">
                <a:solidFill>
                  <a:srgbClr val="E32D2D"/>
                </a:solidFill>
              </a:rPr>
              <a:t>.</a:t>
            </a:r>
            <a:r>
              <a:rPr lang="en-US" dirty="0">
                <a:solidFill>
                  <a:srgbClr val="00B0F0"/>
                </a:solidFill>
              </a:rPr>
              <a:t>, z) </a:t>
            </a:r>
            <a:r>
              <a:rPr lang="en-US" dirty="0"/>
              <a:t>is equivalent to </a:t>
            </a:r>
            <a:r>
              <a:rPr lang="en-US" dirty="0">
                <a:solidFill>
                  <a:srgbClr val="00B0F0"/>
                </a:solidFill>
              </a:rPr>
              <a:t>f(x, y, z)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3200" y="4507468"/>
            <a:ext cx="64770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E32D2D"/>
                </a:solidFill>
              </a:rPr>
              <a:t>Use dot place-holder when lhs is not the first argument in </a:t>
            </a:r>
            <a:r>
              <a:rPr lang="en-US" dirty="0" err="1">
                <a:solidFill>
                  <a:srgbClr val="E32D2D"/>
                </a:solidFill>
              </a:rPr>
              <a:t>rhs</a:t>
            </a:r>
            <a:r>
              <a:rPr lang="en-US" dirty="0">
                <a:solidFill>
                  <a:srgbClr val="E32D2D"/>
                </a:solidFill>
              </a:rPr>
              <a:t> call.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76800" y="4163866"/>
            <a:ext cx="76200" cy="343602"/>
          </a:xfrm>
          <a:prstGeom prst="straightConnector1">
            <a:avLst/>
          </a:prstGeom>
          <a:ln w="19050">
            <a:solidFill>
              <a:srgbClr val="E32D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8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Manipulate Strings</a:t>
            </a:r>
          </a:p>
          <a:p>
            <a:r>
              <a:rPr lang="en-US" dirty="0"/>
              <a:t>Manipulate Datasets</a:t>
            </a:r>
          </a:p>
          <a:p>
            <a:pPr lvl="1"/>
            <a:r>
              <a:rPr lang="en-US" dirty="0"/>
              <a:t>Create, Recode, and Rename Variables</a:t>
            </a:r>
          </a:p>
          <a:p>
            <a:pPr lvl="1"/>
            <a:r>
              <a:rPr lang="en-US" dirty="0"/>
              <a:t>Convert</a:t>
            </a:r>
          </a:p>
          <a:p>
            <a:pPr lvl="1"/>
            <a:r>
              <a:rPr lang="en-US" dirty="0"/>
              <a:t>Sort</a:t>
            </a:r>
          </a:p>
          <a:p>
            <a:pPr lvl="1"/>
            <a:r>
              <a:rPr lang="en-US" dirty="0"/>
              <a:t>Subset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Aggregate</a:t>
            </a:r>
          </a:p>
          <a:p>
            <a:pPr lvl="1"/>
            <a:r>
              <a:rPr lang="en-US" dirty="0"/>
              <a:t>Recode</a:t>
            </a:r>
          </a:p>
          <a:p>
            <a:pPr lvl="1"/>
            <a:r>
              <a:rPr lang="en-US" dirty="0"/>
              <a:t>Reshape</a:t>
            </a:r>
          </a:p>
        </p:txBody>
      </p:sp>
    </p:spTree>
    <p:extLst>
      <p:ext uri="{BB962C8B-B14F-4D97-AF65-F5344CB8AC3E}">
        <p14:creationId xmlns:p14="http://schemas.microsoft.com/office/powerpoint/2010/main" val="4039711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Code: Forward Pipe Operator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0" y="1107073"/>
            <a:ext cx="5867400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highlight>
                  <a:srgbClr val="FFFFFF"/>
                </a:highlight>
              </a:rPr>
              <a:t>###### Pipe Operator </a:t>
            </a:r>
            <a:r>
              <a:rPr lang="en-US" sz="1300" dirty="0" err="1">
                <a:solidFill>
                  <a:srgbClr val="008000"/>
                </a:solidFill>
                <a:highlight>
                  <a:srgbClr val="FFFFFF"/>
                </a:highlight>
              </a:rPr>
              <a:t>magrittr</a:t>
            </a:r>
            <a:r>
              <a:rPr lang="en-US" sz="1300" dirty="0">
                <a:solidFill>
                  <a:srgbClr val="008000"/>
                </a:solidFill>
                <a:highlight>
                  <a:srgbClr val="FFFFFF"/>
                </a:highlight>
              </a:rPr>
              <a:t>::%&gt;% ######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300" dirty="0">
                <a:solidFill>
                  <a:srgbClr val="008000"/>
                </a:solidFill>
                <a:highlight>
                  <a:srgbClr val="FFFFFF"/>
                </a:highlight>
              </a:rPr>
              <a:t># Load </a:t>
            </a:r>
            <a:r>
              <a:rPr lang="en-US" sz="1300" dirty="0" err="1">
                <a:solidFill>
                  <a:srgbClr val="008000"/>
                </a:solidFill>
                <a:highlight>
                  <a:srgbClr val="FFFFFF"/>
                </a:highlight>
              </a:rPr>
              <a:t>magrittr</a:t>
            </a:r>
            <a:r>
              <a:rPr lang="en-US" sz="1300" dirty="0">
                <a:solidFill>
                  <a:srgbClr val="008000"/>
                </a:solidFill>
                <a:highlight>
                  <a:srgbClr val="FFFFFF"/>
                </a:highlight>
              </a:rPr>
              <a:t> package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300" dirty="0">
                <a:solidFill>
                  <a:srgbClr val="8000FF"/>
                </a:solidFill>
                <a:highlight>
                  <a:srgbClr val="FFFFFF"/>
                </a:highlight>
              </a:rPr>
              <a:t>library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</a:rPr>
              <a:t>magrittr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3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300" dirty="0">
                <a:solidFill>
                  <a:srgbClr val="008000"/>
                </a:solidFill>
                <a:highlight>
                  <a:srgbClr val="FFFFFF"/>
                </a:highlight>
              </a:rPr>
              <a:t># Learn about pipe operator%&gt;% 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</a:rPr>
              <a:t>?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</a:rPr>
              <a:t>magrittr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</a:rPr>
              <a:t>`</a:t>
            </a:r>
            <a:r>
              <a:rPr lang="en-US" sz="1300" dirty="0">
                <a:solidFill>
                  <a:srgbClr val="804000"/>
                </a:solidFill>
                <a:highlight>
                  <a:srgbClr val="FFFFFF"/>
                </a:highlight>
              </a:rPr>
              <a:t>%&gt;%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</a:rPr>
              <a:t>`</a:t>
            </a:r>
          </a:p>
          <a:p>
            <a:endParaRPr lang="en-US" sz="13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300" dirty="0">
                <a:solidFill>
                  <a:srgbClr val="008000"/>
                </a:solidFill>
                <a:highlight>
                  <a:srgbClr val="FFFFFF"/>
                </a:highlight>
              </a:rPr>
              <a:t># The pipe operator syntax is "lhs %&gt;% </a:t>
            </a:r>
            <a:r>
              <a:rPr lang="en-US" sz="1300" dirty="0" err="1">
                <a:solidFill>
                  <a:srgbClr val="008000"/>
                </a:solidFill>
                <a:highlight>
                  <a:srgbClr val="FFFFFF"/>
                </a:highlight>
              </a:rPr>
              <a:t>rhs</a:t>
            </a:r>
            <a:r>
              <a:rPr lang="en-US" sz="1300" dirty="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</a:rPr>
              <a:t>speed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</a:rPr>
              <a:t>&lt;-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</a:rPr>
              <a:t>cars</a:t>
            </a:r>
            <a:r>
              <a:rPr lang="en-US" sz="13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$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</a:rPr>
              <a:t>speed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3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300" dirty="0">
                <a:solidFill>
                  <a:srgbClr val="008000"/>
                </a:solidFill>
                <a:highlight>
                  <a:srgbClr val="FFFFFF"/>
                </a:highlight>
              </a:rPr>
              <a:t># Find the max speed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</a:rPr>
              <a:t>speed </a:t>
            </a:r>
            <a:r>
              <a:rPr lang="en-US" sz="1300" dirty="0">
                <a:solidFill>
                  <a:srgbClr val="804000"/>
                </a:solidFill>
                <a:highlight>
                  <a:srgbClr val="FFFFFF"/>
                </a:highlight>
              </a:rPr>
              <a:t>%&gt;%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300" dirty="0">
                <a:solidFill>
                  <a:srgbClr val="8000FF"/>
                </a:solidFill>
                <a:highlight>
                  <a:srgbClr val="FFFFFF"/>
                </a:highlight>
              </a:rPr>
              <a:t>max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3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300" dirty="0">
                <a:solidFill>
                  <a:srgbClr val="008000"/>
                </a:solidFill>
                <a:highlight>
                  <a:srgbClr val="FFFFFF"/>
                </a:highlight>
              </a:rPr>
              <a:t># List unique speed values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</a:rPr>
              <a:t>speed </a:t>
            </a:r>
            <a:r>
              <a:rPr lang="en-US" sz="1300" dirty="0">
                <a:solidFill>
                  <a:srgbClr val="804000"/>
                </a:solidFill>
                <a:highlight>
                  <a:srgbClr val="FFFFFF"/>
                </a:highlight>
              </a:rPr>
              <a:t>%&gt;%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300" dirty="0">
                <a:solidFill>
                  <a:srgbClr val="8000FF"/>
                </a:solidFill>
                <a:highlight>
                  <a:srgbClr val="FFFFFF"/>
                </a:highlight>
              </a:rPr>
              <a:t>unique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3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300" dirty="0">
                <a:solidFill>
                  <a:srgbClr val="008000"/>
                </a:solidFill>
                <a:highlight>
                  <a:srgbClr val="FFFFFF"/>
                </a:highlight>
              </a:rPr>
              <a:t># List unique speed values and sort them by descending order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</a:rPr>
              <a:t>speed </a:t>
            </a:r>
            <a:r>
              <a:rPr lang="en-US" sz="1300" dirty="0">
                <a:solidFill>
                  <a:srgbClr val="804000"/>
                </a:solidFill>
                <a:highlight>
                  <a:srgbClr val="FFFFFF"/>
                </a:highlight>
              </a:rPr>
              <a:t>%&gt;%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300" dirty="0">
                <a:solidFill>
                  <a:srgbClr val="8000FF"/>
                </a:solidFill>
                <a:highlight>
                  <a:srgbClr val="FFFFFF"/>
                </a:highlight>
              </a:rPr>
              <a:t>unique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300" dirty="0">
                <a:solidFill>
                  <a:srgbClr val="804000"/>
                </a:solidFill>
                <a:highlight>
                  <a:srgbClr val="FFFFFF"/>
                </a:highlight>
              </a:rPr>
              <a:t>%&gt;%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300" dirty="0">
                <a:solidFill>
                  <a:srgbClr val="8000FF"/>
                </a:solidFill>
                <a:highlight>
                  <a:srgbClr val="FFFFFF"/>
                </a:highlight>
              </a:rPr>
              <a:t>sort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</a:rPr>
              <a:t>decreasing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3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300" dirty="0">
                <a:solidFill>
                  <a:srgbClr val="008000"/>
                </a:solidFill>
                <a:highlight>
                  <a:srgbClr val="FFFFFF"/>
                </a:highlight>
              </a:rPr>
              <a:t># List top 5 speed values and sort them by descending order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</a:rPr>
              <a:t>speed </a:t>
            </a:r>
            <a:r>
              <a:rPr lang="en-US" sz="1300" dirty="0">
                <a:solidFill>
                  <a:srgbClr val="804000"/>
                </a:solidFill>
                <a:highlight>
                  <a:srgbClr val="FFFFFF"/>
                </a:highlight>
              </a:rPr>
              <a:t>%&gt;%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300" dirty="0">
                <a:solidFill>
                  <a:srgbClr val="8000FF"/>
                </a:solidFill>
                <a:highlight>
                  <a:srgbClr val="FFFFFF"/>
                </a:highlight>
              </a:rPr>
              <a:t>unique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300" dirty="0">
                <a:solidFill>
                  <a:srgbClr val="804000"/>
                </a:solidFill>
                <a:highlight>
                  <a:srgbClr val="FFFFFF"/>
                </a:highlight>
              </a:rPr>
              <a:t>%&gt;%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300" dirty="0">
                <a:solidFill>
                  <a:srgbClr val="8000FF"/>
                </a:solidFill>
                <a:highlight>
                  <a:srgbClr val="FFFFFF"/>
                </a:highlight>
              </a:rPr>
              <a:t>sort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</a:rPr>
              <a:t>decreasing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300" dirty="0">
                <a:solidFill>
                  <a:srgbClr val="804000"/>
                </a:solidFill>
                <a:highlight>
                  <a:srgbClr val="FFFFFF"/>
                </a:highlight>
              </a:rPr>
              <a:t>%&gt;%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300" dirty="0">
                <a:solidFill>
                  <a:srgbClr val="8000FF"/>
                </a:solidFill>
                <a:highlight>
                  <a:srgbClr val="FFFFFF"/>
                </a:highlight>
              </a:rPr>
              <a:t>head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3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3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300" dirty="0">
                <a:solidFill>
                  <a:srgbClr val="008000"/>
                </a:solidFill>
                <a:highlight>
                  <a:srgbClr val="FFFFFF"/>
                </a:highlight>
              </a:rPr>
              <a:t># When the lhs is not the first argument in </a:t>
            </a:r>
            <a:r>
              <a:rPr lang="en-US" sz="1300" dirty="0" err="1">
                <a:solidFill>
                  <a:srgbClr val="008000"/>
                </a:solidFill>
                <a:highlight>
                  <a:srgbClr val="FFFFFF"/>
                </a:highlight>
              </a:rPr>
              <a:t>rhs</a:t>
            </a:r>
            <a:r>
              <a:rPr lang="en-US" sz="1300" dirty="0">
                <a:solidFill>
                  <a:srgbClr val="008000"/>
                </a:solidFill>
                <a:highlight>
                  <a:srgbClr val="FFFFFF"/>
                </a:highlight>
              </a:rPr>
              <a:t> call, we can use the dot place-holder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</a:rPr>
              <a:t>"Ceci n'est pas une pipe"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</a:rPr>
              <a:t>%&gt;%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300" dirty="0" err="1">
                <a:solidFill>
                  <a:srgbClr val="8000FF"/>
                </a:solidFill>
                <a:highlight>
                  <a:srgbClr val="FFFFFF"/>
                </a:highlight>
              </a:rPr>
              <a:t>gsub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</a:rPr>
              <a:t>"une"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</a:rPr>
              <a:t>"un"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</a:rPr>
              <a:t>, .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300" dirty="0">
                <a:solidFill>
                  <a:srgbClr val="8000FF"/>
                </a:solidFill>
                <a:highlight>
                  <a:srgbClr val="FFFFFF"/>
                </a:highlight>
              </a:rPr>
              <a:t>sample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3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3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300" dirty="0">
                <a:solidFill>
                  <a:srgbClr val="804000"/>
                </a:solidFill>
                <a:highlight>
                  <a:srgbClr val="FFFFFF"/>
                </a:highlight>
              </a:rPr>
              <a:t>%&gt;%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</a:rPr>
              <a:t> paste0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</a:rPr>
              <a:t>LETTERS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90801" y="1066800"/>
            <a:ext cx="6553200" cy="5181600"/>
          </a:xfrm>
          <a:prstGeom prst="roundRect">
            <a:avLst>
              <a:gd name="adj" fmla="val 861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93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1190625"/>
            <a:ext cx="7696200" cy="53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Manipulate Datasets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Create, Recode, and Rename Variables</a:t>
            </a:r>
          </a:p>
          <a:p>
            <a:r>
              <a:rPr lang="en-US" dirty="0"/>
              <a:t>Convert</a:t>
            </a:r>
          </a:p>
          <a:p>
            <a:r>
              <a:rPr lang="en-US" dirty="0"/>
              <a:t>Sort</a:t>
            </a:r>
          </a:p>
          <a:p>
            <a:r>
              <a:rPr lang="en-US" dirty="0"/>
              <a:t>Subset</a:t>
            </a:r>
          </a:p>
          <a:p>
            <a:r>
              <a:rPr lang="en-US" dirty="0"/>
              <a:t>Merge</a:t>
            </a:r>
          </a:p>
          <a:p>
            <a:r>
              <a:rPr lang="en-US" dirty="0"/>
              <a:t>Aggregate</a:t>
            </a:r>
          </a:p>
          <a:p>
            <a:r>
              <a:rPr lang="en-US" dirty="0"/>
              <a:t>Reshape</a:t>
            </a:r>
          </a:p>
        </p:txBody>
      </p:sp>
    </p:spTree>
    <p:extLst>
      <p:ext uri="{BB962C8B-B14F-4D97-AF65-F5344CB8AC3E}">
        <p14:creationId xmlns:p14="http://schemas.microsoft.com/office/powerpoint/2010/main" val="3752364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Variables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index ($ operator)</a:t>
            </a:r>
          </a:p>
          <a:p>
            <a:r>
              <a:rPr lang="en-US" dirty="0"/>
              <a:t>Use transform() function</a:t>
            </a:r>
          </a:p>
          <a:p>
            <a:r>
              <a:rPr lang="en-US" dirty="0"/>
              <a:t>Use </a:t>
            </a:r>
            <a:r>
              <a:rPr lang="en-US" dirty="0" err="1"/>
              <a:t>dplyr</a:t>
            </a:r>
            <a:r>
              <a:rPr lang="en-US" dirty="0"/>
              <a:t>::mutate() function</a:t>
            </a:r>
          </a:p>
        </p:txBody>
      </p:sp>
    </p:spTree>
    <p:extLst>
      <p:ext uri="{BB962C8B-B14F-4D97-AF65-F5344CB8AC3E}">
        <p14:creationId xmlns:p14="http://schemas.microsoft.com/office/powerpoint/2010/main" val="2719914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Code: Create Variables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4200" y="1129515"/>
            <a:ext cx="5562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patient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&lt;-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data.frame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id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</a:rPr>
              <a:t>"A01"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</a:rPr>
              <a:t>"A02"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</a:rPr>
              <a:t>"A03"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first.name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</a:rPr>
              <a:t>Mike"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</a:rPr>
              <a:t>"Emily"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</a:rPr>
              <a:t>"Hannah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last.name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</a:rPr>
              <a:t>"Smith"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</a:rPr>
              <a:t>Johson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</a:rPr>
              <a:t>"Williams"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age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26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20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24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mass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150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120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110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height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70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68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67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patient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## Use Base R Feature ##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Use index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patient2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&lt;-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patient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Copy the original dataset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Add new variable full.name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patient2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$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full.name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&lt;-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paste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patient2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$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first.name,patient2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$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last.name,sep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</a:rPr>
              <a:t>" 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Add new variable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</a:rPr>
              <a:t>bmi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patient2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$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bmi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&lt;-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703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patient2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$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mass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/(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patient2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$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height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^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patient2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Use transform()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patient3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&lt;-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transform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patient,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full.name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paste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first.name,last.name,sep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</a:rPr>
              <a:t>" 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bmi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703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mass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/(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height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^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patient3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## Use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</a:rPr>
              <a:t>dplyr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::mutate() ##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patient4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&lt;-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dplyr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mutate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patient,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full.name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paste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first.name,last.name,sep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</a:rPr>
              <a:t>" 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bmi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703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mass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/(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height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^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patient4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2667000" y="1089800"/>
            <a:ext cx="6324600" cy="5158601"/>
          </a:xfrm>
          <a:prstGeom prst="roundRect">
            <a:avLst>
              <a:gd name="adj" fmla="val 861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07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Recode Variables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9601200" cy="990600"/>
          </a:xfrm>
        </p:spPr>
        <p:txBody>
          <a:bodyPr/>
          <a:lstStyle/>
          <a:p>
            <a:r>
              <a:rPr lang="en-US" dirty="0"/>
              <a:t>Recode the values of variables usually involves applying conditions.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14600" y="2222956"/>
            <a:ext cx="6858000" cy="3339644"/>
          </a:xfrm>
          <a:prstGeom prst="roundRect">
            <a:avLst>
              <a:gd name="adj" fmla="val 861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19400" y="2341127"/>
            <a:ext cx="622630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###### Recode Variables ######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patient4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$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bmi.category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patient4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$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bmi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16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patient4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$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bmi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18.5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"Underweight"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patient4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$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bmi.category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patient4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$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bmi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18.5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patient4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$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bmi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25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"Normal"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patient4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$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age.group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ifelse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patient4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$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age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25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"Older"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"Younger"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patient4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# Recode the ID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patient4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$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id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dplyr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recode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patient4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$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id,A01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"B01"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, A02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"B02"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, A03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"B03"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# Recode the age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patient4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$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age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dplyr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recode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patient4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$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age,`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26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`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27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L,`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20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`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21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L,`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24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`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25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patient4</a:t>
            </a:r>
          </a:p>
        </p:txBody>
      </p:sp>
    </p:spTree>
    <p:extLst>
      <p:ext uri="{BB962C8B-B14F-4D97-AF65-F5344CB8AC3E}">
        <p14:creationId xmlns:p14="http://schemas.microsoft.com/office/powerpoint/2010/main" val="2545211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Variables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25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514600" y="1905000"/>
            <a:ext cx="7315200" cy="2133600"/>
          </a:xfrm>
          <a:prstGeom prst="roundRect">
            <a:avLst>
              <a:gd name="adj" fmla="val 861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19400" y="2023170"/>
            <a:ext cx="6781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###### Rename Variables ######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names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patient4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)[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names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patient4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bmi.category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health.status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“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patient4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dplyr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rename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patient4,weight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mass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# Rename mass as weight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patient4</a:t>
            </a:r>
          </a:p>
        </p:txBody>
      </p:sp>
    </p:spTree>
    <p:extLst>
      <p:ext uri="{BB962C8B-B14F-4D97-AF65-F5344CB8AC3E}">
        <p14:creationId xmlns:p14="http://schemas.microsoft.com/office/powerpoint/2010/main" val="463677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1676400"/>
            <a:ext cx="7696200" cy="53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Manipulate Datasets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7086600" cy="4937760"/>
          </a:xfrm>
        </p:spPr>
        <p:txBody>
          <a:bodyPr/>
          <a:lstStyle/>
          <a:p>
            <a:r>
              <a:rPr lang="en-US" dirty="0"/>
              <a:t>Create, Recode, and Rename Variables</a:t>
            </a:r>
          </a:p>
          <a:p>
            <a:r>
              <a:rPr lang="en-US" dirty="0"/>
              <a:t>Convert</a:t>
            </a:r>
          </a:p>
          <a:p>
            <a:r>
              <a:rPr lang="en-US" dirty="0"/>
              <a:t>Sort</a:t>
            </a:r>
          </a:p>
          <a:p>
            <a:r>
              <a:rPr lang="en-US" dirty="0"/>
              <a:t>Subset</a:t>
            </a:r>
          </a:p>
          <a:p>
            <a:r>
              <a:rPr lang="en-US" dirty="0"/>
              <a:t>Merge</a:t>
            </a:r>
          </a:p>
          <a:p>
            <a:r>
              <a:rPr lang="en-US" dirty="0"/>
              <a:t>Aggregate</a:t>
            </a:r>
          </a:p>
          <a:p>
            <a:r>
              <a:rPr lang="en-US" dirty="0"/>
              <a:t>Reshape</a:t>
            </a:r>
          </a:p>
        </p:txBody>
      </p:sp>
    </p:spTree>
    <p:extLst>
      <p:ext uri="{BB962C8B-B14F-4D97-AF65-F5344CB8AC3E}">
        <p14:creationId xmlns:p14="http://schemas.microsoft.com/office/powerpoint/2010/main" val="3117829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Conversion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9601200" cy="533400"/>
          </a:xfrm>
        </p:spPr>
        <p:txBody>
          <a:bodyPr/>
          <a:lstStyle/>
          <a:p>
            <a:r>
              <a:rPr lang="en-US" dirty="0"/>
              <a:t>Basic Data Structure Conversion Functions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831587"/>
              </p:ext>
            </p:extLst>
          </p:nvPr>
        </p:nvGraphicFramePr>
        <p:xfrm>
          <a:off x="2439925" y="2192358"/>
          <a:ext cx="7312151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142">
                  <a:extLst>
                    <a:ext uri="{9D8B030D-6E8A-4147-A177-3AD203B41FA5}">
                      <a16:colId xmlns:a16="http://schemas.microsoft.com/office/drawing/2014/main" val="186689090"/>
                    </a:ext>
                  </a:extLst>
                </a:gridCol>
                <a:gridCol w="1362602">
                  <a:extLst>
                    <a:ext uri="{9D8B030D-6E8A-4147-A177-3AD203B41FA5}">
                      <a16:colId xmlns:a16="http://schemas.microsoft.com/office/drawing/2014/main" val="3018410907"/>
                    </a:ext>
                  </a:extLst>
                </a:gridCol>
                <a:gridCol w="1649466">
                  <a:extLst>
                    <a:ext uri="{9D8B030D-6E8A-4147-A177-3AD203B41FA5}">
                      <a16:colId xmlns:a16="http://schemas.microsoft.com/office/drawing/2014/main" val="4016246200"/>
                    </a:ext>
                  </a:extLst>
                </a:gridCol>
                <a:gridCol w="1972141">
                  <a:extLst>
                    <a:ext uri="{9D8B030D-6E8A-4147-A177-3AD203B41FA5}">
                      <a16:colId xmlns:a16="http://schemas.microsoft.com/office/drawing/2014/main" val="170303839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873942814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 Data Type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218723"/>
                  </a:ext>
                </a:extLst>
              </a:tr>
              <a:tr h="42672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From Data</a:t>
                      </a:r>
                      <a:r>
                        <a:rPr lang="en-US" baseline="0" dirty="0"/>
                        <a:t> Type</a:t>
                      </a:r>
                      <a:endParaRPr lang="en-US" dirty="0"/>
                    </a:p>
                  </a:txBody>
                  <a:tcPr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Long Vector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Matrix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Frame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726446"/>
                  </a:ext>
                </a:extLst>
              </a:tr>
              <a:tr h="4267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c(</a:t>
                      </a:r>
                      <a:r>
                        <a:rPr lang="en-US" dirty="0" err="1">
                          <a:solidFill>
                            <a:srgbClr val="00B0F0"/>
                          </a:solidFill>
                        </a:rPr>
                        <a:t>x,y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B0F0"/>
                          </a:solidFill>
                        </a:rPr>
                        <a:t>cbin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en-US" dirty="0" err="1">
                          <a:solidFill>
                            <a:srgbClr val="00B0F0"/>
                          </a:solidFill>
                        </a:rPr>
                        <a:t>x,y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), </a:t>
                      </a:r>
                      <a:r>
                        <a:rPr lang="en-US" dirty="0" err="1">
                          <a:solidFill>
                            <a:srgbClr val="00B0F0"/>
                          </a:solidFill>
                        </a:rPr>
                        <a:t>rbin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en-US" dirty="0" err="1">
                          <a:solidFill>
                            <a:srgbClr val="00B0F0"/>
                          </a:solidFill>
                        </a:rPr>
                        <a:t>x,y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B0F0"/>
                          </a:solidFill>
                        </a:rPr>
                        <a:t>data.frame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en-US" dirty="0" err="1">
                          <a:solidFill>
                            <a:srgbClr val="00B0F0"/>
                          </a:solidFill>
                        </a:rPr>
                        <a:t>x,y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456739"/>
                  </a:ext>
                </a:extLst>
              </a:tr>
              <a:tr h="4267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Matrix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B0F0"/>
                          </a:solidFill>
                        </a:rPr>
                        <a:t>as.vector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B0F0"/>
                          </a:solidFill>
                        </a:rPr>
                        <a:t>as.data.frame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092694"/>
                  </a:ext>
                </a:extLst>
              </a:tr>
              <a:tr h="4267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Frame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B0F0"/>
                          </a:solidFill>
                        </a:rPr>
                        <a:t>as.matrix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98735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56000" y="5414296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http://www.statmethods.net/management/typeconversion.html</a:t>
            </a:r>
          </a:p>
        </p:txBody>
      </p:sp>
    </p:spTree>
    <p:extLst>
      <p:ext uri="{BB962C8B-B14F-4D97-AF65-F5344CB8AC3E}">
        <p14:creationId xmlns:p14="http://schemas.microsoft.com/office/powerpoint/2010/main" val="2317181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Conversion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1"/>
            <a:ext cx="9601200" cy="581085"/>
          </a:xfrm>
        </p:spPr>
        <p:txBody>
          <a:bodyPr/>
          <a:lstStyle/>
          <a:p>
            <a:r>
              <a:rPr lang="en-US" dirty="0"/>
              <a:t>Convert factor to numeric: </a:t>
            </a:r>
            <a:r>
              <a:rPr lang="en-US" dirty="0" err="1">
                <a:solidFill>
                  <a:srgbClr val="00B0F0"/>
                </a:solidFill>
              </a:rPr>
              <a:t>as.numeric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as.character</a:t>
            </a:r>
            <a:r>
              <a:rPr lang="en-US" dirty="0">
                <a:solidFill>
                  <a:srgbClr val="00B0F0"/>
                </a:solidFill>
              </a:rPr>
              <a:t>(x))</a:t>
            </a:r>
          </a:p>
        </p:txBody>
      </p:sp>
      <p:sp>
        <p:nvSpPr>
          <p:cNvPr id="5" name="Rectangle 4"/>
          <p:cNvSpPr/>
          <p:nvPr/>
        </p:nvSpPr>
        <p:spPr>
          <a:xfrm>
            <a:off x="2110817" y="1800286"/>
            <a:ext cx="8226552" cy="4524315"/>
          </a:xfrm>
          <a:prstGeom prst="rect">
            <a:avLst/>
          </a:prstGeom>
          <a:ln w="28575">
            <a:solidFill>
              <a:srgbClr val="DA26B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Read the dataset we collected from </a:t>
            </a:r>
            <a:r>
              <a:rPr lang="en-US" u="sng" dirty="0">
                <a:solidFill>
                  <a:srgbClr val="008000"/>
                </a:solidFill>
                <a:highlight>
                  <a:srgbClr val="FFFFFF"/>
                </a:highlight>
              </a:rPr>
              <a:t>https://nrf.com/2015/top100-table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df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&lt;-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read.csv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"top100retailers2015.csv"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Show the structure of the dataset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str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df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All variables except the first two are factor data (i.e., nominal scale)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summary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df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Cannot get summary statistics such as min, max etc. for nominal data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df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$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RetailSales2014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&lt;-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df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$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RetailSales2014 </a:t>
            </a:r>
            <a:r>
              <a:rPr lang="en-US" dirty="0">
                <a:solidFill>
                  <a:srgbClr val="804000"/>
                </a:solidFill>
                <a:highlight>
                  <a:srgbClr val="FFFFFF"/>
                </a:highlight>
              </a:rPr>
              <a:t>%&gt;%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gsub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","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,.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4000"/>
                </a:solidFill>
                <a:highlight>
                  <a:srgbClr val="FFFFFF"/>
                </a:highlight>
              </a:rPr>
              <a:t>%&gt;%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gsub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"$"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,.,fixed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4000"/>
                </a:solidFill>
                <a:highlight>
                  <a:srgbClr val="FFFFFF"/>
                </a:highlight>
              </a:rPr>
              <a:t>%&gt;%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as.character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4000"/>
                </a:solidFill>
                <a:highlight>
                  <a:srgbClr val="FFFFFF"/>
                </a:highlight>
              </a:rPr>
              <a:t>%&gt;%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as.numeric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Show the structure of the new variable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str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df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$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RetailSales2014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Get summary statistics of the new variable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summary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df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$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RetailSales2014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34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2152650"/>
            <a:ext cx="7696200" cy="53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Manipulate Datasets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6705600" cy="4937760"/>
          </a:xfrm>
        </p:spPr>
        <p:txBody>
          <a:bodyPr/>
          <a:lstStyle/>
          <a:p>
            <a:r>
              <a:rPr lang="en-US" dirty="0"/>
              <a:t>Create, Recode, and Rename Variables</a:t>
            </a:r>
          </a:p>
          <a:p>
            <a:r>
              <a:rPr lang="en-US" dirty="0"/>
              <a:t>Convert</a:t>
            </a:r>
          </a:p>
          <a:p>
            <a:r>
              <a:rPr lang="en-US" dirty="0"/>
              <a:t>Sort</a:t>
            </a:r>
          </a:p>
          <a:p>
            <a:r>
              <a:rPr lang="en-US" dirty="0"/>
              <a:t>Subset</a:t>
            </a:r>
          </a:p>
          <a:p>
            <a:r>
              <a:rPr lang="en-US" dirty="0"/>
              <a:t>Merge</a:t>
            </a:r>
          </a:p>
          <a:p>
            <a:r>
              <a:rPr lang="en-US" dirty="0"/>
              <a:t>Aggregate</a:t>
            </a:r>
          </a:p>
          <a:p>
            <a:r>
              <a:rPr lang="en-US" dirty="0"/>
              <a:t>Reshape</a:t>
            </a:r>
          </a:p>
        </p:txBody>
      </p:sp>
    </p:spTree>
    <p:extLst>
      <p:ext uri="{BB962C8B-B14F-4D97-AF65-F5344CB8AC3E}">
        <p14:creationId xmlns:p14="http://schemas.microsoft.com/office/powerpoint/2010/main" val="16933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</a:t>
            </a:r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article “Introduction to String Matching and Modification in R Using Regular Expressions”</a:t>
            </a:r>
          </a:p>
          <a:p>
            <a:pPr lvl="1"/>
            <a:r>
              <a:rPr lang="en-US" dirty="0"/>
              <a:t>Download the article from Canvas</a:t>
            </a:r>
          </a:p>
          <a:p>
            <a:endParaRPr lang="en-US" dirty="0"/>
          </a:p>
          <a:p>
            <a:endParaRPr lang="en-US" dirty="0">
              <a:hlinkClick r:id="rId2"/>
            </a:endParaRP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7232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sort data frames into ascending or descending order along one or more variables</a:t>
            </a:r>
          </a:p>
          <a:p>
            <a:r>
              <a:rPr lang="en-US" dirty="0"/>
              <a:t>Why is sorting important?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285722"/>
            <a:ext cx="7001852" cy="28864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6600" y="2754868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If I care much about mpg, which cars should I choose?</a:t>
            </a:r>
          </a:p>
        </p:txBody>
      </p:sp>
    </p:spTree>
    <p:extLst>
      <p:ext uri="{BB962C8B-B14F-4D97-AF65-F5344CB8AC3E}">
        <p14:creationId xmlns:p14="http://schemas.microsoft.com/office/powerpoint/2010/main" val="3405358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Methods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general methods</a:t>
            </a:r>
          </a:p>
          <a:p>
            <a:pPr lvl="1"/>
            <a:r>
              <a:rPr lang="en-US" dirty="0"/>
              <a:t>Use order() function in base R</a:t>
            </a:r>
          </a:p>
          <a:p>
            <a:pPr lvl="1"/>
            <a:r>
              <a:rPr lang="en-US" dirty="0"/>
              <a:t>Use arrange() function in </a:t>
            </a:r>
            <a:r>
              <a:rPr lang="en-US" dirty="0" err="1"/>
              <a:t>dplyr</a:t>
            </a:r>
            <a:r>
              <a:rPr lang="en-US" dirty="0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82224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Code: Sort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2799" y="1676399"/>
            <a:ext cx="525475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## Use base R features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Sort by mpg (ascending)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mtcars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mtcars$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mpg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Sort by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cyl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(ascending) and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hp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(ascending)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mtcars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mtcars$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cyl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mtcars$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Sort by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cyl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(ascending) and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hp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(descending)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mtcars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mtcars$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cyl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14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mtcars$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## Use arrange() in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dplyr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package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Sort by mpg (ascending)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dplyr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arrange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mtcars,mpg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Sort by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cyl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(ascending) and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hp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(ascending)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dplyr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arrange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mtcars,cyl,hp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Sort by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cyl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(ascending) and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hp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(descending)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dplyr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arrange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mtcars,cyl,desc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3048000" y="1524000"/>
            <a:ext cx="5943600" cy="4038600"/>
          </a:xfrm>
          <a:prstGeom prst="roundRect">
            <a:avLst>
              <a:gd name="adj" fmla="val 861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98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2619375"/>
            <a:ext cx="7696200" cy="53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Manipulate Datasets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6477000" cy="4937760"/>
          </a:xfrm>
        </p:spPr>
        <p:txBody>
          <a:bodyPr/>
          <a:lstStyle/>
          <a:p>
            <a:r>
              <a:rPr lang="en-US" dirty="0"/>
              <a:t>Create, Recode, and Rename Variables</a:t>
            </a:r>
          </a:p>
          <a:p>
            <a:r>
              <a:rPr lang="en-US" dirty="0"/>
              <a:t>Convert</a:t>
            </a:r>
          </a:p>
          <a:p>
            <a:r>
              <a:rPr lang="en-US" dirty="0"/>
              <a:t>Sort</a:t>
            </a:r>
          </a:p>
          <a:p>
            <a:r>
              <a:rPr lang="en-US" dirty="0"/>
              <a:t>Subset</a:t>
            </a:r>
          </a:p>
          <a:p>
            <a:r>
              <a:rPr lang="en-US" dirty="0"/>
              <a:t>Merge</a:t>
            </a:r>
          </a:p>
          <a:p>
            <a:r>
              <a:rPr lang="en-US" dirty="0"/>
              <a:t>Aggregate</a:t>
            </a:r>
          </a:p>
          <a:p>
            <a:r>
              <a:rPr lang="en-US" dirty="0"/>
              <a:t>Reshape</a:t>
            </a:r>
          </a:p>
        </p:txBody>
      </p:sp>
    </p:spTree>
    <p:extLst>
      <p:ext uri="{BB962C8B-B14F-4D97-AF65-F5344CB8AC3E}">
        <p14:creationId xmlns:p14="http://schemas.microsoft.com/office/powerpoint/2010/main" val="3797747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Subset variables</a:t>
            </a:r>
          </a:p>
          <a:p>
            <a:r>
              <a:rPr lang="en-US" dirty="0"/>
              <a:t>Subset observations</a:t>
            </a:r>
          </a:p>
        </p:txBody>
      </p:sp>
    </p:spTree>
    <p:extLst>
      <p:ext uri="{BB962C8B-B14F-4D97-AF65-F5344CB8AC3E}">
        <p14:creationId xmlns:p14="http://schemas.microsoft.com/office/powerpoint/2010/main" val="31687809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Methods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base R features</a:t>
            </a:r>
          </a:p>
          <a:p>
            <a:pPr lvl="1"/>
            <a:r>
              <a:rPr lang="en-US" dirty="0"/>
              <a:t>Use index</a:t>
            </a:r>
          </a:p>
          <a:p>
            <a:pPr lvl="1"/>
            <a:r>
              <a:rPr lang="en-US" dirty="0"/>
              <a:t>Use which() function</a:t>
            </a:r>
          </a:p>
          <a:p>
            <a:pPr lvl="1"/>
            <a:r>
              <a:rPr lang="en-US" dirty="0"/>
              <a:t>Use subset() function</a:t>
            </a:r>
          </a:p>
          <a:p>
            <a:r>
              <a:rPr lang="en-US" dirty="0"/>
              <a:t>Use </a:t>
            </a:r>
            <a:r>
              <a:rPr lang="en-US" dirty="0" err="1"/>
              <a:t>dplyr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dplyr</a:t>
            </a:r>
            <a:r>
              <a:rPr lang="en-US" dirty="0"/>
              <a:t>::select() to select variables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dplyr</a:t>
            </a:r>
            <a:r>
              <a:rPr lang="en-US" dirty="0"/>
              <a:t>::filter() to select observations</a:t>
            </a:r>
          </a:p>
        </p:txBody>
      </p:sp>
    </p:spTree>
    <p:extLst>
      <p:ext uri="{BB962C8B-B14F-4D97-AF65-F5344CB8AC3E}">
        <p14:creationId xmlns:p14="http://schemas.microsoft.com/office/powerpoint/2010/main" val="2078152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Code: Use Base R Index Feature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0" y="1143000"/>
            <a:ext cx="77724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mtcars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Load the built-in dataset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mtcars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mtcars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Show the structure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Use index to select variables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car1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mtcars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"mpg"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wt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Select miles per gallon and weight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car1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car2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mtcars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Select 1st and 6th variables, i.e. mpg and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car2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car3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mtcars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Select 1st through 5th and 10th variables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car3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car4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mtcars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(-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Exclude the 3rd and 5th variables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car4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Use index and which() to select observations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car5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mtcars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First 4 observations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car6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mtcars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which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mtcars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mpg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Select cars whose mpg &gt;= 25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car6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car7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mtcars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which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mtcars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mpg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25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mtcars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Select cars whose mpg &gt;= 25 and gear == 4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car7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Use index and which() to select both observations and variables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car8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mtcars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which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mtcars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mpg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"mpg"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wt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Select mpg and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wt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variables with mpg &gt;= 25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car8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2136648" y="1019895"/>
            <a:ext cx="8074152" cy="5313833"/>
          </a:xfrm>
          <a:prstGeom prst="roundRect">
            <a:avLst>
              <a:gd name="adj" fmla="val 861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329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Code: Use Base R subset()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38400" y="1798344"/>
            <a:ext cx="72771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Use subset() function to select both observations and variables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car11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subset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mtcars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select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"mpg"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wt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Select mpg and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wt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variables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car11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car12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subset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mtcars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select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car12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car13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subset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mtcars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select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mpg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Select all variables between mpg and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car13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car14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subset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mtcars,mpg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25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,select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mpg,wt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Select mpg and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wt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variables with mpg &gt;= 25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car14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car15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subset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mtcars,cyl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,select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Select 1st through 6th variables with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cyl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== 6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car15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2136648" y="1524001"/>
            <a:ext cx="8074152" cy="4038600"/>
          </a:xfrm>
          <a:prstGeom prst="roundRect">
            <a:avLst>
              <a:gd name="adj" fmla="val 8619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80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Code: Use </a:t>
            </a:r>
            <a:r>
              <a:rPr lang="en-US" dirty="0" err="1"/>
              <a:t>dplyr</a:t>
            </a:r>
            <a:r>
              <a:rPr lang="en-US" dirty="0"/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4600" y="1132963"/>
            <a:ext cx="69342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## Use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dplyr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package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library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dplyr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Use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dplyr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::select() to select variables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car21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select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mtcars,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mpg,wt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Select mpg and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wt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variables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car21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car22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select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mtcars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mpg,wt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Select variables except mpg and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car22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car23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select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mtcars,contains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Select variables containing "p"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car23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Use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dplyr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::filter() to select observations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filter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mtcars,mpg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Select cars with mpg &gt;= 25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filter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mtcars,mpg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25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gear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Select cars with mpg &gt;= 25 and gear == 4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Combine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dplyr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::select() and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dplyr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::filter()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filter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mtcars,mpg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mpg,wt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Select mpg and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wt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variables with mpg &gt;= 25 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filter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mtcars,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mpg,wt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,mpg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Another way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0" y="1019895"/>
            <a:ext cx="7467600" cy="5313833"/>
          </a:xfrm>
          <a:prstGeom prst="roundRect">
            <a:avLst>
              <a:gd name="adj" fmla="val 8619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110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3105150"/>
            <a:ext cx="7696200" cy="53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Manipulate Datasets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Create, Recode, and Rename Variables</a:t>
            </a:r>
          </a:p>
          <a:p>
            <a:r>
              <a:rPr lang="en-US" dirty="0"/>
              <a:t>Convert</a:t>
            </a:r>
          </a:p>
          <a:p>
            <a:r>
              <a:rPr lang="en-US" dirty="0"/>
              <a:t>Sort</a:t>
            </a:r>
          </a:p>
          <a:p>
            <a:r>
              <a:rPr lang="en-US" dirty="0"/>
              <a:t>Subset</a:t>
            </a:r>
          </a:p>
          <a:p>
            <a:r>
              <a:rPr lang="en-US" dirty="0"/>
              <a:t>Merge</a:t>
            </a:r>
          </a:p>
          <a:p>
            <a:r>
              <a:rPr lang="en-US" dirty="0"/>
              <a:t>Aggregate</a:t>
            </a:r>
          </a:p>
          <a:p>
            <a:r>
              <a:rPr lang="en-US" dirty="0"/>
              <a:t>Reshape</a:t>
            </a:r>
          </a:p>
        </p:txBody>
      </p:sp>
    </p:spTree>
    <p:extLst>
      <p:ext uri="{BB962C8B-B14F-4D97-AF65-F5344CB8AC3E}">
        <p14:creationId xmlns:p14="http://schemas.microsoft.com/office/powerpoint/2010/main" val="311279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 for Data Science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1058500"/>
          </a:xfrm>
        </p:spPr>
        <p:txBody>
          <a:bodyPr>
            <a:noAutofit/>
          </a:bodyPr>
          <a:lstStyle/>
          <a:p>
            <a:r>
              <a:rPr lang="en-US" sz="2000" dirty="0"/>
              <a:t>Our goal is to get prepared datasets that are ready for in-depth data analysis.</a:t>
            </a:r>
          </a:p>
          <a:p>
            <a:r>
              <a:rPr lang="en-US" sz="2000" dirty="0"/>
              <a:t>In R, the prepared datasets are usually data frames, which mimic the SAS or SPSS data set, i.e. a “cases by variables” matrix of data.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057400" y="2514600"/>
            <a:ext cx="8153400" cy="366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34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Merge/Join Data Frames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 Major Types of Merging/Joining x and y</a:t>
            </a:r>
          </a:p>
          <a:p>
            <a:pPr lvl="1"/>
            <a:r>
              <a:rPr lang="en-US" dirty="0"/>
              <a:t>Inner join:</a:t>
            </a:r>
          </a:p>
          <a:p>
            <a:pPr lvl="2"/>
            <a:r>
              <a:rPr lang="en-US" dirty="0"/>
              <a:t>Only rows with matching keys in both x and y</a:t>
            </a:r>
          </a:p>
          <a:p>
            <a:pPr lvl="1"/>
            <a:r>
              <a:rPr lang="en-US" dirty="0"/>
              <a:t>Left outer join</a:t>
            </a:r>
          </a:p>
          <a:p>
            <a:pPr lvl="2"/>
            <a:r>
              <a:rPr lang="en-US" dirty="0"/>
              <a:t>All rows in x, adding matching columns from y</a:t>
            </a:r>
          </a:p>
          <a:p>
            <a:pPr lvl="1"/>
            <a:r>
              <a:rPr lang="en-US" dirty="0"/>
              <a:t>Right outer join</a:t>
            </a:r>
          </a:p>
          <a:p>
            <a:pPr lvl="2"/>
            <a:r>
              <a:rPr lang="en-US" dirty="0"/>
              <a:t>All rows in y, adding matching columns from x</a:t>
            </a:r>
          </a:p>
          <a:p>
            <a:pPr lvl="1"/>
            <a:r>
              <a:rPr lang="en-US" dirty="0"/>
              <a:t>Full outer join</a:t>
            </a:r>
          </a:p>
          <a:p>
            <a:pPr lvl="2"/>
            <a:r>
              <a:rPr lang="en-US" dirty="0"/>
              <a:t>All rows in x with matching columns in y, then the rows of y that don't match x.</a:t>
            </a:r>
          </a:p>
        </p:txBody>
      </p:sp>
    </p:spTree>
    <p:extLst>
      <p:ext uri="{BB962C8B-B14F-4D97-AF65-F5344CB8AC3E}">
        <p14:creationId xmlns:p14="http://schemas.microsoft.com/office/powerpoint/2010/main" val="31541425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75725"/>
              </p:ext>
            </p:extLst>
          </p:nvPr>
        </p:nvGraphicFramePr>
        <p:xfrm>
          <a:off x="2971799" y="1524001"/>
          <a:ext cx="1497516" cy="847725"/>
        </p:xfrm>
        <a:graphic>
          <a:graphicData uri="http://schemas.openxmlformats.org/drawingml/2006/table">
            <a:tbl>
              <a:tblPr/>
              <a:tblGrid>
                <a:gridCol w="753527">
                  <a:extLst>
                    <a:ext uri="{9D8B030D-6E8A-4147-A177-3AD203B41FA5}">
                      <a16:colId xmlns:a16="http://schemas.microsoft.com/office/drawing/2014/main" val="3494106806"/>
                    </a:ext>
                  </a:extLst>
                </a:gridCol>
                <a:gridCol w="743989">
                  <a:extLst>
                    <a:ext uri="{9D8B030D-6E8A-4147-A177-3AD203B41FA5}">
                      <a16:colId xmlns:a16="http://schemas.microsoft.com/office/drawing/2014/main" val="2844489174"/>
                    </a:ext>
                  </a:extLst>
                </a:gridCol>
              </a:tblGrid>
              <a:tr h="12511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50" b="1" i="1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Enrollment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546162"/>
                  </a:ext>
                </a:extLst>
              </a:tr>
              <a:tr h="1316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CourseID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StudentID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18773"/>
                  </a:ext>
                </a:extLst>
              </a:tr>
              <a:tr h="125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IST3420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525703"/>
                  </a:ext>
                </a:extLst>
              </a:tr>
              <a:tr h="125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IST3420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25368"/>
                  </a:ext>
                </a:extLst>
              </a:tr>
              <a:tr h="125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IST3420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9975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0327"/>
              </p:ext>
            </p:extLst>
          </p:nvPr>
        </p:nvGraphicFramePr>
        <p:xfrm>
          <a:off x="7212515" y="1524001"/>
          <a:ext cx="2286000" cy="847725"/>
        </p:xfrm>
        <a:graphic>
          <a:graphicData uri="http://schemas.openxmlformats.org/drawingml/2006/table">
            <a:tbl>
              <a:tblPr/>
              <a:tblGrid>
                <a:gridCol w="749300">
                  <a:extLst>
                    <a:ext uri="{9D8B030D-6E8A-4147-A177-3AD203B41FA5}">
                      <a16:colId xmlns:a16="http://schemas.microsoft.com/office/drawing/2014/main" val="132022598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75022747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111813118"/>
                    </a:ext>
                  </a:extLst>
                </a:gridCol>
              </a:tblGrid>
              <a:tr h="1470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1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Student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784237"/>
                  </a:ext>
                </a:extLst>
              </a:tr>
              <a:tr h="1547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StudentID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Department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868839"/>
                  </a:ext>
                </a:extLst>
              </a:tr>
              <a:tr h="147042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Mike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259554"/>
                  </a:ext>
                </a:extLst>
              </a:tr>
              <a:tr h="147042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Emily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390314"/>
                  </a:ext>
                </a:extLst>
              </a:tr>
              <a:tr h="147042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Hannah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638921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4469315" y="2028825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0915" y="1755859"/>
            <a:ext cx="2603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Enrollment.StudentID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Student.StudentID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279417"/>
              </p:ext>
            </p:extLst>
          </p:nvPr>
        </p:nvGraphicFramePr>
        <p:xfrm>
          <a:off x="2514599" y="3352800"/>
          <a:ext cx="3015288" cy="678180"/>
        </p:xfrm>
        <a:graphic>
          <a:graphicData uri="http://schemas.openxmlformats.org/drawingml/2006/table">
            <a:tbl>
              <a:tblPr/>
              <a:tblGrid>
                <a:gridCol w="722572">
                  <a:extLst>
                    <a:ext uri="{9D8B030D-6E8A-4147-A177-3AD203B41FA5}">
                      <a16:colId xmlns:a16="http://schemas.microsoft.com/office/drawing/2014/main" val="2995167167"/>
                    </a:ext>
                  </a:extLst>
                </a:gridCol>
                <a:gridCol w="719522">
                  <a:extLst>
                    <a:ext uri="{9D8B030D-6E8A-4147-A177-3AD203B41FA5}">
                      <a16:colId xmlns:a16="http://schemas.microsoft.com/office/drawing/2014/main" val="3684556746"/>
                    </a:ext>
                  </a:extLst>
                </a:gridCol>
                <a:gridCol w="743913">
                  <a:extLst>
                    <a:ext uri="{9D8B030D-6E8A-4147-A177-3AD203B41FA5}">
                      <a16:colId xmlns:a16="http://schemas.microsoft.com/office/drawing/2014/main" val="1678406513"/>
                    </a:ext>
                  </a:extLst>
                </a:gridCol>
                <a:gridCol w="829281">
                  <a:extLst>
                    <a:ext uri="{9D8B030D-6E8A-4147-A177-3AD203B41FA5}">
                      <a16:colId xmlns:a16="http://schemas.microsoft.com/office/drawing/2014/main" val="4160210216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1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Inner Join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00786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CourseID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StudentID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Department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9199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IST3420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Mike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58788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IST3420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Emily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92321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70463"/>
              </p:ext>
            </p:extLst>
          </p:nvPr>
        </p:nvGraphicFramePr>
        <p:xfrm>
          <a:off x="6686551" y="3352801"/>
          <a:ext cx="2914649" cy="847725"/>
        </p:xfrm>
        <a:graphic>
          <a:graphicData uri="http://schemas.openxmlformats.org/drawingml/2006/table">
            <a:tbl>
              <a:tblPr/>
              <a:tblGrid>
                <a:gridCol w="722522">
                  <a:extLst>
                    <a:ext uri="{9D8B030D-6E8A-4147-A177-3AD203B41FA5}">
                      <a16:colId xmlns:a16="http://schemas.microsoft.com/office/drawing/2014/main" val="3248401396"/>
                    </a:ext>
                  </a:extLst>
                </a:gridCol>
                <a:gridCol w="713377">
                  <a:extLst>
                    <a:ext uri="{9D8B030D-6E8A-4147-A177-3AD203B41FA5}">
                      <a16:colId xmlns:a16="http://schemas.microsoft.com/office/drawing/2014/main" val="2345371490"/>
                    </a:ext>
                  </a:extLst>
                </a:gridCol>
                <a:gridCol w="629385">
                  <a:extLst>
                    <a:ext uri="{9D8B030D-6E8A-4147-A177-3AD203B41FA5}">
                      <a16:colId xmlns:a16="http://schemas.microsoft.com/office/drawing/2014/main" val="813044512"/>
                    </a:ext>
                  </a:extLst>
                </a:gridCol>
                <a:gridCol w="849365">
                  <a:extLst>
                    <a:ext uri="{9D8B030D-6E8A-4147-A177-3AD203B41FA5}">
                      <a16:colId xmlns:a16="http://schemas.microsoft.com/office/drawing/2014/main" val="486945772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50" b="1" i="1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Left Outer Join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00474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CourseID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StudentID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Department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3752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IST3420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Mike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43179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IST3420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Emily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52591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IST3420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035798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372721"/>
              </p:ext>
            </p:extLst>
          </p:nvPr>
        </p:nvGraphicFramePr>
        <p:xfrm>
          <a:off x="2508273" y="4633170"/>
          <a:ext cx="3021615" cy="847725"/>
        </p:xfrm>
        <a:graphic>
          <a:graphicData uri="http://schemas.openxmlformats.org/drawingml/2006/table">
            <a:tbl>
              <a:tblPr/>
              <a:tblGrid>
                <a:gridCol w="725555">
                  <a:extLst>
                    <a:ext uri="{9D8B030D-6E8A-4147-A177-3AD203B41FA5}">
                      <a16:colId xmlns:a16="http://schemas.microsoft.com/office/drawing/2014/main" val="2746355795"/>
                    </a:ext>
                  </a:extLst>
                </a:gridCol>
                <a:gridCol w="716371">
                  <a:extLst>
                    <a:ext uri="{9D8B030D-6E8A-4147-A177-3AD203B41FA5}">
                      <a16:colId xmlns:a16="http://schemas.microsoft.com/office/drawing/2014/main" val="3202676974"/>
                    </a:ext>
                  </a:extLst>
                </a:gridCol>
                <a:gridCol w="746984">
                  <a:extLst>
                    <a:ext uri="{9D8B030D-6E8A-4147-A177-3AD203B41FA5}">
                      <a16:colId xmlns:a16="http://schemas.microsoft.com/office/drawing/2014/main" val="3853869207"/>
                    </a:ext>
                  </a:extLst>
                </a:gridCol>
                <a:gridCol w="832705">
                  <a:extLst>
                    <a:ext uri="{9D8B030D-6E8A-4147-A177-3AD203B41FA5}">
                      <a16:colId xmlns:a16="http://schemas.microsoft.com/office/drawing/2014/main" val="623984089"/>
                    </a:ext>
                  </a:extLst>
                </a:gridCol>
              </a:tblGrid>
              <a:tr h="12117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50" b="1" i="1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Right Outer Join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531098"/>
                  </a:ext>
                </a:extLst>
              </a:tr>
              <a:tr h="127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CourseID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StudentID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Department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02132"/>
                  </a:ext>
                </a:extLst>
              </a:tr>
              <a:tr h="121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IST3420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Mike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092025"/>
                  </a:ext>
                </a:extLst>
              </a:tr>
              <a:tr h="121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IST3420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Emily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735722"/>
                  </a:ext>
                </a:extLst>
              </a:tr>
              <a:tr h="121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Hannah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018369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720447"/>
              </p:ext>
            </p:extLst>
          </p:nvPr>
        </p:nvGraphicFramePr>
        <p:xfrm>
          <a:off x="6686550" y="4633170"/>
          <a:ext cx="2914649" cy="1095375"/>
        </p:xfrm>
        <a:graphic>
          <a:graphicData uri="http://schemas.openxmlformats.org/drawingml/2006/table">
            <a:tbl>
              <a:tblPr/>
              <a:tblGrid>
                <a:gridCol w="722522">
                  <a:extLst>
                    <a:ext uri="{9D8B030D-6E8A-4147-A177-3AD203B41FA5}">
                      <a16:colId xmlns:a16="http://schemas.microsoft.com/office/drawing/2014/main" val="3616184332"/>
                    </a:ext>
                  </a:extLst>
                </a:gridCol>
                <a:gridCol w="713377">
                  <a:extLst>
                    <a:ext uri="{9D8B030D-6E8A-4147-A177-3AD203B41FA5}">
                      <a16:colId xmlns:a16="http://schemas.microsoft.com/office/drawing/2014/main" val="1046808338"/>
                    </a:ext>
                  </a:extLst>
                </a:gridCol>
                <a:gridCol w="629385">
                  <a:extLst>
                    <a:ext uri="{9D8B030D-6E8A-4147-A177-3AD203B41FA5}">
                      <a16:colId xmlns:a16="http://schemas.microsoft.com/office/drawing/2014/main" val="211757250"/>
                    </a:ext>
                  </a:extLst>
                </a:gridCol>
                <a:gridCol w="849365">
                  <a:extLst>
                    <a:ext uri="{9D8B030D-6E8A-4147-A177-3AD203B41FA5}">
                      <a16:colId xmlns:a16="http://schemas.microsoft.com/office/drawing/2014/main" val="1276487617"/>
                    </a:ext>
                  </a:extLst>
                </a:gridCol>
              </a:tblGrid>
              <a:tr h="18097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50" b="1" i="1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Full Outer Join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8172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CourseID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StudentID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Department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70264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IST3420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Mike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57311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IST3420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Emily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65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IST3420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24146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Hannah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183586"/>
                  </a:ext>
                </a:extLst>
              </a:tr>
            </a:tbl>
          </a:graphicData>
        </a:graphic>
      </p:graphicFrame>
      <p:sp>
        <p:nvSpPr>
          <p:cNvPr id="24" name="Down Arrow 23"/>
          <p:cNvSpPr/>
          <p:nvPr/>
        </p:nvSpPr>
        <p:spPr>
          <a:xfrm>
            <a:off x="5838824" y="2290236"/>
            <a:ext cx="514351" cy="82901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Merge/Join Methods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merge() function</a:t>
            </a:r>
          </a:p>
          <a:p>
            <a:r>
              <a:rPr lang="en-US" dirty="0"/>
              <a:t>Use join() function in </a:t>
            </a:r>
            <a:r>
              <a:rPr lang="en-US" dirty="0" err="1"/>
              <a:t>plyr</a:t>
            </a:r>
            <a:r>
              <a:rPr lang="en-US" dirty="0"/>
              <a:t> package</a:t>
            </a:r>
          </a:p>
          <a:p>
            <a:r>
              <a:rPr lang="en-US" dirty="0"/>
              <a:t>Use </a:t>
            </a:r>
            <a:r>
              <a:rPr lang="en-US" dirty="0" err="1"/>
              <a:t>dplyr</a:t>
            </a:r>
            <a:r>
              <a:rPr lang="en-US" dirty="0"/>
              <a:t> package</a:t>
            </a:r>
          </a:p>
          <a:p>
            <a:pPr lvl="1"/>
            <a:r>
              <a:rPr lang="en-US" dirty="0" err="1"/>
              <a:t>inner_join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left_join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right_join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full_join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45425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Code: Use merge()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43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67000" y="1676400"/>
            <a:ext cx="7086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enrollment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data.frame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courseId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"IST3420"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studentId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"201"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"202"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"501"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student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data.frame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studentId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"201"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"202"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"203"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 name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Mike"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"Emily"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"Hannah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 department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"IST"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"BUS"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"IST"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enrollment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student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Inner join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merge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enrollment, y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student,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studentId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Left outer join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merge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enrollment, y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student,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studentId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all.x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Right outer join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merge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enrollment, y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student,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studentId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all.y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Full outer join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merge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enrollment, y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student,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studentId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2514600" y="1524001"/>
            <a:ext cx="7239000" cy="4267199"/>
          </a:xfrm>
          <a:prstGeom prst="roundRect">
            <a:avLst>
              <a:gd name="adj" fmla="val 861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783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 Code: Use join() Function in </a:t>
            </a:r>
            <a:r>
              <a:rPr lang="en-US" dirty="0" err="1"/>
              <a:t>plyr</a:t>
            </a:r>
            <a:r>
              <a:rPr lang="en-US" dirty="0"/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44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0" y="1596241"/>
            <a:ext cx="4114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install.packages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("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plyr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library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plyr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enrollment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student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Inner join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enrollment,student,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studentId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type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"inner"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Left outer join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enrollment,student,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studentId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type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"left"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Right outer join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enrollment,student,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studentId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type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"right"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Full outer join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enrollment,student,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studentId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type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"full"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28800" y="1447801"/>
            <a:ext cx="4114800" cy="4267199"/>
          </a:xfrm>
          <a:prstGeom prst="roundRect">
            <a:avLst>
              <a:gd name="adj" fmla="val 8619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275" y="1910023"/>
            <a:ext cx="3965164" cy="33438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365896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Code: Use </a:t>
            </a:r>
            <a:r>
              <a:rPr lang="en-US" dirty="0" err="1"/>
              <a:t>dplyr</a:t>
            </a:r>
            <a:r>
              <a:rPr lang="en-US" dirty="0"/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45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19401" y="1118375"/>
            <a:ext cx="669607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install.packages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("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dplyr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library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dplyr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Inner join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inner_join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enrollment,student,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studentId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This does not work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Show the structure of data frames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enrollment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student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Change vectors from factor type to character type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enrollment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courseId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as.character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enrollment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courseId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enrollment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studentId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as.character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enrollment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studentId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student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studentId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as.character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student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studentId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student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as.character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student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student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department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as.character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student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department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enrollment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student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inner_join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enrollment,student,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studentId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Now it works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Left outer join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left_join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enrollment,student,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studentId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Right outer join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right_join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enrollment,student,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studentId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Full outer join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full_join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enrollment,student,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studentId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2514600" y="1067520"/>
            <a:ext cx="7239000" cy="5313833"/>
          </a:xfrm>
          <a:prstGeom prst="roundRect">
            <a:avLst>
              <a:gd name="adj" fmla="val 861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706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3581400"/>
            <a:ext cx="7696200" cy="53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Manipulate Datasets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46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Create, Recode, and Rename Variables</a:t>
            </a:r>
          </a:p>
          <a:p>
            <a:r>
              <a:rPr lang="en-US" dirty="0"/>
              <a:t>Convert</a:t>
            </a:r>
          </a:p>
          <a:p>
            <a:r>
              <a:rPr lang="en-US" dirty="0"/>
              <a:t>Sort</a:t>
            </a:r>
          </a:p>
          <a:p>
            <a:r>
              <a:rPr lang="en-US" dirty="0"/>
              <a:t>Subset</a:t>
            </a:r>
          </a:p>
          <a:p>
            <a:r>
              <a:rPr lang="en-US" dirty="0"/>
              <a:t>Merge</a:t>
            </a:r>
          </a:p>
          <a:p>
            <a:r>
              <a:rPr lang="en-US" dirty="0"/>
              <a:t>Aggregate</a:t>
            </a:r>
          </a:p>
          <a:p>
            <a:r>
              <a:rPr lang="en-US" dirty="0"/>
              <a:t>Reshape</a:t>
            </a:r>
          </a:p>
        </p:txBody>
      </p:sp>
    </p:spTree>
    <p:extLst>
      <p:ext uri="{BB962C8B-B14F-4D97-AF65-F5344CB8AC3E}">
        <p14:creationId xmlns:p14="http://schemas.microsoft.com/office/powerpoint/2010/main" val="14495092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47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Base R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aggregate()</a:t>
            </a:r>
            <a:r>
              <a:rPr lang="en-US" dirty="0"/>
              <a:t>: group data and calculate summary statistics</a:t>
            </a:r>
          </a:p>
          <a:p>
            <a:r>
              <a:rPr lang="en-US" dirty="0" err="1"/>
              <a:t>dplyr</a:t>
            </a:r>
            <a:r>
              <a:rPr lang="en-US" dirty="0"/>
              <a:t> Package</a:t>
            </a:r>
          </a:p>
          <a:p>
            <a:pPr lvl="1"/>
            <a:r>
              <a:rPr lang="en-US" dirty="0" err="1">
                <a:solidFill>
                  <a:srgbClr val="00B0F0"/>
                </a:solidFill>
              </a:rPr>
              <a:t>group_by</a:t>
            </a:r>
            <a:r>
              <a:rPr lang="en-US" dirty="0">
                <a:solidFill>
                  <a:srgbClr val="00B0F0"/>
                </a:solidFill>
              </a:rPr>
              <a:t>()</a:t>
            </a:r>
            <a:r>
              <a:rPr lang="en-US" dirty="0"/>
              <a:t>: group data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summarize()</a:t>
            </a:r>
            <a:r>
              <a:rPr lang="en-US" dirty="0"/>
              <a:t>: calculate 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9856253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Code: Aggregate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48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90825" y="1297835"/>
            <a:ext cx="6781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###### Aggregate ######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library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dplyr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attach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mtcars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mtcars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4000"/>
                </a:solidFill>
                <a:highlight>
                  <a:srgbClr val="FFFFFF"/>
                </a:highlight>
              </a:rPr>
              <a:t>%&gt;%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head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# Use aggregate() function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mtcars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4000"/>
                </a:solidFill>
                <a:highlight>
                  <a:srgbClr val="FFFFFF"/>
                </a:highlight>
              </a:rPr>
              <a:t>%&gt;%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aggregate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by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list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cyl,vs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,FUN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mean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, na.rm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# Use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dplyr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::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group_by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() and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dplyr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::summarize() functions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mtcars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4000"/>
                </a:solidFill>
                <a:highlight>
                  <a:srgbClr val="FFFFFF"/>
                </a:highlight>
              </a:rPr>
              <a:t>%&gt;%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group_by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cyl,vs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4000"/>
                </a:solidFill>
                <a:highlight>
                  <a:srgbClr val="FFFFFF"/>
                </a:highlight>
              </a:rPr>
              <a:t>%&gt;%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summarize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mean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mpg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mean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disp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mean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hp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mean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drat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mean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wt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mean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qsec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mean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am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mean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gear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mean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carb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# Aggregate by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cyl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 and vs, show mean of mpg for each group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mtcars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4000"/>
                </a:solidFill>
                <a:highlight>
                  <a:srgbClr val="FFFFFF"/>
                </a:highlight>
              </a:rPr>
              <a:t>%&gt;%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group_by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cyl,vs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4000"/>
                </a:solidFill>
                <a:highlight>
                  <a:srgbClr val="FFFFFF"/>
                </a:highlight>
              </a:rPr>
              <a:t>%&gt;%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summarize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mean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mpg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# Aggregate by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cyl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 and vs, show maximum mpg for each group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mtcars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4000"/>
                </a:solidFill>
                <a:highlight>
                  <a:srgbClr val="FFFFFF"/>
                </a:highlight>
              </a:rPr>
              <a:t>%&gt;%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group_by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cyl,vs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4000"/>
                </a:solidFill>
                <a:highlight>
                  <a:srgbClr val="FFFFFF"/>
                </a:highlight>
              </a:rPr>
              <a:t>%&gt;%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summarize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max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mpg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detach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mtcars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2438400" y="1124670"/>
            <a:ext cx="7239000" cy="4971331"/>
          </a:xfrm>
          <a:prstGeom prst="roundRect">
            <a:avLst>
              <a:gd name="adj" fmla="val 861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954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4067175"/>
            <a:ext cx="7696200" cy="53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Manipulate Datasets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49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Create, Recode, and Rename Variables</a:t>
            </a:r>
          </a:p>
          <a:p>
            <a:r>
              <a:rPr lang="en-US" dirty="0"/>
              <a:t>Convert</a:t>
            </a:r>
          </a:p>
          <a:p>
            <a:r>
              <a:rPr lang="en-US" dirty="0"/>
              <a:t>Sort</a:t>
            </a:r>
          </a:p>
          <a:p>
            <a:r>
              <a:rPr lang="en-US" dirty="0"/>
              <a:t>Subset</a:t>
            </a:r>
          </a:p>
          <a:p>
            <a:r>
              <a:rPr lang="en-US" dirty="0"/>
              <a:t>Merge</a:t>
            </a:r>
          </a:p>
          <a:p>
            <a:r>
              <a:rPr lang="en-US" dirty="0"/>
              <a:t>Aggregate</a:t>
            </a:r>
          </a:p>
          <a:p>
            <a:r>
              <a:rPr lang="en-US" dirty="0"/>
              <a:t>Reshape</a:t>
            </a:r>
          </a:p>
        </p:txBody>
      </p:sp>
    </p:spTree>
    <p:extLst>
      <p:ext uri="{BB962C8B-B14F-4D97-AF65-F5344CB8AC3E}">
        <p14:creationId xmlns:p14="http://schemas.microsoft.com/office/powerpoint/2010/main" val="405220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Data Management Matters?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Data cleansing/transformation is an essential (usually the most time-consuming) part of a data analytics project.</a:t>
            </a:r>
          </a:p>
          <a:p>
            <a:r>
              <a:rPr lang="en-US" dirty="0"/>
              <a:t>A properly prepared dataset is the prerequisite of statistical modeling, prediction, and inference.</a:t>
            </a:r>
          </a:p>
          <a:p>
            <a:r>
              <a:rPr lang="en-US" dirty="0"/>
              <a:t>The “Garbage in, garbage out” rule applies.</a:t>
            </a:r>
          </a:p>
          <a:p>
            <a:endParaRPr lang="en-US" dirty="0"/>
          </a:p>
        </p:txBody>
      </p:sp>
      <p:pic>
        <p:nvPicPr>
          <p:cNvPr id="1028" name="Picture 4" descr="gi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88081"/>
            <a:ext cx="2987802" cy="167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27248" y="5867401"/>
            <a:ext cx="6016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source: http://www.simplebi.com/wp-system1/uploads/2015/01/gigo.gif</a:t>
            </a:r>
          </a:p>
        </p:txBody>
      </p:sp>
    </p:spTree>
    <p:extLst>
      <p:ext uri="{BB962C8B-B14F-4D97-AF65-F5344CB8AC3E}">
        <p14:creationId xmlns:p14="http://schemas.microsoft.com/office/powerpoint/2010/main" val="7755773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Reshape: Change the Layout of a Data Set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50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1"/>
            <a:ext cx="9601200" cy="1524001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tidyr</a:t>
            </a:r>
            <a:r>
              <a:rPr lang="en-US" dirty="0"/>
              <a:t> Package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gather(data, key, value, …)</a:t>
            </a:r>
            <a:r>
              <a:rPr lang="en-US" dirty="0"/>
              <a:t>: to gather columns into rows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spread(data, key, value)</a:t>
            </a:r>
            <a:r>
              <a:rPr lang="en-US" dirty="0"/>
              <a:t>: to spread rows into columns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505200"/>
            <a:ext cx="2800350" cy="895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1" y="3505200"/>
            <a:ext cx="1895475" cy="2228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5600" y="3124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wide format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3200" y="3124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long format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67350" y="3810000"/>
            <a:ext cx="1314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444490" y="4191000"/>
            <a:ext cx="1314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62600" y="344805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A26B3"/>
                </a:solidFill>
              </a:rPr>
              <a:t>gather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62600" y="412623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A26B3"/>
                </a:solidFill>
              </a:rPr>
              <a:t>spread</a:t>
            </a:r>
          </a:p>
        </p:txBody>
      </p:sp>
    </p:spTree>
    <p:extLst>
      <p:ext uri="{BB962C8B-B14F-4D97-AF65-F5344CB8AC3E}">
        <p14:creationId xmlns:p14="http://schemas.microsoft.com/office/powerpoint/2010/main" val="2720095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Code: Reshape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51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95600" y="1055722"/>
            <a:ext cx="6172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###### Reshape ######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library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tidyr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# A student score dataset in wide format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score_wide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data.frame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name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Mike"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"Sarah"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"Helen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IST3420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80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85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90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IST1750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78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81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91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IST3423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90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93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88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print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score_wide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## Gather columns into key-value pairs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score_long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score_wide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4000"/>
                </a:solidFill>
                <a:highlight>
                  <a:srgbClr val="FFFFFF"/>
                </a:highlight>
              </a:rPr>
              <a:t>%&gt;%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gather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course,score,IST3420, IST1750,IST3423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print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score_long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# Another way to specify columns to gather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score_wide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4000"/>
                </a:solidFill>
                <a:highlight>
                  <a:srgbClr val="FFFFFF"/>
                </a:highlight>
              </a:rPr>
              <a:t>%&gt;%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gather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course,score,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IST3420, IST1750,IST3423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# Still another way to specify columns to gather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score_wide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4000"/>
                </a:solidFill>
                <a:highlight>
                  <a:srgbClr val="FFFFFF"/>
                </a:highlight>
              </a:rPr>
              <a:t>%&gt;%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gather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course,score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## Split a single character column into multiple columns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print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score_long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score_long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4000"/>
                </a:solidFill>
                <a:highlight>
                  <a:srgbClr val="FFFFFF"/>
                </a:highlight>
              </a:rPr>
              <a:t>%&gt;%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spread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course,score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38400" y="1044292"/>
            <a:ext cx="7239000" cy="5262979"/>
          </a:xfrm>
          <a:prstGeom prst="roundRect">
            <a:avLst>
              <a:gd name="adj" fmla="val 861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623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52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Data Transformation with </a:t>
            </a:r>
            <a:r>
              <a:rPr lang="en-US" dirty="0" err="1"/>
              <a:t>dplyr</a:t>
            </a:r>
            <a:r>
              <a:rPr lang="en-US" dirty="0"/>
              <a:t> </a:t>
            </a:r>
            <a:r>
              <a:rPr lang="en-US" dirty="0" err="1"/>
              <a:t>Cheatsheet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https://github.com/rstudio/cheatsheets/raw/master/source/pdfs/data-transformation-cheatsheet.pdf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509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 in a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Weblog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602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Scenario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54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Company XYZ runs a website. The company is confronting the challenge of extracting information and knowledge from this website to better understand how visitors access the online service.</a:t>
            </a:r>
          </a:p>
          <a:p>
            <a:r>
              <a:rPr lang="en-US" dirty="0"/>
              <a:t>The objective of this data analytics project is to answer the following questions:</a:t>
            </a:r>
          </a:p>
          <a:p>
            <a:pPr lvl="1"/>
            <a:r>
              <a:rPr lang="en-US" dirty="0"/>
              <a:t>What are the top 10 countries from which the visitors come?</a:t>
            </a:r>
          </a:p>
          <a:p>
            <a:pPr lvl="1"/>
            <a:r>
              <a:rPr lang="en-US" dirty="0"/>
              <a:t>How many visits do we have for the FAQ page?</a:t>
            </a:r>
          </a:p>
          <a:p>
            <a:pPr lvl="1"/>
            <a:r>
              <a:rPr lang="en-US" dirty="0"/>
              <a:t>More……</a:t>
            </a:r>
          </a:p>
        </p:txBody>
      </p:sp>
    </p:spTree>
    <p:extLst>
      <p:ext uri="{BB962C8B-B14F-4D97-AF65-F5344CB8AC3E}">
        <p14:creationId xmlns:p14="http://schemas.microsoft.com/office/powerpoint/2010/main" val="35684280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Web Server Log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55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744200" cy="3124200"/>
          </a:xfrm>
        </p:spPr>
        <p:txBody>
          <a:bodyPr>
            <a:normAutofit/>
          </a:bodyPr>
          <a:lstStyle/>
          <a:p>
            <a:r>
              <a:rPr lang="en-US" dirty="0"/>
              <a:t>The log file records all HTTP requests from browser clients to web server.</a:t>
            </a:r>
          </a:p>
          <a:p>
            <a:pPr lvl="1"/>
            <a:r>
              <a:rPr lang="en-US" sz="1900" dirty="0"/>
              <a:t>Remote host</a:t>
            </a:r>
          </a:p>
          <a:p>
            <a:pPr lvl="1"/>
            <a:r>
              <a:rPr lang="en-US" sz="1900" dirty="0"/>
              <a:t>Request time</a:t>
            </a:r>
          </a:p>
          <a:p>
            <a:pPr lvl="1"/>
            <a:r>
              <a:rPr lang="en-US" sz="1900" dirty="0"/>
              <a:t>Request method</a:t>
            </a:r>
          </a:p>
          <a:p>
            <a:pPr lvl="1"/>
            <a:r>
              <a:rPr lang="en-US" sz="1900" dirty="0"/>
              <a:t>Request URI</a:t>
            </a:r>
          </a:p>
          <a:p>
            <a:pPr lvl="1"/>
            <a:r>
              <a:rPr lang="en-US" sz="1900" dirty="0"/>
              <a:t>Request protocol</a:t>
            </a:r>
          </a:p>
          <a:p>
            <a:pPr lvl="1"/>
            <a:r>
              <a:rPr lang="en-US" sz="1900" dirty="0"/>
              <a:t>Status</a:t>
            </a:r>
          </a:p>
          <a:p>
            <a:pPr lvl="1"/>
            <a:r>
              <a:rPr lang="en-US" sz="1900" dirty="0"/>
              <a:t>Size of request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244138"/>
            <a:ext cx="7368212" cy="1851862"/>
          </a:xfrm>
          <a:prstGeom prst="rect">
            <a:avLst/>
          </a:prstGeom>
          <a:ln w="12700">
            <a:solidFill>
              <a:schemeClr val="bg2">
                <a:lumMod val="75000"/>
              </a:schemeClr>
            </a:solidFill>
          </a:ln>
        </p:spPr>
      </p:pic>
      <p:pic>
        <p:nvPicPr>
          <p:cNvPr id="1026" name="Picture 2" descr="Image result for Apache Web Server">
            <a:extLst>
              <a:ext uri="{FF2B5EF4-FFF2-40B4-BE49-F238E27FC236}">
                <a16:creationId xmlns:a16="http://schemas.microsoft.com/office/drawing/2014/main" id="{30D71A77-3282-45F6-B401-4F1917032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767638"/>
            <a:ext cx="30289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0416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 Task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56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9601200" cy="1219200"/>
          </a:xfrm>
        </p:spPr>
        <p:txBody>
          <a:bodyPr>
            <a:normAutofit/>
          </a:bodyPr>
          <a:lstStyle/>
          <a:p>
            <a:r>
              <a:rPr lang="en-US" dirty="0"/>
              <a:t>Import the Apache log file</a:t>
            </a:r>
          </a:p>
          <a:p>
            <a:r>
              <a:rPr lang="en-US" dirty="0"/>
              <a:t>Cleanse and transform the data into the following data frame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310" y="2286000"/>
            <a:ext cx="7735380" cy="313416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18059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Data Management Task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57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Convert IP address to IP number</a:t>
            </a:r>
          </a:p>
          <a:p>
            <a:pPr lvl="1"/>
            <a:r>
              <a:rPr lang="en-US" dirty="0"/>
              <a:t>Refer to </a:t>
            </a:r>
            <a:r>
              <a:rPr lang="en-US" dirty="0">
                <a:hlinkClick r:id="rId3"/>
              </a:rPr>
              <a:t>http://www.ip2country.net/ip2country/ip_number.html</a:t>
            </a:r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IP </a:t>
            </a:r>
            <a:r>
              <a:rPr lang="en-US" dirty="0"/>
              <a:t>Number = 16777216*w + 65536*x + 256*y + z     (1)</a:t>
            </a:r>
          </a:p>
          <a:p>
            <a:pPr marL="274320" lvl="1" indent="0">
              <a:buNone/>
            </a:pPr>
            <a:r>
              <a:rPr lang="en-US" dirty="0" smtClean="0"/>
              <a:t>Where IP </a:t>
            </a:r>
            <a:r>
              <a:rPr lang="en-US" dirty="0"/>
              <a:t>Address = </a:t>
            </a:r>
            <a:r>
              <a:rPr lang="en-US" dirty="0" err="1"/>
              <a:t>w.x.y.z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For example, if IP address is "169.6.7.20", then its IP Number "2835744532" is based </a:t>
            </a:r>
            <a:r>
              <a:rPr lang="en-US" dirty="0" smtClean="0"/>
              <a:t>on </a:t>
            </a:r>
            <a:r>
              <a:rPr lang="en-US" dirty="0"/>
              <a:t>formula (1).</a:t>
            </a:r>
          </a:p>
          <a:p>
            <a:pPr marL="274320" lvl="1" indent="0">
              <a:buNone/>
            </a:pPr>
            <a:r>
              <a:rPr lang="en-US" dirty="0" smtClean="0"/>
              <a:t>IP </a:t>
            </a:r>
            <a:r>
              <a:rPr lang="en-US" dirty="0"/>
              <a:t>Number = 16777216*169 + 65536*6 + 256*7 + 20</a:t>
            </a:r>
          </a:p>
          <a:p>
            <a:pPr marL="274320" lvl="1" indent="0">
              <a:buNone/>
            </a:pPr>
            <a:r>
              <a:rPr lang="en-US" dirty="0"/>
              <a:t>          = 2835349504 + 393216 + 1792 + 20</a:t>
            </a:r>
          </a:p>
          <a:p>
            <a:pPr marL="274320" lvl="1" indent="0">
              <a:buNone/>
            </a:pPr>
            <a:r>
              <a:rPr lang="en-US" dirty="0"/>
              <a:t>          = </a:t>
            </a:r>
            <a:r>
              <a:rPr lang="en-US" dirty="0" smtClean="0"/>
              <a:t>2835744532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“</a:t>
            </a:r>
            <a:r>
              <a:rPr lang="en-US" dirty="0" err="1"/>
              <a:t>GeoLite</a:t>
            </a:r>
            <a:r>
              <a:rPr lang="en-US" dirty="0"/>
              <a:t> Country” </a:t>
            </a:r>
            <a:r>
              <a:rPr lang="en-US" dirty="0" smtClean="0"/>
              <a:t>database: </a:t>
            </a:r>
            <a:r>
              <a:rPr lang="en-US" dirty="0" smtClean="0">
                <a:hlinkClick r:id="rId4"/>
              </a:rPr>
              <a:t>https://dev.maxmind.com/geoip/geoip2/geolite2/</a:t>
            </a:r>
            <a:endParaRPr lang="en-US" dirty="0" smtClean="0"/>
          </a:p>
          <a:p>
            <a:r>
              <a:rPr lang="en-US" dirty="0"/>
              <a:t>“</a:t>
            </a:r>
            <a:r>
              <a:rPr lang="en-US" dirty="0" err="1"/>
              <a:t>rgeolocat</a:t>
            </a:r>
            <a:r>
              <a:rPr lang="en-US" dirty="0"/>
              <a:t>” </a:t>
            </a:r>
            <a:r>
              <a:rPr lang="en-US" dirty="0" smtClean="0"/>
              <a:t>package:  </a:t>
            </a:r>
          </a:p>
          <a:p>
            <a:pPr lvl="1"/>
            <a:r>
              <a:rPr lang="en-US" dirty="0"/>
              <a:t>https://cran.r-project.org/web/packages/rgeolocate/index.html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99752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linuxgeeky.com/wp-content/uploads/2014/12/apache-http-serv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895601"/>
            <a:ext cx="1219200" cy="57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Analytics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9601200" cy="4937760"/>
          </a:xfrm>
        </p:spPr>
        <p:txBody>
          <a:bodyPr>
            <a:normAutofit/>
          </a:bodyPr>
          <a:lstStyle/>
          <a:p>
            <a:r>
              <a:rPr lang="en-US" sz="2400" dirty="0"/>
              <a:t>Common reasons to use web analytics</a:t>
            </a:r>
          </a:p>
          <a:p>
            <a:pPr lvl="1"/>
            <a:r>
              <a:rPr lang="en-US" sz="2000" dirty="0"/>
              <a:t>Understand website traffic </a:t>
            </a:r>
          </a:p>
          <a:p>
            <a:pPr lvl="1"/>
            <a:r>
              <a:rPr lang="en-US" sz="2000" dirty="0"/>
              <a:t>Track mass user activity</a:t>
            </a:r>
          </a:p>
          <a:p>
            <a:pPr lvl="1"/>
            <a:r>
              <a:rPr lang="en-US" sz="2000" dirty="0"/>
              <a:t>Improve site design and user experience</a:t>
            </a:r>
          </a:p>
          <a:p>
            <a:r>
              <a:rPr lang="en-US" sz="2400" dirty="0"/>
              <a:t>Two common data sources</a:t>
            </a:r>
          </a:p>
          <a:p>
            <a:pPr lvl="1"/>
            <a:r>
              <a:rPr lang="en-US" sz="2000" b="1" dirty="0"/>
              <a:t>Web server log files </a:t>
            </a:r>
            <a:r>
              <a:rPr lang="en-US" sz="2000" dirty="0"/>
              <a:t>(e.g., Apache log file)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b="1" dirty="0"/>
              <a:t>Page tagging or “Web bugs” </a:t>
            </a:r>
            <a:r>
              <a:rPr lang="en-US" sz="2000" dirty="0"/>
              <a:t>(e.g., analytics.js)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A3E9-0C90-4B3A-9F8E-542ED3C0C63B}" type="slidenum">
              <a:rPr lang="en-US" smtClean="0"/>
              <a:t>58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76400" y="3466394"/>
            <a:ext cx="7681913" cy="100785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77000" y="4572000"/>
            <a:ext cx="4648200" cy="172861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D81B60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&lt;!-- Google Analytics --&gt;</a:t>
            </a:r>
            <a:r>
              <a:rPr lang="en-US" altLang="en-US" sz="900" dirty="0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/>
            </a:r>
            <a:br>
              <a:rPr lang="en-US" altLang="en-US" sz="900" dirty="0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</a:br>
            <a:r>
              <a:rPr lang="en-US" altLang="en-US" sz="900" dirty="0">
                <a:solidFill>
                  <a:srgbClr val="3B78E7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&lt;script&gt;</a:t>
            </a:r>
            <a:r>
              <a:rPr lang="en-US" altLang="en-US" sz="900" dirty="0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/>
            </a:r>
            <a:br>
              <a:rPr lang="en-US" altLang="en-US" sz="900" dirty="0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</a:br>
            <a:r>
              <a:rPr lang="en-US" altLang="en-US" sz="900" dirty="0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(</a:t>
            </a:r>
            <a:r>
              <a:rPr lang="en-US" altLang="en-US" sz="900" dirty="0">
                <a:solidFill>
                  <a:srgbClr val="3B78E7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function</a:t>
            </a:r>
            <a:r>
              <a:rPr lang="en-US" altLang="en-US" sz="900" dirty="0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(</a:t>
            </a:r>
            <a:r>
              <a:rPr lang="en-US" altLang="en-US" sz="900" dirty="0" err="1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i,s,o,g,r,a,m</a:t>
            </a:r>
            <a:r>
              <a:rPr lang="en-US" altLang="en-US" sz="900" dirty="0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){</a:t>
            </a:r>
            <a:r>
              <a:rPr lang="en-US" altLang="en-US" sz="900" dirty="0" err="1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i</a:t>
            </a:r>
            <a:r>
              <a:rPr lang="en-US" altLang="en-US" sz="900" dirty="0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[</a:t>
            </a:r>
            <a:r>
              <a:rPr lang="en-US" altLang="en-US" sz="900" dirty="0">
                <a:solidFill>
                  <a:srgbClr val="0D90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'</a:t>
            </a:r>
            <a:r>
              <a:rPr lang="en-US" altLang="en-US" sz="900" dirty="0" err="1">
                <a:solidFill>
                  <a:srgbClr val="0D90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GoogleAnalyticsObject</a:t>
            </a:r>
            <a:r>
              <a:rPr lang="en-US" altLang="en-US" sz="900" dirty="0">
                <a:solidFill>
                  <a:srgbClr val="0D90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'</a:t>
            </a:r>
            <a:r>
              <a:rPr lang="en-US" altLang="en-US" sz="900" dirty="0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]=</a:t>
            </a:r>
            <a:r>
              <a:rPr lang="en-US" altLang="en-US" sz="900" dirty="0" err="1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r;i</a:t>
            </a:r>
            <a:r>
              <a:rPr lang="en-US" altLang="en-US" sz="900" dirty="0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[r]=</a:t>
            </a:r>
            <a:r>
              <a:rPr lang="en-US" altLang="en-US" sz="900" dirty="0" err="1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i</a:t>
            </a:r>
            <a:r>
              <a:rPr lang="en-US" altLang="en-US" sz="900" dirty="0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[r]||</a:t>
            </a:r>
            <a:r>
              <a:rPr lang="en-US" altLang="en-US" sz="900" dirty="0">
                <a:solidFill>
                  <a:srgbClr val="3B78E7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function</a:t>
            </a:r>
            <a:r>
              <a:rPr lang="en-US" altLang="en-US" sz="900" dirty="0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(){</a:t>
            </a:r>
            <a:br>
              <a:rPr lang="en-US" altLang="en-US" sz="900" dirty="0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</a:br>
            <a:r>
              <a:rPr lang="en-US" altLang="en-US" sz="900" dirty="0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(</a:t>
            </a:r>
            <a:r>
              <a:rPr lang="en-US" altLang="en-US" sz="900" dirty="0" err="1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i</a:t>
            </a:r>
            <a:r>
              <a:rPr lang="en-US" altLang="en-US" sz="900" dirty="0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[r].q=</a:t>
            </a:r>
            <a:r>
              <a:rPr lang="en-US" altLang="en-US" sz="900" dirty="0" err="1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i</a:t>
            </a:r>
            <a:r>
              <a:rPr lang="en-US" altLang="en-US" sz="900" dirty="0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[r].q||[]).push(arguments)},</a:t>
            </a:r>
            <a:r>
              <a:rPr lang="en-US" altLang="en-US" sz="900" dirty="0" err="1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i</a:t>
            </a:r>
            <a:r>
              <a:rPr lang="en-US" altLang="en-US" sz="900" dirty="0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[r].l=</a:t>
            </a:r>
            <a:r>
              <a:rPr lang="en-US" altLang="en-US" sz="900" dirty="0">
                <a:solidFill>
                  <a:srgbClr val="F4511E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1</a:t>
            </a:r>
            <a:r>
              <a:rPr lang="en-US" altLang="en-US" sz="900" dirty="0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*</a:t>
            </a:r>
            <a:r>
              <a:rPr lang="en-US" altLang="en-US" sz="900" dirty="0">
                <a:solidFill>
                  <a:srgbClr val="3B78E7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new</a:t>
            </a:r>
            <a:r>
              <a:rPr lang="en-US" altLang="en-US" sz="900" dirty="0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 </a:t>
            </a:r>
            <a:r>
              <a:rPr lang="en-US" altLang="en-US" sz="900" dirty="0">
                <a:solidFill>
                  <a:srgbClr val="9C27B0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Date</a:t>
            </a:r>
            <a:r>
              <a:rPr lang="en-US" altLang="en-US" sz="900" dirty="0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();a=</a:t>
            </a:r>
            <a:r>
              <a:rPr lang="en-US" altLang="en-US" sz="900" dirty="0" err="1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s.createElement</a:t>
            </a:r>
            <a:r>
              <a:rPr lang="en-US" altLang="en-US" sz="900" dirty="0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(o),</a:t>
            </a:r>
            <a:br>
              <a:rPr lang="en-US" altLang="en-US" sz="900" dirty="0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</a:br>
            <a:r>
              <a:rPr lang="en-US" altLang="en-US" sz="900" dirty="0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m=</a:t>
            </a:r>
            <a:r>
              <a:rPr lang="en-US" altLang="en-US" sz="900" dirty="0" err="1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s.getElementsByTagName</a:t>
            </a:r>
            <a:r>
              <a:rPr lang="en-US" altLang="en-US" sz="900" dirty="0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(o)[</a:t>
            </a:r>
            <a:r>
              <a:rPr lang="en-US" altLang="en-US" sz="900" dirty="0">
                <a:solidFill>
                  <a:srgbClr val="F4511E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0</a:t>
            </a:r>
            <a:r>
              <a:rPr lang="en-US" altLang="en-US" sz="900" dirty="0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];</a:t>
            </a:r>
            <a:r>
              <a:rPr lang="en-US" altLang="en-US" sz="900" dirty="0" err="1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a.async</a:t>
            </a:r>
            <a:r>
              <a:rPr lang="en-US" altLang="en-US" sz="900" dirty="0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=</a:t>
            </a:r>
            <a:r>
              <a:rPr lang="en-US" altLang="en-US" sz="900" dirty="0">
                <a:solidFill>
                  <a:srgbClr val="F4511E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1</a:t>
            </a:r>
            <a:r>
              <a:rPr lang="en-US" altLang="en-US" sz="900" dirty="0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;a.src=</a:t>
            </a:r>
            <a:r>
              <a:rPr lang="en-US" altLang="en-US" sz="900" dirty="0" err="1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g;m.parentNode.insertBefore</a:t>
            </a:r>
            <a:r>
              <a:rPr lang="en-US" altLang="en-US" sz="900" dirty="0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(</a:t>
            </a:r>
            <a:r>
              <a:rPr lang="en-US" altLang="en-US" sz="900" dirty="0" err="1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a,m</a:t>
            </a:r>
            <a:r>
              <a:rPr lang="en-US" altLang="en-US" sz="900" dirty="0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)</a:t>
            </a:r>
            <a:br>
              <a:rPr lang="en-US" altLang="en-US" sz="900" dirty="0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</a:br>
            <a:r>
              <a:rPr lang="en-US" altLang="en-US" sz="900" dirty="0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})(</a:t>
            </a:r>
            <a:r>
              <a:rPr lang="en-US" altLang="en-US" sz="900" dirty="0" err="1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window,document,</a:t>
            </a:r>
            <a:r>
              <a:rPr lang="en-US" altLang="en-US" sz="900" dirty="0" err="1">
                <a:solidFill>
                  <a:srgbClr val="0D90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'script</a:t>
            </a:r>
            <a:r>
              <a:rPr lang="en-US" altLang="en-US" sz="900" dirty="0">
                <a:solidFill>
                  <a:srgbClr val="0D90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'</a:t>
            </a:r>
            <a:r>
              <a:rPr lang="en-US" altLang="en-US" sz="900" dirty="0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,</a:t>
            </a:r>
            <a:r>
              <a:rPr lang="en-US" altLang="en-US" sz="900" dirty="0">
                <a:solidFill>
                  <a:srgbClr val="0D90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'//www.google-analytics.com/analytics.js'</a:t>
            </a:r>
            <a:r>
              <a:rPr lang="en-US" altLang="en-US" sz="900" dirty="0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,</a:t>
            </a:r>
            <a:r>
              <a:rPr lang="en-US" altLang="en-US" sz="900" dirty="0">
                <a:solidFill>
                  <a:srgbClr val="0D90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'ga'</a:t>
            </a:r>
            <a:r>
              <a:rPr lang="en-US" altLang="en-US" sz="900" dirty="0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);</a:t>
            </a:r>
            <a:br>
              <a:rPr lang="en-US" altLang="en-US" sz="900" dirty="0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</a:br>
            <a:endParaRPr lang="en-US" altLang="en-US" sz="900" dirty="0">
              <a:solidFill>
                <a:srgbClr val="37474F"/>
              </a:solidFill>
              <a:latin typeface="Arial Unicode MS" pitchFamily="34" charset="-122"/>
              <a:ea typeface="Roboto Mono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 err="1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ga</a:t>
            </a:r>
            <a:r>
              <a:rPr lang="en-US" altLang="en-US" sz="900" dirty="0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(</a:t>
            </a:r>
            <a:r>
              <a:rPr lang="en-US" altLang="en-US" sz="900" dirty="0">
                <a:solidFill>
                  <a:srgbClr val="0D90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'create'</a:t>
            </a:r>
            <a:r>
              <a:rPr lang="en-US" altLang="en-US" sz="900" dirty="0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, </a:t>
            </a:r>
            <a:r>
              <a:rPr lang="en-US" altLang="en-US" sz="900" dirty="0">
                <a:solidFill>
                  <a:srgbClr val="0D90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'UA-XXXXX-Y'</a:t>
            </a:r>
            <a:r>
              <a:rPr lang="en-US" altLang="en-US" sz="900" dirty="0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, </a:t>
            </a:r>
            <a:r>
              <a:rPr lang="en-US" altLang="en-US" sz="900" dirty="0">
                <a:solidFill>
                  <a:srgbClr val="0D90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'auto'</a:t>
            </a:r>
            <a:r>
              <a:rPr lang="en-US" altLang="en-US" sz="900" dirty="0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);</a:t>
            </a:r>
            <a:br>
              <a:rPr lang="en-US" altLang="en-US" sz="900" dirty="0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</a:br>
            <a:r>
              <a:rPr lang="en-US" altLang="en-US" sz="900" dirty="0" err="1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ga</a:t>
            </a:r>
            <a:r>
              <a:rPr lang="en-US" altLang="en-US" sz="900" dirty="0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(</a:t>
            </a:r>
            <a:r>
              <a:rPr lang="en-US" altLang="en-US" sz="900" dirty="0">
                <a:solidFill>
                  <a:srgbClr val="0D90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'send'</a:t>
            </a:r>
            <a:r>
              <a:rPr lang="en-US" altLang="en-US" sz="900" dirty="0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, </a:t>
            </a:r>
            <a:r>
              <a:rPr lang="en-US" altLang="en-US" sz="900" dirty="0">
                <a:solidFill>
                  <a:srgbClr val="0D90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'</a:t>
            </a:r>
            <a:r>
              <a:rPr lang="en-US" altLang="en-US" sz="900" dirty="0" err="1">
                <a:solidFill>
                  <a:srgbClr val="0D90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pageview</a:t>
            </a:r>
            <a:r>
              <a:rPr lang="en-US" altLang="en-US" sz="900" dirty="0">
                <a:solidFill>
                  <a:srgbClr val="0D90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'</a:t>
            </a:r>
            <a:r>
              <a:rPr lang="en-US" altLang="en-US" sz="900" dirty="0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);</a:t>
            </a:r>
            <a:br>
              <a:rPr lang="en-US" altLang="en-US" sz="900" dirty="0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</a:br>
            <a:r>
              <a:rPr lang="en-US" altLang="en-US" sz="900" dirty="0">
                <a:solidFill>
                  <a:srgbClr val="3B78E7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&lt;/script&gt;</a:t>
            </a:r>
            <a:r>
              <a:rPr lang="en-US" altLang="en-US" sz="900" dirty="0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/>
            </a:r>
            <a:br>
              <a:rPr lang="en-US" altLang="en-US" sz="900" dirty="0">
                <a:solidFill>
                  <a:srgbClr val="37474F"/>
                </a:solidFill>
                <a:latin typeface="Arial Unicode MS" pitchFamily="34" charset="-122"/>
                <a:ea typeface="Roboto Mono"/>
                <a:cs typeface="Arial" pitchFamily="34" charset="0"/>
              </a:rPr>
            </a:br>
            <a:r>
              <a:rPr lang="en-US" altLang="en-US" sz="900" dirty="0">
                <a:solidFill>
                  <a:srgbClr val="D81B60"/>
                </a:solidFill>
                <a:latin typeface="Arial Unicode MS" pitchFamily="34" charset="-122"/>
                <a:ea typeface="Roboto Mono"/>
                <a:cs typeface="Arial" pitchFamily="34" charset="0"/>
              </a:rPr>
              <a:t>&lt;!-- End Google Analytics --&gt;</a:t>
            </a:r>
            <a:r>
              <a:rPr lang="en-US" altLang="en-US" sz="500" dirty="0">
                <a:latin typeface="Arial" pitchFamily="34" charset="0"/>
                <a:cs typeface="Arial" pitchFamily="34" charset="0"/>
              </a:rPr>
              <a:t> </a:t>
            </a:r>
            <a:endParaRPr lang="en-US" alt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970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Analytics - Field Experiment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A3E9-0C90-4B3A-9F8E-542ED3C0C63B}" type="slidenum">
              <a:rPr lang="en-US" smtClean="0"/>
              <a:t>59</a:t>
            </a:fld>
            <a:endParaRPr lang="en-US"/>
          </a:p>
        </p:txBody>
      </p:sp>
      <p:pic>
        <p:nvPicPr>
          <p:cNvPr id="16386" name="Picture 2" descr="https://receiptful-blog-staging.s3.amazonaws.com/2015/Apr/a_b_testing-14302503467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2400" y="1104900"/>
            <a:ext cx="4213494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10000" y="604760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200" dirty="0"/>
              <a:t>https://receiptful.com/blog/ab-testing-for-ecommerce/</a:t>
            </a:r>
          </a:p>
        </p:txBody>
      </p:sp>
    </p:spTree>
    <p:extLst>
      <p:ext uri="{BB962C8B-B14F-4D97-AF65-F5344CB8AC3E}">
        <p14:creationId xmlns:p14="http://schemas.microsoft.com/office/powerpoint/2010/main" val="234998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Data Manipulation Packages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https://github.com/hadley/dplyr</a:t>
            </a:r>
          </a:p>
          <a:p>
            <a:pPr lvl="1"/>
            <a:r>
              <a:rPr lang="en-US" dirty="0">
                <a:hlinkClick r:id="rId2"/>
              </a:rPr>
              <a:t>https://cran.r-project.org/web/packages/dplyr/dplyr.pdf</a:t>
            </a:r>
            <a:endParaRPr lang="en-US" dirty="0"/>
          </a:p>
          <a:p>
            <a:r>
              <a:rPr lang="en-US" dirty="0" err="1"/>
              <a:t>tidyr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https://github.com/hadley/tidyr</a:t>
            </a:r>
          </a:p>
          <a:p>
            <a:pPr lvl="1"/>
            <a:r>
              <a:rPr lang="en-US" dirty="0">
                <a:hlinkClick r:id="rId3"/>
              </a:rPr>
              <a:t>https://cran.r-project.org/web/packages/tidyr/tidyr.pdf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364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60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Refer to “</a:t>
            </a:r>
            <a:r>
              <a:rPr lang="en-US" dirty="0" err="1"/>
              <a:t>Manage_Weblog_Data.Rmd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30347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61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z="1800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6266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Manipulation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9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String Manipulation?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791200" cy="4937760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trings usually contain unstructured or semi-structured data</a:t>
            </a:r>
          </a:p>
          <a:p>
            <a:r>
              <a:rPr lang="en-US" dirty="0" smtClean="0"/>
              <a:t>Regular expressions or </a:t>
            </a:r>
            <a:r>
              <a:rPr lang="en-US" dirty="0" err="1" smtClean="0"/>
              <a:t>regexps</a:t>
            </a:r>
            <a:r>
              <a:rPr lang="en-US" dirty="0" smtClean="0"/>
              <a:t> are a concise language for describing patterns in strings</a:t>
            </a:r>
          </a:p>
          <a:p>
            <a:pPr lvl="1"/>
            <a:r>
              <a:rPr lang="en-US" dirty="0"/>
              <a:t>find a word in a string</a:t>
            </a:r>
          </a:p>
          <a:p>
            <a:pPr lvl="1"/>
            <a:r>
              <a:rPr lang="en-US" dirty="0"/>
              <a:t>replace string</a:t>
            </a:r>
          </a:p>
          <a:p>
            <a:pPr lvl="1"/>
            <a:r>
              <a:rPr lang="en-US" dirty="0"/>
              <a:t>match a single character</a:t>
            </a:r>
          </a:p>
          <a:p>
            <a:pPr lvl="1"/>
            <a:r>
              <a:rPr lang="en-US" dirty="0"/>
              <a:t>match one of any of several letters</a:t>
            </a:r>
          </a:p>
          <a:p>
            <a:pPr lvl="1"/>
            <a:r>
              <a:rPr lang="en-US" dirty="0"/>
              <a:t>match series of range of characters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2057400"/>
            <a:ext cx="5486400" cy="324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5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of Regular Expressions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964-332A-4115-BBD0-419F6E8FE1FF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4953000" cy="4937760"/>
          </a:xfrm>
        </p:spPr>
        <p:txBody>
          <a:bodyPr/>
          <a:lstStyle/>
          <a:p>
            <a:r>
              <a:rPr lang="en-US" dirty="0"/>
              <a:t>email validation</a:t>
            </a:r>
          </a:p>
          <a:p>
            <a:r>
              <a:rPr lang="en-US" dirty="0"/>
              <a:t>password validation</a:t>
            </a:r>
          </a:p>
          <a:p>
            <a:r>
              <a:rPr lang="en-US" dirty="0"/>
              <a:t>date validation</a:t>
            </a:r>
          </a:p>
          <a:p>
            <a:r>
              <a:rPr lang="en-US" dirty="0"/>
              <a:t>phone number validation</a:t>
            </a:r>
          </a:p>
          <a:p>
            <a:r>
              <a:rPr lang="en-US" dirty="0"/>
              <a:t>search and replace in text editors</a:t>
            </a:r>
          </a:p>
          <a:p>
            <a:r>
              <a:rPr lang="en-US" dirty="0"/>
              <a:t>web scraping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524000"/>
            <a:ext cx="5715000" cy="259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8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50606</TotalTime>
  <Words>3724</Words>
  <Application>Microsoft Office PowerPoint</Application>
  <PresentationFormat>Widescreen</PresentationFormat>
  <Paragraphs>792</Paragraphs>
  <Slides>61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2" baseType="lpstr">
      <vt:lpstr>Arial Unicode MS</vt:lpstr>
      <vt:lpstr>Roboto Mono</vt:lpstr>
      <vt:lpstr>Arial</vt:lpstr>
      <vt:lpstr>Bookman Old Style</vt:lpstr>
      <vt:lpstr>Calibri</vt:lpstr>
      <vt:lpstr>Courier New</vt:lpstr>
      <vt:lpstr>Gill Sans MT</vt:lpstr>
      <vt:lpstr>Times New Roman</vt:lpstr>
      <vt:lpstr>Wingdings</vt:lpstr>
      <vt:lpstr>Wingdings 3</vt:lpstr>
      <vt:lpstr>Origin</vt:lpstr>
      <vt:lpstr>IST 3420: Introduction to Data Science and Management </vt:lpstr>
      <vt:lpstr>Agenda</vt:lpstr>
      <vt:lpstr>Reading Assignment</vt:lpstr>
      <vt:lpstr>Data Management for Data Science</vt:lpstr>
      <vt:lpstr>Why Data Management Matters?</vt:lpstr>
      <vt:lpstr>Popular Data Manipulation Packages</vt:lpstr>
      <vt:lpstr>Strings Manipulation</vt:lpstr>
      <vt:lpstr>Why We Need String Manipulation?</vt:lpstr>
      <vt:lpstr>Use Cases of Regular Expressions</vt:lpstr>
      <vt:lpstr>String Manipulation</vt:lpstr>
      <vt:lpstr>(cont.)</vt:lpstr>
      <vt:lpstr>Notes</vt:lpstr>
      <vt:lpstr>Which Method to Choose: Use Regex Cheat sheet</vt:lpstr>
      <vt:lpstr>R Code: String Manipulation</vt:lpstr>
      <vt:lpstr>(cont.)</vt:lpstr>
      <vt:lpstr>Think deeper about regex</vt:lpstr>
      <vt:lpstr>Datasets Manipulation</vt:lpstr>
      <vt:lpstr>Forward Pipe Operator magrittr::%&gt;%</vt:lpstr>
      <vt:lpstr>Syntax of magrittr::%&gt;%</vt:lpstr>
      <vt:lpstr>R Code: Forward Pipe Operator</vt:lpstr>
      <vt:lpstr>Manipulate Datasets</vt:lpstr>
      <vt:lpstr>Create Variables</vt:lpstr>
      <vt:lpstr>R Code: Create Variables</vt:lpstr>
      <vt:lpstr>Recode Variables</vt:lpstr>
      <vt:lpstr>Rename Variables</vt:lpstr>
      <vt:lpstr>Manipulate Datasets</vt:lpstr>
      <vt:lpstr>Data Conversion</vt:lpstr>
      <vt:lpstr>Data Conversion</vt:lpstr>
      <vt:lpstr>Manipulate Datasets</vt:lpstr>
      <vt:lpstr>Sort</vt:lpstr>
      <vt:lpstr>Sorting Methods</vt:lpstr>
      <vt:lpstr>R Code: Sort Data</vt:lpstr>
      <vt:lpstr>Manipulate Datasets</vt:lpstr>
      <vt:lpstr>Subset</vt:lpstr>
      <vt:lpstr>Subset Methods</vt:lpstr>
      <vt:lpstr>R Code: Use Base R Index Feature</vt:lpstr>
      <vt:lpstr>R Code: Use Base R subset() Function</vt:lpstr>
      <vt:lpstr>R Code: Use dplyr Package</vt:lpstr>
      <vt:lpstr>Manipulate Datasets</vt:lpstr>
      <vt:lpstr>Merge/Join Data Frames</vt:lpstr>
      <vt:lpstr>Examples</vt:lpstr>
      <vt:lpstr>Merge/Join Methods</vt:lpstr>
      <vt:lpstr>R Code: Use merge() Function</vt:lpstr>
      <vt:lpstr>R Code: Use join() Function in plyr Package</vt:lpstr>
      <vt:lpstr>R Code: Use dplyr Package</vt:lpstr>
      <vt:lpstr>Manipulate Datasets</vt:lpstr>
      <vt:lpstr>Aggregate</vt:lpstr>
      <vt:lpstr>R Code: Aggregate</vt:lpstr>
      <vt:lpstr>Manipulate Datasets</vt:lpstr>
      <vt:lpstr>Reshape: Change the Layout of a Data Set</vt:lpstr>
      <vt:lpstr>R Code: Reshape</vt:lpstr>
      <vt:lpstr>Reference</vt:lpstr>
      <vt:lpstr>Data Manipulation in a Project</vt:lpstr>
      <vt:lpstr>Business Scenario</vt:lpstr>
      <vt:lpstr>Apache Web Server Log</vt:lpstr>
      <vt:lpstr>Data Management Task</vt:lpstr>
      <vt:lpstr> Data Management Task</vt:lpstr>
      <vt:lpstr>Web Analytics Summary</vt:lpstr>
      <vt:lpstr>Web Analytics - Field Experiment</vt:lpstr>
      <vt:lpstr>R Code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3420 Intro to Data Sci and Mgt</dc:title>
  <dc:creator>Langtao Chen</dc:creator>
  <cp:lastModifiedBy>Zou, Cui</cp:lastModifiedBy>
  <cp:revision>399</cp:revision>
  <dcterms:created xsi:type="dcterms:W3CDTF">2013-12-30T19:14:46Z</dcterms:created>
  <dcterms:modified xsi:type="dcterms:W3CDTF">2020-10-05T03:47:07Z</dcterms:modified>
</cp:coreProperties>
</file>