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72" r:id="rId1"/>
  </p:sldMasterIdLst>
  <p:notesMasterIdLst>
    <p:notesMasterId r:id="rId95"/>
  </p:notesMasterIdLst>
  <p:sldIdLst>
    <p:sldId id="256" r:id="rId2"/>
    <p:sldId id="895" r:id="rId3"/>
    <p:sldId id="880" r:id="rId4"/>
    <p:sldId id="754" r:id="rId5"/>
    <p:sldId id="820" r:id="rId6"/>
    <p:sldId id="890" r:id="rId7"/>
    <p:sldId id="899" r:id="rId8"/>
    <p:sldId id="900" r:id="rId9"/>
    <p:sldId id="901" r:id="rId10"/>
    <p:sldId id="902" r:id="rId11"/>
    <p:sldId id="894" r:id="rId12"/>
    <p:sldId id="891" r:id="rId13"/>
    <p:sldId id="802" r:id="rId14"/>
    <p:sldId id="812" r:id="rId15"/>
    <p:sldId id="813" r:id="rId16"/>
    <p:sldId id="814" r:id="rId17"/>
    <p:sldId id="811" r:id="rId18"/>
    <p:sldId id="819" r:id="rId19"/>
    <p:sldId id="792" r:id="rId20"/>
    <p:sldId id="906" r:id="rId21"/>
    <p:sldId id="803" r:id="rId22"/>
    <p:sldId id="804" r:id="rId23"/>
    <p:sldId id="805" r:id="rId24"/>
    <p:sldId id="806" r:id="rId25"/>
    <p:sldId id="807" r:id="rId26"/>
    <p:sldId id="799" r:id="rId27"/>
    <p:sldId id="821" r:id="rId28"/>
    <p:sldId id="822" r:id="rId29"/>
    <p:sldId id="827" r:id="rId30"/>
    <p:sldId id="886" r:id="rId31"/>
    <p:sldId id="828" r:id="rId32"/>
    <p:sldId id="829" r:id="rId33"/>
    <p:sldId id="826" r:id="rId34"/>
    <p:sldId id="830" r:id="rId35"/>
    <p:sldId id="834" r:id="rId36"/>
    <p:sldId id="831" r:id="rId37"/>
    <p:sldId id="835" r:id="rId38"/>
    <p:sldId id="836" r:id="rId39"/>
    <p:sldId id="832" r:id="rId40"/>
    <p:sldId id="833" r:id="rId41"/>
    <p:sldId id="837" r:id="rId42"/>
    <p:sldId id="838" r:id="rId43"/>
    <p:sldId id="839" r:id="rId44"/>
    <p:sldId id="809" r:id="rId45"/>
    <p:sldId id="815" r:id="rId46"/>
    <p:sldId id="816" r:id="rId47"/>
    <p:sldId id="841" r:id="rId48"/>
    <p:sldId id="818" r:id="rId49"/>
    <p:sldId id="840" r:id="rId50"/>
    <p:sldId id="842" r:id="rId51"/>
    <p:sldId id="907" r:id="rId52"/>
    <p:sldId id="912" r:id="rId53"/>
    <p:sldId id="910" r:id="rId54"/>
    <p:sldId id="911" r:id="rId55"/>
    <p:sldId id="913" r:id="rId56"/>
    <p:sldId id="787" r:id="rId57"/>
    <p:sldId id="844" r:id="rId58"/>
    <p:sldId id="848" r:id="rId59"/>
    <p:sldId id="849" r:id="rId60"/>
    <p:sldId id="850" r:id="rId61"/>
    <p:sldId id="846" r:id="rId62"/>
    <p:sldId id="852" r:id="rId63"/>
    <p:sldId id="851" r:id="rId64"/>
    <p:sldId id="847" r:id="rId65"/>
    <p:sldId id="863" r:id="rId66"/>
    <p:sldId id="862" r:id="rId67"/>
    <p:sldId id="864" r:id="rId68"/>
    <p:sldId id="865" r:id="rId69"/>
    <p:sldId id="866" r:id="rId70"/>
    <p:sldId id="867" r:id="rId71"/>
    <p:sldId id="868" r:id="rId72"/>
    <p:sldId id="869" r:id="rId73"/>
    <p:sldId id="870" r:id="rId74"/>
    <p:sldId id="843" r:id="rId75"/>
    <p:sldId id="788" r:id="rId76"/>
    <p:sldId id="871" r:id="rId77"/>
    <p:sldId id="845" r:id="rId78"/>
    <p:sldId id="853" r:id="rId79"/>
    <p:sldId id="854" r:id="rId80"/>
    <p:sldId id="855" r:id="rId81"/>
    <p:sldId id="856" r:id="rId82"/>
    <p:sldId id="857" r:id="rId83"/>
    <p:sldId id="858" r:id="rId84"/>
    <p:sldId id="859" r:id="rId85"/>
    <p:sldId id="860" r:id="rId86"/>
    <p:sldId id="879" r:id="rId87"/>
    <p:sldId id="896" r:id="rId88"/>
    <p:sldId id="897" r:id="rId89"/>
    <p:sldId id="903" r:id="rId90"/>
    <p:sldId id="898" r:id="rId91"/>
    <p:sldId id="904" r:id="rId92"/>
    <p:sldId id="905" r:id="rId93"/>
    <p:sldId id="671"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26B3"/>
    <a:srgbClr val="FFFFCC"/>
    <a:srgbClr val="E32D2D"/>
    <a:srgbClr val="00FF00"/>
    <a:srgbClr val="FFFF00"/>
    <a:srgbClr val="FFFF66"/>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1" autoAdjust="0"/>
    <p:restoredTop sz="96353" autoAdjust="0"/>
  </p:normalViewPr>
  <p:slideViewPr>
    <p:cSldViewPr>
      <p:cViewPr varScale="1">
        <p:scale>
          <a:sx n="112" d="100"/>
          <a:sy n="112" d="100"/>
        </p:scale>
        <p:origin x="110" y="12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88AAFD-D4EB-4B9E-BD32-DDB0F9322412}" type="datetimeFigureOut">
              <a:rPr lang="en-US" smtClean="0"/>
              <a:t>10/18/2020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D4955E-DF5E-458C-B9A4-6662FE7F746C}" type="slidenum">
              <a:rPr lang="en-US" smtClean="0"/>
              <a:t>‹#›</a:t>
            </a:fld>
            <a:endParaRPr lang="en-US"/>
          </a:p>
        </p:txBody>
      </p:sp>
    </p:spTree>
    <p:extLst>
      <p:ext uri="{BB962C8B-B14F-4D97-AF65-F5344CB8AC3E}">
        <p14:creationId xmlns:p14="http://schemas.microsoft.com/office/powerpoint/2010/main" val="4209346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means: summary</a:t>
            </a:r>
            <a:r>
              <a:rPr lang="en-US" baseline="0" dirty="0"/>
              <a:t> statistics even regression analysis cannot tell the full story.</a:t>
            </a:r>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10</a:t>
            </a:fld>
            <a:endParaRPr lang="en-US"/>
          </a:p>
        </p:txBody>
      </p:sp>
    </p:spTree>
    <p:extLst>
      <p:ext uri="{BB962C8B-B14F-4D97-AF65-F5344CB8AC3E}">
        <p14:creationId xmlns:p14="http://schemas.microsoft.com/office/powerpoint/2010/main" val="304018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2524125"/>
            <a:ext cx="9144000" cy="990600"/>
          </a:xfrm>
        </p:spPr>
        <p:txBody>
          <a:bodyPr anchor="t" anchorCtr="0"/>
          <a:lstStyle>
            <a:lvl1pPr algn="ct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3762375"/>
            <a:ext cx="9144000" cy="533400"/>
          </a:xfrm>
        </p:spPr>
        <p:txBody>
          <a:bodyPr/>
          <a:lstStyle>
            <a:lvl1pPr marL="0" indent="0" algn="ct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fld id="{F76F7FE5-115B-40D0-A0DC-4C208A13194B}" type="datetime1">
              <a:rPr lang="en-US" smtClean="0"/>
              <a:t>10/18/2020</a:t>
            </a:fld>
            <a:endParaRPr lang="en-US"/>
          </a:p>
        </p:txBody>
      </p:sp>
      <p:sp>
        <p:nvSpPr>
          <p:cNvPr id="17" name="Footer Placeholder 16"/>
          <p:cNvSpPr>
            <a:spLocks noGrp="1"/>
          </p:cNvSpPr>
          <p:nvPr>
            <p:ph type="ftr" sz="quarter" idx="11"/>
          </p:nvPr>
        </p:nvSpPr>
        <p:spPr>
          <a:xfrm>
            <a:off x="3864864" y="6355080"/>
            <a:ext cx="4632960" cy="365760"/>
          </a:xfrm>
        </p:spPr>
        <p:txBody>
          <a:bodyPr/>
          <a:lstStyle/>
          <a:p>
            <a:endParaRPr lang="en-US"/>
          </a:p>
        </p:txBody>
      </p:sp>
      <p:sp>
        <p:nvSpPr>
          <p:cNvPr id="29" name="Slide Number Placeholder 28"/>
          <p:cNvSpPr>
            <a:spLocks noGrp="1"/>
          </p:cNvSpPr>
          <p:nvPr>
            <p:ph type="sldNum" sz="quarter" idx="12"/>
          </p:nvPr>
        </p:nvSpPr>
        <p:spPr>
          <a:xfrm>
            <a:off x="1621536" y="6355080"/>
            <a:ext cx="1625600" cy="365760"/>
          </a:xfrm>
        </p:spPr>
        <p:txBody>
          <a:bodyPr/>
          <a:lstStyle/>
          <a:p>
            <a:fld id="{F8328964-332A-4115-BBD0-419F6E8FE1FF}" type="slidenum">
              <a:rPr lang="en-US" smtClean="0"/>
              <a:t>‹#›</a:t>
            </a:fld>
            <a:endParaRPr lang="en-US"/>
          </a:p>
        </p:txBody>
      </p:sp>
      <p:sp>
        <p:nvSpPr>
          <p:cNvPr id="21" name="Rectangle 20"/>
          <p:cNvSpPr/>
          <p:nvPr/>
        </p:nvSpPr>
        <p:spPr>
          <a:xfrm>
            <a:off x="1206500" y="22860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1219200" y="3686175"/>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1206500" y="22860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1219200" y="3686175"/>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96A37A-857B-4CE2-A4E9-88EC838B000D}" type="datetime1">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28964-332A-4115-BBD0-419F6E8FE1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A60C40-91B2-4DA6-98BB-53558F2EE038}" type="datetime1">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28964-332A-4115-BBD0-419F6E8FE1FF}" type="slidenum">
              <a:rPr lang="en-US" smtClean="0"/>
              <a:t>‹#›</a:t>
            </a:fld>
            <a:endParaRPr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Isosceles Triangle 7"/>
          <p:cNvSpPr>
            <a:spLocks noChangeAspect="1"/>
          </p:cNvSpPr>
          <p:nvPr/>
        </p:nvSpPr>
        <p:spPr>
          <a:xfrm rot="5400000">
            <a:off x="590610" y="6447424"/>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1F72945-FEB6-4BAE-9992-1D2469CA2F8C}" type="datetime1">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28964-332A-4115-BBD0-419F6E8FE1FF}" type="slidenum">
              <a:rPr lang="en-US" smtClean="0"/>
              <a:t>‹#›</a:t>
            </a:fld>
            <a:endParaRPr lang="en-US"/>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fld id="{F07C3FF4-15CF-48CF-A867-2B2D20C7E267}" type="datetime1">
              <a:rPr lang="en-US" smtClean="0"/>
              <a:t>10/18/2020</a:t>
            </a:fld>
            <a:endParaRPr lang="en-US"/>
          </a:p>
        </p:txBody>
      </p:sp>
      <p:sp>
        <p:nvSpPr>
          <p:cNvPr id="5" name="Footer Placeholder 4"/>
          <p:cNvSpPr>
            <a:spLocks noGrp="1"/>
          </p:cNvSpPr>
          <p:nvPr>
            <p:ph type="ftr" sz="quarter" idx="11"/>
          </p:nvPr>
        </p:nvSpPr>
        <p:spPr>
          <a:xfrm>
            <a:off x="3864864" y="6355080"/>
            <a:ext cx="4632960" cy="365760"/>
          </a:xfrm>
        </p:spPr>
        <p:txBody>
          <a:bodyPr/>
          <a:lstStyle/>
          <a:p>
            <a:endParaRPr lang="en-US"/>
          </a:p>
        </p:txBody>
      </p:sp>
      <p:sp>
        <p:nvSpPr>
          <p:cNvPr id="6" name="Slide Number Placeholder 5"/>
          <p:cNvSpPr>
            <a:spLocks noGrp="1"/>
          </p:cNvSpPr>
          <p:nvPr>
            <p:ph type="sldNum" sz="quarter" idx="12"/>
          </p:nvPr>
        </p:nvSpPr>
        <p:spPr>
          <a:xfrm>
            <a:off x="1426464" y="6355080"/>
            <a:ext cx="2027936" cy="365760"/>
          </a:xfrm>
        </p:spPr>
        <p:txBody>
          <a:bodyPr/>
          <a:lstStyle/>
          <a:p>
            <a:fld id="{F8328964-332A-4115-BBD0-419F6E8FE1FF}" type="slidenum">
              <a:rPr lang="en-US" smtClean="0"/>
              <a:t>‹#›</a:t>
            </a:fld>
            <a:endParaRPr lang="en-US"/>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C03418D-BD29-4667-8B57-DF0BB2D29940}" type="datetime1">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28964-332A-4115-BBD0-419F6E8FE1FF}" type="slidenum">
              <a:rPr lang="en-US" smtClean="0"/>
              <a:t>‹#›</a:t>
            </a:fld>
            <a:endParaRPr lang="en-US"/>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2"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0FAB3B9-1F87-42DE-9349-2EF18B007BCB}" type="datetime1">
              <a:rPr lang="en-US" smtClean="0"/>
              <a:t>10/18/2020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328964-332A-4115-BBD0-419F6E8FE1FF}" type="slidenum">
              <a:rPr lang="en-US" smtClean="0"/>
              <a:t>‹#›</a:t>
            </a:fld>
            <a:endParaRPr lang="en-US"/>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45F422E-961E-4596-8A2B-6729F6B502A8}" type="datetime1">
              <a:rPr lang="en-US" smtClean="0"/>
              <a:t>10/18/2020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328964-332A-4115-BBD0-419F6E8FE1FF}" type="slidenum">
              <a:rPr lang="en-US" smtClean="0"/>
              <a:t>‹#›</a:t>
            </a:fld>
            <a:endParaRPr lang="en-US"/>
          </a:p>
        </p:txBody>
      </p:sp>
      <p:sp>
        <p:nvSpPr>
          <p:cNvPr id="6" name="Isosceles Triangle 5"/>
          <p:cNvSpPr>
            <a:spLocks noChangeAspect="1"/>
          </p:cNvSpPr>
          <p:nvPr/>
        </p:nvSpPr>
        <p:spPr>
          <a:xfrm rot="5400000">
            <a:off x="590610" y="6447424"/>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2736E2-9694-43A7-858A-370CB3F3D2D9}" type="datetime1">
              <a:rPr lang="en-US" smtClean="0"/>
              <a:t>10/18/2020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328964-332A-4115-BBD0-419F6E8FE1FF}" type="slidenum">
              <a:rPr lang="en-US" smtClean="0"/>
              <a:t>‹#›</a:t>
            </a:fld>
            <a:endParaRPr lang="en-US"/>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Isosceles Triangle 5"/>
          <p:cNvSpPr>
            <a:spLocks noChangeAspect="1"/>
          </p:cNvSpPr>
          <p:nvPr/>
        </p:nvSpPr>
        <p:spPr>
          <a:xfrm rot="5400000">
            <a:off x="590610" y="6447424"/>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3"/>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D18A8B2-E76F-4CF0-9836-6CBCEA15DE5D}" type="datetime1">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28964-332A-4115-BBD0-419F6E8FE1FF}" type="slidenum">
              <a:rPr lang="en-US" smtClean="0"/>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10" y="6447424"/>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4BD2314-E178-41C3-9A4D-C38315B886F0}" type="datetime1">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28964-332A-4115-BBD0-419F6E8FE1FF}" type="slidenum">
              <a:rPr lang="en-US" smtClean="0"/>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590610" y="6447424"/>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2"/>
            <a:ext cx="10972800" cy="766953"/>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066800"/>
            <a:ext cx="10972800" cy="522005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432208"/>
            <a:ext cx="3052064" cy="289902"/>
          </a:xfrm>
          <a:prstGeom prst="rect">
            <a:avLst/>
          </a:prstGeom>
        </p:spPr>
        <p:txBody>
          <a:bodyPr vert="horz"/>
          <a:lstStyle>
            <a:lvl1pPr algn="l" eaLnBrk="1" latinLnBrk="0" hangingPunct="1">
              <a:defRPr kumimoji="0" sz="1400">
                <a:solidFill>
                  <a:schemeClr val="tx2"/>
                </a:solidFill>
              </a:defRPr>
            </a:lvl1pPr>
          </a:lstStyle>
          <a:p>
            <a:fld id="{CF25CF13-7590-4D38-A70A-7469D3720F0A}" type="datetime1">
              <a:rPr lang="en-US" smtClean="0"/>
              <a:t>10/18/2020</a:t>
            </a:fld>
            <a:endParaRPr lang="en-US"/>
          </a:p>
        </p:txBody>
      </p:sp>
      <p:sp>
        <p:nvSpPr>
          <p:cNvPr id="3" name="Footer Placeholder 2"/>
          <p:cNvSpPr>
            <a:spLocks noGrp="1"/>
          </p:cNvSpPr>
          <p:nvPr>
            <p:ph type="ftr" sz="quarter" idx="3"/>
          </p:nvPr>
        </p:nvSpPr>
        <p:spPr>
          <a:xfrm>
            <a:off x="3864864" y="6432208"/>
            <a:ext cx="4673600" cy="289902"/>
          </a:xfrm>
          <a:prstGeom prst="rect">
            <a:avLst/>
          </a:prstGeom>
        </p:spPr>
        <p:txBody>
          <a:bodyPr vert="horz"/>
          <a:lstStyle>
            <a:lvl1pPr algn="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816864" y="6432208"/>
            <a:ext cx="2641600" cy="289902"/>
          </a:xfrm>
          <a:prstGeom prst="rect">
            <a:avLst/>
          </a:prstGeom>
        </p:spPr>
        <p:txBody>
          <a:bodyPr vert="horz"/>
          <a:lstStyle>
            <a:lvl1pPr algn="l" eaLnBrk="1" latinLnBrk="0" hangingPunct="1">
              <a:defRPr kumimoji="0" sz="1400">
                <a:solidFill>
                  <a:schemeClr val="tx2"/>
                </a:solidFill>
              </a:defRPr>
            </a:lvl1pPr>
          </a:lstStyle>
          <a:p>
            <a:fld id="{F8328964-332A-4115-BBD0-419F6E8FE1FF}" type="slidenum">
              <a:rPr lang="en-US" smtClean="0"/>
              <a:t>‹#›</a:t>
            </a:fld>
            <a:endParaRPr lang="en-US"/>
          </a:p>
        </p:txBody>
      </p:sp>
      <p:sp>
        <p:nvSpPr>
          <p:cNvPr id="28" name="Straight Connector 27"/>
          <p:cNvSpPr>
            <a:spLocks noChangeShapeType="1"/>
          </p:cNvSpPr>
          <p:nvPr/>
        </p:nvSpPr>
        <p:spPr bwMode="auto">
          <a:xfrm>
            <a:off x="609600" y="64008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Straight Connector 28"/>
          <p:cNvSpPr>
            <a:spLocks noChangeShapeType="1"/>
          </p:cNvSpPr>
          <p:nvPr/>
        </p:nvSpPr>
        <p:spPr bwMode="auto">
          <a:xfrm>
            <a:off x="609600" y="932156"/>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Isosceles Triangle 9"/>
          <p:cNvSpPr>
            <a:spLocks noChangeAspect="1"/>
          </p:cNvSpPr>
          <p:nvPr/>
        </p:nvSpPr>
        <p:spPr>
          <a:xfrm rot="5400000">
            <a:off x="590610" y="6529967"/>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en.wikipedia.org/wiki/Anscombe's_quarte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nalyticsvidhya.com/blog/2015/07/guide-data-visualization-r/" TargetMode="External"/><Relationship Id="rId2" Type="http://schemas.openxmlformats.org/officeDocument/2006/relationships/hyperlink" Target="http://onlinelibrary.wiley.com/doi/10.1002/9781118874059.app1/pdf" TargetMode="External"/><Relationship Id="rId1" Type="http://schemas.openxmlformats.org/officeDocument/2006/relationships/slideLayout" Target="../slideLayouts/slideLayout2.xml"/><Relationship Id="rId4" Type="http://schemas.openxmlformats.org/officeDocument/2006/relationships/hyperlink" Target="http://extremepresentation.typepad.com/files/choosing-a-good-chart-09.pdf"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en.wikipedia.org/wiki/Histogra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research.stowers-institute.org/efg/R/Color/Chart/index.htm" TargetMode="External"/><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hyperlink" Target="http://docs.ggplot2.org/current/"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hyperlink" Target="https://cran.r-project.org/web/views/Spatial.html"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US_Population_2010.csv"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s://cran.r-project.org/web/packages/hexbin/vignettes/hexagon_binning.pdf" TargetMode="External"/><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Anscombe's_quartet"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en.wikipedia.org/wiki/Mosaic_plot" TargetMode="External"/><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2362200"/>
            <a:ext cx="6858000" cy="1143000"/>
          </a:xfrm>
        </p:spPr>
        <p:txBody>
          <a:bodyPr>
            <a:normAutofit fontScale="90000"/>
          </a:bodyPr>
          <a:lstStyle/>
          <a:p>
            <a:pPr algn="ctr"/>
            <a:r>
              <a:rPr lang="en-US" sz="2800" dirty="0"/>
              <a:t>IST 3420: Introduction to Data Science and Management</a:t>
            </a:r>
            <a:r>
              <a:rPr lang="en-US" dirty="0"/>
              <a:t/>
            </a:r>
            <a:br>
              <a:rPr lang="en-US" dirty="0"/>
            </a:br>
            <a:endParaRPr lang="en-US" sz="1800" dirty="0"/>
          </a:p>
        </p:txBody>
      </p:sp>
      <p:sp>
        <p:nvSpPr>
          <p:cNvPr id="8" name="Slide Number Placeholder 7"/>
          <p:cNvSpPr>
            <a:spLocks noGrp="1"/>
          </p:cNvSpPr>
          <p:nvPr>
            <p:ph type="sldNum" sz="quarter" idx="12"/>
          </p:nvPr>
        </p:nvSpPr>
        <p:spPr/>
        <p:txBody>
          <a:bodyPr/>
          <a:lstStyle/>
          <a:p>
            <a:fld id="{F8328964-332A-4115-BBD0-419F6E8FE1FF}" type="slidenum">
              <a:rPr lang="en-US" smtClean="0"/>
              <a:t>1</a:t>
            </a:fld>
            <a:endParaRPr lang="en-US" dirty="0"/>
          </a:p>
        </p:txBody>
      </p:sp>
      <p:sp>
        <p:nvSpPr>
          <p:cNvPr id="9" name="AutoShape 2" descr="data:image/jpeg;base64,/9j/4AAQSkZJRgABAQAAAQABAAD/2wCEAAkGBwgHBgkIBwgKCgkLDRYPDQwMDRsUFRAWIB0iIiAdHx8kKDQsJCYxJx8fLT0tMTU3Ojo6Iys/RD84QzQ5OjcBCgoKDQwNGg8PGjclHyU3Nzc3Nzc3Nzc3Nzc3Nzc3Nzc3Nzc3Nzc3Nzc3Nzc3Nzc3Nzc3Nzc3Nzc3Nzc3Nzc3N//AABEIAHgAeAMBEQACEQEDEQH/xAAcAAADAQEBAQEBAAAAAAAAAAAABgcEAQUIAwL/xABCEAAABQEDBwcJBwMFAAAAAAAAAQIDBAUGEbIHEjVUc5PRExQVITE2sTI0QVFhcXSz0hYiVXKBlKEXkZIjUmLB4f/EABoBAQADAQEBAAAAAAAAAAAAAAADBAUGAgH/xAAxEQABAwEFBgUEAgMAAAAAAAAAAQIDBBETM3GRBTEyUVKBEiFCscEVNEGhFNEiYfD/2gAMAwEAAhEDEQA/AN1tbXz5tTfiQpDkeEws2yJpWabhkdxmZl13X9hDapaRjWI5yWqpgVlbI56satiIK/P5uuSN6riLl2zkmhRvpOpdQ5/N1yRvVcQu2ck0F9J1LqHP5uuSN6riF2zkmgvpOpdQ5/N1yRvVcQu2ck0F9J1LqHP5uuSN6riF2zkmgvpOpdQ5/N1yRvVcQu2ck0F9J1LqHP5uuSN6riF2zkmgvpOpdQ5/N1yRvVcQu2ck0F9J1LqHP5uuSN6riF2zkmgvpOpdQ5/N1yRvVcQu2ck0F9J1LqHP5uuSN6riF2zkmgvpOpdQ5/N1yRvVcQu2ck0F9J1LqHP5uuSd6riF2zkmgvpOpdRosVa+fCqceHOkOSIb7hNnyqzUbZmdxGRn6Lz6yFOqpGOYrmpYqF6irHtejHLaiivUdISdsvEYuR8KFGbEdmpmHsiAAAH0APgAAAAAAAAAAAAAAAANFO0hF2yMRDxJwKSw4jcztR0hJ2y8RhHwoJsR2amYeyIpNgrExZMJqqVdonSdLOZYV5Ob6FK9d/q7LhlVdY5HKxhtUNC1WpJIlto7yLO0aQxyLlKhGi64iJlKbvcZFeX6Cgk8qLajlNJaeJUsVqaEot1ZYrOzG3IylKgyDPk87rNCv9pn4f8Ag2KSpvksXehhVtJcLa3corC4UAAAAAAAAAAAAAAANFO0hF2yMRDxJwKSw4jcztR0hJ2y8RhHwoJsR2amYeyI+g7OvMvUGnOR7uTOM3mkXouSRXfp2DmpkVJHIvM62FUWNqt3WHoiMlEXK460mgxml3G6uSRoL0kRJO8/5Iv1F/ZyLeqv+jN2oqJCiLzJKNo58AAAAAAAAAAAAAADRTtIRdsjEQ8ScCksOI3M7UdISdsvEYR8KCbEdmpmHsiGyx1tH7PI5o+2qRBMzUSCO5TZn25vs9gpVNIk3+SeSmhSVywJ4XeaDg/lNo6GM5lmW65d1INBJ6/ad4ops+W3zsNF204US1LVJxaOvTLQTzlSzJKUlmtNJ8ltPH1mNWCBsLfC0xqiodO7xOPKExXAAAAAAAAAAAAAAA0U7SEXbIxEPEnApLDiNzO1HSEnbLxGEfCgmxHZqZh7IhpolhqnWqYzPivRUtO52aTilEfUZkfo9gpy1rInqxUUvw0EkzEeip5m7+mNa1mF/mr6RH9Ri5KS/SpeaHhWls3Ms45HRNcZWb5KNPJGZ3XXX33kXrFiCobNb4fwVamldT2eL8nm0+IufOjw2TSTj7iW0mrsIzO7rEr3oxquX8EEbFkejU/I3/0xrWswv81fSKX1GLkpo/SpeaHF5M6yhClHJhXEV/lq+kPqMXJT59Ll5oKtKpk2rySj0+Ot50+syLsSXrM+wiFySRsaWuUoxQvld4WoPEHJdIUglVCoobUZeQy2a7v1O7wGe/aSelpps2UvrdoaHslaM0+QqyyV6M9gjL+DHlNpL+W/s9rsltnk4VrQWLq9DbU+62mRFT1m8yd5JL/kXaXgLkNZHKtm5SjPQywpbvQXBaKQADRTtIRdsjEQ8ScCksOI3M7UdISdsvEYR8KCbEdmpmHsiLbk27mwPe78xQwK3Hd29jpdn/bt7+4ziqXSY5YvOaXs3fFA1dm7ndvkxtrenv8AAnWU7zUr4tvEQvVGE7JTPpMZuZfxzh1J/DyTU0tJdppMgPi7jzLN0ONQaY1DjJLOIiN1y7rcX6TMSzSulerlIoIWws8KHrCImAAcUklJNJ9h9RgCLZQrPt0OsEuIjNhyiNbaS7EKLyk+7rIy9/sG7RzrKyx29Dna+mSF9rdyiqLhnminaQi7ZGIh4k4FJYcRuZ2o6Qk7ZeIwj4UE2I7NTMPZEW3Jt3Nge935ihgVuO7t7HS7P+3b39xnFUukxyxec0vZu+KBq7N3O7fJjbW9Pf4E6ynealfFt4iF6ownZKZ9JjNzL+OcOpAAK9rbZxbPKTHS0cmYpOcTRKuJJeg1H/0LVPSum89yFOqrG0/lvUUmcqM8nr3qbGU16UoWpKv79fgLi7NbZ5OKCbWdb5tKJQqvFrdOamwzPk13kaVeUhRdpGM2WN0Tla41oZWysR7T0RGSiVlXik9ZtMi770d9KiP2H90/Ehe2e6yazmZ+0meKC3kSAbZzpop2kIu2RiIeJOBSWHEbmdqOkJO2XiMI+FBNiOzUzD2RFtybdzYHvd+YoYFbju7ex0uz/t29/cZxVLpMcsXnNL2bvigauzdzu3yY21vT3+BOsp3mpXxbeIheqMJ2SmfSYzcy/jnDqQAHz9aaUubaGoyHDMzVIWRflI7i/giHRwNRsTUTkcrVOV0zlXmeYJiuUvI7IUaKnGMzzUm24Re07yPwIZO0mpa1xt7Kcvhc3IpIzDXFnKMnOsdUL/RyZ/2WkWqJbJ2/9+CnXpbTuIiN85k0U7SEXbIxEPEnApLDiNzO1HSEnbLxGEfCgmxHZqZh7Ii25Nu5sD3u/MUMCtx3dvY6XZ/27e/uM4ql0mOWLzml7N3xQNXZu53b5Mba3p7/AAJ1lO81K+LbxEL1RhOyUz6TGbmX8c4dSAA+danpKXt14jHTR8CZIclNiOzUyj2RFFyOedVXZteKhl7S3N7/AAbOyfX2+SnjKNkXMoXc+o/lTjIWaTHaVa3AcQ4dAcwaKdpCLtkYiHiTgUkhxG5najpCTtl4jCPhQTYjs1Mw9kRbcm3c2B73fmKGBW47u3sdLs/7dvf3GcVS6THLF5zS9m74oGrs3c7t8mNtb09/gTrKd5qV8W3iIXqjCdkpn0mM3Mv45w6kAB86VPSUvbrxGOmj4EyQ5KbEdmpmHsiKLkc86quza8VDL2lub3+DZ2T6+3yU8ZRsi5lC7n1H8qcZCxSY7SrW4DiHDoTmDRTtIRdsjEQ8ScCkkOI3M7UdISdsvEYR8KCbEdmpmHsiLbk27mwPe78xQwK3Hd29jpdn/bt7+4ziqXSY5YvOaXs3fFA1dm7ndvkxtrenv8CdZTvNSvi28RC9UYTslM+kxm5l/HOHUgAPnSp6Sl7deIx00fAmSHJTYjs1Mw9kRRcjnnVV2bXioZe0tze/wbOyfX2+SnjKNkXMoXc+o/lTjIWKTHaVa3AcQ4dCcwaKdpCLtkYiHiTgUkhxG5najpCTtl4jCPhQTYjs1Mw9kRUbE2uodKs1Ehzpptvt5+cjkVquvWoy6yK7sMZFVSzSSq5qeXY3KOshihRrnefc9z7fWa/ET/bufSK/8Kfp/aFn6hTdX6X+hFyk12nVx+AumSOWS0hwl/cUm4zNN3aReoaFDC+JHeNDN2hURzeHwLaLln5LUOuU+TIVmMsyELWq4zuIjK87iFqZqujcib7ClTvRkrXO3IpXft9Zr8RP9u59Ixf4U/T+0N/6hTdX6X+g+31mfxE/27n0h/Cn6f2g+oU3V+l/ojM5xLs2Q42d6FurUk/YZmN1iWNRDnpVRXqqcz8B6IxzybV2nUN+eupyORJ1DZIPMUq+41X9hH6yFCuhfKjfAlu809n1EcPi8a2W2D19vrNfiJ/t3PpGf/Cn6f2hpfUKbq/S/wBHjWxthQqnZybDhTTcfcSkkJ5FZX3KI+0yuE9PSTMlRzk8uxBVVsD4XNa7z7krGwYJop2kIu2RiIeJOBSWHEbmdqOkJW2XiMI+BBNiOzUzD2RAAAAAAAAAAAAAAAAAAAAAAGinaQi7ZGIh4k4FJYcRuY1W2shOhVN+ZBjOyIT6zc/0kmo2zM7zIyL0eoxTpatjmI1y2KherKJ7Xq9iWoordHzdSk7lXAXLxnNCjcydK6B0fN1KTulcAvGc0FzJ0roHR83UpO6VwC8ZzQXMnSugdHzdSk7pXALxnNBcydK6B0fN1KTulcAvGc0FzJ0roHR83UpO6VwC8ZzQXMnSugdHzdSk7pXALxnNBcydK6B0fN1KTulcAvGc0FzJ0roHR83UpO6VwC8ZzQXMnSugdHzdSk7pXALxnNBcydK6B0fN1KTulcAvGc0FzJ0roHR83UpO6VwC8ZzQXMnSugdHzdSk7pXALxnNBcydK6DTYmyE6bU48ydGcjw2Fk4ZupNJuGR3kREfXdf2mKlVVsaxWtW1VL1FRPc9HOSxEP/Z"/>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ata:image/jpeg;base64,/9j/4AAQSkZJRgABAQAAAQABAAD/2wCEAAkGBxIHEhAIBxAQEBAQGRYQERESFxIUEBAZFREaFhQYFh8aHSshGRoxJxQXIT0tJS0rLy4uFys0RD8tNygtLi0BCgoKDg0OGxAQGy4mICQ2KzA0LC0sNzQwLCwrNzc0LCs1Lyw0LCw0LDU0KywyLC4sLCwsNS0sNCwvLS8sLCwsLP/AABEIAOEA4QMBEQACEQEDEQH/xAAcAAEBAAMBAQEBAAAAAAAAAAAABwQGCAMFAgH/xABEEAABAwECCQgHBwMDBQAAAAAAAQIDBAURBgcVNFRxc7PREiExMkFRk7ETIjVhcoGyFzNSgpGSoRRCwSNiwlNjouHw/8QAGgEBAAIDAQAAAAAAAAAAAAAAAAUGAQMEAv/EADIRAQABAgIHBgYDAQEBAAAAAAABAgMEcQUREzIzUpESFDGBsdEVIUFRYaEiNMHwQiP/2gAMAwEAAhEDEQA/AKnhZhNHg3Gj5E5cr70iiRbldd0qq9jTow+HqvVao8Pu5sTiabFOufH7JPamGFbaSq6SofG3sZCqxsT3eqt6/NVJi3hLVHhGvNA3MbeuTvasvk+flip0mo8WTibdjb5Y6NXeLvNPUyxU6TUeLJxGxt8sdDvF3mnqZYqdJqPFk4jY2+WOh3i7zT1MsVOk1HiycRsbfLHQ7xd5p6mWKnSajxZOI2Nvljod4u809TLFTpNR4snEbG3yx0O8Xeaeplip0mo8WTiNjb5Y6HeLvNPUyxU6TUeLJxGxt8sdDvF3mnqZYqdJqPFk4jY2+WOh3i7zT1MsVOk1HiycRsbfLHQ7xd5p6mWKnSajxZOI2Nvljod4u809TLFTpNR4snEbG3yx0O8Xeaeplip0mo8WTiNjb5Y6HeLvNPUyxU6TUeLJxGxt8sdDvF3mnqZYqdJqPFk4jY2+WOh3i7zT1MsVOk1HiycRsbfLHQ7xd5p6mWKnSajxZOI2Nvljod4u809TLFTpNR4snEbG3yx0O8Xeaeplip0mo8WTiNjb5Y6HeLvNPUyxU6TUeLJxGxt8sdDvF3mnqZYqdJqPFk4jY2+WOh3i7zT1MsVOk1HiycRsbfLHQ7xd5p6mWKnSajxZOI2Nvljod4u809TLFTpNR4snEbG3yx0O8XeaerLs/CqtoHI+CqlX/bI5ZGL7rnX3fK48V4a1XHzph7oxl6idcVT5/NUsC8MGYRIsE6JHUsS9zE6r07XMv5/kvRf2kRicLNmdcfOE5hMZF+NU/KptJyO1CMNrRdaVbUSvXmY5YWJ2I2NVbza1RV/MWHC24otRHn1VjG3JrvVfj5dHwjocgAAAAAAAAAAAAAAAAAAAAAAAAAAAABl2TXusuaKvhv5UTkdzdqf3JqVL0+Z4uURXRNM/Vts3Jt1xXH0dBf1jPxFb7MrX2oc/21nFTtZd4pY7W5TlCq3+LVnLCNjSAAAAAAAAAAAAAAAAAAAAAAAAAAAAAFDK1XkAs6RW1nFTtZd4pN2tynKFdv8AFqzlhGxpAAAD+tar1RjEVVXoROdVMTOpmImflD3loZYE5c0UrG97mORP1VDzFdM/KJh7m1XEa5iejHPbWAAAAAAAAAAAAAAAAAAAAAAFDK0kAs6R21nFTtZd4pN2tynKFdv8WrOWEbGkAAbTgVgi7CJyzzqsdMxbnOTrPX8LP8r2HHisVFqNUeLvweDm9Paq3fVXrLsiCyW+is6JkadCqies74lXncushrl2u5Ouqdaft2qLcaqI1M01tjV8JcCaa2mukga2CfpSRiXI5f8AeicztfT5HXYxddudU/OHHiMFbux9p+6OWlQSWZK+jrG8mSNbnJ2d6Knei9PzJuiuK6Yqp8Fdu26rdU01eMMY9tYAAAAAAAAAAAAAAAAAAABQytJALOkdtZxU7WXeKTdrcpyhXb/FqzlhGxpAP3FGsqtijS9zlRrU71VbkMTOqNcvVMTM6odC2PZ7bKhioKfqxNRt/wCJf7nL71W9fmVq5XNdU1T9VstW4t0RRH0Zh4bAABPMbtlo+OG1Y09djvQvXva5FVqrqVFT85JaOuaqpo80TpS1E0xcj6fJLiXQYAAAAAAAAAAAAAAAAAAABQytJALOkdtZxU7WXeKTdrcpyhXb/FqzlhGxpAMyxpEiqKeSTqtljcupJEVTXdjXRVH4ltsTquUzP3h0QVpbQAAA1LGhIjKCRrul742t18vleTVOzARrvR5uHSMxFifJGCdVsAAAAAAAAAAAAAAAAAAAAoZWkgFnSO2s4qdrLvFJu1uU5Qrt/i1ZywjY0gAC54EW+23qZr3OT00SIyZvbeicztS3X6707Cv4qxNqv8T4LRhMRF63E/WPFsJzOoAASXGlb7bQlbZlK69lOqrIqdCyLzXflS9NblTsJnAWJpp7c/X0QOk8RFdUW6fCPHNopIIsAAAAAAAAAAAAAAAAAAAAoZWkgFnSO2s4qdrLvFJu1uU5Qrt/i1ZywjY0gADNsm1JbHkbWWe9WPTmXta5O1rk7U/+6TXct03KezU22r1dqrtUypVkYzYJkRtqxvhf2uYnLiX/AJJquXWRdzR1cbk60za0pbqj+cap/T6cuMKz2JymTOev4Wxy3/8Ak1E/k0xgb32/bfOkMPH/AK/UtQwlxjSV7XU1jtdAx3MsjlT0yp7ruZnyVV1HbYwFNM66/n6I/EaTqrjs241fn6tEJFFAAAAAAAAAAAAAAAAAAAAAChlaSAWdI7azip2su8Um7W5TlCu3+LVnLCNjSAAAAAAAAAAAAAAAAAAAAAAAAAAAAAFDK0kAs6R21nFTtZd4pN2tynKFdv8AFqzlhGxpAAG52Fi/ktmCO0I6iNiSIqo1WuVUucre/wBxwXcdFuuadXgk7OjpuURX2vFn/ZZLpUX7HcTX8Sp5Wz4TVzfo+yyXSov2O4j4lTynwmrm/R9lkulRfsdxHxKnlPhNXN+mq4UWC7B2ZtFNI2RXMSXlNRUTnc5t3P8AD/J2Ye/F6ntRGpw4rDzYr7MzrfHN7mfpjeWqMTtVE/VTEzqhmI1zqUD7LJdKi/Y7iRvxKnlS3wmrm/R9lkulRfsdxHxKnlPhNXN+j7LJdKi/Y7iPiVPKfCaub9POoxYSwtdKtTGvJRXXch3Pcl/eZjSNMzq7LE6KqiNfa/TQSSRL6thYPVFuu5Nnx3tTmdI71Ym617/cl6mm7fotR/KXRYw1y9P8Y82+WZiujYiOtSd71/DEiManuvW9V/gjq9I1TuR1StvRVEb868n3I8ALOZ006uXvWSb/AA640Tjb/wB/1DojR+H5f3I/ACzndFOqe9JJv8uHfb/3/UHw/D8v7l8uuxYU0t60U00TuzlcmRifK5F/k20aRuRvREtNei7U7szDTLewHq7GRZlak0Sc6yRXqrU73N6U/lE7zus4y3c+XhP5R1/AXbXz8Y/DWTrcIAAAAChlaSAWdI7azip2su8Um7W5TlCu3+LVnLCNjSAALli+9n0up29cV/GcapaMFwKWxHM6gABIcbeex7Bm9kJrR3CnP2QGleNGXu0k70Y9Kfrs1p5mKvCXujeh0gVdbwABj2j91L8D/pU9Ub0PNe7KQ4B4Hrby/wBZXXtpWLdzczplTpa1exvevyTnvVJrF4rZfxp8fRAYLBbae1Vu+qw01Oyla2Cma1jGpc1rURGonuISqqap1ysFNMUxqh6mGQAAAATnGDgU1zX2vY7OS5vrTQt6rk7XsTsd2qnb09PTJ4PFzE9ivylEY7AxMTct+P1j/UxJZCAAAAUMrSQCzpHbWcVO1l3ik3a3KcoV2/xas5YRsaQABcsX3s+l1O3riv4zjVLRguBS2I5nUAAJDjbz2PYM3shNaO4U5+yA0rxoy92knejHpT9dmtPMxV4S90b0OkCrreAAPxPEkzXROvRHIrVVOlL0uMxOqdbExrjU86CjZZ8cdJSpyWRojGp7kTt71M11TVVNU+MsUURRTFMeEPc8vQAAAAAACG4eWKliVb44EuilT0sSJ0NRyrympqVF+VxP4S9tLeufGPkrWOsbK78vCfm106nEAAChlaSAWdI7azip2su8Um7W5TlCu3+LVnLCNjSAALli+9n0up29cV/GcapaMFwKWxHM6gABIcbeex7Bm9kJrR3CnP2QGleNGXu0k70Y9Kfrs1p5mKvCXujeh0gVdbwAAAAfl70jRXyKiInSq8yINWs16nz3YQUbF5DqylRe5ZYr/M27C5yz0apv2o/9R1hnQzNqE9JA5r2r0OaqKi/NDXMTHylsiYn5w9DDIAAAaJjcoPTU8Vc1PWhfyVXubIly/wAtZ+pIaOr1VzT9/wDEZpS3rtRV9v8AUmJlAAAAoZWkgFnSO2s4qdrLvFJu1uU5Qrt/i1ZywjY0gAC5YvvZ9LqdvXFfxnGqWjBcClsRzOoAASHG3nsewZvZCa0dwpz9kBpXjRl7tJO9GPSn67NaeZirwl7o3odIFXW8AAAPi4V4QMwdgWqkTlPcvIiZ+N13b3NTpX/2hvw9ib1fZhz4nEU2KO1KK2xbU9tOWa0ZXP570b0Rs+FvQnmTtqzRbjVTCt3sRcuzrql882tLMsu05rJelRZ8jo3dt3Vd7nJ0OTWa7lum5GqqG21ertTrolbsErfbhDTpVtRGyNXkSsToa5Ev5vct6Kmu7sIHEWZtV9lZcNiIv2+1Hm+0aHQAAPg4d0/9TQVbF7Gek8NyP/4nRhatV6n/ALxc2Mp7ViqPx6ISWFVgAAUMrSQCzpHbWcVO1l3ik3a3KcoV2/xas5YRsaQABcsX3s+l1O3riv4zjVLRguBS2I5nUAAJDjbz2PYM3shNaO4U5+yA0rxoy92knejHpT9dmtPMxV4S90b0OkCrreAAAEcxpWitXWLSovq07WsROzlORHuX+Wp+Um8Bb7NrtfdXtJ3O1d7P2acdyOAAG9Yo61YqmWjXqyx8r80bku/hziO0jRroir7f6ldFV6rk0/ePRWiHToAA+fhFH6Wlq4/xQyp+samyzOq5TP5hqvxrt1R+Jc9llVIAAFDK0kAs6R21nFTtZd4pN2tynKFdv8WrOWEbGkAAXLF97PpdTt64r+M41S0YLgUtiOZ1AACQ4289j2DN7ITWjuFOfsgNK8aMvdpJ3ox6U/XZrTzMVeEvdG9DpAq63gAABAMKpVmrax7v+tI35NerU8kLHh41WqcoVXFVa71U/mXyjc5wABsuLh6stGmRP7vSIvgPX/CHJjY/+E+Xq7tHzqxFPn6LeQKyAADEtZL4J0/7b/oU9296Hi5uy52QsyogYAChlaSAWdI7azip2su8Um7W5TlCu3+LVnLCNjSAALli+9n0up29cV/GcapaMFwKWxHM6gABIcbeex7Bm9kJrR3CnP2QGleNGXu0k70Y9Kfrs1p5mKvCXujeh0gVdbwAAA57wgzqr2029cWSzw6coVPEcWrOXzza0gADY8XftGl1ybh5y43gVeXq7dH/ANinz9FxIBZQABi2p9zN8D/oU9Ub0PNe7LnVCzqgBgAKGVpIBZ0jtrOKnay7xSbtblOUK7f4tWcsI2NIAAuWL72fS6nb1xX8ZxqlowXApbEczqAAEhxt57HsGb2QmtHcKc/ZAaV40Ze7STvRj0p+uzWnmYq8Je6N6HSBV1vAAADnrCDOqvbTb1xZLPDpyhU8Rxas5YBtaQABseLv2jS65Nw85cbwKvL1duj/AOxT5+i4kAsoAAxbU+5m+B/0KeqN6HmvdlzqhZ1QAwAFDK0kAs6R21nFTtZd4pN2tynKFdv8WrOWEbGkAAXLF97PpdTt64r+M41S0YLgUtiOZ1AACQ4289j2DN7ITWjuFOfsgNK8aMvdpJ3ox6U/XZrTzMVeEvdG9DpAq63gAABz1hBnVXtpt64slnh05QqeI4tWcsA2tIAA2PF37Rpdcm4ecuN4FXl6u3R/9inz9FxIBZQABi2p9zN8D/oU9Ub0PNe7LnVCzqgBgAKGVpIBZ0jtrOKnay7xSbtblOUK7f4tWcsI2NIAAuWL72fS6nb1xX8ZxqlowXApbEczqAAEhxt57HsGb2QmtHcKc/ZAaV40Ze7STvRj0p+uzWnmYq8Je6N6HSBV1vAAADnrCDOqvbTb1xZLPDpyhU8Rxas5YBtaQABseLv2jS65Nw85cbwKvL1duj/7FPn6LiQCygADFtT7mb4H/Qp6o3oea92XOqFnVADAAUMrSQCzpHbWcVO1l3ik3a3KcoV2/wAWrOWEbGkAAXLF97PpdTt64r+M41S0YLgUtiOZ1AACQ4289j2DN7ITWjuFOfsgNK8aMvdpJ3ox6U/XZrTzMVeEvdG9DpAq63gAABz1hBnVXtpt64slnh05QqeI4tWcsA2tIAA2PF37Rpdcm4ecuN4FXl6u3R/9inz9FxIBZQABi2p9zN8D/oU9Ub0PNe7LnVCzqgBgAKGVpIBZ0jtrOKnay7xSbtblOUK7f4tWcsI2NIAAuWL72fS6nb1xX8ZxqlowXApbEczqAAEhxt57HsGb2QmtHcKc/ZAaV40Ze7STvRj0p+uzWnmYq8Je6N6HSBV1vAAADnrCDOqvbTb1xZLPDpyhU8Rxas5YBtaQABseLv2jS65Nw85cbwKvL1duj/7FPn6LiQCygADFtT7mb4H/AEKeqN6HmvdlzqhZ1QAwAFDK0kAs6R21nFTtZd4pN2tynKFdv8WrOWEbGkAAWfAS1aenoKaKeohY5Ede10jGuT/UcvOiqQWKt1zeqmInosuDuURYpiZjq+9lul0qn8WPic+yucs9HTtbfNHUy3S6VT+LHxGyucs9Da2+aOplul0qn8WPiNlc5Z6G1t80dUqxpVLKusjkpZGSN9CxOUxyOS/0knNenbzp+pL4CmabcxMfVBaTqiq7Gqfo087kc9IFuc1V708zFXg9Ub0Ogct0ulU/ix8St7K5yz0Wza2+aOplul0qn8WPiNlc5Z6G1t80dTLdLpVP4sfEbK5yz0Nrb5o6mW6XSqfxY+I2VzlnobW3zR1Qi3XpJU1T2Kiossqoqc6KiyuVFTvQsNmNVunKFXxE67tWr7ywTY0gADYMApm09fTS1DmsaiyXucqNan+g9EvVdZzYuJmzVEfj1dmBmIv0zP59Fly3S6VT+LHxIPZXOWeixbW3zR1Mt0ulU/ix8RsrnLPQ2tvmjqZbpdKp/Fj4jZXOWehtbfNHVjWlbNM+GZramnVVY9ERJI719VfeeqLVfaj+M9Hmu7R2Z/lHVA0LGqYAAKGVpIBZ0jtrOKnay7xSbtblOUK7f4tWcsI2NIAAAAAAAAAAAAAAAAAAAAAAAAAAAAAUMrSQCzpHbWcVO1l3ik3a3KcoV2/xas5YRsaQAAAAAAAAAAAAAAAAAAAAAAAAAAAAAoZWkgFnS/DCidQVtVDInTI6RvvbIvLb9V2tCYw1cVWqZj/tSAxlE0XqonPq+Mb3MAAAAAAAAAAAAAAAAAAAAAAAAAAAAAe9BSOr5I6ODndK5GJ+Zbr9Xb8jzXVFFM1T9Gy3RNdcUx9XQWT2dyla7crZ2IfCw3wTbhExJYFRlTGlzHL1Xp08h3u7l7L/AHnThcTNmdU+EuTGYSL8a48YSC07Knsl3orRhfEvRe5PVd8Lk5nfJSaou0XI10zrV+5ZuW51VxqYV5say8BeAvAXgLwF4C8BeAvAXgLwF4C8BeAvAXgLwF4C8BeAvAXgLwMihopbQd6GhjfK7uYiuu13dCazzXXTRGuqdT3RbrrnVTGtVsA8C8irlC07lqFS5rUuVIUVOfn7XdnN0dHPeQ+Lxe0/jT4eqdwWC2X86970bscCRAPKq6jtRmnxYq8Hwjc1AAAAAAAAAAAAAAAAAAAAAAAAAAAfZs7qIaq/Fso8GSeXoA//2Q=="/>
          <p:cNvSpPr>
            <a:spLocks noChangeAspect="1" noChangeArrowheads="1"/>
          </p:cNvSpPr>
          <p:nvPr/>
        </p:nvSpPr>
        <p:spPr bwMode="auto">
          <a:xfrm>
            <a:off x="1831975" y="79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6" descr="data:image/jpeg;base64,/9j/4AAQSkZJRgABAQAAAQABAAD/2wCEAAkGBxIHEhAIBxAQEBAQGRYQERESFxIUEBAZFREaFhQYFh8aHSshGRoxJxQXIT0tJS0rLy4uFys0RD8tNygtLi0BCgoKDg0OGxAQGy4mICQ2KzA0LC0sNzQwLCwrNzc0LCs1Lyw0LCw0LDU0KywyLC4sLCwsNS0sNCwvLS8sLCwsLP/AABEIAOEA4QMBEQACEQEDEQH/xAAcAAEBAAMBAQEBAAAAAAAAAAAABwQGCAMFAgH/xABEEAABAwECCQgHBwMDBQAAAAAAAQIDBAURBgcVNFRxc7PREiExMkFRk7ETIjVhcoGyFzNSgpGSoRRCwSNiwlNjouHw/8QAGgEBAAIDAQAAAAAAAAAAAAAAAAUGAQMEAv/EADIRAQABAgIHBgYDAQEBAAAAAAABAgMEcQUREzIzUpESFDGBsdEVIUFRYaEiNMHwQiP/2gAMAwEAAhEDEQA/AKnhZhNHg3Gj5E5cr70iiRbldd0qq9jTow+HqvVao8Pu5sTiabFOufH7JPamGFbaSq6SofG3sZCqxsT3eqt6/NVJi3hLVHhGvNA3MbeuTvasvk+flip0mo8WTibdjb5Y6NXeLvNPUyxU6TUeLJxGxt8sdDvF3mnqZYqdJqPFk4jY2+WOh3i7zT1MsVOk1HiycRsbfLHQ7xd5p6mWKnSajxZOI2Nvljod4u809TLFTpNR4snEbG3yx0O8Xeaeplip0mo8WTiNjb5Y6HeLvNPUyxU6TUeLJxGxt8sdDvF3mnqZYqdJqPFk4jY2+WOh3i7zT1MsVOk1HiycRsbfLHQ7xd5p6mWKnSajxZOI2Nvljod4u809TLFTpNR4snEbG3yx0O8Xeaeplip0mo8WTiNjb5Y6HeLvNPUyxU6TUeLJxGxt8sdDvF3mnqZYqdJqPFk4jY2+WOh3i7zT1MsVOk1HiycRsbfLHQ7xd5p6mWKnSajxZOI2Nvljod4u809TLFTpNR4snEbG3yx0O8Xeaeplip0mo8WTiNjb5Y6HeLvNPUyxU6TUeLJxGxt8sdDvF3mnqZYqdJqPFk4jY2+WOh3i7zT1MsVOk1HiycRsbfLHQ7xd5p6mWKnSajxZOI2Nvljod4u809TLFTpNR4snEbG3yx0O8XeaerLs/CqtoHI+CqlX/bI5ZGL7rnX3fK48V4a1XHzph7oxl6idcVT5/NUsC8MGYRIsE6JHUsS9zE6r07XMv5/kvRf2kRicLNmdcfOE5hMZF+NU/KptJyO1CMNrRdaVbUSvXmY5YWJ2I2NVbza1RV/MWHC24otRHn1VjG3JrvVfj5dHwjocgAAAAAAAAAAAAAAAAAAAAAAAAAAAABl2TXusuaKvhv5UTkdzdqf3JqVL0+Z4uURXRNM/Vts3Jt1xXH0dBf1jPxFb7MrX2oc/21nFTtZd4pY7W5TlCq3+LVnLCNjSAAAAAAAAAAAAAAAAAAAAAAAAAAAAAFDK1XkAs6RW1nFTtZd4pN2tynKFdv8AFqzlhGxpAAAD+tar1RjEVVXoROdVMTOpmImflD3loZYE5c0UrG97mORP1VDzFdM/KJh7m1XEa5iejHPbWAAAAAAAAAAAAAAAAAAAAAAFDK0kAs6R21nFTtZd4pN2tynKFdv8WrOWEbGkAAbTgVgi7CJyzzqsdMxbnOTrPX8LP8r2HHisVFqNUeLvweDm9Paq3fVXrLsiCyW+is6JkadCqies74lXncushrl2u5Ouqdaft2qLcaqI1M01tjV8JcCaa2mukga2CfpSRiXI5f8AeicztfT5HXYxddudU/OHHiMFbux9p+6OWlQSWZK+jrG8mSNbnJ2d6Knei9PzJuiuK6Yqp8Fdu26rdU01eMMY9tYAAAAAAAAAAAAAAAAAAABQytJALOkdtZxU7WXeKTdrcpyhXb/FqzlhGxpAP3FGsqtijS9zlRrU71VbkMTOqNcvVMTM6odC2PZ7bKhioKfqxNRt/wCJf7nL71W9fmVq5XNdU1T9VstW4t0RRH0Zh4bAABPMbtlo+OG1Y09djvQvXva5FVqrqVFT85JaOuaqpo80TpS1E0xcj6fJLiXQYAAAAAAAAAAAAAAAAAAABQytJALOkdtZxU7WXeKTdrcpyhXb/FqzlhGxpAMyxpEiqKeSTqtljcupJEVTXdjXRVH4ltsTquUzP3h0QVpbQAAA1LGhIjKCRrul742t18vleTVOzARrvR5uHSMxFifJGCdVsAAAAAAAAAAAAAAAAAAAAoZWkgFnSO2s4qdrLvFJu1uU5Qrt/i1ZywjY0gAC54EW+23qZr3OT00SIyZvbeicztS3X6707Cv4qxNqv8T4LRhMRF63E/WPFsJzOoAASXGlb7bQlbZlK69lOqrIqdCyLzXflS9NblTsJnAWJpp7c/X0QOk8RFdUW6fCPHNopIIsAAAAAAAAAAAAAAAAAAAAoZWkgFnSO2s4qdrLvFJu1uU5Qrt/i1ZywjY0gADNsm1JbHkbWWe9WPTmXta5O1rk7U/+6TXct03KezU22r1dqrtUypVkYzYJkRtqxvhf2uYnLiX/AJJquXWRdzR1cbk60za0pbqj+cap/T6cuMKz2JymTOev4Wxy3/8Ak1E/k0xgb32/bfOkMPH/AK/UtQwlxjSV7XU1jtdAx3MsjlT0yp7ruZnyVV1HbYwFNM66/n6I/EaTqrjs241fn6tEJFFAAAAAAAAAAAAAAAAAAAAAChlaSAWdI7azip2su8Um7W5TlCu3+LVnLCNjSAAAAAAAAAAAAAAAAAAAAAAAAAAAAAFDK0kAs6R21nFTtZd4pN2tynKFdv8AFqzlhGxpAAG52Fi/ktmCO0I6iNiSIqo1WuVUucre/wBxwXcdFuuadXgk7OjpuURX2vFn/ZZLpUX7HcTX8Sp5Wz4TVzfo+yyXSov2O4j4lTynwmrm/R9lkulRfsdxHxKnlPhNXN+mq4UWC7B2ZtFNI2RXMSXlNRUTnc5t3P8AD/J2Ye/F6ntRGpw4rDzYr7MzrfHN7mfpjeWqMTtVE/VTEzqhmI1zqUD7LJdKi/Y7iRvxKnlS3wmrm/R9lkulRfsdxHxKnlPhNXN+j7LJdKi/Y7iPiVPKfCaub9POoxYSwtdKtTGvJRXXch3Pcl/eZjSNMzq7LE6KqiNfa/TQSSRL6thYPVFuu5Nnx3tTmdI71Ym617/cl6mm7fotR/KXRYw1y9P8Y82+WZiujYiOtSd71/DEiManuvW9V/gjq9I1TuR1StvRVEb868n3I8ALOZ006uXvWSb/AA640Tjb/wB/1DojR+H5f3I/ACzndFOqe9JJv8uHfb/3/UHw/D8v7l8uuxYU0t60U00TuzlcmRifK5F/k20aRuRvREtNei7U7szDTLewHq7GRZlak0Sc6yRXqrU73N6U/lE7zus4y3c+XhP5R1/AXbXz8Y/DWTrcIAAAAChlaSAWdI7azip2su8Um7W5TlCu3+LVnLCNjSAALli+9n0up29cV/GcapaMFwKWxHM6gABIcbeex7Bm9kJrR3CnP2QGleNGXu0k70Y9Kfrs1p5mKvCXujeh0gVdbwABj2j91L8D/pU9Ub0PNe7KQ4B4Hrby/wBZXXtpWLdzczplTpa1exvevyTnvVJrF4rZfxp8fRAYLBbae1Vu+qw01Oyla2Cma1jGpc1rURGonuISqqap1ysFNMUxqh6mGQAAAATnGDgU1zX2vY7OS5vrTQt6rk7XsTsd2qnb09PTJ4PFzE9ivylEY7AxMTct+P1j/UxJZCAAAAUMrSQCzpHbWcVO1l3ik3a3KcoV2/xas5YRsaQABcsX3s+l1O3riv4zjVLRguBS2I5nUAAJDjbz2PYM3shNaO4U5+yA0rxoy92knejHpT9dmtPMxV4S90b0OkCrreAAPxPEkzXROvRHIrVVOlL0uMxOqdbExrjU86CjZZ8cdJSpyWRojGp7kTt71M11TVVNU+MsUURRTFMeEPc8vQAAAAAACG4eWKliVb44EuilT0sSJ0NRyrympqVF+VxP4S9tLeufGPkrWOsbK78vCfm106nEAAChlaSAWdI7azip2su8Um7W5TlCu3+LVnLCNjSAALli+9n0up29cV/GcapaMFwKWxHM6gABIcbeex7Bm9kJrR3CnP2QGleNGXu0k70Y9Kfrs1p5mKvCXujeh0gVdbwAAAAfl70jRXyKiInSq8yINWs16nz3YQUbF5DqylRe5ZYr/M27C5yz0apv2o/9R1hnQzNqE9JA5r2r0OaqKi/NDXMTHylsiYn5w9DDIAAAaJjcoPTU8Vc1PWhfyVXubIly/wAtZ+pIaOr1VzT9/wDEZpS3rtRV9v8AUmJlAAAAoZWkgFnSO2s4qdrLvFJu1uU5Qrt/i1ZywjY0gAC5YvvZ9LqdvXFfxnGqWjBcClsRzOoAASHG3nsewZvZCa0dwpz9kBpXjRl7tJO9GPSn67NaeZirwl7o3odIFXW8AAAPi4V4QMwdgWqkTlPcvIiZ+N13b3NTpX/2hvw9ib1fZhz4nEU2KO1KK2xbU9tOWa0ZXP570b0Rs+FvQnmTtqzRbjVTCt3sRcuzrql882tLMsu05rJelRZ8jo3dt3Vd7nJ0OTWa7lum5GqqG21ertTrolbsErfbhDTpVtRGyNXkSsToa5Ev5vct6Kmu7sIHEWZtV9lZcNiIv2+1Hm+0aHQAAPg4d0/9TQVbF7Gek8NyP/4nRhatV6n/ALxc2Mp7ViqPx6ISWFVgAAUMrSQCzpHbWcVO1l3ik3a3KcoV2/xas5YRsaQABcsX3s+l1O3riv4zjVLRguBS2I5nUAAJDjbz2PYM3shNaO4U5+yA0rxoy92knejHpT9dmtPMxV4S90b0OkCrreAAAEcxpWitXWLSovq07WsROzlORHuX+Wp+Um8Bb7NrtfdXtJ3O1d7P2acdyOAAG9Yo61YqmWjXqyx8r80bku/hziO0jRroir7f6ldFV6rk0/ePRWiHToAA+fhFH6Wlq4/xQyp+samyzOq5TP5hqvxrt1R+Jc9llVIAAFDK0kAs6R21nFTtZd4pN2tynKFdv8WrOWEbGkAAXLF97PpdTt64r+M41S0YLgUtiOZ1AACQ4289j2DN7ITWjuFOfsgNK8aMvdpJ3ox6U/XZrTzMVeEvdG9DpAq63gAABAMKpVmrax7v+tI35NerU8kLHh41WqcoVXFVa71U/mXyjc5wABsuLh6stGmRP7vSIvgPX/CHJjY/+E+Xq7tHzqxFPn6LeQKyAADEtZL4J0/7b/oU9296Hi5uy52QsyogYAChlaSAWdI7azip2su8Um7W5TlCu3+LVnLCNjSAALli+9n0up29cV/GcapaMFwKWxHM6gABIcbeex7Bm9kJrR3CnP2QGleNGXu0k70Y9Kfrs1p5mKvCXujeh0gVdbwAAA57wgzqr2029cWSzw6coVPEcWrOXzza0gADY8XftGl1ybh5y43gVeXq7dH/ANinz9FxIBZQABi2p9zN8D/oU9Ub0PNe7LnVCzqgBgAKGVpIBZ0jtrOKnay7xSbtblOUK7f4tWcsI2NIAAuWL72fS6nb1xX8ZxqlowXApbEczqAAEhxt57HsGb2QmtHcKc/ZAaV40Ze7STvRj0p+uzWnmYq8Je6N6HSBV1vAAADnrCDOqvbTb1xZLPDpyhU8Rxas5YBtaQABseLv2jS65Nw85cbwKvL1duj/AOxT5+i4kAsoAAxbU+5m+B/0KeqN6HmvdlzqhZ1QAwAFDK0kAs6R21nFTtZd4pN2tynKFdv8WrOWEbGkAAXLF97PpdTt64r+M41S0YLgUtiOZ1AACQ4289j2DN7ITWjuFOfsgNK8aMvdpJ3ox6U/XZrTzMVeEvdG9DpAq63gAABz1hBnVXtpt64slnh05QqeI4tWcsA2tIAA2PF37Rpdcm4ecuN4FXl6u3R/9inz9FxIBZQABi2p9zN8D/oU9Ub0PNe7LnVCzqgBgAKGVpIBZ0jtrOKnay7xSbtblOUK7f4tWcsI2NIAAuWL72fS6nb1xX8ZxqlowXApbEczqAAEhxt57HsGb2QmtHcKc/ZAaV40Ze7STvRj0p+uzWnmYq8Je6N6HSBV1vAAADnrCDOqvbTb1xZLPDpyhU8Rxas5YBtaQABseLv2jS65Nw85cbwKvL1duj/7FPn6LiQCygADFtT7mb4H/Qp6o3oea92XOqFnVADAAUMrSQCzpHbWcVO1l3ik3a3KcoV2/wAWrOWEbGkAAXLF97PpdTt64r+M41S0YLgUtiOZ1AACQ4289j2DN7ITWjuFOfsgNK8aMvdpJ3ox6U/XZrTzMVeEvdG9DpAq63gAABz1hBnVXtpt64slnh05QqeI4tWcsA2tIAA2PF37Rpdcm4ecuN4FXl6u3R/9inz9FxIBZQABi2p9zN8D/oU9Ub0PNe7LnVCzqgBgAKGVpIBZ0jtrOKnay7xSbtblOUK7f4tWcsI2NIAAuWL72fS6nb1xX8ZxqlowXApbEczqAAEhxt57HsGb2QmtHcKc/ZAaV40Ze7STvRj0p+uzWnmYq8Je6N6HSBV1vAAADnrCDOqvbTb1xZLPDpyhU8Rxas5YBtaQABseLv2jS65Nw85cbwKvL1duj/7FPn6LiQCygADFtT7mb4H/AEKeqN6HmvdlzqhZ1QAwAFDK0kAs6R21nFTtZd4pN2tynKFdv8WrOWEbGkAAWfAS1aenoKaKeohY5Ede10jGuT/UcvOiqQWKt1zeqmInosuDuURYpiZjq+9lul0qn8WPic+yucs9HTtbfNHUy3S6VT+LHxGyucs9Da2+aOplul0qn8WPiNlc5Z6G1t80dUqxpVLKusjkpZGSN9CxOUxyOS/0knNenbzp+pL4CmabcxMfVBaTqiq7Gqfo087kc9IFuc1V708zFXg9Ub0Ogct0ulU/ix8St7K5yz0Wza2+aOplul0qn8WPiNlc5Z6G1t80dTLdLpVP4sfEbK5yz0Nrb5o6mW6XSqfxY+I2VzlnobW3zR1Qi3XpJU1T2Kiossqoqc6KiyuVFTvQsNmNVunKFXxE67tWr7ywTY0gADYMApm09fTS1DmsaiyXucqNan+g9EvVdZzYuJmzVEfj1dmBmIv0zP59Fly3S6VT+LHxIPZXOWeixbW3zR1Mt0ulU/ix8RsrnLPQ2tvmjqZbpdKp/Fj4jZXOWehtbfNHVjWlbNM+GZramnVVY9ERJI719VfeeqLVfaj+M9Hmu7R2Z/lHVA0LGqYAAKGVpIBZ0jtrOKnay7xSbtblOUK7f4tWcsI2NIAAAAAAAAAAAAAAAAAAAAAAAAAAAAAUMrSQCzpHbWcVO1l3ik3a3KcoV2/xas5YRsaQAAAAAAAAAAAAAAAAAAAAAAAAAAAAAoZWkgFnS/DCidQVtVDInTI6RvvbIvLb9V2tCYw1cVWqZj/tSAxlE0XqonPq+Mb3MAAAAAAAAAAAAAAAAAAAAAAAAAAAAAe9BSOr5I6ODndK5GJ+Zbr9Xb8jzXVFFM1T9Gy3RNdcUx9XQWT2dyla7crZ2IfCw3wTbhExJYFRlTGlzHL1Xp08h3u7l7L/AHnThcTNmdU+EuTGYSL8a48YSC07Knsl3orRhfEvRe5PVd8Lk5nfJSaou0XI10zrV+5ZuW51VxqYV5say8BeAvAXgLwF4C8BeAvAXgLwF4C8BeAvAXgLwF4C8BeAvAXgLwMihopbQd6GhjfK7uYiuu13dCazzXXTRGuqdT3RbrrnVTGtVsA8C8irlC07lqFS5rUuVIUVOfn7XdnN0dHPeQ+Lxe0/jT4eqdwWC2X86970bscCRAPKq6jtRmnxYq8Hwjc1AAAAAAAAAAAAAAAAAAAAAAAAAAAfZs7qIaq/Fso8GSeXoA//2Q=="/>
          <p:cNvSpPr>
            <a:spLocks noChangeAspect="1" noChangeArrowheads="1"/>
          </p:cNvSpPr>
          <p:nvPr/>
        </p:nvSpPr>
        <p:spPr bwMode="auto">
          <a:xfrm>
            <a:off x="1984375" y="1603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Subtitle 3"/>
          <p:cNvSpPr>
            <a:spLocks noGrp="1"/>
          </p:cNvSpPr>
          <p:nvPr>
            <p:ph type="subTitle" idx="1"/>
          </p:nvPr>
        </p:nvSpPr>
        <p:spPr>
          <a:xfrm>
            <a:off x="1524000" y="3810000"/>
            <a:ext cx="9448800" cy="381000"/>
          </a:xfrm>
        </p:spPr>
        <p:txBody>
          <a:bodyPr>
            <a:normAutofit lnSpcReduction="10000"/>
          </a:bodyPr>
          <a:lstStyle/>
          <a:p>
            <a:pPr algn="ctr"/>
            <a:r>
              <a:rPr lang="en-US" dirty="0"/>
              <a:t>5. Data Summarization and Visualization</a:t>
            </a:r>
          </a:p>
        </p:txBody>
      </p:sp>
    </p:spTree>
    <p:extLst>
      <p:ext uri="{BB962C8B-B14F-4D97-AF65-F5344CB8AC3E}">
        <p14:creationId xmlns:p14="http://schemas.microsoft.com/office/powerpoint/2010/main" val="31552842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e/ec/Anscombe%27s_quartet_3.svg/990px-Anscombe%27s_quartet_3.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6147" y="1066800"/>
            <a:ext cx="7152011" cy="52014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09600" y="152405"/>
            <a:ext cx="11125200" cy="685795"/>
          </a:xfrm>
        </p:spPr>
        <p:txBody>
          <a:bodyPr>
            <a:normAutofit/>
          </a:bodyPr>
          <a:lstStyle/>
          <a:p>
            <a:r>
              <a:rPr lang="en-US" dirty="0" smtClean="0"/>
              <a:t>Why </a:t>
            </a:r>
            <a:r>
              <a:rPr lang="en-US" dirty="0"/>
              <a:t>Visualization is Important? </a:t>
            </a:r>
            <a:r>
              <a:rPr lang="en-US" dirty="0" err="1" smtClean="0"/>
              <a:t>Anscombe’s</a:t>
            </a:r>
            <a:r>
              <a:rPr lang="en-US" dirty="0" smtClean="0"/>
              <a:t> </a:t>
            </a:r>
            <a:r>
              <a:rPr lang="en-US" dirty="0"/>
              <a:t>Quartet</a:t>
            </a:r>
          </a:p>
        </p:txBody>
      </p:sp>
      <p:sp>
        <p:nvSpPr>
          <p:cNvPr id="3" name="Slide Number Placeholder 2"/>
          <p:cNvSpPr>
            <a:spLocks noGrp="1"/>
          </p:cNvSpPr>
          <p:nvPr>
            <p:ph type="sldNum" sz="quarter" idx="12"/>
          </p:nvPr>
        </p:nvSpPr>
        <p:spPr/>
        <p:txBody>
          <a:bodyPr/>
          <a:lstStyle/>
          <a:p>
            <a:fld id="{F8328964-332A-4115-BBD0-419F6E8FE1FF}" type="slidenum">
              <a:rPr lang="en-US" smtClean="0"/>
              <a:t>10</a:t>
            </a:fld>
            <a:endParaRPr lang="en-US"/>
          </a:p>
        </p:txBody>
      </p:sp>
      <p:sp>
        <p:nvSpPr>
          <p:cNvPr id="4" name="Content Placeholder 3"/>
          <p:cNvSpPr>
            <a:spLocks noGrp="1"/>
          </p:cNvSpPr>
          <p:nvPr>
            <p:ph sz="quarter" idx="1"/>
          </p:nvPr>
        </p:nvSpPr>
        <p:spPr>
          <a:xfrm>
            <a:off x="609600" y="1219200"/>
            <a:ext cx="3886200" cy="4876800"/>
          </a:xfrm>
        </p:spPr>
        <p:txBody>
          <a:bodyPr>
            <a:normAutofit/>
          </a:bodyPr>
          <a:lstStyle/>
          <a:p>
            <a:r>
              <a:rPr lang="en-US" dirty="0"/>
              <a:t>The dangers of summary statistics:</a:t>
            </a:r>
          </a:p>
          <a:p>
            <a:pPr lvl="1"/>
            <a:r>
              <a:rPr lang="en-US" dirty="0"/>
              <a:t>All four datasets are identical when examined using simple summary statistics, but vary considerably when graphed</a:t>
            </a:r>
            <a:r>
              <a:rPr lang="en-US" dirty="0" smtClean="0"/>
              <a:t>.</a:t>
            </a:r>
          </a:p>
          <a:p>
            <a:pPr lvl="1"/>
            <a:r>
              <a:rPr lang="en-US" dirty="0" smtClean="0"/>
              <a:t>Always plot your data</a:t>
            </a:r>
            <a:endParaRPr lang="en-US" dirty="0"/>
          </a:p>
        </p:txBody>
      </p:sp>
      <p:sp>
        <p:nvSpPr>
          <p:cNvPr id="6" name="TextBox 5"/>
          <p:cNvSpPr txBox="1"/>
          <p:nvPr/>
        </p:nvSpPr>
        <p:spPr>
          <a:xfrm>
            <a:off x="2137664" y="6477000"/>
            <a:ext cx="7844536" cy="307777"/>
          </a:xfrm>
          <a:prstGeom prst="rect">
            <a:avLst/>
          </a:prstGeom>
          <a:noFill/>
        </p:spPr>
        <p:txBody>
          <a:bodyPr wrap="square" rtlCol="0">
            <a:spAutoFit/>
          </a:bodyPr>
          <a:lstStyle/>
          <a:p>
            <a:pPr algn="ctr"/>
            <a:r>
              <a:rPr lang="en-US" sz="1400" dirty="0"/>
              <a:t>Source: </a:t>
            </a:r>
            <a:r>
              <a:rPr lang="en-US" sz="1400" dirty="0">
                <a:hlinkClick r:id="rId4"/>
              </a:rPr>
              <a:t>https://en.wikipedia.org/wiki/Anscombe's_quartet</a:t>
            </a:r>
            <a:endParaRPr lang="en-US" sz="1400" dirty="0"/>
          </a:p>
        </p:txBody>
      </p:sp>
    </p:spTree>
    <p:extLst>
      <p:ext uri="{BB962C8B-B14F-4D97-AF65-F5344CB8AC3E}">
        <p14:creationId xmlns:p14="http://schemas.microsoft.com/office/powerpoint/2010/main" val="1341623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Summarize and Visualize Data</a:t>
            </a:r>
          </a:p>
        </p:txBody>
      </p:sp>
      <p:sp>
        <p:nvSpPr>
          <p:cNvPr id="3" name="Text Placeholder 2"/>
          <p:cNvSpPr>
            <a:spLocks noGrp="1"/>
          </p:cNvSpPr>
          <p:nvPr>
            <p:ph type="body" idx="1"/>
          </p:nvPr>
        </p:nvSpPr>
        <p:spPr/>
        <p:txBody>
          <a:bodyPr/>
          <a:lstStyle/>
          <a:p>
            <a:r>
              <a:rPr lang="en-US" dirty="0"/>
              <a:t>Using </a:t>
            </a:r>
            <a:r>
              <a:rPr lang="en-US" dirty="0">
                <a:solidFill>
                  <a:schemeClr val="tx1"/>
                </a:solidFill>
              </a:rPr>
              <a:t>Tabular and Basic Graphical Methods</a:t>
            </a:r>
          </a:p>
          <a:p>
            <a:endParaRPr lang="en-US" dirty="0"/>
          </a:p>
        </p:txBody>
      </p:sp>
      <p:sp>
        <p:nvSpPr>
          <p:cNvPr id="4" name="Slide Number Placeholder 3"/>
          <p:cNvSpPr>
            <a:spLocks noGrp="1"/>
          </p:cNvSpPr>
          <p:nvPr>
            <p:ph type="sldNum" sz="quarter" idx="12"/>
          </p:nvPr>
        </p:nvSpPr>
        <p:spPr/>
        <p:txBody>
          <a:bodyPr/>
          <a:lstStyle/>
          <a:p>
            <a:fld id="{F8328964-332A-4115-BBD0-419F6E8FE1FF}" type="slidenum">
              <a:rPr lang="en-US" smtClean="0"/>
              <a:t>11</a:t>
            </a:fld>
            <a:endParaRPr lang="en-US"/>
          </a:p>
        </p:txBody>
      </p:sp>
    </p:spTree>
    <p:extLst>
      <p:ext uri="{BB962C8B-B14F-4D97-AF65-F5344CB8AC3E}">
        <p14:creationId xmlns:p14="http://schemas.microsoft.com/office/powerpoint/2010/main" val="2785628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 of Basic Visualization Methods</a:t>
            </a:r>
          </a:p>
        </p:txBody>
      </p:sp>
      <p:sp>
        <p:nvSpPr>
          <p:cNvPr id="3" name="Slide Number Placeholder 2"/>
          <p:cNvSpPr>
            <a:spLocks noGrp="1"/>
          </p:cNvSpPr>
          <p:nvPr>
            <p:ph type="sldNum" sz="quarter" idx="12"/>
          </p:nvPr>
        </p:nvSpPr>
        <p:spPr/>
        <p:txBody>
          <a:bodyPr/>
          <a:lstStyle/>
          <a:p>
            <a:fld id="{F8328964-332A-4115-BBD0-419F6E8FE1FF}" type="slidenum">
              <a:rPr lang="en-US" smtClean="0"/>
              <a:t>12</a:t>
            </a:fld>
            <a:endParaRPr lang="en-US"/>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369491920"/>
              </p:ext>
            </p:extLst>
          </p:nvPr>
        </p:nvGraphicFramePr>
        <p:xfrm>
          <a:off x="2101813" y="1193076"/>
          <a:ext cx="8001000" cy="4937760"/>
        </p:xfrm>
        <a:graphic>
          <a:graphicData uri="http://schemas.openxmlformats.org/drawingml/2006/table">
            <a:tbl>
              <a:tblPr firstRow="1" bandRow="1">
                <a:tableStyleId>{2D5ABB26-0587-4C30-8999-92F81FD0307C}</a:tableStyleId>
              </a:tblPr>
              <a:tblGrid>
                <a:gridCol w="1802673">
                  <a:extLst>
                    <a:ext uri="{9D8B030D-6E8A-4147-A177-3AD203B41FA5}">
                      <a16:colId xmlns:a16="http://schemas.microsoft.com/office/drawing/2014/main" val="2918014881"/>
                    </a:ext>
                  </a:extLst>
                </a:gridCol>
                <a:gridCol w="3124200">
                  <a:extLst>
                    <a:ext uri="{9D8B030D-6E8A-4147-A177-3AD203B41FA5}">
                      <a16:colId xmlns:a16="http://schemas.microsoft.com/office/drawing/2014/main" val="45564925"/>
                    </a:ext>
                  </a:extLst>
                </a:gridCol>
                <a:gridCol w="1550127">
                  <a:extLst>
                    <a:ext uri="{9D8B030D-6E8A-4147-A177-3AD203B41FA5}">
                      <a16:colId xmlns:a16="http://schemas.microsoft.com/office/drawing/2014/main" val="3743097030"/>
                    </a:ext>
                  </a:extLst>
                </a:gridCol>
                <a:gridCol w="1524000">
                  <a:extLst>
                    <a:ext uri="{9D8B030D-6E8A-4147-A177-3AD203B41FA5}">
                      <a16:colId xmlns:a16="http://schemas.microsoft.com/office/drawing/2014/main" val="47330719"/>
                    </a:ext>
                  </a:extLst>
                </a:gridCol>
              </a:tblGrid>
              <a:tr h="533400">
                <a:tc>
                  <a:txBody>
                    <a:bodyPr/>
                    <a:lstStyle/>
                    <a:p>
                      <a:pPr algn="ctr"/>
                      <a:r>
                        <a:rPr lang="en-US" sz="1600" b="1" dirty="0">
                          <a:solidFill>
                            <a:schemeClr val="bg1"/>
                          </a:solidFill>
                        </a:rPr>
                        <a:t>Category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a:txBody>
                    <a:bodyPr/>
                    <a:lstStyle/>
                    <a:p>
                      <a:pPr algn="ctr"/>
                      <a:r>
                        <a:rPr lang="en-US" sz="1600" b="1" dirty="0">
                          <a:solidFill>
                            <a:schemeClr val="bg1"/>
                          </a:solidFill>
                        </a:rPr>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a:txBody>
                    <a:bodyPr/>
                    <a:lstStyle/>
                    <a:p>
                      <a:pPr algn="ctr"/>
                      <a:r>
                        <a:rPr lang="en-US" sz="1600" b="1" dirty="0">
                          <a:solidFill>
                            <a:schemeClr val="bg1"/>
                          </a:solidFill>
                        </a:rPr>
                        <a:t>Qualitative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a:txBody>
                    <a:bodyPr/>
                    <a:lstStyle/>
                    <a:p>
                      <a:pPr algn="ctr"/>
                      <a:r>
                        <a:rPr lang="en-US" sz="1600" b="1" dirty="0">
                          <a:solidFill>
                            <a:schemeClr val="bg1"/>
                          </a:solidFill>
                        </a:rPr>
                        <a:t>Quantitative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val="1201009962"/>
                  </a:ext>
                </a:extLst>
              </a:tr>
              <a:tr h="317050">
                <a:tc rowSpan="6">
                  <a:txBody>
                    <a:bodyPr/>
                    <a:lstStyle/>
                    <a:p>
                      <a:r>
                        <a:rPr lang="en-US" sz="1600" dirty="0"/>
                        <a:t>Tabular Methods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Frequency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7470169"/>
                  </a:ext>
                </a:extLst>
              </a:tr>
              <a:tr h="317050">
                <a:tc vMerge="1">
                  <a:txBody>
                    <a:bodyPr/>
                    <a:lstStyle/>
                    <a:p>
                      <a:endParaRPr lang="en-US"/>
                    </a:p>
                  </a:txBody>
                  <a:tcPr/>
                </a:tc>
                <a:tc>
                  <a:txBody>
                    <a:bodyPr/>
                    <a:lstStyle/>
                    <a:p>
                      <a:r>
                        <a:rPr lang="en-US" sz="1600" dirty="0"/>
                        <a:t>Relative Frequency</a:t>
                      </a:r>
                      <a:r>
                        <a:rPr lang="en-US" sz="1600" baseline="0" dirty="0"/>
                        <a:t> Distribution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0893977"/>
                  </a:ext>
                </a:extLst>
              </a:tr>
              <a:tr h="317050">
                <a:tc vMerge="1">
                  <a:txBody>
                    <a:bodyPr/>
                    <a:lstStyle/>
                    <a:p>
                      <a:endParaRPr lang="en-US"/>
                    </a:p>
                  </a:txBody>
                  <a:tcPr/>
                </a:tc>
                <a:tc>
                  <a:txBody>
                    <a:bodyPr/>
                    <a:lstStyle/>
                    <a:p>
                      <a:r>
                        <a:rPr lang="en-US" sz="1600" dirty="0"/>
                        <a:t>Percent Frequency</a:t>
                      </a:r>
                      <a:r>
                        <a:rPr lang="en-US" sz="1600" baseline="0" dirty="0"/>
                        <a:t> Distribution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9268074"/>
                  </a:ext>
                </a:extLst>
              </a:tr>
              <a:tr h="317050">
                <a:tc vMerge="1">
                  <a:txBody>
                    <a:bodyPr/>
                    <a:lstStyle/>
                    <a:p>
                      <a:endParaRPr lang="en-US"/>
                    </a:p>
                  </a:txBody>
                  <a:tcPr/>
                </a:tc>
                <a:tc>
                  <a:txBody>
                    <a:bodyPr/>
                    <a:lstStyle/>
                    <a:p>
                      <a:r>
                        <a:rPr lang="en-US" sz="1600" dirty="0"/>
                        <a:t>Cumulative</a:t>
                      </a:r>
                      <a:r>
                        <a:rPr lang="en-US" sz="1600" baseline="0" dirty="0"/>
                        <a:t> Frequency Distribution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3996791"/>
                  </a:ext>
                </a:extLst>
              </a:tr>
              <a:tr h="317050">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Cumulative</a:t>
                      </a:r>
                      <a:r>
                        <a:rPr lang="en-US" sz="1600" baseline="0" dirty="0"/>
                        <a:t> Rel. Freq. Distribution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547738"/>
                  </a:ext>
                </a:extLst>
              </a:tr>
              <a:tr h="31705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Cross tabulation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1866035"/>
                  </a:ext>
                </a:extLst>
              </a:tr>
              <a:tr h="317050">
                <a:tc rowSpan="7">
                  <a:txBody>
                    <a:bodyPr/>
                    <a:lstStyle/>
                    <a:p>
                      <a:r>
                        <a:rPr lang="en-US" sz="1600" dirty="0"/>
                        <a:t>Basic Graphical</a:t>
                      </a:r>
                      <a:r>
                        <a:rPr lang="en-US" sz="1600" baseline="0" dirty="0"/>
                        <a:t> Methods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Bar Plot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3616476"/>
                  </a:ext>
                </a:extLst>
              </a:tr>
              <a:tr h="31705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Pie Chart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0197593"/>
                  </a:ext>
                </a:extLst>
              </a:tr>
              <a:tr h="31705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Dot Plot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0695582"/>
                  </a:ext>
                </a:extLst>
              </a:tr>
              <a:tr h="31705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Box Plot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8592682"/>
                  </a:ext>
                </a:extLst>
              </a:tr>
              <a:tr h="31705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Density Plot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8599073"/>
                  </a:ext>
                </a:extLst>
              </a:tr>
              <a:tr h="31705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Line Chart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1370678"/>
                  </a:ext>
                </a:extLst>
              </a:tr>
              <a:tr h="31705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Scatter Plot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7649711"/>
                  </a:ext>
                </a:extLst>
              </a:tr>
            </a:tbl>
          </a:graphicData>
        </a:graphic>
      </p:graphicFrame>
    </p:spTree>
    <p:extLst>
      <p:ext uri="{BB962C8B-B14F-4D97-AF65-F5344CB8AC3E}">
        <p14:creationId xmlns:p14="http://schemas.microsoft.com/office/powerpoint/2010/main" val="18034615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Tabulate A Single Variable</a:t>
            </a:r>
          </a:p>
        </p:txBody>
      </p:sp>
      <p:sp>
        <p:nvSpPr>
          <p:cNvPr id="3" name="Slide Number Placeholder 2"/>
          <p:cNvSpPr>
            <a:spLocks noGrp="1"/>
          </p:cNvSpPr>
          <p:nvPr>
            <p:ph type="sldNum" sz="quarter" idx="12"/>
          </p:nvPr>
        </p:nvSpPr>
        <p:spPr/>
        <p:txBody>
          <a:bodyPr/>
          <a:lstStyle/>
          <a:p>
            <a:fld id="{F8328964-332A-4115-BBD0-419F6E8FE1FF}" type="slidenum">
              <a:rPr lang="en-US" smtClean="0"/>
              <a:t>13</a:t>
            </a:fld>
            <a:endParaRPr lang="en-US"/>
          </a:p>
        </p:txBody>
      </p:sp>
      <p:sp>
        <p:nvSpPr>
          <p:cNvPr id="4" name="Content Placeholder 3"/>
          <p:cNvSpPr>
            <a:spLocks noGrp="1"/>
          </p:cNvSpPr>
          <p:nvPr>
            <p:ph sz="quarter" idx="1"/>
          </p:nvPr>
        </p:nvSpPr>
        <p:spPr/>
        <p:txBody>
          <a:bodyPr/>
          <a:lstStyle/>
          <a:p>
            <a:r>
              <a:rPr lang="en-US" dirty="0"/>
              <a:t>Both qualitative and quantitative data</a:t>
            </a:r>
          </a:p>
          <a:p>
            <a:pPr lvl="1"/>
            <a:r>
              <a:rPr lang="en-US" u="sng" dirty="0"/>
              <a:t>Frequency distribution</a:t>
            </a:r>
            <a:r>
              <a:rPr lang="en-US" dirty="0"/>
              <a:t>: shows the frequency (or count) of items</a:t>
            </a:r>
          </a:p>
          <a:p>
            <a:pPr lvl="1"/>
            <a:r>
              <a:rPr lang="en-US" u="sng" dirty="0"/>
              <a:t>Relative frequency distribution</a:t>
            </a:r>
            <a:r>
              <a:rPr lang="en-US" dirty="0"/>
              <a:t>: shows frequency proportion of items</a:t>
            </a:r>
          </a:p>
          <a:p>
            <a:r>
              <a:rPr lang="en-US" dirty="0"/>
              <a:t>Quantitative data</a:t>
            </a:r>
          </a:p>
          <a:p>
            <a:pPr lvl="1"/>
            <a:r>
              <a:rPr lang="en-US" u="sng" dirty="0"/>
              <a:t>Accumulative frequency distribution</a:t>
            </a:r>
            <a:r>
              <a:rPr lang="en-US" dirty="0"/>
              <a:t>: shows frequency below a level</a:t>
            </a:r>
          </a:p>
          <a:p>
            <a:pPr lvl="1"/>
            <a:r>
              <a:rPr lang="en-US" u="sng" dirty="0"/>
              <a:t>Accumulative relative frequency distribution</a:t>
            </a:r>
            <a:r>
              <a:rPr lang="en-US" dirty="0"/>
              <a:t>: shows frequency proportion below a level</a:t>
            </a:r>
          </a:p>
          <a:p>
            <a:endParaRPr lang="en-US" dirty="0"/>
          </a:p>
        </p:txBody>
      </p:sp>
    </p:spTree>
    <p:extLst>
      <p:ext uri="{BB962C8B-B14F-4D97-AF65-F5344CB8AC3E}">
        <p14:creationId xmlns:p14="http://schemas.microsoft.com/office/powerpoint/2010/main" val="732235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Code: Tabulate Qualitative Data</a:t>
            </a:r>
          </a:p>
        </p:txBody>
      </p:sp>
      <p:sp>
        <p:nvSpPr>
          <p:cNvPr id="3" name="Slide Number Placeholder 2"/>
          <p:cNvSpPr>
            <a:spLocks noGrp="1"/>
          </p:cNvSpPr>
          <p:nvPr>
            <p:ph type="sldNum" sz="quarter" idx="12"/>
          </p:nvPr>
        </p:nvSpPr>
        <p:spPr/>
        <p:txBody>
          <a:bodyPr/>
          <a:lstStyle/>
          <a:p>
            <a:fld id="{F8328964-332A-4115-BBD0-419F6E8FE1FF}" type="slidenum">
              <a:rPr lang="en-US" smtClean="0"/>
              <a:t>14</a:t>
            </a:fld>
            <a:endParaRPr lang="en-US"/>
          </a:p>
        </p:txBody>
      </p:sp>
      <p:sp>
        <p:nvSpPr>
          <p:cNvPr id="5" name="Rectangle 4"/>
          <p:cNvSpPr/>
          <p:nvPr/>
        </p:nvSpPr>
        <p:spPr>
          <a:xfrm>
            <a:off x="876300" y="2041333"/>
            <a:ext cx="5257800" cy="267765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a:solidFill>
                  <a:srgbClr val="008000"/>
                </a:solidFill>
                <a:highlight>
                  <a:srgbClr val="FFFFFF"/>
                </a:highlight>
              </a:rPr>
              <a:t>## Part 1. Tabulate Qualitative Data ##</a:t>
            </a:r>
            <a:endParaRPr lang="en-US" sz="1400" dirty="0">
              <a:solidFill>
                <a:srgbClr val="000000"/>
              </a:solidFill>
              <a:highlight>
                <a:srgbClr val="FFFFFF"/>
              </a:highlight>
            </a:endParaRPr>
          </a:p>
          <a:p>
            <a:r>
              <a:rPr lang="en-US" sz="1400" dirty="0">
                <a:solidFill>
                  <a:srgbClr val="008000"/>
                </a:solidFill>
                <a:highlight>
                  <a:srgbClr val="FFFFFF"/>
                </a:highlight>
              </a:rPr>
              <a:t># Calculate frequency</a:t>
            </a:r>
            <a:endParaRPr lang="en-US" sz="1400" dirty="0">
              <a:solidFill>
                <a:srgbClr val="000000"/>
              </a:solidFill>
              <a:highlight>
                <a:srgbClr val="FFFFFF"/>
              </a:highlight>
            </a:endParaRPr>
          </a:p>
          <a:p>
            <a:r>
              <a:rPr lang="en-US" sz="1400" dirty="0" err="1">
                <a:solidFill>
                  <a:srgbClr val="000000"/>
                </a:solidFill>
                <a:highlight>
                  <a:srgbClr val="FFFFFF"/>
                </a:highlight>
              </a:rPr>
              <a:t>gear.freq</a:t>
            </a:r>
            <a:r>
              <a:rPr lang="en-US" sz="1400" dirty="0">
                <a:solidFill>
                  <a:srgbClr val="000000"/>
                </a:solidFill>
                <a:highlight>
                  <a:srgbClr val="FFFFFF"/>
                </a:highlight>
              </a:rPr>
              <a:t> </a:t>
            </a:r>
            <a:r>
              <a:rPr lang="en-US" sz="1400" b="1" dirty="0">
                <a:solidFill>
                  <a:srgbClr val="000080"/>
                </a:solidFill>
                <a:highlight>
                  <a:srgbClr val="FFFFFF"/>
                </a:highlight>
              </a:rPr>
              <a:t>&lt;-</a:t>
            </a:r>
            <a:r>
              <a:rPr lang="en-US" sz="1400" dirty="0">
                <a:solidFill>
                  <a:srgbClr val="000000"/>
                </a:solidFill>
                <a:highlight>
                  <a:srgbClr val="FFFFFF"/>
                </a:highlight>
              </a:rPr>
              <a:t> </a:t>
            </a:r>
            <a:r>
              <a:rPr lang="en-US" sz="1400" dirty="0">
                <a:solidFill>
                  <a:srgbClr val="8000FF"/>
                </a:solidFill>
                <a:highlight>
                  <a:srgbClr val="FFFFFF"/>
                </a:highlight>
              </a:rPr>
              <a:t>table</a:t>
            </a:r>
            <a:r>
              <a:rPr lang="en-US" sz="1400" b="1" dirty="0">
                <a:solidFill>
                  <a:srgbClr val="000080"/>
                </a:solidFill>
                <a:highlight>
                  <a:srgbClr val="FFFFFF"/>
                </a:highlight>
              </a:rPr>
              <a:t>(</a:t>
            </a:r>
            <a:r>
              <a:rPr lang="en-US" sz="1400" dirty="0" err="1">
                <a:solidFill>
                  <a:srgbClr val="000000"/>
                </a:solidFill>
                <a:highlight>
                  <a:srgbClr val="FFFFFF"/>
                </a:highlight>
              </a:rPr>
              <a:t>mtcars</a:t>
            </a:r>
            <a:r>
              <a:rPr lang="en-US" sz="1400" b="1" dirty="0" err="1">
                <a:solidFill>
                  <a:srgbClr val="000080"/>
                </a:solidFill>
                <a:highlight>
                  <a:srgbClr val="FFFFFF"/>
                </a:highlight>
              </a:rPr>
              <a:t>$</a:t>
            </a:r>
            <a:r>
              <a:rPr lang="en-US" sz="1400" dirty="0" err="1">
                <a:solidFill>
                  <a:srgbClr val="000000"/>
                </a:solidFill>
                <a:highlight>
                  <a:srgbClr val="FFFFFF"/>
                </a:highlight>
              </a:rPr>
              <a:t>gear</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gear.freq</a:t>
            </a:r>
            <a:endParaRPr lang="en-US" sz="1400" dirty="0">
              <a:solidFill>
                <a:srgbClr val="000000"/>
              </a:solidFill>
              <a:highlight>
                <a:srgbClr val="FFFFFF"/>
              </a:highlight>
            </a:endParaRPr>
          </a:p>
          <a:p>
            <a:r>
              <a:rPr lang="en-US" sz="1400" dirty="0" err="1">
                <a:solidFill>
                  <a:srgbClr val="8000FF"/>
                </a:solidFill>
                <a:highlight>
                  <a:srgbClr val="FFFFFF"/>
                </a:highlight>
              </a:rPr>
              <a:t>cbind</a:t>
            </a:r>
            <a:r>
              <a:rPr lang="en-US" sz="1400" b="1" dirty="0">
                <a:solidFill>
                  <a:srgbClr val="000080"/>
                </a:solidFill>
                <a:highlight>
                  <a:srgbClr val="FFFFFF"/>
                </a:highlight>
              </a:rPr>
              <a:t>(</a:t>
            </a:r>
            <a:r>
              <a:rPr lang="en-US" sz="1400" dirty="0" err="1">
                <a:solidFill>
                  <a:srgbClr val="000000"/>
                </a:solidFill>
                <a:highlight>
                  <a:srgbClr val="FFFFFF"/>
                </a:highlight>
              </a:rPr>
              <a:t>gear.freq</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008000"/>
                </a:solidFill>
                <a:highlight>
                  <a:srgbClr val="FFFFFF"/>
                </a:highlight>
              </a:rPr>
              <a:t># Print frequency in column format</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a:solidFill>
                  <a:srgbClr val="008000"/>
                </a:solidFill>
                <a:highlight>
                  <a:srgbClr val="FFFFFF"/>
                </a:highlight>
              </a:rPr>
              <a:t># Calculate relative frequency</a:t>
            </a:r>
            <a:endParaRPr lang="en-US" sz="1400" dirty="0">
              <a:solidFill>
                <a:srgbClr val="000000"/>
              </a:solidFill>
              <a:highlight>
                <a:srgbClr val="FFFFFF"/>
              </a:highlight>
            </a:endParaRPr>
          </a:p>
          <a:p>
            <a:r>
              <a:rPr lang="en-US" sz="1400" dirty="0" err="1">
                <a:solidFill>
                  <a:srgbClr val="000000"/>
                </a:solidFill>
                <a:highlight>
                  <a:srgbClr val="FFFFFF"/>
                </a:highlight>
              </a:rPr>
              <a:t>gear.rel.freq</a:t>
            </a:r>
            <a:r>
              <a:rPr lang="en-US" sz="1400" dirty="0">
                <a:solidFill>
                  <a:srgbClr val="000000"/>
                </a:solidFill>
                <a:highlight>
                  <a:srgbClr val="FFFFFF"/>
                </a:highlight>
              </a:rPr>
              <a:t> </a:t>
            </a:r>
            <a:r>
              <a:rPr lang="en-US" sz="1400" b="1" dirty="0">
                <a:solidFill>
                  <a:srgbClr val="000080"/>
                </a:solidFill>
                <a:highlight>
                  <a:srgbClr val="FFFFFF"/>
                </a:highlight>
              </a:rPr>
              <a:t>&lt;-</a:t>
            </a:r>
            <a:r>
              <a:rPr lang="en-US" sz="1400" dirty="0">
                <a:solidFill>
                  <a:srgbClr val="000000"/>
                </a:solidFill>
                <a:highlight>
                  <a:srgbClr val="FFFFFF"/>
                </a:highlight>
              </a:rPr>
              <a:t> </a:t>
            </a:r>
            <a:r>
              <a:rPr lang="en-US" sz="1400" dirty="0" err="1">
                <a:solidFill>
                  <a:srgbClr val="000000"/>
                </a:solidFill>
                <a:highlight>
                  <a:srgbClr val="FFFFFF"/>
                </a:highlight>
              </a:rPr>
              <a:t>gear.freq</a:t>
            </a:r>
            <a:r>
              <a:rPr lang="en-US" sz="1400" b="1" dirty="0">
                <a:solidFill>
                  <a:srgbClr val="000080"/>
                </a:solidFill>
                <a:highlight>
                  <a:srgbClr val="FFFFFF"/>
                </a:highlight>
              </a:rPr>
              <a:t>/</a:t>
            </a:r>
            <a:r>
              <a:rPr lang="en-US" sz="1400" dirty="0" err="1">
                <a:solidFill>
                  <a:srgbClr val="8000FF"/>
                </a:solidFill>
                <a:highlight>
                  <a:srgbClr val="FFFFFF"/>
                </a:highlight>
              </a:rPr>
              <a:t>nrow</a:t>
            </a:r>
            <a:r>
              <a:rPr lang="en-US" sz="1400" b="1" dirty="0">
                <a:solidFill>
                  <a:srgbClr val="000080"/>
                </a:solidFill>
                <a:highlight>
                  <a:srgbClr val="FFFFFF"/>
                </a:highlight>
              </a:rPr>
              <a:t>(</a:t>
            </a:r>
            <a:r>
              <a:rPr lang="en-US" sz="1400" dirty="0" err="1">
                <a:solidFill>
                  <a:srgbClr val="000000"/>
                </a:solidFill>
                <a:highlight>
                  <a:srgbClr val="FFFFFF"/>
                </a:highlight>
              </a:rPr>
              <a:t>mtcars</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gear.rel.freq</a:t>
            </a:r>
            <a:endParaRPr lang="en-US" sz="1400" dirty="0">
              <a:solidFill>
                <a:srgbClr val="000000"/>
              </a:solidFill>
              <a:highlight>
                <a:srgbClr val="FFFFFF"/>
              </a:highlight>
            </a:endParaRPr>
          </a:p>
          <a:p>
            <a:r>
              <a:rPr lang="en-US" sz="1400" dirty="0" err="1">
                <a:solidFill>
                  <a:srgbClr val="8000FF"/>
                </a:solidFill>
                <a:highlight>
                  <a:srgbClr val="FFFFFF"/>
                </a:highlight>
              </a:rPr>
              <a:t>cbind</a:t>
            </a:r>
            <a:r>
              <a:rPr lang="en-US" sz="1400" b="1" dirty="0">
                <a:solidFill>
                  <a:srgbClr val="000080"/>
                </a:solidFill>
                <a:highlight>
                  <a:srgbClr val="FFFFFF"/>
                </a:highlight>
              </a:rPr>
              <a:t>(</a:t>
            </a:r>
            <a:r>
              <a:rPr lang="en-US" sz="1400" dirty="0" err="1">
                <a:solidFill>
                  <a:srgbClr val="000000"/>
                </a:solidFill>
                <a:highlight>
                  <a:srgbClr val="FFFFFF"/>
                </a:highlight>
              </a:rPr>
              <a:t>gear.rel.freq</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008000"/>
                </a:solidFill>
                <a:highlight>
                  <a:srgbClr val="FFFFFF"/>
                </a:highlight>
              </a:rPr>
              <a:t># Print relative frequency</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err="1">
                <a:solidFill>
                  <a:srgbClr val="8000FF"/>
                </a:solidFill>
                <a:highlight>
                  <a:srgbClr val="FFFFFF"/>
                </a:highlight>
              </a:rPr>
              <a:t>cbind</a:t>
            </a:r>
            <a:r>
              <a:rPr lang="en-US" sz="1400" b="1" dirty="0">
                <a:solidFill>
                  <a:srgbClr val="000080"/>
                </a:solidFill>
                <a:highlight>
                  <a:srgbClr val="FFFFFF"/>
                </a:highlight>
              </a:rPr>
              <a:t>(</a:t>
            </a:r>
            <a:r>
              <a:rPr lang="en-US" sz="1400" dirty="0" err="1">
                <a:solidFill>
                  <a:srgbClr val="000000"/>
                </a:solidFill>
                <a:highlight>
                  <a:srgbClr val="FFFFFF"/>
                </a:highlight>
              </a:rPr>
              <a:t>gear.freq</a:t>
            </a:r>
            <a:r>
              <a:rPr lang="en-US" sz="1400" dirty="0">
                <a:solidFill>
                  <a:srgbClr val="000000"/>
                </a:solidFill>
                <a:highlight>
                  <a:srgbClr val="FFFFFF"/>
                </a:highlight>
              </a:rPr>
              <a:t>, </a:t>
            </a:r>
            <a:r>
              <a:rPr lang="en-US" sz="1400" dirty="0" err="1">
                <a:solidFill>
                  <a:srgbClr val="000000"/>
                </a:solidFill>
                <a:highlight>
                  <a:srgbClr val="FFFFFF"/>
                </a:highlight>
              </a:rPr>
              <a:t>gear.rel.freq</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008000"/>
                </a:solidFill>
                <a:highlight>
                  <a:srgbClr val="FFFFFF"/>
                </a:highlight>
              </a:rPr>
              <a:t># Print frequency and relative frequency</a:t>
            </a:r>
            <a:endParaRPr lang="en-US" sz="1400" dirty="0"/>
          </a:p>
        </p:txBody>
      </p:sp>
      <p:sp>
        <p:nvSpPr>
          <p:cNvPr id="6" name="Rectangle 5"/>
          <p:cNvSpPr/>
          <p:nvPr/>
        </p:nvSpPr>
        <p:spPr>
          <a:xfrm>
            <a:off x="6858000" y="2514600"/>
            <a:ext cx="4572000" cy="1323439"/>
          </a:xfrm>
          <a:prstGeom prst="rect">
            <a:avLst/>
          </a:prstGeom>
        </p:spPr>
        <p:txBody>
          <a:bodyPr>
            <a:spAutoFit/>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&gt; </a:t>
            </a:r>
            <a:r>
              <a:rPr lang="en-US" sz="1600"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cbind</a:t>
            </a:r>
            <a:r>
              <a:rPr lang="en-US" sz="16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a:t>
            </a:r>
            <a:r>
              <a:rPr lang="en-US" sz="1600"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gear.freq</a:t>
            </a:r>
            <a:r>
              <a:rPr lang="en-US" sz="16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 </a:t>
            </a:r>
            <a:r>
              <a:rPr lang="en-US" sz="1600"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gear.rel.freq</a:t>
            </a:r>
            <a:endParaRPr lang="en-US" sz="20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a:t>
            </a:r>
            <a:r>
              <a:rPr lang="en-US" sz="1600" dirty="0" err="1">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gear.freq</a:t>
            </a:r>
            <a:r>
              <a:rPr lang="en-US" sz="16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a:t>
            </a:r>
            <a:r>
              <a:rPr lang="en-US" sz="1600" dirty="0" err="1">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gear.rel.freq</a:t>
            </a:r>
            <a:endParaRPr lang="en-US" sz="20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3        15       0.46875</a:t>
            </a:r>
            <a:endParaRPr lang="en-US" sz="20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4        12       0.37500</a:t>
            </a:r>
            <a:endParaRPr lang="en-US" sz="20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5         5       0.15625</a:t>
            </a:r>
            <a:endParaRPr lang="en-US" sz="2000" dirty="0">
              <a:latin typeface="Calibri" panose="020F0502020204030204" pitchFamily="34" charset="0"/>
              <a:ea typeface="宋体" panose="02010600030101010101" pitchFamily="2" charset="-122"/>
              <a:cs typeface="Times New Roman" panose="02020603050405020304" pitchFamily="18" charset="0"/>
            </a:endParaRPr>
          </a:p>
        </p:txBody>
      </p:sp>
      <p:sp>
        <p:nvSpPr>
          <p:cNvPr id="7" name="TextBox 6"/>
          <p:cNvSpPr txBox="1"/>
          <p:nvPr/>
        </p:nvSpPr>
        <p:spPr>
          <a:xfrm>
            <a:off x="6781800" y="4050267"/>
            <a:ext cx="4495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solidFill>
                  <a:srgbClr val="FF0000"/>
                </a:solidFill>
              </a:rPr>
              <a:t>Interpretation</a:t>
            </a:r>
            <a:r>
              <a:rPr lang="en-US" dirty="0"/>
              <a:t>: Most cars have 3 or 4 gears.</a:t>
            </a:r>
          </a:p>
        </p:txBody>
      </p:sp>
    </p:spTree>
    <p:extLst>
      <p:ext uri="{BB962C8B-B14F-4D97-AF65-F5344CB8AC3E}">
        <p14:creationId xmlns:p14="http://schemas.microsoft.com/office/powerpoint/2010/main" val="4224497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Tabulate Quantitative Data</a:t>
            </a:r>
          </a:p>
        </p:txBody>
      </p:sp>
      <p:sp>
        <p:nvSpPr>
          <p:cNvPr id="3" name="Slide Number Placeholder 2"/>
          <p:cNvSpPr>
            <a:spLocks noGrp="1"/>
          </p:cNvSpPr>
          <p:nvPr>
            <p:ph type="sldNum" sz="quarter" idx="12"/>
          </p:nvPr>
        </p:nvSpPr>
        <p:spPr/>
        <p:txBody>
          <a:bodyPr/>
          <a:lstStyle/>
          <a:p>
            <a:fld id="{F8328964-332A-4115-BBD0-419F6E8FE1FF}" type="slidenum">
              <a:rPr lang="en-US" smtClean="0"/>
              <a:t>15</a:t>
            </a:fld>
            <a:endParaRPr lang="en-US"/>
          </a:p>
        </p:txBody>
      </p:sp>
      <p:sp>
        <p:nvSpPr>
          <p:cNvPr id="4" name="Content Placeholder 3"/>
          <p:cNvSpPr>
            <a:spLocks noGrp="1"/>
          </p:cNvSpPr>
          <p:nvPr>
            <p:ph sz="quarter" idx="1"/>
          </p:nvPr>
        </p:nvSpPr>
        <p:spPr>
          <a:xfrm>
            <a:off x="609600" y="1219200"/>
            <a:ext cx="10972800" cy="1219200"/>
          </a:xfrm>
        </p:spPr>
        <p:txBody>
          <a:bodyPr>
            <a:normAutofit/>
          </a:bodyPr>
          <a:lstStyle/>
          <a:p>
            <a:r>
              <a:rPr lang="en-US" dirty="0"/>
              <a:t>Quantitative data are measured in ordinal and/or ratio scales. </a:t>
            </a:r>
          </a:p>
          <a:p>
            <a:r>
              <a:rPr lang="en-US" dirty="0"/>
              <a:t>Directly counting the number of unique values is meaningless.</a:t>
            </a:r>
          </a:p>
        </p:txBody>
      </p:sp>
      <p:sp>
        <p:nvSpPr>
          <p:cNvPr id="5" name="Rounded Rectangle 4"/>
          <p:cNvSpPr/>
          <p:nvPr/>
        </p:nvSpPr>
        <p:spPr>
          <a:xfrm>
            <a:off x="4114800" y="3028406"/>
            <a:ext cx="3810000" cy="533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Calculate Range</a:t>
            </a:r>
          </a:p>
        </p:txBody>
      </p:sp>
      <p:sp>
        <p:nvSpPr>
          <p:cNvPr id="6" name="Rounded Rectangle 5"/>
          <p:cNvSpPr/>
          <p:nvPr/>
        </p:nvSpPr>
        <p:spPr>
          <a:xfrm>
            <a:off x="4114800" y="3866606"/>
            <a:ext cx="3810000" cy="533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Determine Break Points</a:t>
            </a:r>
          </a:p>
        </p:txBody>
      </p:sp>
      <p:sp>
        <p:nvSpPr>
          <p:cNvPr id="7" name="Rounded Rectangle 6"/>
          <p:cNvSpPr/>
          <p:nvPr/>
        </p:nvSpPr>
        <p:spPr>
          <a:xfrm>
            <a:off x="4114800" y="4676503"/>
            <a:ext cx="3810000" cy="533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Classify Observations into Sub-Intervals</a:t>
            </a:r>
          </a:p>
        </p:txBody>
      </p:sp>
      <p:sp>
        <p:nvSpPr>
          <p:cNvPr id="8" name="Rounded Rectangle 7"/>
          <p:cNvSpPr/>
          <p:nvPr/>
        </p:nvSpPr>
        <p:spPr>
          <a:xfrm>
            <a:off x="4114800" y="5486400"/>
            <a:ext cx="3810000" cy="533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Calculate Frequency in Each Sub-Interval</a:t>
            </a:r>
          </a:p>
        </p:txBody>
      </p:sp>
      <p:cxnSp>
        <p:nvCxnSpPr>
          <p:cNvPr id="10" name="Straight Arrow Connector 9"/>
          <p:cNvCxnSpPr>
            <a:stCxn id="5" idx="2"/>
            <a:endCxn id="6" idx="0"/>
          </p:cNvCxnSpPr>
          <p:nvPr/>
        </p:nvCxnSpPr>
        <p:spPr>
          <a:xfrm>
            <a:off x="6019800" y="3561806"/>
            <a:ext cx="0" cy="304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7" idx="0"/>
          </p:cNvCxnSpPr>
          <p:nvPr/>
        </p:nvCxnSpPr>
        <p:spPr>
          <a:xfrm>
            <a:off x="6019800" y="4400007"/>
            <a:ext cx="0" cy="2764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8" idx="0"/>
          </p:cNvCxnSpPr>
          <p:nvPr/>
        </p:nvCxnSpPr>
        <p:spPr>
          <a:xfrm>
            <a:off x="6019800" y="5209904"/>
            <a:ext cx="0" cy="2764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57600" y="2514600"/>
            <a:ext cx="4724400" cy="381000"/>
          </a:xfrm>
          <a:prstGeom prst="rect">
            <a:avLst/>
          </a:prstGeom>
          <a:noFill/>
        </p:spPr>
        <p:txBody>
          <a:bodyPr wrap="square" rtlCol="0">
            <a:spAutoFit/>
          </a:bodyPr>
          <a:lstStyle/>
          <a:p>
            <a:pPr algn="ctr"/>
            <a:r>
              <a:rPr lang="en-US" b="1" dirty="0"/>
              <a:t>Procedure of Tabulating Quantitative Data</a:t>
            </a:r>
          </a:p>
        </p:txBody>
      </p:sp>
    </p:spTree>
    <p:extLst>
      <p:ext uri="{BB962C8B-B14F-4D97-AF65-F5344CB8AC3E}">
        <p14:creationId xmlns:p14="http://schemas.microsoft.com/office/powerpoint/2010/main" val="3234111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Code: Tabulate Quantitative Data</a:t>
            </a:r>
          </a:p>
        </p:txBody>
      </p:sp>
      <p:sp>
        <p:nvSpPr>
          <p:cNvPr id="3" name="Slide Number Placeholder 2"/>
          <p:cNvSpPr>
            <a:spLocks noGrp="1"/>
          </p:cNvSpPr>
          <p:nvPr>
            <p:ph type="sldNum" sz="quarter" idx="12"/>
          </p:nvPr>
        </p:nvSpPr>
        <p:spPr/>
        <p:txBody>
          <a:bodyPr/>
          <a:lstStyle/>
          <a:p>
            <a:fld id="{F8328964-332A-4115-BBD0-419F6E8FE1FF}" type="slidenum">
              <a:rPr lang="en-US" smtClean="0"/>
              <a:t>16</a:t>
            </a:fld>
            <a:endParaRPr lang="en-US"/>
          </a:p>
        </p:txBody>
      </p:sp>
      <p:sp>
        <p:nvSpPr>
          <p:cNvPr id="5" name="Rectangle 4"/>
          <p:cNvSpPr/>
          <p:nvPr/>
        </p:nvSpPr>
        <p:spPr>
          <a:xfrm>
            <a:off x="609600" y="1066800"/>
            <a:ext cx="3733800" cy="48320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a:solidFill>
                  <a:srgbClr val="000000"/>
                </a:solidFill>
                <a:highlight>
                  <a:srgbClr val="FFFFFF"/>
                </a:highlight>
              </a:rPr>
              <a:t>mpg </a:t>
            </a:r>
            <a:r>
              <a:rPr lang="en-US" sz="1400" b="1" dirty="0">
                <a:solidFill>
                  <a:srgbClr val="000080"/>
                </a:solidFill>
                <a:highlight>
                  <a:srgbClr val="FFFFFF"/>
                </a:highlight>
              </a:rPr>
              <a:t>&lt;-</a:t>
            </a:r>
            <a:r>
              <a:rPr lang="en-US" sz="1400" dirty="0">
                <a:solidFill>
                  <a:srgbClr val="000000"/>
                </a:solidFill>
                <a:highlight>
                  <a:srgbClr val="FFFFFF"/>
                </a:highlight>
              </a:rPr>
              <a:t> </a:t>
            </a:r>
            <a:r>
              <a:rPr lang="en-US" sz="1400" dirty="0" err="1">
                <a:solidFill>
                  <a:srgbClr val="000000"/>
                </a:solidFill>
                <a:highlight>
                  <a:srgbClr val="FFFFFF"/>
                </a:highlight>
              </a:rPr>
              <a:t>mtcars</a:t>
            </a:r>
            <a:r>
              <a:rPr lang="en-US" sz="1400" b="1" dirty="0" err="1">
                <a:solidFill>
                  <a:srgbClr val="000080"/>
                </a:solidFill>
                <a:highlight>
                  <a:srgbClr val="FFFFFF"/>
                </a:highlight>
              </a:rPr>
              <a:t>$</a:t>
            </a:r>
            <a:r>
              <a:rPr lang="en-US" sz="1400" dirty="0" err="1">
                <a:solidFill>
                  <a:srgbClr val="000000"/>
                </a:solidFill>
                <a:highlight>
                  <a:srgbClr val="FFFFFF"/>
                </a:highlight>
              </a:rPr>
              <a:t>mpg</a:t>
            </a:r>
            <a:endParaRPr lang="en-US" sz="1400" dirty="0">
              <a:solidFill>
                <a:srgbClr val="000000"/>
              </a:solidFill>
              <a:highlight>
                <a:srgbClr val="FFFFFF"/>
              </a:highlight>
            </a:endParaRPr>
          </a:p>
          <a:p>
            <a:r>
              <a:rPr lang="en-US" sz="1400" dirty="0">
                <a:solidFill>
                  <a:srgbClr val="008000"/>
                </a:solidFill>
                <a:highlight>
                  <a:srgbClr val="FFFFFF"/>
                </a:highlight>
              </a:rPr>
              <a:t># Calculate range</a:t>
            </a:r>
            <a:endParaRPr lang="en-US" sz="1400" dirty="0">
              <a:solidFill>
                <a:srgbClr val="000000"/>
              </a:solidFill>
              <a:highlight>
                <a:srgbClr val="FFFFFF"/>
              </a:highlight>
            </a:endParaRPr>
          </a:p>
          <a:p>
            <a:r>
              <a:rPr lang="en-US" sz="1400" dirty="0">
                <a:solidFill>
                  <a:srgbClr val="8000FF"/>
                </a:solidFill>
                <a:highlight>
                  <a:srgbClr val="FFFFFF"/>
                </a:highlight>
              </a:rPr>
              <a:t>range</a:t>
            </a:r>
            <a:r>
              <a:rPr lang="en-US" sz="1400" b="1" dirty="0">
                <a:solidFill>
                  <a:srgbClr val="000080"/>
                </a:solidFill>
                <a:highlight>
                  <a:srgbClr val="FFFFFF"/>
                </a:highlight>
              </a:rPr>
              <a:t>(</a:t>
            </a:r>
            <a:r>
              <a:rPr lang="en-US" sz="1400" dirty="0">
                <a:solidFill>
                  <a:srgbClr val="000000"/>
                </a:solidFill>
                <a:highlight>
                  <a:srgbClr val="FFFFFF"/>
                </a:highlight>
              </a:rPr>
              <a:t>mpg</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8000"/>
                </a:solidFill>
                <a:highlight>
                  <a:srgbClr val="FFFFFF"/>
                </a:highlight>
              </a:rPr>
              <a:t># Determine break points</a:t>
            </a:r>
            <a:endParaRPr lang="en-US" sz="1400" dirty="0">
              <a:solidFill>
                <a:srgbClr val="000000"/>
              </a:solidFill>
              <a:highlight>
                <a:srgbClr val="FFFFFF"/>
              </a:highlight>
            </a:endParaRPr>
          </a:p>
          <a:p>
            <a:r>
              <a:rPr lang="en-US" sz="1400" dirty="0">
                <a:solidFill>
                  <a:srgbClr val="000000"/>
                </a:solidFill>
                <a:highlight>
                  <a:srgbClr val="FFFFFF"/>
                </a:highlight>
              </a:rPr>
              <a:t>breaks </a:t>
            </a:r>
            <a:r>
              <a:rPr lang="en-US" sz="1400" b="1" dirty="0">
                <a:solidFill>
                  <a:srgbClr val="000080"/>
                </a:solidFill>
                <a:highlight>
                  <a:srgbClr val="FFFFFF"/>
                </a:highlight>
              </a:rPr>
              <a:t>&lt;-</a:t>
            </a:r>
            <a:r>
              <a:rPr lang="en-US" sz="1400" dirty="0">
                <a:solidFill>
                  <a:srgbClr val="000000"/>
                </a:solidFill>
                <a:highlight>
                  <a:srgbClr val="FFFFFF"/>
                </a:highlight>
              </a:rPr>
              <a:t> </a:t>
            </a:r>
            <a:r>
              <a:rPr lang="en-US" sz="1400" dirty="0" err="1">
                <a:solidFill>
                  <a:srgbClr val="8000FF"/>
                </a:solidFill>
                <a:highlight>
                  <a:srgbClr val="FFFFFF"/>
                </a:highlight>
              </a:rPr>
              <a:t>seq</a:t>
            </a:r>
            <a:r>
              <a:rPr lang="en-US" sz="1400" b="1" dirty="0">
                <a:solidFill>
                  <a:srgbClr val="000080"/>
                </a:solidFill>
                <a:highlight>
                  <a:srgbClr val="FFFFFF"/>
                </a:highlight>
              </a:rPr>
              <a:t>(</a:t>
            </a:r>
            <a:r>
              <a:rPr lang="en-US" sz="1400" dirty="0">
                <a:solidFill>
                  <a:srgbClr val="FF8000"/>
                </a:solidFill>
                <a:highlight>
                  <a:srgbClr val="FFFFFF"/>
                </a:highlight>
              </a:rPr>
              <a:t>10</a:t>
            </a:r>
            <a:r>
              <a:rPr lang="en-US" sz="1400" dirty="0">
                <a:solidFill>
                  <a:srgbClr val="000000"/>
                </a:solidFill>
                <a:highlight>
                  <a:srgbClr val="FFFFFF"/>
                </a:highlight>
              </a:rPr>
              <a:t>,</a:t>
            </a:r>
            <a:r>
              <a:rPr lang="en-US" sz="1400" dirty="0">
                <a:solidFill>
                  <a:srgbClr val="FF8000"/>
                </a:solidFill>
                <a:highlight>
                  <a:srgbClr val="FFFFFF"/>
                </a:highlight>
              </a:rPr>
              <a:t>35</a:t>
            </a:r>
            <a:r>
              <a:rPr lang="en-US" sz="1400" dirty="0">
                <a:solidFill>
                  <a:srgbClr val="000000"/>
                </a:solidFill>
                <a:highlight>
                  <a:srgbClr val="FFFFFF"/>
                </a:highlight>
              </a:rPr>
              <a:t>, </a:t>
            </a:r>
            <a:r>
              <a:rPr lang="en-US" sz="1400" dirty="0">
                <a:solidFill>
                  <a:srgbClr val="8000FF"/>
                </a:solidFill>
                <a:highlight>
                  <a:srgbClr val="FFFFFF"/>
                </a:highlight>
              </a:rPr>
              <a:t>by</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8000"/>
                </a:solidFill>
                <a:highlight>
                  <a:srgbClr val="FFFFFF"/>
                </a:highlight>
              </a:rPr>
              <a:t>5</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8000"/>
                </a:solidFill>
                <a:highlight>
                  <a:srgbClr val="FFFFFF"/>
                </a:highlight>
              </a:rPr>
              <a:t># Classify observations into sub-intervals</a:t>
            </a:r>
            <a:endParaRPr lang="en-US" sz="1400" dirty="0">
              <a:solidFill>
                <a:srgbClr val="000000"/>
              </a:solidFill>
              <a:highlight>
                <a:srgbClr val="FFFFFF"/>
              </a:highlight>
            </a:endParaRPr>
          </a:p>
          <a:p>
            <a:r>
              <a:rPr lang="en-US" sz="1400" dirty="0" err="1">
                <a:solidFill>
                  <a:srgbClr val="000000"/>
                </a:solidFill>
                <a:highlight>
                  <a:srgbClr val="FFFFFF"/>
                </a:highlight>
              </a:rPr>
              <a:t>mpg.cut</a:t>
            </a:r>
            <a:r>
              <a:rPr lang="en-US" sz="1400" dirty="0">
                <a:solidFill>
                  <a:srgbClr val="000000"/>
                </a:solidFill>
                <a:highlight>
                  <a:srgbClr val="FFFFFF"/>
                </a:highlight>
              </a:rPr>
              <a:t> </a:t>
            </a:r>
            <a:r>
              <a:rPr lang="en-US" sz="1400" b="1" dirty="0">
                <a:solidFill>
                  <a:srgbClr val="000080"/>
                </a:solidFill>
                <a:highlight>
                  <a:srgbClr val="FFFFFF"/>
                </a:highlight>
              </a:rPr>
              <a:t>&lt;-</a:t>
            </a:r>
            <a:r>
              <a:rPr lang="en-US" sz="1400" dirty="0">
                <a:solidFill>
                  <a:srgbClr val="000000"/>
                </a:solidFill>
                <a:highlight>
                  <a:srgbClr val="FFFFFF"/>
                </a:highlight>
              </a:rPr>
              <a:t> </a:t>
            </a:r>
            <a:r>
              <a:rPr lang="en-US" sz="1400" dirty="0">
                <a:solidFill>
                  <a:srgbClr val="8000FF"/>
                </a:solidFill>
                <a:highlight>
                  <a:srgbClr val="FFFFFF"/>
                </a:highlight>
              </a:rPr>
              <a:t>cut</a:t>
            </a:r>
            <a:r>
              <a:rPr lang="en-US" sz="1400" b="1" dirty="0">
                <a:solidFill>
                  <a:srgbClr val="000080"/>
                </a:solidFill>
                <a:highlight>
                  <a:srgbClr val="FFFFFF"/>
                </a:highlight>
              </a:rPr>
              <a:t>(</a:t>
            </a:r>
            <a:r>
              <a:rPr lang="en-US" sz="1400" dirty="0">
                <a:solidFill>
                  <a:srgbClr val="000000"/>
                </a:solidFill>
                <a:highlight>
                  <a:srgbClr val="FFFFFF"/>
                </a:highlight>
              </a:rPr>
              <a:t>mpg, breaks, right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FF"/>
                </a:solidFill>
                <a:highlight>
                  <a:srgbClr val="FFFFFF"/>
                </a:highlight>
              </a:rPr>
              <a:t>FALSE</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8000"/>
                </a:solidFill>
                <a:highlight>
                  <a:srgbClr val="FFFFFF"/>
                </a:highlight>
              </a:rPr>
              <a:t># Calculate frequency in each sub-interval</a:t>
            </a:r>
            <a:endParaRPr lang="en-US" sz="1400" dirty="0">
              <a:solidFill>
                <a:srgbClr val="000000"/>
              </a:solidFill>
              <a:highlight>
                <a:srgbClr val="FFFFFF"/>
              </a:highlight>
            </a:endParaRPr>
          </a:p>
          <a:p>
            <a:r>
              <a:rPr lang="en-US" sz="1400" dirty="0" err="1">
                <a:solidFill>
                  <a:srgbClr val="000000"/>
                </a:solidFill>
                <a:highlight>
                  <a:srgbClr val="FFFFFF"/>
                </a:highlight>
              </a:rPr>
              <a:t>mpg.freq</a:t>
            </a:r>
            <a:r>
              <a:rPr lang="en-US" sz="1400" dirty="0">
                <a:solidFill>
                  <a:srgbClr val="000000"/>
                </a:solidFill>
                <a:highlight>
                  <a:srgbClr val="FFFFFF"/>
                </a:highlight>
              </a:rPr>
              <a:t> </a:t>
            </a:r>
            <a:r>
              <a:rPr lang="en-US" sz="1400" b="1" dirty="0">
                <a:solidFill>
                  <a:srgbClr val="000080"/>
                </a:solidFill>
                <a:highlight>
                  <a:srgbClr val="FFFFFF"/>
                </a:highlight>
              </a:rPr>
              <a:t>&lt;-</a:t>
            </a:r>
            <a:r>
              <a:rPr lang="en-US" sz="1400" dirty="0">
                <a:solidFill>
                  <a:srgbClr val="000000"/>
                </a:solidFill>
                <a:highlight>
                  <a:srgbClr val="FFFFFF"/>
                </a:highlight>
              </a:rPr>
              <a:t> </a:t>
            </a:r>
            <a:r>
              <a:rPr lang="en-US" sz="1400" dirty="0">
                <a:solidFill>
                  <a:srgbClr val="8000FF"/>
                </a:solidFill>
                <a:highlight>
                  <a:srgbClr val="FFFFFF"/>
                </a:highlight>
              </a:rPr>
              <a:t>table</a:t>
            </a:r>
            <a:r>
              <a:rPr lang="en-US" sz="1400" b="1" dirty="0">
                <a:solidFill>
                  <a:srgbClr val="000080"/>
                </a:solidFill>
                <a:highlight>
                  <a:srgbClr val="FFFFFF"/>
                </a:highlight>
              </a:rPr>
              <a:t>(</a:t>
            </a:r>
            <a:r>
              <a:rPr lang="en-US" sz="1400" dirty="0" err="1">
                <a:solidFill>
                  <a:srgbClr val="000000"/>
                </a:solidFill>
                <a:highlight>
                  <a:srgbClr val="FFFFFF"/>
                </a:highlight>
              </a:rPr>
              <a:t>mpg.cut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8000FF"/>
                </a:solidFill>
                <a:highlight>
                  <a:srgbClr val="FFFFFF"/>
                </a:highlight>
              </a:rPr>
              <a:t>cbind</a:t>
            </a:r>
            <a:r>
              <a:rPr lang="en-US" sz="1400" b="1" dirty="0">
                <a:solidFill>
                  <a:srgbClr val="000080"/>
                </a:solidFill>
                <a:highlight>
                  <a:srgbClr val="FFFFFF"/>
                </a:highlight>
              </a:rPr>
              <a:t>(</a:t>
            </a:r>
            <a:r>
              <a:rPr lang="en-US" sz="1400" dirty="0" err="1">
                <a:solidFill>
                  <a:srgbClr val="000000"/>
                </a:solidFill>
                <a:highlight>
                  <a:srgbClr val="FFFFFF"/>
                </a:highlight>
              </a:rPr>
              <a:t>mpg.freq</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008000"/>
                </a:solidFill>
                <a:highlight>
                  <a:srgbClr val="FFFFFF"/>
                </a:highlight>
              </a:rPr>
              <a:t># Print in column format</a:t>
            </a:r>
            <a:endParaRPr lang="en-US" sz="1400" dirty="0">
              <a:solidFill>
                <a:srgbClr val="000000"/>
              </a:solidFill>
              <a:highlight>
                <a:srgbClr val="FFFFFF"/>
              </a:highlight>
            </a:endParaRPr>
          </a:p>
          <a:p>
            <a:r>
              <a:rPr lang="en-US" sz="1400" dirty="0">
                <a:solidFill>
                  <a:srgbClr val="008000"/>
                </a:solidFill>
                <a:highlight>
                  <a:srgbClr val="FFFFFF"/>
                </a:highlight>
              </a:rPr>
              <a:t># Calculate cumulative frequency</a:t>
            </a:r>
            <a:endParaRPr lang="en-US" sz="1400" dirty="0">
              <a:solidFill>
                <a:srgbClr val="000000"/>
              </a:solidFill>
              <a:highlight>
                <a:srgbClr val="FFFFFF"/>
              </a:highlight>
            </a:endParaRPr>
          </a:p>
          <a:p>
            <a:r>
              <a:rPr lang="en-US" sz="1400" dirty="0" err="1">
                <a:solidFill>
                  <a:srgbClr val="000000"/>
                </a:solidFill>
                <a:highlight>
                  <a:srgbClr val="FFFFFF"/>
                </a:highlight>
              </a:rPr>
              <a:t>mpg.cum.freq</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8000FF"/>
                </a:solidFill>
                <a:highlight>
                  <a:srgbClr val="FFFFFF"/>
                </a:highlight>
              </a:rPr>
              <a:t>cumsum</a:t>
            </a:r>
            <a:r>
              <a:rPr lang="en-US" sz="1400" b="1" dirty="0">
                <a:solidFill>
                  <a:srgbClr val="000080"/>
                </a:solidFill>
                <a:highlight>
                  <a:srgbClr val="FFFFFF"/>
                </a:highlight>
              </a:rPr>
              <a:t>(</a:t>
            </a:r>
            <a:r>
              <a:rPr lang="en-US" sz="1400" dirty="0" err="1">
                <a:solidFill>
                  <a:srgbClr val="000000"/>
                </a:solidFill>
                <a:highlight>
                  <a:srgbClr val="FFFFFF"/>
                </a:highlight>
              </a:rPr>
              <a:t>mpg.freq</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8000FF"/>
                </a:solidFill>
                <a:highlight>
                  <a:srgbClr val="FFFFFF"/>
                </a:highlight>
              </a:rPr>
              <a:t>cbind</a:t>
            </a:r>
            <a:r>
              <a:rPr lang="en-US" sz="1400" b="1" dirty="0">
                <a:solidFill>
                  <a:srgbClr val="000080"/>
                </a:solidFill>
                <a:highlight>
                  <a:srgbClr val="FFFFFF"/>
                </a:highlight>
              </a:rPr>
              <a:t>(</a:t>
            </a:r>
            <a:r>
              <a:rPr lang="en-US" sz="1400" dirty="0" err="1">
                <a:solidFill>
                  <a:srgbClr val="000000"/>
                </a:solidFill>
                <a:highlight>
                  <a:srgbClr val="FFFFFF"/>
                </a:highlight>
              </a:rPr>
              <a:t>mpg.cum.freq</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8000"/>
                </a:solidFill>
                <a:highlight>
                  <a:srgbClr val="FFFFFF"/>
                </a:highlight>
              </a:rPr>
              <a:t># Calculate relative frequency</a:t>
            </a:r>
            <a:endParaRPr lang="en-US" sz="1400" dirty="0">
              <a:solidFill>
                <a:srgbClr val="000000"/>
              </a:solidFill>
              <a:highlight>
                <a:srgbClr val="FFFFFF"/>
              </a:highlight>
            </a:endParaRPr>
          </a:p>
          <a:p>
            <a:r>
              <a:rPr lang="en-US" sz="1400" dirty="0" err="1">
                <a:solidFill>
                  <a:srgbClr val="000000"/>
                </a:solidFill>
                <a:highlight>
                  <a:srgbClr val="FFFFFF"/>
                </a:highlight>
              </a:rPr>
              <a:t>mpg.rel.freq</a:t>
            </a:r>
            <a:r>
              <a:rPr lang="en-US" sz="1400" dirty="0">
                <a:solidFill>
                  <a:srgbClr val="000000"/>
                </a:solidFill>
                <a:highlight>
                  <a:srgbClr val="FFFFFF"/>
                </a:highlight>
              </a:rPr>
              <a:t> </a:t>
            </a:r>
            <a:r>
              <a:rPr lang="en-US" sz="1400" b="1" dirty="0">
                <a:solidFill>
                  <a:srgbClr val="000080"/>
                </a:solidFill>
                <a:highlight>
                  <a:srgbClr val="FFFFFF"/>
                </a:highlight>
              </a:rPr>
              <a:t>&lt;-</a:t>
            </a:r>
            <a:r>
              <a:rPr lang="en-US" sz="1400" dirty="0">
                <a:solidFill>
                  <a:srgbClr val="000000"/>
                </a:solidFill>
                <a:highlight>
                  <a:srgbClr val="FFFFFF"/>
                </a:highlight>
              </a:rPr>
              <a:t> </a:t>
            </a:r>
            <a:r>
              <a:rPr lang="en-US" sz="1400" dirty="0" err="1">
                <a:solidFill>
                  <a:srgbClr val="000000"/>
                </a:solidFill>
                <a:highlight>
                  <a:srgbClr val="FFFFFF"/>
                </a:highlight>
              </a:rPr>
              <a:t>mpg.freq</a:t>
            </a:r>
            <a:r>
              <a:rPr lang="en-US" sz="1400" b="1" dirty="0">
                <a:solidFill>
                  <a:srgbClr val="000080"/>
                </a:solidFill>
                <a:highlight>
                  <a:srgbClr val="FFFFFF"/>
                </a:highlight>
              </a:rPr>
              <a:t>/</a:t>
            </a:r>
            <a:r>
              <a:rPr lang="en-US" sz="1400" dirty="0" err="1">
                <a:solidFill>
                  <a:srgbClr val="8000FF"/>
                </a:solidFill>
                <a:highlight>
                  <a:srgbClr val="FFFFFF"/>
                </a:highlight>
              </a:rPr>
              <a:t>nrow</a:t>
            </a:r>
            <a:r>
              <a:rPr lang="en-US" sz="1400" b="1" dirty="0">
                <a:solidFill>
                  <a:srgbClr val="000080"/>
                </a:solidFill>
                <a:highlight>
                  <a:srgbClr val="FFFFFF"/>
                </a:highlight>
              </a:rPr>
              <a:t>(</a:t>
            </a:r>
            <a:r>
              <a:rPr lang="en-US" sz="1400" dirty="0" err="1">
                <a:solidFill>
                  <a:srgbClr val="000000"/>
                </a:solidFill>
                <a:highlight>
                  <a:srgbClr val="FFFFFF"/>
                </a:highlight>
              </a:rPr>
              <a:t>mtcars</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8000FF"/>
                </a:solidFill>
                <a:highlight>
                  <a:srgbClr val="FFFFFF"/>
                </a:highlight>
              </a:rPr>
              <a:t>cbind</a:t>
            </a:r>
            <a:r>
              <a:rPr lang="en-US" sz="1400" b="1" dirty="0">
                <a:solidFill>
                  <a:srgbClr val="000080"/>
                </a:solidFill>
                <a:highlight>
                  <a:srgbClr val="FFFFFF"/>
                </a:highlight>
              </a:rPr>
              <a:t>(</a:t>
            </a:r>
            <a:r>
              <a:rPr lang="en-US" sz="1400" dirty="0" err="1">
                <a:solidFill>
                  <a:srgbClr val="000000"/>
                </a:solidFill>
                <a:highlight>
                  <a:srgbClr val="FFFFFF"/>
                </a:highlight>
              </a:rPr>
              <a:t>mpg.rel.freq</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8000"/>
                </a:solidFill>
                <a:highlight>
                  <a:srgbClr val="FFFFFF"/>
                </a:highlight>
              </a:rPr>
              <a:t># Calculate cumulative relative frequency</a:t>
            </a:r>
            <a:endParaRPr lang="en-US" sz="1400" dirty="0">
              <a:solidFill>
                <a:srgbClr val="000000"/>
              </a:solidFill>
              <a:highlight>
                <a:srgbClr val="FFFFFF"/>
              </a:highlight>
            </a:endParaRPr>
          </a:p>
          <a:p>
            <a:r>
              <a:rPr lang="en-US" sz="1400" dirty="0" err="1">
                <a:solidFill>
                  <a:srgbClr val="000000"/>
                </a:solidFill>
                <a:highlight>
                  <a:srgbClr val="FFFFFF"/>
                </a:highlight>
              </a:rPr>
              <a:t>mpg.cum.rel</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8000FF"/>
                </a:solidFill>
                <a:highlight>
                  <a:srgbClr val="FFFFFF"/>
                </a:highlight>
              </a:rPr>
              <a:t>cumsum</a:t>
            </a:r>
            <a:r>
              <a:rPr lang="en-US" sz="1400" b="1" dirty="0">
                <a:solidFill>
                  <a:srgbClr val="000080"/>
                </a:solidFill>
                <a:highlight>
                  <a:srgbClr val="FFFFFF"/>
                </a:highlight>
              </a:rPr>
              <a:t>(</a:t>
            </a:r>
            <a:r>
              <a:rPr lang="en-US" sz="1400" dirty="0" err="1">
                <a:solidFill>
                  <a:srgbClr val="000000"/>
                </a:solidFill>
                <a:highlight>
                  <a:srgbClr val="FFFFFF"/>
                </a:highlight>
              </a:rPr>
              <a:t>mpg.rel.freq</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8000FF"/>
                </a:solidFill>
                <a:highlight>
                  <a:srgbClr val="FFFFFF"/>
                </a:highlight>
              </a:rPr>
              <a:t>cbind</a:t>
            </a:r>
            <a:r>
              <a:rPr lang="en-US" sz="1400" b="1" dirty="0">
                <a:solidFill>
                  <a:srgbClr val="000080"/>
                </a:solidFill>
                <a:highlight>
                  <a:srgbClr val="FFFFFF"/>
                </a:highlight>
              </a:rPr>
              <a:t>(</a:t>
            </a:r>
            <a:r>
              <a:rPr lang="en-US" sz="1400" dirty="0" err="1">
                <a:solidFill>
                  <a:srgbClr val="000000"/>
                </a:solidFill>
                <a:highlight>
                  <a:srgbClr val="FFFFFF"/>
                </a:highlight>
              </a:rPr>
              <a:t>mpg.cum.rel</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8000"/>
                </a:solidFill>
                <a:highlight>
                  <a:srgbClr val="FFFFFF"/>
                </a:highlight>
              </a:rPr>
              <a:t># Print all in column format</a:t>
            </a:r>
            <a:endParaRPr lang="en-US" sz="1400" dirty="0">
              <a:solidFill>
                <a:srgbClr val="000000"/>
              </a:solidFill>
              <a:highlight>
                <a:srgbClr val="FFFFFF"/>
              </a:highlight>
            </a:endParaRPr>
          </a:p>
          <a:p>
            <a:r>
              <a:rPr lang="en-US" sz="1400" dirty="0" err="1">
                <a:solidFill>
                  <a:srgbClr val="8000FF"/>
                </a:solidFill>
                <a:highlight>
                  <a:srgbClr val="FFFFFF"/>
                </a:highlight>
              </a:rPr>
              <a:t>cbind</a:t>
            </a:r>
            <a:r>
              <a:rPr lang="en-US" sz="1400" b="1" dirty="0">
                <a:solidFill>
                  <a:srgbClr val="000080"/>
                </a:solidFill>
                <a:highlight>
                  <a:srgbClr val="FFFFFF"/>
                </a:highlight>
              </a:rPr>
              <a:t>(</a:t>
            </a:r>
            <a:r>
              <a:rPr lang="en-US" sz="1400" dirty="0" err="1">
                <a:solidFill>
                  <a:srgbClr val="000000"/>
                </a:solidFill>
                <a:highlight>
                  <a:srgbClr val="FFFFFF"/>
                </a:highlight>
              </a:rPr>
              <a:t>mpg.freq</a:t>
            </a:r>
            <a:r>
              <a:rPr lang="en-US" sz="1400" dirty="0">
                <a:solidFill>
                  <a:srgbClr val="000000"/>
                </a:solidFill>
                <a:highlight>
                  <a:srgbClr val="FFFFFF"/>
                </a:highlight>
              </a:rPr>
              <a:t>, </a:t>
            </a:r>
            <a:r>
              <a:rPr lang="en-US" sz="1400" dirty="0" err="1">
                <a:solidFill>
                  <a:srgbClr val="000000"/>
                </a:solidFill>
                <a:highlight>
                  <a:srgbClr val="FFFFFF"/>
                </a:highlight>
              </a:rPr>
              <a:t>mpg.cum.freq</a:t>
            </a:r>
            <a:r>
              <a:rPr lang="en-US" sz="1400" dirty="0">
                <a:solidFill>
                  <a:srgbClr val="000000"/>
                </a:solidFill>
                <a:highlight>
                  <a:srgbClr val="FFFFFF"/>
                </a:highlight>
              </a:rPr>
              <a:t>, </a:t>
            </a:r>
            <a:r>
              <a:rPr lang="en-US" sz="1400" dirty="0" err="1">
                <a:solidFill>
                  <a:srgbClr val="000000"/>
                </a:solidFill>
                <a:highlight>
                  <a:srgbClr val="FFFFFF"/>
                </a:highlight>
              </a:rPr>
              <a:t>mpg.rel.freq</a:t>
            </a:r>
            <a:r>
              <a:rPr lang="en-US" sz="1400" dirty="0">
                <a:solidFill>
                  <a:srgbClr val="000000"/>
                </a:solidFill>
                <a:highlight>
                  <a:srgbClr val="FFFFFF"/>
                </a:highlight>
              </a:rPr>
              <a:t>, </a:t>
            </a:r>
            <a:r>
              <a:rPr lang="en-US" sz="1400" dirty="0" err="1">
                <a:solidFill>
                  <a:srgbClr val="000000"/>
                </a:solidFill>
                <a:highlight>
                  <a:srgbClr val="FFFFFF"/>
                </a:highlight>
              </a:rPr>
              <a:t>mpg.cum.rel</a:t>
            </a:r>
            <a:r>
              <a:rPr lang="en-US" sz="1400" b="1" dirty="0">
                <a:solidFill>
                  <a:srgbClr val="000080"/>
                </a:solidFill>
                <a:highlight>
                  <a:srgbClr val="FFFFFF"/>
                </a:highlight>
              </a:rPr>
              <a:t>)</a:t>
            </a:r>
            <a:endParaRPr lang="en-US" sz="1400" dirty="0">
              <a:solidFill>
                <a:srgbClr val="000000"/>
              </a:solidFill>
              <a:highlight>
                <a:srgbClr val="FFFFFF"/>
              </a:highlight>
            </a:endParaRPr>
          </a:p>
        </p:txBody>
      </p:sp>
      <p:pic>
        <p:nvPicPr>
          <p:cNvPr id="9" name="Picture 8"/>
          <p:cNvPicPr>
            <a:picLocks noChangeAspect="1"/>
          </p:cNvPicPr>
          <p:nvPr/>
        </p:nvPicPr>
        <p:blipFill rotWithShape="1">
          <a:blip r:embed="rId2"/>
          <a:srcRect r="18068" b="19805"/>
          <a:stretch/>
        </p:blipFill>
        <p:spPr>
          <a:xfrm>
            <a:off x="4761345" y="2819400"/>
            <a:ext cx="6858000" cy="1511085"/>
          </a:xfrm>
          <a:prstGeom prst="rect">
            <a:avLst/>
          </a:prstGeom>
        </p:spPr>
      </p:pic>
    </p:spTree>
    <p:extLst>
      <p:ext uri="{BB962C8B-B14F-4D97-AF65-F5344CB8AC3E}">
        <p14:creationId xmlns:p14="http://schemas.microsoft.com/office/powerpoint/2010/main" val="4160111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Tabulate 2 or More Categorical Variables</a:t>
            </a:r>
          </a:p>
        </p:txBody>
      </p:sp>
      <p:sp>
        <p:nvSpPr>
          <p:cNvPr id="3" name="Slide Number Placeholder 2"/>
          <p:cNvSpPr>
            <a:spLocks noGrp="1"/>
          </p:cNvSpPr>
          <p:nvPr>
            <p:ph type="sldNum" sz="quarter" idx="12"/>
          </p:nvPr>
        </p:nvSpPr>
        <p:spPr/>
        <p:txBody>
          <a:bodyPr/>
          <a:lstStyle/>
          <a:p>
            <a:fld id="{F8328964-332A-4115-BBD0-419F6E8FE1FF}" type="slidenum">
              <a:rPr lang="en-US" smtClean="0"/>
              <a:t>17</a:t>
            </a:fld>
            <a:endParaRPr lang="en-US"/>
          </a:p>
        </p:txBody>
      </p:sp>
      <p:sp>
        <p:nvSpPr>
          <p:cNvPr id="5" name="Rectangle 4"/>
          <p:cNvSpPr/>
          <p:nvPr/>
        </p:nvSpPr>
        <p:spPr>
          <a:xfrm>
            <a:off x="914400" y="2743200"/>
            <a:ext cx="4665552" cy="35394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a:solidFill>
                  <a:srgbClr val="008000"/>
                </a:solidFill>
                <a:highlight>
                  <a:srgbClr val="FFFFFF"/>
                </a:highlight>
              </a:rPr>
              <a:t># Create a two-way frequency table</a:t>
            </a:r>
            <a:endParaRPr lang="en-US" sz="1400" dirty="0">
              <a:solidFill>
                <a:srgbClr val="000000"/>
              </a:solidFill>
              <a:highlight>
                <a:srgbClr val="FFFFFF"/>
              </a:highlight>
            </a:endParaRPr>
          </a:p>
          <a:p>
            <a:r>
              <a:rPr lang="en-US" sz="1400" dirty="0" err="1">
                <a:solidFill>
                  <a:srgbClr val="000000"/>
                </a:solidFill>
                <a:highlight>
                  <a:srgbClr val="FFFFFF"/>
                </a:highlight>
              </a:rPr>
              <a:t>cyl_gear</a:t>
            </a:r>
            <a:r>
              <a:rPr lang="en-US" sz="1400" dirty="0">
                <a:solidFill>
                  <a:srgbClr val="000000"/>
                </a:solidFill>
                <a:highlight>
                  <a:srgbClr val="FFFFFF"/>
                </a:highlight>
              </a:rPr>
              <a:t> </a:t>
            </a:r>
            <a:r>
              <a:rPr lang="en-US" sz="1400" b="1" dirty="0">
                <a:solidFill>
                  <a:srgbClr val="000080"/>
                </a:solidFill>
                <a:highlight>
                  <a:srgbClr val="FFFFFF"/>
                </a:highlight>
              </a:rPr>
              <a:t>&lt;-</a:t>
            </a:r>
            <a:r>
              <a:rPr lang="en-US" sz="1400" dirty="0">
                <a:solidFill>
                  <a:srgbClr val="000000"/>
                </a:solidFill>
                <a:highlight>
                  <a:srgbClr val="FFFFFF"/>
                </a:highlight>
              </a:rPr>
              <a:t> </a:t>
            </a:r>
            <a:r>
              <a:rPr lang="en-US" sz="1400" dirty="0">
                <a:solidFill>
                  <a:srgbClr val="8000FF"/>
                </a:solidFill>
                <a:highlight>
                  <a:srgbClr val="FFFFFF"/>
                </a:highlight>
              </a:rPr>
              <a:t>table</a:t>
            </a:r>
            <a:r>
              <a:rPr lang="en-US" sz="1400" b="1" dirty="0">
                <a:solidFill>
                  <a:srgbClr val="000080"/>
                </a:solidFill>
                <a:highlight>
                  <a:srgbClr val="FFFFFF"/>
                </a:highlight>
              </a:rPr>
              <a:t>(</a:t>
            </a:r>
            <a:r>
              <a:rPr lang="en-US" sz="1400" dirty="0" err="1">
                <a:solidFill>
                  <a:srgbClr val="000000"/>
                </a:solidFill>
                <a:highlight>
                  <a:srgbClr val="FFFFFF"/>
                </a:highlight>
              </a:rPr>
              <a:t>mtcars</a:t>
            </a:r>
            <a:r>
              <a:rPr lang="en-US" sz="1400" b="1" dirty="0" err="1">
                <a:solidFill>
                  <a:srgbClr val="000080"/>
                </a:solidFill>
                <a:highlight>
                  <a:srgbClr val="FFFFFF"/>
                </a:highlight>
              </a:rPr>
              <a:t>$</a:t>
            </a:r>
            <a:r>
              <a:rPr lang="en-US" sz="1400" dirty="0" err="1">
                <a:solidFill>
                  <a:srgbClr val="000000"/>
                </a:solidFill>
                <a:highlight>
                  <a:srgbClr val="FFFFFF"/>
                </a:highlight>
              </a:rPr>
              <a:t>cyl,mtcars</a:t>
            </a:r>
            <a:r>
              <a:rPr lang="en-US" sz="1400" b="1" dirty="0" err="1">
                <a:solidFill>
                  <a:srgbClr val="000080"/>
                </a:solidFill>
                <a:highlight>
                  <a:srgbClr val="FFFFFF"/>
                </a:highlight>
              </a:rPr>
              <a:t>$</a:t>
            </a:r>
            <a:r>
              <a:rPr lang="en-US" sz="1400" dirty="0" err="1">
                <a:solidFill>
                  <a:srgbClr val="000000"/>
                </a:solidFill>
                <a:highlight>
                  <a:srgbClr val="FFFFFF"/>
                </a:highlight>
              </a:rPr>
              <a:t>gear</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cyl_gear</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a:solidFill>
                  <a:srgbClr val="008000"/>
                </a:solidFill>
                <a:highlight>
                  <a:srgbClr val="FFFFFF"/>
                </a:highlight>
              </a:rPr>
              <a:t># Calculate table margin</a:t>
            </a:r>
            <a:endParaRPr lang="en-US" sz="1400" dirty="0">
              <a:solidFill>
                <a:srgbClr val="000000"/>
              </a:solidFill>
              <a:highlight>
                <a:srgbClr val="FFFFFF"/>
              </a:highlight>
            </a:endParaRPr>
          </a:p>
          <a:p>
            <a:r>
              <a:rPr lang="en-US" sz="1400" dirty="0" err="1">
                <a:solidFill>
                  <a:srgbClr val="000000"/>
                </a:solidFill>
                <a:highlight>
                  <a:srgbClr val="FFFFFF"/>
                </a:highlight>
              </a:rPr>
              <a:t>margin.table</a:t>
            </a:r>
            <a:r>
              <a:rPr lang="en-US" sz="1400" b="1" dirty="0">
                <a:solidFill>
                  <a:srgbClr val="000080"/>
                </a:solidFill>
                <a:highlight>
                  <a:srgbClr val="FFFFFF"/>
                </a:highlight>
              </a:rPr>
              <a:t>(</a:t>
            </a:r>
            <a:r>
              <a:rPr lang="en-US" sz="1400" dirty="0">
                <a:solidFill>
                  <a:srgbClr val="000000"/>
                </a:solidFill>
                <a:highlight>
                  <a:srgbClr val="FFFFFF"/>
                </a:highlight>
              </a:rPr>
              <a:t>cyl_gear,</a:t>
            </a:r>
            <a:r>
              <a:rPr lang="en-US" sz="1400" dirty="0">
                <a:solidFill>
                  <a:srgbClr val="FF8000"/>
                </a:solidFill>
                <a:highlight>
                  <a:srgbClr val="FFFFFF"/>
                </a:highlight>
              </a:rPr>
              <a:t>1</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margin.table</a:t>
            </a:r>
            <a:r>
              <a:rPr lang="en-US" sz="1400" b="1" dirty="0">
                <a:solidFill>
                  <a:srgbClr val="000080"/>
                </a:solidFill>
                <a:highlight>
                  <a:srgbClr val="FFFFFF"/>
                </a:highlight>
              </a:rPr>
              <a:t>(</a:t>
            </a:r>
            <a:r>
              <a:rPr lang="en-US" sz="1400" dirty="0">
                <a:solidFill>
                  <a:srgbClr val="000000"/>
                </a:solidFill>
                <a:highlight>
                  <a:srgbClr val="FFFFFF"/>
                </a:highlight>
              </a:rPr>
              <a:t>cyl_gear,</a:t>
            </a:r>
            <a:r>
              <a:rPr lang="en-US" sz="1400" dirty="0">
                <a:solidFill>
                  <a:srgbClr val="FF8000"/>
                </a:solidFill>
                <a:highlight>
                  <a:srgbClr val="FFFFFF"/>
                </a:highlight>
              </a:rPr>
              <a:t>2</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a:solidFill>
                  <a:srgbClr val="008000"/>
                </a:solidFill>
                <a:highlight>
                  <a:srgbClr val="FFFFFF"/>
                </a:highlight>
              </a:rPr>
              <a:t># Create a three-way frequency table</a:t>
            </a:r>
            <a:endParaRPr lang="en-US" sz="1400" dirty="0">
              <a:solidFill>
                <a:srgbClr val="000000"/>
              </a:solidFill>
              <a:highlight>
                <a:srgbClr val="FFFFFF"/>
              </a:highlight>
            </a:endParaRPr>
          </a:p>
          <a:p>
            <a:r>
              <a:rPr lang="en-US" sz="1400" dirty="0" err="1">
                <a:solidFill>
                  <a:srgbClr val="000000"/>
                </a:solidFill>
                <a:highlight>
                  <a:srgbClr val="FFFFFF"/>
                </a:highlight>
              </a:rPr>
              <a:t>cyl_gear_carb</a:t>
            </a:r>
            <a:r>
              <a:rPr lang="en-US" sz="1400" dirty="0">
                <a:solidFill>
                  <a:srgbClr val="000000"/>
                </a:solidFill>
                <a:highlight>
                  <a:srgbClr val="FFFFFF"/>
                </a:highlight>
              </a:rPr>
              <a:t> </a:t>
            </a:r>
            <a:r>
              <a:rPr lang="en-US" sz="1400" b="1" dirty="0">
                <a:solidFill>
                  <a:srgbClr val="000080"/>
                </a:solidFill>
                <a:highlight>
                  <a:srgbClr val="FFFFFF"/>
                </a:highlight>
              </a:rPr>
              <a:t>&lt;-</a:t>
            </a:r>
            <a:r>
              <a:rPr lang="en-US" sz="1400" dirty="0">
                <a:solidFill>
                  <a:srgbClr val="000000"/>
                </a:solidFill>
                <a:highlight>
                  <a:srgbClr val="FFFFFF"/>
                </a:highlight>
              </a:rPr>
              <a:t> </a:t>
            </a:r>
            <a:r>
              <a:rPr lang="en-US" sz="1400" dirty="0">
                <a:solidFill>
                  <a:srgbClr val="8000FF"/>
                </a:solidFill>
                <a:highlight>
                  <a:srgbClr val="FFFFFF"/>
                </a:highlight>
              </a:rPr>
              <a:t>table</a:t>
            </a:r>
            <a:r>
              <a:rPr lang="en-US" sz="1400" b="1" dirty="0">
                <a:solidFill>
                  <a:srgbClr val="000080"/>
                </a:solidFill>
                <a:highlight>
                  <a:srgbClr val="FFFFFF"/>
                </a:highlight>
              </a:rPr>
              <a:t>(</a:t>
            </a:r>
            <a:r>
              <a:rPr lang="en-US" sz="1400" dirty="0" err="1">
                <a:solidFill>
                  <a:srgbClr val="000000"/>
                </a:solidFill>
                <a:highlight>
                  <a:srgbClr val="FFFFFF"/>
                </a:highlight>
              </a:rPr>
              <a:t>mtcars</a:t>
            </a:r>
            <a:r>
              <a:rPr lang="en-US" sz="1400" b="1" dirty="0" err="1">
                <a:solidFill>
                  <a:srgbClr val="000080"/>
                </a:solidFill>
                <a:highlight>
                  <a:srgbClr val="FFFFFF"/>
                </a:highlight>
              </a:rPr>
              <a:t>$</a:t>
            </a:r>
            <a:r>
              <a:rPr lang="en-US" sz="1400" dirty="0" err="1">
                <a:solidFill>
                  <a:srgbClr val="000000"/>
                </a:solidFill>
                <a:highlight>
                  <a:srgbClr val="FFFFFF"/>
                </a:highlight>
              </a:rPr>
              <a:t>cyl,mtcars</a:t>
            </a:r>
            <a:r>
              <a:rPr lang="en-US" sz="1400" b="1" dirty="0" err="1">
                <a:solidFill>
                  <a:srgbClr val="000080"/>
                </a:solidFill>
                <a:highlight>
                  <a:srgbClr val="FFFFFF"/>
                </a:highlight>
              </a:rPr>
              <a:t>$</a:t>
            </a:r>
            <a:r>
              <a:rPr lang="en-US" sz="1400" dirty="0" err="1">
                <a:solidFill>
                  <a:srgbClr val="000000"/>
                </a:solidFill>
                <a:highlight>
                  <a:srgbClr val="FFFFFF"/>
                </a:highlight>
              </a:rPr>
              <a:t>gear</a:t>
            </a:r>
            <a:r>
              <a:rPr lang="en-US" sz="1400" dirty="0">
                <a:solidFill>
                  <a:srgbClr val="000000"/>
                </a:solidFill>
                <a:highlight>
                  <a:srgbClr val="FFFFFF"/>
                </a:highlight>
              </a:rPr>
              <a:t>, </a:t>
            </a:r>
            <a:r>
              <a:rPr lang="en-US" sz="1400" dirty="0" err="1">
                <a:solidFill>
                  <a:srgbClr val="000000"/>
                </a:solidFill>
                <a:highlight>
                  <a:srgbClr val="FFFFFF"/>
                </a:highlight>
              </a:rPr>
              <a:t>mtcars</a:t>
            </a:r>
            <a:r>
              <a:rPr lang="en-US" sz="1400" b="1" dirty="0" err="1">
                <a:solidFill>
                  <a:srgbClr val="000080"/>
                </a:solidFill>
                <a:highlight>
                  <a:srgbClr val="FFFFFF"/>
                </a:highlight>
              </a:rPr>
              <a:t>$</a:t>
            </a:r>
            <a:r>
              <a:rPr lang="en-US" sz="1400" dirty="0" err="1">
                <a:solidFill>
                  <a:srgbClr val="000000"/>
                </a:solidFill>
                <a:highlight>
                  <a:srgbClr val="FFFFFF"/>
                </a:highlight>
              </a:rPr>
              <a:t>carb</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cyl_gear_carb</a:t>
            </a:r>
            <a:endParaRPr lang="en-US" sz="1400" dirty="0">
              <a:solidFill>
                <a:srgbClr val="000000"/>
              </a:solidFill>
              <a:highlight>
                <a:srgbClr val="FFFFFF"/>
              </a:highlight>
            </a:endParaRPr>
          </a:p>
          <a:p>
            <a:r>
              <a:rPr lang="en-US" sz="1400" dirty="0" err="1">
                <a:solidFill>
                  <a:srgbClr val="8000FF"/>
                </a:solidFill>
                <a:highlight>
                  <a:srgbClr val="FFFFFF"/>
                </a:highlight>
              </a:rPr>
              <a:t>ftable</a:t>
            </a:r>
            <a:r>
              <a:rPr lang="en-US" sz="1400" b="1" dirty="0">
                <a:solidFill>
                  <a:srgbClr val="000080"/>
                </a:solidFill>
                <a:highlight>
                  <a:srgbClr val="FFFFFF"/>
                </a:highlight>
              </a:rPr>
              <a:t>(</a:t>
            </a:r>
            <a:r>
              <a:rPr lang="en-US" sz="1400" dirty="0" err="1">
                <a:solidFill>
                  <a:srgbClr val="000000"/>
                </a:solidFill>
                <a:highlight>
                  <a:srgbClr val="FFFFFF"/>
                </a:highlight>
              </a:rPr>
              <a:t>cyl_gear_carb</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008000"/>
                </a:solidFill>
                <a:highlight>
                  <a:srgbClr val="FFFFFF"/>
                </a:highlight>
              </a:rPr>
              <a:t># Print as flat contingency table</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a:solidFill>
                  <a:srgbClr val="008000"/>
                </a:solidFill>
                <a:highlight>
                  <a:srgbClr val="FFFFFF"/>
                </a:highlight>
              </a:rPr>
              <a:t># Use </a:t>
            </a:r>
            <a:r>
              <a:rPr lang="en-US" sz="1400" dirty="0" err="1">
                <a:solidFill>
                  <a:srgbClr val="008000"/>
                </a:solidFill>
                <a:highlight>
                  <a:srgbClr val="FFFFFF"/>
                </a:highlight>
              </a:rPr>
              <a:t>xtabs</a:t>
            </a:r>
            <a:r>
              <a:rPr lang="en-US" sz="1400" dirty="0">
                <a:solidFill>
                  <a:srgbClr val="008000"/>
                </a:solidFill>
                <a:highlight>
                  <a:srgbClr val="FFFFFF"/>
                </a:highlight>
              </a:rPr>
              <a:t>() to create contingency tables</a:t>
            </a:r>
            <a:endParaRPr lang="en-US" sz="1400" dirty="0">
              <a:solidFill>
                <a:srgbClr val="000000"/>
              </a:solidFill>
              <a:highlight>
                <a:srgbClr val="FFFFFF"/>
              </a:highlight>
            </a:endParaRPr>
          </a:p>
          <a:p>
            <a:r>
              <a:rPr lang="en-US" sz="1400" dirty="0" err="1">
                <a:solidFill>
                  <a:srgbClr val="8000FF"/>
                </a:solidFill>
                <a:highlight>
                  <a:srgbClr val="FFFFFF"/>
                </a:highlight>
              </a:rPr>
              <a:t>xtabs</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cyl</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gear, </a:t>
            </a:r>
            <a:r>
              <a:rPr lang="en-US" sz="1400" dirty="0">
                <a:solidFill>
                  <a:srgbClr val="8000FF"/>
                </a:solidFill>
                <a:highlight>
                  <a:srgbClr val="FFFFFF"/>
                </a:highlight>
              </a:rPr>
              <a:t>data</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mtcars</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8000FF"/>
                </a:solidFill>
                <a:highlight>
                  <a:srgbClr val="FFFFFF"/>
                </a:highlight>
              </a:rPr>
              <a:t>ftable</a:t>
            </a:r>
            <a:r>
              <a:rPr lang="en-US" sz="1400" b="1" dirty="0">
                <a:solidFill>
                  <a:srgbClr val="000080"/>
                </a:solidFill>
                <a:highlight>
                  <a:srgbClr val="FFFFFF"/>
                </a:highlight>
              </a:rPr>
              <a:t>(</a:t>
            </a:r>
            <a:r>
              <a:rPr lang="en-US" sz="1400" dirty="0" err="1">
                <a:solidFill>
                  <a:srgbClr val="8000FF"/>
                </a:solidFill>
                <a:highlight>
                  <a:srgbClr val="FFFFFF"/>
                </a:highlight>
              </a:rPr>
              <a:t>xtabs</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cyl</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gear </a:t>
            </a:r>
            <a:r>
              <a:rPr lang="en-US" sz="1400" b="1" dirty="0">
                <a:solidFill>
                  <a:srgbClr val="000080"/>
                </a:solidFill>
                <a:highlight>
                  <a:srgbClr val="FFFFFF"/>
                </a:highlight>
              </a:rPr>
              <a:t>+</a:t>
            </a:r>
            <a:r>
              <a:rPr lang="en-US" sz="1400" dirty="0">
                <a:solidFill>
                  <a:srgbClr val="000000"/>
                </a:solidFill>
                <a:highlight>
                  <a:srgbClr val="FFFFFF"/>
                </a:highlight>
              </a:rPr>
              <a:t> carb, </a:t>
            </a:r>
            <a:r>
              <a:rPr lang="en-US" sz="1400" dirty="0">
                <a:solidFill>
                  <a:srgbClr val="8000FF"/>
                </a:solidFill>
                <a:highlight>
                  <a:srgbClr val="FFFFFF"/>
                </a:highlight>
              </a:rPr>
              <a:t>data</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mtcars</a:t>
            </a:r>
            <a:r>
              <a:rPr lang="en-US" sz="1400" b="1" dirty="0">
                <a:solidFill>
                  <a:srgbClr val="000080"/>
                </a:solidFill>
                <a:highlight>
                  <a:srgbClr val="FFFFFF"/>
                </a:highlight>
              </a:rPr>
              <a:t>))</a:t>
            </a:r>
            <a:endParaRPr lang="en-US" sz="1400" dirty="0"/>
          </a:p>
        </p:txBody>
      </p:sp>
      <p:sp>
        <p:nvSpPr>
          <p:cNvPr id="6" name="Rectangle 5"/>
          <p:cNvSpPr/>
          <p:nvPr/>
        </p:nvSpPr>
        <p:spPr>
          <a:xfrm>
            <a:off x="6477000" y="2681644"/>
            <a:ext cx="3657600" cy="3600986"/>
          </a:xfrm>
          <a:prstGeom prst="rect">
            <a:avLst/>
          </a:prstGeom>
        </p:spPr>
        <p:txBody>
          <a:bodyPr wrap="square">
            <a:spAutoFit/>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&gt; </a:t>
            </a:r>
            <a:r>
              <a:rPr lang="en-US" sz="1200"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xtabs</a:t>
            </a:r>
            <a:r>
              <a:rPr lang="en-US" sz="12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 </a:t>
            </a:r>
            <a:r>
              <a:rPr lang="en-US" sz="1200"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cyl</a:t>
            </a:r>
            <a:r>
              <a:rPr lang="en-US" sz="12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 + gear, data = </a:t>
            </a:r>
            <a:r>
              <a:rPr lang="en-US" sz="1200"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mtcars</a:t>
            </a:r>
            <a:r>
              <a:rPr lang="en-US" sz="12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a:t>
            </a:r>
            <a:endParaRPr lang="en-US" sz="12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gear</a:t>
            </a:r>
            <a:endParaRPr lang="en-US" sz="12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cyl</a:t>
            </a:r>
            <a:r>
              <a:rPr lang="en-US" sz="12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3  4  5</a:t>
            </a:r>
            <a:endParaRPr lang="en-US" sz="12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4  1  8  2</a:t>
            </a:r>
            <a:endParaRPr lang="en-US" sz="12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6  2  4  1</a:t>
            </a:r>
            <a:endParaRPr lang="en-US" sz="12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8 12  0  2</a:t>
            </a:r>
            <a:endParaRPr lang="en-US" sz="12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&gt; </a:t>
            </a:r>
            <a:r>
              <a:rPr lang="en-US" sz="1200"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ftable</a:t>
            </a:r>
            <a:r>
              <a:rPr lang="en-US" sz="12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a:t>
            </a:r>
            <a:r>
              <a:rPr lang="en-US" sz="1200"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xtabs</a:t>
            </a:r>
            <a:r>
              <a:rPr lang="en-US" sz="12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 </a:t>
            </a:r>
            <a:r>
              <a:rPr lang="en-US" sz="1200"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cyl</a:t>
            </a:r>
            <a:r>
              <a:rPr lang="en-US" sz="12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 + gear + carb, </a:t>
            </a: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               data = </a:t>
            </a:r>
            <a:r>
              <a:rPr lang="en-US" sz="1200"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mtcars</a:t>
            </a:r>
            <a:r>
              <a:rPr lang="en-US" sz="12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a:t>
            </a:r>
            <a:endParaRPr lang="en-US" sz="12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carb 1 2 3 4 6 8</a:t>
            </a:r>
            <a:endParaRPr lang="en-US" sz="12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cyl</a:t>
            </a:r>
            <a:r>
              <a:rPr lang="en-US" sz="12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gear                 </a:t>
            </a:r>
            <a:endParaRPr lang="en-US" sz="12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4   3         1 0 0 0 0 0</a:t>
            </a:r>
            <a:endParaRPr lang="en-US" sz="12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4         4 4 0 0 0 0</a:t>
            </a:r>
            <a:endParaRPr lang="en-US" sz="12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5         0 2 0 0 0 0</a:t>
            </a:r>
            <a:endParaRPr lang="en-US" sz="12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6   3         2 0 0 0 0 0</a:t>
            </a:r>
            <a:endParaRPr lang="en-US" sz="12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4         0 0 0 4 0 0</a:t>
            </a:r>
            <a:endParaRPr lang="en-US" sz="12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5         0 0 0 0 1 0</a:t>
            </a:r>
            <a:endParaRPr lang="en-US" sz="12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8   3         0 4 3 5 0 0</a:t>
            </a:r>
            <a:endParaRPr lang="en-US" sz="12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4         0 0 0 0 0 0</a:t>
            </a:r>
            <a:endParaRPr lang="en-US" sz="12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5         0 0 0 1 0 1</a:t>
            </a:r>
            <a:endParaRPr lang="en-US" sz="1200" dirty="0">
              <a:latin typeface="Calibri" panose="020F0502020204030204" pitchFamily="34" charset="0"/>
              <a:ea typeface="宋体" panose="02010600030101010101" pitchFamily="2" charset="-122"/>
              <a:cs typeface="Times New Roman" panose="02020603050405020304" pitchFamily="18" charset="0"/>
            </a:endParaRPr>
          </a:p>
        </p:txBody>
      </p:sp>
      <p:sp>
        <p:nvSpPr>
          <p:cNvPr id="4" name="Rectangle 3"/>
          <p:cNvSpPr/>
          <p:nvPr/>
        </p:nvSpPr>
        <p:spPr>
          <a:xfrm>
            <a:off x="577272" y="993124"/>
            <a:ext cx="11005127" cy="1769715"/>
          </a:xfrm>
          <a:prstGeom prst="rect">
            <a:avLst/>
          </a:prstGeom>
        </p:spPr>
        <p:txBody>
          <a:bodyPr wrap="square">
            <a:spAutoFit/>
          </a:bodyPr>
          <a:lstStyle/>
          <a:p>
            <a:pPr marL="274320" indent="-274320">
              <a:spcBef>
                <a:spcPts val="600"/>
              </a:spcBef>
              <a:buClr>
                <a:schemeClr val="accent1"/>
              </a:buClr>
              <a:buSzPct val="76000"/>
              <a:buFont typeface="Wingdings 3"/>
              <a:buChar char=""/>
            </a:pPr>
            <a:r>
              <a:rPr lang="en-US" sz="2600" dirty="0"/>
              <a:t>A contingency table is a special type of frequency distribution table, where </a:t>
            </a:r>
            <a:r>
              <a:rPr lang="en-US" sz="2600" dirty="0" smtClean="0"/>
              <a:t>two or more </a:t>
            </a:r>
            <a:r>
              <a:rPr lang="en-US" sz="2600" dirty="0"/>
              <a:t>variables are shown simultaneously</a:t>
            </a:r>
            <a:r>
              <a:rPr lang="en-US" sz="2600" dirty="0" smtClean="0"/>
              <a:t>.</a:t>
            </a:r>
          </a:p>
          <a:p>
            <a:pPr marL="274320" indent="-274320">
              <a:spcBef>
                <a:spcPts val="600"/>
              </a:spcBef>
              <a:buClr>
                <a:schemeClr val="accent1"/>
              </a:buClr>
              <a:buSzPct val="76000"/>
              <a:buFont typeface="Wingdings 3"/>
              <a:buChar char=""/>
            </a:pPr>
            <a:r>
              <a:rPr lang="en-US" sz="2600" dirty="0" err="1"/>
              <a:t>xtabs</a:t>
            </a:r>
            <a:r>
              <a:rPr lang="en-US" sz="2600" dirty="0"/>
              <a:t>() returns similar results as table(), takes arguments </a:t>
            </a:r>
            <a:r>
              <a:rPr lang="en-US" sz="2600" dirty="0" smtClean="0"/>
              <a:t>differently, </a:t>
            </a:r>
            <a:r>
              <a:rPr lang="en-US" sz="2600" dirty="0" err="1" smtClean="0"/>
              <a:t>e.g</a:t>
            </a:r>
            <a:r>
              <a:rPr lang="en-US" sz="2600" dirty="0" smtClean="0"/>
              <a:t> </a:t>
            </a:r>
            <a:r>
              <a:rPr lang="en-US" sz="2600" dirty="0" err="1"/>
              <a:t>xtabs</a:t>
            </a:r>
            <a:r>
              <a:rPr lang="en-US" sz="2600" dirty="0"/>
              <a:t>( </a:t>
            </a:r>
            <a:r>
              <a:rPr lang="en-US" sz="2600" dirty="0" err="1"/>
              <a:t>region+income</a:t>
            </a:r>
            <a:r>
              <a:rPr lang="en-US" sz="2600" dirty="0"/>
              <a:t>)</a:t>
            </a:r>
          </a:p>
        </p:txBody>
      </p:sp>
    </p:spTree>
    <p:extLst>
      <p:ext uri="{BB962C8B-B14F-4D97-AF65-F5344CB8AC3E}">
        <p14:creationId xmlns:p14="http://schemas.microsoft.com/office/powerpoint/2010/main" val="3058071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Tabulate Quantitative Variables</a:t>
            </a:r>
          </a:p>
        </p:txBody>
      </p:sp>
      <p:sp>
        <p:nvSpPr>
          <p:cNvPr id="3" name="Slide Number Placeholder 2"/>
          <p:cNvSpPr>
            <a:spLocks noGrp="1"/>
          </p:cNvSpPr>
          <p:nvPr>
            <p:ph type="sldNum" sz="quarter" idx="12"/>
          </p:nvPr>
        </p:nvSpPr>
        <p:spPr/>
        <p:txBody>
          <a:bodyPr/>
          <a:lstStyle/>
          <a:p>
            <a:fld id="{F8328964-332A-4115-BBD0-419F6E8FE1FF}" type="slidenum">
              <a:rPr lang="en-US" smtClean="0"/>
              <a:t>18</a:t>
            </a:fld>
            <a:endParaRPr lang="en-US"/>
          </a:p>
        </p:txBody>
      </p:sp>
      <p:sp>
        <p:nvSpPr>
          <p:cNvPr id="4" name="Content Placeholder 3"/>
          <p:cNvSpPr>
            <a:spLocks noGrp="1"/>
          </p:cNvSpPr>
          <p:nvPr>
            <p:ph sz="quarter" idx="1"/>
          </p:nvPr>
        </p:nvSpPr>
        <p:spPr>
          <a:xfrm>
            <a:off x="607291" y="1049240"/>
            <a:ext cx="10972800" cy="609600"/>
          </a:xfrm>
        </p:spPr>
        <p:txBody>
          <a:bodyPr>
            <a:noAutofit/>
          </a:bodyPr>
          <a:lstStyle/>
          <a:p>
            <a:r>
              <a:rPr lang="en-US" sz="2400" dirty="0"/>
              <a:t>Like creating frequency table, cross-tabulating quantitative variables involves using a sequence of sub-intervals. </a:t>
            </a:r>
          </a:p>
        </p:txBody>
      </p:sp>
      <p:sp>
        <p:nvSpPr>
          <p:cNvPr id="5" name="Rectangle 4"/>
          <p:cNvSpPr/>
          <p:nvPr/>
        </p:nvSpPr>
        <p:spPr>
          <a:xfrm>
            <a:off x="990600" y="2743200"/>
            <a:ext cx="4572000" cy="160043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sz="1400" dirty="0">
                <a:solidFill>
                  <a:srgbClr val="008000"/>
                </a:solidFill>
                <a:highlight>
                  <a:srgbClr val="FFFFFF"/>
                </a:highlight>
              </a:rPr>
              <a:t># Cross tabulate mpg and cylinder</a:t>
            </a:r>
            <a:endParaRPr lang="en-US" sz="1400" dirty="0">
              <a:solidFill>
                <a:srgbClr val="000000"/>
              </a:solidFill>
              <a:highlight>
                <a:srgbClr val="FFFFFF"/>
              </a:highlight>
            </a:endParaRPr>
          </a:p>
          <a:p>
            <a:r>
              <a:rPr lang="en-US" sz="1400" dirty="0">
                <a:solidFill>
                  <a:srgbClr val="000000"/>
                </a:solidFill>
                <a:highlight>
                  <a:srgbClr val="FFFFFF"/>
                </a:highlight>
              </a:rPr>
              <a:t>car1 </a:t>
            </a:r>
            <a:r>
              <a:rPr lang="en-US" sz="1400" b="1" dirty="0">
                <a:solidFill>
                  <a:srgbClr val="000080"/>
                </a:solidFill>
                <a:highlight>
                  <a:srgbClr val="FFFFFF"/>
                </a:highlight>
              </a:rPr>
              <a:t>&lt;-</a:t>
            </a:r>
            <a:r>
              <a:rPr lang="en-US" sz="1400" dirty="0">
                <a:solidFill>
                  <a:srgbClr val="000000"/>
                </a:solidFill>
                <a:highlight>
                  <a:srgbClr val="FFFFFF"/>
                </a:highlight>
              </a:rPr>
              <a:t> </a:t>
            </a:r>
            <a:r>
              <a:rPr lang="en-US" sz="1400" dirty="0" err="1">
                <a:solidFill>
                  <a:srgbClr val="000000"/>
                </a:solidFill>
                <a:highlight>
                  <a:srgbClr val="FFFFFF"/>
                </a:highlight>
              </a:rPr>
              <a:t>mtcars</a:t>
            </a:r>
            <a:endParaRPr lang="en-US" sz="1400" dirty="0">
              <a:solidFill>
                <a:srgbClr val="000000"/>
              </a:solidFill>
              <a:highlight>
                <a:srgbClr val="FFFFFF"/>
              </a:highlight>
            </a:endParaRPr>
          </a:p>
          <a:p>
            <a:r>
              <a:rPr lang="en-US" sz="1400" dirty="0">
                <a:solidFill>
                  <a:srgbClr val="8000FF"/>
                </a:solidFill>
                <a:highlight>
                  <a:srgbClr val="FFFFFF"/>
                </a:highlight>
              </a:rPr>
              <a:t>range</a:t>
            </a:r>
            <a:r>
              <a:rPr lang="en-US" sz="1400" b="1" dirty="0">
                <a:solidFill>
                  <a:srgbClr val="000080"/>
                </a:solidFill>
                <a:highlight>
                  <a:srgbClr val="FFFFFF"/>
                </a:highlight>
              </a:rPr>
              <a:t>(</a:t>
            </a:r>
            <a:r>
              <a:rPr lang="en-US" sz="1400" dirty="0">
                <a:solidFill>
                  <a:srgbClr val="000000"/>
                </a:solidFill>
                <a:highlight>
                  <a:srgbClr val="FFFFFF"/>
                </a:highlight>
              </a:rPr>
              <a:t>car1</a:t>
            </a:r>
            <a:r>
              <a:rPr lang="en-US" sz="1400" b="1" dirty="0">
                <a:solidFill>
                  <a:srgbClr val="000080"/>
                </a:solidFill>
                <a:highlight>
                  <a:srgbClr val="FFFFFF"/>
                </a:highlight>
              </a:rPr>
              <a:t>$</a:t>
            </a:r>
            <a:r>
              <a:rPr lang="en-US" sz="1400" dirty="0">
                <a:solidFill>
                  <a:srgbClr val="000000"/>
                </a:solidFill>
                <a:highlight>
                  <a:srgbClr val="FFFFFF"/>
                </a:highlight>
              </a:rPr>
              <a:t>mpg</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break1 </a:t>
            </a:r>
            <a:r>
              <a:rPr lang="en-US" sz="1400" b="1" dirty="0">
                <a:solidFill>
                  <a:srgbClr val="000080"/>
                </a:solidFill>
                <a:highlight>
                  <a:srgbClr val="FFFFFF"/>
                </a:highlight>
              </a:rPr>
              <a:t>&lt;-</a:t>
            </a:r>
            <a:r>
              <a:rPr lang="en-US" sz="1400" dirty="0">
                <a:solidFill>
                  <a:srgbClr val="000000"/>
                </a:solidFill>
                <a:highlight>
                  <a:srgbClr val="FFFFFF"/>
                </a:highlight>
              </a:rPr>
              <a:t> </a:t>
            </a:r>
            <a:r>
              <a:rPr lang="en-US" sz="1400" dirty="0" err="1">
                <a:solidFill>
                  <a:srgbClr val="8000FF"/>
                </a:solidFill>
                <a:highlight>
                  <a:srgbClr val="FFFFFF"/>
                </a:highlight>
              </a:rPr>
              <a:t>seq</a:t>
            </a:r>
            <a:r>
              <a:rPr lang="en-US" sz="1400" b="1" dirty="0">
                <a:solidFill>
                  <a:srgbClr val="000080"/>
                </a:solidFill>
                <a:highlight>
                  <a:srgbClr val="FFFFFF"/>
                </a:highlight>
              </a:rPr>
              <a:t>(</a:t>
            </a:r>
            <a:r>
              <a:rPr lang="en-US" sz="1400" dirty="0">
                <a:solidFill>
                  <a:srgbClr val="FF8000"/>
                </a:solidFill>
                <a:highlight>
                  <a:srgbClr val="FFFFFF"/>
                </a:highlight>
              </a:rPr>
              <a:t>10</a:t>
            </a:r>
            <a:r>
              <a:rPr lang="en-US" sz="1400" dirty="0">
                <a:solidFill>
                  <a:srgbClr val="000000"/>
                </a:solidFill>
                <a:highlight>
                  <a:srgbClr val="FFFFFF"/>
                </a:highlight>
              </a:rPr>
              <a:t>,</a:t>
            </a:r>
            <a:r>
              <a:rPr lang="en-US" sz="1400" dirty="0">
                <a:solidFill>
                  <a:srgbClr val="FF8000"/>
                </a:solidFill>
                <a:highlight>
                  <a:srgbClr val="FFFFFF"/>
                </a:highlight>
              </a:rPr>
              <a:t>35</a:t>
            </a:r>
            <a:r>
              <a:rPr lang="en-US" sz="1400" dirty="0">
                <a:solidFill>
                  <a:srgbClr val="000000"/>
                </a:solidFill>
                <a:highlight>
                  <a:srgbClr val="FFFFFF"/>
                </a:highlight>
              </a:rPr>
              <a:t>, </a:t>
            </a:r>
            <a:r>
              <a:rPr lang="en-US" sz="1400" dirty="0">
                <a:solidFill>
                  <a:srgbClr val="8000FF"/>
                </a:solidFill>
                <a:highlight>
                  <a:srgbClr val="FFFFFF"/>
                </a:highlight>
              </a:rPr>
              <a:t>by</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8000"/>
                </a:solidFill>
                <a:highlight>
                  <a:srgbClr val="FFFFFF"/>
                </a:highlight>
              </a:rPr>
              <a:t>5</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break1</a:t>
            </a:r>
          </a:p>
          <a:p>
            <a:r>
              <a:rPr lang="en-US" sz="1400" dirty="0">
                <a:solidFill>
                  <a:srgbClr val="000000"/>
                </a:solidFill>
                <a:highlight>
                  <a:srgbClr val="FFFFFF"/>
                </a:highlight>
              </a:rPr>
              <a:t>car1</a:t>
            </a:r>
            <a:r>
              <a:rPr lang="en-US" sz="1400" b="1" dirty="0">
                <a:solidFill>
                  <a:srgbClr val="000080"/>
                </a:solidFill>
                <a:highlight>
                  <a:srgbClr val="FFFFFF"/>
                </a:highlight>
              </a:rPr>
              <a:t>$</a:t>
            </a:r>
            <a:r>
              <a:rPr lang="en-US" sz="1400" dirty="0">
                <a:solidFill>
                  <a:srgbClr val="000000"/>
                </a:solidFill>
                <a:highlight>
                  <a:srgbClr val="FFFFFF"/>
                </a:highlight>
              </a:rPr>
              <a:t>mpg.cut </a:t>
            </a:r>
            <a:r>
              <a:rPr lang="en-US" sz="1400" b="1" dirty="0">
                <a:solidFill>
                  <a:srgbClr val="000080"/>
                </a:solidFill>
                <a:highlight>
                  <a:srgbClr val="FFFFFF"/>
                </a:highlight>
              </a:rPr>
              <a:t>&lt;-</a:t>
            </a:r>
            <a:r>
              <a:rPr lang="en-US" sz="1400" dirty="0">
                <a:solidFill>
                  <a:srgbClr val="000000"/>
                </a:solidFill>
                <a:highlight>
                  <a:srgbClr val="FFFFFF"/>
                </a:highlight>
              </a:rPr>
              <a:t> </a:t>
            </a:r>
            <a:r>
              <a:rPr lang="en-US" sz="1400" dirty="0">
                <a:solidFill>
                  <a:srgbClr val="8000FF"/>
                </a:solidFill>
                <a:highlight>
                  <a:srgbClr val="FFFFFF"/>
                </a:highlight>
              </a:rPr>
              <a:t>cut</a:t>
            </a:r>
            <a:r>
              <a:rPr lang="en-US" sz="1400" b="1" dirty="0">
                <a:solidFill>
                  <a:srgbClr val="000080"/>
                </a:solidFill>
                <a:highlight>
                  <a:srgbClr val="FFFFFF"/>
                </a:highlight>
              </a:rPr>
              <a:t>(</a:t>
            </a:r>
            <a:r>
              <a:rPr lang="en-US" sz="1400" dirty="0">
                <a:solidFill>
                  <a:srgbClr val="000000"/>
                </a:solidFill>
                <a:highlight>
                  <a:srgbClr val="FFFFFF"/>
                </a:highlight>
              </a:rPr>
              <a:t>car1</a:t>
            </a:r>
            <a:r>
              <a:rPr lang="en-US" sz="1400" b="1" dirty="0">
                <a:solidFill>
                  <a:srgbClr val="000080"/>
                </a:solidFill>
                <a:highlight>
                  <a:srgbClr val="FFFFFF"/>
                </a:highlight>
              </a:rPr>
              <a:t>$</a:t>
            </a:r>
            <a:r>
              <a:rPr lang="en-US" sz="1400" dirty="0">
                <a:solidFill>
                  <a:srgbClr val="000000"/>
                </a:solidFill>
                <a:highlight>
                  <a:srgbClr val="FFFFFF"/>
                </a:highlight>
              </a:rPr>
              <a:t>mpg, breaks, right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FF"/>
                </a:solidFill>
                <a:highlight>
                  <a:srgbClr val="FFFFFF"/>
                </a:highlight>
              </a:rPr>
              <a:t>FALSE</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8000FF"/>
                </a:solidFill>
                <a:highlight>
                  <a:srgbClr val="FFFFFF"/>
                </a:highlight>
              </a:rPr>
              <a:t>xtabs</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mpg.cut</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cyl</a:t>
            </a:r>
            <a:r>
              <a:rPr lang="en-US" sz="1400" dirty="0">
                <a:solidFill>
                  <a:srgbClr val="000000"/>
                </a:solidFill>
                <a:highlight>
                  <a:srgbClr val="FFFFFF"/>
                </a:highlight>
              </a:rPr>
              <a:t>, </a:t>
            </a:r>
            <a:r>
              <a:rPr lang="en-US" sz="1400" dirty="0">
                <a:solidFill>
                  <a:srgbClr val="8000FF"/>
                </a:solidFill>
                <a:highlight>
                  <a:srgbClr val="FFFFFF"/>
                </a:highlight>
              </a:rPr>
              <a:t>data</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car1</a:t>
            </a:r>
            <a:r>
              <a:rPr lang="en-US" sz="1400" b="1" dirty="0">
                <a:solidFill>
                  <a:srgbClr val="000080"/>
                </a:solidFill>
                <a:highlight>
                  <a:srgbClr val="FFFFFF"/>
                </a:highlight>
              </a:rPr>
              <a:t>)</a:t>
            </a:r>
            <a:endParaRPr lang="en-US" sz="1400" dirty="0"/>
          </a:p>
        </p:txBody>
      </p:sp>
      <p:pic>
        <p:nvPicPr>
          <p:cNvPr id="8" name="Picture 7"/>
          <p:cNvPicPr>
            <a:picLocks noChangeAspect="1"/>
          </p:cNvPicPr>
          <p:nvPr/>
        </p:nvPicPr>
        <p:blipFill rotWithShape="1">
          <a:blip r:embed="rId2"/>
          <a:srcRect r="45842"/>
          <a:stretch/>
        </p:blipFill>
        <p:spPr>
          <a:xfrm>
            <a:off x="6324600" y="3352800"/>
            <a:ext cx="4190999" cy="1470126"/>
          </a:xfrm>
          <a:prstGeom prst="rect">
            <a:avLst/>
          </a:prstGeom>
        </p:spPr>
      </p:pic>
      <p:sp>
        <p:nvSpPr>
          <p:cNvPr id="9" name="TextBox 8"/>
          <p:cNvSpPr txBox="1"/>
          <p:nvPr/>
        </p:nvSpPr>
        <p:spPr>
          <a:xfrm>
            <a:off x="2552700" y="5522763"/>
            <a:ext cx="7543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solidFill>
                  <a:srgbClr val="FF0000"/>
                </a:solidFill>
              </a:rPr>
              <a:t>Interpretation</a:t>
            </a:r>
            <a:r>
              <a:rPr lang="en-US" dirty="0"/>
              <a:t>: Cars with more cylinders tend to have lower miles per gallon.</a:t>
            </a:r>
          </a:p>
        </p:txBody>
      </p:sp>
    </p:spTree>
    <p:extLst>
      <p:ext uri="{BB962C8B-B14F-4D97-AF65-F5344CB8AC3E}">
        <p14:creationId xmlns:p14="http://schemas.microsoft.com/office/powerpoint/2010/main" val="1878624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Visualize Data in R</a:t>
            </a:r>
          </a:p>
        </p:txBody>
      </p:sp>
      <p:sp>
        <p:nvSpPr>
          <p:cNvPr id="3" name="Slide Number Placeholder 2"/>
          <p:cNvSpPr>
            <a:spLocks noGrp="1"/>
          </p:cNvSpPr>
          <p:nvPr>
            <p:ph type="sldNum" sz="quarter" idx="12"/>
          </p:nvPr>
        </p:nvSpPr>
        <p:spPr/>
        <p:txBody>
          <a:bodyPr/>
          <a:lstStyle/>
          <a:p>
            <a:fld id="{F8328964-332A-4115-BBD0-419F6E8FE1FF}" type="slidenum">
              <a:rPr lang="en-US" smtClean="0"/>
              <a:t>19</a:t>
            </a:fld>
            <a:endParaRPr lang="en-US"/>
          </a:p>
        </p:txBody>
      </p:sp>
      <p:sp>
        <p:nvSpPr>
          <p:cNvPr id="4" name="Content Placeholder 3"/>
          <p:cNvSpPr>
            <a:spLocks noGrp="1"/>
          </p:cNvSpPr>
          <p:nvPr>
            <p:ph sz="quarter" idx="1"/>
          </p:nvPr>
        </p:nvSpPr>
        <p:spPr/>
        <p:txBody>
          <a:bodyPr>
            <a:normAutofit/>
          </a:bodyPr>
          <a:lstStyle/>
          <a:p>
            <a:r>
              <a:rPr lang="en-US" dirty="0"/>
              <a:t>R provides strong data visualization capabilities</a:t>
            </a:r>
          </a:p>
          <a:p>
            <a:r>
              <a:rPr lang="en-US" dirty="0"/>
              <a:t>Basic graphs for qualitative variables</a:t>
            </a:r>
          </a:p>
          <a:p>
            <a:pPr lvl="1"/>
            <a:r>
              <a:rPr lang="en-US" dirty="0"/>
              <a:t>bar plots (simple, stacked, grouped)</a:t>
            </a:r>
          </a:p>
          <a:p>
            <a:pPr lvl="1"/>
            <a:r>
              <a:rPr lang="en-US" dirty="0"/>
              <a:t>pie charts (simple, annotated)</a:t>
            </a:r>
          </a:p>
          <a:p>
            <a:r>
              <a:rPr lang="en-US" dirty="0"/>
              <a:t>Basic graphs for quantitative variables</a:t>
            </a:r>
          </a:p>
          <a:p>
            <a:pPr lvl="1"/>
            <a:r>
              <a:rPr lang="en-US" dirty="0"/>
              <a:t>dot plots</a:t>
            </a:r>
          </a:p>
          <a:p>
            <a:pPr lvl="1"/>
            <a:r>
              <a:rPr lang="en-US" dirty="0"/>
              <a:t>boxplots</a:t>
            </a:r>
          </a:p>
          <a:p>
            <a:pPr lvl="1"/>
            <a:r>
              <a:rPr lang="en-US" dirty="0"/>
              <a:t>density plots (histograms and kernel density plots)</a:t>
            </a:r>
          </a:p>
          <a:p>
            <a:pPr lvl="1"/>
            <a:r>
              <a:rPr lang="en-US" dirty="0"/>
              <a:t>line charts</a:t>
            </a:r>
          </a:p>
          <a:p>
            <a:pPr lvl="1"/>
            <a:r>
              <a:rPr lang="en-US" dirty="0"/>
              <a:t>scatter plots</a:t>
            </a:r>
          </a:p>
          <a:p>
            <a:r>
              <a:rPr lang="en-US" dirty="0"/>
              <a:t>Advanced graphs</a:t>
            </a:r>
          </a:p>
        </p:txBody>
      </p:sp>
    </p:spTree>
    <p:extLst>
      <p:ext uri="{BB962C8B-B14F-4D97-AF65-F5344CB8AC3E}">
        <p14:creationId xmlns:p14="http://schemas.microsoft.com/office/powerpoint/2010/main" val="1563990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a:t>
            </a:r>
          </a:p>
        </p:txBody>
      </p:sp>
      <p:sp>
        <p:nvSpPr>
          <p:cNvPr id="3" name="Slide Number Placeholder 2"/>
          <p:cNvSpPr>
            <a:spLocks noGrp="1"/>
          </p:cNvSpPr>
          <p:nvPr>
            <p:ph type="sldNum" sz="quarter" idx="12"/>
          </p:nvPr>
        </p:nvSpPr>
        <p:spPr/>
        <p:txBody>
          <a:bodyPr/>
          <a:lstStyle/>
          <a:p>
            <a:fld id="{F8328964-332A-4115-BBD0-419F6E8FE1FF}" type="slidenum">
              <a:rPr lang="en-US" smtClean="0"/>
              <a:t>2</a:t>
            </a:fld>
            <a:endParaRPr lang="en-US"/>
          </a:p>
        </p:txBody>
      </p:sp>
      <p:sp>
        <p:nvSpPr>
          <p:cNvPr id="4" name="Content Placeholder 3"/>
          <p:cNvSpPr>
            <a:spLocks noGrp="1"/>
          </p:cNvSpPr>
          <p:nvPr>
            <p:ph sz="quarter" idx="1"/>
          </p:nvPr>
        </p:nvSpPr>
        <p:spPr/>
        <p:txBody>
          <a:bodyPr/>
          <a:lstStyle/>
          <a:p>
            <a:r>
              <a:rPr lang="en-US" dirty="0" smtClean="0"/>
              <a:t>Appendix: Data Summarization and Visualization</a:t>
            </a:r>
          </a:p>
          <a:p>
            <a:pPr lvl="1"/>
            <a:r>
              <a:rPr lang="en-US" dirty="0">
                <a:hlinkClick r:id="rId2"/>
              </a:rPr>
              <a:t>http://</a:t>
            </a:r>
            <a:r>
              <a:rPr lang="en-US" dirty="0" smtClean="0">
                <a:hlinkClick r:id="rId2"/>
              </a:rPr>
              <a:t>onlinelibrary.wiley.com/doi/10.1002/9781118874059.app1/pdf</a:t>
            </a:r>
            <a:endParaRPr lang="en-US" dirty="0" smtClean="0"/>
          </a:p>
          <a:p>
            <a:pPr lvl="1"/>
            <a:endParaRPr lang="en-US" dirty="0"/>
          </a:p>
          <a:p>
            <a:r>
              <a:rPr lang="en-US" dirty="0" smtClean="0"/>
              <a:t>Comprehensive </a:t>
            </a:r>
            <a:r>
              <a:rPr lang="en-US" dirty="0"/>
              <a:t>Guide to Data Visualization in </a:t>
            </a:r>
            <a:r>
              <a:rPr lang="en-US" dirty="0" smtClean="0"/>
              <a:t>R</a:t>
            </a:r>
            <a:endParaRPr lang="en-US" dirty="0"/>
          </a:p>
          <a:p>
            <a:pPr lvl="1"/>
            <a:r>
              <a:rPr lang="en-US" dirty="0">
                <a:hlinkClick r:id="rId3"/>
              </a:rPr>
              <a:t>https://www.analyticsvidhya.com/blog/2015/07/guide-data-visualization-r/</a:t>
            </a:r>
            <a:endParaRPr lang="en-US" dirty="0"/>
          </a:p>
          <a:p>
            <a:endParaRPr lang="en-US" dirty="0"/>
          </a:p>
          <a:p>
            <a:r>
              <a:rPr lang="en-US" dirty="0"/>
              <a:t>Chart Suggestions—A Thought-Starter</a:t>
            </a:r>
          </a:p>
          <a:p>
            <a:pPr lvl="1"/>
            <a:r>
              <a:rPr lang="en-US" dirty="0">
                <a:hlinkClick r:id="rId4"/>
              </a:rPr>
              <a:t>http://extremepresentation.typepad.com/files/choosing-a-good-chart-09.pdf</a:t>
            </a:r>
            <a:endParaRPr lang="en-US" dirty="0"/>
          </a:p>
          <a:p>
            <a:pPr lvl="1"/>
            <a:endParaRPr lang="en-US" dirty="0"/>
          </a:p>
        </p:txBody>
      </p:sp>
    </p:spTree>
    <p:extLst>
      <p:ext uri="{BB962C8B-B14F-4D97-AF65-F5344CB8AC3E}">
        <p14:creationId xmlns:p14="http://schemas.microsoft.com/office/powerpoint/2010/main" val="21183097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328964-332A-4115-BBD0-419F6E8FE1FF}" type="slidenum">
              <a:rPr lang="en-US" smtClean="0"/>
              <a:t>20</a:t>
            </a:fld>
            <a:endParaRPr lang="en-US"/>
          </a:p>
        </p:txBody>
      </p:sp>
      <p:pic>
        <p:nvPicPr>
          <p:cNvPr id="6" name="Picture 5"/>
          <p:cNvPicPr>
            <a:picLocks noChangeAspect="1"/>
          </p:cNvPicPr>
          <p:nvPr/>
        </p:nvPicPr>
        <p:blipFill>
          <a:blip r:embed="rId2"/>
          <a:stretch>
            <a:fillRect/>
          </a:stretch>
        </p:blipFill>
        <p:spPr>
          <a:xfrm>
            <a:off x="1645025" y="285296"/>
            <a:ext cx="8915400" cy="6436814"/>
          </a:xfrm>
          <a:prstGeom prst="rect">
            <a:avLst/>
          </a:prstGeom>
        </p:spPr>
      </p:pic>
    </p:spTree>
    <p:extLst>
      <p:ext uri="{BB962C8B-B14F-4D97-AF65-F5344CB8AC3E}">
        <p14:creationId xmlns:p14="http://schemas.microsoft.com/office/powerpoint/2010/main" val="23720628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 Plots (Qualitative Data)</a:t>
            </a:r>
          </a:p>
        </p:txBody>
      </p:sp>
      <p:sp>
        <p:nvSpPr>
          <p:cNvPr id="3" name="Slide Number Placeholder 2"/>
          <p:cNvSpPr>
            <a:spLocks noGrp="1"/>
          </p:cNvSpPr>
          <p:nvPr>
            <p:ph type="sldNum" sz="quarter" idx="12"/>
          </p:nvPr>
        </p:nvSpPr>
        <p:spPr/>
        <p:txBody>
          <a:bodyPr/>
          <a:lstStyle/>
          <a:p>
            <a:fld id="{F8328964-332A-4115-BBD0-419F6E8FE1FF}" type="slidenum">
              <a:rPr lang="en-US" smtClean="0"/>
              <a:t>21</a:t>
            </a:fld>
            <a:endParaRPr lang="en-US"/>
          </a:p>
        </p:txBody>
      </p:sp>
      <p:sp>
        <p:nvSpPr>
          <p:cNvPr id="4" name="Content Placeholder 3"/>
          <p:cNvSpPr>
            <a:spLocks noGrp="1"/>
          </p:cNvSpPr>
          <p:nvPr>
            <p:ph sz="quarter" idx="1"/>
          </p:nvPr>
        </p:nvSpPr>
        <p:spPr/>
        <p:txBody>
          <a:bodyPr>
            <a:normAutofit/>
          </a:bodyPr>
          <a:lstStyle/>
          <a:p>
            <a:r>
              <a:rPr lang="en-US" dirty="0"/>
              <a:t>Syntax: </a:t>
            </a:r>
            <a:r>
              <a:rPr lang="en-US" dirty="0" err="1"/>
              <a:t>barplot</a:t>
            </a:r>
            <a:r>
              <a:rPr lang="en-US" dirty="0"/>
              <a:t>(height, ...)</a:t>
            </a:r>
          </a:p>
          <a:p>
            <a:r>
              <a:rPr lang="en-US" dirty="0"/>
              <a:t>Three types</a:t>
            </a:r>
          </a:p>
          <a:p>
            <a:pPr lvl="1"/>
            <a:r>
              <a:rPr lang="en-US" dirty="0"/>
              <a:t>Simple bar plots</a:t>
            </a:r>
          </a:p>
          <a:p>
            <a:pPr lvl="1"/>
            <a:r>
              <a:rPr lang="en-US" dirty="0"/>
              <a:t>Stacked bar plots</a:t>
            </a:r>
          </a:p>
          <a:p>
            <a:pPr lvl="1"/>
            <a:r>
              <a:rPr lang="en-US" dirty="0"/>
              <a:t>Grouped bar plots</a:t>
            </a:r>
          </a:p>
          <a:p>
            <a:endParaRPr lang="en-US" dirty="0"/>
          </a:p>
        </p:txBody>
      </p:sp>
    </p:spTree>
    <p:extLst>
      <p:ext uri="{BB962C8B-B14F-4D97-AF65-F5344CB8AC3E}">
        <p14:creationId xmlns:p14="http://schemas.microsoft.com/office/powerpoint/2010/main" val="22621325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Code: Simple Bar Plots</a:t>
            </a:r>
          </a:p>
        </p:txBody>
      </p:sp>
      <p:sp>
        <p:nvSpPr>
          <p:cNvPr id="3" name="Slide Number Placeholder 2"/>
          <p:cNvSpPr>
            <a:spLocks noGrp="1"/>
          </p:cNvSpPr>
          <p:nvPr>
            <p:ph type="sldNum" sz="quarter" idx="12"/>
          </p:nvPr>
        </p:nvSpPr>
        <p:spPr/>
        <p:txBody>
          <a:bodyPr/>
          <a:lstStyle/>
          <a:p>
            <a:fld id="{F8328964-332A-4115-BBD0-419F6E8FE1FF}" type="slidenum">
              <a:rPr lang="en-US" smtClean="0"/>
              <a:t>22</a:t>
            </a:fld>
            <a:endParaRPr lang="en-US"/>
          </a:p>
        </p:txBody>
      </p:sp>
      <p:sp>
        <p:nvSpPr>
          <p:cNvPr id="5" name="Rectangle 4"/>
          <p:cNvSpPr/>
          <p:nvPr/>
        </p:nvSpPr>
        <p:spPr>
          <a:xfrm>
            <a:off x="1371600" y="1752601"/>
            <a:ext cx="4764895" cy="310854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a:solidFill>
                  <a:srgbClr val="008000"/>
                </a:solidFill>
                <a:highlight>
                  <a:srgbClr val="FFFFFF"/>
                </a:highlight>
              </a:rPr>
              <a:t>## Simple Bar Plots ##</a:t>
            </a:r>
            <a:endParaRPr lang="en-US" sz="1400" dirty="0">
              <a:solidFill>
                <a:srgbClr val="000000"/>
              </a:solidFill>
              <a:highlight>
                <a:srgbClr val="FFFFFF"/>
              </a:highlight>
            </a:endParaRPr>
          </a:p>
          <a:p>
            <a:r>
              <a:rPr lang="en-US" sz="1400" dirty="0" err="1">
                <a:solidFill>
                  <a:srgbClr val="000000"/>
                </a:solidFill>
                <a:highlight>
                  <a:srgbClr val="FFFFFF"/>
                </a:highlight>
              </a:rPr>
              <a:t>car.cyl</a:t>
            </a:r>
            <a:r>
              <a:rPr lang="en-US" sz="1400" dirty="0">
                <a:solidFill>
                  <a:srgbClr val="000000"/>
                </a:solidFill>
                <a:highlight>
                  <a:srgbClr val="FFFFFF"/>
                </a:highlight>
              </a:rPr>
              <a:t> </a:t>
            </a:r>
            <a:r>
              <a:rPr lang="en-US" sz="1400" b="1" dirty="0">
                <a:solidFill>
                  <a:srgbClr val="000080"/>
                </a:solidFill>
                <a:highlight>
                  <a:srgbClr val="FFFFFF"/>
                </a:highlight>
              </a:rPr>
              <a:t>&lt;-</a:t>
            </a:r>
            <a:r>
              <a:rPr lang="en-US" sz="1400" dirty="0">
                <a:solidFill>
                  <a:srgbClr val="000000"/>
                </a:solidFill>
                <a:highlight>
                  <a:srgbClr val="FFFFFF"/>
                </a:highlight>
              </a:rPr>
              <a:t> </a:t>
            </a:r>
            <a:r>
              <a:rPr lang="en-US" sz="1400" dirty="0">
                <a:solidFill>
                  <a:srgbClr val="8000FF"/>
                </a:solidFill>
                <a:highlight>
                  <a:srgbClr val="FFFFFF"/>
                </a:highlight>
              </a:rPr>
              <a:t>table</a:t>
            </a:r>
            <a:r>
              <a:rPr lang="en-US" sz="1400" b="1" dirty="0">
                <a:solidFill>
                  <a:srgbClr val="000080"/>
                </a:solidFill>
                <a:highlight>
                  <a:srgbClr val="FFFFFF"/>
                </a:highlight>
              </a:rPr>
              <a:t>(</a:t>
            </a:r>
            <a:r>
              <a:rPr lang="en-US" sz="1400" dirty="0" err="1">
                <a:solidFill>
                  <a:srgbClr val="000000"/>
                </a:solidFill>
                <a:highlight>
                  <a:srgbClr val="FFFFFF"/>
                </a:highlight>
              </a:rPr>
              <a:t>mtcars</a:t>
            </a:r>
            <a:r>
              <a:rPr lang="en-US" sz="1400" b="1" dirty="0" err="1">
                <a:solidFill>
                  <a:srgbClr val="000080"/>
                </a:solidFill>
                <a:highlight>
                  <a:srgbClr val="FFFFFF"/>
                </a:highlight>
              </a:rPr>
              <a:t>$</a:t>
            </a:r>
            <a:r>
              <a:rPr lang="en-US" sz="1400" dirty="0" err="1">
                <a:solidFill>
                  <a:srgbClr val="000000"/>
                </a:solidFill>
                <a:highlight>
                  <a:srgbClr val="FFFFFF"/>
                </a:highlight>
              </a:rPr>
              <a:t>cyl</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car.cyl</a:t>
            </a:r>
            <a:endParaRPr lang="en-US" sz="1400" dirty="0">
              <a:solidFill>
                <a:srgbClr val="000000"/>
              </a:solidFill>
              <a:highlight>
                <a:srgbClr val="FFFFFF"/>
              </a:highlight>
            </a:endParaRPr>
          </a:p>
          <a:p>
            <a:r>
              <a:rPr lang="en-US" sz="1400" dirty="0" err="1">
                <a:solidFill>
                  <a:srgbClr val="8000FF"/>
                </a:solidFill>
                <a:highlight>
                  <a:srgbClr val="FFFFFF"/>
                </a:highlight>
              </a:rPr>
              <a:t>str</a:t>
            </a:r>
            <a:r>
              <a:rPr lang="en-US" sz="1400" b="1" dirty="0">
                <a:solidFill>
                  <a:srgbClr val="000080"/>
                </a:solidFill>
                <a:highlight>
                  <a:srgbClr val="FFFFFF"/>
                </a:highlight>
              </a:rPr>
              <a:t>(</a:t>
            </a:r>
            <a:r>
              <a:rPr lang="en-US" sz="1400" dirty="0" err="1">
                <a:solidFill>
                  <a:srgbClr val="000000"/>
                </a:solidFill>
                <a:highlight>
                  <a:srgbClr val="FFFFFF"/>
                </a:highlight>
              </a:rPr>
              <a:t>car.cyl</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a:solidFill>
                  <a:srgbClr val="008000"/>
                </a:solidFill>
                <a:highlight>
                  <a:srgbClr val="FFFFFF"/>
                </a:highlight>
              </a:rPr>
              <a:t># A simple bar plot</a:t>
            </a:r>
            <a:endParaRPr lang="en-US" sz="1400" dirty="0">
              <a:solidFill>
                <a:srgbClr val="000000"/>
              </a:solidFill>
              <a:highlight>
                <a:srgbClr val="FFFFFF"/>
              </a:highlight>
            </a:endParaRPr>
          </a:p>
          <a:p>
            <a:r>
              <a:rPr lang="en-US" sz="1400" dirty="0" err="1">
                <a:solidFill>
                  <a:srgbClr val="8000FF"/>
                </a:solidFill>
                <a:highlight>
                  <a:srgbClr val="FFFFFF"/>
                </a:highlight>
              </a:rPr>
              <a:t>barplot</a:t>
            </a:r>
            <a:r>
              <a:rPr lang="en-US" sz="1400" b="1" dirty="0">
                <a:solidFill>
                  <a:srgbClr val="000080"/>
                </a:solidFill>
                <a:highlight>
                  <a:srgbClr val="FFFFFF"/>
                </a:highlight>
              </a:rPr>
              <a:t>(</a:t>
            </a:r>
            <a:r>
              <a:rPr lang="en-US" sz="1400" dirty="0" err="1">
                <a:solidFill>
                  <a:srgbClr val="000000"/>
                </a:solidFill>
                <a:highlight>
                  <a:srgbClr val="FFFFFF"/>
                </a:highlight>
              </a:rPr>
              <a:t>car.cyl</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a:solidFill>
                  <a:srgbClr val="008000"/>
                </a:solidFill>
                <a:highlight>
                  <a:srgbClr val="FFFFFF"/>
                </a:highlight>
              </a:rPr>
              <a:t># A simple bar plot with more details</a:t>
            </a:r>
            <a:endParaRPr lang="en-US" sz="1400" dirty="0">
              <a:solidFill>
                <a:srgbClr val="000000"/>
              </a:solidFill>
              <a:highlight>
                <a:srgbClr val="FFFFFF"/>
              </a:highlight>
            </a:endParaRPr>
          </a:p>
          <a:p>
            <a:r>
              <a:rPr lang="en-US" sz="1400" dirty="0" err="1">
                <a:solidFill>
                  <a:srgbClr val="8000FF"/>
                </a:solidFill>
                <a:highlight>
                  <a:srgbClr val="FFFFFF"/>
                </a:highlight>
              </a:rPr>
              <a:t>barplot</a:t>
            </a:r>
            <a:r>
              <a:rPr lang="en-US" sz="1400" b="1" dirty="0">
                <a:solidFill>
                  <a:srgbClr val="000080"/>
                </a:solidFill>
                <a:highlight>
                  <a:srgbClr val="FFFFFF"/>
                </a:highlight>
              </a:rPr>
              <a:t>(</a:t>
            </a:r>
            <a:r>
              <a:rPr lang="en-US" sz="1400" dirty="0" err="1">
                <a:solidFill>
                  <a:srgbClr val="000000"/>
                </a:solidFill>
                <a:highlight>
                  <a:srgbClr val="FFFFFF"/>
                </a:highlight>
              </a:rPr>
              <a:t>car.cyl</a:t>
            </a:r>
            <a:r>
              <a:rPr lang="en-US" sz="1400" dirty="0">
                <a:solidFill>
                  <a:srgbClr val="000000"/>
                </a:solidFill>
                <a:highlight>
                  <a:srgbClr val="FFFFFF"/>
                </a:highlight>
              </a:rPr>
              <a:t>, </a:t>
            </a:r>
          </a:p>
          <a:p>
            <a:r>
              <a:rPr lang="en-US" sz="1400" dirty="0">
                <a:solidFill>
                  <a:srgbClr val="000000"/>
                </a:solidFill>
                <a:highlight>
                  <a:srgbClr val="FFFFFF"/>
                </a:highlight>
              </a:rPr>
              <a:t>        main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"Distribution of Car Cylinders"</a:t>
            </a:r>
            <a:r>
              <a:rPr lang="en-US" sz="1400" dirty="0">
                <a:solidFill>
                  <a:srgbClr val="000000"/>
                </a:solidFill>
                <a:highlight>
                  <a:srgbClr val="FFFFFF"/>
                </a:highlight>
              </a:rPr>
              <a:t>, </a:t>
            </a:r>
          </a:p>
          <a:p>
            <a:r>
              <a:rPr lang="en-US" sz="1400" dirty="0">
                <a:solidFill>
                  <a:srgbClr val="000000"/>
                </a:solidFill>
                <a:highlight>
                  <a:srgbClr val="FFFFFF"/>
                </a:highlight>
              </a:rPr>
              <a:t>        </a:t>
            </a:r>
            <a:r>
              <a:rPr lang="en-US" sz="1400" dirty="0" err="1">
                <a:solidFill>
                  <a:srgbClr val="000000"/>
                </a:solidFill>
                <a:highlight>
                  <a:srgbClr val="FFFFFF"/>
                </a:highlight>
              </a:rPr>
              <a:t>xlab</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"Number of Cylinders"</a:t>
            </a:r>
            <a:r>
              <a:rPr lang="en-US" sz="1400" dirty="0">
                <a:solidFill>
                  <a:srgbClr val="000000"/>
                </a:solidFill>
                <a:highlight>
                  <a:srgbClr val="FFFFFF"/>
                </a:highlight>
              </a:rPr>
              <a:t>,</a:t>
            </a:r>
          </a:p>
          <a:p>
            <a:r>
              <a:rPr lang="en-US" sz="1400" dirty="0">
                <a:solidFill>
                  <a:srgbClr val="000000"/>
                </a:solidFill>
                <a:highlight>
                  <a:srgbClr val="FFFFFF"/>
                </a:highlight>
              </a:rPr>
              <a:t>        </a:t>
            </a:r>
            <a:r>
              <a:rPr lang="en-US" sz="1400" dirty="0" err="1">
                <a:solidFill>
                  <a:srgbClr val="000000"/>
                </a:solidFill>
                <a:highlight>
                  <a:srgbClr val="FFFFFF"/>
                </a:highlight>
              </a:rPr>
              <a:t>names.arg</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00FF"/>
                </a:solidFill>
                <a:highlight>
                  <a:srgbClr val="FFFFFF"/>
                </a:highlight>
              </a:rPr>
              <a:t>c</a:t>
            </a:r>
            <a:r>
              <a:rPr lang="en-US" sz="1400" b="1" dirty="0">
                <a:solidFill>
                  <a:srgbClr val="000080"/>
                </a:solidFill>
                <a:highlight>
                  <a:srgbClr val="FFFFFF"/>
                </a:highlight>
              </a:rPr>
              <a:t>(</a:t>
            </a:r>
            <a:r>
              <a:rPr lang="en-US" sz="1400" dirty="0">
                <a:solidFill>
                  <a:srgbClr val="808080"/>
                </a:solidFill>
                <a:highlight>
                  <a:srgbClr val="FFFFFF"/>
                </a:highlight>
              </a:rPr>
              <a:t>"4 Cylinders"</a:t>
            </a:r>
            <a:r>
              <a:rPr lang="en-US" sz="1400" dirty="0">
                <a:solidFill>
                  <a:srgbClr val="000000"/>
                </a:solidFill>
                <a:highlight>
                  <a:srgbClr val="FFFFFF"/>
                </a:highlight>
              </a:rPr>
              <a:t>, </a:t>
            </a:r>
            <a:r>
              <a:rPr lang="en-US" sz="1400" dirty="0">
                <a:solidFill>
                  <a:srgbClr val="808080"/>
                </a:solidFill>
                <a:highlight>
                  <a:srgbClr val="FFFFFF"/>
                </a:highlight>
              </a:rPr>
              <a:t>"6 Cylinders"</a:t>
            </a:r>
            <a:r>
              <a:rPr lang="en-US" sz="1400" dirty="0">
                <a:solidFill>
                  <a:srgbClr val="000000"/>
                </a:solidFill>
                <a:highlight>
                  <a:srgbClr val="FFFFFF"/>
                </a:highlight>
              </a:rPr>
              <a:t>, </a:t>
            </a:r>
            <a:r>
              <a:rPr lang="en-US" sz="1400" dirty="0">
                <a:solidFill>
                  <a:srgbClr val="808080"/>
                </a:solidFill>
                <a:highlight>
                  <a:srgbClr val="FFFFFF"/>
                </a:highlight>
              </a:rPr>
              <a:t>"8 Cylinders"</a:t>
            </a:r>
            <a:r>
              <a:rPr lang="en-US" sz="1400" b="1" dirty="0">
                <a:solidFill>
                  <a:srgbClr val="000080"/>
                </a:solidFill>
                <a:highlight>
                  <a:srgbClr val="FFFFFF"/>
                </a:highlight>
              </a:rPr>
              <a:t>)</a:t>
            </a:r>
            <a:r>
              <a:rPr lang="en-US" sz="1400" dirty="0">
                <a:solidFill>
                  <a:srgbClr val="000000"/>
                </a:solidFill>
                <a:highlight>
                  <a:srgbClr val="FFFFFF"/>
                </a:highlight>
              </a:rPr>
              <a:t>,</a:t>
            </a:r>
          </a:p>
          <a:p>
            <a:r>
              <a:rPr lang="en-US" sz="1400" dirty="0">
                <a:solidFill>
                  <a:srgbClr val="000000"/>
                </a:solidFill>
                <a:highlight>
                  <a:srgbClr val="FFFFFF"/>
                </a:highlight>
              </a:rPr>
              <a:t>        </a:t>
            </a:r>
            <a:r>
              <a:rPr lang="en-US" sz="1400" dirty="0">
                <a:solidFill>
                  <a:srgbClr val="8000FF"/>
                </a:solidFill>
                <a:highlight>
                  <a:srgbClr val="FFFFFF"/>
                </a:highlight>
              </a:rPr>
              <a:t>col</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00FF"/>
                </a:solidFill>
                <a:highlight>
                  <a:srgbClr val="FFFFFF"/>
                </a:highlight>
              </a:rPr>
              <a:t>rainbow</a:t>
            </a:r>
            <a:r>
              <a:rPr lang="en-US" sz="1400" b="1" dirty="0">
                <a:solidFill>
                  <a:srgbClr val="000080"/>
                </a:solidFill>
                <a:highlight>
                  <a:srgbClr val="FFFFFF"/>
                </a:highlight>
              </a:rPr>
              <a:t>(</a:t>
            </a:r>
            <a:r>
              <a:rPr lang="en-US" sz="1400" dirty="0">
                <a:solidFill>
                  <a:srgbClr val="FF8000"/>
                </a:solidFill>
                <a:highlight>
                  <a:srgbClr val="FFFFFF"/>
                </a:highlight>
              </a:rPr>
              <a:t>3</a:t>
            </a:r>
            <a:r>
              <a:rPr lang="en-US" sz="1400" b="1" dirty="0">
                <a:solidFill>
                  <a:srgbClr val="000080"/>
                </a:solidFill>
                <a:highlight>
                  <a:srgbClr val="FFFFFF"/>
                </a:highlight>
              </a:rPr>
              <a:t>))</a:t>
            </a:r>
            <a:endParaRPr lang="en-US" sz="1400" dirty="0"/>
          </a:p>
        </p:txBody>
      </p:sp>
      <p:pic>
        <p:nvPicPr>
          <p:cNvPr id="6" name="Picture 5"/>
          <p:cNvPicPr>
            <a:picLocks noChangeAspect="1"/>
          </p:cNvPicPr>
          <p:nvPr/>
        </p:nvPicPr>
        <p:blipFill>
          <a:blip r:embed="rId2"/>
          <a:stretch>
            <a:fillRect/>
          </a:stretch>
        </p:blipFill>
        <p:spPr>
          <a:xfrm>
            <a:off x="7242577" y="3429000"/>
            <a:ext cx="3165373" cy="2868204"/>
          </a:xfrm>
          <a:prstGeom prst="rect">
            <a:avLst/>
          </a:prstGeom>
        </p:spPr>
      </p:pic>
      <p:pic>
        <p:nvPicPr>
          <p:cNvPr id="7" name="Picture 6"/>
          <p:cNvPicPr>
            <a:picLocks noChangeAspect="1"/>
          </p:cNvPicPr>
          <p:nvPr/>
        </p:nvPicPr>
        <p:blipFill>
          <a:blip r:embed="rId3"/>
          <a:stretch>
            <a:fillRect/>
          </a:stretch>
        </p:blipFill>
        <p:spPr>
          <a:xfrm>
            <a:off x="7246930" y="990601"/>
            <a:ext cx="3161020" cy="2427697"/>
          </a:xfrm>
          <a:prstGeom prst="rect">
            <a:avLst/>
          </a:prstGeom>
        </p:spPr>
      </p:pic>
    </p:spTree>
    <p:extLst>
      <p:ext uri="{BB962C8B-B14F-4D97-AF65-F5344CB8AC3E}">
        <p14:creationId xmlns:p14="http://schemas.microsoft.com/office/powerpoint/2010/main" val="9888150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Code: Stacked and Grouped Bar Plots</a:t>
            </a:r>
          </a:p>
        </p:txBody>
      </p:sp>
      <p:sp>
        <p:nvSpPr>
          <p:cNvPr id="3" name="Slide Number Placeholder 2"/>
          <p:cNvSpPr>
            <a:spLocks noGrp="1"/>
          </p:cNvSpPr>
          <p:nvPr>
            <p:ph type="sldNum" sz="quarter" idx="12"/>
          </p:nvPr>
        </p:nvSpPr>
        <p:spPr/>
        <p:txBody>
          <a:bodyPr/>
          <a:lstStyle/>
          <a:p>
            <a:fld id="{F8328964-332A-4115-BBD0-419F6E8FE1FF}" type="slidenum">
              <a:rPr lang="en-US" smtClean="0"/>
              <a:t>23</a:t>
            </a:fld>
            <a:endParaRPr lang="en-US"/>
          </a:p>
        </p:txBody>
      </p:sp>
      <p:sp>
        <p:nvSpPr>
          <p:cNvPr id="5" name="Rectangle 4"/>
          <p:cNvSpPr/>
          <p:nvPr/>
        </p:nvSpPr>
        <p:spPr>
          <a:xfrm>
            <a:off x="1371600" y="1592282"/>
            <a:ext cx="4572000"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a:solidFill>
                  <a:srgbClr val="008000"/>
                </a:solidFill>
                <a:highlight>
                  <a:srgbClr val="FFFFFF"/>
                </a:highlight>
              </a:rPr>
              <a:t>## Stacked Bar Plots ##</a:t>
            </a:r>
            <a:endParaRPr lang="en-US" sz="1400" dirty="0">
              <a:solidFill>
                <a:srgbClr val="000000"/>
              </a:solidFill>
              <a:highlight>
                <a:srgbClr val="FFFFFF"/>
              </a:highlight>
            </a:endParaRPr>
          </a:p>
          <a:p>
            <a:r>
              <a:rPr lang="en-US" sz="1400" dirty="0" err="1">
                <a:solidFill>
                  <a:srgbClr val="000000"/>
                </a:solidFill>
                <a:highlight>
                  <a:srgbClr val="FFFFFF"/>
                </a:highlight>
              </a:rPr>
              <a:t>cyl.gear</a:t>
            </a:r>
            <a:r>
              <a:rPr lang="en-US" sz="1400" dirty="0">
                <a:solidFill>
                  <a:srgbClr val="000000"/>
                </a:solidFill>
                <a:highlight>
                  <a:srgbClr val="FFFFFF"/>
                </a:highlight>
              </a:rPr>
              <a:t> </a:t>
            </a:r>
            <a:r>
              <a:rPr lang="en-US" sz="1400" b="1" dirty="0">
                <a:solidFill>
                  <a:srgbClr val="000080"/>
                </a:solidFill>
                <a:highlight>
                  <a:srgbClr val="FFFFFF"/>
                </a:highlight>
              </a:rPr>
              <a:t>&lt;-</a:t>
            </a:r>
            <a:r>
              <a:rPr lang="en-US" sz="1400" dirty="0">
                <a:solidFill>
                  <a:srgbClr val="000000"/>
                </a:solidFill>
                <a:highlight>
                  <a:srgbClr val="FFFFFF"/>
                </a:highlight>
              </a:rPr>
              <a:t> </a:t>
            </a:r>
            <a:r>
              <a:rPr lang="en-US" sz="1400" dirty="0">
                <a:solidFill>
                  <a:srgbClr val="8000FF"/>
                </a:solidFill>
                <a:highlight>
                  <a:srgbClr val="FFFFFF"/>
                </a:highlight>
              </a:rPr>
              <a:t>table</a:t>
            </a:r>
            <a:r>
              <a:rPr lang="en-US" sz="1400" b="1" dirty="0">
                <a:solidFill>
                  <a:srgbClr val="000080"/>
                </a:solidFill>
                <a:highlight>
                  <a:srgbClr val="FFFFFF"/>
                </a:highlight>
              </a:rPr>
              <a:t>(</a:t>
            </a:r>
            <a:r>
              <a:rPr lang="en-US" sz="1400" dirty="0" err="1">
                <a:solidFill>
                  <a:srgbClr val="000000"/>
                </a:solidFill>
                <a:highlight>
                  <a:srgbClr val="FFFFFF"/>
                </a:highlight>
              </a:rPr>
              <a:t>mtcars</a:t>
            </a:r>
            <a:r>
              <a:rPr lang="en-US" sz="1400" b="1" dirty="0" err="1">
                <a:solidFill>
                  <a:srgbClr val="000080"/>
                </a:solidFill>
                <a:highlight>
                  <a:srgbClr val="FFFFFF"/>
                </a:highlight>
              </a:rPr>
              <a:t>$</a:t>
            </a:r>
            <a:r>
              <a:rPr lang="en-US" sz="1400" dirty="0" err="1">
                <a:solidFill>
                  <a:srgbClr val="000000"/>
                </a:solidFill>
                <a:highlight>
                  <a:srgbClr val="FFFFFF"/>
                </a:highlight>
              </a:rPr>
              <a:t>cyl,mtcars</a:t>
            </a:r>
            <a:r>
              <a:rPr lang="en-US" sz="1400" b="1" dirty="0" err="1">
                <a:solidFill>
                  <a:srgbClr val="000080"/>
                </a:solidFill>
                <a:highlight>
                  <a:srgbClr val="FFFFFF"/>
                </a:highlight>
              </a:rPr>
              <a:t>$</a:t>
            </a:r>
            <a:r>
              <a:rPr lang="en-US" sz="1400" dirty="0" err="1">
                <a:solidFill>
                  <a:srgbClr val="000000"/>
                </a:solidFill>
                <a:highlight>
                  <a:srgbClr val="FFFFFF"/>
                </a:highlight>
              </a:rPr>
              <a:t>gear</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cyl.gear</a:t>
            </a:r>
            <a:endParaRPr lang="en-US" sz="1400" dirty="0">
              <a:solidFill>
                <a:srgbClr val="000000"/>
              </a:solidFill>
              <a:highlight>
                <a:srgbClr val="FFFFFF"/>
              </a:highlight>
            </a:endParaRPr>
          </a:p>
          <a:p>
            <a:r>
              <a:rPr lang="en-US" sz="1400" dirty="0" err="1">
                <a:solidFill>
                  <a:srgbClr val="8000FF"/>
                </a:solidFill>
                <a:highlight>
                  <a:srgbClr val="FFFFFF"/>
                </a:highlight>
              </a:rPr>
              <a:t>str</a:t>
            </a:r>
            <a:r>
              <a:rPr lang="en-US" sz="1400" b="1" dirty="0">
                <a:solidFill>
                  <a:srgbClr val="000080"/>
                </a:solidFill>
                <a:highlight>
                  <a:srgbClr val="FFFFFF"/>
                </a:highlight>
              </a:rPr>
              <a:t>(</a:t>
            </a:r>
            <a:r>
              <a:rPr lang="en-US" sz="1400" dirty="0" err="1">
                <a:solidFill>
                  <a:srgbClr val="000000"/>
                </a:solidFill>
                <a:highlight>
                  <a:srgbClr val="FFFFFF"/>
                </a:highlight>
              </a:rPr>
              <a:t>cyl.gear</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err="1">
                <a:solidFill>
                  <a:srgbClr val="8000FF"/>
                </a:solidFill>
                <a:highlight>
                  <a:srgbClr val="FFFFFF"/>
                </a:highlight>
              </a:rPr>
              <a:t>barplot</a:t>
            </a:r>
            <a:r>
              <a:rPr lang="en-US" sz="1400" b="1" dirty="0">
                <a:solidFill>
                  <a:srgbClr val="000080"/>
                </a:solidFill>
                <a:highlight>
                  <a:srgbClr val="FFFFFF"/>
                </a:highlight>
              </a:rPr>
              <a:t>(</a:t>
            </a:r>
            <a:r>
              <a:rPr lang="en-US" sz="1400" dirty="0" err="1">
                <a:solidFill>
                  <a:srgbClr val="000000"/>
                </a:solidFill>
                <a:highlight>
                  <a:srgbClr val="FFFFFF"/>
                </a:highlight>
              </a:rPr>
              <a:t>cyl.gear</a:t>
            </a:r>
            <a:r>
              <a:rPr lang="en-US" sz="1400" dirty="0">
                <a:solidFill>
                  <a:srgbClr val="000000"/>
                </a:solidFill>
                <a:highlight>
                  <a:srgbClr val="FFFFFF"/>
                </a:highlight>
              </a:rPr>
              <a:t>,</a:t>
            </a:r>
          </a:p>
          <a:p>
            <a:r>
              <a:rPr lang="en-US" sz="1400" dirty="0">
                <a:solidFill>
                  <a:srgbClr val="000000"/>
                </a:solidFill>
                <a:highlight>
                  <a:srgbClr val="FFFFFF"/>
                </a:highlight>
              </a:rPr>
              <a:t>        main</a:t>
            </a:r>
            <a:r>
              <a:rPr lang="en-US" sz="1400" b="1" dirty="0">
                <a:solidFill>
                  <a:srgbClr val="000080"/>
                </a:solidFill>
                <a:highlight>
                  <a:srgbClr val="FFFFFF"/>
                </a:highlight>
              </a:rPr>
              <a:t>=</a:t>
            </a:r>
            <a:r>
              <a:rPr lang="en-US" sz="1400" dirty="0">
                <a:solidFill>
                  <a:srgbClr val="808080"/>
                </a:solidFill>
                <a:highlight>
                  <a:srgbClr val="FFFFFF"/>
                </a:highlight>
              </a:rPr>
              <a:t>"Distribution of Cylinders by Gear"</a:t>
            </a:r>
            <a:r>
              <a:rPr lang="en-US" sz="1400" dirty="0">
                <a:solidFill>
                  <a:srgbClr val="000000"/>
                </a:solidFill>
                <a:highlight>
                  <a:srgbClr val="FFFFFF"/>
                </a:highlight>
              </a:rPr>
              <a:t>,</a:t>
            </a:r>
          </a:p>
          <a:p>
            <a:r>
              <a:rPr lang="en-US" sz="1400" dirty="0">
                <a:solidFill>
                  <a:srgbClr val="000000"/>
                </a:solidFill>
                <a:highlight>
                  <a:srgbClr val="FFFFFF"/>
                </a:highlight>
              </a:rPr>
              <a:t>        </a:t>
            </a:r>
            <a:r>
              <a:rPr lang="en-US" sz="1400" dirty="0" err="1">
                <a:solidFill>
                  <a:srgbClr val="000000"/>
                </a:solidFill>
                <a:highlight>
                  <a:srgbClr val="FFFFFF"/>
                </a:highlight>
              </a:rPr>
              <a:t>xlab</a:t>
            </a:r>
            <a:r>
              <a:rPr lang="en-US" sz="1400" b="1" dirty="0">
                <a:solidFill>
                  <a:srgbClr val="000080"/>
                </a:solidFill>
                <a:highlight>
                  <a:srgbClr val="FFFFFF"/>
                </a:highlight>
              </a:rPr>
              <a:t>=</a:t>
            </a:r>
            <a:r>
              <a:rPr lang="en-US" sz="1400" dirty="0">
                <a:solidFill>
                  <a:srgbClr val="808080"/>
                </a:solidFill>
                <a:highlight>
                  <a:srgbClr val="FFFFFF"/>
                </a:highlight>
              </a:rPr>
              <a:t>"Number of Gears"</a:t>
            </a:r>
            <a:r>
              <a:rPr lang="en-US" sz="1400" dirty="0">
                <a:solidFill>
                  <a:srgbClr val="000000"/>
                </a:solidFill>
                <a:highlight>
                  <a:srgbClr val="FFFFFF"/>
                </a:highlight>
              </a:rPr>
              <a:t>,</a:t>
            </a:r>
          </a:p>
          <a:p>
            <a:r>
              <a:rPr lang="en-US" sz="1400" dirty="0">
                <a:solidFill>
                  <a:srgbClr val="000000"/>
                </a:solidFill>
                <a:highlight>
                  <a:srgbClr val="FFFFFF"/>
                </a:highlight>
              </a:rPr>
              <a:t>        </a:t>
            </a:r>
            <a:r>
              <a:rPr lang="en-US" sz="1400" dirty="0">
                <a:solidFill>
                  <a:srgbClr val="8000FF"/>
                </a:solidFill>
                <a:highlight>
                  <a:srgbClr val="FFFFFF"/>
                </a:highlight>
              </a:rPr>
              <a:t>col</a:t>
            </a:r>
            <a:r>
              <a:rPr lang="en-US" sz="1400" b="1" dirty="0">
                <a:solidFill>
                  <a:srgbClr val="000080"/>
                </a:solidFill>
                <a:highlight>
                  <a:srgbClr val="FFFFFF"/>
                </a:highlight>
              </a:rPr>
              <a:t>=</a:t>
            </a:r>
            <a:r>
              <a:rPr lang="en-US" sz="1400" dirty="0">
                <a:solidFill>
                  <a:srgbClr val="8000FF"/>
                </a:solidFill>
                <a:highlight>
                  <a:srgbClr val="FFFFFF"/>
                </a:highlight>
              </a:rPr>
              <a:t>rainbow</a:t>
            </a:r>
            <a:r>
              <a:rPr lang="en-US" sz="1400" b="1" dirty="0">
                <a:solidFill>
                  <a:srgbClr val="000080"/>
                </a:solidFill>
                <a:highlight>
                  <a:srgbClr val="FFFFFF"/>
                </a:highlight>
              </a:rPr>
              <a:t>(</a:t>
            </a:r>
            <a:r>
              <a:rPr lang="en-US" sz="1400" dirty="0">
                <a:solidFill>
                  <a:srgbClr val="FF8000"/>
                </a:solidFill>
                <a:highlight>
                  <a:srgbClr val="FFFFFF"/>
                </a:highlight>
              </a:rPr>
              <a:t>3</a:t>
            </a:r>
            <a:r>
              <a:rPr lang="en-US" sz="1400" b="1" dirty="0">
                <a:solidFill>
                  <a:srgbClr val="000080"/>
                </a:solidFill>
                <a:highlight>
                  <a:srgbClr val="FFFFFF"/>
                </a:highlight>
              </a:rPr>
              <a:t>)</a:t>
            </a:r>
            <a:r>
              <a:rPr lang="en-US" sz="1400" dirty="0">
                <a:solidFill>
                  <a:srgbClr val="000000"/>
                </a:solidFill>
                <a:highlight>
                  <a:srgbClr val="FFFFFF"/>
                </a:highlight>
              </a:rPr>
              <a:t>,</a:t>
            </a:r>
          </a:p>
          <a:p>
            <a:r>
              <a:rPr lang="en-US" sz="1400" dirty="0">
                <a:solidFill>
                  <a:srgbClr val="000000"/>
                </a:solidFill>
                <a:highlight>
                  <a:srgbClr val="FFFFFF"/>
                </a:highlight>
              </a:rPr>
              <a:t>        </a:t>
            </a:r>
            <a:r>
              <a:rPr lang="en-US" sz="1400" dirty="0">
                <a:solidFill>
                  <a:srgbClr val="8000FF"/>
                </a:solidFill>
                <a:highlight>
                  <a:srgbClr val="FFFFFF"/>
                </a:highlight>
              </a:rPr>
              <a:t>legend</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8000FF"/>
                </a:solidFill>
                <a:highlight>
                  <a:srgbClr val="FFFFFF"/>
                </a:highlight>
              </a:rPr>
              <a:t>rownames</a:t>
            </a:r>
            <a:r>
              <a:rPr lang="en-US" sz="1400" b="1" dirty="0">
                <a:solidFill>
                  <a:srgbClr val="000080"/>
                </a:solidFill>
                <a:highlight>
                  <a:srgbClr val="FFFFFF"/>
                </a:highlight>
              </a:rPr>
              <a:t>(</a:t>
            </a:r>
            <a:r>
              <a:rPr lang="en-US" sz="1400" dirty="0" err="1">
                <a:solidFill>
                  <a:srgbClr val="000000"/>
                </a:solidFill>
                <a:highlight>
                  <a:srgbClr val="FFFFFF"/>
                </a:highlight>
              </a:rPr>
              <a:t>cyl.gear</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a:solidFill>
                  <a:srgbClr val="008000"/>
                </a:solidFill>
                <a:highlight>
                  <a:srgbClr val="FFFFFF"/>
                </a:highlight>
              </a:rPr>
              <a:t>## Grouped Bar Plots ##</a:t>
            </a:r>
            <a:endParaRPr lang="en-US" sz="1400" dirty="0">
              <a:solidFill>
                <a:srgbClr val="000000"/>
              </a:solidFill>
              <a:highlight>
                <a:srgbClr val="FFFFFF"/>
              </a:highlight>
            </a:endParaRPr>
          </a:p>
          <a:p>
            <a:r>
              <a:rPr lang="en-US" sz="1400" dirty="0" err="1">
                <a:solidFill>
                  <a:srgbClr val="8000FF"/>
                </a:solidFill>
                <a:highlight>
                  <a:srgbClr val="FFFFFF"/>
                </a:highlight>
              </a:rPr>
              <a:t>barplot</a:t>
            </a:r>
            <a:r>
              <a:rPr lang="en-US" sz="1400" b="1" dirty="0">
                <a:solidFill>
                  <a:srgbClr val="000080"/>
                </a:solidFill>
                <a:highlight>
                  <a:srgbClr val="FFFFFF"/>
                </a:highlight>
              </a:rPr>
              <a:t>(</a:t>
            </a:r>
            <a:r>
              <a:rPr lang="en-US" sz="1400" dirty="0" err="1">
                <a:solidFill>
                  <a:srgbClr val="000000"/>
                </a:solidFill>
                <a:highlight>
                  <a:srgbClr val="FFFFFF"/>
                </a:highlight>
              </a:rPr>
              <a:t>cyl.gear</a:t>
            </a:r>
            <a:r>
              <a:rPr lang="en-US" sz="1400" dirty="0">
                <a:solidFill>
                  <a:srgbClr val="000000"/>
                </a:solidFill>
                <a:highlight>
                  <a:srgbClr val="FFFFFF"/>
                </a:highlight>
              </a:rPr>
              <a:t>,</a:t>
            </a:r>
          </a:p>
          <a:p>
            <a:r>
              <a:rPr lang="en-US" sz="1400" dirty="0">
                <a:solidFill>
                  <a:srgbClr val="000000"/>
                </a:solidFill>
                <a:highlight>
                  <a:srgbClr val="FFFFFF"/>
                </a:highlight>
              </a:rPr>
              <a:t>        main</a:t>
            </a:r>
            <a:r>
              <a:rPr lang="en-US" sz="1400" b="1" dirty="0">
                <a:solidFill>
                  <a:srgbClr val="000080"/>
                </a:solidFill>
                <a:highlight>
                  <a:srgbClr val="FFFFFF"/>
                </a:highlight>
              </a:rPr>
              <a:t>=</a:t>
            </a:r>
            <a:r>
              <a:rPr lang="en-US" sz="1400" dirty="0">
                <a:solidFill>
                  <a:srgbClr val="808080"/>
                </a:solidFill>
                <a:highlight>
                  <a:srgbClr val="FFFFFF"/>
                </a:highlight>
              </a:rPr>
              <a:t>"Distribution of Cylinders by Gear"</a:t>
            </a:r>
            <a:r>
              <a:rPr lang="en-US" sz="1400" dirty="0">
                <a:solidFill>
                  <a:srgbClr val="000000"/>
                </a:solidFill>
                <a:highlight>
                  <a:srgbClr val="FFFFFF"/>
                </a:highlight>
              </a:rPr>
              <a:t>,</a:t>
            </a:r>
          </a:p>
          <a:p>
            <a:r>
              <a:rPr lang="en-US" sz="1400" dirty="0">
                <a:solidFill>
                  <a:srgbClr val="000000"/>
                </a:solidFill>
                <a:highlight>
                  <a:srgbClr val="FFFFFF"/>
                </a:highlight>
              </a:rPr>
              <a:t>        </a:t>
            </a:r>
            <a:r>
              <a:rPr lang="en-US" sz="1400" dirty="0" err="1">
                <a:solidFill>
                  <a:srgbClr val="000000"/>
                </a:solidFill>
                <a:highlight>
                  <a:srgbClr val="FFFFFF"/>
                </a:highlight>
              </a:rPr>
              <a:t>xlab</a:t>
            </a:r>
            <a:r>
              <a:rPr lang="en-US" sz="1400" b="1" dirty="0">
                <a:solidFill>
                  <a:srgbClr val="000080"/>
                </a:solidFill>
                <a:highlight>
                  <a:srgbClr val="FFFFFF"/>
                </a:highlight>
              </a:rPr>
              <a:t>=</a:t>
            </a:r>
            <a:r>
              <a:rPr lang="en-US" sz="1400" dirty="0">
                <a:solidFill>
                  <a:srgbClr val="808080"/>
                </a:solidFill>
                <a:highlight>
                  <a:srgbClr val="FFFFFF"/>
                </a:highlight>
              </a:rPr>
              <a:t>"Number of Gears"</a:t>
            </a:r>
            <a:r>
              <a:rPr lang="en-US" sz="1400" dirty="0">
                <a:solidFill>
                  <a:srgbClr val="000000"/>
                </a:solidFill>
                <a:highlight>
                  <a:srgbClr val="FFFFFF"/>
                </a:highlight>
              </a:rPr>
              <a:t>,</a:t>
            </a:r>
          </a:p>
          <a:p>
            <a:r>
              <a:rPr lang="en-US" sz="1400" dirty="0">
                <a:solidFill>
                  <a:srgbClr val="000000"/>
                </a:solidFill>
                <a:highlight>
                  <a:srgbClr val="FFFFFF"/>
                </a:highlight>
              </a:rPr>
              <a:t>        </a:t>
            </a:r>
            <a:r>
              <a:rPr lang="en-US" sz="1400" dirty="0">
                <a:solidFill>
                  <a:srgbClr val="8000FF"/>
                </a:solidFill>
                <a:highlight>
                  <a:srgbClr val="FFFFFF"/>
                </a:highlight>
              </a:rPr>
              <a:t>col</a:t>
            </a:r>
            <a:r>
              <a:rPr lang="en-US" sz="1400" b="1" dirty="0">
                <a:solidFill>
                  <a:srgbClr val="000080"/>
                </a:solidFill>
                <a:highlight>
                  <a:srgbClr val="FFFFFF"/>
                </a:highlight>
              </a:rPr>
              <a:t>=</a:t>
            </a:r>
            <a:r>
              <a:rPr lang="en-US" sz="1400" dirty="0">
                <a:solidFill>
                  <a:srgbClr val="8000FF"/>
                </a:solidFill>
                <a:highlight>
                  <a:srgbClr val="FFFFFF"/>
                </a:highlight>
              </a:rPr>
              <a:t>rainbow</a:t>
            </a:r>
            <a:r>
              <a:rPr lang="en-US" sz="1400" b="1" dirty="0">
                <a:solidFill>
                  <a:srgbClr val="000080"/>
                </a:solidFill>
                <a:highlight>
                  <a:srgbClr val="FFFFFF"/>
                </a:highlight>
              </a:rPr>
              <a:t>(</a:t>
            </a:r>
            <a:r>
              <a:rPr lang="en-US" sz="1400" dirty="0">
                <a:solidFill>
                  <a:srgbClr val="FF8000"/>
                </a:solidFill>
                <a:highlight>
                  <a:srgbClr val="FFFFFF"/>
                </a:highlight>
              </a:rPr>
              <a:t>3</a:t>
            </a:r>
            <a:r>
              <a:rPr lang="en-US" sz="1400" b="1" dirty="0">
                <a:solidFill>
                  <a:srgbClr val="000080"/>
                </a:solidFill>
                <a:highlight>
                  <a:srgbClr val="FFFFFF"/>
                </a:highlight>
              </a:rPr>
              <a:t>)</a:t>
            </a:r>
            <a:r>
              <a:rPr lang="en-US" sz="1400" dirty="0">
                <a:solidFill>
                  <a:srgbClr val="000000"/>
                </a:solidFill>
                <a:highlight>
                  <a:srgbClr val="FFFFFF"/>
                </a:highlight>
              </a:rPr>
              <a:t>,</a:t>
            </a:r>
          </a:p>
          <a:p>
            <a:r>
              <a:rPr lang="en-US" sz="1400" dirty="0">
                <a:solidFill>
                  <a:srgbClr val="000000"/>
                </a:solidFill>
                <a:highlight>
                  <a:srgbClr val="FFFFFF"/>
                </a:highlight>
              </a:rPr>
              <a:t>        </a:t>
            </a:r>
            <a:r>
              <a:rPr lang="en-US" sz="1400" dirty="0">
                <a:solidFill>
                  <a:srgbClr val="8000FF"/>
                </a:solidFill>
                <a:highlight>
                  <a:srgbClr val="FFFFFF"/>
                </a:highlight>
              </a:rPr>
              <a:t>legend</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8000FF"/>
                </a:solidFill>
                <a:highlight>
                  <a:srgbClr val="FFFFFF"/>
                </a:highlight>
              </a:rPr>
              <a:t>rownames</a:t>
            </a:r>
            <a:r>
              <a:rPr lang="en-US" sz="1400" b="1" dirty="0">
                <a:solidFill>
                  <a:srgbClr val="000080"/>
                </a:solidFill>
                <a:highlight>
                  <a:srgbClr val="FFFFFF"/>
                </a:highlight>
              </a:rPr>
              <a:t>(</a:t>
            </a:r>
            <a:r>
              <a:rPr lang="en-US" sz="1400" dirty="0" err="1">
                <a:solidFill>
                  <a:srgbClr val="000000"/>
                </a:solidFill>
                <a:highlight>
                  <a:srgbClr val="FFFFFF"/>
                </a:highlight>
              </a:rPr>
              <a:t>cyl.gear</a:t>
            </a:r>
            <a:r>
              <a:rPr lang="en-US" sz="1400" b="1" dirty="0">
                <a:solidFill>
                  <a:srgbClr val="000080"/>
                </a:solidFill>
                <a:highlight>
                  <a:srgbClr val="FFFFFF"/>
                </a:highlight>
              </a:rPr>
              <a:t>)</a:t>
            </a:r>
            <a:r>
              <a:rPr lang="en-US" sz="1400" dirty="0">
                <a:solidFill>
                  <a:srgbClr val="000000"/>
                </a:solidFill>
                <a:highlight>
                  <a:srgbClr val="FFFFFF"/>
                </a:highlight>
              </a:rPr>
              <a:t>,</a:t>
            </a:r>
          </a:p>
          <a:p>
            <a:r>
              <a:rPr lang="en-US" sz="1400" dirty="0">
                <a:solidFill>
                  <a:srgbClr val="000000"/>
                </a:solidFill>
                <a:highlight>
                  <a:srgbClr val="FFFFFF"/>
                </a:highlight>
              </a:rPr>
              <a:t>        beside</a:t>
            </a:r>
            <a:r>
              <a:rPr lang="en-US" sz="1400" b="1" dirty="0">
                <a:solidFill>
                  <a:srgbClr val="000080"/>
                </a:solidFill>
                <a:highlight>
                  <a:srgbClr val="FFFFFF"/>
                </a:highlight>
              </a:rPr>
              <a:t>=</a:t>
            </a:r>
            <a:r>
              <a:rPr lang="en-US" sz="1400" b="1" dirty="0">
                <a:solidFill>
                  <a:srgbClr val="0000FF"/>
                </a:solidFill>
                <a:highlight>
                  <a:srgbClr val="FFFFFF"/>
                </a:highlight>
              </a:rPr>
              <a:t>TRUE</a:t>
            </a:r>
            <a:r>
              <a:rPr lang="en-US" sz="1400" b="1" dirty="0">
                <a:solidFill>
                  <a:srgbClr val="000080"/>
                </a:solidFill>
                <a:highlight>
                  <a:srgbClr val="FFFFFF"/>
                </a:highlight>
              </a:rPr>
              <a:t>)</a:t>
            </a:r>
            <a:endParaRPr lang="en-US" sz="1400" dirty="0"/>
          </a:p>
        </p:txBody>
      </p:sp>
      <p:pic>
        <p:nvPicPr>
          <p:cNvPr id="6" name="Picture 5"/>
          <p:cNvPicPr>
            <a:picLocks noChangeAspect="1"/>
          </p:cNvPicPr>
          <p:nvPr/>
        </p:nvPicPr>
        <p:blipFill>
          <a:blip r:embed="rId2"/>
          <a:stretch>
            <a:fillRect/>
          </a:stretch>
        </p:blipFill>
        <p:spPr>
          <a:xfrm>
            <a:off x="6629400" y="990601"/>
            <a:ext cx="3474720" cy="2514600"/>
          </a:xfrm>
          <a:prstGeom prst="rect">
            <a:avLst/>
          </a:prstGeom>
        </p:spPr>
      </p:pic>
      <p:pic>
        <p:nvPicPr>
          <p:cNvPr id="7" name="Picture 6"/>
          <p:cNvPicPr>
            <a:picLocks noChangeAspect="1"/>
          </p:cNvPicPr>
          <p:nvPr/>
        </p:nvPicPr>
        <p:blipFill>
          <a:blip r:embed="rId3"/>
          <a:stretch>
            <a:fillRect/>
          </a:stretch>
        </p:blipFill>
        <p:spPr>
          <a:xfrm>
            <a:off x="6705600" y="3576448"/>
            <a:ext cx="3398520" cy="2762250"/>
          </a:xfrm>
          <a:prstGeom prst="rect">
            <a:avLst/>
          </a:prstGeom>
        </p:spPr>
      </p:pic>
    </p:spTree>
    <p:extLst>
      <p:ext uri="{BB962C8B-B14F-4D97-AF65-F5344CB8AC3E}">
        <p14:creationId xmlns:p14="http://schemas.microsoft.com/office/powerpoint/2010/main" val="4269428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 Plots (Qualitative Data)</a:t>
            </a:r>
          </a:p>
        </p:txBody>
      </p:sp>
      <p:sp>
        <p:nvSpPr>
          <p:cNvPr id="3" name="Slide Number Placeholder 2"/>
          <p:cNvSpPr>
            <a:spLocks noGrp="1"/>
          </p:cNvSpPr>
          <p:nvPr>
            <p:ph type="sldNum" sz="quarter" idx="12"/>
          </p:nvPr>
        </p:nvSpPr>
        <p:spPr/>
        <p:txBody>
          <a:bodyPr/>
          <a:lstStyle/>
          <a:p>
            <a:fld id="{F8328964-332A-4115-BBD0-419F6E8FE1FF}" type="slidenum">
              <a:rPr lang="en-US" smtClean="0"/>
              <a:t>24</a:t>
            </a:fld>
            <a:endParaRPr lang="en-US"/>
          </a:p>
        </p:txBody>
      </p:sp>
      <p:sp>
        <p:nvSpPr>
          <p:cNvPr id="4" name="Content Placeholder 3"/>
          <p:cNvSpPr>
            <a:spLocks noGrp="1"/>
          </p:cNvSpPr>
          <p:nvPr>
            <p:ph sz="quarter" idx="1"/>
          </p:nvPr>
        </p:nvSpPr>
        <p:spPr/>
        <p:txBody>
          <a:bodyPr>
            <a:normAutofit/>
          </a:bodyPr>
          <a:lstStyle/>
          <a:p>
            <a:r>
              <a:rPr lang="en-US" dirty="0"/>
              <a:t>Syntax: pie(x, labels = names(x),...)</a:t>
            </a:r>
          </a:p>
          <a:p>
            <a:endParaRPr lang="en-US" dirty="0"/>
          </a:p>
        </p:txBody>
      </p:sp>
    </p:spTree>
    <p:extLst>
      <p:ext uri="{BB962C8B-B14F-4D97-AF65-F5344CB8AC3E}">
        <p14:creationId xmlns:p14="http://schemas.microsoft.com/office/powerpoint/2010/main" val="42002336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Code: Pie Chart</a:t>
            </a:r>
          </a:p>
        </p:txBody>
      </p:sp>
      <p:sp>
        <p:nvSpPr>
          <p:cNvPr id="3" name="Slide Number Placeholder 2"/>
          <p:cNvSpPr>
            <a:spLocks noGrp="1"/>
          </p:cNvSpPr>
          <p:nvPr>
            <p:ph type="sldNum" sz="quarter" idx="12"/>
          </p:nvPr>
        </p:nvSpPr>
        <p:spPr/>
        <p:txBody>
          <a:bodyPr/>
          <a:lstStyle/>
          <a:p>
            <a:fld id="{F8328964-332A-4115-BBD0-419F6E8FE1FF}" type="slidenum">
              <a:rPr lang="en-US" smtClean="0"/>
              <a:t>25</a:t>
            </a:fld>
            <a:endParaRPr lang="en-US"/>
          </a:p>
        </p:txBody>
      </p:sp>
      <p:sp>
        <p:nvSpPr>
          <p:cNvPr id="5" name="Rectangle 4"/>
          <p:cNvSpPr/>
          <p:nvPr/>
        </p:nvSpPr>
        <p:spPr>
          <a:xfrm>
            <a:off x="1752600" y="1621748"/>
            <a:ext cx="4416552"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a:solidFill>
                  <a:srgbClr val="008000"/>
                </a:solidFill>
                <a:highlight>
                  <a:srgbClr val="FFFFFF"/>
                </a:highlight>
              </a:rPr>
              <a:t>## Pie Plot ##</a:t>
            </a:r>
            <a:endParaRPr lang="en-US" sz="1400" dirty="0">
              <a:solidFill>
                <a:srgbClr val="000000"/>
              </a:solidFill>
              <a:highlight>
                <a:srgbClr val="FFFFFF"/>
              </a:highlight>
            </a:endParaRPr>
          </a:p>
          <a:p>
            <a:r>
              <a:rPr lang="en-US" sz="1400" dirty="0" err="1">
                <a:solidFill>
                  <a:srgbClr val="000000"/>
                </a:solidFill>
                <a:highlight>
                  <a:srgbClr val="FFFFFF"/>
                </a:highlight>
              </a:rPr>
              <a:t>car.cyl</a:t>
            </a:r>
            <a:r>
              <a:rPr lang="en-US" sz="1400" dirty="0">
                <a:solidFill>
                  <a:srgbClr val="000000"/>
                </a:solidFill>
                <a:highlight>
                  <a:srgbClr val="FFFFFF"/>
                </a:highlight>
              </a:rPr>
              <a:t> </a:t>
            </a:r>
            <a:r>
              <a:rPr lang="en-US" sz="1400" b="1" dirty="0">
                <a:solidFill>
                  <a:srgbClr val="000080"/>
                </a:solidFill>
                <a:highlight>
                  <a:srgbClr val="FFFFFF"/>
                </a:highlight>
              </a:rPr>
              <a:t>&lt;-</a:t>
            </a:r>
            <a:r>
              <a:rPr lang="en-US" sz="1400" dirty="0">
                <a:solidFill>
                  <a:srgbClr val="000000"/>
                </a:solidFill>
                <a:highlight>
                  <a:srgbClr val="FFFFFF"/>
                </a:highlight>
              </a:rPr>
              <a:t> </a:t>
            </a:r>
            <a:r>
              <a:rPr lang="en-US" sz="1400" dirty="0">
                <a:solidFill>
                  <a:srgbClr val="8000FF"/>
                </a:solidFill>
                <a:highlight>
                  <a:srgbClr val="FFFFFF"/>
                </a:highlight>
              </a:rPr>
              <a:t>table</a:t>
            </a:r>
            <a:r>
              <a:rPr lang="en-US" sz="1400" b="1" dirty="0">
                <a:solidFill>
                  <a:srgbClr val="000080"/>
                </a:solidFill>
                <a:highlight>
                  <a:srgbClr val="FFFFFF"/>
                </a:highlight>
              </a:rPr>
              <a:t>(</a:t>
            </a:r>
            <a:r>
              <a:rPr lang="en-US" sz="1400" dirty="0" err="1">
                <a:solidFill>
                  <a:srgbClr val="000000"/>
                </a:solidFill>
                <a:highlight>
                  <a:srgbClr val="FFFFFF"/>
                </a:highlight>
              </a:rPr>
              <a:t>mtcars</a:t>
            </a:r>
            <a:r>
              <a:rPr lang="en-US" sz="1400" b="1" dirty="0" err="1">
                <a:solidFill>
                  <a:srgbClr val="000080"/>
                </a:solidFill>
                <a:highlight>
                  <a:srgbClr val="FFFFFF"/>
                </a:highlight>
              </a:rPr>
              <a:t>$</a:t>
            </a:r>
            <a:r>
              <a:rPr lang="en-US" sz="1400" dirty="0" err="1">
                <a:solidFill>
                  <a:srgbClr val="000000"/>
                </a:solidFill>
                <a:highlight>
                  <a:srgbClr val="FFFFFF"/>
                </a:highlight>
              </a:rPr>
              <a:t>cyl</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lb1 </a:t>
            </a:r>
            <a:r>
              <a:rPr lang="en-US" sz="1400" b="1" dirty="0">
                <a:solidFill>
                  <a:srgbClr val="000080"/>
                </a:solidFill>
                <a:highlight>
                  <a:srgbClr val="FFFFFF"/>
                </a:highlight>
              </a:rPr>
              <a:t>&lt;-</a:t>
            </a:r>
            <a:r>
              <a:rPr lang="en-US" sz="1400" dirty="0">
                <a:solidFill>
                  <a:srgbClr val="000000"/>
                </a:solidFill>
                <a:highlight>
                  <a:srgbClr val="FFFFFF"/>
                </a:highlight>
              </a:rPr>
              <a:t> </a:t>
            </a:r>
            <a:r>
              <a:rPr lang="en-US" sz="1400" dirty="0">
                <a:solidFill>
                  <a:srgbClr val="8000FF"/>
                </a:solidFill>
                <a:highlight>
                  <a:srgbClr val="FFFFFF"/>
                </a:highlight>
              </a:rPr>
              <a:t>paste</a:t>
            </a:r>
            <a:r>
              <a:rPr lang="en-US" sz="1400" b="1" dirty="0">
                <a:solidFill>
                  <a:srgbClr val="000080"/>
                </a:solidFill>
                <a:highlight>
                  <a:srgbClr val="FFFFFF"/>
                </a:highlight>
              </a:rPr>
              <a:t>(</a:t>
            </a:r>
            <a:r>
              <a:rPr lang="en-US" sz="1400" dirty="0">
                <a:solidFill>
                  <a:srgbClr val="8000FF"/>
                </a:solidFill>
                <a:highlight>
                  <a:srgbClr val="FFFFFF"/>
                </a:highlight>
              </a:rPr>
              <a:t>names</a:t>
            </a:r>
            <a:r>
              <a:rPr lang="en-US" sz="1400" b="1" dirty="0">
                <a:solidFill>
                  <a:srgbClr val="000080"/>
                </a:solidFill>
                <a:highlight>
                  <a:srgbClr val="FFFFFF"/>
                </a:highlight>
              </a:rPr>
              <a:t>(</a:t>
            </a:r>
            <a:r>
              <a:rPr lang="en-US" sz="1400" dirty="0" err="1">
                <a:solidFill>
                  <a:srgbClr val="000000"/>
                </a:solidFill>
                <a:highlight>
                  <a:srgbClr val="FFFFFF"/>
                </a:highlight>
              </a:rPr>
              <a:t>car.cyl</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 cylinders\n"</a:t>
            </a:r>
            <a:r>
              <a:rPr lang="en-US" sz="1400" dirty="0">
                <a:solidFill>
                  <a:srgbClr val="000000"/>
                </a:solidFill>
                <a:highlight>
                  <a:srgbClr val="FFFFFF"/>
                </a:highlight>
              </a:rPr>
              <a:t>, </a:t>
            </a:r>
            <a:r>
              <a:rPr lang="en-US" sz="1400" dirty="0" err="1">
                <a:solidFill>
                  <a:srgbClr val="000000"/>
                </a:solidFill>
                <a:highlight>
                  <a:srgbClr val="FFFFFF"/>
                </a:highlight>
              </a:rPr>
              <a:t>car.cyl</a:t>
            </a:r>
            <a:r>
              <a:rPr lang="en-US" sz="1400" dirty="0">
                <a:solidFill>
                  <a:srgbClr val="000000"/>
                </a:solidFill>
                <a:highlight>
                  <a:srgbClr val="FFFFFF"/>
                </a:highlight>
              </a:rPr>
              <a:t>, </a:t>
            </a:r>
            <a:r>
              <a:rPr lang="en-US" sz="1400" dirty="0" err="1">
                <a:solidFill>
                  <a:srgbClr val="000000"/>
                </a:solidFill>
                <a:highlight>
                  <a:srgbClr val="FFFFFF"/>
                </a:highlight>
              </a:rPr>
              <a:t>sep</a:t>
            </a:r>
            <a:r>
              <a:rPr lang="en-US" sz="1400" b="1" dirty="0">
                <a:solidFill>
                  <a:srgbClr val="000080"/>
                </a:solidFill>
                <a:highlight>
                  <a:srgbClr val="FFFFFF"/>
                </a:highlight>
              </a:rPr>
              <a:t>=</a:t>
            </a:r>
            <a:r>
              <a:rPr lang="en-US" sz="1400" dirty="0">
                <a:solidFill>
                  <a:srgbClr val="808080"/>
                </a:solidFill>
                <a:highlight>
                  <a:srgbClr val="FFFFFF"/>
                </a:highlight>
              </a:rPr>
              <a: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8000FF"/>
                </a:solidFill>
                <a:highlight>
                  <a:srgbClr val="FFFFFF"/>
                </a:highlight>
              </a:rPr>
              <a:t>pie</a:t>
            </a:r>
            <a:r>
              <a:rPr lang="en-US" sz="1400" b="1" dirty="0">
                <a:solidFill>
                  <a:srgbClr val="000080"/>
                </a:solidFill>
                <a:highlight>
                  <a:srgbClr val="FFFFFF"/>
                </a:highlight>
              </a:rPr>
              <a:t>(</a:t>
            </a:r>
            <a:r>
              <a:rPr lang="en-US" sz="1400" dirty="0" err="1">
                <a:solidFill>
                  <a:srgbClr val="000000"/>
                </a:solidFill>
                <a:highlight>
                  <a:srgbClr val="FFFFFF"/>
                </a:highlight>
              </a:rPr>
              <a:t>car.cyl</a:t>
            </a:r>
            <a:r>
              <a:rPr lang="en-US" sz="1400" dirty="0">
                <a:solidFill>
                  <a:srgbClr val="000000"/>
                </a:solidFill>
                <a:highlight>
                  <a:srgbClr val="FFFFFF"/>
                </a:highlight>
              </a:rPr>
              <a:t>,</a:t>
            </a:r>
          </a:p>
          <a:p>
            <a:r>
              <a:rPr lang="en-US" sz="1400" dirty="0">
                <a:solidFill>
                  <a:srgbClr val="000000"/>
                </a:solidFill>
                <a:highlight>
                  <a:srgbClr val="FFFFFF"/>
                </a:highlight>
              </a:rPr>
              <a:t>    </a:t>
            </a:r>
            <a:r>
              <a:rPr lang="en-US" sz="1400" dirty="0">
                <a:solidFill>
                  <a:srgbClr val="8000FF"/>
                </a:solidFill>
                <a:highlight>
                  <a:srgbClr val="FFFFFF"/>
                </a:highlight>
              </a:rPr>
              <a:t>labels</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lb1,</a:t>
            </a:r>
          </a:p>
          <a:p>
            <a:r>
              <a:rPr lang="en-US" sz="1400" dirty="0">
                <a:solidFill>
                  <a:srgbClr val="000000"/>
                </a:solidFill>
                <a:highlight>
                  <a:srgbClr val="FFFFFF"/>
                </a:highlight>
              </a:rPr>
              <a:t>    main</a:t>
            </a:r>
            <a:r>
              <a:rPr lang="en-US" sz="1400" b="1" dirty="0">
                <a:solidFill>
                  <a:srgbClr val="000080"/>
                </a:solidFill>
                <a:highlight>
                  <a:srgbClr val="FFFFFF"/>
                </a:highlight>
              </a:rPr>
              <a:t>=</a:t>
            </a:r>
            <a:r>
              <a:rPr lang="en-US" sz="1400" dirty="0">
                <a:solidFill>
                  <a:srgbClr val="808080"/>
                </a:solidFill>
                <a:highlight>
                  <a:srgbClr val="FFFFFF"/>
                </a:highlight>
              </a:rPr>
              <a:t>"Pie Chart of Cylinders\n (with count of cars)"</a:t>
            </a:r>
            <a:r>
              <a:rPr lang="en-US" sz="1400" dirty="0">
                <a:solidFill>
                  <a:srgbClr val="000000"/>
                </a:solidFill>
                <a:highlight>
                  <a:srgbClr val="FFFFFF"/>
                </a:highlight>
              </a:rPr>
              <a:t>,</a:t>
            </a:r>
          </a:p>
          <a:p>
            <a:r>
              <a:rPr lang="en-US" sz="1400" dirty="0">
                <a:solidFill>
                  <a:srgbClr val="000000"/>
                </a:solidFill>
                <a:highlight>
                  <a:srgbClr val="FFFFFF"/>
                </a:highlight>
              </a:rPr>
              <a:t>    </a:t>
            </a:r>
            <a:r>
              <a:rPr lang="en-US" sz="1400" dirty="0">
                <a:solidFill>
                  <a:srgbClr val="8000FF"/>
                </a:solidFill>
                <a:highlight>
                  <a:srgbClr val="FFFFFF"/>
                </a:highlight>
              </a:rPr>
              <a:t>col</a:t>
            </a:r>
            <a:r>
              <a:rPr lang="en-US" sz="1400" b="1" dirty="0">
                <a:solidFill>
                  <a:srgbClr val="000080"/>
                </a:solidFill>
                <a:highlight>
                  <a:srgbClr val="FFFFFF"/>
                </a:highlight>
              </a:rPr>
              <a:t>=</a:t>
            </a:r>
            <a:r>
              <a:rPr lang="en-US" sz="1400" dirty="0">
                <a:solidFill>
                  <a:srgbClr val="8000FF"/>
                </a:solidFill>
                <a:highlight>
                  <a:srgbClr val="FFFFFF"/>
                </a:highlight>
              </a:rPr>
              <a:t>rainbow</a:t>
            </a:r>
            <a:r>
              <a:rPr lang="en-US" sz="1400" b="1" dirty="0">
                <a:solidFill>
                  <a:srgbClr val="000080"/>
                </a:solidFill>
                <a:highlight>
                  <a:srgbClr val="FFFFFF"/>
                </a:highlight>
              </a:rPr>
              <a:t>(</a:t>
            </a:r>
            <a:r>
              <a:rPr lang="en-US" sz="1400" dirty="0">
                <a:solidFill>
                  <a:srgbClr val="8000FF"/>
                </a:solidFill>
                <a:highlight>
                  <a:srgbClr val="FFFFFF"/>
                </a:highlight>
              </a:rPr>
              <a:t>length</a:t>
            </a:r>
            <a:r>
              <a:rPr lang="en-US" sz="1400" b="1" dirty="0">
                <a:solidFill>
                  <a:srgbClr val="000080"/>
                </a:solidFill>
                <a:highlight>
                  <a:srgbClr val="FFFFFF"/>
                </a:highlight>
              </a:rPr>
              <a:t>(</a:t>
            </a:r>
            <a:r>
              <a:rPr lang="en-US" sz="1400" dirty="0">
                <a:solidFill>
                  <a:srgbClr val="000000"/>
                </a:solidFill>
                <a:highlight>
                  <a:srgbClr val="FFFFFF"/>
                </a:highlight>
              </a:rPr>
              <a:t>lb1</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a:solidFill>
                  <a:srgbClr val="008000"/>
                </a:solidFill>
                <a:highlight>
                  <a:srgbClr val="FFFFFF"/>
                </a:highlight>
              </a:rPr>
              <a:t># Calculate percentage </a:t>
            </a:r>
            <a:endParaRPr lang="en-US" sz="1400" dirty="0">
              <a:solidFill>
                <a:srgbClr val="000000"/>
              </a:solidFill>
              <a:highlight>
                <a:srgbClr val="FFFFFF"/>
              </a:highlight>
            </a:endParaRPr>
          </a:p>
          <a:p>
            <a:r>
              <a:rPr lang="en-US" sz="1400" dirty="0" err="1">
                <a:solidFill>
                  <a:srgbClr val="000000"/>
                </a:solidFill>
                <a:highlight>
                  <a:srgbClr val="FFFFFF"/>
                </a:highlight>
              </a:rPr>
              <a:t>pct</a:t>
            </a:r>
            <a:r>
              <a:rPr lang="en-US" sz="1400" dirty="0">
                <a:solidFill>
                  <a:srgbClr val="000000"/>
                </a:solidFill>
                <a:highlight>
                  <a:srgbClr val="FFFFFF"/>
                </a:highlight>
              </a:rPr>
              <a:t> </a:t>
            </a:r>
            <a:r>
              <a:rPr lang="en-US" sz="1400" b="1" dirty="0">
                <a:solidFill>
                  <a:srgbClr val="000080"/>
                </a:solidFill>
                <a:highlight>
                  <a:srgbClr val="FFFFFF"/>
                </a:highlight>
              </a:rPr>
              <a:t>&lt;-</a:t>
            </a:r>
            <a:r>
              <a:rPr lang="en-US" sz="1400" dirty="0">
                <a:solidFill>
                  <a:srgbClr val="000000"/>
                </a:solidFill>
                <a:highlight>
                  <a:srgbClr val="FFFFFF"/>
                </a:highlight>
              </a:rPr>
              <a:t> </a:t>
            </a:r>
            <a:r>
              <a:rPr lang="en-US" sz="1400" dirty="0">
                <a:solidFill>
                  <a:srgbClr val="8000FF"/>
                </a:solidFill>
                <a:highlight>
                  <a:srgbClr val="FFFFFF"/>
                </a:highlight>
              </a:rPr>
              <a:t>round</a:t>
            </a:r>
            <a:r>
              <a:rPr lang="en-US" sz="1400" b="1" dirty="0">
                <a:solidFill>
                  <a:srgbClr val="000080"/>
                </a:solidFill>
                <a:highlight>
                  <a:srgbClr val="FFFFFF"/>
                </a:highlight>
              </a:rPr>
              <a:t>(</a:t>
            </a:r>
            <a:r>
              <a:rPr lang="en-US" sz="1400" dirty="0" err="1">
                <a:solidFill>
                  <a:srgbClr val="000000"/>
                </a:solidFill>
                <a:highlight>
                  <a:srgbClr val="FFFFFF"/>
                </a:highlight>
              </a:rPr>
              <a:t>car.cyl</a:t>
            </a:r>
            <a:r>
              <a:rPr lang="en-US" sz="1400" b="1" dirty="0">
                <a:solidFill>
                  <a:srgbClr val="000080"/>
                </a:solidFill>
                <a:highlight>
                  <a:srgbClr val="FFFFFF"/>
                </a:highlight>
              </a:rPr>
              <a:t>/</a:t>
            </a:r>
            <a:r>
              <a:rPr lang="en-US" sz="1400" dirty="0">
                <a:solidFill>
                  <a:srgbClr val="8000FF"/>
                </a:solidFill>
                <a:highlight>
                  <a:srgbClr val="FFFFFF"/>
                </a:highlight>
              </a:rPr>
              <a:t>sum</a:t>
            </a:r>
            <a:r>
              <a:rPr lang="en-US" sz="1400" b="1" dirty="0">
                <a:solidFill>
                  <a:srgbClr val="000080"/>
                </a:solidFill>
                <a:highlight>
                  <a:srgbClr val="FFFFFF"/>
                </a:highlight>
              </a:rPr>
              <a:t>(</a:t>
            </a:r>
            <a:r>
              <a:rPr lang="en-US" sz="1400" dirty="0" err="1">
                <a:solidFill>
                  <a:srgbClr val="000000"/>
                </a:solidFill>
                <a:highlight>
                  <a:srgbClr val="FFFFFF"/>
                </a:highlight>
              </a:rPr>
              <a:t>car.cyl</a:t>
            </a:r>
            <a:r>
              <a:rPr lang="en-US" sz="1400" b="1" dirty="0">
                <a:solidFill>
                  <a:srgbClr val="000080"/>
                </a:solidFill>
                <a:highlight>
                  <a:srgbClr val="FFFFFF"/>
                </a:highlight>
              </a:rPr>
              <a:t>)*</a:t>
            </a:r>
            <a:r>
              <a:rPr lang="en-US" sz="1400" dirty="0">
                <a:solidFill>
                  <a:srgbClr val="FF8000"/>
                </a:solidFill>
                <a:highlight>
                  <a:srgbClr val="FFFFFF"/>
                </a:highlight>
              </a:rPr>
              <a:t>100</a:t>
            </a:r>
            <a:r>
              <a:rPr lang="en-US" sz="1400" dirty="0">
                <a:solidFill>
                  <a:srgbClr val="000000"/>
                </a:solidFill>
                <a:highlight>
                  <a:srgbClr val="FFFFFF"/>
                </a:highlight>
              </a:rPr>
              <a:t>, digits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8000"/>
                </a:solidFill>
                <a:highlight>
                  <a:srgbClr val="FFFFFF"/>
                </a:highlight>
              </a:rPr>
              <a:t>1</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lb2 </a:t>
            </a:r>
            <a:r>
              <a:rPr lang="en-US" sz="1400" b="1" dirty="0">
                <a:solidFill>
                  <a:srgbClr val="000080"/>
                </a:solidFill>
                <a:highlight>
                  <a:srgbClr val="FFFFFF"/>
                </a:highlight>
              </a:rPr>
              <a:t>&lt;-</a:t>
            </a:r>
            <a:r>
              <a:rPr lang="en-US" sz="1400" dirty="0">
                <a:solidFill>
                  <a:srgbClr val="000000"/>
                </a:solidFill>
                <a:highlight>
                  <a:srgbClr val="FFFFFF"/>
                </a:highlight>
              </a:rPr>
              <a:t> </a:t>
            </a:r>
            <a:r>
              <a:rPr lang="en-US" sz="1400" dirty="0">
                <a:solidFill>
                  <a:srgbClr val="8000FF"/>
                </a:solidFill>
                <a:highlight>
                  <a:srgbClr val="FFFFFF"/>
                </a:highlight>
              </a:rPr>
              <a:t>paste</a:t>
            </a:r>
            <a:r>
              <a:rPr lang="en-US" sz="1400" b="1" dirty="0">
                <a:solidFill>
                  <a:srgbClr val="000080"/>
                </a:solidFill>
                <a:highlight>
                  <a:srgbClr val="FFFFFF"/>
                </a:highlight>
              </a:rPr>
              <a:t>(</a:t>
            </a:r>
            <a:r>
              <a:rPr lang="en-US" sz="1400" dirty="0">
                <a:solidFill>
                  <a:srgbClr val="8000FF"/>
                </a:solidFill>
                <a:highlight>
                  <a:srgbClr val="FFFFFF"/>
                </a:highlight>
              </a:rPr>
              <a:t>names</a:t>
            </a:r>
            <a:r>
              <a:rPr lang="en-US" sz="1400" b="1" dirty="0">
                <a:solidFill>
                  <a:srgbClr val="000080"/>
                </a:solidFill>
                <a:highlight>
                  <a:srgbClr val="FFFFFF"/>
                </a:highlight>
              </a:rPr>
              <a:t>(</a:t>
            </a:r>
            <a:r>
              <a:rPr lang="en-US" sz="1400" dirty="0" err="1">
                <a:solidFill>
                  <a:srgbClr val="000000"/>
                </a:solidFill>
                <a:highlight>
                  <a:srgbClr val="FFFFFF"/>
                </a:highlight>
              </a:rPr>
              <a:t>car.cyl</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 cylinders\n"</a:t>
            </a:r>
            <a:r>
              <a:rPr lang="en-US" sz="1400" dirty="0">
                <a:solidFill>
                  <a:srgbClr val="000000"/>
                </a:solidFill>
                <a:highlight>
                  <a:srgbClr val="FFFFFF"/>
                </a:highlight>
              </a:rPr>
              <a:t>, </a:t>
            </a:r>
            <a:r>
              <a:rPr lang="en-US" sz="1400" dirty="0">
                <a:solidFill>
                  <a:srgbClr val="8000FF"/>
                </a:solidFill>
                <a:highlight>
                  <a:srgbClr val="FFFFFF"/>
                </a:highlight>
              </a:rPr>
              <a:t>paste</a:t>
            </a:r>
            <a:r>
              <a:rPr lang="en-US" sz="1400" b="1" dirty="0">
                <a:solidFill>
                  <a:srgbClr val="000080"/>
                </a:solidFill>
                <a:highlight>
                  <a:srgbClr val="FFFFFF"/>
                </a:highlight>
              </a:rPr>
              <a:t>(</a:t>
            </a:r>
            <a:r>
              <a:rPr lang="en-US" sz="1400" dirty="0" err="1">
                <a:solidFill>
                  <a:srgbClr val="000000"/>
                </a:solidFill>
                <a:highlight>
                  <a:srgbClr val="FFFFFF"/>
                </a:highlight>
              </a:rPr>
              <a:t>pct</a:t>
            </a:r>
            <a:r>
              <a:rPr lang="en-US" sz="1400" dirty="0">
                <a:solidFill>
                  <a:srgbClr val="000000"/>
                </a:solidFill>
                <a:highlight>
                  <a:srgbClr val="FFFFFF"/>
                </a:highlight>
              </a:rPr>
              <a:t>,</a:t>
            </a:r>
            <a:r>
              <a:rPr lang="en-US" sz="1400" dirty="0">
                <a:solidFill>
                  <a:srgbClr val="808080"/>
                </a:solidFill>
                <a:highlight>
                  <a:srgbClr val="FFFFFF"/>
                </a:highlight>
              </a:rPr>
              <a:t>"%"</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sep</a:t>
            </a:r>
            <a:r>
              <a:rPr lang="en-US" sz="1400" b="1" dirty="0">
                <a:solidFill>
                  <a:srgbClr val="000080"/>
                </a:solidFill>
                <a:highlight>
                  <a:srgbClr val="FFFFFF"/>
                </a:highlight>
              </a:rPr>
              <a:t>=</a:t>
            </a:r>
            <a:r>
              <a:rPr lang="en-US" sz="1400" dirty="0">
                <a:solidFill>
                  <a:srgbClr val="808080"/>
                </a:solidFill>
                <a:highlight>
                  <a:srgbClr val="FFFFFF"/>
                </a:highlight>
              </a:rPr>
              <a: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8000FF"/>
                </a:solidFill>
                <a:highlight>
                  <a:srgbClr val="FFFFFF"/>
                </a:highlight>
              </a:rPr>
              <a:t>pie</a:t>
            </a:r>
            <a:r>
              <a:rPr lang="en-US" sz="1400" b="1" dirty="0">
                <a:solidFill>
                  <a:srgbClr val="000080"/>
                </a:solidFill>
                <a:highlight>
                  <a:srgbClr val="FFFFFF"/>
                </a:highlight>
              </a:rPr>
              <a:t>(</a:t>
            </a:r>
            <a:r>
              <a:rPr lang="en-US" sz="1400" dirty="0" err="1">
                <a:solidFill>
                  <a:srgbClr val="000000"/>
                </a:solidFill>
                <a:highlight>
                  <a:srgbClr val="FFFFFF"/>
                </a:highlight>
              </a:rPr>
              <a:t>car.cyl</a:t>
            </a:r>
            <a:r>
              <a:rPr lang="en-US" sz="1400" dirty="0">
                <a:solidFill>
                  <a:srgbClr val="000000"/>
                </a:solidFill>
                <a:highlight>
                  <a:srgbClr val="FFFFFF"/>
                </a:highlight>
              </a:rPr>
              <a:t>,</a:t>
            </a:r>
          </a:p>
          <a:p>
            <a:r>
              <a:rPr lang="en-US" sz="1400" dirty="0">
                <a:solidFill>
                  <a:srgbClr val="000000"/>
                </a:solidFill>
                <a:highlight>
                  <a:srgbClr val="FFFFFF"/>
                </a:highlight>
              </a:rPr>
              <a:t>    </a:t>
            </a:r>
            <a:r>
              <a:rPr lang="en-US" sz="1400" dirty="0">
                <a:solidFill>
                  <a:srgbClr val="8000FF"/>
                </a:solidFill>
                <a:highlight>
                  <a:srgbClr val="FFFFFF"/>
                </a:highlight>
              </a:rPr>
              <a:t>labels</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lb2,</a:t>
            </a:r>
          </a:p>
          <a:p>
            <a:r>
              <a:rPr lang="en-US" sz="1400" dirty="0">
                <a:solidFill>
                  <a:srgbClr val="000000"/>
                </a:solidFill>
                <a:highlight>
                  <a:srgbClr val="FFFFFF"/>
                </a:highlight>
              </a:rPr>
              <a:t>    main</a:t>
            </a:r>
            <a:r>
              <a:rPr lang="en-US" sz="1400" b="1" dirty="0">
                <a:solidFill>
                  <a:srgbClr val="000080"/>
                </a:solidFill>
                <a:highlight>
                  <a:srgbClr val="FFFFFF"/>
                </a:highlight>
              </a:rPr>
              <a:t>=</a:t>
            </a:r>
            <a:r>
              <a:rPr lang="en-US" sz="1400" dirty="0">
                <a:solidFill>
                  <a:srgbClr val="808080"/>
                </a:solidFill>
                <a:highlight>
                  <a:srgbClr val="FFFFFF"/>
                </a:highlight>
              </a:rPr>
              <a:t>"Pie Chart of Cylinders"</a:t>
            </a:r>
            <a:r>
              <a:rPr lang="en-US" sz="1400" dirty="0">
                <a:solidFill>
                  <a:srgbClr val="000000"/>
                </a:solidFill>
                <a:highlight>
                  <a:srgbClr val="FFFFFF"/>
                </a:highlight>
              </a:rPr>
              <a:t>,</a:t>
            </a:r>
          </a:p>
          <a:p>
            <a:r>
              <a:rPr lang="en-US" sz="1400" dirty="0">
                <a:solidFill>
                  <a:srgbClr val="000000"/>
                </a:solidFill>
                <a:highlight>
                  <a:srgbClr val="FFFFFF"/>
                </a:highlight>
              </a:rPr>
              <a:t>    </a:t>
            </a:r>
            <a:r>
              <a:rPr lang="en-US" sz="1400" dirty="0">
                <a:solidFill>
                  <a:srgbClr val="8000FF"/>
                </a:solidFill>
                <a:highlight>
                  <a:srgbClr val="FFFFFF"/>
                </a:highlight>
              </a:rPr>
              <a:t>col</a:t>
            </a:r>
            <a:r>
              <a:rPr lang="en-US" sz="1400" b="1" dirty="0">
                <a:solidFill>
                  <a:srgbClr val="000080"/>
                </a:solidFill>
                <a:highlight>
                  <a:srgbClr val="FFFFFF"/>
                </a:highlight>
              </a:rPr>
              <a:t>=</a:t>
            </a:r>
            <a:r>
              <a:rPr lang="en-US" sz="1400" dirty="0">
                <a:solidFill>
                  <a:srgbClr val="8000FF"/>
                </a:solidFill>
                <a:highlight>
                  <a:srgbClr val="FFFFFF"/>
                </a:highlight>
              </a:rPr>
              <a:t>rainbow</a:t>
            </a:r>
            <a:r>
              <a:rPr lang="en-US" sz="1400" b="1" dirty="0">
                <a:solidFill>
                  <a:srgbClr val="000080"/>
                </a:solidFill>
                <a:highlight>
                  <a:srgbClr val="FFFFFF"/>
                </a:highlight>
              </a:rPr>
              <a:t>(</a:t>
            </a:r>
            <a:r>
              <a:rPr lang="en-US" sz="1400" dirty="0">
                <a:solidFill>
                  <a:srgbClr val="8000FF"/>
                </a:solidFill>
                <a:highlight>
                  <a:srgbClr val="FFFFFF"/>
                </a:highlight>
              </a:rPr>
              <a:t>length</a:t>
            </a:r>
            <a:r>
              <a:rPr lang="en-US" sz="1400" b="1" dirty="0">
                <a:solidFill>
                  <a:srgbClr val="000080"/>
                </a:solidFill>
                <a:highlight>
                  <a:srgbClr val="FFFFFF"/>
                </a:highlight>
              </a:rPr>
              <a:t>(</a:t>
            </a:r>
            <a:r>
              <a:rPr lang="en-US" sz="1400" dirty="0">
                <a:solidFill>
                  <a:srgbClr val="000000"/>
                </a:solidFill>
                <a:highlight>
                  <a:srgbClr val="FFFFFF"/>
                </a:highlight>
              </a:rPr>
              <a:t>lb2</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b="1" dirty="0">
                <a:solidFill>
                  <a:srgbClr val="000080"/>
                </a:solidFill>
                <a:highlight>
                  <a:srgbClr val="FFFFFF"/>
                </a:highlight>
              </a:rPr>
              <a:t>)</a:t>
            </a:r>
            <a:endParaRPr lang="en-US" sz="1400" dirty="0">
              <a:solidFill>
                <a:srgbClr val="000000"/>
              </a:solidFill>
              <a:highlight>
                <a:srgbClr val="FFFFFF"/>
              </a:highlight>
            </a:endParaRPr>
          </a:p>
        </p:txBody>
      </p:sp>
      <p:pic>
        <p:nvPicPr>
          <p:cNvPr id="6" name="Picture 5"/>
          <p:cNvPicPr>
            <a:picLocks noChangeAspect="1"/>
          </p:cNvPicPr>
          <p:nvPr/>
        </p:nvPicPr>
        <p:blipFill rotWithShape="1">
          <a:blip r:embed="rId2"/>
          <a:srcRect l="9252" t="2261" r="12095" b="18601"/>
          <a:stretch/>
        </p:blipFill>
        <p:spPr>
          <a:xfrm>
            <a:off x="7211632" y="3813722"/>
            <a:ext cx="2496242" cy="2569661"/>
          </a:xfrm>
          <a:prstGeom prst="rect">
            <a:avLst/>
          </a:prstGeom>
        </p:spPr>
      </p:pic>
      <p:pic>
        <p:nvPicPr>
          <p:cNvPr id="7" name="Picture 6"/>
          <p:cNvPicPr>
            <a:picLocks noChangeAspect="1"/>
          </p:cNvPicPr>
          <p:nvPr/>
        </p:nvPicPr>
        <p:blipFill rotWithShape="1">
          <a:blip r:embed="rId3"/>
          <a:srcRect l="8163" r="12246" b="18346"/>
          <a:stretch/>
        </p:blipFill>
        <p:spPr>
          <a:xfrm>
            <a:off x="7180219" y="960693"/>
            <a:ext cx="2521128" cy="2646215"/>
          </a:xfrm>
          <a:prstGeom prst="rect">
            <a:avLst/>
          </a:prstGeom>
        </p:spPr>
      </p:pic>
    </p:spTree>
    <p:extLst>
      <p:ext uri="{BB962C8B-B14F-4D97-AF65-F5344CB8AC3E}">
        <p14:creationId xmlns:p14="http://schemas.microsoft.com/office/powerpoint/2010/main" val="13973434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Dot Plots (Quantitative Data)</a:t>
            </a:r>
          </a:p>
        </p:txBody>
      </p:sp>
      <p:sp>
        <p:nvSpPr>
          <p:cNvPr id="3" name="Slide Number Placeholder 2"/>
          <p:cNvSpPr>
            <a:spLocks noGrp="1"/>
          </p:cNvSpPr>
          <p:nvPr>
            <p:ph type="sldNum" sz="quarter" idx="12"/>
          </p:nvPr>
        </p:nvSpPr>
        <p:spPr/>
        <p:txBody>
          <a:bodyPr/>
          <a:lstStyle/>
          <a:p>
            <a:fld id="{F8328964-332A-4115-BBD0-419F6E8FE1FF}" type="slidenum">
              <a:rPr lang="en-US" smtClean="0"/>
              <a:t>26</a:t>
            </a:fld>
            <a:endParaRPr lang="en-US"/>
          </a:p>
        </p:txBody>
      </p:sp>
      <p:sp>
        <p:nvSpPr>
          <p:cNvPr id="4" name="Content Placeholder 3"/>
          <p:cNvSpPr>
            <a:spLocks noGrp="1"/>
          </p:cNvSpPr>
          <p:nvPr>
            <p:ph sz="quarter" idx="1"/>
          </p:nvPr>
        </p:nvSpPr>
        <p:spPr/>
        <p:txBody>
          <a:bodyPr>
            <a:normAutofit/>
          </a:bodyPr>
          <a:lstStyle/>
          <a:p>
            <a:r>
              <a:rPr lang="en-US" dirty="0"/>
              <a:t>Syntax: </a:t>
            </a:r>
            <a:r>
              <a:rPr lang="en-US" dirty="0" err="1"/>
              <a:t>dotchart</a:t>
            </a:r>
            <a:r>
              <a:rPr lang="en-US" dirty="0"/>
              <a:t>(x, labels = ,...)</a:t>
            </a:r>
          </a:p>
          <a:p>
            <a:pPr lvl="1"/>
            <a:r>
              <a:rPr lang="en-US" dirty="0" err="1"/>
              <a:t>cex</a:t>
            </a:r>
            <a:r>
              <a:rPr lang="en-US" dirty="0"/>
              <a:t>: the character size to use (a very useful setting to avoid label overlap).</a:t>
            </a:r>
          </a:p>
          <a:p>
            <a:pPr lvl="1"/>
            <a:r>
              <a:rPr lang="en-US" dirty="0"/>
              <a:t>groups: an optional factor indicating how the elements of x are grouped.</a:t>
            </a:r>
          </a:p>
          <a:p>
            <a:pPr lvl="1"/>
            <a:r>
              <a:rPr lang="en-US" dirty="0"/>
              <a:t>color: the color(s) to be used for points and labels.</a:t>
            </a:r>
          </a:p>
          <a:p>
            <a:pPr lvl="1"/>
            <a:r>
              <a:rPr lang="en-US" dirty="0" err="1"/>
              <a:t>gcolor</a:t>
            </a:r>
            <a:r>
              <a:rPr lang="en-US" dirty="0"/>
              <a:t>: the single color to be used for group labels and values.</a:t>
            </a:r>
          </a:p>
          <a:p>
            <a:pPr lvl="1"/>
            <a:endParaRPr lang="en-US" dirty="0"/>
          </a:p>
          <a:p>
            <a:endParaRPr lang="en-US" dirty="0"/>
          </a:p>
        </p:txBody>
      </p:sp>
    </p:spTree>
    <p:extLst>
      <p:ext uri="{BB962C8B-B14F-4D97-AF65-F5344CB8AC3E}">
        <p14:creationId xmlns:p14="http://schemas.microsoft.com/office/powerpoint/2010/main" val="2117278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Code: Dot Plots</a:t>
            </a:r>
          </a:p>
        </p:txBody>
      </p:sp>
      <p:sp>
        <p:nvSpPr>
          <p:cNvPr id="3" name="Slide Number Placeholder 2"/>
          <p:cNvSpPr>
            <a:spLocks noGrp="1"/>
          </p:cNvSpPr>
          <p:nvPr>
            <p:ph type="sldNum" sz="quarter" idx="12"/>
          </p:nvPr>
        </p:nvSpPr>
        <p:spPr/>
        <p:txBody>
          <a:bodyPr/>
          <a:lstStyle/>
          <a:p>
            <a:fld id="{F8328964-332A-4115-BBD0-419F6E8FE1FF}" type="slidenum">
              <a:rPr lang="en-US" smtClean="0"/>
              <a:t>27</a:t>
            </a:fld>
            <a:endParaRPr lang="en-US"/>
          </a:p>
        </p:txBody>
      </p:sp>
      <p:sp>
        <p:nvSpPr>
          <p:cNvPr id="4" name="Content Placeholder 3"/>
          <p:cNvSpPr>
            <a:spLocks noGrp="1"/>
          </p:cNvSpPr>
          <p:nvPr>
            <p:ph sz="quarter" idx="1"/>
          </p:nvPr>
        </p:nvSpPr>
        <p:spPr>
          <a:xfrm>
            <a:off x="609600" y="1219200"/>
            <a:ext cx="9601200" cy="609600"/>
          </a:xfrm>
        </p:spPr>
        <p:txBody>
          <a:bodyPr/>
          <a:lstStyle/>
          <a:p>
            <a:r>
              <a:rPr lang="en-US" dirty="0"/>
              <a:t>A simple dot plot</a:t>
            </a:r>
          </a:p>
        </p:txBody>
      </p:sp>
      <p:pic>
        <p:nvPicPr>
          <p:cNvPr id="6" name="Picture 5"/>
          <p:cNvPicPr>
            <a:picLocks noChangeAspect="1"/>
          </p:cNvPicPr>
          <p:nvPr/>
        </p:nvPicPr>
        <p:blipFill>
          <a:blip r:embed="rId2"/>
          <a:stretch>
            <a:fillRect/>
          </a:stretch>
        </p:blipFill>
        <p:spPr>
          <a:xfrm>
            <a:off x="5330228" y="1373873"/>
            <a:ext cx="4876800" cy="4746645"/>
          </a:xfrm>
          <a:prstGeom prst="rect">
            <a:avLst/>
          </a:prstGeom>
        </p:spPr>
      </p:pic>
      <p:sp>
        <p:nvSpPr>
          <p:cNvPr id="5" name="Rectangle 4"/>
          <p:cNvSpPr/>
          <p:nvPr/>
        </p:nvSpPr>
        <p:spPr>
          <a:xfrm>
            <a:off x="1676400" y="2729805"/>
            <a:ext cx="2895600" cy="138499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a:solidFill>
                  <a:srgbClr val="008000"/>
                </a:solidFill>
                <a:highlight>
                  <a:srgbClr val="FFFFFF"/>
                </a:highlight>
              </a:rPr>
              <a:t># A simple dot plot</a:t>
            </a:r>
            <a:endParaRPr lang="en-US" sz="1400" dirty="0">
              <a:solidFill>
                <a:srgbClr val="000000"/>
              </a:solidFill>
              <a:highlight>
                <a:srgbClr val="FFFFFF"/>
              </a:highlight>
            </a:endParaRPr>
          </a:p>
          <a:p>
            <a:r>
              <a:rPr lang="en-US" sz="1400" dirty="0" err="1">
                <a:solidFill>
                  <a:srgbClr val="8000FF"/>
                </a:solidFill>
                <a:highlight>
                  <a:srgbClr val="FFFFFF"/>
                </a:highlight>
              </a:rPr>
              <a:t>dotchart</a:t>
            </a:r>
            <a:r>
              <a:rPr lang="en-US" sz="1400" b="1" dirty="0">
                <a:solidFill>
                  <a:srgbClr val="000080"/>
                </a:solidFill>
                <a:highlight>
                  <a:srgbClr val="FFFFFF"/>
                </a:highlight>
              </a:rPr>
              <a:t>(</a:t>
            </a:r>
            <a:r>
              <a:rPr lang="en-US" sz="1400" dirty="0" err="1">
                <a:solidFill>
                  <a:srgbClr val="000000"/>
                </a:solidFill>
                <a:highlight>
                  <a:srgbClr val="FFFFFF"/>
                </a:highlight>
              </a:rPr>
              <a:t>mtcars</a:t>
            </a:r>
            <a:r>
              <a:rPr lang="en-US" sz="1400" b="1" dirty="0" err="1">
                <a:solidFill>
                  <a:srgbClr val="000080"/>
                </a:solidFill>
                <a:highlight>
                  <a:srgbClr val="FFFFFF"/>
                </a:highlight>
              </a:rPr>
              <a:t>$</a:t>
            </a:r>
            <a:r>
              <a:rPr lang="en-US" sz="1400" dirty="0" err="1">
                <a:solidFill>
                  <a:srgbClr val="000000"/>
                </a:solidFill>
                <a:highlight>
                  <a:srgbClr val="FFFFFF"/>
                </a:highlight>
              </a:rPr>
              <a:t>mpg</a:t>
            </a:r>
            <a:r>
              <a:rPr lang="en-US" sz="1400" dirty="0">
                <a:solidFill>
                  <a:srgbClr val="000000"/>
                </a:solidFill>
                <a:highlight>
                  <a:srgbClr val="FFFFFF"/>
                </a:highlight>
              </a:rPr>
              <a:t>,</a:t>
            </a:r>
          </a:p>
          <a:p>
            <a:r>
              <a:rPr lang="en-US" sz="1400" dirty="0">
                <a:solidFill>
                  <a:srgbClr val="000000"/>
                </a:solidFill>
                <a:highlight>
                  <a:srgbClr val="FFFFFF"/>
                </a:highlight>
              </a:rPr>
              <a:t>         </a:t>
            </a:r>
            <a:r>
              <a:rPr lang="en-US" sz="1400" dirty="0">
                <a:solidFill>
                  <a:srgbClr val="8000FF"/>
                </a:solidFill>
                <a:highlight>
                  <a:srgbClr val="FFFFFF"/>
                </a:highlight>
              </a:rPr>
              <a:t>labels</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row.names</a:t>
            </a:r>
            <a:r>
              <a:rPr lang="en-US" sz="1400" b="1" dirty="0">
                <a:solidFill>
                  <a:srgbClr val="000080"/>
                </a:solidFill>
                <a:highlight>
                  <a:srgbClr val="FFFFFF"/>
                </a:highlight>
              </a:rPr>
              <a:t>(</a:t>
            </a:r>
            <a:r>
              <a:rPr lang="en-US" sz="1400" dirty="0" err="1">
                <a:solidFill>
                  <a:srgbClr val="000000"/>
                </a:solidFill>
                <a:highlight>
                  <a:srgbClr val="FFFFFF"/>
                </a:highlight>
              </a:rPr>
              <a:t>mtcars</a:t>
            </a:r>
            <a:r>
              <a:rPr lang="en-US" sz="1400" b="1" dirty="0">
                <a:solidFill>
                  <a:srgbClr val="000080"/>
                </a:solidFill>
                <a:highlight>
                  <a:srgbClr val="FFFFFF"/>
                </a:highlight>
              </a:rPr>
              <a:t>)</a:t>
            </a:r>
            <a:r>
              <a:rPr lang="en-US" sz="1400" dirty="0">
                <a:solidFill>
                  <a:srgbClr val="000000"/>
                </a:solidFill>
                <a:highlight>
                  <a:srgbClr val="FFFFFF"/>
                </a:highlight>
              </a:rPr>
              <a:t>,</a:t>
            </a:r>
          </a:p>
          <a:p>
            <a:r>
              <a:rPr lang="en-US" sz="1400" dirty="0">
                <a:solidFill>
                  <a:srgbClr val="000000"/>
                </a:solidFill>
                <a:highlight>
                  <a:srgbClr val="FFFFFF"/>
                </a:highlight>
              </a:rPr>
              <a:t>         </a:t>
            </a:r>
            <a:r>
              <a:rPr lang="en-US" sz="1400" dirty="0" err="1">
                <a:solidFill>
                  <a:srgbClr val="000000"/>
                </a:solidFill>
                <a:highlight>
                  <a:srgbClr val="FFFFFF"/>
                </a:highlight>
              </a:rPr>
              <a:t>cex</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8000"/>
                </a:solidFill>
                <a:highlight>
                  <a:srgbClr val="FFFFFF"/>
                </a:highlight>
              </a:rPr>
              <a:t>0.6</a:t>
            </a:r>
            <a:r>
              <a:rPr lang="en-US" sz="1400" dirty="0">
                <a:solidFill>
                  <a:srgbClr val="000000"/>
                </a:solidFill>
                <a:highlight>
                  <a:srgbClr val="FFFFFF"/>
                </a:highlight>
              </a:rPr>
              <a:t>,</a:t>
            </a:r>
          </a:p>
          <a:p>
            <a:r>
              <a:rPr lang="en-US" sz="1400" dirty="0">
                <a:solidFill>
                  <a:srgbClr val="000000"/>
                </a:solidFill>
                <a:highlight>
                  <a:srgbClr val="FFFFFF"/>
                </a:highlight>
              </a:rPr>
              <a:t>         main</a:t>
            </a:r>
            <a:r>
              <a:rPr lang="en-US" sz="1400" b="1" dirty="0">
                <a:solidFill>
                  <a:srgbClr val="000080"/>
                </a:solidFill>
                <a:highlight>
                  <a:srgbClr val="FFFFFF"/>
                </a:highlight>
              </a:rPr>
              <a:t>=</a:t>
            </a:r>
            <a:r>
              <a:rPr lang="en-US" sz="1400" dirty="0">
                <a:solidFill>
                  <a:srgbClr val="808080"/>
                </a:solidFill>
                <a:highlight>
                  <a:srgbClr val="FFFFFF"/>
                </a:highlight>
              </a:rPr>
              <a:t>"Gas </a:t>
            </a:r>
            <a:r>
              <a:rPr lang="en-US" sz="1400" dirty="0" err="1">
                <a:solidFill>
                  <a:srgbClr val="808080"/>
                </a:solidFill>
                <a:highlight>
                  <a:srgbClr val="FFFFFF"/>
                </a:highlight>
              </a:rPr>
              <a:t>Milage</a:t>
            </a:r>
            <a:r>
              <a:rPr lang="en-US" sz="1400" dirty="0">
                <a:solidFill>
                  <a:srgbClr val="808080"/>
                </a:solidFill>
                <a:highlight>
                  <a:srgbClr val="FFFFFF"/>
                </a:highlight>
              </a:rPr>
              <a:t>"</a:t>
            </a:r>
            <a:r>
              <a:rPr lang="en-US" sz="1400" dirty="0">
                <a:solidFill>
                  <a:srgbClr val="000000"/>
                </a:solidFill>
                <a:highlight>
                  <a:srgbClr val="FFFFFF"/>
                </a:highlight>
              </a:rPr>
              <a:t>,</a:t>
            </a:r>
          </a:p>
          <a:p>
            <a:r>
              <a:rPr lang="en-US" sz="1400" dirty="0">
                <a:solidFill>
                  <a:srgbClr val="000000"/>
                </a:solidFill>
                <a:highlight>
                  <a:srgbClr val="FFFFFF"/>
                </a:highlight>
              </a:rPr>
              <a:t>         </a:t>
            </a:r>
            <a:r>
              <a:rPr lang="en-US" sz="1400" dirty="0" err="1">
                <a:solidFill>
                  <a:srgbClr val="000000"/>
                </a:solidFill>
                <a:highlight>
                  <a:srgbClr val="FFFFFF"/>
                </a:highlight>
              </a:rPr>
              <a:t>xlab</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"MPG"</a:t>
            </a:r>
            <a:r>
              <a:rPr lang="en-US" sz="1400" b="1" dirty="0">
                <a:solidFill>
                  <a:srgbClr val="000080"/>
                </a:solidFill>
                <a:highlight>
                  <a:srgbClr val="FFFFFF"/>
                </a:highlight>
              </a:rPr>
              <a:t>)</a:t>
            </a:r>
            <a:endParaRPr lang="en-US" sz="1400" dirty="0"/>
          </a:p>
        </p:txBody>
      </p:sp>
    </p:spTree>
    <p:extLst>
      <p:ext uri="{BB962C8B-B14F-4D97-AF65-F5344CB8AC3E}">
        <p14:creationId xmlns:p14="http://schemas.microsoft.com/office/powerpoint/2010/main" val="4283467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562600" y="1541195"/>
            <a:ext cx="4724401" cy="4824461"/>
          </a:xfrm>
          <a:prstGeom prst="rect">
            <a:avLst/>
          </a:prstGeom>
        </p:spPr>
      </p:pic>
      <p:sp>
        <p:nvSpPr>
          <p:cNvPr id="2" name="Title 1"/>
          <p:cNvSpPr>
            <a:spLocks noGrp="1"/>
          </p:cNvSpPr>
          <p:nvPr>
            <p:ph type="title"/>
          </p:nvPr>
        </p:nvSpPr>
        <p:spPr/>
        <p:txBody>
          <a:bodyPr/>
          <a:lstStyle/>
          <a:p>
            <a:r>
              <a:rPr lang="en-US" dirty="0"/>
              <a:t>R Code: Dot Plots</a:t>
            </a:r>
          </a:p>
        </p:txBody>
      </p:sp>
      <p:sp>
        <p:nvSpPr>
          <p:cNvPr id="3" name="Slide Number Placeholder 2"/>
          <p:cNvSpPr>
            <a:spLocks noGrp="1"/>
          </p:cNvSpPr>
          <p:nvPr>
            <p:ph type="sldNum" sz="quarter" idx="12"/>
          </p:nvPr>
        </p:nvSpPr>
        <p:spPr/>
        <p:txBody>
          <a:bodyPr/>
          <a:lstStyle/>
          <a:p>
            <a:fld id="{F8328964-332A-4115-BBD0-419F6E8FE1FF}" type="slidenum">
              <a:rPr lang="en-US" smtClean="0"/>
              <a:t>28</a:t>
            </a:fld>
            <a:endParaRPr lang="en-US"/>
          </a:p>
        </p:txBody>
      </p:sp>
      <p:sp>
        <p:nvSpPr>
          <p:cNvPr id="4" name="Content Placeholder 3"/>
          <p:cNvSpPr>
            <a:spLocks noGrp="1"/>
          </p:cNvSpPr>
          <p:nvPr>
            <p:ph sz="quarter" idx="1"/>
          </p:nvPr>
        </p:nvSpPr>
        <p:spPr>
          <a:xfrm>
            <a:off x="609600" y="1219200"/>
            <a:ext cx="9601200" cy="609600"/>
          </a:xfrm>
        </p:spPr>
        <p:txBody>
          <a:bodyPr/>
          <a:lstStyle/>
          <a:p>
            <a:r>
              <a:rPr lang="en-US" dirty="0"/>
              <a:t>A dot plot with grouped elements</a:t>
            </a:r>
          </a:p>
        </p:txBody>
      </p:sp>
      <p:sp>
        <p:nvSpPr>
          <p:cNvPr id="6" name="Rectangle 5"/>
          <p:cNvSpPr/>
          <p:nvPr/>
        </p:nvSpPr>
        <p:spPr>
          <a:xfrm>
            <a:off x="1524000" y="1905000"/>
            <a:ext cx="3502152" cy="418576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a:solidFill>
                  <a:srgbClr val="008000"/>
                </a:solidFill>
                <a:highlight>
                  <a:srgbClr val="FFFFFF"/>
                </a:highlight>
              </a:rPr>
              <a:t># A dot plot with grouped elements</a:t>
            </a:r>
            <a:endParaRPr lang="en-US" sz="1400" dirty="0">
              <a:solidFill>
                <a:srgbClr val="000000"/>
              </a:solidFill>
              <a:highlight>
                <a:srgbClr val="FFFFFF"/>
              </a:highlight>
            </a:endParaRPr>
          </a:p>
          <a:p>
            <a:r>
              <a:rPr lang="en-US" sz="1400" dirty="0">
                <a:solidFill>
                  <a:srgbClr val="000000"/>
                </a:solidFill>
                <a:highlight>
                  <a:srgbClr val="FFFFFF"/>
                </a:highlight>
              </a:rPr>
              <a:t>x </a:t>
            </a:r>
            <a:r>
              <a:rPr lang="en-US" sz="1400" b="1" dirty="0">
                <a:solidFill>
                  <a:srgbClr val="000080"/>
                </a:solidFill>
                <a:highlight>
                  <a:srgbClr val="FFFFFF"/>
                </a:highlight>
              </a:rPr>
              <a:t>&lt;-</a:t>
            </a:r>
            <a:r>
              <a:rPr lang="en-US" sz="1400" dirty="0">
                <a:solidFill>
                  <a:srgbClr val="000000"/>
                </a:solidFill>
                <a:highlight>
                  <a:srgbClr val="FFFFFF"/>
                </a:highlight>
              </a:rPr>
              <a:t> </a:t>
            </a:r>
            <a:r>
              <a:rPr lang="en-US" sz="1400" dirty="0" err="1">
                <a:solidFill>
                  <a:srgbClr val="000000"/>
                </a:solidFill>
                <a:highlight>
                  <a:srgbClr val="FFFFFF"/>
                </a:highlight>
              </a:rPr>
              <a:t>mtcars</a:t>
            </a:r>
            <a:r>
              <a:rPr lang="en-US" sz="1400" b="1" dirty="0">
                <a:solidFill>
                  <a:srgbClr val="000080"/>
                </a:solidFill>
                <a:highlight>
                  <a:srgbClr val="FFFFFF"/>
                </a:highlight>
              </a:rPr>
              <a:t>[</a:t>
            </a:r>
            <a:r>
              <a:rPr lang="en-US" sz="1400" dirty="0">
                <a:solidFill>
                  <a:srgbClr val="8000FF"/>
                </a:solidFill>
                <a:highlight>
                  <a:srgbClr val="FFFFFF"/>
                </a:highlight>
              </a:rPr>
              <a:t>c</a:t>
            </a:r>
            <a:r>
              <a:rPr lang="en-US" sz="1400" b="1" dirty="0">
                <a:solidFill>
                  <a:srgbClr val="000080"/>
                </a:solidFill>
                <a:highlight>
                  <a:srgbClr val="FFFFFF"/>
                </a:highlight>
              </a:rPr>
              <a:t>(</a:t>
            </a:r>
            <a:r>
              <a:rPr lang="en-US" sz="1400" dirty="0">
                <a:solidFill>
                  <a:srgbClr val="808080"/>
                </a:solidFill>
                <a:highlight>
                  <a:srgbClr val="FFFFFF"/>
                </a:highlight>
              </a:rPr>
              <a:t>"mpg"</a:t>
            </a:r>
            <a:r>
              <a:rPr lang="en-US" sz="1400" dirty="0">
                <a:solidFill>
                  <a:srgbClr val="000000"/>
                </a:solidFill>
                <a:highlight>
                  <a:srgbClr val="FFFFFF"/>
                </a:highlight>
              </a:rPr>
              <a:t>,</a:t>
            </a:r>
            <a:r>
              <a:rPr lang="en-US" sz="1400" dirty="0">
                <a:solidFill>
                  <a:srgbClr val="808080"/>
                </a:solidFill>
                <a:highlight>
                  <a:srgbClr val="FFFFFF"/>
                </a:highlight>
              </a:rPr>
              <a:t>"</a:t>
            </a:r>
            <a:r>
              <a:rPr lang="en-US" sz="1400" dirty="0" err="1">
                <a:solidFill>
                  <a:srgbClr val="808080"/>
                </a:solidFill>
                <a:highlight>
                  <a:srgbClr val="FFFFFF"/>
                </a:highlight>
              </a:rPr>
              <a:t>cyl</a:t>
            </a:r>
            <a:r>
              <a:rPr lang="en-US" sz="1400" dirty="0">
                <a:solidFill>
                  <a:srgbClr val="808080"/>
                </a:solidFill>
                <a:highlight>
                  <a:srgbClr val="FFFFFF"/>
                </a:highlight>
              </a:rPr>
              <a: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x </a:t>
            </a:r>
            <a:r>
              <a:rPr lang="en-US" sz="1400" b="1" dirty="0">
                <a:solidFill>
                  <a:srgbClr val="000080"/>
                </a:solidFill>
                <a:highlight>
                  <a:srgbClr val="FFFFFF"/>
                </a:highlight>
              </a:rPr>
              <a:t>&lt;-</a:t>
            </a:r>
            <a:r>
              <a:rPr lang="en-US" sz="1400" dirty="0">
                <a:solidFill>
                  <a:srgbClr val="000000"/>
                </a:solidFill>
                <a:highlight>
                  <a:srgbClr val="FFFFFF"/>
                </a:highlight>
              </a:rPr>
              <a:t> x</a:t>
            </a:r>
            <a:r>
              <a:rPr lang="en-US" sz="1400" b="1" dirty="0">
                <a:solidFill>
                  <a:srgbClr val="000080"/>
                </a:solidFill>
                <a:highlight>
                  <a:srgbClr val="FFFFFF"/>
                </a:highlight>
              </a:rPr>
              <a:t>[</a:t>
            </a:r>
            <a:r>
              <a:rPr lang="en-US" sz="1400" dirty="0">
                <a:solidFill>
                  <a:srgbClr val="8000FF"/>
                </a:solidFill>
                <a:highlight>
                  <a:srgbClr val="FFFFFF"/>
                </a:highlight>
              </a:rPr>
              <a:t>order</a:t>
            </a:r>
            <a:r>
              <a:rPr lang="en-US" sz="1400" b="1" dirty="0">
                <a:solidFill>
                  <a:srgbClr val="000080"/>
                </a:solidFill>
                <a:highlight>
                  <a:srgbClr val="FFFFFF"/>
                </a:highlight>
              </a:rPr>
              <a:t>(</a:t>
            </a:r>
            <a:r>
              <a:rPr lang="en-US" sz="1400" dirty="0" err="1">
                <a:solidFill>
                  <a:srgbClr val="000000"/>
                </a:solidFill>
                <a:highlight>
                  <a:srgbClr val="FFFFFF"/>
                </a:highlight>
              </a:rPr>
              <a:t>x</a:t>
            </a:r>
            <a:r>
              <a:rPr lang="en-US" sz="1400" b="1" dirty="0" err="1">
                <a:solidFill>
                  <a:srgbClr val="000080"/>
                </a:solidFill>
                <a:highlight>
                  <a:srgbClr val="FFFFFF"/>
                </a:highlight>
              </a:rPr>
              <a:t>$</a:t>
            </a:r>
            <a:r>
              <a:rPr lang="en-US" sz="1400" dirty="0" err="1">
                <a:solidFill>
                  <a:srgbClr val="000000"/>
                </a:solidFill>
                <a:highlight>
                  <a:srgbClr val="FFFFFF"/>
                </a:highlight>
              </a:rPr>
              <a:t>mpg</a:t>
            </a:r>
            <a:r>
              <a:rPr lang="en-US" sz="1400" b="1" dirty="0">
                <a:solidFill>
                  <a:srgbClr val="000080"/>
                </a:solidFill>
                <a:highlight>
                  <a:srgbClr val="FFFFFF"/>
                </a:highlight>
              </a:rPr>
              <a:t>)</a:t>
            </a:r>
            <a:r>
              <a:rPr lang="en-US" sz="1400" dirty="0">
                <a:solidFill>
                  <a:srgbClr val="000000"/>
                </a:solidFill>
                <a:highlight>
                  <a:srgbClr val="FFFFFF"/>
                </a:highlight>
              </a:rPr>
              <a:t>,</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err="1">
                <a:solidFill>
                  <a:srgbClr val="000000"/>
                </a:solidFill>
                <a:highlight>
                  <a:srgbClr val="FFFFFF"/>
                </a:highlight>
              </a:rPr>
              <a:t>x</a:t>
            </a:r>
            <a:r>
              <a:rPr lang="en-US" sz="1400" b="1" dirty="0" err="1">
                <a:solidFill>
                  <a:srgbClr val="000080"/>
                </a:solidFill>
                <a:highlight>
                  <a:srgbClr val="FFFFFF"/>
                </a:highlight>
              </a:rPr>
              <a:t>$</a:t>
            </a:r>
            <a:r>
              <a:rPr lang="en-US" sz="1400" dirty="0" err="1">
                <a:solidFill>
                  <a:srgbClr val="000000"/>
                </a:solidFill>
                <a:highlight>
                  <a:srgbClr val="FFFFFF"/>
                </a:highlight>
              </a:rPr>
              <a:t>color</a:t>
            </a:r>
            <a:r>
              <a:rPr lang="en-US" sz="1400" dirty="0">
                <a:solidFill>
                  <a:srgbClr val="000000"/>
                </a:solidFill>
                <a:highlight>
                  <a:srgbClr val="FFFFFF"/>
                </a:highlight>
              </a:rPr>
              <a:t> </a:t>
            </a:r>
            <a:r>
              <a:rPr lang="en-US" sz="1400" b="1" dirty="0">
                <a:solidFill>
                  <a:srgbClr val="000080"/>
                </a:solidFill>
                <a:highlight>
                  <a:srgbClr val="FFFFFF"/>
                </a:highlight>
              </a:rPr>
              <a:t>&lt;-</a:t>
            </a:r>
            <a:r>
              <a:rPr lang="en-US" sz="1400" dirty="0">
                <a:solidFill>
                  <a:srgbClr val="000000"/>
                </a:solidFill>
                <a:highlight>
                  <a:srgbClr val="FFFFFF"/>
                </a:highlight>
              </a:rPr>
              <a:t> </a:t>
            </a:r>
            <a:r>
              <a:rPr lang="en-US" sz="1400" dirty="0" err="1">
                <a:solidFill>
                  <a:srgbClr val="000000"/>
                </a:solidFill>
                <a:highlight>
                  <a:srgbClr val="FFFFFF"/>
                </a:highlight>
              </a:rPr>
              <a:t>x</a:t>
            </a:r>
            <a:r>
              <a:rPr lang="en-US" sz="1400" b="1" dirty="0" err="1">
                <a:solidFill>
                  <a:srgbClr val="000080"/>
                </a:solidFill>
                <a:highlight>
                  <a:srgbClr val="FFFFFF"/>
                </a:highlight>
              </a:rPr>
              <a:t>$</a:t>
            </a:r>
            <a:r>
              <a:rPr lang="en-US" sz="1400" dirty="0" err="1">
                <a:solidFill>
                  <a:srgbClr val="000000"/>
                </a:solidFill>
                <a:highlight>
                  <a:srgbClr val="FFFFFF"/>
                </a:highlight>
              </a:rPr>
              <a:t>cyl</a:t>
            </a:r>
            <a:endParaRPr lang="en-US" sz="1400" dirty="0">
              <a:solidFill>
                <a:srgbClr val="000000"/>
              </a:solidFill>
              <a:highlight>
                <a:srgbClr val="FFFFFF"/>
              </a:highlight>
            </a:endParaRPr>
          </a:p>
          <a:p>
            <a:r>
              <a:rPr lang="en-US" sz="1400" dirty="0" err="1">
                <a:solidFill>
                  <a:srgbClr val="000000"/>
                </a:solidFill>
                <a:highlight>
                  <a:srgbClr val="FFFFFF"/>
                </a:highlight>
              </a:rPr>
              <a:t>x</a:t>
            </a:r>
            <a:r>
              <a:rPr lang="en-US" sz="1400" b="1" dirty="0" err="1">
                <a:solidFill>
                  <a:srgbClr val="000080"/>
                </a:solidFill>
                <a:highlight>
                  <a:srgbClr val="FFFFFF"/>
                </a:highlight>
              </a:rPr>
              <a:t>$</a:t>
            </a:r>
            <a:r>
              <a:rPr lang="en-US" sz="1400" dirty="0" err="1">
                <a:solidFill>
                  <a:srgbClr val="000000"/>
                </a:solidFill>
                <a:highlight>
                  <a:srgbClr val="FFFFFF"/>
                </a:highlight>
              </a:rPr>
              <a:t>color</a:t>
            </a:r>
            <a:r>
              <a:rPr lang="en-US" sz="1400" dirty="0">
                <a:solidFill>
                  <a:srgbClr val="000000"/>
                </a:solidFill>
                <a:highlight>
                  <a:srgbClr val="FFFFFF"/>
                </a:highlight>
              </a:rPr>
              <a:t> </a:t>
            </a:r>
            <a:r>
              <a:rPr lang="en-US" sz="1400" b="1" dirty="0">
                <a:solidFill>
                  <a:srgbClr val="000080"/>
                </a:solidFill>
                <a:highlight>
                  <a:srgbClr val="FFFFFF"/>
                </a:highlight>
              </a:rPr>
              <a:t>&lt;-</a:t>
            </a:r>
            <a:r>
              <a:rPr lang="en-US" sz="1400" dirty="0">
                <a:solidFill>
                  <a:srgbClr val="000000"/>
                </a:solidFill>
                <a:highlight>
                  <a:srgbClr val="FFFFFF"/>
                </a:highlight>
              </a:rPr>
              <a:t> </a:t>
            </a:r>
            <a:r>
              <a:rPr lang="en-US" sz="1400" dirty="0" err="1">
                <a:solidFill>
                  <a:srgbClr val="000000"/>
                </a:solidFill>
                <a:highlight>
                  <a:srgbClr val="FFFFFF"/>
                </a:highlight>
              </a:rPr>
              <a:t>dplyr</a:t>
            </a:r>
            <a:r>
              <a:rPr lang="en-US" sz="1400" b="1" dirty="0">
                <a:solidFill>
                  <a:srgbClr val="000080"/>
                </a:solidFill>
                <a:highlight>
                  <a:srgbClr val="FFFFFF"/>
                </a:highlight>
              </a:rPr>
              <a:t>::</a:t>
            </a:r>
            <a:r>
              <a:rPr lang="en-US" sz="1400" dirty="0">
                <a:solidFill>
                  <a:srgbClr val="000000"/>
                </a:solidFill>
                <a:highlight>
                  <a:srgbClr val="FFFFFF"/>
                </a:highlight>
              </a:rPr>
              <a:t>recode</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color,`</a:t>
            </a:r>
            <a:r>
              <a:rPr lang="en-US" sz="1400" dirty="0">
                <a:solidFill>
                  <a:srgbClr val="FF8000"/>
                </a:solidFill>
                <a:highlight>
                  <a:srgbClr val="FFFFFF"/>
                </a:highlight>
              </a:rPr>
              <a:t>4</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"red"</a:t>
            </a:r>
            <a:r>
              <a:rPr lang="en-US" sz="1400" dirty="0">
                <a:solidFill>
                  <a:srgbClr val="000000"/>
                </a:solidFill>
                <a:highlight>
                  <a:srgbClr val="FFFFFF"/>
                </a:highlight>
              </a:rPr>
              <a:t>, `</a:t>
            </a:r>
            <a:r>
              <a:rPr lang="en-US" sz="1400" dirty="0">
                <a:solidFill>
                  <a:srgbClr val="FF8000"/>
                </a:solidFill>
                <a:highlight>
                  <a:srgbClr val="FFFFFF"/>
                </a:highlight>
              </a:rPr>
              <a:t>6</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"green"</a:t>
            </a:r>
            <a:r>
              <a:rPr lang="en-US" sz="1400" dirty="0">
                <a:solidFill>
                  <a:srgbClr val="000000"/>
                </a:solidFill>
                <a:highlight>
                  <a:srgbClr val="FFFFFF"/>
                </a:highlight>
              </a:rPr>
              <a:t>, `</a:t>
            </a:r>
            <a:r>
              <a:rPr lang="en-US" sz="1400" dirty="0">
                <a:solidFill>
                  <a:srgbClr val="FF8000"/>
                </a:solidFill>
                <a:highlight>
                  <a:srgbClr val="FFFFFF"/>
                </a:highlight>
              </a:rPr>
              <a:t>8</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"blue"</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x</a:t>
            </a:r>
            <a:r>
              <a:rPr lang="en-US" sz="1400" b="1" dirty="0" err="1">
                <a:solidFill>
                  <a:srgbClr val="000080"/>
                </a:solidFill>
                <a:highlight>
                  <a:srgbClr val="FFFFFF"/>
                </a:highlight>
              </a:rPr>
              <a:t>$</a:t>
            </a:r>
            <a:r>
              <a:rPr lang="en-US" sz="1400" dirty="0" err="1">
                <a:solidFill>
                  <a:srgbClr val="000000"/>
                </a:solidFill>
                <a:highlight>
                  <a:srgbClr val="FFFFFF"/>
                </a:highlight>
              </a:rPr>
              <a:t>cyl</a:t>
            </a:r>
            <a:r>
              <a:rPr lang="en-US" sz="1400" dirty="0">
                <a:solidFill>
                  <a:srgbClr val="000000"/>
                </a:solidFill>
                <a:highlight>
                  <a:srgbClr val="FFFFFF"/>
                </a:highlight>
              </a:rPr>
              <a:t> </a:t>
            </a:r>
            <a:r>
              <a:rPr lang="en-US" sz="1400" b="1" dirty="0">
                <a:solidFill>
                  <a:srgbClr val="000080"/>
                </a:solidFill>
                <a:highlight>
                  <a:srgbClr val="FFFFFF"/>
                </a:highlight>
              </a:rPr>
              <a:t>&lt;-</a:t>
            </a:r>
            <a:r>
              <a:rPr lang="en-US" sz="1400" dirty="0">
                <a:solidFill>
                  <a:srgbClr val="000000"/>
                </a:solidFill>
                <a:highlight>
                  <a:srgbClr val="FFFFFF"/>
                </a:highlight>
              </a:rPr>
              <a:t> </a:t>
            </a:r>
            <a:r>
              <a:rPr lang="en-US" sz="1400" dirty="0" err="1">
                <a:solidFill>
                  <a:srgbClr val="000000"/>
                </a:solidFill>
                <a:highlight>
                  <a:srgbClr val="FFFFFF"/>
                </a:highlight>
              </a:rPr>
              <a:t>as.factor</a:t>
            </a:r>
            <a:r>
              <a:rPr lang="en-US" sz="1400" b="1" dirty="0">
                <a:solidFill>
                  <a:srgbClr val="000080"/>
                </a:solidFill>
                <a:highlight>
                  <a:srgbClr val="FFFFFF"/>
                </a:highlight>
              </a:rPr>
              <a:t>(</a:t>
            </a:r>
            <a:r>
              <a:rPr lang="en-US" sz="1400" dirty="0" err="1">
                <a:solidFill>
                  <a:srgbClr val="000000"/>
                </a:solidFill>
                <a:highlight>
                  <a:srgbClr val="FFFFFF"/>
                </a:highlight>
              </a:rPr>
              <a:t>x</a:t>
            </a:r>
            <a:r>
              <a:rPr lang="en-US" sz="1400" b="1" dirty="0" err="1">
                <a:solidFill>
                  <a:srgbClr val="000080"/>
                </a:solidFill>
                <a:highlight>
                  <a:srgbClr val="FFFFFF"/>
                </a:highlight>
              </a:rPr>
              <a:t>$</a:t>
            </a:r>
            <a:r>
              <a:rPr lang="en-US" sz="1400" dirty="0" err="1">
                <a:solidFill>
                  <a:srgbClr val="000000"/>
                </a:solidFill>
                <a:highlight>
                  <a:srgbClr val="FFFFFF"/>
                </a:highlight>
              </a:rPr>
              <a:t>cyl</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008000"/>
                </a:solidFill>
                <a:highlight>
                  <a:srgbClr val="FFFFFF"/>
                </a:highlight>
              </a:rPr>
              <a:t># In order to show factor label in </a:t>
            </a:r>
            <a:r>
              <a:rPr lang="en-US" sz="1400" dirty="0" err="1">
                <a:solidFill>
                  <a:srgbClr val="008000"/>
                </a:solidFill>
                <a:highlight>
                  <a:srgbClr val="FFFFFF"/>
                </a:highlight>
              </a:rPr>
              <a:t>dotchart</a:t>
            </a:r>
            <a:endParaRPr lang="en-US" sz="1400" dirty="0">
              <a:solidFill>
                <a:srgbClr val="000000"/>
              </a:solidFill>
              <a:highlight>
                <a:srgbClr val="FFFFFF"/>
              </a:highlight>
            </a:endParaRPr>
          </a:p>
          <a:p>
            <a:r>
              <a:rPr lang="en-US" sz="1400" dirty="0" err="1">
                <a:solidFill>
                  <a:srgbClr val="8000FF"/>
                </a:solidFill>
                <a:highlight>
                  <a:srgbClr val="FFFFFF"/>
                </a:highlight>
              </a:rPr>
              <a:t>str</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err="1">
                <a:solidFill>
                  <a:srgbClr val="8000FF"/>
                </a:solidFill>
                <a:highlight>
                  <a:srgbClr val="FFFFFF"/>
                </a:highlight>
              </a:rPr>
              <a:t>dotchart</a:t>
            </a:r>
            <a:r>
              <a:rPr lang="en-US" sz="1400" b="1" dirty="0">
                <a:solidFill>
                  <a:srgbClr val="000080"/>
                </a:solidFill>
                <a:highlight>
                  <a:srgbClr val="FFFFFF"/>
                </a:highlight>
              </a:rPr>
              <a:t>(</a:t>
            </a:r>
            <a:r>
              <a:rPr lang="en-US" sz="1400" dirty="0" err="1">
                <a:solidFill>
                  <a:srgbClr val="000000"/>
                </a:solidFill>
                <a:highlight>
                  <a:srgbClr val="FFFFFF"/>
                </a:highlight>
              </a:rPr>
              <a:t>x</a:t>
            </a:r>
            <a:r>
              <a:rPr lang="en-US" sz="1400" b="1" dirty="0" err="1">
                <a:solidFill>
                  <a:srgbClr val="000080"/>
                </a:solidFill>
                <a:highlight>
                  <a:srgbClr val="FFFFFF"/>
                </a:highlight>
              </a:rPr>
              <a:t>$</a:t>
            </a:r>
            <a:r>
              <a:rPr lang="en-US" sz="1400" dirty="0" err="1">
                <a:solidFill>
                  <a:srgbClr val="000000"/>
                </a:solidFill>
                <a:highlight>
                  <a:srgbClr val="FFFFFF"/>
                </a:highlight>
              </a:rPr>
              <a:t>mpg</a:t>
            </a:r>
            <a:r>
              <a:rPr lang="en-US" sz="1400" dirty="0">
                <a:solidFill>
                  <a:srgbClr val="000000"/>
                </a:solidFill>
                <a:highlight>
                  <a:srgbClr val="FFFFFF"/>
                </a:highlight>
              </a:rPr>
              <a:t>,</a:t>
            </a:r>
          </a:p>
          <a:p>
            <a:r>
              <a:rPr lang="en-US" sz="1400" dirty="0">
                <a:solidFill>
                  <a:srgbClr val="000000"/>
                </a:solidFill>
                <a:highlight>
                  <a:srgbClr val="FFFFFF"/>
                </a:highlight>
              </a:rPr>
              <a:t>         </a:t>
            </a:r>
            <a:r>
              <a:rPr lang="en-US" sz="1400" dirty="0">
                <a:solidFill>
                  <a:srgbClr val="8000FF"/>
                </a:solidFill>
                <a:highlight>
                  <a:srgbClr val="FFFFFF"/>
                </a:highlight>
              </a:rPr>
              <a:t>labels</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row.names</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a:t>
            </a:r>
          </a:p>
          <a:p>
            <a:r>
              <a:rPr lang="en-US" sz="1400" dirty="0">
                <a:solidFill>
                  <a:srgbClr val="000000"/>
                </a:solidFill>
                <a:highlight>
                  <a:srgbClr val="FFFFFF"/>
                </a:highlight>
              </a:rPr>
              <a:t>         </a:t>
            </a:r>
            <a:r>
              <a:rPr lang="en-US" sz="1400" dirty="0" err="1">
                <a:solidFill>
                  <a:srgbClr val="000000"/>
                </a:solidFill>
                <a:highlight>
                  <a:srgbClr val="FFFFFF"/>
                </a:highlight>
              </a:rPr>
              <a:t>cex</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8000"/>
                </a:solidFill>
                <a:highlight>
                  <a:srgbClr val="FFFFFF"/>
                </a:highlight>
              </a:rPr>
              <a:t>0.6</a:t>
            </a:r>
            <a:r>
              <a:rPr lang="en-US" sz="1400" dirty="0">
                <a:solidFill>
                  <a:srgbClr val="000000"/>
                </a:solidFill>
                <a:highlight>
                  <a:srgbClr val="FFFFFF"/>
                </a:highlight>
              </a:rPr>
              <a:t>,</a:t>
            </a:r>
          </a:p>
          <a:p>
            <a:r>
              <a:rPr lang="en-US" sz="1400" dirty="0">
                <a:solidFill>
                  <a:srgbClr val="000000"/>
                </a:solidFill>
                <a:highlight>
                  <a:srgbClr val="FFFFFF"/>
                </a:highlight>
              </a:rPr>
              <a:t>         main</a:t>
            </a:r>
            <a:r>
              <a:rPr lang="en-US" sz="1400" b="1" dirty="0">
                <a:solidFill>
                  <a:srgbClr val="000080"/>
                </a:solidFill>
                <a:highlight>
                  <a:srgbClr val="FFFFFF"/>
                </a:highlight>
              </a:rPr>
              <a:t>=</a:t>
            </a:r>
            <a:r>
              <a:rPr lang="en-US" sz="1400" dirty="0">
                <a:solidFill>
                  <a:srgbClr val="808080"/>
                </a:solidFill>
                <a:highlight>
                  <a:srgbClr val="FFFFFF"/>
                </a:highlight>
              </a:rPr>
              <a:t>"Gas </a:t>
            </a:r>
            <a:r>
              <a:rPr lang="en-US" sz="1400" dirty="0" err="1">
                <a:solidFill>
                  <a:srgbClr val="808080"/>
                </a:solidFill>
                <a:highlight>
                  <a:srgbClr val="FFFFFF"/>
                </a:highlight>
              </a:rPr>
              <a:t>Milage</a:t>
            </a:r>
            <a:r>
              <a:rPr lang="en-US" sz="1400" dirty="0">
                <a:solidFill>
                  <a:srgbClr val="808080"/>
                </a:solidFill>
                <a:highlight>
                  <a:srgbClr val="FFFFFF"/>
                </a:highlight>
              </a:rPr>
              <a:t>\</a:t>
            </a:r>
            <a:r>
              <a:rPr lang="en-US" sz="1400" dirty="0" err="1">
                <a:solidFill>
                  <a:srgbClr val="808080"/>
                </a:solidFill>
                <a:highlight>
                  <a:srgbClr val="FFFFFF"/>
                </a:highlight>
              </a:rPr>
              <a:t>nGrouped</a:t>
            </a:r>
            <a:r>
              <a:rPr lang="en-US" sz="1400" dirty="0">
                <a:solidFill>
                  <a:srgbClr val="808080"/>
                </a:solidFill>
                <a:highlight>
                  <a:srgbClr val="FFFFFF"/>
                </a:highlight>
              </a:rPr>
              <a:t> by Cylinder"</a:t>
            </a:r>
            <a:r>
              <a:rPr lang="en-US" sz="1400" dirty="0">
                <a:solidFill>
                  <a:srgbClr val="000000"/>
                </a:solidFill>
                <a:highlight>
                  <a:srgbClr val="FFFFFF"/>
                </a:highlight>
              </a:rPr>
              <a:t>,</a:t>
            </a:r>
          </a:p>
          <a:p>
            <a:r>
              <a:rPr lang="en-US" sz="1400" dirty="0">
                <a:solidFill>
                  <a:srgbClr val="000000"/>
                </a:solidFill>
                <a:highlight>
                  <a:srgbClr val="FFFFFF"/>
                </a:highlight>
              </a:rPr>
              <a:t>         </a:t>
            </a:r>
            <a:r>
              <a:rPr lang="en-US" sz="1400" dirty="0" err="1">
                <a:solidFill>
                  <a:srgbClr val="000000"/>
                </a:solidFill>
                <a:highlight>
                  <a:srgbClr val="FFFFFF"/>
                </a:highlight>
              </a:rPr>
              <a:t>xlab</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"MPG"</a:t>
            </a:r>
            <a:r>
              <a:rPr lang="en-US" sz="1400" dirty="0">
                <a:solidFill>
                  <a:srgbClr val="000000"/>
                </a:solidFill>
                <a:highlight>
                  <a:srgbClr val="FFFFFF"/>
                </a:highlight>
              </a:rPr>
              <a:t>,</a:t>
            </a:r>
          </a:p>
          <a:p>
            <a:r>
              <a:rPr lang="en-US" sz="1400" dirty="0">
                <a:solidFill>
                  <a:srgbClr val="000000"/>
                </a:solidFill>
                <a:highlight>
                  <a:srgbClr val="FFFFFF"/>
                </a:highlight>
              </a:rPr>
              <a:t>         groups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x</a:t>
            </a:r>
            <a:r>
              <a:rPr lang="en-US" sz="1400" b="1" dirty="0" err="1">
                <a:solidFill>
                  <a:srgbClr val="000080"/>
                </a:solidFill>
                <a:highlight>
                  <a:srgbClr val="FFFFFF"/>
                </a:highlight>
              </a:rPr>
              <a:t>$</a:t>
            </a:r>
            <a:r>
              <a:rPr lang="en-US" sz="1400" dirty="0" err="1">
                <a:solidFill>
                  <a:srgbClr val="000000"/>
                </a:solidFill>
                <a:highlight>
                  <a:srgbClr val="FFFFFF"/>
                </a:highlight>
              </a:rPr>
              <a:t>cyl</a:t>
            </a:r>
            <a:r>
              <a:rPr lang="en-US" sz="1400" dirty="0">
                <a:solidFill>
                  <a:srgbClr val="000000"/>
                </a:solidFill>
                <a:highlight>
                  <a:srgbClr val="FFFFFF"/>
                </a:highlight>
              </a:rPr>
              <a:t>,</a:t>
            </a:r>
          </a:p>
          <a:p>
            <a:r>
              <a:rPr lang="en-US" sz="1400" dirty="0">
                <a:solidFill>
                  <a:srgbClr val="000000"/>
                </a:solidFill>
                <a:highlight>
                  <a:srgbClr val="FFFFFF"/>
                </a:highlight>
              </a:rPr>
              <a:t>         color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x</a:t>
            </a:r>
            <a:r>
              <a:rPr lang="en-US" sz="1400" b="1" dirty="0" err="1">
                <a:solidFill>
                  <a:srgbClr val="000080"/>
                </a:solidFill>
                <a:highlight>
                  <a:srgbClr val="FFFFFF"/>
                </a:highlight>
              </a:rPr>
              <a:t>$</a:t>
            </a:r>
            <a:r>
              <a:rPr lang="en-US" sz="1400" dirty="0" err="1">
                <a:solidFill>
                  <a:srgbClr val="000000"/>
                </a:solidFill>
                <a:highlight>
                  <a:srgbClr val="FFFFFF"/>
                </a:highlight>
              </a:rPr>
              <a:t>color</a:t>
            </a:r>
            <a:r>
              <a:rPr lang="en-US" sz="1400" b="1" dirty="0">
                <a:solidFill>
                  <a:srgbClr val="000080"/>
                </a:solidFill>
                <a:highlight>
                  <a:srgbClr val="FFFFFF"/>
                </a:highlight>
              </a:rPr>
              <a:t>)</a:t>
            </a:r>
            <a:endParaRPr lang="en-US" sz="1400" dirty="0">
              <a:solidFill>
                <a:srgbClr val="000000"/>
              </a:solidFill>
              <a:highlight>
                <a:srgbClr val="FFFFFF"/>
              </a:highlight>
            </a:endParaRPr>
          </a:p>
        </p:txBody>
      </p:sp>
    </p:spTree>
    <p:extLst>
      <p:ext uri="{BB962C8B-B14F-4D97-AF65-F5344CB8AC3E}">
        <p14:creationId xmlns:p14="http://schemas.microsoft.com/office/powerpoint/2010/main" val="1129758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Five-Number Summary </a:t>
            </a:r>
            <a:r>
              <a:rPr lang="en-US" sz="3100" dirty="0"/>
              <a:t>(Quantitative Data)</a:t>
            </a:r>
          </a:p>
        </p:txBody>
      </p:sp>
      <p:sp>
        <p:nvSpPr>
          <p:cNvPr id="3" name="Slide Number Placeholder 2"/>
          <p:cNvSpPr>
            <a:spLocks noGrp="1"/>
          </p:cNvSpPr>
          <p:nvPr>
            <p:ph type="sldNum" sz="quarter" idx="12"/>
          </p:nvPr>
        </p:nvSpPr>
        <p:spPr/>
        <p:txBody>
          <a:bodyPr/>
          <a:lstStyle/>
          <a:p>
            <a:fld id="{F8328964-332A-4115-BBD0-419F6E8FE1FF}" type="slidenum">
              <a:rPr lang="en-US" smtClean="0"/>
              <a:t>29</a:t>
            </a:fld>
            <a:endParaRPr lang="en-US"/>
          </a:p>
        </p:txBody>
      </p:sp>
      <p:sp>
        <p:nvSpPr>
          <p:cNvPr id="4" name="Content Placeholder 3"/>
          <p:cNvSpPr>
            <a:spLocks noGrp="1"/>
          </p:cNvSpPr>
          <p:nvPr>
            <p:ph sz="quarter" idx="1"/>
          </p:nvPr>
        </p:nvSpPr>
        <p:spPr>
          <a:xfrm>
            <a:off x="609600" y="1219200"/>
            <a:ext cx="9601200" cy="2209800"/>
          </a:xfrm>
        </p:spPr>
        <p:txBody>
          <a:bodyPr>
            <a:normAutofit fontScale="92500" lnSpcReduction="10000"/>
          </a:bodyPr>
          <a:lstStyle/>
          <a:p>
            <a:r>
              <a:rPr lang="en-US" dirty="0"/>
              <a:t>Use the following 5 numbers to summarize data</a:t>
            </a:r>
          </a:p>
          <a:p>
            <a:pPr lvl="1"/>
            <a:r>
              <a:rPr lang="en-US" dirty="0"/>
              <a:t>1. Smallest value</a:t>
            </a:r>
          </a:p>
          <a:p>
            <a:pPr lvl="1"/>
            <a:r>
              <a:rPr lang="en-US" dirty="0"/>
              <a:t>2. First quartile (Q1)</a:t>
            </a:r>
          </a:p>
          <a:p>
            <a:pPr lvl="1"/>
            <a:r>
              <a:rPr lang="en-US" dirty="0"/>
              <a:t>3. Median (Q2)</a:t>
            </a:r>
          </a:p>
          <a:p>
            <a:pPr lvl="1"/>
            <a:r>
              <a:rPr lang="en-US" dirty="0"/>
              <a:t>4. Third quartile (Q3)</a:t>
            </a:r>
          </a:p>
          <a:p>
            <a:pPr lvl="1"/>
            <a:r>
              <a:rPr lang="en-US" dirty="0"/>
              <a:t>5. Largest value</a:t>
            </a:r>
          </a:p>
        </p:txBody>
      </p:sp>
      <p:sp>
        <p:nvSpPr>
          <p:cNvPr id="5" name="TextBox 4"/>
          <p:cNvSpPr txBox="1"/>
          <p:nvPr/>
        </p:nvSpPr>
        <p:spPr>
          <a:xfrm>
            <a:off x="2136648" y="3556338"/>
            <a:ext cx="8302752"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i="1" dirty="0">
                <a:solidFill>
                  <a:srgbClr val="FF0000"/>
                </a:solidFill>
              </a:rPr>
              <a:t>Procedure:</a:t>
            </a:r>
          </a:p>
          <a:p>
            <a:r>
              <a:rPr lang="en-US" sz="2000" dirty="0"/>
              <a:t>Step 1:  Sort the data in ascending order;</a:t>
            </a:r>
          </a:p>
          <a:p>
            <a:r>
              <a:rPr lang="en-US" sz="2000" dirty="0"/>
              <a:t>Step 2:  Calculate the smallest value, the three quartiles, and the largest value.</a:t>
            </a:r>
          </a:p>
        </p:txBody>
      </p:sp>
      <p:sp>
        <p:nvSpPr>
          <p:cNvPr id="6" name="Rectangle 5"/>
          <p:cNvSpPr/>
          <p:nvPr/>
        </p:nvSpPr>
        <p:spPr>
          <a:xfrm>
            <a:off x="3576915" y="4659868"/>
            <a:ext cx="4814138" cy="400110"/>
          </a:xfrm>
          <a:prstGeom prst="rect">
            <a:avLst/>
          </a:prstGeom>
        </p:spPr>
        <p:txBody>
          <a:bodyPr wrap="none">
            <a:spAutoFit/>
          </a:bodyPr>
          <a:lstStyle/>
          <a:p>
            <a:r>
              <a:rPr lang="en-US" sz="2000" dirty="0">
                <a:solidFill>
                  <a:srgbClr val="0070C0"/>
                </a:solidFill>
              </a:rPr>
              <a:t>23  12  24  55  60  34  20  17  19  37  43  51</a:t>
            </a:r>
          </a:p>
        </p:txBody>
      </p:sp>
      <p:sp>
        <p:nvSpPr>
          <p:cNvPr id="7" name="Down Arrow 6"/>
          <p:cNvSpPr/>
          <p:nvPr/>
        </p:nvSpPr>
        <p:spPr>
          <a:xfrm>
            <a:off x="5867400" y="5039678"/>
            <a:ext cx="228600" cy="3443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581400" y="5421868"/>
            <a:ext cx="4814138" cy="400110"/>
          </a:xfrm>
          <a:prstGeom prst="rect">
            <a:avLst/>
          </a:prstGeom>
        </p:spPr>
        <p:txBody>
          <a:bodyPr wrap="none">
            <a:spAutoFit/>
          </a:bodyPr>
          <a:lstStyle/>
          <a:p>
            <a:r>
              <a:rPr lang="en-US" sz="2000" dirty="0">
                <a:solidFill>
                  <a:srgbClr val="0070C0"/>
                </a:solidFill>
              </a:rPr>
              <a:t>12  17  19  20  23  24  34  37  43  51  55  60</a:t>
            </a:r>
          </a:p>
        </p:txBody>
      </p:sp>
      <p:cxnSp>
        <p:nvCxnSpPr>
          <p:cNvPr id="11" name="Straight Connector 10"/>
          <p:cNvCxnSpPr/>
          <p:nvPr/>
        </p:nvCxnSpPr>
        <p:spPr>
          <a:xfrm>
            <a:off x="5975406" y="5421868"/>
            <a:ext cx="0" cy="4001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82494" y="5430921"/>
            <a:ext cx="0" cy="4001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162800" y="5421868"/>
            <a:ext cx="0" cy="4001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418907" y="5955268"/>
            <a:ext cx="1143000" cy="369332"/>
          </a:xfrm>
          <a:prstGeom prst="rect">
            <a:avLst/>
          </a:prstGeom>
          <a:noFill/>
        </p:spPr>
        <p:txBody>
          <a:bodyPr wrap="square" rtlCol="0">
            <a:spAutoFit/>
          </a:bodyPr>
          <a:lstStyle/>
          <a:p>
            <a:pPr algn="ctr"/>
            <a:r>
              <a:rPr lang="en-US" dirty="0">
                <a:solidFill>
                  <a:srgbClr val="DA26B3"/>
                </a:solidFill>
              </a:rPr>
              <a:t>Q2=29</a:t>
            </a:r>
          </a:p>
        </p:txBody>
      </p:sp>
      <p:sp>
        <p:nvSpPr>
          <p:cNvPr id="16" name="TextBox 15"/>
          <p:cNvSpPr txBox="1"/>
          <p:nvPr/>
        </p:nvSpPr>
        <p:spPr>
          <a:xfrm>
            <a:off x="6605452" y="5955268"/>
            <a:ext cx="1143000" cy="369332"/>
          </a:xfrm>
          <a:prstGeom prst="rect">
            <a:avLst/>
          </a:prstGeom>
          <a:noFill/>
        </p:spPr>
        <p:txBody>
          <a:bodyPr wrap="square" rtlCol="0">
            <a:spAutoFit/>
          </a:bodyPr>
          <a:lstStyle/>
          <a:p>
            <a:pPr algn="ctr"/>
            <a:r>
              <a:rPr lang="en-US" dirty="0">
                <a:solidFill>
                  <a:srgbClr val="DA26B3"/>
                </a:solidFill>
              </a:rPr>
              <a:t>Q3=45</a:t>
            </a:r>
          </a:p>
        </p:txBody>
      </p:sp>
      <p:sp>
        <p:nvSpPr>
          <p:cNvPr id="17" name="TextBox 16"/>
          <p:cNvSpPr txBox="1"/>
          <p:nvPr/>
        </p:nvSpPr>
        <p:spPr>
          <a:xfrm>
            <a:off x="4217126" y="5955268"/>
            <a:ext cx="1143000" cy="369332"/>
          </a:xfrm>
          <a:prstGeom prst="rect">
            <a:avLst/>
          </a:prstGeom>
          <a:noFill/>
        </p:spPr>
        <p:txBody>
          <a:bodyPr wrap="square" rtlCol="0">
            <a:spAutoFit/>
          </a:bodyPr>
          <a:lstStyle/>
          <a:p>
            <a:pPr algn="ctr"/>
            <a:r>
              <a:rPr lang="en-US" dirty="0">
                <a:solidFill>
                  <a:srgbClr val="DA26B3"/>
                </a:solidFill>
              </a:rPr>
              <a:t>Q1=19.75</a:t>
            </a:r>
          </a:p>
        </p:txBody>
      </p:sp>
      <p:sp>
        <p:nvSpPr>
          <p:cNvPr id="18" name="TextBox 17"/>
          <p:cNvSpPr txBox="1"/>
          <p:nvPr/>
        </p:nvSpPr>
        <p:spPr>
          <a:xfrm>
            <a:off x="7879083" y="5968331"/>
            <a:ext cx="2397033" cy="338554"/>
          </a:xfrm>
          <a:prstGeom prst="rect">
            <a:avLst/>
          </a:prstGeom>
          <a:noFill/>
        </p:spPr>
        <p:txBody>
          <a:bodyPr wrap="square" rtlCol="0">
            <a:spAutoFit/>
          </a:bodyPr>
          <a:lstStyle/>
          <a:p>
            <a:r>
              <a:rPr lang="en-US" sz="1600" dirty="0"/>
              <a:t>(Sample Quantile Type 7)</a:t>
            </a:r>
          </a:p>
        </p:txBody>
      </p:sp>
    </p:spTree>
    <p:extLst>
      <p:ext uri="{BB962C8B-B14F-4D97-AF65-F5344CB8AC3E}">
        <p14:creationId xmlns:p14="http://schemas.microsoft.com/office/powerpoint/2010/main" val="3386876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Slide Number Placeholder 2"/>
          <p:cNvSpPr>
            <a:spLocks noGrp="1"/>
          </p:cNvSpPr>
          <p:nvPr>
            <p:ph type="sldNum" sz="quarter" idx="12"/>
          </p:nvPr>
        </p:nvSpPr>
        <p:spPr/>
        <p:txBody>
          <a:bodyPr/>
          <a:lstStyle/>
          <a:p>
            <a:fld id="{F8328964-332A-4115-BBD0-419F6E8FE1FF}" type="slidenum">
              <a:rPr lang="en-US" smtClean="0"/>
              <a:t>3</a:t>
            </a:fld>
            <a:endParaRPr lang="en-US"/>
          </a:p>
        </p:txBody>
      </p:sp>
      <p:sp>
        <p:nvSpPr>
          <p:cNvPr id="4" name="Content Placeholder 3"/>
          <p:cNvSpPr>
            <a:spLocks noGrp="1"/>
          </p:cNvSpPr>
          <p:nvPr>
            <p:ph sz="quarter" idx="1"/>
          </p:nvPr>
        </p:nvSpPr>
        <p:spPr/>
        <p:txBody>
          <a:bodyPr>
            <a:normAutofit fontScale="92500" lnSpcReduction="10000"/>
          </a:bodyPr>
          <a:lstStyle/>
          <a:p>
            <a:pPr>
              <a:spcAft>
                <a:spcPts val="1200"/>
              </a:spcAft>
            </a:pPr>
            <a:r>
              <a:rPr lang="en-US" dirty="0"/>
              <a:t>Be able to choose appropriate tabular and basic graphic methods for different types of data (qualitative vs. quantitative)</a:t>
            </a:r>
          </a:p>
          <a:p>
            <a:pPr>
              <a:spcAft>
                <a:spcPts val="1200"/>
              </a:spcAft>
            </a:pPr>
            <a:r>
              <a:rPr lang="en-US" dirty="0"/>
              <a:t>Understand tabular and basic graphic methods and be able to interpret these visualization </a:t>
            </a:r>
            <a:r>
              <a:rPr lang="en-US" dirty="0" smtClean="0"/>
              <a:t>results</a:t>
            </a:r>
          </a:p>
          <a:p>
            <a:pPr>
              <a:spcAft>
                <a:spcPts val="1200"/>
              </a:spcAft>
            </a:pPr>
            <a:r>
              <a:rPr lang="en-US" dirty="0" smtClean="0"/>
              <a:t>Understand Simpson’s paradox and be cautious when analyzing data combining all groups</a:t>
            </a:r>
          </a:p>
          <a:p>
            <a:pPr>
              <a:spcAft>
                <a:spcPts val="1200"/>
              </a:spcAft>
            </a:pPr>
            <a:r>
              <a:rPr lang="en-US" dirty="0" smtClean="0"/>
              <a:t>Be </a:t>
            </a:r>
            <a:r>
              <a:rPr lang="en-US" dirty="0"/>
              <a:t>able to use ggplot2 to visualize data</a:t>
            </a:r>
          </a:p>
          <a:p>
            <a:pPr>
              <a:spcAft>
                <a:spcPts val="1200"/>
              </a:spcAft>
            </a:pPr>
            <a:r>
              <a:rPr lang="en-US" dirty="0"/>
              <a:t>Understand spatial data structure</a:t>
            </a:r>
          </a:p>
          <a:p>
            <a:pPr>
              <a:spcAft>
                <a:spcPts val="1200"/>
              </a:spcAft>
            </a:pPr>
            <a:r>
              <a:rPr lang="en-US" dirty="0"/>
              <a:t>Be able to construct advanced visualization such as spatial plots, hexagon binning, mosaic plot, heat map</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513569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Boxplots (a.k.a. Box-and-Whisker Plots)</a:t>
            </a:r>
          </a:p>
        </p:txBody>
      </p:sp>
      <p:sp>
        <p:nvSpPr>
          <p:cNvPr id="3" name="Slide Number Placeholder 2"/>
          <p:cNvSpPr>
            <a:spLocks noGrp="1"/>
          </p:cNvSpPr>
          <p:nvPr>
            <p:ph type="sldNum" sz="quarter" idx="12"/>
          </p:nvPr>
        </p:nvSpPr>
        <p:spPr/>
        <p:txBody>
          <a:bodyPr/>
          <a:lstStyle/>
          <a:p>
            <a:fld id="{F8328964-332A-4115-BBD0-419F6E8FE1FF}" type="slidenum">
              <a:rPr lang="en-US" smtClean="0"/>
              <a:t>30</a:t>
            </a:fld>
            <a:endParaRPr lang="en-US"/>
          </a:p>
        </p:txBody>
      </p:sp>
      <p:sp>
        <p:nvSpPr>
          <p:cNvPr id="4" name="Content Placeholder 3"/>
          <p:cNvSpPr>
            <a:spLocks noGrp="1"/>
          </p:cNvSpPr>
          <p:nvPr>
            <p:ph sz="quarter" idx="1"/>
          </p:nvPr>
        </p:nvSpPr>
        <p:spPr/>
        <p:txBody>
          <a:bodyPr/>
          <a:lstStyle/>
          <a:p>
            <a:r>
              <a:rPr lang="en-US" dirty="0"/>
              <a:t>Box-and-whisker plots summarize data based on a five- number summary.</a:t>
            </a:r>
          </a:p>
          <a:p>
            <a:pPr lvl="1">
              <a:buFont typeface="Wingdings" panose="05000000000000000000" pitchFamily="2" charset="2"/>
              <a:buChar char="§"/>
            </a:pPr>
            <a:r>
              <a:rPr lang="en-US" sz="2000" dirty="0" smtClean="0"/>
              <a:t>First/lower </a:t>
            </a:r>
            <a:r>
              <a:rPr lang="en-US" sz="2000" dirty="0"/>
              <a:t>quartile (Q1)</a:t>
            </a:r>
          </a:p>
          <a:p>
            <a:pPr lvl="1">
              <a:buFont typeface="Wingdings" panose="05000000000000000000" pitchFamily="2" charset="2"/>
              <a:buChar char="§"/>
            </a:pPr>
            <a:r>
              <a:rPr lang="en-US" sz="2000" dirty="0" smtClean="0"/>
              <a:t>Middle quartile/median (Q2)</a:t>
            </a:r>
            <a:endParaRPr lang="en-US" sz="2000" dirty="0"/>
          </a:p>
          <a:p>
            <a:pPr lvl="1">
              <a:buFont typeface="Wingdings" panose="05000000000000000000" pitchFamily="2" charset="2"/>
              <a:buChar char="§"/>
            </a:pPr>
            <a:r>
              <a:rPr lang="en-US" sz="2000" dirty="0" smtClean="0"/>
              <a:t>Third/upper </a:t>
            </a:r>
            <a:r>
              <a:rPr lang="en-US" sz="2000" dirty="0"/>
              <a:t>quartile (Q3)</a:t>
            </a:r>
          </a:p>
          <a:p>
            <a:pPr lvl="1">
              <a:buFont typeface="Wingdings" panose="05000000000000000000" pitchFamily="2" charset="2"/>
              <a:buChar char="§"/>
            </a:pPr>
            <a:r>
              <a:rPr lang="fr-FR" sz="2000" dirty="0"/>
              <a:t>Interquartile range</a:t>
            </a:r>
            <a:br>
              <a:rPr lang="fr-FR" sz="2000" dirty="0"/>
            </a:br>
            <a:r>
              <a:rPr lang="fr-FR" sz="2000" dirty="0"/>
              <a:t>IQR = Q3 - Q1</a:t>
            </a:r>
          </a:p>
          <a:p>
            <a:pPr lvl="1">
              <a:buFont typeface="Wingdings" panose="05000000000000000000" pitchFamily="2" charset="2"/>
              <a:buChar char="§"/>
            </a:pPr>
            <a:r>
              <a:rPr lang="fr-FR" sz="2000" dirty="0" err="1"/>
              <a:t>Upper</a:t>
            </a:r>
            <a:r>
              <a:rPr lang="fr-FR" sz="2000" dirty="0"/>
              <a:t> </a:t>
            </a:r>
            <a:r>
              <a:rPr lang="fr-FR" sz="2000" dirty="0" err="1"/>
              <a:t>limit</a:t>
            </a:r>
            <a:r>
              <a:rPr lang="fr-FR" sz="2000" dirty="0"/>
              <a:t> = Q3 + 1.5IQR</a:t>
            </a:r>
          </a:p>
          <a:p>
            <a:pPr lvl="1">
              <a:buFont typeface="Wingdings" panose="05000000000000000000" pitchFamily="2" charset="2"/>
              <a:buChar char="§"/>
            </a:pPr>
            <a:r>
              <a:rPr lang="fr-FR" sz="2000" dirty="0" err="1"/>
              <a:t>Lower</a:t>
            </a:r>
            <a:r>
              <a:rPr lang="fr-FR" sz="2000" dirty="0"/>
              <a:t> </a:t>
            </a:r>
            <a:r>
              <a:rPr lang="fr-FR" sz="2000" dirty="0" err="1"/>
              <a:t>limit</a:t>
            </a:r>
            <a:r>
              <a:rPr lang="fr-FR" sz="2000" dirty="0"/>
              <a:t> = Q1 – 1.5IQR</a:t>
            </a:r>
          </a:p>
          <a:p>
            <a:pPr lvl="1">
              <a:buFont typeface="Wingdings" panose="05000000000000000000" pitchFamily="2" charset="2"/>
              <a:buChar char="§"/>
            </a:pPr>
            <a:r>
              <a:rPr lang="fr-FR" sz="2000" dirty="0" err="1"/>
              <a:t>Outliers</a:t>
            </a:r>
            <a:r>
              <a:rPr lang="fr-FR" sz="2000" dirty="0"/>
              <a:t>: </a:t>
            </a:r>
            <a:r>
              <a:rPr lang="fr-FR" sz="2000" dirty="0" err="1"/>
              <a:t>beyond</a:t>
            </a:r>
            <a:r>
              <a:rPr lang="fr-FR" sz="2000" dirty="0"/>
              <a:t> the range</a:t>
            </a:r>
            <a:br>
              <a:rPr lang="fr-FR" sz="2000" dirty="0"/>
            </a:br>
            <a:r>
              <a:rPr lang="fr-FR" sz="2000" dirty="0"/>
              <a:t>[Q1 – 1.5IQR, Q3 + 1.5IQR]</a:t>
            </a:r>
            <a:endParaRPr lang="en-US" sz="2000" dirty="0"/>
          </a:p>
        </p:txBody>
      </p:sp>
      <p:grpSp>
        <p:nvGrpSpPr>
          <p:cNvPr id="6" name="Group 5"/>
          <p:cNvGrpSpPr/>
          <p:nvPr/>
        </p:nvGrpSpPr>
        <p:grpSpPr>
          <a:xfrm>
            <a:off x="5422913" y="1828800"/>
            <a:ext cx="5930887" cy="4608731"/>
            <a:chOff x="5422913" y="1828800"/>
            <a:chExt cx="5930887" cy="4608731"/>
          </a:xfrm>
        </p:grpSpPr>
        <p:pic>
          <p:nvPicPr>
            <p:cNvPr id="5" name="Picture 4"/>
            <p:cNvPicPr>
              <a:picLocks noChangeAspect="1"/>
            </p:cNvPicPr>
            <p:nvPr/>
          </p:nvPicPr>
          <p:blipFill rotWithShape="1">
            <a:blip r:embed="rId2"/>
            <a:srcRect t="8888" b="14557"/>
            <a:stretch/>
          </p:blipFill>
          <p:spPr>
            <a:xfrm>
              <a:off x="6219864" y="2667000"/>
              <a:ext cx="3898875" cy="3048000"/>
            </a:xfrm>
            <a:prstGeom prst="rect">
              <a:avLst/>
            </a:prstGeom>
          </p:spPr>
        </p:pic>
        <p:cxnSp>
          <p:nvCxnSpPr>
            <p:cNvPr id="7" name="Straight Arrow Connector 6"/>
            <p:cNvCxnSpPr>
              <a:stCxn id="8" idx="3"/>
            </p:cNvCxnSpPr>
            <p:nvPr/>
          </p:nvCxnSpPr>
          <p:spPr>
            <a:xfrm flipV="1">
              <a:off x="6432563" y="3810000"/>
              <a:ext cx="1844700"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22913" y="3810000"/>
              <a:ext cx="1009650" cy="369332"/>
            </a:xfrm>
            <a:prstGeom prst="rect">
              <a:avLst/>
            </a:prstGeom>
            <a:noFill/>
          </p:spPr>
          <p:txBody>
            <a:bodyPr wrap="square" rtlCol="0">
              <a:spAutoFit/>
            </a:bodyPr>
            <a:lstStyle/>
            <a:p>
              <a:r>
                <a:rPr lang="en-US" dirty="0">
                  <a:solidFill>
                    <a:srgbClr val="FF0000"/>
                  </a:solidFill>
                </a:rPr>
                <a:t>whiskers</a:t>
              </a:r>
            </a:p>
          </p:txBody>
        </p:sp>
        <p:cxnSp>
          <p:nvCxnSpPr>
            <p:cNvPr id="11" name="Straight Connector 10"/>
            <p:cNvCxnSpPr/>
            <p:nvPr/>
          </p:nvCxnSpPr>
          <p:spPr>
            <a:xfrm>
              <a:off x="8886863" y="4191000"/>
              <a:ext cx="1905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886863" y="4724400"/>
              <a:ext cx="1905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0410863" y="4191000"/>
              <a:ext cx="0" cy="533400"/>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487063" y="4246098"/>
              <a:ext cx="762001" cy="369332"/>
            </a:xfrm>
            <a:prstGeom prst="rect">
              <a:avLst/>
            </a:prstGeom>
            <a:noFill/>
          </p:spPr>
          <p:txBody>
            <a:bodyPr wrap="square" rtlCol="0">
              <a:spAutoFit/>
            </a:bodyPr>
            <a:lstStyle/>
            <a:p>
              <a:r>
                <a:rPr lang="en-US" dirty="0">
                  <a:solidFill>
                    <a:srgbClr val="FF0000"/>
                  </a:solidFill>
                </a:rPr>
                <a:t>IQR</a:t>
              </a:r>
            </a:p>
          </p:txBody>
        </p:sp>
        <p:sp>
          <p:nvSpPr>
            <p:cNvPr id="30" name="TextBox 29"/>
            <p:cNvSpPr txBox="1"/>
            <p:nvPr/>
          </p:nvSpPr>
          <p:spPr>
            <a:xfrm>
              <a:off x="6345263" y="1877688"/>
              <a:ext cx="1009650" cy="369332"/>
            </a:xfrm>
            <a:prstGeom prst="rect">
              <a:avLst/>
            </a:prstGeom>
            <a:noFill/>
          </p:spPr>
          <p:txBody>
            <a:bodyPr wrap="square" rtlCol="0">
              <a:spAutoFit/>
            </a:bodyPr>
            <a:lstStyle/>
            <a:p>
              <a:r>
                <a:rPr lang="en-US" dirty="0">
                  <a:solidFill>
                    <a:srgbClr val="FF0000"/>
                  </a:solidFill>
                </a:rPr>
                <a:t>outliers</a:t>
              </a:r>
            </a:p>
          </p:txBody>
        </p:sp>
        <p:cxnSp>
          <p:nvCxnSpPr>
            <p:cNvPr id="31" name="Straight Arrow Connector 30"/>
            <p:cNvCxnSpPr/>
            <p:nvPr/>
          </p:nvCxnSpPr>
          <p:spPr>
            <a:xfrm>
              <a:off x="7229513" y="2133600"/>
              <a:ext cx="1046138" cy="8601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267863" y="1828800"/>
              <a:ext cx="2085937" cy="646331"/>
            </a:xfrm>
            <a:prstGeom prst="rect">
              <a:avLst/>
            </a:prstGeom>
            <a:noFill/>
          </p:spPr>
          <p:txBody>
            <a:bodyPr wrap="square" rtlCol="0">
              <a:spAutoFit/>
            </a:bodyPr>
            <a:lstStyle/>
            <a:p>
              <a:r>
                <a:rPr lang="en-US" dirty="0">
                  <a:solidFill>
                    <a:srgbClr val="FF0000"/>
                  </a:solidFill>
                </a:rPr>
                <a:t>upper limit or max value (smaller one)</a:t>
              </a:r>
            </a:p>
          </p:txBody>
        </p:sp>
        <p:cxnSp>
          <p:nvCxnSpPr>
            <p:cNvPr id="35" name="Straight Arrow Connector 34"/>
            <p:cNvCxnSpPr/>
            <p:nvPr/>
          </p:nvCxnSpPr>
          <p:spPr>
            <a:xfrm flipH="1">
              <a:off x="8364563" y="2198132"/>
              <a:ext cx="920738" cy="12670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886863" y="5791200"/>
              <a:ext cx="2242153" cy="646331"/>
            </a:xfrm>
            <a:prstGeom prst="rect">
              <a:avLst/>
            </a:prstGeom>
            <a:noFill/>
          </p:spPr>
          <p:txBody>
            <a:bodyPr wrap="square" rtlCol="0">
              <a:spAutoFit/>
            </a:bodyPr>
            <a:lstStyle/>
            <a:p>
              <a:r>
                <a:rPr lang="en-US" dirty="0">
                  <a:solidFill>
                    <a:srgbClr val="FF0000"/>
                  </a:solidFill>
                </a:rPr>
                <a:t>lower limit or min value (larger one)</a:t>
              </a:r>
            </a:p>
          </p:txBody>
        </p:sp>
        <p:cxnSp>
          <p:nvCxnSpPr>
            <p:cNvPr id="39" name="Straight Arrow Connector 38"/>
            <p:cNvCxnSpPr/>
            <p:nvPr/>
          </p:nvCxnSpPr>
          <p:spPr>
            <a:xfrm flipH="1" flipV="1">
              <a:off x="8353461" y="5468294"/>
              <a:ext cx="547672" cy="533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428686" y="4485501"/>
              <a:ext cx="1009650" cy="369332"/>
            </a:xfrm>
            <a:prstGeom prst="rect">
              <a:avLst/>
            </a:prstGeom>
            <a:noFill/>
          </p:spPr>
          <p:txBody>
            <a:bodyPr wrap="square" rtlCol="0">
              <a:spAutoFit/>
            </a:bodyPr>
            <a:lstStyle/>
            <a:p>
              <a:r>
                <a:rPr lang="en-US" dirty="0">
                  <a:solidFill>
                    <a:srgbClr val="FF0000"/>
                  </a:solidFill>
                </a:rPr>
                <a:t>median</a:t>
              </a:r>
            </a:p>
          </p:txBody>
        </p:sp>
        <p:cxnSp>
          <p:nvCxnSpPr>
            <p:cNvPr id="48" name="Straight Arrow Connector 47"/>
            <p:cNvCxnSpPr/>
            <p:nvPr/>
          </p:nvCxnSpPr>
          <p:spPr>
            <a:xfrm flipV="1">
              <a:off x="6219864" y="4457700"/>
              <a:ext cx="1532719" cy="2667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59641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Code: Box Plot</a:t>
            </a:r>
          </a:p>
        </p:txBody>
      </p:sp>
      <p:sp>
        <p:nvSpPr>
          <p:cNvPr id="3" name="Slide Number Placeholder 2"/>
          <p:cNvSpPr>
            <a:spLocks noGrp="1"/>
          </p:cNvSpPr>
          <p:nvPr>
            <p:ph type="sldNum" sz="quarter" idx="12"/>
          </p:nvPr>
        </p:nvSpPr>
        <p:spPr/>
        <p:txBody>
          <a:bodyPr/>
          <a:lstStyle/>
          <a:p>
            <a:fld id="{F8328964-332A-4115-BBD0-419F6E8FE1FF}" type="slidenum">
              <a:rPr lang="en-US" smtClean="0"/>
              <a:t>31</a:t>
            </a:fld>
            <a:endParaRPr lang="en-US"/>
          </a:p>
        </p:txBody>
      </p:sp>
      <p:sp>
        <p:nvSpPr>
          <p:cNvPr id="4" name="Content Placeholder 3"/>
          <p:cNvSpPr>
            <a:spLocks noGrp="1"/>
          </p:cNvSpPr>
          <p:nvPr>
            <p:ph sz="quarter" idx="1"/>
          </p:nvPr>
        </p:nvSpPr>
        <p:spPr>
          <a:xfrm>
            <a:off x="609600" y="1219200"/>
            <a:ext cx="9601200" cy="609600"/>
          </a:xfrm>
        </p:spPr>
        <p:txBody>
          <a:bodyPr/>
          <a:lstStyle/>
          <a:p>
            <a:r>
              <a:rPr lang="en-US" dirty="0"/>
              <a:t>Simple box plot</a:t>
            </a:r>
          </a:p>
        </p:txBody>
      </p:sp>
      <p:sp>
        <p:nvSpPr>
          <p:cNvPr id="5" name="Rectangle 4"/>
          <p:cNvSpPr/>
          <p:nvPr/>
        </p:nvSpPr>
        <p:spPr>
          <a:xfrm>
            <a:off x="1371600" y="2743200"/>
            <a:ext cx="5257800" cy="160043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a:solidFill>
                  <a:srgbClr val="008000"/>
                </a:solidFill>
                <a:highlight>
                  <a:srgbClr val="FFFFFF"/>
                </a:highlight>
              </a:rPr>
              <a:t># Box plot of a variable</a:t>
            </a:r>
            <a:endParaRPr lang="en-US" sz="1400" dirty="0">
              <a:solidFill>
                <a:srgbClr val="000000"/>
              </a:solidFill>
              <a:highlight>
                <a:srgbClr val="FFFFFF"/>
              </a:highlight>
            </a:endParaRPr>
          </a:p>
          <a:p>
            <a:r>
              <a:rPr lang="en-US" sz="1400" dirty="0" err="1">
                <a:solidFill>
                  <a:srgbClr val="000000"/>
                </a:solidFill>
                <a:highlight>
                  <a:srgbClr val="FFFFFF"/>
                </a:highlight>
              </a:rPr>
              <a:t>set.seed</a:t>
            </a:r>
            <a:r>
              <a:rPr lang="en-US" sz="1400" b="1" dirty="0">
                <a:solidFill>
                  <a:srgbClr val="000080"/>
                </a:solidFill>
                <a:highlight>
                  <a:srgbClr val="FFFFFF"/>
                </a:highlight>
              </a:rPr>
              <a:t>(</a:t>
            </a:r>
            <a:r>
              <a:rPr lang="en-US" sz="1400" dirty="0">
                <a:solidFill>
                  <a:srgbClr val="FF8000"/>
                </a:solidFill>
                <a:highlight>
                  <a:srgbClr val="FFFFFF"/>
                </a:highlight>
              </a:rPr>
              <a:t>1</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x1 </a:t>
            </a:r>
            <a:r>
              <a:rPr lang="en-US" sz="1400" b="1" dirty="0">
                <a:solidFill>
                  <a:srgbClr val="000080"/>
                </a:solidFill>
                <a:highlight>
                  <a:srgbClr val="FFFFFF"/>
                </a:highlight>
              </a:rPr>
              <a:t>&lt;-</a:t>
            </a:r>
            <a:r>
              <a:rPr lang="en-US" sz="1400" dirty="0">
                <a:solidFill>
                  <a:srgbClr val="000000"/>
                </a:solidFill>
                <a:highlight>
                  <a:srgbClr val="FFFFFF"/>
                </a:highlight>
              </a:rPr>
              <a:t> </a:t>
            </a:r>
            <a:r>
              <a:rPr lang="en-US" sz="1400" dirty="0" err="1">
                <a:solidFill>
                  <a:srgbClr val="8000FF"/>
                </a:solidFill>
                <a:highlight>
                  <a:srgbClr val="FFFFFF"/>
                </a:highlight>
              </a:rPr>
              <a:t>rnorm</a:t>
            </a:r>
            <a:r>
              <a:rPr lang="en-US" sz="1400" b="1" dirty="0">
                <a:solidFill>
                  <a:srgbClr val="000080"/>
                </a:solidFill>
                <a:highlight>
                  <a:srgbClr val="FFFFFF"/>
                </a:highlight>
              </a:rPr>
              <a:t>(</a:t>
            </a:r>
            <a:r>
              <a:rPr lang="en-US" sz="1400" dirty="0">
                <a:solidFill>
                  <a:srgbClr val="FF8000"/>
                </a:solidFill>
                <a:highlight>
                  <a:srgbClr val="FFFFFF"/>
                </a:highlight>
              </a:rPr>
              <a:t>100</a:t>
            </a:r>
            <a:r>
              <a:rPr lang="en-US" sz="1400" dirty="0">
                <a:solidFill>
                  <a:srgbClr val="000000"/>
                </a:solidFill>
                <a:highlight>
                  <a:srgbClr val="FFFFFF"/>
                </a:highlight>
              </a:rPr>
              <a:t>, </a:t>
            </a:r>
            <a:r>
              <a:rPr lang="en-US" sz="1400" dirty="0">
                <a:solidFill>
                  <a:srgbClr val="8000FF"/>
                </a:solidFill>
                <a:highlight>
                  <a:srgbClr val="FFFFFF"/>
                </a:highlight>
              </a:rPr>
              <a:t>mean</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8000"/>
                </a:solidFill>
                <a:highlight>
                  <a:srgbClr val="FFFFFF"/>
                </a:highlight>
              </a:rPr>
              <a:t>5</a:t>
            </a:r>
            <a:r>
              <a:rPr lang="en-US" sz="1400" dirty="0">
                <a:solidFill>
                  <a:srgbClr val="000000"/>
                </a:solidFill>
                <a:highlight>
                  <a:srgbClr val="FFFFFF"/>
                </a:highlight>
              </a:rPr>
              <a:t>, </a:t>
            </a:r>
            <a:r>
              <a:rPr lang="en-US" sz="1400" dirty="0" err="1">
                <a:solidFill>
                  <a:srgbClr val="8000FF"/>
                </a:solidFill>
                <a:highlight>
                  <a:srgbClr val="FFFFFF"/>
                </a:highlight>
              </a:rPr>
              <a:t>sd</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8000"/>
                </a:solidFill>
                <a:highlight>
                  <a:srgbClr val="FFFFFF"/>
                </a:highlight>
              </a:rPr>
              <a:t>2</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x1</a:t>
            </a:r>
            <a:r>
              <a:rPr lang="en-US" sz="1400" b="1" dirty="0">
                <a:solidFill>
                  <a:srgbClr val="000080"/>
                </a:solidFill>
                <a:highlight>
                  <a:srgbClr val="FFFFFF"/>
                </a:highlight>
              </a:rPr>
              <a:t>[</a:t>
            </a:r>
            <a:r>
              <a:rPr lang="en-US" sz="1400" dirty="0">
                <a:solidFill>
                  <a:srgbClr val="FF8000"/>
                </a:solidFill>
                <a:highlight>
                  <a:srgbClr val="FFFFFF"/>
                </a:highlight>
              </a:rPr>
              <a:t>88</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&lt;-</a:t>
            </a:r>
            <a:r>
              <a:rPr lang="en-US" sz="1400" dirty="0">
                <a:solidFill>
                  <a:srgbClr val="000000"/>
                </a:solidFill>
                <a:highlight>
                  <a:srgbClr val="FFFFFF"/>
                </a:highlight>
              </a:rPr>
              <a:t> </a:t>
            </a:r>
            <a:r>
              <a:rPr lang="en-US" sz="1400" dirty="0">
                <a:solidFill>
                  <a:srgbClr val="FF8000"/>
                </a:solidFill>
                <a:highlight>
                  <a:srgbClr val="FFFFFF"/>
                </a:highlight>
              </a:rPr>
              <a:t>12</a:t>
            </a:r>
            <a:r>
              <a:rPr lang="en-US" sz="1400" dirty="0">
                <a:solidFill>
                  <a:srgbClr val="000000"/>
                </a:solidFill>
                <a:highlight>
                  <a:srgbClr val="FFFFFF"/>
                </a:highlight>
              </a:rPr>
              <a:t>; x1</a:t>
            </a:r>
            <a:r>
              <a:rPr lang="en-US" sz="1400" b="1" dirty="0">
                <a:solidFill>
                  <a:srgbClr val="000080"/>
                </a:solidFill>
                <a:highlight>
                  <a:srgbClr val="FFFFFF"/>
                </a:highlight>
              </a:rPr>
              <a:t>[</a:t>
            </a:r>
            <a:r>
              <a:rPr lang="en-US" sz="1400" dirty="0">
                <a:solidFill>
                  <a:srgbClr val="FF8000"/>
                </a:solidFill>
                <a:highlight>
                  <a:srgbClr val="FFFFFF"/>
                </a:highlight>
              </a:rPr>
              <a:t>89</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&lt;-</a:t>
            </a:r>
            <a:r>
              <a:rPr lang="en-US" sz="1400" dirty="0">
                <a:solidFill>
                  <a:srgbClr val="000000"/>
                </a:solidFill>
                <a:highlight>
                  <a:srgbClr val="FFFFFF"/>
                </a:highlight>
              </a:rPr>
              <a:t> </a:t>
            </a:r>
            <a:r>
              <a:rPr lang="en-US" sz="1400" dirty="0">
                <a:solidFill>
                  <a:srgbClr val="FF8000"/>
                </a:solidFill>
                <a:highlight>
                  <a:srgbClr val="FFFFFF"/>
                </a:highlight>
              </a:rPr>
              <a:t>11.8</a:t>
            </a:r>
            <a:r>
              <a:rPr lang="en-US" sz="1400" dirty="0">
                <a:solidFill>
                  <a:srgbClr val="000000"/>
                </a:solidFill>
                <a:highlight>
                  <a:srgbClr val="FFFFFF"/>
                </a:highlight>
              </a:rPr>
              <a:t>  </a:t>
            </a:r>
            <a:r>
              <a:rPr lang="en-US" sz="1400" dirty="0">
                <a:solidFill>
                  <a:srgbClr val="008000"/>
                </a:solidFill>
                <a:highlight>
                  <a:srgbClr val="FFFFFF"/>
                </a:highlight>
              </a:rPr>
              <a:t># Set two outliers</a:t>
            </a:r>
            <a:endParaRPr lang="en-US" sz="1400" dirty="0">
              <a:solidFill>
                <a:srgbClr val="000000"/>
              </a:solidFill>
              <a:highlight>
                <a:srgbClr val="FFFFFF"/>
              </a:highlight>
            </a:endParaRPr>
          </a:p>
          <a:p>
            <a:r>
              <a:rPr lang="en-US" sz="1400" dirty="0">
                <a:solidFill>
                  <a:srgbClr val="8000FF"/>
                </a:solidFill>
                <a:highlight>
                  <a:srgbClr val="FFFFFF"/>
                </a:highlight>
              </a:rPr>
              <a:t>quantile</a:t>
            </a:r>
            <a:r>
              <a:rPr lang="en-US" sz="1400" b="1" dirty="0">
                <a:solidFill>
                  <a:srgbClr val="000080"/>
                </a:solidFill>
                <a:highlight>
                  <a:srgbClr val="FFFFFF"/>
                </a:highlight>
              </a:rPr>
              <a:t>(</a:t>
            </a:r>
            <a:r>
              <a:rPr lang="en-US" sz="1400" dirty="0">
                <a:solidFill>
                  <a:srgbClr val="000000"/>
                </a:solidFill>
                <a:highlight>
                  <a:srgbClr val="FFFFFF"/>
                </a:highlight>
              </a:rPr>
              <a:t>x1</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8000FF"/>
                </a:solidFill>
                <a:highlight>
                  <a:srgbClr val="FFFFFF"/>
                </a:highlight>
              </a:rPr>
              <a:t>boxplot</a:t>
            </a:r>
            <a:r>
              <a:rPr lang="en-US" sz="1400" b="1" dirty="0">
                <a:solidFill>
                  <a:srgbClr val="000080"/>
                </a:solidFill>
                <a:highlight>
                  <a:srgbClr val="FFFFFF"/>
                </a:highlight>
              </a:rPr>
              <a:t>(</a:t>
            </a:r>
            <a:r>
              <a:rPr lang="en-US" sz="1400" dirty="0">
                <a:solidFill>
                  <a:srgbClr val="000000"/>
                </a:solidFill>
                <a:highlight>
                  <a:srgbClr val="FFFFFF"/>
                </a:highlight>
              </a:rPr>
              <a:t>x1</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8000FF"/>
                </a:solidFill>
                <a:highlight>
                  <a:srgbClr val="FFFFFF"/>
                </a:highlight>
              </a:rPr>
              <a:t>boxplot</a:t>
            </a:r>
            <a:r>
              <a:rPr lang="en-US" sz="1400" b="1" dirty="0">
                <a:solidFill>
                  <a:srgbClr val="000080"/>
                </a:solidFill>
                <a:highlight>
                  <a:srgbClr val="FFFFFF"/>
                </a:highlight>
              </a:rPr>
              <a:t>(</a:t>
            </a:r>
            <a:r>
              <a:rPr lang="en-US" sz="1400" dirty="0">
                <a:solidFill>
                  <a:srgbClr val="000000"/>
                </a:solidFill>
                <a:highlight>
                  <a:srgbClr val="FFFFFF"/>
                </a:highlight>
              </a:rPr>
              <a:t>x1,notch</a:t>
            </a:r>
            <a:r>
              <a:rPr lang="en-US" sz="1400" b="1" dirty="0">
                <a:solidFill>
                  <a:srgbClr val="000080"/>
                </a:solidFill>
                <a:highlight>
                  <a:srgbClr val="FFFFFF"/>
                </a:highlight>
              </a:rPr>
              <a:t>=</a:t>
            </a:r>
            <a:r>
              <a:rPr lang="en-US" sz="1400" b="1" dirty="0">
                <a:solidFill>
                  <a:srgbClr val="0000FF"/>
                </a:solidFill>
                <a:highlight>
                  <a:srgbClr val="FFFFFF"/>
                </a:highlight>
              </a:rPr>
              <a:t>TRUE</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008000"/>
                </a:solidFill>
                <a:highlight>
                  <a:srgbClr val="FFFFFF"/>
                </a:highlight>
              </a:rPr>
              <a:t># Draw a notch in each side of the box</a:t>
            </a:r>
            <a:endParaRPr lang="en-US" sz="1400" dirty="0"/>
          </a:p>
        </p:txBody>
      </p:sp>
      <p:pic>
        <p:nvPicPr>
          <p:cNvPr id="6" name="Picture 5"/>
          <p:cNvPicPr>
            <a:picLocks noChangeAspect="1"/>
          </p:cNvPicPr>
          <p:nvPr/>
        </p:nvPicPr>
        <p:blipFill rotWithShape="1">
          <a:blip r:embed="rId2"/>
          <a:srcRect l="7384" t="13674" r="6165" b="18685"/>
          <a:stretch/>
        </p:blipFill>
        <p:spPr>
          <a:xfrm>
            <a:off x="7543800" y="3846939"/>
            <a:ext cx="3057287" cy="2325261"/>
          </a:xfrm>
          <a:prstGeom prst="rect">
            <a:avLst/>
          </a:prstGeom>
        </p:spPr>
      </p:pic>
      <p:pic>
        <p:nvPicPr>
          <p:cNvPr id="7" name="Picture 6"/>
          <p:cNvPicPr>
            <a:picLocks noChangeAspect="1"/>
          </p:cNvPicPr>
          <p:nvPr/>
        </p:nvPicPr>
        <p:blipFill rotWithShape="1">
          <a:blip r:embed="rId3"/>
          <a:srcRect l="5993" t="10221" r="5993" b="15746"/>
          <a:stretch/>
        </p:blipFill>
        <p:spPr>
          <a:xfrm>
            <a:off x="7543800" y="1143000"/>
            <a:ext cx="3016155" cy="2590800"/>
          </a:xfrm>
          <a:prstGeom prst="rect">
            <a:avLst/>
          </a:prstGeom>
        </p:spPr>
      </p:pic>
    </p:spTree>
    <p:extLst>
      <p:ext uri="{BB962C8B-B14F-4D97-AF65-F5344CB8AC3E}">
        <p14:creationId xmlns:p14="http://schemas.microsoft.com/office/powerpoint/2010/main" val="3631401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Code: Box Plot</a:t>
            </a:r>
          </a:p>
        </p:txBody>
      </p:sp>
      <p:sp>
        <p:nvSpPr>
          <p:cNvPr id="3" name="Slide Number Placeholder 2"/>
          <p:cNvSpPr>
            <a:spLocks noGrp="1"/>
          </p:cNvSpPr>
          <p:nvPr>
            <p:ph type="sldNum" sz="quarter" idx="12"/>
          </p:nvPr>
        </p:nvSpPr>
        <p:spPr/>
        <p:txBody>
          <a:bodyPr/>
          <a:lstStyle/>
          <a:p>
            <a:fld id="{F8328964-332A-4115-BBD0-419F6E8FE1FF}" type="slidenum">
              <a:rPr lang="en-US" smtClean="0"/>
              <a:t>32</a:t>
            </a:fld>
            <a:endParaRPr lang="en-US"/>
          </a:p>
        </p:txBody>
      </p:sp>
      <p:sp>
        <p:nvSpPr>
          <p:cNvPr id="4" name="Content Placeholder 3"/>
          <p:cNvSpPr>
            <a:spLocks noGrp="1"/>
          </p:cNvSpPr>
          <p:nvPr>
            <p:ph sz="quarter" idx="1"/>
          </p:nvPr>
        </p:nvSpPr>
        <p:spPr>
          <a:xfrm>
            <a:off x="609600" y="1219200"/>
            <a:ext cx="9601200" cy="609600"/>
          </a:xfrm>
        </p:spPr>
        <p:txBody>
          <a:bodyPr/>
          <a:lstStyle/>
          <a:p>
            <a:r>
              <a:rPr lang="en-US" dirty="0"/>
              <a:t>Box plot by group</a:t>
            </a:r>
          </a:p>
        </p:txBody>
      </p:sp>
      <p:sp>
        <p:nvSpPr>
          <p:cNvPr id="8" name="Rectangle 7"/>
          <p:cNvSpPr/>
          <p:nvPr/>
        </p:nvSpPr>
        <p:spPr>
          <a:xfrm>
            <a:off x="2249860" y="1828801"/>
            <a:ext cx="7808541"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a:solidFill>
                  <a:srgbClr val="008000"/>
                </a:solidFill>
                <a:highlight>
                  <a:srgbClr val="FFFFFF"/>
                </a:highlight>
              </a:rPr>
              <a:t># Box plot of a variable by group</a:t>
            </a:r>
            <a:endParaRPr lang="en-US" sz="1400" dirty="0">
              <a:solidFill>
                <a:srgbClr val="000000"/>
              </a:solidFill>
              <a:highlight>
                <a:srgbClr val="FFFFFF"/>
              </a:highlight>
            </a:endParaRPr>
          </a:p>
          <a:p>
            <a:r>
              <a:rPr lang="en-US" sz="1400" dirty="0">
                <a:solidFill>
                  <a:srgbClr val="8000FF"/>
                </a:solidFill>
                <a:highlight>
                  <a:srgbClr val="FFFFFF"/>
                </a:highlight>
              </a:rPr>
              <a:t>boxplot</a:t>
            </a:r>
            <a:r>
              <a:rPr lang="en-US" sz="1400" b="1" dirty="0">
                <a:solidFill>
                  <a:srgbClr val="000080"/>
                </a:solidFill>
                <a:highlight>
                  <a:srgbClr val="FFFFFF"/>
                </a:highlight>
              </a:rPr>
              <a:t>(</a:t>
            </a:r>
            <a:r>
              <a:rPr lang="en-US" sz="1400" dirty="0">
                <a:solidFill>
                  <a:srgbClr val="000000"/>
                </a:solidFill>
                <a:highlight>
                  <a:srgbClr val="FFFFFF"/>
                </a:highlight>
              </a:rPr>
              <a:t>mpg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cyl</a:t>
            </a:r>
            <a:r>
              <a:rPr lang="en-US" sz="1400" dirty="0">
                <a:solidFill>
                  <a:srgbClr val="000000"/>
                </a:solidFill>
                <a:highlight>
                  <a:srgbClr val="FFFFFF"/>
                </a:highlight>
              </a:rPr>
              <a:t>, </a:t>
            </a:r>
            <a:r>
              <a:rPr lang="en-US" sz="1400" dirty="0">
                <a:solidFill>
                  <a:srgbClr val="8000FF"/>
                </a:solidFill>
                <a:highlight>
                  <a:srgbClr val="FFFFFF"/>
                </a:highlight>
              </a:rPr>
              <a:t>data</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mtcars</a:t>
            </a:r>
            <a:r>
              <a:rPr lang="en-US" sz="1400" dirty="0">
                <a:solidFill>
                  <a:srgbClr val="000000"/>
                </a:solidFill>
                <a:highlight>
                  <a:srgbClr val="FFFFFF"/>
                </a:highlight>
              </a:rPr>
              <a:t>, main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"Mileage by Cylinder"</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a:solidFill>
                  <a:srgbClr val="8000FF"/>
                </a:solidFill>
                <a:highlight>
                  <a:srgbClr val="FFFFFF"/>
                </a:highlight>
              </a:rPr>
              <a:t>boxplot</a:t>
            </a:r>
            <a:r>
              <a:rPr lang="en-US" sz="1400" b="1" dirty="0">
                <a:solidFill>
                  <a:srgbClr val="000080"/>
                </a:solidFill>
                <a:highlight>
                  <a:srgbClr val="FFFFFF"/>
                </a:highlight>
              </a:rPr>
              <a:t>(</a:t>
            </a:r>
            <a:r>
              <a:rPr lang="en-US" sz="1400" dirty="0">
                <a:solidFill>
                  <a:srgbClr val="000000"/>
                </a:solidFill>
                <a:highlight>
                  <a:srgbClr val="FFFFFF"/>
                </a:highlight>
              </a:rPr>
              <a:t>mpg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cyl</a:t>
            </a:r>
            <a:r>
              <a:rPr lang="en-US" sz="1400" b="1" dirty="0">
                <a:solidFill>
                  <a:srgbClr val="000080"/>
                </a:solidFill>
                <a:highlight>
                  <a:srgbClr val="FFFFFF"/>
                </a:highlight>
              </a:rPr>
              <a:t>*</a:t>
            </a:r>
            <a:r>
              <a:rPr lang="en-US" sz="1400" dirty="0">
                <a:solidFill>
                  <a:srgbClr val="000000"/>
                </a:solidFill>
                <a:highlight>
                  <a:srgbClr val="FFFFFF"/>
                </a:highlight>
              </a:rPr>
              <a:t>am, </a:t>
            </a:r>
            <a:r>
              <a:rPr lang="en-US" sz="1400" dirty="0">
                <a:solidFill>
                  <a:srgbClr val="8000FF"/>
                </a:solidFill>
                <a:highlight>
                  <a:srgbClr val="FFFFFF"/>
                </a:highlight>
              </a:rPr>
              <a:t>data</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mtcars</a:t>
            </a:r>
            <a:r>
              <a:rPr lang="en-US" sz="1400" dirty="0">
                <a:solidFill>
                  <a:srgbClr val="000000"/>
                </a:solidFill>
                <a:highlight>
                  <a:srgbClr val="FFFFFF"/>
                </a:highlight>
              </a:rPr>
              <a:t>, main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"Mileage by Cylinder and Transmission"</a:t>
            </a:r>
            <a:r>
              <a:rPr lang="en-US" sz="1400" dirty="0">
                <a:solidFill>
                  <a:srgbClr val="000000"/>
                </a:solidFill>
                <a:highlight>
                  <a:srgbClr val="FFFFFF"/>
                </a:highlight>
              </a:rPr>
              <a:t>, </a:t>
            </a:r>
            <a:r>
              <a:rPr lang="en-US" sz="1400" dirty="0">
                <a:solidFill>
                  <a:srgbClr val="8000FF"/>
                </a:solidFill>
                <a:highlight>
                  <a:srgbClr val="FFFFFF"/>
                </a:highlight>
              </a:rPr>
              <a:t>col</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00FF"/>
                </a:solidFill>
                <a:highlight>
                  <a:srgbClr val="FFFFFF"/>
                </a:highlight>
              </a:rPr>
              <a:t>rainbow</a:t>
            </a:r>
            <a:r>
              <a:rPr lang="en-US" sz="1400" b="1" dirty="0">
                <a:solidFill>
                  <a:srgbClr val="000080"/>
                </a:solidFill>
                <a:highlight>
                  <a:srgbClr val="FFFFFF"/>
                </a:highlight>
              </a:rPr>
              <a:t>(</a:t>
            </a:r>
            <a:r>
              <a:rPr lang="en-US" sz="1400" dirty="0">
                <a:solidFill>
                  <a:srgbClr val="FF8000"/>
                </a:solidFill>
                <a:highlight>
                  <a:srgbClr val="FFFFFF"/>
                </a:highlight>
              </a:rPr>
              <a:t>3</a:t>
            </a:r>
            <a:r>
              <a:rPr lang="en-US" sz="1400" b="1" dirty="0">
                <a:solidFill>
                  <a:srgbClr val="000080"/>
                </a:solidFill>
                <a:highlight>
                  <a:srgbClr val="FFFFFF"/>
                </a:highlight>
              </a:rPr>
              <a:t>))</a:t>
            </a:r>
            <a:endParaRPr lang="en-US" sz="1400" dirty="0"/>
          </a:p>
        </p:txBody>
      </p:sp>
      <p:pic>
        <p:nvPicPr>
          <p:cNvPr id="9" name="Picture 8"/>
          <p:cNvPicPr>
            <a:picLocks noChangeAspect="1"/>
          </p:cNvPicPr>
          <p:nvPr/>
        </p:nvPicPr>
        <p:blipFill rotWithShape="1">
          <a:blip r:embed="rId2"/>
          <a:srcRect t="2940" b="8325"/>
          <a:stretch/>
        </p:blipFill>
        <p:spPr>
          <a:xfrm>
            <a:off x="2209800" y="2919548"/>
            <a:ext cx="3818822" cy="3460409"/>
          </a:xfrm>
          <a:prstGeom prst="rect">
            <a:avLst/>
          </a:prstGeom>
        </p:spPr>
      </p:pic>
      <p:pic>
        <p:nvPicPr>
          <p:cNvPr id="10" name="Picture 9"/>
          <p:cNvPicPr>
            <a:picLocks noChangeAspect="1"/>
          </p:cNvPicPr>
          <p:nvPr/>
        </p:nvPicPr>
        <p:blipFill rotWithShape="1">
          <a:blip r:embed="rId3"/>
          <a:srcRect t="2765" b="8294"/>
          <a:stretch/>
        </p:blipFill>
        <p:spPr>
          <a:xfrm>
            <a:off x="6096000" y="2932610"/>
            <a:ext cx="3810000" cy="3460410"/>
          </a:xfrm>
          <a:prstGeom prst="rect">
            <a:avLst/>
          </a:prstGeom>
        </p:spPr>
      </p:pic>
    </p:spTree>
    <p:extLst>
      <p:ext uri="{BB962C8B-B14F-4D97-AF65-F5344CB8AC3E}">
        <p14:creationId xmlns:p14="http://schemas.microsoft.com/office/powerpoint/2010/main" val="4069044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Density Plots (Quantitative Data)</a:t>
            </a:r>
          </a:p>
        </p:txBody>
      </p:sp>
      <p:sp>
        <p:nvSpPr>
          <p:cNvPr id="3" name="Slide Number Placeholder 2"/>
          <p:cNvSpPr>
            <a:spLocks noGrp="1"/>
          </p:cNvSpPr>
          <p:nvPr>
            <p:ph type="sldNum" sz="quarter" idx="12"/>
          </p:nvPr>
        </p:nvSpPr>
        <p:spPr/>
        <p:txBody>
          <a:bodyPr/>
          <a:lstStyle/>
          <a:p>
            <a:fld id="{F8328964-332A-4115-BBD0-419F6E8FE1FF}" type="slidenum">
              <a:rPr lang="en-US" smtClean="0"/>
              <a:t>33</a:t>
            </a:fld>
            <a:endParaRPr lang="en-US"/>
          </a:p>
        </p:txBody>
      </p:sp>
      <p:sp>
        <p:nvSpPr>
          <p:cNvPr id="4" name="Content Placeholder 3"/>
          <p:cNvSpPr>
            <a:spLocks noGrp="1"/>
          </p:cNvSpPr>
          <p:nvPr>
            <p:ph sz="quarter" idx="1"/>
          </p:nvPr>
        </p:nvSpPr>
        <p:spPr/>
        <p:txBody>
          <a:bodyPr/>
          <a:lstStyle/>
          <a:p>
            <a:r>
              <a:rPr lang="en-US" dirty="0"/>
              <a:t>Histogram</a:t>
            </a:r>
          </a:p>
          <a:p>
            <a:pPr lvl="1">
              <a:buFont typeface="Wingdings" panose="05000000000000000000" pitchFamily="2" charset="2"/>
              <a:buChar char="§"/>
            </a:pPr>
            <a:r>
              <a:rPr lang="en-US" dirty="0"/>
              <a:t>A histogram visualize the distribution of a variable in terms of frequency, relative frequency, or percent frequency.</a:t>
            </a:r>
          </a:p>
          <a:p>
            <a:pPr lvl="1">
              <a:buFont typeface="Wingdings" panose="05000000000000000000" pitchFamily="2" charset="2"/>
              <a:buChar char="§"/>
            </a:pPr>
            <a:r>
              <a:rPr lang="en-US" dirty="0"/>
              <a:t>A histogram can be thought of as a simplified kernel density plot.</a:t>
            </a:r>
          </a:p>
          <a:p>
            <a:pPr lvl="1">
              <a:buFont typeface="Wingdings" panose="05000000000000000000" pitchFamily="2" charset="2"/>
              <a:buChar char="§"/>
            </a:pPr>
            <a:endParaRPr lang="en-US" dirty="0"/>
          </a:p>
          <a:p>
            <a:r>
              <a:rPr lang="en-US" dirty="0"/>
              <a:t>Kernel Density Plot</a:t>
            </a:r>
          </a:p>
          <a:p>
            <a:pPr lvl="1">
              <a:buFont typeface="Wingdings" panose="05000000000000000000" pitchFamily="2" charset="2"/>
              <a:buChar char="§"/>
            </a:pPr>
            <a:r>
              <a:rPr lang="en-US" dirty="0"/>
              <a:t>A kernel density plot uses a kernel algorithm to smooth frequencies over the bins. </a:t>
            </a:r>
          </a:p>
          <a:p>
            <a:pPr lvl="1">
              <a:buFont typeface="Wingdings" panose="05000000000000000000" pitchFamily="2" charset="2"/>
              <a:buChar char="§"/>
            </a:pPr>
            <a:r>
              <a:rPr lang="en-US" dirty="0"/>
              <a:t>This yields a smoother probability density function, which will in general more accurately reflect distribution of the underlying variable.</a:t>
            </a:r>
          </a:p>
        </p:txBody>
      </p:sp>
      <p:sp>
        <p:nvSpPr>
          <p:cNvPr id="7" name="TextBox 6"/>
          <p:cNvSpPr txBox="1"/>
          <p:nvPr/>
        </p:nvSpPr>
        <p:spPr>
          <a:xfrm>
            <a:off x="3200400" y="5867400"/>
            <a:ext cx="5257800" cy="369332"/>
          </a:xfrm>
          <a:prstGeom prst="rect">
            <a:avLst/>
          </a:prstGeom>
          <a:noFill/>
        </p:spPr>
        <p:txBody>
          <a:bodyPr wrap="square" rtlCol="0">
            <a:spAutoFit/>
          </a:bodyPr>
          <a:lstStyle/>
          <a:p>
            <a:r>
              <a:rPr lang="en-US" dirty="0"/>
              <a:t>Source: </a:t>
            </a:r>
            <a:r>
              <a:rPr lang="en-US" dirty="0">
                <a:hlinkClick r:id="rId2"/>
              </a:rPr>
              <a:t>https://en.wikipedia.org/wiki/Histogram</a:t>
            </a:r>
            <a:endParaRPr lang="en-US" dirty="0"/>
          </a:p>
        </p:txBody>
      </p:sp>
    </p:spTree>
    <p:extLst>
      <p:ext uri="{BB962C8B-B14F-4D97-AF65-F5344CB8AC3E}">
        <p14:creationId xmlns:p14="http://schemas.microsoft.com/office/powerpoint/2010/main" val="3995320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Histograms</a:t>
            </a:r>
          </a:p>
        </p:txBody>
      </p:sp>
      <p:sp>
        <p:nvSpPr>
          <p:cNvPr id="3" name="Slide Number Placeholder 2"/>
          <p:cNvSpPr>
            <a:spLocks noGrp="1"/>
          </p:cNvSpPr>
          <p:nvPr>
            <p:ph type="sldNum" sz="quarter" idx="12"/>
          </p:nvPr>
        </p:nvSpPr>
        <p:spPr/>
        <p:txBody>
          <a:bodyPr/>
          <a:lstStyle/>
          <a:p>
            <a:fld id="{F8328964-332A-4115-BBD0-419F6E8FE1FF}" type="slidenum">
              <a:rPr lang="en-US" smtClean="0"/>
              <a:t>34</a:t>
            </a:fld>
            <a:endParaRPr lang="en-US"/>
          </a:p>
        </p:txBody>
      </p:sp>
      <p:sp>
        <p:nvSpPr>
          <p:cNvPr id="4" name="Content Placeholder 3"/>
          <p:cNvSpPr>
            <a:spLocks noGrp="1"/>
          </p:cNvSpPr>
          <p:nvPr>
            <p:ph sz="quarter" idx="1"/>
          </p:nvPr>
        </p:nvSpPr>
        <p:spPr/>
        <p:txBody>
          <a:bodyPr/>
          <a:lstStyle/>
          <a:p>
            <a:r>
              <a:rPr lang="en-US" dirty="0"/>
              <a:t>A histogram reveals the shape of distribution.</a:t>
            </a:r>
          </a:p>
        </p:txBody>
      </p:sp>
      <p:pic>
        <p:nvPicPr>
          <p:cNvPr id="6" name="Picture 5"/>
          <p:cNvPicPr>
            <a:picLocks noChangeAspect="1"/>
          </p:cNvPicPr>
          <p:nvPr/>
        </p:nvPicPr>
        <p:blipFill>
          <a:blip r:embed="rId2"/>
          <a:stretch>
            <a:fillRect/>
          </a:stretch>
        </p:blipFill>
        <p:spPr>
          <a:xfrm>
            <a:off x="3121212" y="1819747"/>
            <a:ext cx="5870388" cy="4400184"/>
          </a:xfrm>
          <a:prstGeom prst="rect">
            <a:avLst/>
          </a:prstGeom>
        </p:spPr>
      </p:pic>
      <p:sp>
        <p:nvSpPr>
          <p:cNvPr id="5" name="TextBox 4"/>
          <p:cNvSpPr txBox="1"/>
          <p:nvPr/>
        </p:nvSpPr>
        <p:spPr>
          <a:xfrm>
            <a:off x="3886200" y="6495180"/>
            <a:ext cx="5105400" cy="276999"/>
          </a:xfrm>
          <a:prstGeom prst="rect">
            <a:avLst/>
          </a:prstGeom>
          <a:noFill/>
        </p:spPr>
        <p:txBody>
          <a:bodyPr wrap="square" rtlCol="0">
            <a:spAutoFit/>
          </a:bodyPr>
          <a:lstStyle/>
          <a:p>
            <a:r>
              <a:rPr lang="en-US" sz="1200" dirty="0"/>
              <a:t>Image source:  Anderson et al. “</a:t>
            </a:r>
            <a:r>
              <a:rPr lang="en-US" sz="1200" i="1" dirty="0"/>
              <a:t>Statistics for business &amp; economics” (11e)</a:t>
            </a:r>
            <a:endParaRPr lang="en-US" sz="1200" dirty="0"/>
          </a:p>
        </p:txBody>
      </p:sp>
    </p:spTree>
    <p:extLst>
      <p:ext uri="{BB962C8B-B14F-4D97-AF65-F5344CB8AC3E}">
        <p14:creationId xmlns:p14="http://schemas.microsoft.com/office/powerpoint/2010/main" val="603099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Histograms vs. Bar Charts</a:t>
            </a:r>
          </a:p>
        </p:txBody>
      </p:sp>
      <p:sp>
        <p:nvSpPr>
          <p:cNvPr id="3" name="Slide Number Placeholder 2"/>
          <p:cNvSpPr>
            <a:spLocks noGrp="1"/>
          </p:cNvSpPr>
          <p:nvPr>
            <p:ph type="sldNum" sz="quarter" idx="12"/>
          </p:nvPr>
        </p:nvSpPr>
        <p:spPr/>
        <p:txBody>
          <a:bodyPr/>
          <a:lstStyle/>
          <a:p>
            <a:fld id="{F8328964-332A-4115-BBD0-419F6E8FE1FF}" type="slidenum">
              <a:rPr lang="en-US" smtClean="0"/>
              <a:t>35</a:t>
            </a:fld>
            <a:endParaRPr lang="en-US"/>
          </a:p>
        </p:txBody>
      </p:sp>
      <p:sp>
        <p:nvSpPr>
          <p:cNvPr id="4" name="Content Placeholder 3"/>
          <p:cNvSpPr>
            <a:spLocks noGrp="1"/>
          </p:cNvSpPr>
          <p:nvPr>
            <p:ph sz="quarter" idx="1"/>
          </p:nvPr>
        </p:nvSpPr>
        <p:spPr/>
        <p:txBody>
          <a:bodyPr/>
          <a:lstStyle/>
          <a:p>
            <a:r>
              <a:rPr lang="en-US" dirty="0"/>
              <a:t>Histograms are used to visualize the distribution of quantitative data.</a:t>
            </a:r>
          </a:p>
          <a:p>
            <a:r>
              <a:rPr lang="en-US" dirty="0"/>
              <a:t>Bar charts are used to summarize qualitative data.</a:t>
            </a:r>
          </a:p>
        </p:txBody>
      </p:sp>
      <p:pic>
        <p:nvPicPr>
          <p:cNvPr id="5" name="Picture 4"/>
          <p:cNvPicPr>
            <a:picLocks noChangeAspect="1"/>
          </p:cNvPicPr>
          <p:nvPr/>
        </p:nvPicPr>
        <p:blipFill>
          <a:blip r:embed="rId2"/>
          <a:stretch>
            <a:fillRect/>
          </a:stretch>
        </p:blipFill>
        <p:spPr>
          <a:xfrm>
            <a:off x="6553201" y="3151599"/>
            <a:ext cx="3165373" cy="2868204"/>
          </a:xfrm>
          <a:prstGeom prst="rect">
            <a:avLst/>
          </a:prstGeom>
        </p:spPr>
      </p:pic>
      <p:pic>
        <p:nvPicPr>
          <p:cNvPr id="6" name="Picture 5"/>
          <p:cNvPicPr>
            <a:picLocks noChangeAspect="1"/>
          </p:cNvPicPr>
          <p:nvPr/>
        </p:nvPicPr>
        <p:blipFill>
          <a:blip r:embed="rId3"/>
          <a:stretch>
            <a:fillRect/>
          </a:stretch>
        </p:blipFill>
        <p:spPr>
          <a:xfrm>
            <a:off x="2590800" y="3062877"/>
            <a:ext cx="2895600" cy="2956927"/>
          </a:xfrm>
          <a:prstGeom prst="rect">
            <a:avLst/>
          </a:prstGeom>
        </p:spPr>
      </p:pic>
      <p:sp>
        <p:nvSpPr>
          <p:cNvPr id="7" name="TextBox 6"/>
          <p:cNvSpPr txBox="1"/>
          <p:nvPr/>
        </p:nvSpPr>
        <p:spPr>
          <a:xfrm>
            <a:off x="7848600" y="2743200"/>
            <a:ext cx="1143000" cy="369332"/>
          </a:xfrm>
          <a:prstGeom prst="rect">
            <a:avLst/>
          </a:prstGeom>
          <a:noFill/>
        </p:spPr>
        <p:txBody>
          <a:bodyPr wrap="square" rtlCol="0">
            <a:spAutoFit/>
          </a:bodyPr>
          <a:lstStyle/>
          <a:p>
            <a:r>
              <a:rPr lang="en-US" dirty="0">
                <a:solidFill>
                  <a:srgbClr val="00B0F0"/>
                </a:solidFill>
              </a:rPr>
              <a:t>Gaps</a:t>
            </a:r>
          </a:p>
        </p:txBody>
      </p:sp>
      <p:cxnSp>
        <p:nvCxnSpPr>
          <p:cNvPr id="9" name="Straight Arrow Connector 8"/>
          <p:cNvCxnSpPr/>
          <p:nvPr/>
        </p:nvCxnSpPr>
        <p:spPr>
          <a:xfrm flipH="1">
            <a:off x="7848602" y="3112532"/>
            <a:ext cx="287285" cy="1230868"/>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238358" y="3112532"/>
            <a:ext cx="388450" cy="1307068"/>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38600" y="2743200"/>
            <a:ext cx="1143000" cy="369332"/>
          </a:xfrm>
          <a:prstGeom prst="rect">
            <a:avLst/>
          </a:prstGeom>
          <a:noFill/>
        </p:spPr>
        <p:txBody>
          <a:bodyPr wrap="square" rtlCol="0">
            <a:spAutoFit/>
          </a:bodyPr>
          <a:lstStyle/>
          <a:p>
            <a:r>
              <a:rPr lang="en-US" dirty="0">
                <a:solidFill>
                  <a:srgbClr val="00B0F0"/>
                </a:solidFill>
              </a:rPr>
              <a:t>No gaps</a:t>
            </a:r>
          </a:p>
        </p:txBody>
      </p:sp>
      <p:cxnSp>
        <p:nvCxnSpPr>
          <p:cNvPr id="15" name="Straight Arrow Connector 14"/>
          <p:cNvCxnSpPr/>
          <p:nvPr/>
        </p:nvCxnSpPr>
        <p:spPr>
          <a:xfrm flipH="1">
            <a:off x="3963287" y="3066196"/>
            <a:ext cx="377046" cy="1066711"/>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4" idx="2"/>
          </p:cNvCxnSpPr>
          <p:nvPr/>
        </p:nvCxnSpPr>
        <p:spPr>
          <a:xfrm flipH="1">
            <a:off x="4415646" y="3112532"/>
            <a:ext cx="194454" cy="1916668"/>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514601" y="5903716"/>
            <a:ext cx="3334423" cy="369332"/>
          </a:xfrm>
          <a:prstGeom prst="rect">
            <a:avLst/>
          </a:prstGeom>
          <a:noFill/>
        </p:spPr>
        <p:txBody>
          <a:bodyPr wrap="square" rtlCol="0">
            <a:spAutoFit/>
          </a:bodyPr>
          <a:lstStyle/>
          <a:p>
            <a:pPr algn="ctr"/>
            <a:r>
              <a:rPr lang="en-US" dirty="0">
                <a:solidFill>
                  <a:srgbClr val="00B0F0"/>
                </a:solidFill>
              </a:rPr>
              <a:t>Adjacent bins (usually equal size)</a:t>
            </a:r>
          </a:p>
        </p:txBody>
      </p:sp>
      <p:sp>
        <p:nvSpPr>
          <p:cNvPr id="21" name="Rectangle 20"/>
          <p:cNvSpPr/>
          <p:nvPr/>
        </p:nvSpPr>
        <p:spPr>
          <a:xfrm>
            <a:off x="6800178" y="5910003"/>
            <a:ext cx="3334423" cy="369332"/>
          </a:xfrm>
          <a:prstGeom prst="rect">
            <a:avLst/>
          </a:prstGeom>
          <a:noFill/>
        </p:spPr>
        <p:txBody>
          <a:bodyPr wrap="square" rtlCol="0">
            <a:spAutoFit/>
          </a:bodyPr>
          <a:lstStyle/>
          <a:p>
            <a:pPr algn="ctr"/>
            <a:r>
              <a:rPr lang="en-US" dirty="0">
                <a:solidFill>
                  <a:srgbClr val="00B0F0"/>
                </a:solidFill>
              </a:rPr>
              <a:t>Categories</a:t>
            </a:r>
          </a:p>
        </p:txBody>
      </p:sp>
    </p:spTree>
    <p:extLst>
      <p:ext uri="{BB962C8B-B14F-4D97-AF65-F5344CB8AC3E}">
        <p14:creationId xmlns:p14="http://schemas.microsoft.com/office/powerpoint/2010/main" val="2220553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Code: Histograms</a:t>
            </a:r>
          </a:p>
        </p:txBody>
      </p:sp>
      <p:sp>
        <p:nvSpPr>
          <p:cNvPr id="3" name="Slide Number Placeholder 2"/>
          <p:cNvSpPr>
            <a:spLocks noGrp="1"/>
          </p:cNvSpPr>
          <p:nvPr>
            <p:ph type="sldNum" sz="quarter" idx="12"/>
          </p:nvPr>
        </p:nvSpPr>
        <p:spPr/>
        <p:txBody>
          <a:bodyPr/>
          <a:lstStyle/>
          <a:p>
            <a:fld id="{F8328964-332A-4115-BBD0-419F6E8FE1FF}" type="slidenum">
              <a:rPr lang="en-US" smtClean="0"/>
              <a:t>36</a:t>
            </a:fld>
            <a:endParaRPr lang="en-US"/>
          </a:p>
        </p:txBody>
      </p:sp>
      <p:pic>
        <p:nvPicPr>
          <p:cNvPr id="8" name="Picture 7"/>
          <p:cNvPicPr>
            <a:picLocks noChangeAspect="1"/>
          </p:cNvPicPr>
          <p:nvPr/>
        </p:nvPicPr>
        <p:blipFill rotWithShape="1">
          <a:blip r:embed="rId2"/>
          <a:srcRect t="3947" b="1719"/>
          <a:stretch/>
        </p:blipFill>
        <p:spPr>
          <a:xfrm>
            <a:off x="6504820" y="1066800"/>
            <a:ext cx="3172580" cy="4648200"/>
          </a:xfrm>
          <a:prstGeom prst="rect">
            <a:avLst/>
          </a:prstGeom>
        </p:spPr>
      </p:pic>
      <p:sp>
        <p:nvSpPr>
          <p:cNvPr id="9" name="Rectangle 8"/>
          <p:cNvSpPr/>
          <p:nvPr/>
        </p:nvSpPr>
        <p:spPr>
          <a:xfrm>
            <a:off x="2286000" y="1524001"/>
            <a:ext cx="3810000" cy="310854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a:solidFill>
                  <a:srgbClr val="008000"/>
                </a:solidFill>
                <a:highlight>
                  <a:srgbClr val="FFFFFF"/>
                </a:highlight>
              </a:rPr>
              <a:t># Only show 2*1 plots on a page</a:t>
            </a:r>
            <a:endParaRPr lang="en-US" sz="1400" dirty="0">
              <a:solidFill>
                <a:srgbClr val="000000"/>
              </a:solidFill>
              <a:highlight>
                <a:srgbClr val="FFFFFF"/>
              </a:highlight>
            </a:endParaRPr>
          </a:p>
          <a:p>
            <a:r>
              <a:rPr lang="en-US" sz="1400" dirty="0">
                <a:solidFill>
                  <a:srgbClr val="8000FF"/>
                </a:solidFill>
                <a:highlight>
                  <a:srgbClr val="FFFFFF"/>
                </a:highlight>
              </a:rPr>
              <a:t>par</a:t>
            </a:r>
            <a:r>
              <a:rPr lang="en-US" sz="1400" b="1" dirty="0">
                <a:solidFill>
                  <a:srgbClr val="000080"/>
                </a:solidFill>
                <a:highlight>
                  <a:srgbClr val="FFFFFF"/>
                </a:highlight>
              </a:rPr>
              <a:t>(</a:t>
            </a:r>
            <a:r>
              <a:rPr lang="en-US" sz="1400" dirty="0" err="1">
                <a:solidFill>
                  <a:srgbClr val="000000"/>
                </a:solidFill>
                <a:highlight>
                  <a:srgbClr val="FFFFFF"/>
                </a:highlight>
              </a:rPr>
              <a:t>mfrow</a:t>
            </a:r>
            <a:r>
              <a:rPr lang="en-US" sz="1400" b="1" dirty="0">
                <a:solidFill>
                  <a:srgbClr val="000080"/>
                </a:solidFill>
                <a:highlight>
                  <a:srgbClr val="FFFFFF"/>
                </a:highlight>
              </a:rPr>
              <a:t>=</a:t>
            </a:r>
            <a:r>
              <a:rPr lang="en-US" sz="1400" dirty="0">
                <a:solidFill>
                  <a:srgbClr val="8000FF"/>
                </a:solidFill>
                <a:highlight>
                  <a:srgbClr val="FFFFFF"/>
                </a:highlight>
              </a:rPr>
              <a:t>c</a:t>
            </a:r>
            <a:r>
              <a:rPr lang="en-US" sz="1400" b="1" dirty="0">
                <a:solidFill>
                  <a:srgbClr val="000080"/>
                </a:solidFill>
                <a:highlight>
                  <a:srgbClr val="FFFFFF"/>
                </a:highlight>
              </a:rPr>
              <a:t>(</a:t>
            </a:r>
            <a:r>
              <a:rPr lang="en-US" sz="1400" dirty="0">
                <a:solidFill>
                  <a:srgbClr val="FF8000"/>
                </a:solidFill>
                <a:highlight>
                  <a:srgbClr val="FFFFFF"/>
                </a:highlight>
              </a:rPr>
              <a:t>2</a:t>
            </a:r>
            <a:r>
              <a:rPr lang="en-US" sz="1400" dirty="0">
                <a:solidFill>
                  <a:srgbClr val="000000"/>
                </a:solidFill>
                <a:highlight>
                  <a:srgbClr val="FFFFFF"/>
                </a:highlight>
              </a:rPr>
              <a:t>,</a:t>
            </a:r>
            <a:r>
              <a:rPr lang="en-US" sz="1400" dirty="0">
                <a:solidFill>
                  <a:srgbClr val="FF8000"/>
                </a:solidFill>
                <a:highlight>
                  <a:srgbClr val="FFFFFF"/>
                </a:highlight>
              </a:rPr>
              <a:t>1</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8000FF"/>
                </a:solidFill>
                <a:highlight>
                  <a:srgbClr val="FFFFFF"/>
                </a:highlight>
              </a:rPr>
              <a:t>hist</a:t>
            </a:r>
            <a:r>
              <a:rPr lang="en-US" sz="1400" b="1" dirty="0">
                <a:solidFill>
                  <a:srgbClr val="000080"/>
                </a:solidFill>
                <a:highlight>
                  <a:srgbClr val="FFFFFF"/>
                </a:highlight>
              </a:rPr>
              <a:t>(</a:t>
            </a:r>
            <a:r>
              <a:rPr lang="en-US" sz="1400" dirty="0" err="1">
                <a:solidFill>
                  <a:srgbClr val="000000"/>
                </a:solidFill>
                <a:highlight>
                  <a:srgbClr val="FFFFFF"/>
                </a:highlight>
              </a:rPr>
              <a:t>mtcars</a:t>
            </a:r>
            <a:r>
              <a:rPr lang="en-US" sz="1400" b="1" dirty="0" err="1">
                <a:solidFill>
                  <a:srgbClr val="000080"/>
                </a:solidFill>
                <a:highlight>
                  <a:srgbClr val="FFFFFF"/>
                </a:highlight>
              </a:rPr>
              <a:t>$</a:t>
            </a:r>
            <a:r>
              <a:rPr lang="en-US" sz="1400" dirty="0" err="1">
                <a:solidFill>
                  <a:srgbClr val="000000"/>
                </a:solidFill>
                <a:highlight>
                  <a:srgbClr val="FFFFFF"/>
                </a:highlight>
              </a:rPr>
              <a:t>mpg</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err="1">
                <a:solidFill>
                  <a:srgbClr val="8000FF"/>
                </a:solidFill>
                <a:highlight>
                  <a:srgbClr val="FFFFFF"/>
                </a:highlight>
              </a:rPr>
              <a:t>hist</a:t>
            </a:r>
            <a:r>
              <a:rPr lang="en-US" sz="1400" b="1" dirty="0">
                <a:solidFill>
                  <a:srgbClr val="000080"/>
                </a:solidFill>
                <a:highlight>
                  <a:srgbClr val="FFFFFF"/>
                </a:highlight>
              </a:rPr>
              <a:t>(</a:t>
            </a:r>
            <a:r>
              <a:rPr lang="en-US" sz="1400" dirty="0" err="1">
                <a:solidFill>
                  <a:srgbClr val="000000"/>
                </a:solidFill>
                <a:highlight>
                  <a:srgbClr val="FFFFFF"/>
                </a:highlight>
              </a:rPr>
              <a:t>mtcars</a:t>
            </a:r>
            <a:r>
              <a:rPr lang="en-US" sz="1400" b="1" dirty="0" err="1">
                <a:solidFill>
                  <a:srgbClr val="000080"/>
                </a:solidFill>
                <a:highlight>
                  <a:srgbClr val="FFFFFF"/>
                </a:highlight>
              </a:rPr>
              <a:t>$</a:t>
            </a:r>
            <a:r>
              <a:rPr lang="en-US" sz="1400" dirty="0" err="1">
                <a:solidFill>
                  <a:srgbClr val="000000"/>
                </a:solidFill>
                <a:highlight>
                  <a:srgbClr val="FFFFFF"/>
                </a:highlight>
              </a:rPr>
              <a:t>mpg</a:t>
            </a:r>
            <a:r>
              <a:rPr lang="en-US" sz="1400" dirty="0">
                <a:solidFill>
                  <a:srgbClr val="000000"/>
                </a:solidFill>
                <a:highlight>
                  <a:srgbClr val="FFFFFF"/>
                </a:highlight>
              </a:rPr>
              <a:t>,</a:t>
            </a:r>
          </a:p>
          <a:p>
            <a:r>
              <a:rPr lang="en-US" sz="1400" dirty="0">
                <a:solidFill>
                  <a:srgbClr val="000000"/>
                </a:solidFill>
                <a:highlight>
                  <a:srgbClr val="FFFFFF"/>
                </a:highlight>
              </a:rPr>
              <a:t>     main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"Distribution of MPG"</a:t>
            </a:r>
            <a:r>
              <a:rPr lang="en-US" sz="1400" dirty="0">
                <a:solidFill>
                  <a:srgbClr val="000000"/>
                </a:solidFill>
                <a:highlight>
                  <a:srgbClr val="FFFFFF"/>
                </a:highlight>
              </a:rPr>
              <a:t>,</a:t>
            </a:r>
          </a:p>
          <a:p>
            <a:r>
              <a:rPr lang="en-US" sz="1400" dirty="0">
                <a:solidFill>
                  <a:srgbClr val="000000"/>
                </a:solidFill>
                <a:highlight>
                  <a:srgbClr val="FFFFFF"/>
                </a:highlight>
              </a:rPr>
              <a:t>     </a:t>
            </a:r>
            <a:r>
              <a:rPr lang="en-US" sz="1400" dirty="0" err="1">
                <a:solidFill>
                  <a:srgbClr val="000000"/>
                </a:solidFill>
                <a:highlight>
                  <a:srgbClr val="FFFFFF"/>
                </a:highlight>
              </a:rPr>
              <a:t>xlab</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"MPG"</a:t>
            </a:r>
            <a:r>
              <a:rPr lang="en-US" sz="1400" dirty="0">
                <a:solidFill>
                  <a:srgbClr val="000000"/>
                </a:solidFill>
                <a:highlight>
                  <a:srgbClr val="FFFFFF"/>
                </a:highlight>
              </a:rPr>
              <a:t>,</a:t>
            </a:r>
          </a:p>
          <a:p>
            <a:r>
              <a:rPr lang="en-US" sz="1400" dirty="0">
                <a:solidFill>
                  <a:srgbClr val="000000"/>
                </a:solidFill>
                <a:highlight>
                  <a:srgbClr val="FFFFFF"/>
                </a:highlight>
              </a:rPr>
              <a:t>     probability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FF"/>
                </a:solidFill>
                <a:highlight>
                  <a:srgbClr val="FFFFFF"/>
                </a:highlight>
              </a:rPr>
              <a:t>TRUE</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8000"/>
                </a:solidFill>
                <a:highlight>
                  <a:srgbClr val="FFFFFF"/>
                </a:highlight>
              </a:rPr>
              <a:t># Add a normal curve</a:t>
            </a:r>
            <a:endParaRPr lang="en-US" sz="1400" dirty="0">
              <a:solidFill>
                <a:srgbClr val="000000"/>
              </a:solidFill>
              <a:highlight>
                <a:srgbClr val="FFFFFF"/>
              </a:highlight>
            </a:endParaRPr>
          </a:p>
          <a:p>
            <a:r>
              <a:rPr lang="en-US" sz="1400" dirty="0">
                <a:solidFill>
                  <a:srgbClr val="8000FF"/>
                </a:solidFill>
                <a:highlight>
                  <a:srgbClr val="FFFFFF"/>
                </a:highlight>
              </a:rPr>
              <a:t>curve</a:t>
            </a:r>
            <a:r>
              <a:rPr lang="en-US" sz="1400" b="1" dirty="0">
                <a:solidFill>
                  <a:srgbClr val="000080"/>
                </a:solidFill>
                <a:highlight>
                  <a:srgbClr val="FFFFFF"/>
                </a:highlight>
              </a:rPr>
              <a:t>(</a:t>
            </a:r>
            <a:r>
              <a:rPr lang="en-US" sz="1400" dirty="0" err="1">
                <a:solidFill>
                  <a:srgbClr val="8000FF"/>
                </a:solidFill>
                <a:highlight>
                  <a:srgbClr val="FFFFFF"/>
                </a:highlight>
              </a:rPr>
              <a:t>dnorm</a:t>
            </a:r>
            <a:r>
              <a:rPr lang="en-US" sz="1400" b="1" dirty="0">
                <a:solidFill>
                  <a:srgbClr val="000080"/>
                </a:solidFill>
                <a:highlight>
                  <a:srgbClr val="FFFFFF"/>
                </a:highlight>
              </a:rPr>
              <a:t>(</a:t>
            </a:r>
            <a:r>
              <a:rPr lang="en-US" sz="1400" dirty="0">
                <a:solidFill>
                  <a:srgbClr val="000000"/>
                </a:solidFill>
                <a:highlight>
                  <a:srgbClr val="FFFFFF"/>
                </a:highlight>
              </a:rPr>
              <a:t>x, </a:t>
            </a:r>
            <a:r>
              <a:rPr lang="en-US" sz="1400" dirty="0">
                <a:solidFill>
                  <a:srgbClr val="8000FF"/>
                </a:solidFill>
                <a:highlight>
                  <a:srgbClr val="FFFFFF"/>
                </a:highlight>
              </a:rPr>
              <a:t>mean</a:t>
            </a:r>
            <a:r>
              <a:rPr lang="en-US" sz="1400" b="1" dirty="0">
                <a:solidFill>
                  <a:srgbClr val="000080"/>
                </a:solidFill>
                <a:highlight>
                  <a:srgbClr val="FFFFFF"/>
                </a:highlight>
              </a:rPr>
              <a:t>=</a:t>
            </a:r>
            <a:r>
              <a:rPr lang="en-US" sz="1400" dirty="0">
                <a:solidFill>
                  <a:srgbClr val="8000FF"/>
                </a:solidFill>
                <a:highlight>
                  <a:srgbClr val="FFFFFF"/>
                </a:highlight>
              </a:rPr>
              <a:t>mean</a:t>
            </a:r>
            <a:r>
              <a:rPr lang="en-US" sz="1400" b="1" dirty="0">
                <a:solidFill>
                  <a:srgbClr val="000080"/>
                </a:solidFill>
                <a:highlight>
                  <a:srgbClr val="FFFFFF"/>
                </a:highlight>
              </a:rPr>
              <a:t>(</a:t>
            </a:r>
            <a:r>
              <a:rPr lang="en-US" sz="1400" dirty="0" err="1">
                <a:solidFill>
                  <a:srgbClr val="000000"/>
                </a:solidFill>
                <a:highlight>
                  <a:srgbClr val="FFFFFF"/>
                </a:highlight>
              </a:rPr>
              <a:t>mtcars</a:t>
            </a:r>
            <a:r>
              <a:rPr lang="en-US" sz="1400" b="1" dirty="0" err="1">
                <a:solidFill>
                  <a:srgbClr val="000080"/>
                </a:solidFill>
                <a:highlight>
                  <a:srgbClr val="FFFFFF"/>
                </a:highlight>
              </a:rPr>
              <a:t>$</a:t>
            </a:r>
            <a:r>
              <a:rPr lang="en-US" sz="1400" dirty="0" err="1">
                <a:solidFill>
                  <a:srgbClr val="000000"/>
                </a:solidFill>
                <a:highlight>
                  <a:srgbClr val="FFFFFF"/>
                </a:highlight>
              </a:rPr>
              <a:t>mpg</a:t>
            </a:r>
            <a:r>
              <a:rPr lang="en-US" sz="1400" b="1" dirty="0">
                <a:solidFill>
                  <a:srgbClr val="000080"/>
                </a:solidFill>
                <a:highlight>
                  <a:srgbClr val="FFFFFF"/>
                </a:highlight>
              </a:rPr>
              <a:t>)</a:t>
            </a:r>
            <a:r>
              <a:rPr lang="en-US" sz="1400" dirty="0">
                <a:solidFill>
                  <a:srgbClr val="000000"/>
                </a:solidFill>
                <a:highlight>
                  <a:srgbClr val="FFFFFF"/>
                </a:highlight>
              </a:rPr>
              <a:t>,</a:t>
            </a:r>
          </a:p>
          <a:p>
            <a:r>
              <a:rPr lang="en-US" sz="1400" dirty="0">
                <a:solidFill>
                  <a:srgbClr val="000000"/>
                </a:solidFill>
                <a:highlight>
                  <a:srgbClr val="FFFFFF"/>
                </a:highlight>
              </a:rPr>
              <a:t>            </a:t>
            </a:r>
            <a:r>
              <a:rPr lang="en-US" sz="1400" dirty="0" err="1">
                <a:solidFill>
                  <a:srgbClr val="8000FF"/>
                </a:solidFill>
                <a:highlight>
                  <a:srgbClr val="FFFFFF"/>
                </a:highlight>
              </a:rPr>
              <a:t>sd</a:t>
            </a:r>
            <a:r>
              <a:rPr lang="en-US" sz="1400" b="1" dirty="0">
                <a:solidFill>
                  <a:srgbClr val="000080"/>
                </a:solidFill>
                <a:highlight>
                  <a:srgbClr val="FFFFFF"/>
                </a:highlight>
              </a:rPr>
              <a:t>=</a:t>
            </a:r>
            <a:r>
              <a:rPr lang="en-US" sz="1400" dirty="0" err="1">
                <a:solidFill>
                  <a:srgbClr val="8000FF"/>
                </a:solidFill>
                <a:highlight>
                  <a:srgbClr val="FFFFFF"/>
                </a:highlight>
              </a:rPr>
              <a:t>sd</a:t>
            </a:r>
            <a:r>
              <a:rPr lang="en-US" sz="1400" b="1" dirty="0">
                <a:solidFill>
                  <a:srgbClr val="000080"/>
                </a:solidFill>
                <a:highlight>
                  <a:srgbClr val="FFFFFF"/>
                </a:highlight>
              </a:rPr>
              <a:t>(</a:t>
            </a:r>
            <a:r>
              <a:rPr lang="en-US" sz="1400" dirty="0" err="1">
                <a:solidFill>
                  <a:srgbClr val="000000"/>
                </a:solidFill>
                <a:highlight>
                  <a:srgbClr val="FFFFFF"/>
                </a:highlight>
              </a:rPr>
              <a:t>mtcars</a:t>
            </a:r>
            <a:r>
              <a:rPr lang="en-US" sz="1400" b="1" dirty="0" err="1">
                <a:solidFill>
                  <a:srgbClr val="000080"/>
                </a:solidFill>
                <a:highlight>
                  <a:srgbClr val="FFFFFF"/>
                </a:highlight>
              </a:rPr>
              <a:t>$</a:t>
            </a:r>
            <a:r>
              <a:rPr lang="en-US" sz="1400" dirty="0" err="1">
                <a:solidFill>
                  <a:srgbClr val="000000"/>
                </a:solidFill>
                <a:highlight>
                  <a:srgbClr val="FFFFFF"/>
                </a:highlight>
              </a:rPr>
              <a:t>mpg</a:t>
            </a:r>
            <a:r>
              <a:rPr lang="en-US" sz="1400" b="1" dirty="0">
                <a:solidFill>
                  <a:srgbClr val="000080"/>
                </a:solidFill>
                <a:highlight>
                  <a:srgbClr val="FFFFFF"/>
                </a:highlight>
              </a:rPr>
              <a:t>))</a:t>
            </a:r>
            <a:r>
              <a:rPr lang="en-US" sz="1400" dirty="0">
                <a:solidFill>
                  <a:srgbClr val="000000"/>
                </a:solidFill>
                <a:highlight>
                  <a:srgbClr val="FFFFFF"/>
                </a:highlight>
              </a:rPr>
              <a:t>,</a:t>
            </a:r>
          </a:p>
          <a:p>
            <a:r>
              <a:rPr lang="en-US" sz="1400" dirty="0">
                <a:solidFill>
                  <a:srgbClr val="000000"/>
                </a:solidFill>
                <a:highlight>
                  <a:srgbClr val="FFFFFF"/>
                </a:highlight>
              </a:rPr>
              <a:t>      </a:t>
            </a:r>
            <a:r>
              <a:rPr lang="en-US" sz="1400" dirty="0">
                <a:solidFill>
                  <a:srgbClr val="8000FF"/>
                </a:solidFill>
                <a:highlight>
                  <a:srgbClr val="FFFFFF"/>
                </a:highlight>
              </a:rPr>
              <a:t>col</a:t>
            </a:r>
            <a:r>
              <a:rPr lang="en-US" sz="1400" b="1" dirty="0">
                <a:solidFill>
                  <a:srgbClr val="000080"/>
                </a:solidFill>
                <a:highlight>
                  <a:srgbClr val="FFFFFF"/>
                </a:highlight>
              </a:rPr>
              <a:t>=</a:t>
            </a:r>
            <a:r>
              <a:rPr lang="en-US" sz="1400" dirty="0">
                <a:solidFill>
                  <a:srgbClr val="808080"/>
                </a:solidFill>
                <a:highlight>
                  <a:srgbClr val="FFFFFF"/>
                </a:highlight>
              </a:rPr>
              <a:t>"blue"</a:t>
            </a:r>
            <a:r>
              <a:rPr lang="en-US" sz="1400" dirty="0">
                <a:solidFill>
                  <a:srgbClr val="000000"/>
                </a:solidFill>
                <a:highlight>
                  <a:srgbClr val="FFFFFF"/>
                </a:highlight>
              </a:rPr>
              <a:t>,</a:t>
            </a:r>
          </a:p>
          <a:p>
            <a:r>
              <a:rPr lang="en-US" sz="1400" dirty="0">
                <a:solidFill>
                  <a:srgbClr val="000000"/>
                </a:solidFill>
                <a:highlight>
                  <a:srgbClr val="FFFFFF"/>
                </a:highlight>
              </a:rPr>
              <a:t>      add</a:t>
            </a:r>
            <a:r>
              <a:rPr lang="en-US" sz="1400" b="1" dirty="0">
                <a:solidFill>
                  <a:srgbClr val="000080"/>
                </a:solidFill>
                <a:highlight>
                  <a:srgbClr val="FFFFFF"/>
                </a:highlight>
              </a:rPr>
              <a:t>=</a:t>
            </a:r>
            <a:r>
              <a:rPr lang="en-US" sz="1400" b="1" dirty="0">
                <a:solidFill>
                  <a:srgbClr val="0000FF"/>
                </a:solidFill>
                <a:highlight>
                  <a:srgbClr val="FFFFFF"/>
                </a:highlight>
              </a:rPr>
              <a:t>TRUE</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p:txBody>
      </p:sp>
      <p:sp>
        <p:nvSpPr>
          <p:cNvPr id="10" name="TextBox 9"/>
          <p:cNvSpPr txBox="1"/>
          <p:nvPr/>
        </p:nvSpPr>
        <p:spPr>
          <a:xfrm>
            <a:off x="2438400" y="5790039"/>
            <a:ext cx="6705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solidFill>
                  <a:srgbClr val="FF0000"/>
                </a:solidFill>
              </a:rPr>
              <a:t>Interpretation</a:t>
            </a:r>
            <a:r>
              <a:rPr lang="en-US" dirty="0"/>
              <a:t>: The distribution of mpg is moderately right skewed.</a:t>
            </a:r>
          </a:p>
        </p:txBody>
      </p:sp>
    </p:spTree>
    <p:extLst>
      <p:ext uri="{BB962C8B-B14F-4D97-AF65-F5344CB8AC3E}">
        <p14:creationId xmlns:p14="http://schemas.microsoft.com/office/powerpoint/2010/main" val="2812985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Determine the Number of Bins</a:t>
            </a:r>
          </a:p>
        </p:txBody>
      </p:sp>
      <p:sp>
        <p:nvSpPr>
          <p:cNvPr id="3" name="Slide Number Placeholder 2"/>
          <p:cNvSpPr>
            <a:spLocks noGrp="1"/>
          </p:cNvSpPr>
          <p:nvPr>
            <p:ph type="sldNum" sz="quarter" idx="12"/>
          </p:nvPr>
        </p:nvSpPr>
        <p:spPr/>
        <p:txBody>
          <a:bodyPr/>
          <a:lstStyle/>
          <a:p>
            <a:fld id="{F8328964-332A-4115-BBD0-419F6E8FE1FF}" type="slidenum">
              <a:rPr lang="en-US" smtClean="0"/>
              <a:t>37</a:t>
            </a:fld>
            <a:endParaRPr lang="en-US"/>
          </a:p>
        </p:txBody>
      </p:sp>
      <p:sp>
        <p:nvSpPr>
          <p:cNvPr id="4" name="Content Placeholder 3"/>
          <p:cNvSpPr>
            <a:spLocks noGrp="1"/>
          </p:cNvSpPr>
          <p:nvPr>
            <p:ph sz="quarter" idx="1"/>
          </p:nvPr>
        </p:nvSpPr>
        <p:spPr>
          <a:xfrm>
            <a:off x="609600" y="1219200"/>
            <a:ext cx="9601200" cy="4953000"/>
          </a:xfrm>
        </p:spPr>
        <p:txBody>
          <a:bodyPr>
            <a:normAutofit/>
          </a:bodyPr>
          <a:lstStyle/>
          <a:p>
            <a:r>
              <a:rPr lang="en-US" dirty="0"/>
              <a:t>We can set the breaks parameter to other numbers.</a:t>
            </a:r>
          </a:p>
          <a:p>
            <a:endParaRPr lang="en-US" dirty="0"/>
          </a:p>
          <a:p>
            <a:r>
              <a:rPr lang="en-US" dirty="0"/>
              <a:t>Different bin sizes can reveal different features of the data:</a:t>
            </a:r>
          </a:p>
          <a:p>
            <a:pPr lvl="1">
              <a:buFont typeface="Wingdings" panose="05000000000000000000" pitchFamily="2" charset="2"/>
              <a:buChar char="§"/>
            </a:pPr>
            <a:r>
              <a:rPr lang="en-US" dirty="0"/>
              <a:t>Less bins lead to </a:t>
            </a:r>
            <a:r>
              <a:rPr lang="en-US" dirty="0" err="1"/>
              <a:t>oversmoothing</a:t>
            </a:r>
            <a:r>
              <a:rPr lang="en-US" dirty="0"/>
              <a:t> and bias</a:t>
            </a:r>
          </a:p>
          <a:p>
            <a:pPr lvl="1">
              <a:buFont typeface="Wingdings" panose="05000000000000000000" pitchFamily="2" charset="2"/>
              <a:buChar char="§"/>
            </a:pPr>
            <a:r>
              <a:rPr lang="en-US" dirty="0"/>
              <a:t>More bins result in imprecise estimation due to extra noise</a:t>
            </a:r>
          </a:p>
          <a:p>
            <a:endParaRPr lang="en-US" dirty="0"/>
          </a:p>
          <a:p>
            <a:r>
              <a:rPr lang="en-US" dirty="0"/>
              <a:t>There is no "best" number of bins.</a:t>
            </a:r>
          </a:p>
          <a:p>
            <a:endParaRPr lang="en-US" dirty="0"/>
          </a:p>
          <a:p>
            <a:r>
              <a:rPr lang="en-US" dirty="0"/>
              <a:t>By default, R </a:t>
            </a:r>
            <a:r>
              <a:rPr lang="en-US" dirty="0" err="1"/>
              <a:t>hist</a:t>
            </a:r>
            <a:r>
              <a:rPr lang="en-US" dirty="0"/>
              <a:t>() function use </a:t>
            </a:r>
            <a:r>
              <a:rPr lang="en-US" dirty="0" err="1"/>
              <a:t>Sturges</a:t>
            </a:r>
            <a:r>
              <a:rPr lang="en-US" dirty="0"/>
              <a:t>’ Rule to determine the number of breaks:</a:t>
            </a:r>
            <a:br>
              <a:rPr lang="en-US" dirty="0"/>
            </a:br>
            <a:r>
              <a:rPr lang="en-US" dirty="0"/>
              <a:t>                             k = ceiling(log</a:t>
            </a:r>
            <a:r>
              <a:rPr lang="en-US" baseline="-25000" dirty="0"/>
              <a:t>2</a:t>
            </a:r>
            <a:r>
              <a:rPr lang="en-US" dirty="0"/>
              <a:t>n+1)</a:t>
            </a:r>
          </a:p>
          <a:p>
            <a:endParaRPr lang="en-US" dirty="0"/>
          </a:p>
        </p:txBody>
      </p:sp>
    </p:spTree>
    <p:extLst>
      <p:ext uri="{BB962C8B-B14F-4D97-AF65-F5344CB8AC3E}">
        <p14:creationId xmlns:p14="http://schemas.microsoft.com/office/powerpoint/2010/main" val="731636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Code: Set the Number of Bins</a:t>
            </a:r>
          </a:p>
        </p:txBody>
      </p:sp>
      <p:sp>
        <p:nvSpPr>
          <p:cNvPr id="3" name="Slide Number Placeholder 2"/>
          <p:cNvSpPr>
            <a:spLocks noGrp="1"/>
          </p:cNvSpPr>
          <p:nvPr>
            <p:ph type="sldNum" sz="quarter" idx="12"/>
          </p:nvPr>
        </p:nvSpPr>
        <p:spPr/>
        <p:txBody>
          <a:bodyPr/>
          <a:lstStyle/>
          <a:p>
            <a:fld id="{F8328964-332A-4115-BBD0-419F6E8FE1FF}" type="slidenum">
              <a:rPr lang="en-US" smtClean="0"/>
              <a:t>38</a:t>
            </a:fld>
            <a:endParaRPr lang="en-US"/>
          </a:p>
        </p:txBody>
      </p:sp>
      <p:sp>
        <p:nvSpPr>
          <p:cNvPr id="8" name="Rectangle 7"/>
          <p:cNvSpPr/>
          <p:nvPr/>
        </p:nvSpPr>
        <p:spPr>
          <a:xfrm>
            <a:off x="1600200" y="1690622"/>
            <a:ext cx="3044952" cy="375487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a:solidFill>
                  <a:srgbClr val="008000"/>
                </a:solidFill>
                <a:highlight>
                  <a:srgbClr val="FFFFFF"/>
                </a:highlight>
              </a:rPr>
              <a:t># Range of mpg: 10.4~33.9</a:t>
            </a:r>
          </a:p>
          <a:p>
            <a:r>
              <a:rPr lang="en-US" sz="1400" dirty="0">
                <a:solidFill>
                  <a:srgbClr val="8000FF"/>
                </a:solidFill>
                <a:highlight>
                  <a:srgbClr val="FFFFFF"/>
                </a:highlight>
              </a:rPr>
              <a:t>range</a:t>
            </a:r>
            <a:r>
              <a:rPr lang="en-US" sz="1400" b="1" dirty="0">
                <a:solidFill>
                  <a:srgbClr val="000080"/>
                </a:solidFill>
                <a:highlight>
                  <a:srgbClr val="FFFFFF"/>
                </a:highlight>
              </a:rPr>
              <a:t>(</a:t>
            </a:r>
            <a:r>
              <a:rPr lang="en-US" sz="1400" dirty="0" err="1">
                <a:solidFill>
                  <a:srgbClr val="000000"/>
                </a:solidFill>
                <a:highlight>
                  <a:srgbClr val="FFFFFF"/>
                </a:highlight>
              </a:rPr>
              <a:t>mtcars</a:t>
            </a:r>
            <a:r>
              <a:rPr lang="en-US" sz="1400" b="1" dirty="0" err="1">
                <a:solidFill>
                  <a:srgbClr val="000080"/>
                </a:solidFill>
                <a:highlight>
                  <a:srgbClr val="FFFFFF"/>
                </a:highlight>
              </a:rPr>
              <a:t>$</a:t>
            </a:r>
            <a:r>
              <a:rPr lang="en-US" sz="1400" dirty="0" err="1">
                <a:solidFill>
                  <a:srgbClr val="000000"/>
                </a:solidFill>
                <a:highlight>
                  <a:srgbClr val="FFFFFF"/>
                </a:highlight>
              </a:rPr>
              <a:t>mpg</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a:solidFill>
                  <a:srgbClr val="008000"/>
                </a:solidFill>
                <a:highlight>
                  <a:srgbClr val="FFFFFF"/>
                </a:highlight>
              </a:rPr>
              <a:t># Only show 2*2 plots on a page</a:t>
            </a:r>
            <a:endParaRPr lang="en-US" sz="1400" dirty="0">
              <a:solidFill>
                <a:srgbClr val="000000"/>
              </a:solidFill>
              <a:highlight>
                <a:srgbClr val="FFFFFF"/>
              </a:highlight>
            </a:endParaRPr>
          </a:p>
          <a:p>
            <a:r>
              <a:rPr lang="en-US" sz="1400" dirty="0">
                <a:solidFill>
                  <a:srgbClr val="8000FF"/>
                </a:solidFill>
                <a:highlight>
                  <a:srgbClr val="FFFFFF"/>
                </a:highlight>
              </a:rPr>
              <a:t>par</a:t>
            </a:r>
            <a:r>
              <a:rPr lang="en-US" sz="1400" b="1" dirty="0">
                <a:solidFill>
                  <a:srgbClr val="000080"/>
                </a:solidFill>
                <a:highlight>
                  <a:srgbClr val="FFFFFF"/>
                </a:highlight>
              </a:rPr>
              <a:t>(</a:t>
            </a:r>
            <a:r>
              <a:rPr lang="en-US" sz="1400" dirty="0" err="1">
                <a:solidFill>
                  <a:srgbClr val="000000"/>
                </a:solidFill>
                <a:highlight>
                  <a:srgbClr val="FFFFFF"/>
                </a:highlight>
              </a:rPr>
              <a:t>mfrow</a:t>
            </a:r>
            <a:r>
              <a:rPr lang="en-US" sz="1400" b="1" dirty="0">
                <a:solidFill>
                  <a:srgbClr val="000080"/>
                </a:solidFill>
                <a:highlight>
                  <a:srgbClr val="FFFFFF"/>
                </a:highlight>
              </a:rPr>
              <a:t>=</a:t>
            </a:r>
            <a:r>
              <a:rPr lang="en-US" sz="1400" dirty="0">
                <a:solidFill>
                  <a:srgbClr val="8000FF"/>
                </a:solidFill>
                <a:highlight>
                  <a:srgbClr val="FFFFFF"/>
                </a:highlight>
              </a:rPr>
              <a:t>c</a:t>
            </a:r>
            <a:r>
              <a:rPr lang="en-US" sz="1400" b="1" dirty="0">
                <a:solidFill>
                  <a:srgbClr val="000080"/>
                </a:solidFill>
                <a:highlight>
                  <a:srgbClr val="FFFFFF"/>
                </a:highlight>
              </a:rPr>
              <a:t>(</a:t>
            </a:r>
            <a:r>
              <a:rPr lang="en-US" sz="1400" dirty="0">
                <a:solidFill>
                  <a:srgbClr val="FF8000"/>
                </a:solidFill>
                <a:highlight>
                  <a:srgbClr val="FFFFFF"/>
                </a:highlight>
              </a:rPr>
              <a:t>2</a:t>
            </a:r>
            <a:r>
              <a:rPr lang="en-US" sz="1400" dirty="0">
                <a:solidFill>
                  <a:srgbClr val="000000"/>
                </a:solidFill>
                <a:highlight>
                  <a:srgbClr val="FFFFFF"/>
                </a:highlight>
              </a:rPr>
              <a:t>,</a:t>
            </a:r>
            <a:r>
              <a:rPr lang="en-US" sz="1400" dirty="0">
                <a:solidFill>
                  <a:srgbClr val="FF8000"/>
                </a:solidFill>
                <a:highlight>
                  <a:srgbClr val="FFFFFF"/>
                </a:highlight>
              </a:rPr>
              <a:t>2</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8000FF"/>
                </a:solidFill>
                <a:highlight>
                  <a:srgbClr val="FFFFFF"/>
                </a:highlight>
              </a:rPr>
              <a:t>hist</a:t>
            </a:r>
            <a:r>
              <a:rPr lang="en-US" sz="1400" b="1" dirty="0">
                <a:solidFill>
                  <a:srgbClr val="000080"/>
                </a:solidFill>
                <a:highlight>
                  <a:srgbClr val="FFFFFF"/>
                </a:highlight>
              </a:rPr>
              <a:t>(</a:t>
            </a:r>
            <a:r>
              <a:rPr lang="en-US" sz="1400" dirty="0" err="1">
                <a:solidFill>
                  <a:srgbClr val="000000"/>
                </a:solidFill>
                <a:highlight>
                  <a:srgbClr val="FFFFFF"/>
                </a:highlight>
              </a:rPr>
              <a:t>mtcars</a:t>
            </a:r>
            <a:r>
              <a:rPr lang="en-US" sz="1400" b="1" dirty="0" err="1">
                <a:solidFill>
                  <a:srgbClr val="000080"/>
                </a:solidFill>
                <a:highlight>
                  <a:srgbClr val="FFFFFF"/>
                </a:highlight>
              </a:rPr>
              <a:t>$</a:t>
            </a:r>
            <a:r>
              <a:rPr lang="en-US" sz="1400" dirty="0" err="1">
                <a:solidFill>
                  <a:srgbClr val="000000"/>
                </a:solidFill>
                <a:highlight>
                  <a:srgbClr val="FFFFFF"/>
                </a:highlight>
              </a:rPr>
              <a:t>mpg</a:t>
            </a:r>
            <a:r>
              <a:rPr lang="en-US" sz="1400" dirty="0">
                <a:solidFill>
                  <a:srgbClr val="000000"/>
                </a:solidFill>
                <a:highlight>
                  <a:srgbClr val="FFFFFF"/>
                </a:highlight>
              </a:rPr>
              <a:t>, main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"3 Bins"</a:t>
            </a:r>
            <a:r>
              <a:rPr lang="en-US" sz="1400" dirty="0">
                <a:solidFill>
                  <a:srgbClr val="000000"/>
                </a:solidFill>
                <a:highlight>
                  <a:srgbClr val="FFFFFF"/>
                </a:highlight>
              </a:rPr>
              <a:t>,</a:t>
            </a:r>
          </a:p>
          <a:p>
            <a:r>
              <a:rPr lang="en-US" sz="1400" dirty="0">
                <a:solidFill>
                  <a:srgbClr val="000000"/>
                </a:solidFill>
                <a:highlight>
                  <a:srgbClr val="FFFFFF"/>
                </a:highlight>
              </a:rPr>
              <a:t>     breaks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smtClean="0">
                <a:solidFill>
                  <a:srgbClr val="8000FF"/>
                </a:solidFill>
                <a:highlight>
                  <a:srgbClr val="FFFFFF"/>
                </a:highlight>
              </a:rPr>
              <a:t>seq</a:t>
            </a:r>
            <a:r>
              <a:rPr lang="en-US" sz="1400" b="1" dirty="0" smtClean="0">
                <a:solidFill>
                  <a:srgbClr val="000080"/>
                </a:solidFill>
                <a:highlight>
                  <a:srgbClr val="FFFFFF"/>
                </a:highlight>
              </a:rPr>
              <a:t>(</a:t>
            </a:r>
            <a:r>
              <a:rPr lang="en-US" sz="1400" dirty="0" smtClean="0">
                <a:solidFill>
                  <a:srgbClr val="FF8000"/>
                </a:solidFill>
                <a:highlight>
                  <a:srgbClr val="FFFFFF"/>
                </a:highlight>
              </a:rPr>
              <a:t>10</a:t>
            </a:r>
            <a:r>
              <a:rPr lang="en-US" sz="1400" dirty="0" smtClean="0">
                <a:solidFill>
                  <a:srgbClr val="000000"/>
                </a:solidFill>
                <a:highlight>
                  <a:srgbClr val="FFFFFF"/>
                </a:highlight>
              </a:rPr>
              <a:t>,</a:t>
            </a:r>
            <a:r>
              <a:rPr lang="en-US" sz="1400" dirty="0" smtClean="0">
                <a:solidFill>
                  <a:srgbClr val="FF8000"/>
                </a:solidFill>
                <a:highlight>
                  <a:srgbClr val="FFFFFF"/>
                </a:highlight>
              </a:rPr>
              <a:t>35</a:t>
            </a:r>
            <a:r>
              <a:rPr lang="en-US" sz="1400" dirty="0" smtClean="0">
                <a:solidFill>
                  <a:srgbClr val="000000"/>
                </a:solidFill>
                <a:highlight>
                  <a:srgbClr val="FFFFFF"/>
                </a:highlight>
              </a:rPr>
              <a:t>, </a:t>
            </a:r>
            <a:r>
              <a:rPr lang="en-US" sz="1400" dirty="0">
                <a:solidFill>
                  <a:srgbClr val="000000"/>
                </a:solidFill>
                <a:highlight>
                  <a:srgbClr val="FFFFFF"/>
                </a:highlight>
              </a:rPr>
              <a:t>l</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8000"/>
                </a:solidFill>
                <a:highlight>
                  <a:srgbClr val="FFFFFF"/>
                </a:highlight>
              </a:rPr>
              <a:t>4</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err="1">
                <a:solidFill>
                  <a:srgbClr val="8000FF"/>
                </a:solidFill>
                <a:highlight>
                  <a:srgbClr val="FFFFFF"/>
                </a:highlight>
              </a:rPr>
              <a:t>hist</a:t>
            </a:r>
            <a:r>
              <a:rPr lang="en-US" sz="1400" b="1" dirty="0">
                <a:solidFill>
                  <a:srgbClr val="000080"/>
                </a:solidFill>
                <a:highlight>
                  <a:srgbClr val="FFFFFF"/>
                </a:highlight>
              </a:rPr>
              <a:t>(</a:t>
            </a:r>
            <a:r>
              <a:rPr lang="en-US" sz="1400" dirty="0" err="1">
                <a:solidFill>
                  <a:srgbClr val="000000"/>
                </a:solidFill>
                <a:highlight>
                  <a:srgbClr val="FFFFFF"/>
                </a:highlight>
              </a:rPr>
              <a:t>mtcars</a:t>
            </a:r>
            <a:r>
              <a:rPr lang="en-US" sz="1400" b="1" dirty="0" err="1">
                <a:solidFill>
                  <a:srgbClr val="000080"/>
                </a:solidFill>
                <a:highlight>
                  <a:srgbClr val="FFFFFF"/>
                </a:highlight>
              </a:rPr>
              <a:t>$</a:t>
            </a:r>
            <a:r>
              <a:rPr lang="en-US" sz="1400" dirty="0" err="1">
                <a:solidFill>
                  <a:srgbClr val="000000"/>
                </a:solidFill>
                <a:highlight>
                  <a:srgbClr val="FFFFFF"/>
                </a:highlight>
              </a:rPr>
              <a:t>mpg</a:t>
            </a:r>
            <a:r>
              <a:rPr lang="en-US" sz="1400" dirty="0">
                <a:solidFill>
                  <a:srgbClr val="000000"/>
                </a:solidFill>
                <a:highlight>
                  <a:srgbClr val="FFFFFF"/>
                </a:highlight>
              </a:rPr>
              <a:t>, main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"5 Bins"</a:t>
            </a:r>
            <a:r>
              <a:rPr lang="en-US" sz="1400" dirty="0">
                <a:solidFill>
                  <a:srgbClr val="000000"/>
                </a:solidFill>
                <a:highlight>
                  <a:srgbClr val="FFFFFF"/>
                </a:highlight>
              </a:rPr>
              <a:t>,</a:t>
            </a:r>
          </a:p>
          <a:p>
            <a:r>
              <a:rPr lang="en-US" sz="1400" dirty="0">
                <a:solidFill>
                  <a:srgbClr val="000000"/>
                </a:solidFill>
                <a:highlight>
                  <a:srgbClr val="FFFFFF"/>
                </a:highlight>
              </a:rPr>
              <a:t>     breaks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smtClean="0">
                <a:solidFill>
                  <a:srgbClr val="8000FF"/>
                </a:solidFill>
                <a:highlight>
                  <a:srgbClr val="FFFFFF"/>
                </a:highlight>
              </a:rPr>
              <a:t>seq</a:t>
            </a:r>
            <a:r>
              <a:rPr lang="en-US" sz="1400" b="1" dirty="0" smtClean="0">
                <a:solidFill>
                  <a:srgbClr val="000080"/>
                </a:solidFill>
                <a:highlight>
                  <a:srgbClr val="FFFFFF"/>
                </a:highlight>
              </a:rPr>
              <a:t>(</a:t>
            </a:r>
            <a:r>
              <a:rPr lang="en-US" sz="1400" dirty="0" smtClean="0">
                <a:solidFill>
                  <a:srgbClr val="FF8000"/>
                </a:solidFill>
                <a:highlight>
                  <a:srgbClr val="FFFFFF"/>
                </a:highlight>
              </a:rPr>
              <a:t>10</a:t>
            </a:r>
            <a:r>
              <a:rPr lang="en-US" sz="1400" dirty="0" smtClean="0">
                <a:solidFill>
                  <a:srgbClr val="000000"/>
                </a:solidFill>
                <a:highlight>
                  <a:srgbClr val="FFFFFF"/>
                </a:highlight>
              </a:rPr>
              <a:t>,</a:t>
            </a:r>
            <a:r>
              <a:rPr lang="en-US" sz="1400" dirty="0" smtClean="0">
                <a:solidFill>
                  <a:srgbClr val="FF8000"/>
                </a:solidFill>
                <a:highlight>
                  <a:srgbClr val="FFFFFF"/>
                </a:highlight>
              </a:rPr>
              <a:t>35</a:t>
            </a:r>
            <a:r>
              <a:rPr lang="en-US" sz="1400" dirty="0" smtClean="0">
                <a:solidFill>
                  <a:srgbClr val="000000"/>
                </a:solidFill>
                <a:highlight>
                  <a:srgbClr val="FFFFFF"/>
                </a:highlight>
              </a:rPr>
              <a:t>, </a:t>
            </a:r>
            <a:r>
              <a:rPr lang="en-US" sz="1400" dirty="0">
                <a:solidFill>
                  <a:srgbClr val="000000"/>
                </a:solidFill>
                <a:highlight>
                  <a:srgbClr val="FFFFFF"/>
                </a:highlight>
              </a:rPr>
              <a:t>l</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8000"/>
                </a:solidFill>
                <a:highlight>
                  <a:srgbClr val="FFFFFF"/>
                </a:highlight>
              </a:rPr>
              <a:t>6</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err="1">
                <a:solidFill>
                  <a:srgbClr val="8000FF"/>
                </a:solidFill>
                <a:highlight>
                  <a:srgbClr val="FFFFFF"/>
                </a:highlight>
              </a:rPr>
              <a:t>hist</a:t>
            </a:r>
            <a:r>
              <a:rPr lang="en-US" sz="1400" b="1" dirty="0">
                <a:solidFill>
                  <a:srgbClr val="000080"/>
                </a:solidFill>
                <a:highlight>
                  <a:srgbClr val="FFFFFF"/>
                </a:highlight>
              </a:rPr>
              <a:t>(</a:t>
            </a:r>
            <a:r>
              <a:rPr lang="en-US" sz="1400" dirty="0" err="1">
                <a:solidFill>
                  <a:srgbClr val="000000"/>
                </a:solidFill>
                <a:highlight>
                  <a:srgbClr val="FFFFFF"/>
                </a:highlight>
              </a:rPr>
              <a:t>mtcars</a:t>
            </a:r>
            <a:r>
              <a:rPr lang="en-US" sz="1400" b="1" dirty="0" err="1">
                <a:solidFill>
                  <a:srgbClr val="000080"/>
                </a:solidFill>
                <a:highlight>
                  <a:srgbClr val="FFFFFF"/>
                </a:highlight>
              </a:rPr>
              <a:t>$</a:t>
            </a:r>
            <a:r>
              <a:rPr lang="en-US" sz="1400" dirty="0" err="1">
                <a:solidFill>
                  <a:srgbClr val="000000"/>
                </a:solidFill>
                <a:highlight>
                  <a:srgbClr val="FFFFFF"/>
                </a:highlight>
              </a:rPr>
              <a:t>mpg</a:t>
            </a:r>
            <a:r>
              <a:rPr lang="en-US" sz="1400" dirty="0">
                <a:solidFill>
                  <a:srgbClr val="000000"/>
                </a:solidFill>
                <a:highlight>
                  <a:srgbClr val="FFFFFF"/>
                </a:highlight>
              </a:rPr>
              <a:t>, main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"10 Bins"</a:t>
            </a:r>
            <a:r>
              <a:rPr lang="en-US" sz="1400" dirty="0">
                <a:solidFill>
                  <a:srgbClr val="000000"/>
                </a:solidFill>
                <a:highlight>
                  <a:srgbClr val="FFFFFF"/>
                </a:highlight>
              </a:rPr>
              <a:t>,</a:t>
            </a:r>
          </a:p>
          <a:p>
            <a:r>
              <a:rPr lang="en-US" sz="1400" dirty="0">
                <a:solidFill>
                  <a:srgbClr val="000000"/>
                </a:solidFill>
                <a:highlight>
                  <a:srgbClr val="FFFFFF"/>
                </a:highlight>
              </a:rPr>
              <a:t>     breaks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smtClean="0">
                <a:solidFill>
                  <a:srgbClr val="8000FF"/>
                </a:solidFill>
                <a:highlight>
                  <a:srgbClr val="FFFFFF"/>
                </a:highlight>
              </a:rPr>
              <a:t>seq</a:t>
            </a:r>
            <a:r>
              <a:rPr lang="en-US" sz="1400" b="1" dirty="0" smtClean="0">
                <a:solidFill>
                  <a:srgbClr val="000080"/>
                </a:solidFill>
                <a:highlight>
                  <a:srgbClr val="FFFFFF"/>
                </a:highlight>
              </a:rPr>
              <a:t>(</a:t>
            </a:r>
            <a:r>
              <a:rPr lang="en-US" sz="1400" dirty="0" smtClean="0">
                <a:solidFill>
                  <a:srgbClr val="FF8000"/>
                </a:solidFill>
                <a:highlight>
                  <a:srgbClr val="FFFFFF"/>
                </a:highlight>
              </a:rPr>
              <a:t>10</a:t>
            </a:r>
            <a:r>
              <a:rPr lang="en-US" sz="1400" dirty="0" smtClean="0">
                <a:solidFill>
                  <a:srgbClr val="000000"/>
                </a:solidFill>
                <a:highlight>
                  <a:srgbClr val="FFFFFF"/>
                </a:highlight>
              </a:rPr>
              <a:t>,</a:t>
            </a:r>
            <a:r>
              <a:rPr lang="en-US" sz="1400" dirty="0" smtClean="0">
                <a:solidFill>
                  <a:srgbClr val="FF8000"/>
                </a:solidFill>
                <a:highlight>
                  <a:srgbClr val="FFFFFF"/>
                </a:highlight>
              </a:rPr>
              <a:t>35</a:t>
            </a:r>
            <a:r>
              <a:rPr lang="en-US" sz="1400" dirty="0" smtClean="0">
                <a:solidFill>
                  <a:srgbClr val="000000"/>
                </a:solidFill>
                <a:highlight>
                  <a:srgbClr val="FFFFFF"/>
                </a:highlight>
              </a:rPr>
              <a:t>, </a:t>
            </a:r>
            <a:r>
              <a:rPr lang="en-US" sz="1400" dirty="0">
                <a:solidFill>
                  <a:srgbClr val="000000"/>
                </a:solidFill>
                <a:highlight>
                  <a:srgbClr val="FFFFFF"/>
                </a:highlight>
              </a:rPr>
              <a:t>l</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8000"/>
                </a:solidFill>
                <a:highlight>
                  <a:srgbClr val="FFFFFF"/>
                </a:highlight>
              </a:rPr>
              <a:t>11</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err="1">
                <a:solidFill>
                  <a:srgbClr val="8000FF"/>
                </a:solidFill>
                <a:highlight>
                  <a:srgbClr val="FFFFFF"/>
                </a:highlight>
              </a:rPr>
              <a:t>hist</a:t>
            </a:r>
            <a:r>
              <a:rPr lang="en-US" sz="1400" b="1" dirty="0">
                <a:solidFill>
                  <a:srgbClr val="000080"/>
                </a:solidFill>
                <a:highlight>
                  <a:srgbClr val="FFFFFF"/>
                </a:highlight>
              </a:rPr>
              <a:t>(</a:t>
            </a:r>
            <a:r>
              <a:rPr lang="en-US" sz="1400" dirty="0" err="1">
                <a:solidFill>
                  <a:srgbClr val="000000"/>
                </a:solidFill>
                <a:highlight>
                  <a:srgbClr val="FFFFFF"/>
                </a:highlight>
              </a:rPr>
              <a:t>mtcars</a:t>
            </a:r>
            <a:r>
              <a:rPr lang="en-US" sz="1400" b="1" dirty="0" err="1">
                <a:solidFill>
                  <a:srgbClr val="000080"/>
                </a:solidFill>
                <a:highlight>
                  <a:srgbClr val="FFFFFF"/>
                </a:highlight>
              </a:rPr>
              <a:t>$</a:t>
            </a:r>
            <a:r>
              <a:rPr lang="en-US" sz="1400" dirty="0" err="1">
                <a:solidFill>
                  <a:srgbClr val="000000"/>
                </a:solidFill>
                <a:highlight>
                  <a:srgbClr val="FFFFFF"/>
                </a:highlight>
              </a:rPr>
              <a:t>mpg</a:t>
            </a:r>
            <a:r>
              <a:rPr lang="en-US" sz="1400" dirty="0">
                <a:solidFill>
                  <a:srgbClr val="000000"/>
                </a:solidFill>
                <a:highlight>
                  <a:srgbClr val="FFFFFF"/>
                </a:highlight>
              </a:rPr>
              <a:t>, main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"20 Bins"</a:t>
            </a:r>
            <a:r>
              <a:rPr lang="en-US" sz="1400" dirty="0">
                <a:solidFill>
                  <a:srgbClr val="000000"/>
                </a:solidFill>
                <a:highlight>
                  <a:srgbClr val="FFFFFF"/>
                </a:highlight>
              </a:rPr>
              <a:t>,</a:t>
            </a:r>
          </a:p>
          <a:p>
            <a:r>
              <a:rPr lang="en-US" sz="1400" dirty="0">
                <a:solidFill>
                  <a:srgbClr val="000000"/>
                </a:solidFill>
                <a:highlight>
                  <a:srgbClr val="FFFFFF"/>
                </a:highlight>
              </a:rPr>
              <a:t>     breaks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smtClean="0">
                <a:solidFill>
                  <a:srgbClr val="8000FF"/>
                </a:solidFill>
                <a:highlight>
                  <a:srgbClr val="FFFFFF"/>
                </a:highlight>
              </a:rPr>
              <a:t>seq</a:t>
            </a:r>
            <a:r>
              <a:rPr lang="en-US" sz="1400" b="1" dirty="0" smtClean="0">
                <a:solidFill>
                  <a:srgbClr val="000080"/>
                </a:solidFill>
                <a:highlight>
                  <a:srgbClr val="FFFFFF"/>
                </a:highlight>
              </a:rPr>
              <a:t>(</a:t>
            </a:r>
            <a:r>
              <a:rPr lang="en-US" sz="1400" dirty="0" smtClean="0">
                <a:solidFill>
                  <a:srgbClr val="FF8000"/>
                </a:solidFill>
                <a:highlight>
                  <a:srgbClr val="FFFFFF"/>
                </a:highlight>
              </a:rPr>
              <a:t>10</a:t>
            </a:r>
            <a:r>
              <a:rPr lang="en-US" sz="1400" dirty="0" smtClean="0">
                <a:solidFill>
                  <a:srgbClr val="000000"/>
                </a:solidFill>
                <a:highlight>
                  <a:srgbClr val="FFFFFF"/>
                </a:highlight>
              </a:rPr>
              <a:t>,</a:t>
            </a:r>
            <a:r>
              <a:rPr lang="en-US" sz="1400" dirty="0" smtClean="0">
                <a:solidFill>
                  <a:srgbClr val="FF8000"/>
                </a:solidFill>
                <a:highlight>
                  <a:srgbClr val="FFFFFF"/>
                </a:highlight>
              </a:rPr>
              <a:t>35</a:t>
            </a:r>
            <a:r>
              <a:rPr lang="en-US" sz="1400" dirty="0" smtClean="0">
                <a:solidFill>
                  <a:srgbClr val="000000"/>
                </a:solidFill>
                <a:highlight>
                  <a:srgbClr val="FFFFFF"/>
                </a:highlight>
              </a:rPr>
              <a:t>, </a:t>
            </a:r>
            <a:r>
              <a:rPr lang="en-US" sz="1400" dirty="0">
                <a:solidFill>
                  <a:srgbClr val="000000"/>
                </a:solidFill>
                <a:highlight>
                  <a:srgbClr val="FFFFFF"/>
                </a:highlight>
              </a:rPr>
              <a:t>l</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8000"/>
                </a:solidFill>
                <a:highlight>
                  <a:srgbClr val="FFFFFF"/>
                </a:highlight>
              </a:rPr>
              <a:t>21</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p:txBody>
      </p:sp>
      <p:pic>
        <p:nvPicPr>
          <p:cNvPr id="5" name="Picture 4"/>
          <p:cNvPicPr>
            <a:picLocks noChangeAspect="1"/>
          </p:cNvPicPr>
          <p:nvPr/>
        </p:nvPicPr>
        <p:blipFill>
          <a:blip r:embed="rId2"/>
          <a:stretch>
            <a:fillRect/>
          </a:stretch>
        </p:blipFill>
        <p:spPr>
          <a:xfrm>
            <a:off x="5076181" y="1066800"/>
            <a:ext cx="6506219" cy="4743450"/>
          </a:xfrm>
          <a:prstGeom prst="rect">
            <a:avLst/>
          </a:prstGeom>
        </p:spPr>
      </p:pic>
    </p:spTree>
    <p:extLst>
      <p:ext uri="{BB962C8B-B14F-4D97-AF65-F5344CB8AC3E}">
        <p14:creationId xmlns:p14="http://schemas.microsoft.com/office/powerpoint/2010/main" val="2783485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Density Plots</a:t>
            </a:r>
          </a:p>
        </p:txBody>
      </p:sp>
      <p:sp>
        <p:nvSpPr>
          <p:cNvPr id="3" name="Slide Number Placeholder 2"/>
          <p:cNvSpPr>
            <a:spLocks noGrp="1"/>
          </p:cNvSpPr>
          <p:nvPr>
            <p:ph type="sldNum" sz="quarter" idx="12"/>
          </p:nvPr>
        </p:nvSpPr>
        <p:spPr/>
        <p:txBody>
          <a:bodyPr/>
          <a:lstStyle/>
          <a:p>
            <a:fld id="{F8328964-332A-4115-BBD0-419F6E8FE1FF}" type="slidenum">
              <a:rPr lang="en-US" smtClean="0"/>
              <a:t>39</a:t>
            </a:fld>
            <a:endParaRPr lang="en-US"/>
          </a:p>
        </p:txBody>
      </p:sp>
      <p:sp>
        <p:nvSpPr>
          <p:cNvPr id="4" name="Content Placeholder 3"/>
          <p:cNvSpPr>
            <a:spLocks noGrp="1"/>
          </p:cNvSpPr>
          <p:nvPr>
            <p:ph sz="quarter" idx="1"/>
          </p:nvPr>
        </p:nvSpPr>
        <p:spPr>
          <a:xfrm>
            <a:off x="609600" y="1219200"/>
            <a:ext cx="9601200" cy="2667000"/>
          </a:xfrm>
        </p:spPr>
        <p:txBody>
          <a:bodyPr>
            <a:normAutofit/>
          </a:bodyPr>
          <a:lstStyle/>
          <a:p>
            <a:r>
              <a:rPr lang="en-US" dirty="0"/>
              <a:t>Density, or probability density function (PDF), is a function that describes the relative probability for a variable to hold a given value.</a:t>
            </a:r>
          </a:p>
          <a:p>
            <a:r>
              <a:rPr lang="en-US" dirty="0"/>
              <a:t>Density is usually a better way to describe the distribution of a quantitative variable.</a:t>
            </a:r>
          </a:p>
          <a:p>
            <a:r>
              <a:rPr lang="en-US" dirty="0"/>
              <a:t>Use R function density() to calculate univariate kernel density estimation</a:t>
            </a:r>
          </a:p>
        </p:txBody>
      </p:sp>
    </p:spTree>
    <p:extLst>
      <p:ext uri="{BB962C8B-B14F-4D97-AF65-F5344CB8AC3E}">
        <p14:creationId xmlns:p14="http://schemas.microsoft.com/office/powerpoint/2010/main" val="3914912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Slide Number Placeholder 2"/>
          <p:cNvSpPr>
            <a:spLocks noGrp="1"/>
          </p:cNvSpPr>
          <p:nvPr>
            <p:ph type="sldNum" sz="quarter" idx="12"/>
          </p:nvPr>
        </p:nvSpPr>
        <p:spPr/>
        <p:txBody>
          <a:bodyPr/>
          <a:lstStyle/>
          <a:p>
            <a:fld id="{F8328964-332A-4115-BBD0-419F6E8FE1FF}" type="slidenum">
              <a:rPr lang="en-US" smtClean="0"/>
              <a:t>4</a:t>
            </a:fld>
            <a:endParaRPr lang="en-US"/>
          </a:p>
        </p:txBody>
      </p:sp>
      <p:sp>
        <p:nvSpPr>
          <p:cNvPr id="4" name="Content Placeholder 3"/>
          <p:cNvSpPr>
            <a:spLocks noGrp="1"/>
          </p:cNvSpPr>
          <p:nvPr>
            <p:ph sz="quarter" idx="1"/>
          </p:nvPr>
        </p:nvSpPr>
        <p:spPr/>
        <p:txBody>
          <a:bodyPr>
            <a:normAutofit/>
          </a:bodyPr>
          <a:lstStyle/>
          <a:p>
            <a:pPr marL="274320" lvl="1">
              <a:lnSpc>
                <a:spcPct val="150000"/>
              </a:lnSpc>
              <a:spcBef>
                <a:spcPts val="600"/>
              </a:spcBef>
              <a:buClr>
                <a:schemeClr val="accent1"/>
              </a:buClr>
            </a:pPr>
            <a:r>
              <a:rPr lang="en-US" sz="2600" dirty="0" smtClean="0">
                <a:solidFill>
                  <a:srgbClr val="E32D2D"/>
                </a:solidFill>
              </a:rPr>
              <a:t>Introduction to Data Summarization and Visualization</a:t>
            </a:r>
          </a:p>
          <a:p>
            <a:pPr marL="274320" lvl="1">
              <a:lnSpc>
                <a:spcPct val="150000"/>
              </a:lnSpc>
              <a:spcBef>
                <a:spcPts val="600"/>
              </a:spcBef>
              <a:buClr>
                <a:schemeClr val="accent1"/>
              </a:buClr>
            </a:pPr>
            <a:r>
              <a:rPr lang="en-US" sz="2600" dirty="0" smtClean="0">
                <a:solidFill>
                  <a:schemeClr val="tx1"/>
                </a:solidFill>
              </a:rPr>
              <a:t>Tabular </a:t>
            </a:r>
            <a:r>
              <a:rPr lang="en-US" sz="2600" dirty="0">
                <a:solidFill>
                  <a:schemeClr val="tx1"/>
                </a:solidFill>
              </a:rPr>
              <a:t>and Basic Graphical </a:t>
            </a:r>
            <a:r>
              <a:rPr lang="en-US" sz="2600" dirty="0" smtClean="0">
                <a:solidFill>
                  <a:schemeClr val="tx1"/>
                </a:solidFill>
              </a:rPr>
              <a:t>Methods</a:t>
            </a:r>
          </a:p>
          <a:p>
            <a:pPr marL="274320" lvl="1">
              <a:lnSpc>
                <a:spcPct val="150000"/>
              </a:lnSpc>
              <a:spcBef>
                <a:spcPts val="600"/>
              </a:spcBef>
              <a:buClr>
                <a:schemeClr val="accent1"/>
              </a:buClr>
            </a:pPr>
            <a:r>
              <a:rPr lang="en-US" sz="2600" dirty="0" smtClean="0">
                <a:solidFill>
                  <a:schemeClr val="tx1"/>
                </a:solidFill>
              </a:rPr>
              <a:t>Statistics and Graphs May Lie</a:t>
            </a:r>
            <a:endParaRPr lang="en-US" sz="2600" dirty="0">
              <a:solidFill>
                <a:schemeClr val="tx1"/>
              </a:solidFill>
            </a:endParaRPr>
          </a:p>
          <a:p>
            <a:pPr marL="274320" lvl="1">
              <a:lnSpc>
                <a:spcPct val="150000"/>
              </a:lnSpc>
              <a:spcBef>
                <a:spcPts val="600"/>
              </a:spcBef>
              <a:buClr>
                <a:schemeClr val="accent1"/>
              </a:buClr>
            </a:pPr>
            <a:r>
              <a:rPr lang="en-US" sz="2600" dirty="0">
                <a:solidFill>
                  <a:schemeClr val="tx1"/>
                </a:solidFill>
              </a:rPr>
              <a:t>Graphical Parameters</a:t>
            </a:r>
          </a:p>
          <a:p>
            <a:pPr marL="274320" lvl="1">
              <a:lnSpc>
                <a:spcPct val="150000"/>
              </a:lnSpc>
              <a:spcBef>
                <a:spcPts val="600"/>
              </a:spcBef>
              <a:buClr>
                <a:schemeClr val="accent1"/>
              </a:buClr>
            </a:pPr>
            <a:r>
              <a:rPr lang="en-US" sz="2600" dirty="0">
                <a:solidFill>
                  <a:schemeClr val="tx1"/>
                </a:solidFill>
              </a:rPr>
              <a:t>Visualizing Data Using ggplot2 Package</a:t>
            </a:r>
          </a:p>
          <a:p>
            <a:pPr marL="274320" lvl="1">
              <a:lnSpc>
                <a:spcPct val="150000"/>
              </a:lnSpc>
              <a:spcBef>
                <a:spcPts val="600"/>
              </a:spcBef>
              <a:buClr>
                <a:schemeClr val="accent1"/>
              </a:buClr>
            </a:pPr>
            <a:r>
              <a:rPr lang="en-US" sz="2600" dirty="0">
                <a:solidFill>
                  <a:schemeClr val="tx1"/>
                </a:solidFill>
              </a:rPr>
              <a:t>Visualizing Spatial Data</a:t>
            </a:r>
          </a:p>
          <a:p>
            <a:pPr marL="274320" lvl="1">
              <a:lnSpc>
                <a:spcPct val="150000"/>
              </a:lnSpc>
              <a:spcBef>
                <a:spcPts val="600"/>
              </a:spcBef>
              <a:buClr>
                <a:schemeClr val="accent1"/>
              </a:buClr>
            </a:pPr>
            <a:r>
              <a:rPr lang="en-US" sz="2600" dirty="0">
                <a:solidFill>
                  <a:schemeClr val="tx1"/>
                </a:solidFill>
              </a:rPr>
              <a:t>Some Advanced </a:t>
            </a:r>
            <a:r>
              <a:rPr lang="en-US" sz="2600" dirty="0" smtClean="0">
                <a:solidFill>
                  <a:schemeClr val="tx1"/>
                </a:solidFill>
              </a:rPr>
              <a:t>Visualization Methods</a:t>
            </a:r>
            <a:endParaRPr lang="en-US" sz="2600" dirty="0">
              <a:solidFill>
                <a:schemeClr val="tx1"/>
              </a:solidFill>
            </a:endParaRPr>
          </a:p>
        </p:txBody>
      </p:sp>
    </p:spTree>
    <p:extLst>
      <p:ext uri="{BB962C8B-B14F-4D97-AF65-F5344CB8AC3E}">
        <p14:creationId xmlns:p14="http://schemas.microsoft.com/office/powerpoint/2010/main" val="20186684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Code: Kernel Density Plots</a:t>
            </a:r>
          </a:p>
        </p:txBody>
      </p:sp>
      <p:sp>
        <p:nvSpPr>
          <p:cNvPr id="3" name="Slide Number Placeholder 2"/>
          <p:cNvSpPr>
            <a:spLocks noGrp="1"/>
          </p:cNvSpPr>
          <p:nvPr>
            <p:ph type="sldNum" sz="quarter" idx="12"/>
          </p:nvPr>
        </p:nvSpPr>
        <p:spPr/>
        <p:txBody>
          <a:bodyPr/>
          <a:lstStyle/>
          <a:p>
            <a:fld id="{F8328964-332A-4115-BBD0-419F6E8FE1FF}" type="slidenum">
              <a:rPr lang="en-US" smtClean="0"/>
              <a:t>40</a:t>
            </a:fld>
            <a:endParaRPr lang="en-US"/>
          </a:p>
        </p:txBody>
      </p:sp>
      <p:pic>
        <p:nvPicPr>
          <p:cNvPr id="7" name="Picture 6"/>
          <p:cNvPicPr>
            <a:picLocks noChangeAspect="1"/>
          </p:cNvPicPr>
          <p:nvPr/>
        </p:nvPicPr>
        <p:blipFill>
          <a:blip r:embed="rId2"/>
          <a:stretch>
            <a:fillRect/>
          </a:stretch>
        </p:blipFill>
        <p:spPr>
          <a:xfrm>
            <a:off x="6248400" y="1524000"/>
            <a:ext cx="4953000" cy="4422496"/>
          </a:xfrm>
          <a:prstGeom prst="rect">
            <a:avLst/>
          </a:prstGeom>
        </p:spPr>
      </p:pic>
      <p:sp>
        <p:nvSpPr>
          <p:cNvPr id="8" name="Rectangle 7"/>
          <p:cNvSpPr/>
          <p:nvPr/>
        </p:nvSpPr>
        <p:spPr>
          <a:xfrm>
            <a:off x="609600" y="3160693"/>
            <a:ext cx="5339522"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a:solidFill>
                  <a:srgbClr val="008000"/>
                </a:solidFill>
                <a:highlight>
                  <a:srgbClr val="FFFFFF"/>
                </a:highlight>
              </a:rPr>
              <a:t># Kernel density plot</a:t>
            </a:r>
            <a:endParaRPr lang="en-US" sz="1400" dirty="0">
              <a:solidFill>
                <a:srgbClr val="000000"/>
              </a:solidFill>
              <a:highlight>
                <a:srgbClr val="FFFFFF"/>
              </a:highlight>
            </a:endParaRPr>
          </a:p>
          <a:p>
            <a:r>
              <a:rPr lang="en-US" sz="1400" dirty="0" err="1">
                <a:solidFill>
                  <a:srgbClr val="000000"/>
                </a:solidFill>
                <a:highlight>
                  <a:srgbClr val="FFFFFF"/>
                </a:highlight>
              </a:rPr>
              <a:t>dst</a:t>
            </a:r>
            <a:r>
              <a:rPr lang="en-US" sz="1400" dirty="0">
                <a:solidFill>
                  <a:srgbClr val="000000"/>
                </a:solidFill>
                <a:highlight>
                  <a:srgbClr val="FFFFFF"/>
                </a:highlight>
              </a:rPr>
              <a:t> </a:t>
            </a:r>
            <a:r>
              <a:rPr lang="en-US" sz="1400" b="1" dirty="0">
                <a:solidFill>
                  <a:srgbClr val="000080"/>
                </a:solidFill>
                <a:highlight>
                  <a:srgbClr val="FFFFFF"/>
                </a:highlight>
              </a:rPr>
              <a:t>&lt;-</a:t>
            </a:r>
            <a:r>
              <a:rPr lang="en-US" sz="1400" dirty="0">
                <a:solidFill>
                  <a:srgbClr val="000000"/>
                </a:solidFill>
                <a:highlight>
                  <a:srgbClr val="FFFFFF"/>
                </a:highlight>
              </a:rPr>
              <a:t> </a:t>
            </a:r>
            <a:r>
              <a:rPr lang="en-US" sz="1400" dirty="0">
                <a:solidFill>
                  <a:srgbClr val="8000FF"/>
                </a:solidFill>
                <a:highlight>
                  <a:srgbClr val="FFFFFF"/>
                </a:highlight>
              </a:rPr>
              <a:t>density</a:t>
            </a:r>
            <a:r>
              <a:rPr lang="en-US" sz="1400" b="1" dirty="0">
                <a:solidFill>
                  <a:srgbClr val="000080"/>
                </a:solidFill>
                <a:highlight>
                  <a:srgbClr val="FFFFFF"/>
                </a:highlight>
              </a:rPr>
              <a:t>(</a:t>
            </a:r>
            <a:r>
              <a:rPr lang="en-US" sz="1400" dirty="0" err="1">
                <a:solidFill>
                  <a:srgbClr val="000000"/>
                </a:solidFill>
                <a:highlight>
                  <a:srgbClr val="FFFFFF"/>
                </a:highlight>
              </a:rPr>
              <a:t>mtcars</a:t>
            </a:r>
            <a:r>
              <a:rPr lang="en-US" sz="1400" b="1" dirty="0" err="1">
                <a:solidFill>
                  <a:srgbClr val="000080"/>
                </a:solidFill>
                <a:highlight>
                  <a:srgbClr val="FFFFFF"/>
                </a:highlight>
              </a:rPr>
              <a:t>$</a:t>
            </a:r>
            <a:r>
              <a:rPr lang="en-US" sz="1400" dirty="0" err="1">
                <a:solidFill>
                  <a:srgbClr val="000000"/>
                </a:solidFill>
                <a:highlight>
                  <a:srgbClr val="FFFFFF"/>
                </a:highlight>
              </a:rPr>
              <a:t>mpg</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008000"/>
                </a:solidFill>
                <a:highlight>
                  <a:srgbClr val="FFFFFF"/>
                </a:highlight>
              </a:rPr>
              <a:t># Calculate kernel density estimate</a:t>
            </a:r>
            <a:endParaRPr lang="en-US" sz="1400" dirty="0">
              <a:solidFill>
                <a:srgbClr val="000000"/>
              </a:solidFill>
              <a:highlight>
                <a:srgbClr val="FFFFFF"/>
              </a:highlight>
            </a:endParaRPr>
          </a:p>
          <a:p>
            <a:r>
              <a:rPr lang="en-US" sz="1400" dirty="0">
                <a:solidFill>
                  <a:srgbClr val="8000FF"/>
                </a:solidFill>
                <a:highlight>
                  <a:srgbClr val="FFFFFF"/>
                </a:highlight>
              </a:rPr>
              <a:t>plot</a:t>
            </a:r>
            <a:r>
              <a:rPr lang="en-US" sz="1400" b="1" dirty="0">
                <a:solidFill>
                  <a:srgbClr val="000080"/>
                </a:solidFill>
                <a:highlight>
                  <a:srgbClr val="FFFFFF"/>
                </a:highlight>
              </a:rPr>
              <a:t>(</a:t>
            </a:r>
            <a:r>
              <a:rPr lang="en-US" sz="1400" dirty="0" err="1">
                <a:solidFill>
                  <a:srgbClr val="000000"/>
                </a:solidFill>
                <a:highlight>
                  <a:srgbClr val="FFFFFF"/>
                </a:highlight>
              </a:rPr>
              <a:t>dst</a:t>
            </a:r>
            <a:r>
              <a:rPr lang="en-US" sz="1400" dirty="0">
                <a:solidFill>
                  <a:srgbClr val="000000"/>
                </a:solidFill>
                <a:highlight>
                  <a:srgbClr val="FFFFFF"/>
                </a:highlight>
              </a:rPr>
              <a:t>, type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"n"</a:t>
            </a:r>
            <a:r>
              <a:rPr lang="en-US" sz="1400" dirty="0">
                <a:solidFill>
                  <a:srgbClr val="000000"/>
                </a:solidFill>
                <a:highlight>
                  <a:srgbClr val="FFFFFF"/>
                </a:highlight>
              </a:rPr>
              <a:t>, main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"Kernel Density Estimate of MPG"</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8000FF"/>
                </a:solidFill>
                <a:highlight>
                  <a:srgbClr val="FFFFFF"/>
                </a:highlight>
              </a:rPr>
              <a:t>polygon</a:t>
            </a:r>
            <a:r>
              <a:rPr lang="en-US" sz="1400" b="1" dirty="0">
                <a:solidFill>
                  <a:srgbClr val="000080"/>
                </a:solidFill>
                <a:highlight>
                  <a:srgbClr val="FFFFFF"/>
                </a:highlight>
              </a:rPr>
              <a:t>(</a:t>
            </a:r>
            <a:r>
              <a:rPr lang="en-US" sz="1400" dirty="0" err="1">
                <a:solidFill>
                  <a:srgbClr val="000000"/>
                </a:solidFill>
                <a:highlight>
                  <a:srgbClr val="FFFFFF"/>
                </a:highlight>
              </a:rPr>
              <a:t>dst</a:t>
            </a:r>
            <a:r>
              <a:rPr lang="en-US" sz="1400" dirty="0">
                <a:solidFill>
                  <a:srgbClr val="000000"/>
                </a:solidFill>
                <a:highlight>
                  <a:srgbClr val="FFFFFF"/>
                </a:highlight>
              </a:rPr>
              <a:t>, </a:t>
            </a:r>
            <a:r>
              <a:rPr lang="en-US" sz="1400" dirty="0">
                <a:solidFill>
                  <a:srgbClr val="8000FF"/>
                </a:solidFill>
                <a:highlight>
                  <a:srgbClr val="FFFFFF"/>
                </a:highlight>
              </a:rPr>
              <a:t>col</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"wheat</a:t>
            </a:r>
            <a:r>
              <a:rPr lang="en-US" sz="1400" dirty="0" smtClean="0">
                <a:solidFill>
                  <a:srgbClr val="808080"/>
                </a:solidFill>
                <a:highlight>
                  <a:srgbClr val="FFFFFF"/>
                </a:highlight>
              </a:rPr>
              <a:t>"</a:t>
            </a:r>
            <a:r>
              <a:rPr lang="en-US" sz="1400" b="1" dirty="0" smtClean="0">
                <a:solidFill>
                  <a:srgbClr val="000080"/>
                </a:solidFill>
                <a:highlight>
                  <a:srgbClr val="FFFFFF"/>
                </a:highlight>
              </a:rPr>
              <a:t>) </a:t>
            </a:r>
            <a:r>
              <a:rPr lang="en-US" sz="1400" dirty="0">
                <a:solidFill>
                  <a:srgbClr val="008000"/>
                </a:solidFill>
                <a:highlight>
                  <a:srgbClr val="FFFFFF"/>
                </a:highlight>
              </a:rPr>
              <a:t># Fill kernel density plot</a:t>
            </a:r>
          </a:p>
        </p:txBody>
      </p:sp>
    </p:spTree>
    <p:extLst>
      <p:ext uri="{BB962C8B-B14F-4D97-AF65-F5344CB8AC3E}">
        <p14:creationId xmlns:p14="http://schemas.microsoft.com/office/powerpoint/2010/main" val="6616000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Charts (Generic Plots)</a:t>
            </a:r>
          </a:p>
        </p:txBody>
      </p:sp>
      <p:sp>
        <p:nvSpPr>
          <p:cNvPr id="3" name="Slide Number Placeholder 2"/>
          <p:cNvSpPr>
            <a:spLocks noGrp="1"/>
          </p:cNvSpPr>
          <p:nvPr>
            <p:ph type="sldNum" sz="quarter" idx="12"/>
          </p:nvPr>
        </p:nvSpPr>
        <p:spPr/>
        <p:txBody>
          <a:bodyPr/>
          <a:lstStyle/>
          <a:p>
            <a:fld id="{F8328964-332A-4115-BBD0-419F6E8FE1FF}" type="slidenum">
              <a:rPr lang="en-US" smtClean="0"/>
              <a:t>41</a:t>
            </a:fld>
            <a:endParaRPr lang="en-US"/>
          </a:p>
        </p:txBody>
      </p:sp>
      <p:sp>
        <p:nvSpPr>
          <p:cNvPr id="4" name="Content Placeholder 3"/>
          <p:cNvSpPr>
            <a:spLocks noGrp="1"/>
          </p:cNvSpPr>
          <p:nvPr>
            <p:ph sz="quarter" idx="1"/>
          </p:nvPr>
        </p:nvSpPr>
        <p:spPr/>
        <p:txBody>
          <a:bodyPr>
            <a:normAutofit/>
          </a:bodyPr>
          <a:lstStyle/>
          <a:p>
            <a:r>
              <a:rPr lang="en-US" dirty="0"/>
              <a:t>Syntax: plot(x, y, ...)</a:t>
            </a:r>
          </a:p>
          <a:p>
            <a:r>
              <a:rPr lang="en-US" dirty="0"/>
              <a:t>Parameter </a:t>
            </a:r>
            <a:r>
              <a:rPr lang="en-US" dirty="0">
                <a:solidFill>
                  <a:srgbClr val="00B0F0"/>
                </a:solidFill>
              </a:rPr>
              <a:t>type</a:t>
            </a:r>
          </a:p>
          <a:p>
            <a:pPr lvl="1">
              <a:buFont typeface="Wingdings" panose="05000000000000000000" pitchFamily="2" charset="2"/>
              <a:buChar char="§"/>
            </a:pPr>
            <a:r>
              <a:rPr lang="en-US" dirty="0"/>
              <a:t>"p" for points,</a:t>
            </a:r>
          </a:p>
          <a:p>
            <a:pPr lvl="1">
              <a:buFont typeface="Wingdings" panose="05000000000000000000" pitchFamily="2" charset="2"/>
              <a:buChar char="§"/>
            </a:pPr>
            <a:r>
              <a:rPr lang="en-US" dirty="0"/>
              <a:t>"l" for lines,</a:t>
            </a:r>
          </a:p>
          <a:p>
            <a:pPr lvl="1">
              <a:buFont typeface="Wingdings" panose="05000000000000000000" pitchFamily="2" charset="2"/>
              <a:buChar char="§"/>
            </a:pPr>
            <a:r>
              <a:rPr lang="en-US" dirty="0"/>
              <a:t>"b" for both,</a:t>
            </a:r>
          </a:p>
          <a:p>
            <a:pPr lvl="1">
              <a:buFont typeface="Wingdings" panose="05000000000000000000" pitchFamily="2" charset="2"/>
              <a:buChar char="§"/>
            </a:pPr>
            <a:r>
              <a:rPr lang="en-US" dirty="0"/>
              <a:t>"c" for the lines part alone of "b"</a:t>
            </a:r>
          </a:p>
          <a:p>
            <a:pPr lvl="1">
              <a:buFont typeface="Wingdings" panose="05000000000000000000" pitchFamily="2" charset="2"/>
              <a:buChar char="§"/>
            </a:pPr>
            <a:r>
              <a:rPr lang="en-US" dirty="0"/>
              <a:t>"o" for both ‘</a:t>
            </a:r>
            <a:r>
              <a:rPr lang="en-US" dirty="0" err="1"/>
              <a:t>overplotted</a:t>
            </a:r>
            <a:r>
              <a:rPr lang="en-US" dirty="0"/>
              <a:t>’</a:t>
            </a:r>
          </a:p>
          <a:p>
            <a:pPr lvl="1">
              <a:buFont typeface="Wingdings" panose="05000000000000000000" pitchFamily="2" charset="2"/>
              <a:buChar char="§"/>
            </a:pPr>
            <a:r>
              <a:rPr lang="en-US" dirty="0"/>
              <a:t>"h" for ‘histogram’ like (or ‘high-density’) vertical lines,</a:t>
            </a:r>
          </a:p>
          <a:p>
            <a:pPr lvl="1">
              <a:buFont typeface="Wingdings" panose="05000000000000000000" pitchFamily="2" charset="2"/>
              <a:buChar char="§"/>
            </a:pPr>
            <a:r>
              <a:rPr lang="en-US" dirty="0"/>
              <a:t>"s" for stair steps,</a:t>
            </a:r>
          </a:p>
          <a:p>
            <a:pPr lvl="1">
              <a:buFont typeface="Wingdings" panose="05000000000000000000" pitchFamily="2" charset="2"/>
              <a:buChar char="§"/>
            </a:pPr>
            <a:r>
              <a:rPr lang="en-US" dirty="0"/>
              <a:t>"S" for other steps</a:t>
            </a:r>
          </a:p>
          <a:p>
            <a:pPr lvl="1">
              <a:buFont typeface="Wingdings" panose="05000000000000000000" pitchFamily="2" charset="2"/>
              <a:buChar char="§"/>
            </a:pPr>
            <a:r>
              <a:rPr lang="en-US" dirty="0"/>
              <a:t>"n" for no plotting</a:t>
            </a:r>
          </a:p>
        </p:txBody>
      </p:sp>
    </p:spTree>
    <p:extLst>
      <p:ext uri="{BB962C8B-B14F-4D97-AF65-F5344CB8AC3E}">
        <p14:creationId xmlns:p14="http://schemas.microsoft.com/office/powerpoint/2010/main" val="8730317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Ways to Plot Line Charts</a:t>
            </a:r>
          </a:p>
        </p:txBody>
      </p:sp>
      <p:sp>
        <p:nvSpPr>
          <p:cNvPr id="3" name="Slide Number Placeholder 2"/>
          <p:cNvSpPr>
            <a:spLocks noGrp="1"/>
          </p:cNvSpPr>
          <p:nvPr>
            <p:ph type="sldNum" sz="quarter" idx="12"/>
          </p:nvPr>
        </p:nvSpPr>
        <p:spPr/>
        <p:txBody>
          <a:bodyPr/>
          <a:lstStyle/>
          <a:p>
            <a:fld id="{F8328964-332A-4115-BBD0-419F6E8FE1FF}" type="slidenum">
              <a:rPr lang="en-US" smtClean="0"/>
              <a:t>42</a:t>
            </a:fld>
            <a:endParaRPr lang="en-US"/>
          </a:p>
        </p:txBody>
      </p:sp>
      <p:sp>
        <p:nvSpPr>
          <p:cNvPr id="4" name="Content Placeholder 3"/>
          <p:cNvSpPr>
            <a:spLocks noGrp="1"/>
          </p:cNvSpPr>
          <p:nvPr>
            <p:ph sz="quarter" idx="1"/>
          </p:nvPr>
        </p:nvSpPr>
        <p:spPr/>
        <p:txBody>
          <a:bodyPr/>
          <a:lstStyle/>
          <a:p>
            <a:r>
              <a:rPr lang="en-US" dirty="0"/>
              <a:t>Use plot(x, y,...) to directly plot x, y data in a graph</a:t>
            </a:r>
          </a:p>
          <a:p>
            <a:r>
              <a:rPr lang="en-US" dirty="0"/>
              <a:t>Use plot(</a:t>
            </a:r>
            <a:r>
              <a:rPr lang="en-US" dirty="0" err="1"/>
              <a:t>x,y,type</a:t>
            </a:r>
            <a:r>
              <a:rPr lang="en-US" dirty="0"/>
              <a:t>=“n”,...) to create a plot without points and lines, then use lines(</a:t>
            </a:r>
            <a:r>
              <a:rPr lang="en-US" dirty="0" err="1"/>
              <a:t>x,y</a:t>
            </a:r>
            <a:r>
              <a:rPr lang="en-US" dirty="0"/>
              <a:t>,...) to add points and lines</a:t>
            </a:r>
          </a:p>
          <a:p>
            <a:pPr lvl="1">
              <a:buFont typeface="Wingdings" panose="05000000000000000000" pitchFamily="2" charset="2"/>
              <a:buChar char="§"/>
            </a:pPr>
            <a:r>
              <a:rPr lang="en-US" dirty="0"/>
              <a:t>This method allows plotting multiple lines</a:t>
            </a:r>
          </a:p>
        </p:txBody>
      </p:sp>
    </p:spTree>
    <p:extLst>
      <p:ext uri="{BB962C8B-B14F-4D97-AF65-F5344CB8AC3E}">
        <p14:creationId xmlns:p14="http://schemas.microsoft.com/office/powerpoint/2010/main" val="29460270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Code</a:t>
            </a:r>
          </a:p>
        </p:txBody>
      </p:sp>
      <p:sp>
        <p:nvSpPr>
          <p:cNvPr id="3" name="Slide Number Placeholder 2"/>
          <p:cNvSpPr>
            <a:spLocks noGrp="1"/>
          </p:cNvSpPr>
          <p:nvPr>
            <p:ph type="sldNum" sz="quarter" idx="12"/>
          </p:nvPr>
        </p:nvSpPr>
        <p:spPr/>
        <p:txBody>
          <a:bodyPr/>
          <a:lstStyle/>
          <a:p>
            <a:fld id="{F8328964-332A-4115-BBD0-419F6E8FE1FF}" type="slidenum">
              <a:rPr lang="en-US" smtClean="0"/>
              <a:t>43</a:t>
            </a:fld>
            <a:endParaRPr lang="en-US"/>
          </a:p>
        </p:txBody>
      </p:sp>
      <p:sp>
        <p:nvSpPr>
          <p:cNvPr id="5" name="Rectangle 4"/>
          <p:cNvSpPr/>
          <p:nvPr/>
        </p:nvSpPr>
        <p:spPr>
          <a:xfrm>
            <a:off x="1524000" y="1857613"/>
            <a:ext cx="5105400" cy="332398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a:solidFill>
                  <a:srgbClr val="008000"/>
                </a:solidFill>
                <a:highlight>
                  <a:srgbClr val="FFFFFF"/>
                </a:highlight>
              </a:rPr>
              <a:t>## Line charts ##</a:t>
            </a:r>
            <a:endParaRPr lang="en-US" sz="1400" dirty="0">
              <a:solidFill>
                <a:srgbClr val="000000"/>
              </a:solidFill>
              <a:highlight>
                <a:srgbClr val="FFFFFF"/>
              </a:highlight>
            </a:endParaRPr>
          </a:p>
          <a:p>
            <a:r>
              <a:rPr lang="en-US" sz="1400" dirty="0">
                <a:solidFill>
                  <a:srgbClr val="000000"/>
                </a:solidFill>
                <a:highlight>
                  <a:srgbClr val="FFFFFF"/>
                </a:highlight>
              </a:rPr>
              <a:t>x </a:t>
            </a:r>
            <a:r>
              <a:rPr lang="en-US" sz="1400" b="1" dirty="0">
                <a:solidFill>
                  <a:srgbClr val="000080"/>
                </a:solidFill>
                <a:highlight>
                  <a:srgbClr val="FFFFFF"/>
                </a:highlight>
              </a:rPr>
              <a:t>&lt;-</a:t>
            </a:r>
            <a:r>
              <a:rPr lang="en-US" sz="1400" dirty="0">
                <a:solidFill>
                  <a:srgbClr val="000000"/>
                </a:solidFill>
                <a:highlight>
                  <a:srgbClr val="FFFFFF"/>
                </a:highlight>
              </a:rPr>
              <a:t> </a:t>
            </a:r>
            <a:r>
              <a:rPr lang="en-US" sz="1400" dirty="0">
                <a:solidFill>
                  <a:srgbClr val="8000FF"/>
                </a:solidFill>
                <a:highlight>
                  <a:srgbClr val="FFFFFF"/>
                </a:highlight>
              </a:rPr>
              <a:t>c</a:t>
            </a:r>
            <a:r>
              <a:rPr lang="en-US" sz="1400" b="1" dirty="0">
                <a:solidFill>
                  <a:srgbClr val="000080"/>
                </a:solidFill>
                <a:highlight>
                  <a:srgbClr val="FFFFFF"/>
                </a:highlight>
              </a:rPr>
              <a:t>(</a:t>
            </a:r>
            <a:r>
              <a:rPr lang="en-US" sz="1400" dirty="0">
                <a:solidFill>
                  <a:srgbClr val="FF8000"/>
                </a:solidFill>
                <a:highlight>
                  <a:srgbClr val="FFFFFF"/>
                </a:highlight>
              </a:rPr>
              <a:t>0</a:t>
            </a:r>
            <a:r>
              <a:rPr lang="en-US" sz="1400" b="1" dirty="0">
                <a:solidFill>
                  <a:srgbClr val="000080"/>
                </a:solidFill>
                <a:highlight>
                  <a:srgbClr val="FFFFFF"/>
                </a:highlight>
              </a:rPr>
              <a:t>:</a:t>
            </a:r>
            <a:r>
              <a:rPr lang="en-US" sz="1400" dirty="0">
                <a:solidFill>
                  <a:srgbClr val="FF8000"/>
                </a:solidFill>
                <a:highlight>
                  <a:srgbClr val="FFFFFF"/>
                </a:highlight>
              </a:rPr>
              <a:t>10</a:t>
            </a:r>
            <a:r>
              <a:rPr lang="en-US" sz="1400" b="1" dirty="0">
                <a:solidFill>
                  <a:srgbClr val="000080"/>
                </a:solidFill>
                <a:highlight>
                  <a:srgbClr val="FFFFFF"/>
                </a:highlight>
              </a:rPr>
              <a:t>)</a:t>
            </a:r>
            <a:r>
              <a:rPr lang="en-US" sz="1400" dirty="0">
                <a:solidFill>
                  <a:srgbClr val="000000"/>
                </a:solidFill>
                <a:highlight>
                  <a:srgbClr val="FFFFFF"/>
                </a:highlight>
              </a:rPr>
              <a:t>; y </a:t>
            </a:r>
            <a:r>
              <a:rPr lang="en-US" sz="1400" b="1" dirty="0">
                <a:solidFill>
                  <a:srgbClr val="000080"/>
                </a:solidFill>
                <a:highlight>
                  <a:srgbClr val="FFFFFF"/>
                </a:highlight>
              </a:rPr>
              <a:t>&lt;-</a:t>
            </a:r>
            <a:r>
              <a:rPr lang="en-US" sz="1400" dirty="0">
                <a:solidFill>
                  <a:srgbClr val="000000"/>
                </a:solidFill>
                <a:highlight>
                  <a:srgbClr val="FFFFFF"/>
                </a:highlight>
              </a:rPr>
              <a:t> x</a:t>
            </a:r>
            <a:r>
              <a:rPr lang="en-US" sz="1400" b="1" dirty="0">
                <a:solidFill>
                  <a:srgbClr val="000080"/>
                </a:solidFill>
                <a:highlight>
                  <a:srgbClr val="FFFFFF"/>
                </a:highlight>
              </a:rPr>
              <a:t>^</a:t>
            </a:r>
            <a:r>
              <a:rPr lang="en-US" sz="1400" dirty="0">
                <a:solidFill>
                  <a:srgbClr val="FF8000"/>
                </a:solidFill>
                <a:highlight>
                  <a:srgbClr val="FFFFFF"/>
                </a:highlight>
              </a:rPr>
              <a:t>2</a:t>
            </a:r>
            <a:r>
              <a:rPr lang="en-US" sz="1400" dirty="0">
                <a:solidFill>
                  <a:srgbClr val="000000"/>
                </a:solidFill>
                <a:highlight>
                  <a:srgbClr val="FFFFFF"/>
                </a:highlight>
              </a:rPr>
              <a:t>; z </a:t>
            </a:r>
            <a:r>
              <a:rPr lang="en-US" sz="1400" b="1" dirty="0">
                <a:solidFill>
                  <a:srgbClr val="000080"/>
                </a:solidFill>
                <a:highlight>
                  <a:srgbClr val="FFFFFF"/>
                </a:highlight>
              </a:rPr>
              <a:t>&lt;-</a:t>
            </a:r>
            <a:r>
              <a:rPr lang="en-US" sz="1400" dirty="0">
                <a:solidFill>
                  <a:srgbClr val="000000"/>
                </a:solidFill>
                <a:highlight>
                  <a:srgbClr val="FFFFFF"/>
                </a:highlight>
              </a:rPr>
              <a:t> </a:t>
            </a:r>
            <a:r>
              <a:rPr lang="en-US" sz="1400" dirty="0">
                <a:solidFill>
                  <a:srgbClr val="FF8000"/>
                </a:solidFill>
                <a:highlight>
                  <a:srgbClr val="FFFFFF"/>
                </a:highlight>
              </a:rPr>
              <a:t>100</a:t>
            </a:r>
            <a:r>
              <a:rPr lang="en-US" sz="1400" b="1" dirty="0">
                <a:solidFill>
                  <a:srgbClr val="000080"/>
                </a:solidFill>
                <a:highlight>
                  <a:srgbClr val="FFFFFF"/>
                </a:highlight>
              </a:rPr>
              <a:t>-</a:t>
            </a:r>
            <a:r>
              <a:rPr lang="en-US" sz="1400" dirty="0">
                <a:solidFill>
                  <a:srgbClr val="000000"/>
                </a:solidFill>
                <a:highlight>
                  <a:srgbClr val="FFFFFF"/>
                </a:highlight>
              </a:rPr>
              <a:t>y </a:t>
            </a:r>
            <a:r>
              <a:rPr lang="en-US" sz="1400" dirty="0">
                <a:solidFill>
                  <a:srgbClr val="008000"/>
                </a:solidFill>
                <a:highlight>
                  <a:srgbClr val="FFFFFF"/>
                </a:highlight>
              </a:rPr>
              <a:t># create data to plot</a:t>
            </a:r>
            <a:endParaRPr lang="en-US" sz="1400" dirty="0">
              <a:solidFill>
                <a:srgbClr val="000000"/>
              </a:solidFill>
              <a:highlight>
                <a:srgbClr val="FFFFFF"/>
              </a:highlight>
            </a:endParaRPr>
          </a:p>
          <a:p>
            <a:r>
              <a:rPr lang="en-US" sz="1400" dirty="0">
                <a:solidFill>
                  <a:srgbClr val="8000FF"/>
                </a:solidFill>
                <a:highlight>
                  <a:srgbClr val="FFFFFF"/>
                </a:highlight>
              </a:rPr>
              <a:t>par</a:t>
            </a:r>
            <a:r>
              <a:rPr lang="en-US" sz="1400" b="1" dirty="0">
                <a:solidFill>
                  <a:srgbClr val="000080"/>
                </a:solidFill>
                <a:highlight>
                  <a:srgbClr val="FFFFFF"/>
                </a:highlight>
              </a:rPr>
              <a:t>(</a:t>
            </a:r>
            <a:r>
              <a:rPr lang="en-US" sz="1400" dirty="0" err="1">
                <a:solidFill>
                  <a:srgbClr val="000000"/>
                </a:solidFill>
                <a:highlight>
                  <a:srgbClr val="FFFFFF"/>
                </a:highlight>
              </a:rPr>
              <a:t>mfrow</a:t>
            </a:r>
            <a:r>
              <a:rPr lang="en-US" sz="1400" b="1" dirty="0">
                <a:solidFill>
                  <a:srgbClr val="000080"/>
                </a:solidFill>
                <a:highlight>
                  <a:srgbClr val="FFFFFF"/>
                </a:highlight>
              </a:rPr>
              <a:t>=</a:t>
            </a:r>
            <a:r>
              <a:rPr lang="en-US" sz="1400" dirty="0">
                <a:solidFill>
                  <a:srgbClr val="8000FF"/>
                </a:solidFill>
                <a:highlight>
                  <a:srgbClr val="FFFFFF"/>
                </a:highlight>
              </a:rPr>
              <a:t>c</a:t>
            </a:r>
            <a:r>
              <a:rPr lang="en-US" sz="1400" b="1" dirty="0">
                <a:solidFill>
                  <a:srgbClr val="000080"/>
                </a:solidFill>
                <a:highlight>
                  <a:srgbClr val="FFFFFF"/>
                </a:highlight>
              </a:rPr>
              <a:t>(</a:t>
            </a:r>
            <a:r>
              <a:rPr lang="en-US" sz="1400" dirty="0">
                <a:solidFill>
                  <a:srgbClr val="FF8000"/>
                </a:solidFill>
                <a:highlight>
                  <a:srgbClr val="FFFFFF"/>
                </a:highlight>
              </a:rPr>
              <a:t>1</a:t>
            </a:r>
            <a:r>
              <a:rPr lang="en-US" sz="1400" dirty="0">
                <a:solidFill>
                  <a:srgbClr val="000000"/>
                </a:solidFill>
                <a:highlight>
                  <a:srgbClr val="FFFFFF"/>
                </a:highlight>
              </a:rPr>
              <a:t>,</a:t>
            </a:r>
            <a:r>
              <a:rPr lang="en-US" sz="1400" dirty="0">
                <a:solidFill>
                  <a:srgbClr val="FF8000"/>
                </a:solidFill>
                <a:highlight>
                  <a:srgbClr val="FFFFFF"/>
                </a:highlight>
              </a:rPr>
              <a:t>1</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008000"/>
                </a:solidFill>
                <a:highlight>
                  <a:srgbClr val="FFFFFF"/>
                </a:highlight>
              </a:rPr>
              <a:t># Only show one plot on a page </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a:solidFill>
                  <a:srgbClr val="8000FF"/>
                </a:solidFill>
                <a:highlight>
                  <a:srgbClr val="FFFFFF"/>
                </a:highlight>
              </a:rPr>
              <a:t>plot</a:t>
            </a:r>
            <a:r>
              <a:rPr lang="en-US" sz="1400" b="1" dirty="0">
                <a:solidFill>
                  <a:srgbClr val="000080"/>
                </a:solidFill>
                <a:highlight>
                  <a:srgbClr val="FFFFFF"/>
                </a:highlight>
              </a:rPr>
              <a:t>(</a:t>
            </a:r>
            <a:r>
              <a:rPr lang="en-US" sz="1400" dirty="0" err="1">
                <a:solidFill>
                  <a:srgbClr val="000000"/>
                </a:solidFill>
                <a:highlight>
                  <a:srgbClr val="FFFFFF"/>
                </a:highlight>
              </a:rPr>
              <a:t>x,y</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008000"/>
                </a:solidFill>
                <a:highlight>
                  <a:srgbClr val="FFFFFF"/>
                </a:highlight>
              </a:rPr>
              <a:t># Create a plot with default parameters</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a:solidFill>
                  <a:srgbClr val="8000FF"/>
                </a:solidFill>
                <a:highlight>
                  <a:srgbClr val="FFFFFF"/>
                </a:highlight>
              </a:rPr>
              <a:t>plot</a:t>
            </a:r>
            <a:r>
              <a:rPr lang="en-US" sz="1400" b="1" dirty="0">
                <a:solidFill>
                  <a:srgbClr val="000080"/>
                </a:solidFill>
                <a:highlight>
                  <a:srgbClr val="FFFFFF"/>
                </a:highlight>
              </a:rPr>
              <a:t>(</a:t>
            </a:r>
            <a:r>
              <a:rPr lang="en-US" sz="1400" dirty="0" err="1">
                <a:solidFill>
                  <a:srgbClr val="000000"/>
                </a:solidFill>
                <a:highlight>
                  <a:srgbClr val="FFFFFF"/>
                </a:highlight>
              </a:rPr>
              <a:t>x,y,type</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"o"</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008000"/>
                </a:solidFill>
                <a:highlight>
                  <a:srgbClr val="FFFFFF"/>
                </a:highlight>
              </a:rPr>
              <a:t># Create a plot with </a:t>
            </a:r>
            <a:r>
              <a:rPr lang="en-US" sz="1400" dirty="0" err="1">
                <a:solidFill>
                  <a:srgbClr val="008000"/>
                </a:solidFill>
                <a:highlight>
                  <a:srgbClr val="FFFFFF"/>
                </a:highlight>
              </a:rPr>
              <a:t>overplotted</a:t>
            </a:r>
            <a:r>
              <a:rPr lang="en-US" sz="1400" dirty="0">
                <a:solidFill>
                  <a:srgbClr val="008000"/>
                </a:solidFill>
                <a:highlight>
                  <a:srgbClr val="FFFFFF"/>
                </a:highlight>
              </a:rPr>
              <a:t> points and lines</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a:solidFill>
                  <a:srgbClr val="008000"/>
                </a:solidFill>
                <a:highlight>
                  <a:srgbClr val="FFFFFF"/>
                </a:highlight>
              </a:rPr>
              <a:t># Use plot() to create a plot without points and lines, then use lines(</a:t>
            </a:r>
            <a:r>
              <a:rPr lang="en-US" sz="1400" dirty="0" err="1">
                <a:solidFill>
                  <a:srgbClr val="008000"/>
                </a:solidFill>
                <a:highlight>
                  <a:srgbClr val="FFFFFF"/>
                </a:highlight>
              </a:rPr>
              <a:t>x,y</a:t>
            </a:r>
            <a:r>
              <a:rPr lang="en-US" sz="1400" dirty="0">
                <a:solidFill>
                  <a:srgbClr val="008000"/>
                </a:solidFill>
                <a:highlight>
                  <a:srgbClr val="FFFFFF"/>
                </a:highlight>
              </a:rPr>
              <a:t>, ...) to add points and lines</a:t>
            </a:r>
            <a:endParaRPr lang="en-US" sz="1400" dirty="0">
              <a:solidFill>
                <a:srgbClr val="000000"/>
              </a:solidFill>
              <a:highlight>
                <a:srgbClr val="FFFFFF"/>
              </a:highlight>
            </a:endParaRPr>
          </a:p>
          <a:p>
            <a:r>
              <a:rPr lang="en-US" sz="1400" dirty="0">
                <a:solidFill>
                  <a:srgbClr val="8000FF"/>
                </a:solidFill>
                <a:highlight>
                  <a:srgbClr val="FFFFFF"/>
                </a:highlight>
              </a:rPr>
              <a:t>plot</a:t>
            </a:r>
            <a:r>
              <a:rPr lang="en-US" sz="1400" b="1" dirty="0">
                <a:solidFill>
                  <a:srgbClr val="000080"/>
                </a:solidFill>
                <a:highlight>
                  <a:srgbClr val="FFFFFF"/>
                </a:highlight>
              </a:rPr>
              <a:t>(</a:t>
            </a:r>
            <a:r>
              <a:rPr lang="en-US" sz="1400" dirty="0" err="1">
                <a:solidFill>
                  <a:srgbClr val="000000"/>
                </a:solidFill>
                <a:highlight>
                  <a:srgbClr val="FFFFFF"/>
                </a:highlight>
              </a:rPr>
              <a:t>x,y,type</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"n"</a:t>
            </a:r>
            <a:r>
              <a:rPr lang="en-US" sz="1400" dirty="0">
                <a:solidFill>
                  <a:srgbClr val="000000"/>
                </a:solidFill>
                <a:highlight>
                  <a:srgbClr val="FFFFFF"/>
                </a:highlight>
              </a:rPr>
              <a:t>, main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"A Line Chart"</a:t>
            </a:r>
            <a:r>
              <a:rPr lang="en-US" sz="1400" dirty="0">
                <a:solidFill>
                  <a:srgbClr val="000000"/>
                </a:solidFill>
                <a:highlight>
                  <a:srgbClr val="FFFFFF"/>
                </a:highlight>
              </a:rPr>
              <a:t>, </a:t>
            </a:r>
            <a:r>
              <a:rPr lang="en-US" sz="1400" dirty="0" err="1">
                <a:solidFill>
                  <a:srgbClr val="000000"/>
                </a:solidFill>
                <a:highlight>
                  <a:srgbClr val="FFFFFF"/>
                </a:highlight>
              </a:rPr>
              <a:t>ylab</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"y or z"</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8000FF"/>
                </a:solidFill>
                <a:highlight>
                  <a:srgbClr val="FFFFFF"/>
                </a:highlight>
              </a:rPr>
              <a:t>lines</a:t>
            </a:r>
            <a:r>
              <a:rPr lang="en-US" sz="1400" b="1" dirty="0">
                <a:solidFill>
                  <a:srgbClr val="000080"/>
                </a:solidFill>
                <a:highlight>
                  <a:srgbClr val="FFFFFF"/>
                </a:highlight>
              </a:rPr>
              <a:t>(</a:t>
            </a:r>
            <a:r>
              <a:rPr lang="en-US" sz="1400" dirty="0" err="1">
                <a:solidFill>
                  <a:srgbClr val="000000"/>
                </a:solidFill>
                <a:highlight>
                  <a:srgbClr val="FFFFFF"/>
                </a:highlight>
              </a:rPr>
              <a:t>x,y,type</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"o"</a:t>
            </a:r>
            <a:r>
              <a:rPr lang="en-US" sz="1400" dirty="0">
                <a:solidFill>
                  <a:srgbClr val="000000"/>
                </a:solidFill>
                <a:highlight>
                  <a:srgbClr val="FFFFFF"/>
                </a:highlight>
              </a:rPr>
              <a:t>, </a:t>
            </a:r>
            <a:r>
              <a:rPr lang="en-US" sz="1400" dirty="0">
                <a:solidFill>
                  <a:srgbClr val="8000FF"/>
                </a:solidFill>
                <a:highlight>
                  <a:srgbClr val="FFFFFF"/>
                </a:highlight>
              </a:rPr>
              <a:t>col</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"green"</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8000FF"/>
                </a:solidFill>
                <a:highlight>
                  <a:srgbClr val="FFFFFF"/>
                </a:highlight>
              </a:rPr>
              <a:t>lines</a:t>
            </a:r>
            <a:r>
              <a:rPr lang="en-US" sz="1400" b="1" dirty="0">
                <a:solidFill>
                  <a:srgbClr val="000080"/>
                </a:solidFill>
                <a:highlight>
                  <a:srgbClr val="FFFFFF"/>
                </a:highlight>
              </a:rPr>
              <a:t>(</a:t>
            </a:r>
            <a:r>
              <a:rPr lang="en-US" sz="1400" dirty="0" err="1">
                <a:solidFill>
                  <a:srgbClr val="000000"/>
                </a:solidFill>
                <a:highlight>
                  <a:srgbClr val="FFFFFF"/>
                </a:highlight>
              </a:rPr>
              <a:t>x,z,type</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"o"</a:t>
            </a:r>
            <a:r>
              <a:rPr lang="en-US" sz="1400" dirty="0">
                <a:solidFill>
                  <a:srgbClr val="000000"/>
                </a:solidFill>
                <a:highlight>
                  <a:srgbClr val="FFFFFF"/>
                </a:highlight>
              </a:rPr>
              <a:t>, </a:t>
            </a:r>
            <a:r>
              <a:rPr lang="en-US" sz="1400" dirty="0">
                <a:solidFill>
                  <a:srgbClr val="8000FF"/>
                </a:solidFill>
                <a:highlight>
                  <a:srgbClr val="FFFFFF"/>
                </a:highlight>
              </a:rPr>
              <a:t>col</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"blue"</a:t>
            </a:r>
            <a:r>
              <a:rPr lang="en-US" sz="1400" b="1" dirty="0">
                <a:solidFill>
                  <a:srgbClr val="000080"/>
                </a:solidFill>
                <a:highlight>
                  <a:srgbClr val="FFFFFF"/>
                </a:highlight>
              </a:rPr>
              <a:t>)</a:t>
            </a:r>
          </a:p>
          <a:p>
            <a:r>
              <a:rPr lang="en-US" sz="1400" dirty="0">
                <a:solidFill>
                  <a:srgbClr val="8000FF"/>
                </a:solidFill>
                <a:highlight>
                  <a:srgbClr val="FFFFFF"/>
                </a:highlight>
              </a:rPr>
              <a:t>legend</a:t>
            </a:r>
            <a:r>
              <a:rPr lang="en-US" sz="1400" b="1" dirty="0">
                <a:solidFill>
                  <a:srgbClr val="000080"/>
                </a:solidFill>
                <a:highlight>
                  <a:srgbClr val="FFFFFF"/>
                </a:highlight>
              </a:rPr>
              <a:t>(</a:t>
            </a:r>
            <a:r>
              <a:rPr lang="en-US" sz="1400" dirty="0">
                <a:solidFill>
                  <a:srgbClr val="FF8000"/>
                </a:solidFill>
                <a:highlight>
                  <a:srgbClr val="FFFFFF"/>
                </a:highlight>
              </a:rPr>
              <a:t>6</a:t>
            </a:r>
            <a:r>
              <a:rPr lang="en-US" sz="1400" dirty="0">
                <a:solidFill>
                  <a:srgbClr val="000000"/>
                </a:solidFill>
                <a:highlight>
                  <a:srgbClr val="FFFFFF"/>
                </a:highlight>
              </a:rPr>
              <a:t>,</a:t>
            </a:r>
            <a:r>
              <a:rPr lang="en-US" sz="1400" dirty="0">
                <a:solidFill>
                  <a:srgbClr val="FF8000"/>
                </a:solidFill>
                <a:highlight>
                  <a:srgbClr val="FFFFFF"/>
                </a:highlight>
              </a:rPr>
              <a:t>95</a:t>
            </a:r>
            <a:r>
              <a:rPr lang="en-US" sz="1400" dirty="0">
                <a:solidFill>
                  <a:srgbClr val="000000"/>
                </a:solidFill>
                <a:highlight>
                  <a:srgbClr val="FFFFFF"/>
                </a:highlight>
              </a:rPr>
              <a:t>,</a:t>
            </a:r>
            <a:r>
              <a:rPr lang="en-US" sz="1400" dirty="0">
                <a:solidFill>
                  <a:srgbClr val="8000FF"/>
                </a:solidFill>
                <a:highlight>
                  <a:srgbClr val="FFFFFF"/>
                </a:highlight>
              </a:rPr>
              <a:t>legend</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00FF"/>
                </a:solidFill>
                <a:highlight>
                  <a:srgbClr val="FFFFFF"/>
                </a:highlight>
              </a:rPr>
              <a:t>c</a:t>
            </a:r>
            <a:r>
              <a:rPr lang="en-US" sz="1400" b="1" dirty="0">
                <a:solidFill>
                  <a:srgbClr val="000080"/>
                </a:solidFill>
                <a:highlight>
                  <a:srgbClr val="FFFFFF"/>
                </a:highlight>
              </a:rPr>
              <a:t>(</a:t>
            </a:r>
            <a:r>
              <a:rPr lang="en-US" sz="1400" dirty="0">
                <a:solidFill>
                  <a:srgbClr val="808080"/>
                </a:solidFill>
                <a:highlight>
                  <a:srgbClr val="FFFFFF"/>
                </a:highlight>
              </a:rPr>
              <a:t>"</a:t>
            </a:r>
            <a:r>
              <a:rPr lang="en-US" sz="1400" dirty="0" err="1">
                <a:solidFill>
                  <a:srgbClr val="808080"/>
                </a:solidFill>
                <a:highlight>
                  <a:srgbClr val="FFFFFF"/>
                </a:highlight>
              </a:rPr>
              <a:t>y"</a:t>
            </a:r>
            <a:r>
              <a:rPr lang="en-US" sz="1400" dirty="0" err="1">
                <a:solidFill>
                  <a:srgbClr val="000000"/>
                </a:solidFill>
                <a:highlight>
                  <a:srgbClr val="FFFFFF"/>
                </a:highlight>
              </a:rPr>
              <a:t>,</a:t>
            </a:r>
            <a:r>
              <a:rPr lang="en-US" sz="1400" dirty="0" err="1">
                <a:solidFill>
                  <a:srgbClr val="808080"/>
                </a:solidFill>
                <a:highlight>
                  <a:srgbClr val="FFFFFF"/>
                </a:highlight>
              </a:rPr>
              <a:t>"z</a:t>
            </a:r>
            <a:r>
              <a:rPr lang="en-US" sz="1400" dirty="0">
                <a:solidFill>
                  <a:srgbClr val="808080"/>
                </a:solidFill>
                <a:highlight>
                  <a:srgbClr val="FFFFFF"/>
                </a:highlight>
              </a:rPr>
              <a:t>"</a:t>
            </a:r>
            <a:r>
              <a:rPr lang="en-US" sz="1400" b="1" dirty="0">
                <a:solidFill>
                  <a:srgbClr val="000080"/>
                </a:solidFill>
                <a:highlight>
                  <a:srgbClr val="FFFFFF"/>
                </a:highlight>
              </a:rPr>
              <a:t>)</a:t>
            </a:r>
            <a:r>
              <a:rPr lang="en-US" sz="1400" dirty="0">
                <a:solidFill>
                  <a:srgbClr val="000000"/>
                </a:solidFill>
                <a:highlight>
                  <a:srgbClr val="FFFFFF"/>
                </a:highlight>
              </a:rPr>
              <a:t>,</a:t>
            </a:r>
            <a:r>
              <a:rPr lang="en-US" sz="1400" dirty="0" err="1">
                <a:solidFill>
                  <a:srgbClr val="000000"/>
                </a:solidFill>
                <a:highlight>
                  <a:srgbClr val="FFFFFF"/>
                </a:highlight>
              </a:rPr>
              <a:t>lty</a:t>
            </a:r>
            <a:r>
              <a:rPr lang="en-US" sz="1400" b="1" dirty="0">
                <a:solidFill>
                  <a:srgbClr val="000080"/>
                </a:solidFill>
                <a:highlight>
                  <a:srgbClr val="FFFFFF"/>
                </a:highlight>
              </a:rPr>
              <a:t>=</a:t>
            </a:r>
            <a:r>
              <a:rPr lang="en-US" sz="1400" dirty="0">
                <a:solidFill>
                  <a:srgbClr val="8000FF"/>
                </a:solidFill>
                <a:highlight>
                  <a:srgbClr val="FFFFFF"/>
                </a:highlight>
              </a:rPr>
              <a:t>c</a:t>
            </a:r>
            <a:r>
              <a:rPr lang="en-US" sz="1400" b="1" dirty="0">
                <a:solidFill>
                  <a:srgbClr val="000080"/>
                </a:solidFill>
                <a:highlight>
                  <a:srgbClr val="FFFFFF"/>
                </a:highlight>
              </a:rPr>
              <a:t>(</a:t>
            </a:r>
            <a:r>
              <a:rPr lang="en-US" sz="1400" dirty="0">
                <a:solidFill>
                  <a:srgbClr val="FF8000"/>
                </a:solidFill>
                <a:highlight>
                  <a:srgbClr val="FFFFFF"/>
                </a:highlight>
              </a:rPr>
              <a:t>1</a:t>
            </a:r>
            <a:r>
              <a:rPr lang="en-US" sz="1400" dirty="0">
                <a:solidFill>
                  <a:srgbClr val="000000"/>
                </a:solidFill>
                <a:highlight>
                  <a:srgbClr val="FFFFFF"/>
                </a:highlight>
              </a:rPr>
              <a:t>,</a:t>
            </a:r>
            <a:r>
              <a:rPr lang="en-US" sz="1400" dirty="0">
                <a:solidFill>
                  <a:srgbClr val="FF8000"/>
                </a:solidFill>
                <a:highlight>
                  <a:srgbClr val="FFFFFF"/>
                </a:highlight>
              </a:rPr>
              <a:t>1</a:t>
            </a:r>
            <a:r>
              <a:rPr lang="en-US" sz="1400" b="1" dirty="0">
                <a:solidFill>
                  <a:srgbClr val="000080"/>
                </a:solidFill>
                <a:highlight>
                  <a:srgbClr val="FFFFFF"/>
                </a:highlight>
              </a:rPr>
              <a:t>)</a:t>
            </a:r>
            <a:r>
              <a:rPr lang="en-US" sz="1400" dirty="0">
                <a:solidFill>
                  <a:srgbClr val="000000"/>
                </a:solidFill>
                <a:highlight>
                  <a:srgbClr val="FFFFFF"/>
                </a:highlight>
              </a:rPr>
              <a:t>,</a:t>
            </a:r>
            <a:r>
              <a:rPr lang="en-US" sz="1400" dirty="0">
                <a:solidFill>
                  <a:srgbClr val="8000FF"/>
                </a:solidFill>
                <a:highlight>
                  <a:srgbClr val="FFFFFF"/>
                </a:highlight>
              </a:rPr>
              <a:t>col</a:t>
            </a:r>
            <a:r>
              <a:rPr lang="en-US" sz="1400" b="1" dirty="0">
                <a:solidFill>
                  <a:srgbClr val="000080"/>
                </a:solidFill>
                <a:highlight>
                  <a:srgbClr val="FFFFFF"/>
                </a:highlight>
              </a:rPr>
              <a:t>=</a:t>
            </a:r>
            <a:r>
              <a:rPr lang="en-US" sz="1400" dirty="0">
                <a:solidFill>
                  <a:srgbClr val="8000FF"/>
                </a:solidFill>
                <a:highlight>
                  <a:srgbClr val="FFFFFF"/>
                </a:highlight>
              </a:rPr>
              <a:t>c</a:t>
            </a:r>
            <a:r>
              <a:rPr lang="en-US" sz="1400" b="1" dirty="0">
                <a:solidFill>
                  <a:srgbClr val="000080"/>
                </a:solidFill>
                <a:highlight>
                  <a:srgbClr val="FFFFFF"/>
                </a:highlight>
              </a:rPr>
              <a:t>(</a:t>
            </a:r>
            <a:r>
              <a:rPr lang="en-US" sz="1400" dirty="0">
                <a:solidFill>
                  <a:srgbClr val="808080"/>
                </a:solidFill>
                <a:highlight>
                  <a:srgbClr val="FFFFFF"/>
                </a:highlight>
              </a:rPr>
              <a:t>"</a:t>
            </a:r>
            <a:r>
              <a:rPr lang="en-US" sz="1400" dirty="0" err="1">
                <a:solidFill>
                  <a:srgbClr val="808080"/>
                </a:solidFill>
                <a:highlight>
                  <a:srgbClr val="FFFFFF"/>
                </a:highlight>
              </a:rPr>
              <a:t>green"</a:t>
            </a:r>
            <a:r>
              <a:rPr lang="en-US" sz="1400" dirty="0" err="1">
                <a:solidFill>
                  <a:srgbClr val="000000"/>
                </a:solidFill>
                <a:highlight>
                  <a:srgbClr val="FFFFFF"/>
                </a:highlight>
              </a:rPr>
              <a:t>,</a:t>
            </a:r>
            <a:r>
              <a:rPr lang="en-US" sz="1400" dirty="0" err="1">
                <a:solidFill>
                  <a:srgbClr val="808080"/>
                </a:solidFill>
                <a:highlight>
                  <a:srgbClr val="FFFFFF"/>
                </a:highlight>
              </a:rPr>
              <a:t>"blue</a:t>
            </a:r>
            <a:r>
              <a:rPr lang="en-US" sz="1400" dirty="0">
                <a:solidFill>
                  <a:srgbClr val="808080"/>
                </a:solidFill>
                <a:highlight>
                  <a:srgbClr val="FFFFFF"/>
                </a:highlight>
              </a:rPr>
              <a:t>"</a:t>
            </a:r>
            <a:r>
              <a:rPr lang="en-US" sz="1400" b="1" dirty="0">
                <a:solidFill>
                  <a:srgbClr val="000080"/>
                </a:solidFill>
                <a:highlight>
                  <a:srgbClr val="FFFFFF"/>
                </a:highlight>
              </a:rPr>
              <a:t>))</a:t>
            </a:r>
            <a:endParaRPr lang="en-US" sz="1400" dirty="0"/>
          </a:p>
        </p:txBody>
      </p:sp>
      <p:pic>
        <p:nvPicPr>
          <p:cNvPr id="10" name="Picture 9"/>
          <p:cNvPicPr>
            <a:picLocks noChangeAspect="1"/>
          </p:cNvPicPr>
          <p:nvPr/>
        </p:nvPicPr>
        <p:blipFill rotWithShape="1">
          <a:blip r:embed="rId2"/>
          <a:srcRect t="4651" r="3241" b="2326"/>
          <a:stretch/>
        </p:blipFill>
        <p:spPr>
          <a:xfrm>
            <a:off x="7333527" y="4343401"/>
            <a:ext cx="2609133" cy="1981199"/>
          </a:xfrm>
          <a:prstGeom prst="rect">
            <a:avLst/>
          </a:prstGeom>
        </p:spPr>
      </p:pic>
      <p:pic>
        <p:nvPicPr>
          <p:cNvPr id="11" name="Picture 10"/>
          <p:cNvPicPr>
            <a:picLocks noChangeAspect="1"/>
          </p:cNvPicPr>
          <p:nvPr/>
        </p:nvPicPr>
        <p:blipFill rotWithShape="1">
          <a:blip r:embed="rId3"/>
          <a:srcRect l="452" t="11049" r="5038"/>
          <a:stretch/>
        </p:blipFill>
        <p:spPr>
          <a:xfrm>
            <a:off x="7323910" y="1058687"/>
            <a:ext cx="2604183" cy="1584360"/>
          </a:xfrm>
          <a:prstGeom prst="rect">
            <a:avLst/>
          </a:prstGeom>
        </p:spPr>
      </p:pic>
      <p:pic>
        <p:nvPicPr>
          <p:cNvPr id="12" name="Picture 11"/>
          <p:cNvPicPr>
            <a:picLocks noChangeAspect="1"/>
          </p:cNvPicPr>
          <p:nvPr/>
        </p:nvPicPr>
        <p:blipFill rotWithShape="1">
          <a:blip r:embed="rId4"/>
          <a:srcRect t="12154" r="5038"/>
          <a:stretch/>
        </p:blipFill>
        <p:spPr>
          <a:xfrm>
            <a:off x="7315200" y="2600115"/>
            <a:ext cx="2612893" cy="1762885"/>
          </a:xfrm>
          <a:prstGeom prst="rect">
            <a:avLst/>
          </a:prstGeom>
        </p:spPr>
      </p:pic>
    </p:spTree>
    <p:extLst>
      <p:ext uri="{BB962C8B-B14F-4D97-AF65-F5344CB8AC3E}">
        <p14:creationId xmlns:p14="http://schemas.microsoft.com/office/powerpoint/2010/main" val="29458204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Scatter Plots</a:t>
            </a:r>
          </a:p>
        </p:txBody>
      </p:sp>
      <p:sp>
        <p:nvSpPr>
          <p:cNvPr id="3" name="Slide Number Placeholder 2"/>
          <p:cNvSpPr>
            <a:spLocks noGrp="1"/>
          </p:cNvSpPr>
          <p:nvPr>
            <p:ph type="sldNum" sz="quarter" idx="12"/>
          </p:nvPr>
        </p:nvSpPr>
        <p:spPr/>
        <p:txBody>
          <a:bodyPr/>
          <a:lstStyle/>
          <a:p>
            <a:fld id="{F8328964-332A-4115-BBD0-419F6E8FE1FF}" type="slidenum">
              <a:rPr lang="en-US" smtClean="0"/>
              <a:t>44</a:t>
            </a:fld>
            <a:endParaRPr lang="en-US"/>
          </a:p>
        </p:txBody>
      </p:sp>
      <p:sp>
        <p:nvSpPr>
          <p:cNvPr id="4" name="Content Placeholder 3"/>
          <p:cNvSpPr>
            <a:spLocks noGrp="1"/>
          </p:cNvSpPr>
          <p:nvPr>
            <p:ph sz="quarter" idx="1"/>
          </p:nvPr>
        </p:nvSpPr>
        <p:spPr/>
        <p:txBody>
          <a:bodyPr/>
          <a:lstStyle/>
          <a:p>
            <a:r>
              <a:rPr lang="en-US" dirty="0"/>
              <a:t>A scatter plot presents the relationship between two quantitative variables.</a:t>
            </a:r>
          </a:p>
          <a:p>
            <a:endParaRPr lang="en-US" dirty="0"/>
          </a:p>
          <a:p>
            <a:r>
              <a:rPr lang="en-US" dirty="0"/>
              <a:t>A </a:t>
            </a:r>
            <a:r>
              <a:rPr lang="en-US" dirty="0" smtClean="0"/>
              <a:t>trend line </a:t>
            </a:r>
            <a:r>
              <a:rPr lang="en-US" dirty="0"/>
              <a:t>can be used to approximate the relationship.</a:t>
            </a:r>
          </a:p>
          <a:p>
            <a:r>
              <a:rPr lang="en-US" dirty="0"/>
              <a:t>A scatterplot matrix is preferred when we want to roughly determine the relationship </a:t>
            </a:r>
            <a:r>
              <a:rPr lang="en-US" dirty="0" smtClean="0"/>
              <a:t>among </a:t>
            </a:r>
            <a:r>
              <a:rPr lang="en-US" dirty="0"/>
              <a:t>multiple variables.</a:t>
            </a:r>
          </a:p>
        </p:txBody>
      </p:sp>
    </p:spTree>
    <p:extLst>
      <p:ext uri="{BB962C8B-B14F-4D97-AF65-F5344CB8AC3E}">
        <p14:creationId xmlns:p14="http://schemas.microsoft.com/office/powerpoint/2010/main" val="24382022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Scatter Plots</a:t>
            </a:r>
          </a:p>
        </p:txBody>
      </p:sp>
      <p:sp>
        <p:nvSpPr>
          <p:cNvPr id="3" name="Slide Number Placeholder 2"/>
          <p:cNvSpPr>
            <a:spLocks noGrp="1"/>
          </p:cNvSpPr>
          <p:nvPr>
            <p:ph type="sldNum" sz="quarter" idx="12"/>
          </p:nvPr>
        </p:nvSpPr>
        <p:spPr/>
        <p:txBody>
          <a:bodyPr/>
          <a:lstStyle/>
          <a:p>
            <a:fld id="{F8328964-332A-4115-BBD0-419F6E8FE1FF}" type="slidenum">
              <a:rPr lang="en-US" smtClean="0"/>
              <a:t>45</a:t>
            </a:fld>
            <a:endParaRPr lang="en-US"/>
          </a:p>
        </p:txBody>
      </p:sp>
      <p:sp>
        <p:nvSpPr>
          <p:cNvPr id="4" name="Content Placeholder 3"/>
          <p:cNvSpPr>
            <a:spLocks noGrp="1"/>
          </p:cNvSpPr>
          <p:nvPr>
            <p:ph sz="quarter" idx="1"/>
          </p:nvPr>
        </p:nvSpPr>
        <p:spPr/>
        <p:txBody>
          <a:bodyPr/>
          <a:lstStyle/>
          <a:p>
            <a:r>
              <a:rPr lang="en-US" dirty="0"/>
              <a:t>A positive relationship</a:t>
            </a:r>
          </a:p>
        </p:txBody>
      </p:sp>
      <p:pic>
        <p:nvPicPr>
          <p:cNvPr id="7" name="Picture 6"/>
          <p:cNvPicPr>
            <a:picLocks noChangeAspect="1"/>
          </p:cNvPicPr>
          <p:nvPr/>
        </p:nvPicPr>
        <p:blipFill>
          <a:blip r:embed="rId2"/>
          <a:stretch>
            <a:fillRect/>
          </a:stretch>
        </p:blipFill>
        <p:spPr>
          <a:xfrm>
            <a:off x="3810001" y="1860912"/>
            <a:ext cx="4424485" cy="4313401"/>
          </a:xfrm>
          <a:prstGeom prst="rect">
            <a:avLst/>
          </a:prstGeom>
        </p:spPr>
      </p:pic>
    </p:spTree>
    <p:extLst>
      <p:ext uri="{BB962C8B-B14F-4D97-AF65-F5344CB8AC3E}">
        <p14:creationId xmlns:p14="http://schemas.microsoft.com/office/powerpoint/2010/main" val="17369421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Scatter Plots</a:t>
            </a:r>
          </a:p>
        </p:txBody>
      </p:sp>
      <p:sp>
        <p:nvSpPr>
          <p:cNvPr id="3" name="Slide Number Placeholder 2"/>
          <p:cNvSpPr>
            <a:spLocks noGrp="1"/>
          </p:cNvSpPr>
          <p:nvPr>
            <p:ph type="sldNum" sz="quarter" idx="12"/>
          </p:nvPr>
        </p:nvSpPr>
        <p:spPr/>
        <p:txBody>
          <a:bodyPr/>
          <a:lstStyle/>
          <a:p>
            <a:fld id="{F8328964-332A-4115-BBD0-419F6E8FE1FF}" type="slidenum">
              <a:rPr lang="en-US" smtClean="0"/>
              <a:t>46</a:t>
            </a:fld>
            <a:endParaRPr lang="en-US"/>
          </a:p>
        </p:txBody>
      </p:sp>
      <p:sp>
        <p:nvSpPr>
          <p:cNvPr id="4" name="Content Placeholder 3"/>
          <p:cNvSpPr>
            <a:spLocks noGrp="1"/>
          </p:cNvSpPr>
          <p:nvPr>
            <p:ph sz="quarter" idx="1"/>
          </p:nvPr>
        </p:nvSpPr>
        <p:spPr/>
        <p:txBody>
          <a:bodyPr/>
          <a:lstStyle/>
          <a:p>
            <a:r>
              <a:rPr lang="en-US" dirty="0"/>
              <a:t>A negative relationship</a:t>
            </a:r>
          </a:p>
        </p:txBody>
      </p:sp>
      <p:pic>
        <p:nvPicPr>
          <p:cNvPr id="7" name="Picture 6"/>
          <p:cNvPicPr>
            <a:picLocks noChangeAspect="1"/>
          </p:cNvPicPr>
          <p:nvPr/>
        </p:nvPicPr>
        <p:blipFill rotWithShape="1">
          <a:blip r:embed="rId2"/>
          <a:srcRect t="4880"/>
          <a:stretch/>
        </p:blipFill>
        <p:spPr>
          <a:xfrm>
            <a:off x="3652716" y="1828800"/>
            <a:ext cx="4805485" cy="4456236"/>
          </a:xfrm>
          <a:prstGeom prst="rect">
            <a:avLst/>
          </a:prstGeom>
        </p:spPr>
      </p:pic>
    </p:spTree>
    <p:extLst>
      <p:ext uri="{BB962C8B-B14F-4D97-AF65-F5344CB8AC3E}">
        <p14:creationId xmlns:p14="http://schemas.microsoft.com/office/powerpoint/2010/main" val="23705684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Scatter Plots</a:t>
            </a:r>
          </a:p>
        </p:txBody>
      </p:sp>
      <p:sp>
        <p:nvSpPr>
          <p:cNvPr id="3" name="Slide Number Placeholder 2"/>
          <p:cNvSpPr>
            <a:spLocks noGrp="1"/>
          </p:cNvSpPr>
          <p:nvPr>
            <p:ph type="sldNum" sz="quarter" idx="12"/>
          </p:nvPr>
        </p:nvSpPr>
        <p:spPr/>
        <p:txBody>
          <a:bodyPr/>
          <a:lstStyle/>
          <a:p>
            <a:fld id="{F8328964-332A-4115-BBD0-419F6E8FE1FF}" type="slidenum">
              <a:rPr lang="en-US" smtClean="0"/>
              <a:t>47</a:t>
            </a:fld>
            <a:endParaRPr lang="en-US"/>
          </a:p>
        </p:txBody>
      </p:sp>
      <p:sp>
        <p:nvSpPr>
          <p:cNvPr id="4" name="Content Placeholder 3"/>
          <p:cNvSpPr>
            <a:spLocks noGrp="1"/>
          </p:cNvSpPr>
          <p:nvPr>
            <p:ph sz="quarter" idx="1"/>
          </p:nvPr>
        </p:nvSpPr>
        <p:spPr/>
        <p:txBody>
          <a:bodyPr/>
          <a:lstStyle/>
          <a:p>
            <a:r>
              <a:rPr lang="en-US" dirty="0"/>
              <a:t>A curvilinear relationship</a:t>
            </a:r>
          </a:p>
        </p:txBody>
      </p:sp>
      <p:pic>
        <p:nvPicPr>
          <p:cNvPr id="5" name="Picture 4"/>
          <p:cNvPicPr>
            <a:picLocks noChangeAspect="1"/>
          </p:cNvPicPr>
          <p:nvPr/>
        </p:nvPicPr>
        <p:blipFill>
          <a:blip r:embed="rId2"/>
          <a:stretch>
            <a:fillRect/>
          </a:stretch>
        </p:blipFill>
        <p:spPr>
          <a:xfrm>
            <a:off x="3666654" y="1720401"/>
            <a:ext cx="4729285" cy="4610549"/>
          </a:xfrm>
          <a:prstGeom prst="rect">
            <a:avLst/>
          </a:prstGeom>
        </p:spPr>
      </p:pic>
    </p:spTree>
    <p:extLst>
      <p:ext uri="{BB962C8B-B14F-4D97-AF65-F5344CB8AC3E}">
        <p14:creationId xmlns:p14="http://schemas.microsoft.com/office/powerpoint/2010/main" val="41451114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Scatter Plots</a:t>
            </a:r>
          </a:p>
        </p:txBody>
      </p:sp>
      <p:sp>
        <p:nvSpPr>
          <p:cNvPr id="3" name="Slide Number Placeholder 2"/>
          <p:cNvSpPr>
            <a:spLocks noGrp="1"/>
          </p:cNvSpPr>
          <p:nvPr>
            <p:ph type="sldNum" sz="quarter" idx="12"/>
          </p:nvPr>
        </p:nvSpPr>
        <p:spPr/>
        <p:txBody>
          <a:bodyPr/>
          <a:lstStyle/>
          <a:p>
            <a:fld id="{F8328964-332A-4115-BBD0-419F6E8FE1FF}" type="slidenum">
              <a:rPr lang="en-US" smtClean="0"/>
              <a:t>48</a:t>
            </a:fld>
            <a:endParaRPr lang="en-US"/>
          </a:p>
        </p:txBody>
      </p:sp>
      <p:sp>
        <p:nvSpPr>
          <p:cNvPr id="4" name="Content Placeholder 3"/>
          <p:cNvSpPr>
            <a:spLocks noGrp="1"/>
          </p:cNvSpPr>
          <p:nvPr>
            <p:ph sz="quarter" idx="1"/>
          </p:nvPr>
        </p:nvSpPr>
        <p:spPr/>
        <p:txBody>
          <a:bodyPr/>
          <a:lstStyle/>
          <a:p>
            <a:r>
              <a:rPr lang="en-US" dirty="0"/>
              <a:t>No relationship</a:t>
            </a:r>
          </a:p>
        </p:txBody>
      </p:sp>
      <p:pic>
        <p:nvPicPr>
          <p:cNvPr id="6" name="Picture 5"/>
          <p:cNvPicPr>
            <a:picLocks noChangeAspect="1"/>
          </p:cNvPicPr>
          <p:nvPr/>
        </p:nvPicPr>
        <p:blipFill>
          <a:blip r:embed="rId2"/>
          <a:stretch>
            <a:fillRect/>
          </a:stretch>
        </p:blipFill>
        <p:spPr>
          <a:xfrm>
            <a:off x="3733800" y="1676400"/>
            <a:ext cx="4774420" cy="4654551"/>
          </a:xfrm>
          <a:prstGeom prst="rect">
            <a:avLst/>
          </a:prstGeom>
        </p:spPr>
      </p:pic>
    </p:spTree>
    <p:extLst>
      <p:ext uri="{BB962C8B-B14F-4D97-AF65-F5344CB8AC3E}">
        <p14:creationId xmlns:p14="http://schemas.microsoft.com/office/powerpoint/2010/main" val="39475373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Code: Scatter Plots</a:t>
            </a:r>
          </a:p>
        </p:txBody>
      </p:sp>
      <p:sp>
        <p:nvSpPr>
          <p:cNvPr id="3" name="Slide Number Placeholder 2"/>
          <p:cNvSpPr>
            <a:spLocks noGrp="1"/>
          </p:cNvSpPr>
          <p:nvPr>
            <p:ph type="sldNum" sz="quarter" idx="12"/>
          </p:nvPr>
        </p:nvSpPr>
        <p:spPr/>
        <p:txBody>
          <a:bodyPr/>
          <a:lstStyle/>
          <a:p>
            <a:fld id="{F8328964-332A-4115-BBD0-419F6E8FE1FF}" type="slidenum">
              <a:rPr lang="en-US" smtClean="0"/>
              <a:t>49</a:t>
            </a:fld>
            <a:endParaRPr lang="en-US"/>
          </a:p>
        </p:txBody>
      </p:sp>
      <p:sp>
        <p:nvSpPr>
          <p:cNvPr id="5" name="Rectangle 4"/>
          <p:cNvSpPr/>
          <p:nvPr/>
        </p:nvSpPr>
        <p:spPr>
          <a:xfrm>
            <a:off x="2920512" y="1143000"/>
            <a:ext cx="6350976" cy="73866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a:solidFill>
                  <a:srgbClr val="8000FF"/>
                </a:solidFill>
                <a:highlight>
                  <a:srgbClr val="FFFFFF"/>
                </a:highlight>
              </a:rPr>
              <a:t>plot</a:t>
            </a:r>
            <a:r>
              <a:rPr lang="en-US" sz="1400" b="1" dirty="0">
                <a:solidFill>
                  <a:srgbClr val="000080"/>
                </a:solidFill>
                <a:highlight>
                  <a:srgbClr val="FFFFFF"/>
                </a:highlight>
              </a:rPr>
              <a:t>(</a:t>
            </a:r>
            <a:r>
              <a:rPr lang="en-US" sz="1400" dirty="0" err="1">
                <a:solidFill>
                  <a:srgbClr val="000000"/>
                </a:solidFill>
                <a:highlight>
                  <a:srgbClr val="FFFFFF"/>
                </a:highlight>
              </a:rPr>
              <a:t>mtcars</a:t>
            </a:r>
            <a:r>
              <a:rPr lang="en-US" sz="1400" b="1" dirty="0" err="1">
                <a:solidFill>
                  <a:srgbClr val="000080"/>
                </a:solidFill>
                <a:highlight>
                  <a:srgbClr val="FFFFFF"/>
                </a:highlight>
              </a:rPr>
              <a:t>$</a:t>
            </a:r>
            <a:r>
              <a:rPr lang="en-US" sz="1400" dirty="0" err="1">
                <a:solidFill>
                  <a:srgbClr val="000000"/>
                </a:solidFill>
                <a:highlight>
                  <a:srgbClr val="FFFFFF"/>
                </a:highlight>
              </a:rPr>
              <a:t>mpg</a:t>
            </a:r>
            <a:r>
              <a:rPr lang="en-US" sz="1400" dirty="0">
                <a:solidFill>
                  <a:srgbClr val="000000"/>
                </a:solidFill>
                <a:highlight>
                  <a:srgbClr val="FFFFFF"/>
                </a:highlight>
              </a:rPr>
              <a:t>, </a:t>
            </a:r>
            <a:r>
              <a:rPr lang="en-US" sz="1400" dirty="0" err="1">
                <a:solidFill>
                  <a:srgbClr val="000000"/>
                </a:solidFill>
                <a:highlight>
                  <a:srgbClr val="FFFFFF"/>
                </a:highlight>
              </a:rPr>
              <a:t>mtcars</a:t>
            </a:r>
            <a:r>
              <a:rPr lang="en-US" sz="1400" b="1" dirty="0" err="1">
                <a:solidFill>
                  <a:srgbClr val="000080"/>
                </a:solidFill>
                <a:highlight>
                  <a:srgbClr val="FFFFFF"/>
                </a:highlight>
              </a:rPr>
              <a:t>$</a:t>
            </a:r>
            <a:r>
              <a:rPr lang="en-US" sz="1400" dirty="0" err="1">
                <a:solidFill>
                  <a:srgbClr val="000000"/>
                </a:solidFill>
                <a:highlight>
                  <a:srgbClr val="FFFFFF"/>
                </a:highlight>
              </a:rPr>
              <a:t>wt</a:t>
            </a:r>
            <a:r>
              <a:rPr lang="en-US" sz="1400" dirty="0">
                <a:solidFill>
                  <a:srgbClr val="000000"/>
                </a:solidFill>
                <a:highlight>
                  <a:srgbClr val="FFFFFF"/>
                </a:highlight>
              </a:rPr>
              <a:t>, </a:t>
            </a:r>
            <a:r>
              <a:rPr lang="en-US" sz="1400" dirty="0" err="1">
                <a:solidFill>
                  <a:srgbClr val="000000"/>
                </a:solidFill>
                <a:highlight>
                  <a:srgbClr val="FFFFFF"/>
                </a:highlight>
              </a:rPr>
              <a:t>xlab</a:t>
            </a:r>
            <a:r>
              <a:rPr lang="en-US" sz="1400" b="1" dirty="0">
                <a:solidFill>
                  <a:srgbClr val="000080"/>
                </a:solidFill>
                <a:highlight>
                  <a:srgbClr val="FFFFFF"/>
                </a:highlight>
              </a:rPr>
              <a:t>=</a:t>
            </a:r>
            <a:r>
              <a:rPr lang="en-US" sz="1400" dirty="0">
                <a:solidFill>
                  <a:srgbClr val="808080"/>
                </a:solidFill>
                <a:highlight>
                  <a:srgbClr val="FFFFFF"/>
                </a:highlight>
              </a:rPr>
              <a:t>"MPG"</a:t>
            </a:r>
            <a:r>
              <a:rPr lang="en-US" sz="1400" dirty="0">
                <a:solidFill>
                  <a:srgbClr val="000000"/>
                </a:solidFill>
                <a:highlight>
                  <a:srgbClr val="FFFFFF"/>
                </a:highlight>
              </a:rPr>
              <a:t>, </a:t>
            </a:r>
            <a:r>
              <a:rPr lang="en-US" sz="1400" dirty="0" err="1">
                <a:solidFill>
                  <a:srgbClr val="000000"/>
                </a:solidFill>
                <a:highlight>
                  <a:srgbClr val="FFFFFF"/>
                </a:highlight>
              </a:rPr>
              <a:t>ylab</a:t>
            </a:r>
            <a:r>
              <a:rPr lang="en-US" sz="1400" b="1" dirty="0">
                <a:solidFill>
                  <a:srgbClr val="000080"/>
                </a:solidFill>
                <a:highlight>
                  <a:srgbClr val="FFFFFF"/>
                </a:highlight>
              </a:rPr>
              <a:t>=</a:t>
            </a:r>
            <a:r>
              <a:rPr lang="en-US" sz="1400" dirty="0">
                <a:solidFill>
                  <a:srgbClr val="808080"/>
                </a:solidFill>
                <a:highlight>
                  <a:srgbClr val="FFFFFF"/>
                </a:highlight>
              </a:rPr>
              <a:t>"Weight"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8000FF"/>
                </a:solidFill>
                <a:highlight>
                  <a:srgbClr val="FFFFFF"/>
                </a:highlight>
              </a:rPr>
              <a:t>abline</a:t>
            </a:r>
            <a:r>
              <a:rPr lang="en-US" sz="1400" b="1" dirty="0">
                <a:solidFill>
                  <a:srgbClr val="000080"/>
                </a:solidFill>
                <a:highlight>
                  <a:srgbClr val="FFFFFF"/>
                </a:highlight>
              </a:rPr>
              <a:t>(</a:t>
            </a:r>
            <a:r>
              <a:rPr lang="en-US" sz="1400" dirty="0">
                <a:solidFill>
                  <a:srgbClr val="8000FF"/>
                </a:solidFill>
                <a:highlight>
                  <a:srgbClr val="FFFFFF"/>
                </a:highlight>
              </a:rPr>
              <a:t>lm</a:t>
            </a:r>
            <a:r>
              <a:rPr lang="en-US" sz="1400" b="1" dirty="0">
                <a:solidFill>
                  <a:srgbClr val="000080"/>
                </a:solidFill>
                <a:highlight>
                  <a:srgbClr val="FFFFFF"/>
                </a:highlight>
              </a:rPr>
              <a:t>(</a:t>
            </a:r>
            <a:r>
              <a:rPr lang="en-US" sz="1400" dirty="0" err="1">
                <a:solidFill>
                  <a:srgbClr val="000000"/>
                </a:solidFill>
                <a:highlight>
                  <a:srgbClr val="FFFFFF"/>
                </a:highlight>
              </a:rPr>
              <a:t>mtcars</a:t>
            </a:r>
            <a:r>
              <a:rPr lang="en-US" sz="1400" b="1" dirty="0" err="1">
                <a:solidFill>
                  <a:srgbClr val="000080"/>
                </a:solidFill>
                <a:highlight>
                  <a:srgbClr val="FFFFFF"/>
                </a:highlight>
              </a:rPr>
              <a:t>$</a:t>
            </a:r>
            <a:r>
              <a:rPr lang="en-US" sz="1400" dirty="0" err="1">
                <a:solidFill>
                  <a:srgbClr val="000000"/>
                </a:solidFill>
                <a:highlight>
                  <a:srgbClr val="FFFFFF"/>
                </a:highlight>
              </a:rPr>
              <a:t>wt</a:t>
            </a:r>
            <a:r>
              <a:rPr lang="en-US" sz="1400" b="1" dirty="0" err="1">
                <a:solidFill>
                  <a:srgbClr val="000080"/>
                </a:solidFill>
                <a:highlight>
                  <a:srgbClr val="FFFFFF"/>
                </a:highlight>
              </a:rPr>
              <a:t>~</a:t>
            </a:r>
            <a:r>
              <a:rPr lang="en-US" sz="1400" dirty="0" err="1">
                <a:solidFill>
                  <a:srgbClr val="000000"/>
                </a:solidFill>
                <a:highlight>
                  <a:srgbClr val="FFFFFF"/>
                </a:highlight>
              </a:rPr>
              <a:t>mtcars</a:t>
            </a:r>
            <a:r>
              <a:rPr lang="en-US" sz="1400" b="1" dirty="0" err="1">
                <a:solidFill>
                  <a:srgbClr val="000080"/>
                </a:solidFill>
                <a:highlight>
                  <a:srgbClr val="FFFFFF"/>
                </a:highlight>
              </a:rPr>
              <a:t>$</a:t>
            </a:r>
            <a:r>
              <a:rPr lang="en-US" sz="1400" dirty="0" err="1">
                <a:solidFill>
                  <a:srgbClr val="000000"/>
                </a:solidFill>
                <a:highlight>
                  <a:srgbClr val="FFFFFF"/>
                </a:highlight>
              </a:rPr>
              <a:t>mpg</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00FF"/>
                </a:solidFill>
                <a:highlight>
                  <a:srgbClr val="FFFFFF"/>
                </a:highlight>
              </a:rPr>
              <a:t>col</a:t>
            </a:r>
            <a:r>
              <a:rPr lang="en-US" sz="1400" b="1" dirty="0">
                <a:solidFill>
                  <a:srgbClr val="000080"/>
                </a:solidFill>
                <a:highlight>
                  <a:srgbClr val="FFFFFF"/>
                </a:highlight>
              </a:rPr>
              <a:t>=</a:t>
            </a:r>
            <a:r>
              <a:rPr lang="en-US" sz="1400" dirty="0">
                <a:solidFill>
                  <a:srgbClr val="808080"/>
                </a:solidFill>
                <a:highlight>
                  <a:srgbClr val="FFFFFF"/>
                </a:highlight>
              </a:rPr>
              <a:t>"red"</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008000"/>
                </a:solidFill>
                <a:highlight>
                  <a:srgbClr val="FFFFFF"/>
                </a:highlight>
              </a:rPr>
              <a:t># Add regression fit line (</a:t>
            </a:r>
            <a:r>
              <a:rPr lang="en-US" sz="1400" dirty="0" err="1">
                <a:solidFill>
                  <a:srgbClr val="008000"/>
                </a:solidFill>
                <a:highlight>
                  <a:srgbClr val="FFFFFF"/>
                </a:highlight>
              </a:rPr>
              <a:t>y~x</a:t>
            </a:r>
            <a:r>
              <a:rPr lang="en-US" sz="1400" dirty="0">
                <a:solidFill>
                  <a:srgbClr val="008000"/>
                </a:solidFill>
                <a:highlight>
                  <a:srgbClr val="FFFFFF"/>
                </a:highlight>
              </a:rPr>
              <a:t>)</a:t>
            </a:r>
            <a:endParaRPr lang="en-US" sz="1400" dirty="0">
              <a:solidFill>
                <a:srgbClr val="000000"/>
              </a:solidFill>
              <a:highlight>
                <a:srgbClr val="FFFFFF"/>
              </a:highlight>
            </a:endParaRPr>
          </a:p>
          <a:p>
            <a:r>
              <a:rPr lang="en-US" sz="1400" dirty="0">
                <a:solidFill>
                  <a:srgbClr val="8000FF"/>
                </a:solidFill>
                <a:highlight>
                  <a:srgbClr val="FFFFFF"/>
                </a:highlight>
              </a:rPr>
              <a:t>lines</a:t>
            </a:r>
            <a:r>
              <a:rPr lang="en-US" sz="1400" b="1" dirty="0">
                <a:solidFill>
                  <a:srgbClr val="000080"/>
                </a:solidFill>
                <a:highlight>
                  <a:srgbClr val="FFFFFF"/>
                </a:highlight>
              </a:rPr>
              <a:t>(</a:t>
            </a:r>
            <a:r>
              <a:rPr lang="en-US" sz="1400" dirty="0" err="1">
                <a:solidFill>
                  <a:srgbClr val="8000FF"/>
                </a:solidFill>
                <a:highlight>
                  <a:srgbClr val="FFFFFF"/>
                </a:highlight>
              </a:rPr>
              <a:t>lowess</a:t>
            </a:r>
            <a:r>
              <a:rPr lang="en-US" sz="1400" b="1" dirty="0">
                <a:solidFill>
                  <a:srgbClr val="000080"/>
                </a:solidFill>
                <a:highlight>
                  <a:srgbClr val="FFFFFF"/>
                </a:highlight>
              </a:rPr>
              <a:t>(</a:t>
            </a:r>
            <a:r>
              <a:rPr lang="en-US" sz="1400" dirty="0" err="1">
                <a:solidFill>
                  <a:srgbClr val="000000"/>
                </a:solidFill>
                <a:highlight>
                  <a:srgbClr val="FFFFFF"/>
                </a:highlight>
              </a:rPr>
              <a:t>mtcars</a:t>
            </a:r>
            <a:r>
              <a:rPr lang="en-US" sz="1400" b="1" dirty="0" err="1">
                <a:solidFill>
                  <a:srgbClr val="000080"/>
                </a:solidFill>
                <a:highlight>
                  <a:srgbClr val="FFFFFF"/>
                </a:highlight>
              </a:rPr>
              <a:t>$</a:t>
            </a:r>
            <a:r>
              <a:rPr lang="en-US" sz="1400" dirty="0" err="1">
                <a:solidFill>
                  <a:srgbClr val="000000"/>
                </a:solidFill>
                <a:highlight>
                  <a:srgbClr val="FFFFFF"/>
                </a:highlight>
              </a:rPr>
              <a:t>mpg,mtcars</a:t>
            </a:r>
            <a:r>
              <a:rPr lang="en-US" sz="1400" b="1" dirty="0" err="1">
                <a:solidFill>
                  <a:srgbClr val="000080"/>
                </a:solidFill>
                <a:highlight>
                  <a:srgbClr val="FFFFFF"/>
                </a:highlight>
              </a:rPr>
              <a:t>$</a:t>
            </a:r>
            <a:r>
              <a:rPr lang="en-US" sz="1400" dirty="0" err="1">
                <a:solidFill>
                  <a:srgbClr val="000000"/>
                </a:solidFill>
                <a:highlight>
                  <a:srgbClr val="FFFFFF"/>
                </a:highlight>
              </a:rPr>
              <a:t>wt</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00FF"/>
                </a:solidFill>
                <a:highlight>
                  <a:srgbClr val="FFFFFF"/>
                </a:highlight>
              </a:rPr>
              <a:t>col</a:t>
            </a:r>
            <a:r>
              <a:rPr lang="en-US" sz="1400" b="1" dirty="0">
                <a:solidFill>
                  <a:srgbClr val="000080"/>
                </a:solidFill>
                <a:highlight>
                  <a:srgbClr val="FFFFFF"/>
                </a:highlight>
              </a:rPr>
              <a:t>=</a:t>
            </a:r>
            <a:r>
              <a:rPr lang="en-US" sz="1400" dirty="0">
                <a:solidFill>
                  <a:srgbClr val="808080"/>
                </a:solidFill>
                <a:highlight>
                  <a:srgbClr val="FFFFFF"/>
                </a:highlight>
              </a:rPr>
              <a:t>"blue"</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008000"/>
                </a:solidFill>
                <a:highlight>
                  <a:srgbClr val="FFFFFF"/>
                </a:highlight>
              </a:rPr>
              <a:t># Add </a:t>
            </a:r>
            <a:r>
              <a:rPr lang="en-US" sz="1400" dirty="0" err="1">
                <a:solidFill>
                  <a:srgbClr val="008000"/>
                </a:solidFill>
                <a:highlight>
                  <a:srgbClr val="FFFFFF"/>
                </a:highlight>
              </a:rPr>
              <a:t>lowess</a:t>
            </a:r>
            <a:r>
              <a:rPr lang="en-US" sz="1400" dirty="0">
                <a:solidFill>
                  <a:srgbClr val="008000"/>
                </a:solidFill>
                <a:highlight>
                  <a:srgbClr val="FFFFFF"/>
                </a:highlight>
              </a:rPr>
              <a:t> fit line (</a:t>
            </a:r>
            <a:r>
              <a:rPr lang="en-US" sz="1400" dirty="0" err="1">
                <a:solidFill>
                  <a:srgbClr val="008000"/>
                </a:solidFill>
                <a:highlight>
                  <a:srgbClr val="FFFFFF"/>
                </a:highlight>
              </a:rPr>
              <a:t>x,y</a:t>
            </a:r>
            <a:r>
              <a:rPr lang="en-US" sz="1400" dirty="0">
                <a:solidFill>
                  <a:srgbClr val="008000"/>
                </a:solidFill>
                <a:highlight>
                  <a:srgbClr val="FFFFFF"/>
                </a:highlight>
              </a:rPr>
              <a:t>)</a:t>
            </a:r>
            <a:endParaRPr lang="en-US" sz="1400" dirty="0"/>
          </a:p>
        </p:txBody>
      </p:sp>
      <p:pic>
        <p:nvPicPr>
          <p:cNvPr id="6" name="Picture 5"/>
          <p:cNvPicPr>
            <a:picLocks noChangeAspect="1"/>
          </p:cNvPicPr>
          <p:nvPr/>
        </p:nvPicPr>
        <p:blipFill rotWithShape="1">
          <a:blip r:embed="rId2"/>
          <a:srcRect t="10387" r="2903" b="3055"/>
          <a:stretch/>
        </p:blipFill>
        <p:spPr>
          <a:xfrm>
            <a:off x="3581401" y="2057400"/>
            <a:ext cx="4781215" cy="3276600"/>
          </a:xfrm>
          <a:prstGeom prst="rect">
            <a:avLst/>
          </a:prstGeom>
        </p:spPr>
      </p:pic>
      <p:sp>
        <p:nvSpPr>
          <p:cNvPr id="7" name="TextBox 6"/>
          <p:cNvSpPr txBox="1"/>
          <p:nvPr/>
        </p:nvSpPr>
        <p:spPr>
          <a:xfrm>
            <a:off x="2438400" y="5486400"/>
            <a:ext cx="7543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solidFill>
                  <a:srgbClr val="FF0000"/>
                </a:solidFill>
              </a:rPr>
              <a:t>Interpretation</a:t>
            </a:r>
            <a:r>
              <a:rPr lang="en-US" dirty="0"/>
              <a:t>: Cars with higher weight tend to have less miles per gallon.</a:t>
            </a:r>
          </a:p>
        </p:txBody>
      </p:sp>
      <p:sp>
        <p:nvSpPr>
          <p:cNvPr id="8" name="Rectangle 7"/>
          <p:cNvSpPr/>
          <p:nvPr/>
        </p:nvSpPr>
        <p:spPr>
          <a:xfrm>
            <a:off x="4072668" y="5986046"/>
            <a:ext cx="5153194" cy="338554"/>
          </a:xfrm>
          <a:prstGeom prst="rect">
            <a:avLst/>
          </a:prstGeom>
        </p:spPr>
        <p:txBody>
          <a:bodyPr wrap="square">
            <a:spAutoFit/>
          </a:bodyPr>
          <a:lstStyle/>
          <a:p>
            <a:r>
              <a:rPr lang="en-US" sz="1600" dirty="0"/>
              <a:t>LOWESS = Locally Weighted Scatterplot Smoothing</a:t>
            </a:r>
          </a:p>
        </p:txBody>
      </p:sp>
    </p:spTree>
    <p:extLst>
      <p:ext uri="{BB962C8B-B14F-4D97-AF65-F5344CB8AC3E}">
        <p14:creationId xmlns:p14="http://schemas.microsoft.com/office/powerpoint/2010/main" val="2949686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Recap: Hierarchy of Measurement Scales</a:t>
            </a:r>
          </a:p>
        </p:txBody>
      </p:sp>
      <p:sp>
        <p:nvSpPr>
          <p:cNvPr id="3" name="Slide Number Placeholder 2"/>
          <p:cNvSpPr>
            <a:spLocks noGrp="1"/>
          </p:cNvSpPr>
          <p:nvPr>
            <p:ph type="sldNum" sz="quarter" idx="12"/>
          </p:nvPr>
        </p:nvSpPr>
        <p:spPr/>
        <p:txBody>
          <a:bodyPr/>
          <a:lstStyle/>
          <a:p>
            <a:fld id="{F8328964-332A-4115-BBD0-419F6E8FE1FF}" type="slidenum">
              <a:rPr lang="en-US" smtClean="0"/>
              <a:t>5</a:t>
            </a:fld>
            <a:endParaRPr lang="en-US"/>
          </a:p>
        </p:txBody>
      </p:sp>
      <p:sp>
        <p:nvSpPr>
          <p:cNvPr id="5" name="Content Placeholder 3"/>
          <p:cNvSpPr>
            <a:spLocks noGrp="1"/>
          </p:cNvSpPr>
          <p:nvPr>
            <p:ph sz="quarter" idx="1"/>
          </p:nvPr>
        </p:nvSpPr>
        <p:spPr>
          <a:xfrm>
            <a:off x="609600" y="1219200"/>
            <a:ext cx="10972800" cy="1592750"/>
          </a:xfrm>
        </p:spPr>
        <p:txBody>
          <a:bodyPr>
            <a:noAutofit/>
          </a:bodyPr>
          <a:lstStyle/>
          <a:p>
            <a:r>
              <a:rPr lang="en-US" sz="2000" dirty="0"/>
              <a:t>A higher level scale contains all properties of its lower scale.</a:t>
            </a:r>
          </a:p>
          <a:p>
            <a:r>
              <a:rPr lang="en-US" sz="2000" dirty="0"/>
              <a:t>From lower to higher levels, analysis tends to be more comprehensive. Improper use of lower level scales suffers information loss in the data</a:t>
            </a:r>
          </a:p>
          <a:p>
            <a:r>
              <a:rPr lang="en-US" sz="2000" dirty="0"/>
              <a:t>In general, we prefer a higher scale of measurement than a lower one.</a:t>
            </a:r>
          </a:p>
          <a:p>
            <a:endParaRPr lang="en-US" sz="2000" dirty="0"/>
          </a:p>
        </p:txBody>
      </p:sp>
      <p:sp>
        <p:nvSpPr>
          <p:cNvPr id="6" name="Rectangle 5"/>
          <p:cNvSpPr/>
          <p:nvPr/>
        </p:nvSpPr>
        <p:spPr>
          <a:xfrm>
            <a:off x="4876800" y="5334000"/>
            <a:ext cx="4648200" cy="6858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562600" y="4631140"/>
            <a:ext cx="3962400" cy="6858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248400" y="3921456"/>
            <a:ext cx="3276600" cy="6858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010400" y="3211772"/>
            <a:ext cx="2514600" cy="6858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318248" y="3370006"/>
            <a:ext cx="1981200" cy="369332"/>
          </a:xfrm>
          <a:prstGeom prst="rect">
            <a:avLst/>
          </a:prstGeom>
          <a:noFill/>
        </p:spPr>
        <p:txBody>
          <a:bodyPr wrap="square" rtlCol="0">
            <a:spAutoFit/>
          </a:bodyPr>
          <a:lstStyle/>
          <a:p>
            <a:r>
              <a:rPr lang="en-US" dirty="0">
                <a:solidFill>
                  <a:schemeClr val="bg1"/>
                </a:solidFill>
              </a:rPr>
              <a:t>Has absolute zero</a:t>
            </a:r>
          </a:p>
        </p:txBody>
      </p:sp>
      <p:sp>
        <p:nvSpPr>
          <p:cNvPr id="11" name="TextBox 10"/>
          <p:cNvSpPr txBox="1"/>
          <p:nvPr/>
        </p:nvSpPr>
        <p:spPr>
          <a:xfrm>
            <a:off x="6952397" y="4079690"/>
            <a:ext cx="2209800" cy="369332"/>
          </a:xfrm>
          <a:prstGeom prst="rect">
            <a:avLst/>
          </a:prstGeom>
          <a:noFill/>
        </p:spPr>
        <p:txBody>
          <a:bodyPr wrap="square" rtlCol="0">
            <a:spAutoFit/>
          </a:bodyPr>
          <a:lstStyle/>
          <a:p>
            <a:r>
              <a:rPr lang="en-US" dirty="0">
                <a:solidFill>
                  <a:schemeClr val="bg1"/>
                </a:solidFill>
              </a:rPr>
              <a:t>Distance makes sense</a:t>
            </a:r>
          </a:p>
        </p:txBody>
      </p:sp>
      <p:sp>
        <p:nvSpPr>
          <p:cNvPr id="12" name="TextBox 11"/>
          <p:cNvSpPr txBox="1"/>
          <p:nvPr/>
        </p:nvSpPr>
        <p:spPr>
          <a:xfrm>
            <a:off x="6477000" y="4823640"/>
            <a:ext cx="2590800" cy="369332"/>
          </a:xfrm>
          <a:prstGeom prst="rect">
            <a:avLst/>
          </a:prstGeom>
          <a:noFill/>
        </p:spPr>
        <p:txBody>
          <a:bodyPr wrap="square" rtlCol="0">
            <a:spAutoFit/>
          </a:bodyPr>
          <a:lstStyle/>
          <a:p>
            <a:r>
              <a:rPr lang="en-US" dirty="0">
                <a:solidFill>
                  <a:schemeClr val="bg1"/>
                </a:solidFill>
              </a:rPr>
              <a:t>Attributes can be ranked</a:t>
            </a:r>
          </a:p>
        </p:txBody>
      </p:sp>
      <p:sp>
        <p:nvSpPr>
          <p:cNvPr id="13" name="TextBox 12"/>
          <p:cNvSpPr txBox="1"/>
          <p:nvPr/>
        </p:nvSpPr>
        <p:spPr>
          <a:xfrm>
            <a:off x="5718048" y="5492234"/>
            <a:ext cx="3502152" cy="369332"/>
          </a:xfrm>
          <a:prstGeom prst="rect">
            <a:avLst/>
          </a:prstGeom>
          <a:noFill/>
        </p:spPr>
        <p:txBody>
          <a:bodyPr wrap="square" rtlCol="0">
            <a:spAutoFit/>
          </a:bodyPr>
          <a:lstStyle/>
          <a:p>
            <a:pPr algn="ctr"/>
            <a:r>
              <a:rPr lang="en-US" dirty="0">
                <a:solidFill>
                  <a:schemeClr val="bg1"/>
                </a:solidFill>
              </a:rPr>
              <a:t>Values are names or labels</a:t>
            </a:r>
          </a:p>
        </p:txBody>
      </p:sp>
      <p:sp>
        <p:nvSpPr>
          <p:cNvPr id="14" name="TextBox 13"/>
          <p:cNvSpPr txBox="1"/>
          <p:nvPr/>
        </p:nvSpPr>
        <p:spPr>
          <a:xfrm>
            <a:off x="3355848" y="5492234"/>
            <a:ext cx="1368552" cy="369332"/>
          </a:xfrm>
          <a:prstGeom prst="rect">
            <a:avLst/>
          </a:prstGeom>
          <a:noFill/>
        </p:spPr>
        <p:txBody>
          <a:bodyPr wrap="square" rtlCol="0">
            <a:spAutoFit/>
          </a:bodyPr>
          <a:lstStyle/>
          <a:p>
            <a:pPr algn="r"/>
            <a:r>
              <a:rPr lang="en-US" dirty="0">
                <a:solidFill>
                  <a:srgbClr val="00B0F0"/>
                </a:solidFill>
              </a:rPr>
              <a:t>Nominal</a:t>
            </a:r>
          </a:p>
        </p:txBody>
      </p:sp>
      <p:sp>
        <p:nvSpPr>
          <p:cNvPr id="15" name="TextBox 14"/>
          <p:cNvSpPr txBox="1"/>
          <p:nvPr/>
        </p:nvSpPr>
        <p:spPr>
          <a:xfrm>
            <a:off x="4038600" y="4735772"/>
            <a:ext cx="1368552" cy="369332"/>
          </a:xfrm>
          <a:prstGeom prst="rect">
            <a:avLst/>
          </a:prstGeom>
          <a:noFill/>
        </p:spPr>
        <p:txBody>
          <a:bodyPr wrap="square" rtlCol="0">
            <a:spAutoFit/>
          </a:bodyPr>
          <a:lstStyle/>
          <a:p>
            <a:pPr algn="r"/>
            <a:r>
              <a:rPr lang="en-US" dirty="0">
                <a:solidFill>
                  <a:srgbClr val="00B050"/>
                </a:solidFill>
              </a:rPr>
              <a:t>Ordinal</a:t>
            </a:r>
          </a:p>
        </p:txBody>
      </p:sp>
      <p:sp>
        <p:nvSpPr>
          <p:cNvPr id="16" name="TextBox 15"/>
          <p:cNvSpPr txBox="1"/>
          <p:nvPr/>
        </p:nvSpPr>
        <p:spPr>
          <a:xfrm>
            <a:off x="4651248" y="4049972"/>
            <a:ext cx="1368552" cy="369332"/>
          </a:xfrm>
          <a:prstGeom prst="rect">
            <a:avLst/>
          </a:prstGeom>
          <a:noFill/>
        </p:spPr>
        <p:txBody>
          <a:bodyPr wrap="square" rtlCol="0">
            <a:spAutoFit/>
          </a:bodyPr>
          <a:lstStyle/>
          <a:p>
            <a:pPr algn="r"/>
            <a:r>
              <a:rPr lang="en-US" dirty="0">
                <a:solidFill>
                  <a:srgbClr val="DA26B3"/>
                </a:solidFill>
              </a:rPr>
              <a:t>Interval</a:t>
            </a:r>
          </a:p>
        </p:txBody>
      </p:sp>
      <p:sp>
        <p:nvSpPr>
          <p:cNvPr id="17" name="TextBox 16"/>
          <p:cNvSpPr txBox="1"/>
          <p:nvPr/>
        </p:nvSpPr>
        <p:spPr>
          <a:xfrm>
            <a:off x="5413248" y="3364172"/>
            <a:ext cx="1368552" cy="369332"/>
          </a:xfrm>
          <a:prstGeom prst="rect">
            <a:avLst/>
          </a:prstGeom>
          <a:noFill/>
        </p:spPr>
        <p:txBody>
          <a:bodyPr wrap="square" rtlCol="0">
            <a:spAutoFit/>
          </a:bodyPr>
          <a:lstStyle/>
          <a:p>
            <a:pPr algn="r"/>
            <a:r>
              <a:rPr lang="en-US" dirty="0">
                <a:solidFill>
                  <a:srgbClr val="FF0000"/>
                </a:solidFill>
              </a:rPr>
              <a:t>Ratio</a:t>
            </a:r>
          </a:p>
        </p:txBody>
      </p:sp>
      <p:sp>
        <p:nvSpPr>
          <p:cNvPr id="18" name="TextBox 17"/>
          <p:cNvSpPr txBox="1"/>
          <p:nvPr/>
        </p:nvSpPr>
        <p:spPr>
          <a:xfrm>
            <a:off x="2234712" y="3640659"/>
            <a:ext cx="1447800" cy="369332"/>
          </a:xfrm>
          <a:prstGeom prst="rect">
            <a:avLst/>
          </a:prstGeom>
          <a:noFill/>
        </p:spPr>
        <p:txBody>
          <a:bodyPr wrap="square" rtlCol="0">
            <a:spAutoFit/>
          </a:bodyPr>
          <a:lstStyle/>
          <a:p>
            <a:r>
              <a:rPr lang="en-US" dirty="0">
                <a:solidFill>
                  <a:srgbClr val="7030A0"/>
                </a:solidFill>
              </a:rPr>
              <a:t>Quantitative</a:t>
            </a:r>
          </a:p>
        </p:txBody>
      </p:sp>
      <p:sp>
        <p:nvSpPr>
          <p:cNvPr id="20" name="TextBox 19"/>
          <p:cNvSpPr txBox="1"/>
          <p:nvPr/>
        </p:nvSpPr>
        <p:spPr>
          <a:xfrm>
            <a:off x="2258704" y="5080607"/>
            <a:ext cx="1447800" cy="369332"/>
          </a:xfrm>
          <a:prstGeom prst="rect">
            <a:avLst/>
          </a:prstGeom>
          <a:noFill/>
        </p:spPr>
        <p:txBody>
          <a:bodyPr wrap="square" rtlCol="0">
            <a:spAutoFit/>
          </a:bodyPr>
          <a:lstStyle/>
          <a:p>
            <a:r>
              <a:rPr lang="en-US" dirty="0">
                <a:solidFill>
                  <a:srgbClr val="7030A0"/>
                </a:solidFill>
              </a:rPr>
              <a:t>Qualitative</a:t>
            </a:r>
          </a:p>
        </p:txBody>
      </p:sp>
      <p:sp>
        <p:nvSpPr>
          <p:cNvPr id="21" name="Right Brace 20"/>
          <p:cNvSpPr/>
          <p:nvPr/>
        </p:nvSpPr>
        <p:spPr>
          <a:xfrm rot="10800000">
            <a:off x="3509170" y="3168733"/>
            <a:ext cx="373983" cy="139348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ight Brace 21"/>
          <p:cNvSpPr/>
          <p:nvPr/>
        </p:nvSpPr>
        <p:spPr>
          <a:xfrm rot="10800000">
            <a:off x="3487969" y="4585649"/>
            <a:ext cx="373983" cy="139348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494720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b="3678"/>
          <a:stretch/>
        </p:blipFill>
        <p:spPr>
          <a:xfrm>
            <a:off x="6571397" y="1985879"/>
            <a:ext cx="4876800" cy="4264941"/>
          </a:xfrm>
          <a:prstGeom prst="rect">
            <a:avLst/>
          </a:prstGeom>
        </p:spPr>
      </p:pic>
      <p:sp>
        <p:nvSpPr>
          <p:cNvPr id="2" name="Title 1"/>
          <p:cNvSpPr>
            <a:spLocks noGrp="1"/>
          </p:cNvSpPr>
          <p:nvPr>
            <p:ph type="title"/>
          </p:nvPr>
        </p:nvSpPr>
        <p:spPr/>
        <p:txBody>
          <a:bodyPr/>
          <a:lstStyle/>
          <a:p>
            <a:r>
              <a:rPr lang="en-US" dirty="0"/>
              <a:t>R Code: Scatter Plot Matrix</a:t>
            </a:r>
          </a:p>
        </p:txBody>
      </p:sp>
      <p:sp>
        <p:nvSpPr>
          <p:cNvPr id="3" name="Slide Number Placeholder 2"/>
          <p:cNvSpPr>
            <a:spLocks noGrp="1"/>
          </p:cNvSpPr>
          <p:nvPr>
            <p:ph type="sldNum" sz="quarter" idx="12"/>
          </p:nvPr>
        </p:nvSpPr>
        <p:spPr/>
        <p:txBody>
          <a:bodyPr/>
          <a:lstStyle/>
          <a:p>
            <a:fld id="{F8328964-332A-4115-BBD0-419F6E8FE1FF}" type="slidenum">
              <a:rPr lang="en-US" smtClean="0"/>
              <a:t>50</a:t>
            </a:fld>
            <a:endParaRPr lang="en-US"/>
          </a:p>
        </p:txBody>
      </p:sp>
      <p:sp>
        <p:nvSpPr>
          <p:cNvPr id="5" name="Content Placeholder 3"/>
          <p:cNvSpPr>
            <a:spLocks noGrp="1"/>
          </p:cNvSpPr>
          <p:nvPr>
            <p:ph sz="quarter" idx="1"/>
          </p:nvPr>
        </p:nvSpPr>
        <p:spPr>
          <a:xfrm>
            <a:off x="609600" y="1219199"/>
            <a:ext cx="5105400" cy="4086369"/>
          </a:xfrm>
        </p:spPr>
        <p:txBody>
          <a:bodyPr>
            <a:normAutofit/>
          </a:bodyPr>
          <a:lstStyle/>
          <a:p>
            <a:r>
              <a:rPr lang="en-US" sz="2400" dirty="0"/>
              <a:t>A better way to roughly show the relationship between multiple </a:t>
            </a:r>
            <a:r>
              <a:rPr lang="en-US" sz="2400" dirty="0" smtClean="0"/>
              <a:t>variables</a:t>
            </a:r>
          </a:p>
          <a:p>
            <a:r>
              <a:rPr lang="en-US" sz="2400" dirty="0"/>
              <a:t>Scatterplot matrices are good for determining rough linear correlations of metadata that contain continuous variables.</a:t>
            </a:r>
          </a:p>
          <a:p>
            <a:r>
              <a:rPr lang="en-US" sz="2400" dirty="0"/>
              <a:t>Scatterplot matrices are not so good for looking at discrete variables.</a:t>
            </a:r>
          </a:p>
        </p:txBody>
      </p:sp>
      <p:sp>
        <p:nvSpPr>
          <p:cNvPr id="6" name="Rectangle 5"/>
          <p:cNvSpPr/>
          <p:nvPr/>
        </p:nvSpPr>
        <p:spPr>
          <a:xfrm>
            <a:off x="6418997" y="1322328"/>
            <a:ext cx="5181600" cy="30777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a:solidFill>
                  <a:srgbClr val="8000FF"/>
                </a:solidFill>
                <a:highlight>
                  <a:srgbClr val="FFFFFF"/>
                </a:highlight>
              </a:rPr>
              <a:t>pairs</a:t>
            </a:r>
            <a:r>
              <a:rPr lang="en-US" sz="1400" b="1" dirty="0">
                <a:solidFill>
                  <a:srgbClr val="000080"/>
                </a:solidFill>
                <a:highlight>
                  <a:srgbClr val="FFFFFF"/>
                </a:highlight>
              </a:rPr>
              <a:t>(~</a:t>
            </a:r>
            <a:r>
              <a:rPr lang="en-US" sz="1400" dirty="0" err="1">
                <a:solidFill>
                  <a:srgbClr val="000000"/>
                </a:solidFill>
                <a:highlight>
                  <a:srgbClr val="FFFFFF"/>
                </a:highlight>
              </a:rPr>
              <a:t>mpg</a:t>
            </a:r>
            <a:r>
              <a:rPr lang="en-US" sz="1400" b="1" dirty="0" err="1">
                <a:solidFill>
                  <a:srgbClr val="000080"/>
                </a:solidFill>
                <a:highlight>
                  <a:srgbClr val="FFFFFF"/>
                </a:highlight>
              </a:rPr>
              <a:t>+</a:t>
            </a:r>
            <a:r>
              <a:rPr lang="en-US" sz="1400" dirty="0" err="1">
                <a:solidFill>
                  <a:srgbClr val="000000"/>
                </a:solidFill>
                <a:highlight>
                  <a:srgbClr val="FFFFFF"/>
                </a:highlight>
              </a:rPr>
              <a:t>disp</a:t>
            </a:r>
            <a:r>
              <a:rPr lang="en-US" sz="1400" b="1" dirty="0" err="1">
                <a:solidFill>
                  <a:srgbClr val="000080"/>
                </a:solidFill>
                <a:highlight>
                  <a:srgbClr val="FFFFFF"/>
                </a:highlight>
              </a:rPr>
              <a:t>+</a:t>
            </a:r>
            <a:r>
              <a:rPr lang="en-US" sz="1400" dirty="0" err="1">
                <a:solidFill>
                  <a:srgbClr val="000000"/>
                </a:solidFill>
                <a:highlight>
                  <a:srgbClr val="FFFFFF"/>
                </a:highlight>
              </a:rPr>
              <a:t>hp</a:t>
            </a:r>
            <a:r>
              <a:rPr lang="en-US" sz="1400" b="1" dirty="0" err="1">
                <a:solidFill>
                  <a:srgbClr val="000080"/>
                </a:solidFill>
                <a:highlight>
                  <a:srgbClr val="FFFFFF"/>
                </a:highlight>
              </a:rPr>
              <a:t>+</a:t>
            </a:r>
            <a:r>
              <a:rPr lang="en-US" sz="1400" dirty="0" err="1">
                <a:solidFill>
                  <a:srgbClr val="000000"/>
                </a:solidFill>
                <a:highlight>
                  <a:srgbClr val="FFFFFF"/>
                </a:highlight>
              </a:rPr>
              <a:t>wt</a:t>
            </a:r>
            <a:r>
              <a:rPr lang="en-US" sz="1400" dirty="0">
                <a:solidFill>
                  <a:srgbClr val="000000"/>
                </a:solidFill>
                <a:highlight>
                  <a:srgbClr val="FFFFFF"/>
                </a:highlight>
              </a:rPr>
              <a:t>, </a:t>
            </a:r>
            <a:r>
              <a:rPr lang="en-US" sz="1400" dirty="0">
                <a:solidFill>
                  <a:srgbClr val="8000FF"/>
                </a:solidFill>
                <a:highlight>
                  <a:srgbClr val="FFFFFF"/>
                </a:highlight>
              </a:rPr>
              <a:t>data</a:t>
            </a:r>
            <a:r>
              <a:rPr lang="en-US" sz="1400" b="1" dirty="0">
                <a:solidFill>
                  <a:srgbClr val="000080"/>
                </a:solidFill>
                <a:highlight>
                  <a:srgbClr val="FFFFFF"/>
                </a:highlight>
              </a:rPr>
              <a:t>=</a:t>
            </a:r>
            <a:r>
              <a:rPr lang="en-US" sz="1400" dirty="0" err="1">
                <a:solidFill>
                  <a:srgbClr val="000000"/>
                </a:solidFill>
                <a:highlight>
                  <a:srgbClr val="FFFFFF"/>
                </a:highlight>
              </a:rPr>
              <a:t>mtcars</a:t>
            </a:r>
            <a:r>
              <a:rPr lang="en-US" sz="1400" dirty="0">
                <a:solidFill>
                  <a:srgbClr val="000000"/>
                </a:solidFill>
                <a:highlight>
                  <a:srgbClr val="FFFFFF"/>
                </a:highlight>
              </a:rPr>
              <a:t>, main</a:t>
            </a:r>
            <a:r>
              <a:rPr lang="en-US" sz="1400" b="1" dirty="0">
                <a:solidFill>
                  <a:srgbClr val="000080"/>
                </a:solidFill>
                <a:highlight>
                  <a:srgbClr val="FFFFFF"/>
                </a:highlight>
              </a:rPr>
              <a:t>=</a:t>
            </a:r>
            <a:r>
              <a:rPr lang="en-US" sz="1400" dirty="0">
                <a:solidFill>
                  <a:srgbClr val="808080"/>
                </a:solidFill>
                <a:highlight>
                  <a:srgbClr val="FFFFFF"/>
                </a:highlight>
              </a:rPr>
              <a:t>"A Scatterplot Matrix"</a:t>
            </a:r>
            <a:r>
              <a:rPr lang="en-US" sz="1400" b="1" dirty="0">
                <a:solidFill>
                  <a:srgbClr val="000080"/>
                </a:solidFill>
                <a:highlight>
                  <a:srgbClr val="FFFFFF"/>
                </a:highlight>
              </a:rPr>
              <a:t>)</a:t>
            </a:r>
            <a:endParaRPr lang="en-US" sz="1400" dirty="0"/>
          </a:p>
        </p:txBody>
      </p:sp>
    </p:spTree>
    <p:extLst>
      <p:ext uri="{BB962C8B-B14F-4D97-AF65-F5344CB8AC3E}">
        <p14:creationId xmlns:p14="http://schemas.microsoft.com/office/powerpoint/2010/main" val="21145461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 and Graphs May Lie</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F8328964-332A-4115-BBD0-419F6E8FE1FF}" type="slidenum">
              <a:rPr lang="en-US" smtClean="0"/>
              <a:t>51</a:t>
            </a:fld>
            <a:endParaRPr lang="en-US"/>
          </a:p>
        </p:txBody>
      </p:sp>
    </p:spTree>
    <p:extLst>
      <p:ext uri="{BB962C8B-B14F-4D97-AF65-F5344CB8AC3E}">
        <p14:creationId xmlns:p14="http://schemas.microsoft.com/office/powerpoint/2010/main" val="38945777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Simpson’s Paradox</a:t>
            </a:r>
            <a:endParaRPr lang="en-US" dirty="0"/>
          </a:p>
        </p:txBody>
      </p:sp>
      <p:sp>
        <p:nvSpPr>
          <p:cNvPr id="3" name="Slide Number Placeholder 2"/>
          <p:cNvSpPr>
            <a:spLocks noGrp="1"/>
          </p:cNvSpPr>
          <p:nvPr>
            <p:ph type="sldNum" sz="quarter" idx="12"/>
          </p:nvPr>
        </p:nvSpPr>
        <p:spPr/>
        <p:txBody>
          <a:bodyPr/>
          <a:lstStyle/>
          <a:p>
            <a:fld id="{F8328964-332A-4115-BBD0-419F6E8FE1FF}" type="slidenum">
              <a:rPr lang="en-US" smtClean="0"/>
              <a:t>52</a:t>
            </a:fld>
            <a:endParaRPr lang="en-US"/>
          </a:p>
        </p:txBody>
      </p:sp>
      <p:sp>
        <p:nvSpPr>
          <p:cNvPr id="4" name="Content Placeholder 3"/>
          <p:cNvSpPr>
            <a:spLocks noGrp="1"/>
          </p:cNvSpPr>
          <p:nvPr>
            <p:ph sz="quarter" idx="1"/>
          </p:nvPr>
        </p:nvSpPr>
        <p:spPr>
          <a:xfrm>
            <a:off x="609600" y="1219200"/>
            <a:ext cx="10972800" cy="1066800"/>
          </a:xfrm>
        </p:spPr>
        <p:txBody>
          <a:bodyPr/>
          <a:lstStyle/>
          <a:p>
            <a:r>
              <a:rPr lang="en-US" dirty="0" smtClean="0"/>
              <a:t>A statistical trend that appears in several different groups may disappear or even reverse when all groups are combined.</a:t>
            </a:r>
            <a:endParaRPr lang="en-US" dirty="0"/>
          </a:p>
        </p:txBody>
      </p:sp>
      <p:grpSp>
        <p:nvGrpSpPr>
          <p:cNvPr id="67" name="Group 66"/>
          <p:cNvGrpSpPr/>
          <p:nvPr/>
        </p:nvGrpSpPr>
        <p:grpSpPr>
          <a:xfrm>
            <a:off x="6263640" y="2895600"/>
            <a:ext cx="3870960" cy="2438400"/>
            <a:chOff x="6035040" y="2819400"/>
            <a:chExt cx="3870960" cy="2438400"/>
          </a:xfrm>
        </p:grpSpPr>
        <p:cxnSp>
          <p:nvCxnSpPr>
            <p:cNvPr id="34" name="Straight Arrow Connector 33"/>
            <p:cNvCxnSpPr/>
            <p:nvPr/>
          </p:nvCxnSpPr>
          <p:spPr>
            <a:xfrm>
              <a:off x="6324600" y="4953000"/>
              <a:ext cx="3566160" cy="0"/>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flipV="1">
              <a:off x="6324600" y="2819400"/>
              <a:ext cx="0" cy="2133600"/>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36" name="TextBox 35"/>
            <p:cNvSpPr txBox="1"/>
            <p:nvPr/>
          </p:nvSpPr>
          <p:spPr>
            <a:xfrm>
              <a:off x="9540240" y="4888468"/>
              <a:ext cx="365760" cy="369332"/>
            </a:xfrm>
            <a:prstGeom prst="rect">
              <a:avLst/>
            </a:prstGeom>
            <a:noFill/>
          </p:spPr>
          <p:txBody>
            <a:bodyPr wrap="square" rtlCol="0">
              <a:spAutoFit/>
            </a:bodyPr>
            <a:lstStyle/>
            <a:p>
              <a:r>
                <a:rPr lang="en-US" dirty="0" smtClean="0"/>
                <a:t>x</a:t>
              </a:r>
              <a:endParaRPr lang="en-US" dirty="0"/>
            </a:p>
          </p:txBody>
        </p:sp>
        <p:sp>
          <p:nvSpPr>
            <p:cNvPr id="37" name="TextBox 36"/>
            <p:cNvSpPr txBox="1"/>
            <p:nvPr/>
          </p:nvSpPr>
          <p:spPr>
            <a:xfrm>
              <a:off x="6035040" y="2819400"/>
              <a:ext cx="365760" cy="369332"/>
            </a:xfrm>
            <a:prstGeom prst="rect">
              <a:avLst/>
            </a:prstGeom>
            <a:noFill/>
          </p:spPr>
          <p:txBody>
            <a:bodyPr wrap="square" rtlCol="0">
              <a:spAutoFit/>
            </a:bodyPr>
            <a:lstStyle/>
            <a:p>
              <a:r>
                <a:rPr lang="en-US" dirty="0" smtClean="0"/>
                <a:t>y</a:t>
              </a:r>
              <a:endParaRPr lang="en-US" dirty="0"/>
            </a:p>
          </p:txBody>
        </p:sp>
        <p:sp>
          <p:nvSpPr>
            <p:cNvPr id="38" name="Flowchart: Connector 37"/>
            <p:cNvSpPr/>
            <p:nvPr/>
          </p:nvSpPr>
          <p:spPr>
            <a:xfrm>
              <a:off x="6781800" y="3886200"/>
              <a:ext cx="76200" cy="762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8"/>
            <p:cNvSpPr/>
            <p:nvPr/>
          </p:nvSpPr>
          <p:spPr>
            <a:xfrm>
              <a:off x="6934200" y="3886200"/>
              <a:ext cx="76200" cy="762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Connector 39"/>
            <p:cNvSpPr/>
            <p:nvPr/>
          </p:nvSpPr>
          <p:spPr>
            <a:xfrm>
              <a:off x="7391400" y="4267200"/>
              <a:ext cx="76200" cy="762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p:cNvSpPr/>
            <p:nvPr/>
          </p:nvSpPr>
          <p:spPr>
            <a:xfrm>
              <a:off x="7010400" y="4038600"/>
              <a:ext cx="76200" cy="762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Connector 41"/>
            <p:cNvSpPr/>
            <p:nvPr/>
          </p:nvSpPr>
          <p:spPr>
            <a:xfrm>
              <a:off x="7162800" y="4191000"/>
              <a:ext cx="76200" cy="762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Connector 42"/>
            <p:cNvSpPr/>
            <p:nvPr/>
          </p:nvSpPr>
          <p:spPr>
            <a:xfrm>
              <a:off x="7162800" y="3962400"/>
              <a:ext cx="76200" cy="762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Connector 43"/>
            <p:cNvSpPr/>
            <p:nvPr/>
          </p:nvSpPr>
          <p:spPr>
            <a:xfrm>
              <a:off x="7315200" y="4114800"/>
              <a:ext cx="76200" cy="762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Connector 44"/>
            <p:cNvSpPr/>
            <p:nvPr/>
          </p:nvSpPr>
          <p:spPr>
            <a:xfrm>
              <a:off x="6858000" y="4038600"/>
              <a:ext cx="76200" cy="762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Connector 45"/>
            <p:cNvSpPr/>
            <p:nvPr/>
          </p:nvSpPr>
          <p:spPr>
            <a:xfrm>
              <a:off x="7696200" y="4343400"/>
              <a:ext cx="76200" cy="762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Connector 46"/>
            <p:cNvSpPr/>
            <p:nvPr/>
          </p:nvSpPr>
          <p:spPr>
            <a:xfrm>
              <a:off x="8077200" y="3352800"/>
              <a:ext cx="76200" cy="76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p:cNvSpPr/>
            <p:nvPr/>
          </p:nvSpPr>
          <p:spPr>
            <a:xfrm>
              <a:off x="8229600" y="3352800"/>
              <a:ext cx="76200" cy="76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p:cNvSpPr/>
            <p:nvPr/>
          </p:nvSpPr>
          <p:spPr>
            <a:xfrm>
              <a:off x="8686800" y="3733800"/>
              <a:ext cx="76200" cy="76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p:cNvSpPr/>
            <p:nvPr/>
          </p:nvSpPr>
          <p:spPr>
            <a:xfrm>
              <a:off x="8305800" y="3505200"/>
              <a:ext cx="76200" cy="76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50"/>
            <p:cNvSpPr/>
            <p:nvPr/>
          </p:nvSpPr>
          <p:spPr>
            <a:xfrm>
              <a:off x="8458200" y="3657600"/>
              <a:ext cx="76200" cy="76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51"/>
            <p:cNvSpPr/>
            <p:nvPr/>
          </p:nvSpPr>
          <p:spPr>
            <a:xfrm>
              <a:off x="8458200" y="3429000"/>
              <a:ext cx="76200" cy="76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p:cNvSpPr/>
            <p:nvPr/>
          </p:nvSpPr>
          <p:spPr>
            <a:xfrm>
              <a:off x="8610600" y="3581400"/>
              <a:ext cx="76200" cy="76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Connector 53"/>
            <p:cNvSpPr/>
            <p:nvPr/>
          </p:nvSpPr>
          <p:spPr>
            <a:xfrm>
              <a:off x="8153400" y="3505200"/>
              <a:ext cx="76200" cy="76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Connector 54"/>
            <p:cNvSpPr/>
            <p:nvPr/>
          </p:nvSpPr>
          <p:spPr>
            <a:xfrm>
              <a:off x="8991600" y="3810000"/>
              <a:ext cx="76200" cy="76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flipV="1">
              <a:off x="6781800" y="3235656"/>
              <a:ext cx="2400300" cy="1107744"/>
            </a:xfrm>
            <a:prstGeom prst="line">
              <a:avLst/>
            </a:prstGeom>
            <a:ln w="28575">
              <a:solidFill>
                <a:srgbClr val="DA26B3"/>
              </a:solidFill>
              <a:prstDash val="sysDash"/>
            </a:ln>
          </p:spPr>
          <p:style>
            <a:lnRef idx="1">
              <a:schemeClr val="accent5"/>
            </a:lnRef>
            <a:fillRef idx="0">
              <a:schemeClr val="accent5"/>
            </a:fillRef>
            <a:effectRef idx="0">
              <a:schemeClr val="accent5"/>
            </a:effectRef>
            <a:fontRef idx="minor">
              <a:schemeClr val="tx1"/>
            </a:fontRef>
          </p:style>
        </p:cxnSp>
        <p:sp>
          <p:nvSpPr>
            <p:cNvPr id="58" name="TextBox 57"/>
            <p:cNvSpPr txBox="1"/>
            <p:nvPr/>
          </p:nvSpPr>
          <p:spPr>
            <a:xfrm>
              <a:off x="7904328" y="4517396"/>
              <a:ext cx="762000" cy="261610"/>
            </a:xfrm>
            <a:prstGeom prst="rect">
              <a:avLst/>
            </a:prstGeom>
            <a:noFill/>
          </p:spPr>
          <p:txBody>
            <a:bodyPr wrap="square" rtlCol="0">
              <a:spAutoFit/>
            </a:bodyPr>
            <a:lstStyle/>
            <a:p>
              <a:r>
                <a:rPr lang="en-US" sz="1100" dirty="0" smtClean="0"/>
                <a:t>Group A</a:t>
              </a:r>
              <a:endParaRPr lang="en-US" sz="1100" dirty="0"/>
            </a:p>
          </p:txBody>
        </p:sp>
        <p:sp>
          <p:nvSpPr>
            <p:cNvPr id="59" name="TextBox 58"/>
            <p:cNvSpPr txBox="1"/>
            <p:nvPr/>
          </p:nvSpPr>
          <p:spPr>
            <a:xfrm>
              <a:off x="7627619" y="2935946"/>
              <a:ext cx="762000" cy="261610"/>
            </a:xfrm>
            <a:prstGeom prst="rect">
              <a:avLst/>
            </a:prstGeom>
            <a:noFill/>
          </p:spPr>
          <p:txBody>
            <a:bodyPr wrap="square" rtlCol="0">
              <a:spAutoFit/>
            </a:bodyPr>
            <a:lstStyle/>
            <a:p>
              <a:r>
                <a:rPr lang="en-US" sz="1100" dirty="0" smtClean="0"/>
                <a:t>Group B</a:t>
              </a:r>
              <a:endParaRPr lang="en-US" sz="1100" dirty="0"/>
            </a:p>
          </p:txBody>
        </p:sp>
      </p:grpSp>
      <p:grpSp>
        <p:nvGrpSpPr>
          <p:cNvPr id="61" name="Group 60"/>
          <p:cNvGrpSpPr/>
          <p:nvPr/>
        </p:nvGrpSpPr>
        <p:grpSpPr>
          <a:xfrm>
            <a:off x="1310640" y="2895600"/>
            <a:ext cx="3870960" cy="2799179"/>
            <a:chOff x="1310640" y="2895600"/>
            <a:chExt cx="3870960" cy="2799179"/>
          </a:xfrm>
        </p:grpSpPr>
        <p:cxnSp>
          <p:nvCxnSpPr>
            <p:cNvPr id="6" name="Straight Arrow Connector 5"/>
            <p:cNvCxnSpPr/>
            <p:nvPr/>
          </p:nvCxnSpPr>
          <p:spPr>
            <a:xfrm>
              <a:off x="1600200" y="5029200"/>
              <a:ext cx="3566160" cy="0"/>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7" name="Straight Arrow Connector 6"/>
            <p:cNvCxnSpPr/>
            <p:nvPr/>
          </p:nvCxnSpPr>
          <p:spPr>
            <a:xfrm flipV="1">
              <a:off x="1600200" y="2895600"/>
              <a:ext cx="0" cy="2133600"/>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9" name="TextBox 8"/>
            <p:cNvSpPr txBox="1"/>
            <p:nvPr/>
          </p:nvSpPr>
          <p:spPr>
            <a:xfrm>
              <a:off x="4815840" y="4964668"/>
              <a:ext cx="365760" cy="369332"/>
            </a:xfrm>
            <a:prstGeom prst="rect">
              <a:avLst/>
            </a:prstGeom>
            <a:noFill/>
          </p:spPr>
          <p:txBody>
            <a:bodyPr wrap="square" rtlCol="0">
              <a:spAutoFit/>
            </a:bodyPr>
            <a:lstStyle/>
            <a:p>
              <a:r>
                <a:rPr lang="en-US" dirty="0" smtClean="0"/>
                <a:t>x</a:t>
              </a:r>
              <a:endParaRPr lang="en-US" dirty="0"/>
            </a:p>
          </p:txBody>
        </p:sp>
        <p:sp>
          <p:nvSpPr>
            <p:cNvPr id="10" name="TextBox 9"/>
            <p:cNvSpPr txBox="1"/>
            <p:nvPr/>
          </p:nvSpPr>
          <p:spPr>
            <a:xfrm>
              <a:off x="1310640" y="2895600"/>
              <a:ext cx="365760" cy="369332"/>
            </a:xfrm>
            <a:prstGeom prst="rect">
              <a:avLst/>
            </a:prstGeom>
            <a:noFill/>
          </p:spPr>
          <p:txBody>
            <a:bodyPr wrap="square" rtlCol="0">
              <a:spAutoFit/>
            </a:bodyPr>
            <a:lstStyle/>
            <a:p>
              <a:r>
                <a:rPr lang="en-US" dirty="0" smtClean="0"/>
                <a:t>y</a:t>
              </a:r>
              <a:endParaRPr lang="en-US" dirty="0"/>
            </a:p>
          </p:txBody>
        </p:sp>
        <p:sp>
          <p:nvSpPr>
            <p:cNvPr id="11" name="Flowchart: Connector 10"/>
            <p:cNvSpPr/>
            <p:nvPr/>
          </p:nvSpPr>
          <p:spPr>
            <a:xfrm>
              <a:off x="2057400" y="3962400"/>
              <a:ext cx="76200" cy="762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2209800" y="3962400"/>
              <a:ext cx="76200" cy="762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2667000" y="4343400"/>
              <a:ext cx="76200" cy="762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2286000" y="4114800"/>
              <a:ext cx="76200" cy="762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2438400" y="4267200"/>
              <a:ext cx="76200" cy="762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2438400" y="4038600"/>
              <a:ext cx="76200" cy="762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2590800" y="4191000"/>
              <a:ext cx="76200" cy="762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2133600" y="4114800"/>
              <a:ext cx="76200" cy="762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p:cNvSpPr/>
            <p:nvPr/>
          </p:nvSpPr>
          <p:spPr>
            <a:xfrm>
              <a:off x="2971800" y="4419600"/>
              <a:ext cx="76200" cy="762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p:cNvSpPr/>
            <p:nvPr/>
          </p:nvSpPr>
          <p:spPr>
            <a:xfrm>
              <a:off x="3352800" y="3429000"/>
              <a:ext cx="76200" cy="76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20"/>
            <p:cNvSpPr/>
            <p:nvPr/>
          </p:nvSpPr>
          <p:spPr>
            <a:xfrm>
              <a:off x="3505200" y="3429000"/>
              <a:ext cx="76200" cy="76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a:off x="3962400" y="3810000"/>
              <a:ext cx="76200" cy="76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p:cNvSpPr/>
            <p:nvPr/>
          </p:nvSpPr>
          <p:spPr>
            <a:xfrm>
              <a:off x="3581400" y="3581400"/>
              <a:ext cx="76200" cy="76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3"/>
            <p:cNvSpPr/>
            <p:nvPr/>
          </p:nvSpPr>
          <p:spPr>
            <a:xfrm>
              <a:off x="3733800" y="3733800"/>
              <a:ext cx="76200" cy="76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p:cNvSpPr/>
            <p:nvPr/>
          </p:nvSpPr>
          <p:spPr>
            <a:xfrm>
              <a:off x="3733800" y="3505200"/>
              <a:ext cx="76200" cy="76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p:cNvSpPr/>
            <p:nvPr/>
          </p:nvSpPr>
          <p:spPr>
            <a:xfrm>
              <a:off x="3886200" y="3657600"/>
              <a:ext cx="76200" cy="76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p:cNvSpPr/>
            <p:nvPr/>
          </p:nvSpPr>
          <p:spPr>
            <a:xfrm>
              <a:off x="3429000" y="3581400"/>
              <a:ext cx="76200" cy="76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4267200" y="3886200"/>
              <a:ext cx="76200" cy="76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1905000" y="3872552"/>
              <a:ext cx="1295400" cy="762000"/>
            </a:xfrm>
            <a:prstGeom prst="line">
              <a:avLst/>
            </a:prstGeom>
            <a:ln w="28575">
              <a:solidFill>
                <a:srgbClr val="00B050"/>
              </a:solidFill>
            </a:ln>
          </p:spPr>
          <p:style>
            <a:lnRef idx="1">
              <a:schemeClr val="accent5"/>
            </a:lnRef>
            <a:fillRef idx="0">
              <a:schemeClr val="accent5"/>
            </a:fillRef>
            <a:effectRef idx="0">
              <a:schemeClr val="accent5"/>
            </a:effectRef>
            <a:fontRef idx="minor">
              <a:schemeClr val="tx1"/>
            </a:fontRef>
          </p:style>
        </p:cxnSp>
        <p:cxnSp>
          <p:nvCxnSpPr>
            <p:cNvPr id="31" name="Straight Connector 30"/>
            <p:cNvCxnSpPr/>
            <p:nvPr/>
          </p:nvCxnSpPr>
          <p:spPr>
            <a:xfrm>
              <a:off x="3179928" y="3325504"/>
              <a:ext cx="1295400" cy="762000"/>
            </a:xfrm>
            <a:prstGeom prst="line">
              <a:avLst/>
            </a:prstGeom>
            <a:ln w="28575">
              <a:solidFill>
                <a:srgbClr val="FF0000"/>
              </a:solidFill>
            </a:ln>
          </p:spPr>
          <p:style>
            <a:lnRef idx="1">
              <a:schemeClr val="accent5"/>
            </a:lnRef>
            <a:fillRef idx="0">
              <a:schemeClr val="accent5"/>
            </a:fillRef>
            <a:effectRef idx="0">
              <a:schemeClr val="accent5"/>
            </a:effectRef>
            <a:fontRef idx="minor">
              <a:schemeClr val="tx1"/>
            </a:fontRef>
          </p:style>
        </p:cxnSp>
        <p:sp>
          <p:nvSpPr>
            <p:cNvPr id="32" name="TextBox 31"/>
            <p:cNvSpPr txBox="1"/>
            <p:nvPr/>
          </p:nvSpPr>
          <p:spPr>
            <a:xfrm>
              <a:off x="3179928" y="4593596"/>
              <a:ext cx="762000" cy="261610"/>
            </a:xfrm>
            <a:prstGeom prst="rect">
              <a:avLst/>
            </a:prstGeom>
            <a:noFill/>
          </p:spPr>
          <p:txBody>
            <a:bodyPr wrap="square" rtlCol="0">
              <a:spAutoFit/>
            </a:bodyPr>
            <a:lstStyle/>
            <a:p>
              <a:r>
                <a:rPr lang="en-US" sz="1100" dirty="0" smtClean="0"/>
                <a:t>Group A</a:t>
              </a:r>
              <a:endParaRPr lang="en-US" sz="1100" dirty="0"/>
            </a:p>
          </p:txBody>
        </p:sp>
        <p:sp>
          <p:nvSpPr>
            <p:cNvPr id="33" name="TextBox 32"/>
            <p:cNvSpPr txBox="1"/>
            <p:nvPr/>
          </p:nvSpPr>
          <p:spPr>
            <a:xfrm>
              <a:off x="2903219" y="3012146"/>
              <a:ext cx="762000" cy="261610"/>
            </a:xfrm>
            <a:prstGeom prst="rect">
              <a:avLst/>
            </a:prstGeom>
            <a:noFill/>
          </p:spPr>
          <p:txBody>
            <a:bodyPr wrap="square" rtlCol="0">
              <a:spAutoFit/>
            </a:bodyPr>
            <a:lstStyle/>
            <a:p>
              <a:r>
                <a:rPr lang="en-US" sz="1100" dirty="0" smtClean="0"/>
                <a:t>Group B</a:t>
              </a:r>
              <a:endParaRPr lang="en-US" sz="1100" dirty="0"/>
            </a:p>
          </p:txBody>
        </p:sp>
        <p:sp>
          <p:nvSpPr>
            <p:cNvPr id="60" name="TextBox 59"/>
            <p:cNvSpPr txBox="1"/>
            <p:nvPr/>
          </p:nvSpPr>
          <p:spPr>
            <a:xfrm>
              <a:off x="1600200" y="5387002"/>
              <a:ext cx="3566160" cy="307777"/>
            </a:xfrm>
            <a:prstGeom prst="rect">
              <a:avLst/>
            </a:prstGeom>
            <a:noFill/>
          </p:spPr>
          <p:txBody>
            <a:bodyPr wrap="square" rtlCol="0">
              <a:spAutoFit/>
            </a:bodyPr>
            <a:lstStyle/>
            <a:p>
              <a:r>
                <a:rPr lang="en-US" sz="1400" dirty="0" smtClean="0"/>
                <a:t>When two groups are considered individually </a:t>
              </a:r>
              <a:endParaRPr lang="en-US" sz="1400" dirty="0"/>
            </a:p>
          </p:txBody>
        </p:sp>
      </p:grpSp>
      <p:sp>
        <p:nvSpPr>
          <p:cNvPr id="66" name="TextBox 65"/>
          <p:cNvSpPr txBox="1"/>
          <p:nvPr/>
        </p:nvSpPr>
        <p:spPr>
          <a:xfrm>
            <a:off x="6720840" y="5382780"/>
            <a:ext cx="3566160" cy="210216"/>
          </a:xfrm>
          <a:prstGeom prst="rect">
            <a:avLst/>
          </a:prstGeom>
          <a:noFill/>
        </p:spPr>
        <p:txBody>
          <a:bodyPr wrap="square" rtlCol="0">
            <a:spAutoFit/>
          </a:bodyPr>
          <a:lstStyle/>
          <a:p>
            <a:r>
              <a:rPr lang="en-US" sz="1400" dirty="0" smtClean="0"/>
              <a:t>When two groups are considered together</a:t>
            </a:r>
            <a:endParaRPr lang="en-US" sz="1400" dirty="0"/>
          </a:p>
        </p:txBody>
      </p:sp>
    </p:spTree>
    <p:extLst>
      <p:ext uri="{BB962C8B-B14F-4D97-AF65-F5344CB8AC3E}">
        <p14:creationId xmlns:p14="http://schemas.microsoft.com/office/powerpoint/2010/main" val="32322629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Simpson’s Paradox: An Example</a:t>
            </a:r>
            <a:endParaRPr lang="en-US" dirty="0"/>
          </a:p>
        </p:txBody>
      </p:sp>
      <p:sp>
        <p:nvSpPr>
          <p:cNvPr id="3" name="Slide Number Placeholder 2"/>
          <p:cNvSpPr>
            <a:spLocks noGrp="1"/>
          </p:cNvSpPr>
          <p:nvPr>
            <p:ph type="sldNum" sz="quarter" idx="12"/>
          </p:nvPr>
        </p:nvSpPr>
        <p:spPr/>
        <p:txBody>
          <a:bodyPr/>
          <a:lstStyle/>
          <a:p>
            <a:fld id="{F8328964-332A-4115-BBD0-419F6E8FE1FF}" type="slidenum">
              <a:rPr lang="en-US" smtClean="0"/>
              <a:t>53</a:t>
            </a:fld>
            <a:endParaRPr lang="en-US"/>
          </a:p>
        </p:txBody>
      </p:sp>
      <p:sp>
        <p:nvSpPr>
          <p:cNvPr id="4" name="Content Placeholder 3"/>
          <p:cNvSpPr>
            <a:spLocks noGrp="1"/>
          </p:cNvSpPr>
          <p:nvPr>
            <p:ph sz="quarter" idx="1"/>
          </p:nvPr>
        </p:nvSpPr>
        <p:spPr>
          <a:xfrm>
            <a:off x="609600" y="1219200"/>
            <a:ext cx="10972800" cy="533400"/>
          </a:xfrm>
        </p:spPr>
        <p:txBody>
          <a:bodyPr/>
          <a:lstStyle/>
          <a:p>
            <a:r>
              <a:rPr lang="en-US" dirty="0" smtClean="0"/>
              <a:t>Graduate school admissions to UC Berkeley for Fall 1973</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98112334"/>
              </p:ext>
            </p:extLst>
          </p:nvPr>
        </p:nvGraphicFramePr>
        <p:xfrm>
          <a:off x="3429000" y="2092594"/>
          <a:ext cx="4038600" cy="1112520"/>
        </p:xfrm>
        <a:graphic>
          <a:graphicData uri="http://schemas.openxmlformats.org/drawingml/2006/table">
            <a:tbl>
              <a:tblPr firstRow="1" bandRow="1">
                <a:tableStyleId>{9DCAF9ED-07DC-4A11-8D7F-57B35C25682E}</a:tableStyleId>
              </a:tblPr>
              <a:tblGrid>
                <a:gridCol w="990600">
                  <a:extLst>
                    <a:ext uri="{9D8B030D-6E8A-4147-A177-3AD203B41FA5}">
                      <a16:colId xmlns:a16="http://schemas.microsoft.com/office/drawing/2014/main" val="1123677549"/>
                    </a:ext>
                  </a:extLst>
                </a:gridCol>
                <a:gridCol w="1524000">
                  <a:extLst>
                    <a:ext uri="{9D8B030D-6E8A-4147-A177-3AD203B41FA5}">
                      <a16:colId xmlns:a16="http://schemas.microsoft.com/office/drawing/2014/main" val="613459160"/>
                    </a:ext>
                  </a:extLst>
                </a:gridCol>
                <a:gridCol w="1524000">
                  <a:extLst>
                    <a:ext uri="{9D8B030D-6E8A-4147-A177-3AD203B41FA5}">
                      <a16:colId xmlns:a16="http://schemas.microsoft.com/office/drawing/2014/main" val="1088783062"/>
                    </a:ext>
                  </a:extLst>
                </a:gridCol>
              </a:tblGrid>
              <a:tr h="370840">
                <a:tc>
                  <a:txBody>
                    <a:bodyPr/>
                    <a:lstStyle/>
                    <a:p>
                      <a:endParaRPr lang="en-US" dirty="0"/>
                    </a:p>
                  </a:txBody>
                  <a:tcPr/>
                </a:tc>
                <a:tc>
                  <a:txBody>
                    <a:bodyPr/>
                    <a:lstStyle/>
                    <a:p>
                      <a:r>
                        <a:rPr lang="en-US" dirty="0" smtClean="0"/>
                        <a:t>Applicants</a:t>
                      </a:r>
                      <a:endParaRPr lang="en-US" dirty="0"/>
                    </a:p>
                  </a:txBody>
                  <a:tcPr/>
                </a:tc>
                <a:tc>
                  <a:txBody>
                    <a:bodyPr/>
                    <a:lstStyle/>
                    <a:p>
                      <a:r>
                        <a:rPr lang="en-US" dirty="0" smtClean="0"/>
                        <a:t>Admitted</a:t>
                      </a:r>
                      <a:endParaRPr lang="en-US" dirty="0"/>
                    </a:p>
                  </a:txBody>
                  <a:tcPr/>
                </a:tc>
                <a:extLst>
                  <a:ext uri="{0D108BD9-81ED-4DB2-BD59-A6C34878D82A}">
                    <a16:rowId xmlns:a16="http://schemas.microsoft.com/office/drawing/2014/main" val="1769901379"/>
                  </a:ext>
                </a:extLst>
              </a:tr>
              <a:tr h="370840">
                <a:tc>
                  <a:txBody>
                    <a:bodyPr/>
                    <a:lstStyle/>
                    <a:p>
                      <a:r>
                        <a:rPr lang="en-US" dirty="0" smtClean="0"/>
                        <a:t>Men</a:t>
                      </a:r>
                      <a:endParaRPr lang="en-US" dirty="0"/>
                    </a:p>
                  </a:txBody>
                  <a:tcPr/>
                </a:tc>
                <a:tc>
                  <a:txBody>
                    <a:bodyPr/>
                    <a:lstStyle/>
                    <a:p>
                      <a:pPr algn="ctr"/>
                      <a:r>
                        <a:rPr lang="en-US" dirty="0" smtClean="0"/>
                        <a:t>8442</a:t>
                      </a:r>
                      <a:endParaRPr lang="en-US" dirty="0"/>
                    </a:p>
                  </a:txBody>
                  <a:tcPr/>
                </a:tc>
                <a:tc>
                  <a:txBody>
                    <a:bodyPr/>
                    <a:lstStyle/>
                    <a:p>
                      <a:pPr algn="ctr"/>
                      <a:r>
                        <a:rPr lang="en-US" dirty="0" smtClean="0"/>
                        <a:t>44%</a:t>
                      </a:r>
                      <a:endParaRPr lang="en-US" dirty="0"/>
                    </a:p>
                  </a:txBody>
                  <a:tcPr/>
                </a:tc>
                <a:extLst>
                  <a:ext uri="{0D108BD9-81ED-4DB2-BD59-A6C34878D82A}">
                    <a16:rowId xmlns:a16="http://schemas.microsoft.com/office/drawing/2014/main" val="3263112863"/>
                  </a:ext>
                </a:extLst>
              </a:tr>
              <a:tr h="370840">
                <a:tc>
                  <a:txBody>
                    <a:bodyPr/>
                    <a:lstStyle/>
                    <a:p>
                      <a:r>
                        <a:rPr lang="en-US" dirty="0" smtClean="0"/>
                        <a:t>Women</a:t>
                      </a:r>
                      <a:endParaRPr lang="en-US" dirty="0"/>
                    </a:p>
                  </a:txBody>
                  <a:tcPr/>
                </a:tc>
                <a:tc>
                  <a:txBody>
                    <a:bodyPr/>
                    <a:lstStyle/>
                    <a:p>
                      <a:pPr algn="ctr"/>
                      <a:r>
                        <a:rPr lang="en-US" dirty="0" smtClean="0"/>
                        <a:t>4321</a:t>
                      </a:r>
                      <a:endParaRPr lang="en-US" dirty="0"/>
                    </a:p>
                  </a:txBody>
                  <a:tcPr/>
                </a:tc>
                <a:tc>
                  <a:txBody>
                    <a:bodyPr/>
                    <a:lstStyle/>
                    <a:p>
                      <a:pPr algn="ctr"/>
                      <a:r>
                        <a:rPr lang="en-US" dirty="0" smtClean="0"/>
                        <a:t>35%</a:t>
                      </a:r>
                      <a:endParaRPr lang="en-US" dirty="0"/>
                    </a:p>
                  </a:txBody>
                  <a:tcPr/>
                </a:tc>
                <a:extLst>
                  <a:ext uri="{0D108BD9-81ED-4DB2-BD59-A6C34878D82A}">
                    <a16:rowId xmlns:a16="http://schemas.microsoft.com/office/drawing/2014/main" val="3869414132"/>
                  </a:ext>
                </a:extLst>
              </a:tr>
            </a:tbl>
          </a:graphicData>
        </a:graphic>
      </p:graphicFrame>
      <p:sp>
        <p:nvSpPr>
          <p:cNvPr id="6" name="TextBox 5"/>
          <p:cNvSpPr txBox="1"/>
          <p:nvPr/>
        </p:nvSpPr>
        <p:spPr>
          <a:xfrm>
            <a:off x="1116105" y="4353580"/>
            <a:ext cx="8915400" cy="523220"/>
          </a:xfrm>
          <a:prstGeom prst="rect">
            <a:avLst/>
          </a:prstGeom>
          <a:noFill/>
        </p:spPr>
        <p:txBody>
          <a:bodyPr wrap="square" rtlCol="0">
            <a:spAutoFit/>
          </a:bodyPr>
          <a:lstStyle/>
          <a:p>
            <a:pPr algn="ctr"/>
            <a:r>
              <a:rPr lang="en-US" sz="2800" dirty="0" smtClean="0"/>
              <a:t>It seems men were more likely than women to be admitted.</a:t>
            </a:r>
            <a:endParaRPr lang="en-US" sz="2800" dirty="0"/>
          </a:p>
        </p:txBody>
      </p:sp>
      <p:sp>
        <p:nvSpPr>
          <p:cNvPr id="7" name="Down Arrow 6"/>
          <p:cNvSpPr/>
          <p:nvPr/>
        </p:nvSpPr>
        <p:spPr>
          <a:xfrm>
            <a:off x="5410200" y="3429000"/>
            <a:ext cx="3048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179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Simpson’s Paradox: An Example (cont.)</a:t>
            </a:r>
            <a:endParaRPr lang="en-US" dirty="0"/>
          </a:p>
        </p:txBody>
      </p:sp>
      <p:sp>
        <p:nvSpPr>
          <p:cNvPr id="3" name="Slide Number Placeholder 2"/>
          <p:cNvSpPr>
            <a:spLocks noGrp="1"/>
          </p:cNvSpPr>
          <p:nvPr>
            <p:ph type="sldNum" sz="quarter" idx="12"/>
          </p:nvPr>
        </p:nvSpPr>
        <p:spPr/>
        <p:txBody>
          <a:bodyPr/>
          <a:lstStyle/>
          <a:p>
            <a:fld id="{F8328964-332A-4115-BBD0-419F6E8FE1FF}" type="slidenum">
              <a:rPr lang="en-US" smtClean="0"/>
              <a:t>54</a:t>
            </a:fld>
            <a:endParaRPr lang="en-US"/>
          </a:p>
        </p:txBody>
      </p:sp>
      <p:sp>
        <p:nvSpPr>
          <p:cNvPr id="4" name="Content Placeholder 3"/>
          <p:cNvSpPr>
            <a:spLocks noGrp="1"/>
          </p:cNvSpPr>
          <p:nvPr>
            <p:ph sz="quarter" idx="1"/>
          </p:nvPr>
        </p:nvSpPr>
        <p:spPr>
          <a:xfrm>
            <a:off x="609600" y="1066800"/>
            <a:ext cx="10972800" cy="533400"/>
          </a:xfrm>
        </p:spPr>
        <p:txBody>
          <a:bodyPr>
            <a:normAutofit/>
          </a:bodyPr>
          <a:lstStyle/>
          <a:p>
            <a:r>
              <a:rPr lang="en-US" sz="2400" dirty="0" smtClean="0"/>
              <a:t>Check the detailed admission data at six largest departments</a:t>
            </a:r>
            <a:endParaRPr lang="en-US" sz="2400" dirty="0"/>
          </a:p>
        </p:txBody>
      </p:sp>
      <p:sp>
        <p:nvSpPr>
          <p:cNvPr id="6" name="TextBox 5"/>
          <p:cNvSpPr txBox="1"/>
          <p:nvPr/>
        </p:nvSpPr>
        <p:spPr>
          <a:xfrm>
            <a:off x="8382000" y="2793455"/>
            <a:ext cx="3048001" cy="1015663"/>
          </a:xfrm>
          <a:prstGeom prst="rect">
            <a:avLst/>
          </a:prstGeom>
          <a:noFill/>
        </p:spPr>
        <p:txBody>
          <a:bodyPr wrap="square" rtlCol="0">
            <a:spAutoFit/>
          </a:bodyPr>
          <a:lstStyle/>
          <a:p>
            <a:r>
              <a:rPr lang="en-US" sz="2000" dirty="0" smtClean="0"/>
              <a:t>Admissions were actually slightly biased in favor of women.</a:t>
            </a:r>
            <a:endParaRPr lang="en-US" sz="2000" dirty="0"/>
          </a:p>
        </p:txBody>
      </p:sp>
      <p:sp>
        <p:nvSpPr>
          <p:cNvPr id="7" name="Down Arrow 6"/>
          <p:cNvSpPr/>
          <p:nvPr/>
        </p:nvSpPr>
        <p:spPr>
          <a:xfrm rot="16200000">
            <a:off x="7848599" y="3071199"/>
            <a:ext cx="304800" cy="457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284831137"/>
              </p:ext>
            </p:extLst>
          </p:nvPr>
        </p:nvGraphicFramePr>
        <p:xfrm>
          <a:off x="990600" y="1828800"/>
          <a:ext cx="6674778" cy="2860040"/>
        </p:xfrm>
        <a:graphic>
          <a:graphicData uri="http://schemas.openxmlformats.org/drawingml/2006/table">
            <a:tbl>
              <a:tblPr firstRow="1" bandRow="1">
                <a:tableStyleId>{21E4AEA4-8DFA-4A89-87EB-49C32662AFE0}</a:tableStyleId>
              </a:tblPr>
              <a:tblGrid>
                <a:gridCol w="1459846">
                  <a:extLst>
                    <a:ext uri="{9D8B030D-6E8A-4147-A177-3AD203B41FA5}">
                      <a16:colId xmlns:a16="http://schemas.microsoft.com/office/drawing/2014/main" val="1040854129"/>
                    </a:ext>
                  </a:extLst>
                </a:gridCol>
                <a:gridCol w="1210065">
                  <a:extLst>
                    <a:ext uri="{9D8B030D-6E8A-4147-A177-3AD203B41FA5}">
                      <a16:colId xmlns:a16="http://schemas.microsoft.com/office/drawing/2014/main" val="2810960727"/>
                    </a:ext>
                  </a:extLst>
                </a:gridCol>
                <a:gridCol w="1248402">
                  <a:extLst>
                    <a:ext uri="{9D8B030D-6E8A-4147-A177-3AD203B41FA5}">
                      <a16:colId xmlns:a16="http://schemas.microsoft.com/office/drawing/2014/main" val="505243972"/>
                    </a:ext>
                  </a:extLst>
                </a:gridCol>
                <a:gridCol w="1266483">
                  <a:extLst>
                    <a:ext uri="{9D8B030D-6E8A-4147-A177-3AD203B41FA5}">
                      <a16:colId xmlns:a16="http://schemas.microsoft.com/office/drawing/2014/main" val="3300176693"/>
                    </a:ext>
                  </a:extLst>
                </a:gridCol>
                <a:gridCol w="1489982">
                  <a:extLst>
                    <a:ext uri="{9D8B030D-6E8A-4147-A177-3AD203B41FA5}">
                      <a16:colId xmlns:a16="http://schemas.microsoft.com/office/drawing/2014/main" val="3206571649"/>
                    </a:ext>
                  </a:extLst>
                </a:gridCol>
              </a:tblGrid>
              <a:tr h="137160">
                <a:tc rowSpan="2">
                  <a:txBody>
                    <a:bodyPr/>
                    <a:lstStyle/>
                    <a:p>
                      <a:r>
                        <a:rPr lang="en-US" sz="1600" dirty="0" smtClean="0"/>
                        <a:t>Department</a:t>
                      </a:r>
                      <a:endParaRPr lang="en-US" sz="1600" dirty="0"/>
                    </a:p>
                  </a:txBody>
                  <a:tcPr anchor="ctr"/>
                </a:tc>
                <a:tc gridSpan="2">
                  <a:txBody>
                    <a:bodyPr/>
                    <a:lstStyle/>
                    <a:p>
                      <a:pPr algn="ctr"/>
                      <a:r>
                        <a:rPr lang="en-US" sz="1600" dirty="0" smtClean="0"/>
                        <a:t>Men</a:t>
                      </a:r>
                      <a:endParaRPr lang="en-US" sz="1600" dirty="0"/>
                    </a:p>
                  </a:txBody>
                  <a:tcPr/>
                </a:tc>
                <a:tc hMerge="1">
                  <a:txBody>
                    <a:bodyPr/>
                    <a:lstStyle/>
                    <a:p>
                      <a:endParaRPr lang="en-US" dirty="0"/>
                    </a:p>
                  </a:txBody>
                  <a:tcPr/>
                </a:tc>
                <a:tc gridSpan="2">
                  <a:txBody>
                    <a:bodyPr/>
                    <a:lstStyle/>
                    <a:p>
                      <a:pPr algn="ctr"/>
                      <a:r>
                        <a:rPr lang="en-US" sz="1600" dirty="0" smtClean="0"/>
                        <a:t>Women</a:t>
                      </a:r>
                      <a:endParaRPr lang="en-US" sz="1600" dirty="0"/>
                    </a:p>
                  </a:txBody>
                  <a:tcPr/>
                </a:tc>
                <a:tc hMerge="1">
                  <a:txBody>
                    <a:bodyPr/>
                    <a:lstStyle/>
                    <a:p>
                      <a:endParaRPr lang="en-US" dirty="0"/>
                    </a:p>
                  </a:txBody>
                  <a:tcPr/>
                </a:tc>
                <a:extLst>
                  <a:ext uri="{0D108BD9-81ED-4DB2-BD59-A6C34878D82A}">
                    <a16:rowId xmlns:a16="http://schemas.microsoft.com/office/drawing/2014/main" val="3399152300"/>
                  </a:ext>
                </a:extLst>
              </a:tr>
              <a:tr h="137160">
                <a:tc vMerge="1">
                  <a:txBody>
                    <a:bodyPr/>
                    <a:lstStyle/>
                    <a:p>
                      <a:endParaRPr lang="en-US" dirty="0"/>
                    </a:p>
                  </a:txBody>
                  <a:tcPr/>
                </a:tc>
                <a:tc>
                  <a:txBody>
                    <a:bodyPr/>
                    <a:lstStyle/>
                    <a:p>
                      <a:pPr algn="ctr"/>
                      <a:r>
                        <a:rPr lang="en-US" sz="1600" dirty="0" smtClean="0"/>
                        <a:t>Applicants</a:t>
                      </a:r>
                      <a:endParaRPr lang="en-US" sz="1600" dirty="0"/>
                    </a:p>
                  </a:txBody>
                  <a:tcPr anchor="ctr"/>
                </a:tc>
                <a:tc>
                  <a:txBody>
                    <a:bodyPr/>
                    <a:lstStyle/>
                    <a:p>
                      <a:pPr algn="ctr"/>
                      <a:r>
                        <a:rPr lang="en-US" sz="1600" dirty="0" smtClean="0"/>
                        <a:t>Admitted</a:t>
                      </a:r>
                      <a:endParaRPr lang="en-US" sz="1600" dirty="0"/>
                    </a:p>
                  </a:txBody>
                  <a:tcPr anchor="ctr"/>
                </a:tc>
                <a:tc>
                  <a:txBody>
                    <a:bodyPr/>
                    <a:lstStyle/>
                    <a:p>
                      <a:pPr algn="ctr"/>
                      <a:r>
                        <a:rPr lang="en-US" sz="1600" dirty="0" smtClean="0"/>
                        <a:t>Applicants</a:t>
                      </a:r>
                      <a:endParaRPr lang="en-US" sz="1600" dirty="0"/>
                    </a:p>
                  </a:txBody>
                  <a:tcPr anchor="ctr"/>
                </a:tc>
                <a:tc>
                  <a:txBody>
                    <a:bodyPr/>
                    <a:lstStyle/>
                    <a:p>
                      <a:pPr algn="ctr"/>
                      <a:r>
                        <a:rPr lang="en-US" sz="1600" dirty="0" smtClean="0"/>
                        <a:t>Admitted</a:t>
                      </a:r>
                      <a:endParaRPr lang="en-US" sz="1600" dirty="0"/>
                    </a:p>
                  </a:txBody>
                  <a:tcPr anchor="ctr"/>
                </a:tc>
                <a:extLst>
                  <a:ext uri="{0D108BD9-81ED-4DB2-BD59-A6C34878D82A}">
                    <a16:rowId xmlns:a16="http://schemas.microsoft.com/office/drawing/2014/main" val="1781566249"/>
                  </a:ext>
                </a:extLst>
              </a:tr>
              <a:tr h="370840">
                <a:tc>
                  <a:txBody>
                    <a:bodyPr/>
                    <a:lstStyle/>
                    <a:p>
                      <a:pPr algn="ctr"/>
                      <a:r>
                        <a:rPr lang="en-US" sz="1600" dirty="0" smtClean="0"/>
                        <a:t>A</a:t>
                      </a:r>
                      <a:endParaRPr lang="en-US" sz="1600" dirty="0"/>
                    </a:p>
                  </a:txBody>
                  <a:tcPr anchor="ctr"/>
                </a:tc>
                <a:tc>
                  <a:txBody>
                    <a:bodyPr/>
                    <a:lstStyle/>
                    <a:p>
                      <a:pPr algn="ctr"/>
                      <a:r>
                        <a:rPr lang="en-US" sz="1600" dirty="0" smtClean="0"/>
                        <a:t>825</a:t>
                      </a:r>
                      <a:endParaRPr lang="en-US" sz="1600" dirty="0"/>
                    </a:p>
                  </a:txBody>
                  <a:tcPr anchor="ctr"/>
                </a:tc>
                <a:tc>
                  <a:txBody>
                    <a:bodyPr/>
                    <a:lstStyle/>
                    <a:p>
                      <a:pPr algn="ctr"/>
                      <a:r>
                        <a:rPr lang="en-US" sz="1600" dirty="0" smtClean="0"/>
                        <a:t>60%</a:t>
                      </a:r>
                      <a:endParaRPr lang="en-US" sz="1600" dirty="0"/>
                    </a:p>
                  </a:txBody>
                  <a:tcPr anchor="ctr"/>
                </a:tc>
                <a:tc>
                  <a:txBody>
                    <a:bodyPr/>
                    <a:lstStyle/>
                    <a:p>
                      <a:pPr algn="ctr"/>
                      <a:r>
                        <a:rPr lang="en-US" sz="1600" dirty="0" smtClean="0"/>
                        <a:t>108</a:t>
                      </a:r>
                      <a:endParaRPr lang="en-US" sz="1600" dirty="0"/>
                    </a:p>
                  </a:txBody>
                  <a:tcPr anchor="ctr"/>
                </a:tc>
                <a:tc>
                  <a:txBody>
                    <a:bodyPr/>
                    <a:lstStyle/>
                    <a:p>
                      <a:pPr algn="ctr"/>
                      <a:r>
                        <a:rPr lang="en-US" sz="1600" dirty="0" smtClean="0"/>
                        <a:t>82%</a:t>
                      </a:r>
                      <a:endParaRPr lang="en-US" sz="1600" dirty="0"/>
                    </a:p>
                  </a:txBody>
                  <a:tcPr anchor="ctr"/>
                </a:tc>
                <a:extLst>
                  <a:ext uri="{0D108BD9-81ED-4DB2-BD59-A6C34878D82A}">
                    <a16:rowId xmlns:a16="http://schemas.microsoft.com/office/drawing/2014/main" val="2195606902"/>
                  </a:ext>
                </a:extLst>
              </a:tr>
              <a:tr h="370840">
                <a:tc>
                  <a:txBody>
                    <a:bodyPr/>
                    <a:lstStyle/>
                    <a:p>
                      <a:pPr algn="ctr"/>
                      <a:r>
                        <a:rPr lang="en-US" sz="1600" dirty="0" smtClean="0"/>
                        <a:t>B</a:t>
                      </a:r>
                      <a:endParaRPr lang="en-US" sz="1600" dirty="0"/>
                    </a:p>
                  </a:txBody>
                  <a:tcPr anchor="ctr"/>
                </a:tc>
                <a:tc>
                  <a:txBody>
                    <a:bodyPr/>
                    <a:lstStyle/>
                    <a:p>
                      <a:pPr algn="ctr"/>
                      <a:r>
                        <a:rPr lang="en-US" sz="1600" dirty="0" smtClean="0"/>
                        <a:t>560</a:t>
                      </a:r>
                      <a:endParaRPr lang="en-US" sz="1600" dirty="0"/>
                    </a:p>
                  </a:txBody>
                  <a:tcPr anchor="ctr"/>
                </a:tc>
                <a:tc>
                  <a:txBody>
                    <a:bodyPr/>
                    <a:lstStyle/>
                    <a:p>
                      <a:pPr algn="ctr"/>
                      <a:r>
                        <a:rPr lang="en-US" sz="1600" dirty="0" smtClean="0"/>
                        <a:t>63%</a:t>
                      </a:r>
                      <a:endParaRPr lang="en-US" sz="1600" dirty="0"/>
                    </a:p>
                  </a:txBody>
                  <a:tcPr anchor="ctr"/>
                </a:tc>
                <a:tc>
                  <a:txBody>
                    <a:bodyPr/>
                    <a:lstStyle/>
                    <a:p>
                      <a:pPr algn="ctr"/>
                      <a:r>
                        <a:rPr lang="en-US" sz="1600" dirty="0" smtClean="0"/>
                        <a:t>25</a:t>
                      </a:r>
                      <a:endParaRPr lang="en-US" sz="1600" dirty="0"/>
                    </a:p>
                  </a:txBody>
                  <a:tcPr anchor="ctr"/>
                </a:tc>
                <a:tc>
                  <a:txBody>
                    <a:bodyPr/>
                    <a:lstStyle/>
                    <a:p>
                      <a:pPr algn="ctr"/>
                      <a:r>
                        <a:rPr lang="en-US" sz="1600" dirty="0" smtClean="0"/>
                        <a:t>68%</a:t>
                      </a:r>
                      <a:endParaRPr lang="en-US" sz="1600" dirty="0"/>
                    </a:p>
                  </a:txBody>
                  <a:tcPr anchor="ctr"/>
                </a:tc>
                <a:extLst>
                  <a:ext uri="{0D108BD9-81ED-4DB2-BD59-A6C34878D82A}">
                    <a16:rowId xmlns:a16="http://schemas.microsoft.com/office/drawing/2014/main" val="810009410"/>
                  </a:ext>
                </a:extLst>
              </a:tr>
              <a:tr h="370840">
                <a:tc>
                  <a:txBody>
                    <a:bodyPr/>
                    <a:lstStyle/>
                    <a:p>
                      <a:pPr algn="ctr"/>
                      <a:r>
                        <a:rPr lang="en-US" sz="1600" dirty="0" smtClean="0"/>
                        <a:t>C</a:t>
                      </a:r>
                      <a:endParaRPr lang="en-US" sz="1600" dirty="0"/>
                    </a:p>
                  </a:txBody>
                  <a:tcPr anchor="ctr"/>
                </a:tc>
                <a:tc>
                  <a:txBody>
                    <a:bodyPr/>
                    <a:lstStyle/>
                    <a:p>
                      <a:pPr algn="ctr"/>
                      <a:r>
                        <a:rPr lang="en-US" sz="1600" dirty="0" smtClean="0"/>
                        <a:t>325</a:t>
                      </a:r>
                      <a:endParaRPr lang="en-US" sz="1600" dirty="0"/>
                    </a:p>
                  </a:txBody>
                  <a:tcPr anchor="ctr"/>
                </a:tc>
                <a:tc>
                  <a:txBody>
                    <a:bodyPr/>
                    <a:lstStyle/>
                    <a:p>
                      <a:pPr algn="ctr"/>
                      <a:r>
                        <a:rPr lang="en-US" sz="1600" dirty="0" smtClean="0"/>
                        <a:t>37%</a:t>
                      </a:r>
                      <a:endParaRPr lang="en-US" sz="1600" dirty="0"/>
                    </a:p>
                  </a:txBody>
                  <a:tcPr anchor="ctr"/>
                </a:tc>
                <a:tc>
                  <a:txBody>
                    <a:bodyPr/>
                    <a:lstStyle/>
                    <a:p>
                      <a:pPr algn="ctr"/>
                      <a:r>
                        <a:rPr lang="en-US" sz="1600" dirty="0" smtClean="0"/>
                        <a:t>593</a:t>
                      </a:r>
                      <a:endParaRPr lang="en-US" sz="1600" dirty="0"/>
                    </a:p>
                  </a:txBody>
                  <a:tcPr anchor="ctr"/>
                </a:tc>
                <a:tc>
                  <a:txBody>
                    <a:bodyPr/>
                    <a:lstStyle/>
                    <a:p>
                      <a:pPr algn="ctr"/>
                      <a:r>
                        <a:rPr lang="en-US" sz="1600" dirty="0" smtClean="0"/>
                        <a:t>34%</a:t>
                      </a:r>
                      <a:endParaRPr lang="en-US" sz="1600" dirty="0"/>
                    </a:p>
                  </a:txBody>
                  <a:tcPr anchor="ctr"/>
                </a:tc>
                <a:extLst>
                  <a:ext uri="{0D108BD9-81ED-4DB2-BD59-A6C34878D82A}">
                    <a16:rowId xmlns:a16="http://schemas.microsoft.com/office/drawing/2014/main" val="2785433940"/>
                  </a:ext>
                </a:extLst>
              </a:tr>
              <a:tr h="370840">
                <a:tc>
                  <a:txBody>
                    <a:bodyPr/>
                    <a:lstStyle/>
                    <a:p>
                      <a:pPr algn="ctr"/>
                      <a:r>
                        <a:rPr lang="en-US" sz="1600" dirty="0" smtClean="0"/>
                        <a:t>D</a:t>
                      </a:r>
                      <a:endParaRPr lang="en-US" sz="1600" dirty="0"/>
                    </a:p>
                  </a:txBody>
                  <a:tcPr anchor="ctr"/>
                </a:tc>
                <a:tc>
                  <a:txBody>
                    <a:bodyPr/>
                    <a:lstStyle/>
                    <a:p>
                      <a:pPr algn="ctr"/>
                      <a:r>
                        <a:rPr lang="en-US" sz="1600" dirty="0" smtClean="0"/>
                        <a:t>417</a:t>
                      </a:r>
                      <a:endParaRPr lang="en-US" sz="1600" dirty="0"/>
                    </a:p>
                  </a:txBody>
                  <a:tcPr anchor="ctr"/>
                </a:tc>
                <a:tc>
                  <a:txBody>
                    <a:bodyPr/>
                    <a:lstStyle/>
                    <a:p>
                      <a:pPr algn="ctr"/>
                      <a:r>
                        <a:rPr lang="en-US" sz="1600" dirty="0" smtClean="0"/>
                        <a:t>33%</a:t>
                      </a:r>
                      <a:endParaRPr lang="en-US" sz="1600" dirty="0"/>
                    </a:p>
                  </a:txBody>
                  <a:tcPr anchor="ctr"/>
                </a:tc>
                <a:tc>
                  <a:txBody>
                    <a:bodyPr/>
                    <a:lstStyle/>
                    <a:p>
                      <a:pPr algn="ctr"/>
                      <a:r>
                        <a:rPr lang="en-US" sz="1600" dirty="0" smtClean="0"/>
                        <a:t>375</a:t>
                      </a:r>
                      <a:endParaRPr lang="en-US" sz="1600" dirty="0"/>
                    </a:p>
                  </a:txBody>
                  <a:tcPr anchor="ctr"/>
                </a:tc>
                <a:tc>
                  <a:txBody>
                    <a:bodyPr/>
                    <a:lstStyle/>
                    <a:p>
                      <a:pPr algn="ctr"/>
                      <a:r>
                        <a:rPr lang="en-US" sz="1600" dirty="0" smtClean="0"/>
                        <a:t>35%</a:t>
                      </a:r>
                      <a:endParaRPr lang="en-US" sz="1600" dirty="0"/>
                    </a:p>
                  </a:txBody>
                  <a:tcPr anchor="ctr"/>
                </a:tc>
                <a:extLst>
                  <a:ext uri="{0D108BD9-81ED-4DB2-BD59-A6C34878D82A}">
                    <a16:rowId xmlns:a16="http://schemas.microsoft.com/office/drawing/2014/main" val="1832838756"/>
                  </a:ext>
                </a:extLst>
              </a:tr>
              <a:tr h="370840">
                <a:tc>
                  <a:txBody>
                    <a:bodyPr/>
                    <a:lstStyle/>
                    <a:p>
                      <a:pPr algn="ctr"/>
                      <a:r>
                        <a:rPr lang="en-US" sz="1600" dirty="0" smtClean="0"/>
                        <a:t>E</a:t>
                      </a:r>
                      <a:endParaRPr lang="en-US" sz="1600" dirty="0"/>
                    </a:p>
                  </a:txBody>
                  <a:tcPr anchor="ctr"/>
                </a:tc>
                <a:tc>
                  <a:txBody>
                    <a:bodyPr/>
                    <a:lstStyle/>
                    <a:p>
                      <a:pPr algn="ctr"/>
                      <a:r>
                        <a:rPr lang="en-US" sz="1600" dirty="0" smtClean="0"/>
                        <a:t>191</a:t>
                      </a:r>
                      <a:endParaRPr lang="en-US" sz="1600" dirty="0"/>
                    </a:p>
                  </a:txBody>
                  <a:tcPr anchor="ctr"/>
                </a:tc>
                <a:tc>
                  <a:txBody>
                    <a:bodyPr/>
                    <a:lstStyle/>
                    <a:p>
                      <a:pPr algn="ctr"/>
                      <a:r>
                        <a:rPr lang="en-US" sz="1600" dirty="0" smtClean="0"/>
                        <a:t>28%</a:t>
                      </a:r>
                      <a:endParaRPr lang="en-US" sz="1600" dirty="0"/>
                    </a:p>
                  </a:txBody>
                  <a:tcPr anchor="ctr"/>
                </a:tc>
                <a:tc>
                  <a:txBody>
                    <a:bodyPr/>
                    <a:lstStyle/>
                    <a:p>
                      <a:pPr algn="ctr"/>
                      <a:r>
                        <a:rPr lang="en-US" sz="1600" dirty="0" smtClean="0"/>
                        <a:t>393</a:t>
                      </a:r>
                      <a:endParaRPr lang="en-US" sz="1600" dirty="0"/>
                    </a:p>
                  </a:txBody>
                  <a:tcPr anchor="ctr"/>
                </a:tc>
                <a:tc>
                  <a:txBody>
                    <a:bodyPr/>
                    <a:lstStyle/>
                    <a:p>
                      <a:pPr algn="ctr"/>
                      <a:r>
                        <a:rPr lang="en-US" sz="1600" dirty="0" smtClean="0"/>
                        <a:t>24%</a:t>
                      </a:r>
                      <a:endParaRPr lang="en-US" sz="1600" dirty="0"/>
                    </a:p>
                  </a:txBody>
                  <a:tcPr anchor="ctr"/>
                </a:tc>
                <a:extLst>
                  <a:ext uri="{0D108BD9-81ED-4DB2-BD59-A6C34878D82A}">
                    <a16:rowId xmlns:a16="http://schemas.microsoft.com/office/drawing/2014/main" val="759833869"/>
                  </a:ext>
                </a:extLst>
              </a:tr>
              <a:tr h="0">
                <a:tc>
                  <a:txBody>
                    <a:bodyPr/>
                    <a:lstStyle/>
                    <a:p>
                      <a:pPr algn="ctr"/>
                      <a:r>
                        <a:rPr lang="en-US" sz="1600" dirty="0" smtClean="0"/>
                        <a:t>F</a:t>
                      </a:r>
                      <a:endParaRPr lang="en-US" sz="1600" dirty="0"/>
                    </a:p>
                  </a:txBody>
                  <a:tcPr anchor="ctr"/>
                </a:tc>
                <a:tc>
                  <a:txBody>
                    <a:bodyPr/>
                    <a:lstStyle/>
                    <a:p>
                      <a:pPr algn="ctr"/>
                      <a:r>
                        <a:rPr lang="en-US" sz="1600" dirty="0" smtClean="0"/>
                        <a:t>272</a:t>
                      </a:r>
                      <a:endParaRPr lang="en-US" sz="1600" dirty="0"/>
                    </a:p>
                  </a:txBody>
                  <a:tcPr anchor="ctr"/>
                </a:tc>
                <a:tc>
                  <a:txBody>
                    <a:bodyPr/>
                    <a:lstStyle/>
                    <a:p>
                      <a:pPr algn="ctr"/>
                      <a:r>
                        <a:rPr lang="en-US" sz="1600" dirty="0" smtClean="0"/>
                        <a:t>6%</a:t>
                      </a:r>
                      <a:endParaRPr lang="en-US" sz="1600" dirty="0"/>
                    </a:p>
                  </a:txBody>
                  <a:tcPr anchor="ctr"/>
                </a:tc>
                <a:tc>
                  <a:txBody>
                    <a:bodyPr/>
                    <a:lstStyle/>
                    <a:p>
                      <a:pPr algn="ctr"/>
                      <a:r>
                        <a:rPr lang="en-US" sz="1600" dirty="0" smtClean="0"/>
                        <a:t>341</a:t>
                      </a:r>
                      <a:endParaRPr lang="en-US" sz="1600" dirty="0"/>
                    </a:p>
                  </a:txBody>
                  <a:tcPr anchor="ctr"/>
                </a:tc>
                <a:tc>
                  <a:txBody>
                    <a:bodyPr/>
                    <a:lstStyle/>
                    <a:p>
                      <a:pPr algn="ctr"/>
                      <a:r>
                        <a:rPr lang="en-US" sz="1600" dirty="0" smtClean="0"/>
                        <a:t>7%</a:t>
                      </a:r>
                      <a:endParaRPr lang="en-US" sz="1600" dirty="0"/>
                    </a:p>
                  </a:txBody>
                  <a:tcPr anchor="ctr"/>
                </a:tc>
                <a:extLst>
                  <a:ext uri="{0D108BD9-81ED-4DB2-BD59-A6C34878D82A}">
                    <a16:rowId xmlns:a16="http://schemas.microsoft.com/office/drawing/2014/main" val="1986049659"/>
                  </a:ext>
                </a:extLst>
              </a:tr>
            </a:tbl>
          </a:graphicData>
        </a:graphic>
      </p:graphicFrame>
      <p:sp>
        <p:nvSpPr>
          <p:cNvPr id="9" name="TextBox 8"/>
          <p:cNvSpPr txBox="1"/>
          <p:nvPr/>
        </p:nvSpPr>
        <p:spPr>
          <a:xfrm>
            <a:off x="762000" y="5172670"/>
            <a:ext cx="10820400" cy="923330"/>
          </a:xfrm>
          <a:prstGeom prst="rect">
            <a:avLst/>
          </a:prstGeom>
          <a:solidFill>
            <a:srgbClr val="FFFFCC"/>
          </a:solidFill>
          <a:ln>
            <a:solidFill>
              <a:schemeClr val="tx2">
                <a:lumMod val="75000"/>
              </a:schemeClr>
            </a:solidFill>
          </a:ln>
        </p:spPr>
        <p:txBody>
          <a:bodyPr wrap="square" rtlCol="0">
            <a:spAutoFit/>
          </a:bodyPr>
          <a:lstStyle/>
          <a:p>
            <a:r>
              <a:rPr lang="en-US" dirty="0"/>
              <a:t>W</a:t>
            </a:r>
            <a:r>
              <a:rPr lang="en-US" dirty="0" smtClean="0"/>
              <a:t>omen </a:t>
            </a:r>
            <a:r>
              <a:rPr lang="en-US" dirty="0"/>
              <a:t>tended to apply to competitive departments with low rates of admission even among qualified applicants (such as in the English Department), whereas men tended to apply to less-competitive departments with high rates of admission among the qualified applicants (such as in engineering and chemistry).</a:t>
            </a:r>
          </a:p>
        </p:txBody>
      </p:sp>
    </p:spTree>
    <p:extLst>
      <p:ext uri="{BB962C8B-B14F-4D97-AF65-F5344CB8AC3E}">
        <p14:creationId xmlns:p14="http://schemas.microsoft.com/office/powerpoint/2010/main" val="5307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vs. Causation</a:t>
            </a:r>
            <a:endParaRPr lang="en-US" dirty="0"/>
          </a:p>
        </p:txBody>
      </p:sp>
      <p:sp>
        <p:nvSpPr>
          <p:cNvPr id="3" name="Slide Number Placeholder 2"/>
          <p:cNvSpPr>
            <a:spLocks noGrp="1"/>
          </p:cNvSpPr>
          <p:nvPr>
            <p:ph type="sldNum" sz="quarter" idx="12"/>
          </p:nvPr>
        </p:nvSpPr>
        <p:spPr/>
        <p:txBody>
          <a:bodyPr/>
          <a:lstStyle/>
          <a:p>
            <a:fld id="{F8328964-332A-4115-BBD0-419F6E8FE1FF}" type="slidenum">
              <a:rPr lang="en-US" smtClean="0"/>
              <a:t>55</a:t>
            </a:fld>
            <a:endParaRPr lang="en-US"/>
          </a:p>
        </p:txBody>
      </p:sp>
      <p:sp>
        <p:nvSpPr>
          <p:cNvPr id="5" name="Content Placeholder 3"/>
          <p:cNvSpPr>
            <a:spLocks noGrp="1"/>
          </p:cNvSpPr>
          <p:nvPr>
            <p:ph sz="quarter" idx="1"/>
          </p:nvPr>
        </p:nvSpPr>
        <p:spPr>
          <a:xfrm>
            <a:off x="609600" y="1219200"/>
            <a:ext cx="10972800" cy="1416393"/>
          </a:xfrm>
        </p:spPr>
        <p:txBody>
          <a:bodyPr>
            <a:normAutofit/>
          </a:bodyPr>
          <a:lstStyle/>
          <a:p>
            <a:r>
              <a:rPr lang="en-US" sz="2800" dirty="0" smtClean="0"/>
              <a:t>A common mistake is to confuse correlation with causation</a:t>
            </a:r>
          </a:p>
          <a:p>
            <a:pPr lvl="1"/>
            <a:r>
              <a:rPr lang="en-US" sz="2400" dirty="0" smtClean="0"/>
              <a:t>Correlation measures the degree that two variables move with each other;</a:t>
            </a:r>
          </a:p>
          <a:p>
            <a:pPr lvl="1"/>
            <a:r>
              <a:rPr lang="en-US" sz="2400" dirty="0" smtClean="0"/>
              <a:t>Causation means one variable has effect on another.</a:t>
            </a:r>
            <a:endParaRPr lang="en-US" sz="2400" dirty="0"/>
          </a:p>
        </p:txBody>
      </p:sp>
      <p:grpSp>
        <p:nvGrpSpPr>
          <p:cNvPr id="37" name="Group 36"/>
          <p:cNvGrpSpPr/>
          <p:nvPr/>
        </p:nvGrpSpPr>
        <p:grpSpPr>
          <a:xfrm>
            <a:off x="1066800" y="3276600"/>
            <a:ext cx="3870960" cy="2438400"/>
            <a:chOff x="1066800" y="3276600"/>
            <a:chExt cx="3870960" cy="2438400"/>
          </a:xfrm>
        </p:grpSpPr>
        <p:cxnSp>
          <p:nvCxnSpPr>
            <p:cNvPr id="7" name="Straight Arrow Connector 6"/>
            <p:cNvCxnSpPr/>
            <p:nvPr/>
          </p:nvCxnSpPr>
          <p:spPr>
            <a:xfrm>
              <a:off x="1356360" y="5410200"/>
              <a:ext cx="3566160" cy="0"/>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8" name="Straight Arrow Connector 7"/>
            <p:cNvCxnSpPr/>
            <p:nvPr/>
          </p:nvCxnSpPr>
          <p:spPr>
            <a:xfrm flipV="1">
              <a:off x="1356360" y="3276600"/>
              <a:ext cx="0" cy="2133600"/>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9" name="TextBox 8"/>
            <p:cNvSpPr txBox="1"/>
            <p:nvPr/>
          </p:nvSpPr>
          <p:spPr>
            <a:xfrm>
              <a:off x="4572000" y="5345668"/>
              <a:ext cx="365760" cy="369332"/>
            </a:xfrm>
            <a:prstGeom prst="rect">
              <a:avLst/>
            </a:prstGeom>
            <a:noFill/>
          </p:spPr>
          <p:txBody>
            <a:bodyPr wrap="square" rtlCol="0">
              <a:spAutoFit/>
            </a:bodyPr>
            <a:lstStyle/>
            <a:p>
              <a:r>
                <a:rPr lang="en-US" dirty="0" smtClean="0"/>
                <a:t>x</a:t>
              </a:r>
              <a:endParaRPr lang="en-US" dirty="0"/>
            </a:p>
          </p:txBody>
        </p:sp>
        <p:sp>
          <p:nvSpPr>
            <p:cNvPr id="10" name="TextBox 9"/>
            <p:cNvSpPr txBox="1"/>
            <p:nvPr/>
          </p:nvSpPr>
          <p:spPr>
            <a:xfrm>
              <a:off x="1066800" y="3276600"/>
              <a:ext cx="365760" cy="369332"/>
            </a:xfrm>
            <a:prstGeom prst="rect">
              <a:avLst/>
            </a:prstGeom>
            <a:noFill/>
          </p:spPr>
          <p:txBody>
            <a:bodyPr wrap="square" rtlCol="0">
              <a:spAutoFit/>
            </a:bodyPr>
            <a:lstStyle/>
            <a:p>
              <a:r>
                <a:rPr lang="en-US" dirty="0" smtClean="0"/>
                <a:t>y</a:t>
              </a:r>
              <a:endParaRPr lang="en-US" dirty="0"/>
            </a:p>
          </p:txBody>
        </p:sp>
        <p:sp>
          <p:nvSpPr>
            <p:cNvPr id="11" name="Flowchart: Connector 10"/>
            <p:cNvSpPr/>
            <p:nvPr/>
          </p:nvSpPr>
          <p:spPr>
            <a:xfrm>
              <a:off x="2514600" y="4724400"/>
              <a:ext cx="76200" cy="762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2743200" y="4235792"/>
              <a:ext cx="76200" cy="762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3276600" y="4191000"/>
              <a:ext cx="76200" cy="762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2743200" y="4473014"/>
              <a:ext cx="76200" cy="762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3886200" y="3657600"/>
              <a:ext cx="76200" cy="762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3458464" y="3816692"/>
              <a:ext cx="76200" cy="762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2346960" y="4572000"/>
              <a:ext cx="76200" cy="762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2014833" y="4932144"/>
              <a:ext cx="76200" cy="762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p:cNvSpPr/>
            <p:nvPr/>
          </p:nvSpPr>
          <p:spPr>
            <a:xfrm>
              <a:off x="3581400" y="4125680"/>
              <a:ext cx="76200" cy="762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flipV="1">
              <a:off x="1787020" y="3598643"/>
              <a:ext cx="2514600" cy="1430557"/>
            </a:xfrm>
            <a:prstGeom prst="line">
              <a:avLst/>
            </a:prstGeom>
            <a:ln w="28575">
              <a:solidFill>
                <a:srgbClr val="00B050"/>
              </a:solidFill>
            </a:ln>
          </p:spPr>
          <p:style>
            <a:lnRef idx="1">
              <a:schemeClr val="accent5"/>
            </a:lnRef>
            <a:fillRef idx="0">
              <a:schemeClr val="accent5"/>
            </a:fillRef>
            <a:effectRef idx="0">
              <a:schemeClr val="accent5"/>
            </a:effectRef>
            <a:fontRef idx="minor">
              <a:schemeClr val="tx1"/>
            </a:fontRef>
          </p:style>
        </p:cxnSp>
      </p:grpSp>
      <p:sp>
        <p:nvSpPr>
          <p:cNvPr id="36" name="Down Arrow 35"/>
          <p:cNvSpPr/>
          <p:nvPr/>
        </p:nvSpPr>
        <p:spPr>
          <a:xfrm rot="16200000">
            <a:off x="5332423" y="3962400"/>
            <a:ext cx="304800" cy="457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5973064" y="3598643"/>
            <a:ext cx="5228336"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buFont typeface="+mj-lt"/>
              <a:buAutoNum type="arabicParenR"/>
            </a:pPr>
            <a:r>
              <a:rPr lang="en-US" sz="2000" dirty="0" smtClean="0"/>
              <a:t>X causes Y</a:t>
            </a:r>
          </a:p>
          <a:p>
            <a:pPr marL="342900" indent="-342900">
              <a:buFont typeface="+mj-lt"/>
              <a:buAutoNum type="arabicParenR"/>
            </a:pPr>
            <a:r>
              <a:rPr lang="en-US" sz="2000" dirty="0" smtClean="0"/>
              <a:t>Y causes X</a:t>
            </a:r>
          </a:p>
          <a:p>
            <a:pPr marL="342900" indent="-342900">
              <a:buFont typeface="+mj-lt"/>
              <a:buAutoNum type="arabicParenR"/>
            </a:pPr>
            <a:r>
              <a:rPr lang="en-US" sz="2000" dirty="0" smtClean="0"/>
              <a:t>A 3</a:t>
            </a:r>
            <a:r>
              <a:rPr lang="en-US" sz="2000" baseline="30000" dirty="0" smtClean="0"/>
              <a:t>rd</a:t>
            </a:r>
            <a:r>
              <a:rPr lang="en-US" sz="2000" dirty="0" smtClean="0"/>
              <a:t> factor Z causes both X and Y</a:t>
            </a:r>
          </a:p>
          <a:p>
            <a:pPr marL="342900" indent="-342900">
              <a:buFont typeface="+mj-lt"/>
              <a:buAutoNum type="arabicParenR"/>
            </a:pPr>
            <a:r>
              <a:rPr lang="en-US" sz="2000" dirty="0" smtClean="0"/>
              <a:t>……</a:t>
            </a:r>
            <a:endParaRPr lang="en-US" sz="2000" dirty="0"/>
          </a:p>
        </p:txBody>
      </p:sp>
    </p:spTree>
    <p:extLst>
      <p:ext uri="{BB962C8B-B14F-4D97-AF65-F5344CB8AC3E}">
        <p14:creationId xmlns:p14="http://schemas.microsoft.com/office/powerpoint/2010/main" val="405019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barn(inVertical)">
                                      <p:cBhvr>
                                        <p:cTn id="13" dur="5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randombar(horizontal)">
                                      <p:cBhvr>
                                        <p:cTn id="1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Parameters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F8328964-332A-4115-BBD0-419F6E8FE1FF}" type="slidenum">
              <a:rPr lang="en-US" smtClean="0"/>
              <a:t>56</a:t>
            </a:fld>
            <a:endParaRPr lang="en-US"/>
          </a:p>
        </p:txBody>
      </p:sp>
    </p:spTree>
    <p:extLst>
      <p:ext uri="{BB962C8B-B14F-4D97-AF65-F5344CB8AC3E}">
        <p14:creationId xmlns:p14="http://schemas.microsoft.com/office/powerpoint/2010/main" val="33413653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Parameters</a:t>
            </a:r>
          </a:p>
        </p:txBody>
      </p:sp>
      <p:sp>
        <p:nvSpPr>
          <p:cNvPr id="3" name="Slide Number Placeholder 2"/>
          <p:cNvSpPr>
            <a:spLocks noGrp="1"/>
          </p:cNvSpPr>
          <p:nvPr>
            <p:ph type="sldNum" sz="quarter" idx="12"/>
          </p:nvPr>
        </p:nvSpPr>
        <p:spPr/>
        <p:txBody>
          <a:bodyPr/>
          <a:lstStyle/>
          <a:p>
            <a:fld id="{F8328964-332A-4115-BBD0-419F6E8FE1FF}" type="slidenum">
              <a:rPr lang="en-US" smtClean="0"/>
              <a:t>57</a:t>
            </a:fld>
            <a:endParaRPr lang="en-US"/>
          </a:p>
        </p:txBody>
      </p:sp>
      <p:sp>
        <p:nvSpPr>
          <p:cNvPr id="4" name="Content Placeholder 3"/>
          <p:cNvSpPr>
            <a:spLocks noGrp="1"/>
          </p:cNvSpPr>
          <p:nvPr>
            <p:ph sz="quarter" idx="1"/>
          </p:nvPr>
        </p:nvSpPr>
        <p:spPr/>
        <p:txBody>
          <a:bodyPr>
            <a:normAutofit/>
          </a:bodyPr>
          <a:lstStyle/>
          <a:p>
            <a:r>
              <a:rPr lang="en-US" dirty="0"/>
              <a:t>R uses graphical parameters to control the display of graphs.</a:t>
            </a:r>
          </a:p>
          <a:p>
            <a:pPr lvl="1"/>
            <a:r>
              <a:rPr lang="en-US" dirty="0"/>
              <a:t>Font</a:t>
            </a:r>
          </a:p>
          <a:p>
            <a:pPr lvl="1"/>
            <a:r>
              <a:rPr lang="en-US" dirty="0"/>
              <a:t>Color</a:t>
            </a:r>
          </a:p>
          <a:p>
            <a:pPr lvl="1"/>
            <a:r>
              <a:rPr lang="en-US" dirty="0"/>
              <a:t>Line</a:t>
            </a:r>
          </a:p>
          <a:p>
            <a:pPr lvl="1"/>
            <a:r>
              <a:rPr lang="en-US" dirty="0"/>
              <a:t>Symbol</a:t>
            </a:r>
          </a:p>
          <a:p>
            <a:pPr lvl="1"/>
            <a:r>
              <a:rPr lang="en-US" dirty="0"/>
              <a:t>Title</a:t>
            </a:r>
          </a:p>
          <a:p>
            <a:pPr lvl="1"/>
            <a:r>
              <a:rPr lang="en-US" dirty="0"/>
              <a:t>...</a:t>
            </a:r>
          </a:p>
          <a:p>
            <a:pPr lvl="1"/>
            <a:endParaRPr lang="en-US" dirty="0"/>
          </a:p>
          <a:p>
            <a:r>
              <a:rPr lang="en-US" dirty="0"/>
              <a:t>Type “</a:t>
            </a:r>
            <a:r>
              <a:rPr lang="en-US" dirty="0">
                <a:solidFill>
                  <a:srgbClr val="DA26B3"/>
                </a:solidFill>
              </a:rPr>
              <a:t>?par</a:t>
            </a:r>
            <a:r>
              <a:rPr lang="en-US" dirty="0"/>
              <a:t>” to learn more.</a:t>
            </a:r>
          </a:p>
          <a:p>
            <a:endParaRPr lang="en-US" dirty="0"/>
          </a:p>
          <a:p>
            <a:r>
              <a:rPr lang="en-US" dirty="0"/>
              <a:t>In this section, we’ll learn some commonly used parameters.</a:t>
            </a:r>
          </a:p>
          <a:p>
            <a:endParaRPr lang="en-US" dirty="0"/>
          </a:p>
        </p:txBody>
      </p:sp>
    </p:spTree>
    <p:extLst>
      <p:ext uri="{BB962C8B-B14F-4D97-AF65-F5344CB8AC3E}">
        <p14:creationId xmlns:p14="http://schemas.microsoft.com/office/powerpoint/2010/main" val="38684382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 Parameters</a:t>
            </a:r>
          </a:p>
        </p:txBody>
      </p:sp>
      <p:sp>
        <p:nvSpPr>
          <p:cNvPr id="3" name="Slide Number Placeholder 2"/>
          <p:cNvSpPr>
            <a:spLocks noGrp="1"/>
          </p:cNvSpPr>
          <p:nvPr>
            <p:ph type="sldNum" sz="quarter" idx="12"/>
          </p:nvPr>
        </p:nvSpPr>
        <p:spPr/>
        <p:txBody>
          <a:bodyPr/>
          <a:lstStyle/>
          <a:p>
            <a:fld id="{F8328964-332A-4115-BBD0-419F6E8FE1FF}" type="slidenum">
              <a:rPr lang="en-US" smtClean="0"/>
              <a:t>58</a:t>
            </a:fld>
            <a:endParaRPr lang="en-US"/>
          </a:p>
        </p:txBody>
      </p:sp>
      <p:sp>
        <p:nvSpPr>
          <p:cNvPr id="4" name="Content Placeholder 3"/>
          <p:cNvSpPr>
            <a:spLocks noGrp="1"/>
          </p:cNvSpPr>
          <p:nvPr>
            <p:ph sz="quarter" idx="1"/>
          </p:nvPr>
        </p:nvSpPr>
        <p:spPr/>
        <p:txBody>
          <a:bodyPr/>
          <a:lstStyle/>
          <a:p>
            <a:r>
              <a:rPr lang="en-US" dirty="0">
                <a:solidFill>
                  <a:srgbClr val="00B0F0"/>
                </a:solidFill>
              </a:rPr>
              <a:t>col = </a:t>
            </a:r>
            <a:r>
              <a:rPr lang="en-US" dirty="0"/>
              <a:t>: Default plotting color</a:t>
            </a:r>
          </a:p>
          <a:p>
            <a:r>
              <a:rPr lang="en-US" dirty="0" err="1">
                <a:solidFill>
                  <a:srgbClr val="00B0F0"/>
                </a:solidFill>
              </a:rPr>
              <a:t>col.axis</a:t>
            </a:r>
            <a:r>
              <a:rPr lang="en-US" dirty="0">
                <a:solidFill>
                  <a:srgbClr val="00B0F0"/>
                </a:solidFill>
              </a:rPr>
              <a:t> = </a:t>
            </a:r>
            <a:r>
              <a:rPr lang="en-US" dirty="0"/>
              <a:t>: Color for axis annotation</a:t>
            </a:r>
          </a:p>
          <a:p>
            <a:r>
              <a:rPr lang="en-US" dirty="0" err="1">
                <a:solidFill>
                  <a:srgbClr val="00B0F0"/>
                </a:solidFill>
              </a:rPr>
              <a:t>col.lab</a:t>
            </a:r>
            <a:r>
              <a:rPr lang="en-US" dirty="0">
                <a:solidFill>
                  <a:srgbClr val="00B0F0"/>
                </a:solidFill>
              </a:rPr>
              <a:t> = </a:t>
            </a:r>
            <a:r>
              <a:rPr lang="en-US" dirty="0"/>
              <a:t>: Color for x and y labels</a:t>
            </a:r>
          </a:p>
          <a:p>
            <a:r>
              <a:rPr lang="en-US" dirty="0" err="1">
                <a:solidFill>
                  <a:srgbClr val="00B0F0"/>
                </a:solidFill>
              </a:rPr>
              <a:t>col.main</a:t>
            </a:r>
            <a:r>
              <a:rPr lang="en-US" dirty="0">
                <a:solidFill>
                  <a:srgbClr val="00B0F0"/>
                </a:solidFill>
              </a:rPr>
              <a:t> = </a:t>
            </a:r>
            <a:r>
              <a:rPr lang="en-US" dirty="0"/>
              <a:t>: Color for main titles</a:t>
            </a:r>
          </a:p>
          <a:p>
            <a:r>
              <a:rPr lang="en-US" dirty="0" err="1">
                <a:solidFill>
                  <a:srgbClr val="00B0F0"/>
                </a:solidFill>
              </a:rPr>
              <a:t>col.sub</a:t>
            </a:r>
            <a:r>
              <a:rPr lang="en-US" dirty="0">
                <a:solidFill>
                  <a:srgbClr val="00B0F0"/>
                </a:solidFill>
              </a:rPr>
              <a:t> = </a:t>
            </a:r>
            <a:r>
              <a:rPr lang="en-US" dirty="0"/>
              <a:t>: Color for sub-titles</a:t>
            </a:r>
          </a:p>
          <a:p>
            <a:r>
              <a:rPr lang="en-US" dirty="0" err="1">
                <a:solidFill>
                  <a:srgbClr val="00B0F0"/>
                </a:solidFill>
              </a:rPr>
              <a:t>bg</a:t>
            </a:r>
            <a:r>
              <a:rPr lang="en-US" dirty="0">
                <a:solidFill>
                  <a:srgbClr val="00B0F0"/>
                </a:solidFill>
              </a:rPr>
              <a:t> = </a:t>
            </a:r>
            <a:r>
              <a:rPr lang="en-US" dirty="0"/>
              <a:t>: Plot background color</a:t>
            </a:r>
          </a:p>
          <a:p>
            <a:r>
              <a:rPr lang="en-US" dirty="0" err="1">
                <a:solidFill>
                  <a:srgbClr val="00B0F0"/>
                </a:solidFill>
              </a:rPr>
              <a:t>fg</a:t>
            </a:r>
            <a:r>
              <a:rPr lang="en-US" dirty="0">
                <a:solidFill>
                  <a:srgbClr val="00B0F0"/>
                </a:solidFill>
              </a:rPr>
              <a:t> = </a:t>
            </a:r>
            <a:r>
              <a:rPr lang="en-US" dirty="0"/>
              <a:t>: Plot foreground color</a:t>
            </a:r>
          </a:p>
        </p:txBody>
      </p:sp>
    </p:spTree>
    <p:extLst>
      <p:ext uri="{BB962C8B-B14F-4D97-AF65-F5344CB8AC3E}">
        <p14:creationId xmlns:p14="http://schemas.microsoft.com/office/powerpoint/2010/main" val="21206587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 Values</a:t>
            </a:r>
          </a:p>
        </p:txBody>
      </p:sp>
      <p:sp>
        <p:nvSpPr>
          <p:cNvPr id="3" name="Slide Number Placeholder 2"/>
          <p:cNvSpPr>
            <a:spLocks noGrp="1"/>
          </p:cNvSpPr>
          <p:nvPr>
            <p:ph type="sldNum" sz="quarter" idx="12"/>
          </p:nvPr>
        </p:nvSpPr>
        <p:spPr/>
        <p:txBody>
          <a:bodyPr/>
          <a:lstStyle/>
          <a:p>
            <a:fld id="{F8328964-332A-4115-BBD0-419F6E8FE1FF}" type="slidenum">
              <a:rPr lang="en-US" smtClean="0"/>
              <a:t>59</a:t>
            </a:fld>
            <a:endParaRPr lang="en-US"/>
          </a:p>
        </p:txBody>
      </p:sp>
      <p:sp>
        <p:nvSpPr>
          <p:cNvPr id="4" name="Content Placeholder 3"/>
          <p:cNvSpPr>
            <a:spLocks noGrp="1"/>
          </p:cNvSpPr>
          <p:nvPr>
            <p:ph sz="quarter" idx="1"/>
          </p:nvPr>
        </p:nvSpPr>
        <p:spPr>
          <a:xfrm>
            <a:off x="609600" y="1219200"/>
            <a:ext cx="9601200" cy="457200"/>
          </a:xfrm>
        </p:spPr>
        <p:txBody>
          <a:bodyPr>
            <a:normAutofit fontScale="92500"/>
          </a:bodyPr>
          <a:lstStyle/>
          <a:p>
            <a:r>
              <a:rPr lang="en-US" dirty="0"/>
              <a:t>Color value(s) can be specified as index, name, hexadecimal, or RGB.</a:t>
            </a:r>
          </a:p>
        </p:txBody>
      </p:sp>
      <p:pic>
        <p:nvPicPr>
          <p:cNvPr id="7170" name="Picture 2" descr="http://research.stowers-institute.org/efg/R/Color/Chart/ColorsChar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8650" y="1576572"/>
            <a:ext cx="4789551" cy="48192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76600" y="6400801"/>
            <a:ext cx="5562600" cy="307777"/>
          </a:xfrm>
          <a:prstGeom prst="rect">
            <a:avLst/>
          </a:prstGeom>
          <a:noFill/>
        </p:spPr>
        <p:txBody>
          <a:bodyPr wrap="square" rtlCol="0">
            <a:spAutoFit/>
          </a:bodyPr>
          <a:lstStyle/>
          <a:p>
            <a:r>
              <a:rPr lang="en-US" sz="1400" dirty="0"/>
              <a:t>Source: </a:t>
            </a:r>
            <a:r>
              <a:rPr lang="en-US" sz="1400" dirty="0">
                <a:hlinkClick r:id="rId3"/>
              </a:rPr>
              <a:t>http://research.stowers-institute.org/efg/R/Color/Chart/index.htm</a:t>
            </a:r>
            <a:endParaRPr lang="en-US" sz="1400" dirty="0"/>
          </a:p>
        </p:txBody>
      </p:sp>
    </p:spTree>
    <p:extLst>
      <p:ext uri="{BB962C8B-B14F-4D97-AF65-F5344CB8AC3E}">
        <p14:creationId xmlns:p14="http://schemas.microsoft.com/office/powerpoint/2010/main" val="1869112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Summarize and Visualize Data</a:t>
            </a:r>
          </a:p>
        </p:txBody>
      </p:sp>
      <p:sp>
        <p:nvSpPr>
          <p:cNvPr id="3" name="Slide Number Placeholder 2"/>
          <p:cNvSpPr>
            <a:spLocks noGrp="1"/>
          </p:cNvSpPr>
          <p:nvPr>
            <p:ph type="sldNum" sz="quarter" idx="12"/>
          </p:nvPr>
        </p:nvSpPr>
        <p:spPr/>
        <p:txBody>
          <a:bodyPr/>
          <a:lstStyle/>
          <a:p>
            <a:fld id="{F8328964-332A-4115-BBD0-419F6E8FE1FF}" type="slidenum">
              <a:rPr lang="en-US" smtClean="0"/>
              <a:t>6</a:t>
            </a:fld>
            <a:endParaRPr lang="en-US"/>
          </a:p>
        </p:txBody>
      </p:sp>
      <p:sp>
        <p:nvSpPr>
          <p:cNvPr id="4" name="Content Placeholder 3"/>
          <p:cNvSpPr>
            <a:spLocks noGrp="1"/>
          </p:cNvSpPr>
          <p:nvPr>
            <p:ph sz="quarter" idx="1"/>
          </p:nvPr>
        </p:nvSpPr>
        <p:spPr/>
        <p:txBody>
          <a:bodyPr/>
          <a:lstStyle/>
          <a:p>
            <a:r>
              <a:rPr lang="en-US" dirty="0"/>
              <a:t>Summarizing and visualizing data facilitates communication of data analysis to the users or customers.</a:t>
            </a:r>
          </a:p>
          <a:p>
            <a:r>
              <a:rPr lang="en-US" dirty="0"/>
              <a:t>Data types</a:t>
            </a:r>
          </a:p>
          <a:p>
            <a:pPr lvl="1"/>
            <a:r>
              <a:rPr lang="en-US" dirty="0"/>
              <a:t>Qualitative data (nominal, interval)</a:t>
            </a:r>
          </a:p>
          <a:p>
            <a:pPr lvl="1"/>
            <a:r>
              <a:rPr lang="en-US" dirty="0"/>
              <a:t>Quantitative data (ordinal, ratio)</a:t>
            </a:r>
          </a:p>
          <a:p>
            <a:r>
              <a:rPr lang="en-US" dirty="0"/>
              <a:t>Approaches</a:t>
            </a:r>
          </a:p>
          <a:p>
            <a:pPr lvl="1"/>
            <a:r>
              <a:rPr lang="en-US" dirty="0"/>
              <a:t>Tabular methods</a:t>
            </a:r>
          </a:p>
          <a:p>
            <a:pPr lvl="1"/>
            <a:r>
              <a:rPr lang="en-US" dirty="0"/>
              <a:t>Graphical methods</a:t>
            </a:r>
          </a:p>
        </p:txBody>
      </p:sp>
    </p:spTree>
    <p:extLst>
      <p:ext uri="{BB962C8B-B14F-4D97-AF65-F5344CB8AC3E}">
        <p14:creationId xmlns:p14="http://schemas.microsoft.com/office/powerpoint/2010/main" val="28569366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Slide Number Placeholder 2"/>
          <p:cNvSpPr>
            <a:spLocks noGrp="1"/>
          </p:cNvSpPr>
          <p:nvPr>
            <p:ph type="sldNum" sz="quarter" idx="12"/>
          </p:nvPr>
        </p:nvSpPr>
        <p:spPr/>
        <p:txBody>
          <a:bodyPr/>
          <a:lstStyle/>
          <a:p>
            <a:fld id="{F8328964-332A-4115-BBD0-419F6E8FE1FF}" type="slidenum">
              <a:rPr lang="en-US" smtClean="0"/>
              <a:t>60</a:t>
            </a:fld>
            <a:endParaRPr lang="en-US"/>
          </a:p>
        </p:txBody>
      </p:sp>
      <p:sp>
        <p:nvSpPr>
          <p:cNvPr id="4" name="Content Placeholder 3"/>
          <p:cNvSpPr>
            <a:spLocks noGrp="1"/>
          </p:cNvSpPr>
          <p:nvPr>
            <p:ph sz="quarter" idx="1"/>
          </p:nvPr>
        </p:nvSpPr>
        <p:spPr/>
        <p:txBody>
          <a:bodyPr/>
          <a:lstStyle/>
          <a:p>
            <a:r>
              <a:rPr lang="en-US" dirty="0"/>
              <a:t>Use </a:t>
            </a:r>
            <a:r>
              <a:rPr lang="en-US" dirty="0">
                <a:solidFill>
                  <a:srgbClr val="00B0F0"/>
                </a:solidFill>
              </a:rPr>
              <a:t>colors()</a:t>
            </a:r>
            <a:r>
              <a:rPr lang="en-US" dirty="0"/>
              <a:t> to show all color names</a:t>
            </a:r>
          </a:p>
          <a:p>
            <a:endParaRPr lang="en-US" dirty="0"/>
          </a:p>
          <a:p>
            <a:r>
              <a:rPr lang="en-US" dirty="0"/>
              <a:t>Use the following commands to create a vector of </a:t>
            </a:r>
            <a:r>
              <a:rPr lang="en-US" i="1" dirty="0"/>
              <a:t>n</a:t>
            </a:r>
            <a:r>
              <a:rPr lang="en-US" dirty="0"/>
              <a:t> contiguous colors:</a:t>
            </a:r>
          </a:p>
          <a:p>
            <a:pPr lvl="1">
              <a:buFont typeface="Wingdings" panose="05000000000000000000" pitchFamily="2" charset="2"/>
              <a:buChar char="§"/>
            </a:pPr>
            <a:r>
              <a:rPr lang="en-US" dirty="0">
                <a:solidFill>
                  <a:srgbClr val="00B0F0"/>
                </a:solidFill>
              </a:rPr>
              <a:t>rainbow(n)</a:t>
            </a:r>
          </a:p>
          <a:p>
            <a:pPr lvl="1">
              <a:buFont typeface="Wingdings" panose="05000000000000000000" pitchFamily="2" charset="2"/>
              <a:buChar char="§"/>
            </a:pPr>
            <a:r>
              <a:rPr lang="en-US" dirty="0" err="1">
                <a:solidFill>
                  <a:srgbClr val="00B0F0"/>
                </a:solidFill>
              </a:rPr>
              <a:t>heat.colors</a:t>
            </a:r>
            <a:r>
              <a:rPr lang="en-US" dirty="0">
                <a:solidFill>
                  <a:srgbClr val="00B0F0"/>
                </a:solidFill>
              </a:rPr>
              <a:t>(n)</a:t>
            </a:r>
          </a:p>
          <a:p>
            <a:pPr lvl="1">
              <a:buFont typeface="Wingdings" panose="05000000000000000000" pitchFamily="2" charset="2"/>
              <a:buChar char="§"/>
            </a:pPr>
            <a:r>
              <a:rPr lang="en-US" dirty="0" err="1">
                <a:solidFill>
                  <a:srgbClr val="00B0F0"/>
                </a:solidFill>
              </a:rPr>
              <a:t>terrain.colors</a:t>
            </a:r>
            <a:r>
              <a:rPr lang="en-US" dirty="0">
                <a:solidFill>
                  <a:srgbClr val="00B0F0"/>
                </a:solidFill>
              </a:rPr>
              <a:t>(n)</a:t>
            </a:r>
          </a:p>
          <a:p>
            <a:pPr lvl="1">
              <a:buFont typeface="Wingdings" panose="05000000000000000000" pitchFamily="2" charset="2"/>
              <a:buChar char="§"/>
            </a:pPr>
            <a:r>
              <a:rPr lang="en-US" dirty="0" err="1">
                <a:solidFill>
                  <a:srgbClr val="00B0F0"/>
                </a:solidFill>
              </a:rPr>
              <a:t>topo.colors</a:t>
            </a:r>
            <a:r>
              <a:rPr lang="en-US" dirty="0">
                <a:solidFill>
                  <a:srgbClr val="00B0F0"/>
                </a:solidFill>
              </a:rPr>
              <a:t>(n)</a:t>
            </a:r>
          </a:p>
          <a:p>
            <a:pPr lvl="1">
              <a:buFont typeface="Wingdings" panose="05000000000000000000" pitchFamily="2" charset="2"/>
              <a:buChar char="§"/>
            </a:pPr>
            <a:r>
              <a:rPr lang="en-US" dirty="0" err="1">
                <a:solidFill>
                  <a:srgbClr val="00B0F0"/>
                </a:solidFill>
              </a:rPr>
              <a:t>cm.colors</a:t>
            </a:r>
            <a:r>
              <a:rPr lang="en-US" dirty="0">
                <a:solidFill>
                  <a:srgbClr val="00B0F0"/>
                </a:solidFill>
              </a:rPr>
              <a:t>(n)</a:t>
            </a:r>
          </a:p>
          <a:p>
            <a:endParaRPr lang="en-US" dirty="0"/>
          </a:p>
        </p:txBody>
      </p:sp>
    </p:spTree>
    <p:extLst>
      <p:ext uri="{BB962C8B-B14F-4D97-AF65-F5344CB8AC3E}">
        <p14:creationId xmlns:p14="http://schemas.microsoft.com/office/powerpoint/2010/main" val="13731742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B0F0"/>
                </a:solidFill>
              </a:rPr>
              <a:t>pch</a:t>
            </a:r>
            <a:r>
              <a:rPr lang="en-US" dirty="0">
                <a:solidFill>
                  <a:srgbClr val="00B0F0"/>
                </a:solidFill>
              </a:rPr>
              <a:t> = </a:t>
            </a:r>
            <a:r>
              <a:rPr lang="en-US" dirty="0"/>
              <a:t>: Plot Character </a:t>
            </a:r>
          </a:p>
        </p:txBody>
      </p:sp>
      <p:sp>
        <p:nvSpPr>
          <p:cNvPr id="3" name="Slide Number Placeholder 2"/>
          <p:cNvSpPr>
            <a:spLocks noGrp="1"/>
          </p:cNvSpPr>
          <p:nvPr>
            <p:ph type="sldNum" sz="quarter" idx="12"/>
          </p:nvPr>
        </p:nvSpPr>
        <p:spPr/>
        <p:txBody>
          <a:bodyPr/>
          <a:lstStyle/>
          <a:p>
            <a:fld id="{F8328964-332A-4115-BBD0-419F6E8FE1FF}" type="slidenum">
              <a:rPr lang="en-US" smtClean="0"/>
              <a:t>61</a:t>
            </a:fld>
            <a:endParaRPr lang="en-US"/>
          </a:p>
        </p:txBody>
      </p:sp>
      <p:pic>
        <p:nvPicPr>
          <p:cNvPr id="3074" name="Picture 2" descr="http://www.statmethods.net/advgraphs/images/points.png"/>
          <p:cNvPicPr>
            <a:picLocks noChangeAspect="1" noChangeArrowheads="1"/>
          </p:cNvPicPr>
          <p:nvPr/>
        </p:nvPicPr>
        <p:blipFill rotWithShape="1">
          <a:blip r:embed="rId2">
            <a:extLst>
              <a:ext uri="{28A0092B-C50C-407E-A947-70E740481C1C}">
                <a14:useLocalDpi xmlns:a14="http://schemas.microsoft.com/office/drawing/2010/main" val="0"/>
              </a:ext>
            </a:extLst>
          </a:blip>
          <a:srcRect t="10760"/>
          <a:stretch/>
        </p:blipFill>
        <p:spPr bwMode="auto">
          <a:xfrm>
            <a:off x="4000500" y="1905001"/>
            <a:ext cx="4191000" cy="37916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895600" y="5943601"/>
            <a:ext cx="6553200" cy="307777"/>
          </a:xfrm>
          <a:prstGeom prst="rect">
            <a:avLst/>
          </a:prstGeom>
          <a:noFill/>
        </p:spPr>
        <p:txBody>
          <a:bodyPr wrap="square" rtlCol="0">
            <a:spAutoFit/>
          </a:bodyPr>
          <a:lstStyle/>
          <a:p>
            <a:pPr algn="ctr"/>
            <a:r>
              <a:rPr lang="en-US" sz="1400" dirty="0">
                <a:solidFill>
                  <a:schemeClr val="bg1">
                    <a:lumMod val="50000"/>
                  </a:schemeClr>
                </a:solidFill>
              </a:rPr>
              <a:t>Image source: http://www.statmethods.net/advgraphs/parameters.html</a:t>
            </a:r>
          </a:p>
        </p:txBody>
      </p:sp>
      <p:sp>
        <p:nvSpPr>
          <p:cNvPr id="7" name="Content Placeholder 3"/>
          <p:cNvSpPr>
            <a:spLocks noGrp="1"/>
          </p:cNvSpPr>
          <p:nvPr>
            <p:ph sz="quarter" idx="1"/>
          </p:nvPr>
        </p:nvSpPr>
        <p:spPr>
          <a:xfrm>
            <a:off x="609600" y="1219200"/>
            <a:ext cx="9601200" cy="685800"/>
          </a:xfrm>
        </p:spPr>
        <p:txBody>
          <a:bodyPr>
            <a:normAutofit fontScale="85000" lnSpcReduction="20000"/>
          </a:bodyPr>
          <a:lstStyle/>
          <a:p>
            <a:r>
              <a:rPr lang="en-US" dirty="0"/>
              <a:t>Either a single character or an integer code for one of a set of graphics symbols to be used as plotting symbols.</a:t>
            </a:r>
          </a:p>
        </p:txBody>
      </p:sp>
    </p:spTree>
    <p:extLst>
      <p:ext uri="{BB962C8B-B14F-4D97-AF65-F5344CB8AC3E}">
        <p14:creationId xmlns:p14="http://schemas.microsoft.com/office/powerpoint/2010/main" val="15888681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Size Magnification for Text and Symbols</a:t>
            </a:r>
          </a:p>
        </p:txBody>
      </p:sp>
      <p:sp>
        <p:nvSpPr>
          <p:cNvPr id="3" name="Slide Number Placeholder 2"/>
          <p:cNvSpPr>
            <a:spLocks noGrp="1"/>
          </p:cNvSpPr>
          <p:nvPr>
            <p:ph type="sldNum" sz="quarter" idx="12"/>
          </p:nvPr>
        </p:nvSpPr>
        <p:spPr/>
        <p:txBody>
          <a:bodyPr/>
          <a:lstStyle/>
          <a:p>
            <a:fld id="{F8328964-332A-4115-BBD0-419F6E8FE1FF}" type="slidenum">
              <a:rPr lang="en-US" smtClean="0"/>
              <a:t>62</a:t>
            </a:fld>
            <a:endParaRPr lang="en-US"/>
          </a:p>
        </p:txBody>
      </p:sp>
      <p:sp>
        <p:nvSpPr>
          <p:cNvPr id="4" name="Content Placeholder 3"/>
          <p:cNvSpPr>
            <a:spLocks noGrp="1"/>
          </p:cNvSpPr>
          <p:nvPr>
            <p:ph sz="quarter" idx="1"/>
          </p:nvPr>
        </p:nvSpPr>
        <p:spPr/>
        <p:txBody>
          <a:bodyPr>
            <a:normAutofit/>
          </a:bodyPr>
          <a:lstStyle/>
          <a:p>
            <a:r>
              <a:rPr lang="en-US" sz="2400" dirty="0" err="1">
                <a:solidFill>
                  <a:srgbClr val="00B0F0"/>
                </a:solidFill>
              </a:rPr>
              <a:t>cex</a:t>
            </a:r>
            <a:r>
              <a:rPr lang="en-US" sz="2400" dirty="0">
                <a:solidFill>
                  <a:srgbClr val="00B0F0"/>
                </a:solidFill>
              </a:rPr>
              <a:t> = </a:t>
            </a:r>
            <a:r>
              <a:rPr lang="en-US" sz="2400" dirty="0"/>
              <a:t>:  A numerical value giving the amount by which plotting text and symbols should be magnified relative to the default.</a:t>
            </a:r>
          </a:p>
          <a:p>
            <a:endParaRPr lang="en-US" sz="2400" dirty="0"/>
          </a:p>
          <a:p>
            <a:r>
              <a:rPr lang="en-US" sz="2400" dirty="0" err="1">
                <a:solidFill>
                  <a:srgbClr val="00B0F0"/>
                </a:solidFill>
              </a:rPr>
              <a:t>cex.axis</a:t>
            </a:r>
            <a:r>
              <a:rPr lang="en-US" sz="2400" dirty="0">
                <a:solidFill>
                  <a:srgbClr val="00B0F0"/>
                </a:solidFill>
              </a:rPr>
              <a:t> = </a:t>
            </a:r>
            <a:r>
              <a:rPr lang="en-US" sz="2400" dirty="0"/>
              <a:t>: Magnification of axis annotation relative to </a:t>
            </a:r>
            <a:r>
              <a:rPr lang="en-US" sz="2400" dirty="0" err="1"/>
              <a:t>cex</a:t>
            </a:r>
            <a:endParaRPr lang="en-US" sz="2400" dirty="0"/>
          </a:p>
          <a:p>
            <a:r>
              <a:rPr lang="en-US" sz="2400" dirty="0" err="1">
                <a:solidFill>
                  <a:srgbClr val="00B0F0"/>
                </a:solidFill>
              </a:rPr>
              <a:t>cex.lab</a:t>
            </a:r>
            <a:r>
              <a:rPr lang="en-US" sz="2400" dirty="0">
                <a:solidFill>
                  <a:srgbClr val="00B0F0"/>
                </a:solidFill>
              </a:rPr>
              <a:t> = </a:t>
            </a:r>
            <a:r>
              <a:rPr lang="en-US" sz="2400" dirty="0"/>
              <a:t>: Magnification of x and y labels relative to </a:t>
            </a:r>
            <a:r>
              <a:rPr lang="en-US" sz="2400" dirty="0" err="1"/>
              <a:t>cex</a:t>
            </a:r>
            <a:endParaRPr lang="en-US" sz="2400" dirty="0"/>
          </a:p>
          <a:p>
            <a:r>
              <a:rPr lang="en-US" sz="2400" dirty="0" err="1">
                <a:solidFill>
                  <a:srgbClr val="00B0F0"/>
                </a:solidFill>
              </a:rPr>
              <a:t>cex.main</a:t>
            </a:r>
            <a:r>
              <a:rPr lang="en-US" sz="2400" dirty="0">
                <a:solidFill>
                  <a:srgbClr val="00B0F0"/>
                </a:solidFill>
              </a:rPr>
              <a:t> = </a:t>
            </a:r>
            <a:r>
              <a:rPr lang="en-US" sz="2400" dirty="0"/>
              <a:t>: Magnification of main titles relative to </a:t>
            </a:r>
            <a:r>
              <a:rPr lang="en-US" sz="2400" dirty="0" err="1"/>
              <a:t>cex</a:t>
            </a:r>
            <a:endParaRPr lang="en-US" sz="2400" dirty="0"/>
          </a:p>
          <a:p>
            <a:r>
              <a:rPr lang="en-US" sz="2400" dirty="0" err="1">
                <a:solidFill>
                  <a:srgbClr val="00B0F0"/>
                </a:solidFill>
              </a:rPr>
              <a:t>cex.sub</a:t>
            </a:r>
            <a:r>
              <a:rPr lang="en-US" sz="2400" dirty="0">
                <a:solidFill>
                  <a:srgbClr val="00B0F0"/>
                </a:solidFill>
              </a:rPr>
              <a:t> = </a:t>
            </a:r>
            <a:r>
              <a:rPr lang="en-US" sz="2400" dirty="0"/>
              <a:t>: Magnification of sub titles relative to </a:t>
            </a:r>
            <a:r>
              <a:rPr lang="en-US" sz="2400" dirty="0" err="1"/>
              <a:t>cex</a:t>
            </a:r>
            <a:endParaRPr lang="en-US" sz="2400" dirty="0"/>
          </a:p>
          <a:p>
            <a:endParaRPr lang="en-US" sz="2400" dirty="0"/>
          </a:p>
          <a:p>
            <a:endParaRPr lang="en-US" sz="2400" dirty="0"/>
          </a:p>
        </p:txBody>
      </p:sp>
    </p:spTree>
    <p:extLst>
      <p:ext uri="{BB962C8B-B14F-4D97-AF65-F5344CB8AC3E}">
        <p14:creationId xmlns:p14="http://schemas.microsoft.com/office/powerpoint/2010/main" val="33545120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 Parameters</a:t>
            </a:r>
          </a:p>
        </p:txBody>
      </p:sp>
      <p:sp>
        <p:nvSpPr>
          <p:cNvPr id="3" name="Slide Number Placeholder 2"/>
          <p:cNvSpPr>
            <a:spLocks noGrp="1"/>
          </p:cNvSpPr>
          <p:nvPr>
            <p:ph type="sldNum" sz="quarter" idx="12"/>
          </p:nvPr>
        </p:nvSpPr>
        <p:spPr/>
        <p:txBody>
          <a:bodyPr/>
          <a:lstStyle/>
          <a:p>
            <a:fld id="{F8328964-332A-4115-BBD0-419F6E8FE1FF}" type="slidenum">
              <a:rPr lang="en-US" smtClean="0"/>
              <a:t>63</a:t>
            </a:fld>
            <a:endParaRPr lang="en-US"/>
          </a:p>
        </p:txBody>
      </p:sp>
      <p:sp>
        <p:nvSpPr>
          <p:cNvPr id="4" name="Content Placeholder 3"/>
          <p:cNvSpPr>
            <a:spLocks noGrp="1"/>
          </p:cNvSpPr>
          <p:nvPr>
            <p:ph sz="quarter" idx="1"/>
          </p:nvPr>
        </p:nvSpPr>
        <p:spPr/>
        <p:txBody>
          <a:bodyPr/>
          <a:lstStyle/>
          <a:p>
            <a:r>
              <a:rPr lang="en-US" dirty="0">
                <a:solidFill>
                  <a:srgbClr val="00B0F0"/>
                </a:solidFill>
              </a:rPr>
              <a:t>font = </a:t>
            </a:r>
            <a:r>
              <a:rPr lang="en-US" dirty="0"/>
              <a:t>: Integer specifying font to use (1=plain, 2=bold, 3=italic, 4=bold italic, 5=symbol)</a:t>
            </a:r>
          </a:p>
          <a:p>
            <a:r>
              <a:rPr lang="en-US" dirty="0" err="1">
                <a:solidFill>
                  <a:srgbClr val="00B0F0"/>
                </a:solidFill>
              </a:rPr>
              <a:t>font.axis</a:t>
            </a:r>
            <a:r>
              <a:rPr lang="en-US" dirty="0">
                <a:solidFill>
                  <a:srgbClr val="00B0F0"/>
                </a:solidFill>
              </a:rPr>
              <a:t> =</a:t>
            </a:r>
            <a:r>
              <a:rPr lang="en-US" dirty="0"/>
              <a:t> : Font for axis annotation</a:t>
            </a:r>
          </a:p>
          <a:p>
            <a:r>
              <a:rPr lang="en-US" dirty="0" err="1">
                <a:solidFill>
                  <a:srgbClr val="00B0F0"/>
                </a:solidFill>
              </a:rPr>
              <a:t>font.lab</a:t>
            </a:r>
            <a:r>
              <a:rPr lang="en-US" dirty="0">
                <a:solidFill>
                  <a:srgbClr val="00B0F0"/>
                </a:solidFill>
              </a:rPr>
              <a:t> =</a:t>
            </a:r>
            <a:r>
              <a:rPr lang="en-US" dirty="0"/>
              <a:t> : Font for x and y labels</a:t>
            </a:r>
          </a:p>
          <a:p>
            <a:r>
              <a:rPr lang="en-US" dirty="0" err="1">
                <a:solidFill>
                  <a:srgbClr val="00B0F0"/>
                </a:solidFill>
              </a:rPr>
              <a:t>font.main</a:t>
            </a:r>
            <a:r>
              <a:rPr lang="en-US" dirty="0">
                <a:solidFill>
                  <a:srgbClr val="00B0F0"/>
                </a:solidFill>
              </a:rPr>
              <a:t> =</a:t>
            </a:r>
            <a:r>
              <a:rPr lang="en-US" dirty="0"/>
              <a:t> : Font for main titles</a:t>
            </a:r>
          </a:p>
          <a:p>
            <a:r>
              <a:rPr lang="en-US" dirty="0" err="1">
                <a:solidFill>
                  <a:srgbClr val="00B0F0"/>
                </a:solidFill>
              </a:rPr>
              <a:t>font.sub</a:t>
            </a:r>
            <a:r>
              <a:rPr lang="en-US" dirty="0">
                <a:solidFill>
                  <a:srgbClr val="00B0F0"/>
                </a:solidFill>
              </a:rPr>
              <a:t> =</a:t>
            </a:r>
            <a:r>
              <a:rPr lang="en-US" dirty="0"/>
              <a:t> : Font for sub-titles</a:t>
            </a:r>
          </a:p>
          <a:p>
            <a:r>
              <a:rPr lang="en-US" dirty="0" err="1">
                <a:solidFill>
                  <a:srgbClr val="00B0F0"/>
                </a:solidFill>
              </a:rPr>
              <a:t>ps</a:t>
            </a:r>
            <a:r>
              <a:rPr lang="en-US" dirty="0">
                <a:solidFill>
                  <a:srgbClr val="00B0F0"/>
                </a:solidFill>
              </a:rPr>
              <a:t> =</a:t>
            </a:r>
            <a:r>
              <a:rPr lang="en-US" dirty="0"/>
              <a:t> : Font point size (text size = </a:t>
            </a:r>
            <a:r>
              <a:rPr lang="en-US" dirty="0" err="1"/>
              <a:t>ps</a:t>
            </a:r>
            <a:r>
              <a:rPr lang="en-US" dirty="0"/>
              <a:t>*</a:t>
            </a:r>
            <a:r>
              <a:rPr lang="en-US" dirty="0" err="1"/>
              <a:t>cex</a:t>
            </a:r>
            <a:r>
              <a:rPr lang="en-US" dirty="0"/>
              <a:t>)</a:t>
            </a:r>
          </a:p>
          <a:p>
            <a:r>
              <a:rPr lang="en-US" dirty="0">
                <a:solidFill>
                  <a:srgbClr val="00B0F0"/>
                </a:solidFill>
              </a:rPr>
              <a:t>family =</a:t>
            </a:r>
            <a:r>
              <a:rPr lang="en-US" dirty="0"/>
              <a:t> : Font family for drawing text</a:t>
            </a:r>
          </a:p>
        </p:txBody>
      </p:sp>
    </p:spTree>
    <p:extLst>
      <p:ext uri="{BB962C8B-B14F-4D97-AF65-F5344CB8AC3E}">
        <p14:creationId xmlns:p14="http://schemas.microsoft.com/office/powerpoint/2010/main" val="18359708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Margins: mar or </a:t>
            </a:r>
            <a:r>
              <a:rPr lang="en-US" dirty="0" err="1"/>
              <a:t>mai</a:t>
            </a:r>
            <a:endParaRPr lang="en-US" dirty="0"/>
          </a:p>
        </p:txBody>
      </p:sp>
      <p:sp>
        <p:nvSpPr>
          <p:cNvPr id="3" name="Slide Number Placeholder 2"/>
          <p:cNvSpPr>
            <a:spLocks noGrp="1"/>
          </p:cNvSpPr>
          <p:nvPr>
            <p:ph type="sldNum" sz="quarter" idx="12"/>
          </p:nvPr>
        </p:nvSpPr>
        <p:spPr/>
        <p:txBody>
          <a:bodyPr/>
          <a:lstStyle/>
          <a:p>
            <a:fld id="{F8328964-332A-4115-BBD0-419F6E8FE1FF}" type="slidenum">
              <a:rPr lang="en-US" smtClean="0"/>
              <a:t>64</a:t>
            </a:fld>
            <a:endParaRPr lang="en-US"/>
          </a:p>
        </p:txBody>
      </p:sp>
      <p:sp>
        <p:nvSpPr>
          <p:cNvPr id="4" name="Content Placeholder 3"/>
          <p:cNvSpPr>
            <a:spLocks noGrp="1"/>
          </p:cNvSpPr>
          <p:nvPr>
            <p:ph sz="quarter" idx="1"/>
          </p:nvPr>
        </p:nvSpPr>
        <p:spPr>
          <a:xfrm>
            <a:off x="609600" y="1219200"/>
            <a:ext cx="9601200" cy="1752600"/>
          </a:xfrm>
        </p:spPr>
        <p:txBody>
          <a:bodyPr>
            <a:normAutofit fontScale="92500" lnSpcReduction="20000"/>
          </a:bodyPr>
          <a:lstStyle/>
          <a:p>
            <a:r>
              <a:rPr lang="en-US" dirty="0" err="1">
                <a:solidFill>
                  <a:srgbClr val="00B0F0"/>
                </a:solidFill>
              </a:rPr>
              <a:t>mai</a:t>
            </a:r>
            <a:r>
              <a:rPr lang="en-US" dirty="0">
                <a:solidFill>
                  <a:srgbClr val="00B0F0"/>
                </a:solidFill>
              </a:rPr>
              <a:t> =</a:t>
            </a:r>
            <a:r>
              <a:rPr lang="en-US" dirty="0"/>
              <a:t> :  A numerical vector of the form c(bottom, left, top, right) which gives the margin size specified in inches.</a:t>
            </a:r>
          </a:p>
          <a:p>
            <a:r>
              <a:rPr lang="en-US" dirty="0">
                <a:solidFill>
                  <a:srgbClr val="00B0F0"/>
                </a:solidFill>
              </a:rPr>
              <a:t>mar =</a:t>
            </a:r>
            <a:r>
              <a:rPr lang="en-US" dirty="0"/>
              <a:t> : A numerical vector of the form c(bottom, left, top, right) which gives the number of lines of margin to be specified on the four sides of the plot. The default is c(5, 4, 4, 2) + 0.1.</a:t>
            </a:r>
          </a:p>
        </p:txBody>
      </p:sp>
      <p:pic>
        <p:nvPicPr>
          <p:cNvPr id="5" name="Picture 4"/>
          <p:cNvPicPr>
            <a:picLocks noChangeAspect="1"/>
          </p:cNvPicPr>
          <p:nvPr/>
        </p:nvPicPr>
        <p:blipFill>
          <a:blip r:embed="rId2"/>
          <a:stretch>
            <a:fillRect/>
          </a:stretch>
        </p:blipFill>
        <p:spPr>
          <a:xfrm>
            <a:off x="4572001" y="3119247"/>
            <a:ext cx="3009543" cy="3009543"/>
          </a:xfrm>
          <a:prstGeom prst="rect">
            <a:avLst/>
          </a:prstGeom>
        </p:spPr>
      </p:pic>
    </p:spTree>
    <p:extLst>
      <p:ext uri="{BB962C8B-B14F-4D97-AF65-F5344CB8AC3E}">
        <p14:creationId xmlns:p14="http://schemas.microsoft.com/office/powerpoint/2010/main" val="37229076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Visualize Data Using ggplot2 Package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F8328964-332A-4115-BBD0-419F6E8FE1FF}" type="slidenum">
              <a:rPr lang="en-US" smtClean="0"/>
              <a:t>65</a:t>
            </a:fld>
            <a:endParaRPr lang="en-US"/>
          </a:p>
        </p:txBody>
      </p:sp>
    </p:spTree>
    <p:extLst>
      <p:ext uri="{BB962C8B-B14F-4D97-AF65-F5344CB8AC3E}">
        <p14:creationId xmlns:p14="http://schemas.microsoft.com/office/powerpoint/2010/main" val="16127326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ggplot2 Package</a:t>
            </a:r>
          </a:p>
        </p:txBody>
      </p:sp>
      <p:sp>
        <p:nvSpPr>
          <p:cNvPr id="3" name="Slide Number Placeholder 2"/>
          <p:cNvSpPr>
            <a:spLocks noGrp="1"/>
          </p:cNvSpPr>
          <p:nvPr>
            <p:ph type="sldNum" sz="quarter" idx="12"/>
          </p:nvPr>
        </p:nvSpPr>
        <p:spPr/>
        <p:txBody>
          <a:bodyPr/>
          <a:lstStyle/>
          <a:p>
            <a:fld id="{F8328964-332A-4115-BBD0-419F6E8FE1FF}" type="slidenum">
              <a:rPr lang="en-US" smtClean="0"/>
              <a:t>66</a:t>
            </a:fld>
            <a:endParaRPr lang="en-US"/>
          </a:p>
        </p:txBody>
      </p:sp>
      <p:sp>
        <p:nvSpPr>
          <p:cNvPr id="4" name="Content Placeholder 3"/>
          <p:cNvSpPr>
            <a:spLocks noGrp="1"/>
          </p:cNvSpPr>
          <p:nvPr>
            <p:ph sz="quarter" idx="1"/>
          </p:nvPr>
        </p:nvSpPr>
        <p:spPr>
          <a:xfrm>
            <a:off x="609600" y="1219200"/>
            <a:ext cx="10439400" cy="4343400"/>
          </a:xfrm>
        </p:spPr>
        <p:txBody>
          <a:bodyPr>
            <a:normAutofit fontScale="92500" lnSpcReduction="10000"/>
          </a:bodyPr>
          <a:lstStyle/>
          <a:p>
            <a:r>
              <a:rPr lang="en-US" dirty="0"/>
              <a:t>Based on the Grammar of Graphics, a general scheme for data visualization</a:t>
            </a:r>
          </a:p>
          <a:p>
            <a:endParaRPr lang="en-US" dirty="0"/>
          </a:p>
          <a:p>
            <a:r>
              <a:rPr lang="en-US" dirty="0"/>
              <a:t>A graph can be built from several components:</a:t>
            </a:r>
          </a:p>
          <a:p>
            <a:pPr lvl="1">
              <a:buFont typeface="Wingdings" panose="05000000000000000000" pitchFamily="2" charset="2"/>
              <a:buChar char="§"/>
            </a:pPr>
            <a:r>
              <a:rPr lang="en-US" dirty="0"/>
              <a:t>A dataset</a:t>
            </a:r>
          </a:p>
          <a:p>
            <a:pPr lvl="1">
              <a:buFont typeface="Wingdings" panose="05000000000000000000" pitchFamily="2" charset="2"/>
              <a:buChar char="§"/>
            </a:pPr>
            <a:r>
              <a:rPr lang="en-US" dirty="0"/>
              <a:t>A set of </a:t>
            </a:r>
            <a:r>
              <a:rPr lang="en-US" dirty="0" err="1"/>
              <a:t>geoms</a:t>
            </a:r>
            <a:r>
              <a:rPr lang="en-US" dirty="0"/>
              <a:t>(geometric objects)</a:t>
            </a:r>
          </a:p>
          <a:p>
            <a:pPr lvl="1">
              <a:buFont typeface="Wingdings" panose="05000000000000000000" pitchFamily="2" charset="2"/>
              <a:buChar char="§"/>
            </a:pPr>
            <a:r>
              <a:rPr lang="en-US" dirty="0"/>
              <a:t>A coordinate system</a:t>
            </a:r>
          </a:p>
          <a:p>
            <a:pPr lvl="1">
              <a:buFont typeface="Wingdings" panose="05000000000000000000" pitchFamily="2" charset="2"/>
              <a:buChar char="§"/>
            </a:pPr>
            <a:r>
              <a:rPr lang="en-US" dirty="0"/>
              <a:t>...</a:t>
            </a:r>
          </a:p>
          <a:p>
            <a:pPr lvl="1"/>
            <a:endParaRPr lang="en-US" dirty="0"/>
          </a:p>
          <a:p>
            <a:r>
              <a:rPr lang="en-US" dirty="0"/>
              <a:t>Two common types of usage</a:t>
            </a:r>
          </a:p>
          <a:p>
            <a:pPr lvl="1">
              <a:buFont typeface="Wingdings" panose="05000000000000000000" pitchFamily="2" charset="2"/>
              <a:buChar char="§"/>
            </a:pPr>
            <a:r>
              <a:rPr lang="en-US" dirty="0"/>
              <a:t>Use quick plotting </a:t>
            </a:r>
            <a:r>
              <a:rPr lang="en-US" dirty="0" err="1"/>
              <a:t>qplot</a:t>
            </a:r>
            <a:r>
              <a:rPr lang="en-US" dirty="0"/>
              <a:t>() function to create basic graphs</a:t>
            </a:r>
          </a:p>
          <a:p>
            <a:pPr lvl="1">
              <a:buFont typeface="Wingdings" panose="05000000000000000000" pitchFamily="2" charset="2"/>
              <a:buChar char="§"/>
            </a:pPr>
            <a:r>
              <a:rPr lang="en-US" dirty="0"/>
              <a:t>Use </a:t>
            </a:r>
            <a:r>
              <a:rPr lang="en-US" dirty="0" err="1"/>
              <a:t>ggplot</a:t>
            </a:r>
            <a:r>
              <a:rPr lang="en-US" dirty="0"/>
              <a:t>() and other functions to create ggplot2 graphs</a:t>
            </a:r>
          </a:p>
        </p:txBody>
      </p:sp>
      <p:sp>
        <p:nvSpPr>
          <p:cNvPr id="5" name="TextBox 4"/>
          <p:cNvSpPr txBox="1"/>
          <p:nvPr/>
        </p:nvSpPr>
        <p:spPr>
          <a:xfrm>
            <a:off x="2819400" y="5715000"/>
            <a:ext cx="6400800" cy="369332"/>
          </a:xfrm>
          <a:prstGeom prst="rect">
            <a:avLst/>
          </a:prstGeom>
          <a:noFill/>
        </p:spPr>
        <p:txBody>
          <a:bodyPr wrap="square" rtlCol="0">
            <a:spAutoFit/>
          </a:bodyPr>
          <a:lstStyle/>
          <a:p>
            <a:pPr algn="ctr"/>
            <a:r>
              <a:rPr lang="en-US" dirty="0"/>
              <a:t>For more detail, refer to </a:t>
            </a:r>
            <a:r>
              <a:rPr lang="en-US" dirty="0">
                <a:hlinkClick r:id="rId2"/>
              </a:rPr>
              <a:t>http://docs.ggplot2.org/current/</a:t>
            </a:r>
            <a:endParaRPr lang="en-US" dirty="0"/>
          </a:p>
        </p:txBody>
      </p:sp>
    </p:spTree>
    <p:extLst>
      <p:ext uri="{BB962C8B-B14F-4D97-AF65-F5344CB8AC3E}">
        <p14:creationId xmlns:p14="http://schemas.microsoft.com/office/powerpoint/2010/main" val="34439806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Plotting</a:t>
            </a:r>
          </a:p>
        </p:txBody>
      </p:sp>
      <p:sp>
        <p:nvSpPr>
          <p:cNvPr id="3" name="Slide Number Placeholder 2"/>
          <p:cNvSpPr>
            <a:spLocks noGrp="1"/>
          </p:cNvSpPr>
          <p:nvPr>
            <p:ph type="sldNum" sz="quarter" idx="12"/>
          </p:nvPr>
        </p:nvSpPr>
        <p:spPr/>
        <p:txBody>
          <a:bodyPr/>
          <a:lstStyle/>
          <a:p>
            <a:fld id="{F8328964-332A-4115-BBD0-419F6E8FE1FF}" type="slidenum">
              <a:rPr lang="en-US" smtClean="0"/>
              <a:t>67</a:t>
            </a:fld>
            <a:endParaRPr lang="en-US"/>
          </a:p>
        </p:txBody>
      </p:sp>
      <p:sp>
        <p:nvSpPr>
          <p:cNvPr id="4" name="Content Placeholder 3"/>
          <p:cNvSpPr>
            <a:spLocks noGrp="1"/>
          </p:cNvSpPr>
          <p:nvPr>
            <p:ph sz="quarter" idx="1"/>
          </p:nvPr>
        </p:nvSpPr>
        <p:spPr>
          <a:xfrm>
            <a:off x="609600" y="1219200"/>
            <a:ext cx="9601200" cy="2362200"/>
          </a:xfrm>
        </p:spPr>
        <p:txBody>
          <a:bodyPr/>
          <a:lstStyle/>
          <a:p>
            <a:r>
              <a:rPr lang="en-US" dirty="0" err="1">
                <a:solidFill>
                  <a:srgbClr val="00B0F0"/>
                </a:solidFill>
              </a:rPr>
              <a:t>qplot</a:t>
            </a:r>
            <a:r>
              <a:rPr lang="en-US" dirty="0">
                <a:solidFill>
                  <a:srgbClr val="00B0F0"/>
                </a:solidFill>
              </a:rPr>
              <a:t>()</a:t>
            </a:r>
            <a:r>
              <a:rPr lang="en-US" dirty="0"/>
              <a:t> is the basic quick plotting function in the ggplot2 package.</a:t>
            </a:r>
          </a:p>
          <a:p>
            <a:r>
              <a:rPr lang="en-US" dirty="0"/>
              <a:t>It is very similar to the base R plot() function.</a:t>
            </a:r>
          </a:p>
          <a:p>
            <a:r>
              <a:rPr lang="en-US" dirty="0"/>
              <a:t>It's a convenient wrapper for creating a number of different types of plots using a consistent calling scheme.</a:t>
            </a:r>
          </a:p>
        </p:txBody>
      </p:sp>
    </p:spTree>
    <p:extLst>
      <p:ext uri="{BB962C8B-B14F-4D97-AF65-F5344CB8AC3E}">
        <p14:creationId xmlns:p14="http://schemas.microsoft.com/office/powerpoint/2010/main" val="21229848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B0F0"/>
                </a:solidFill>
              </a:rPr>
              <a:t>qplot</a:t>
            </a:r>
            <a:r>
              <a:rPr lang="en-US" dirty="0">
                <a:solidFill>
                  <a:srgbClr val="00B0F0"/>
                </a:solidFill>
              </a:rPr>
              <a:t>() </a:t>
            </a:r>
            <a:r>
              <a:rPr lang="en-US" dirty="0"/>
              <a:t>Syntax</a:t>
            </a:r>
          </a:p>
        </p:txBody>
      </p:sp>
      <p:sp>
        <p:nvSpPr>
          <p:cNvPr id="3" name="Slide Number Placeholder 2"/>
          <p:cNvSpPr>
            <a:spLocks noGrp="1"/>
          </p:cNvSpPr>
          <p:nvPr>
            <p:ph type="sldNum" sz="quarter" idx="12"/>
          </p:nvPr>
        </p:nvSpPr>
        <p:spPr/>
        <p:txBody>
          <a:bodyPr/>
          <a:lstStyle/>
          <a:p>
            <a:fld id="{F8328964-332A-4115-BBD0-419F6E8FE1FF}" type="slidenum">
              <a:rPr lang="en-US" smtClean="0"/>
              <a:t>68</a:t>
            </a:fld>
            <a:endParaRPr lang="en-US"/>
          </a:p>
        </p:txBody>
      </p:sp>
      <p:sp>
        <p:nvSpPr>
          <p:cNvPr id="4" name="Content Placeholder 3"/>
          <p:cNvSpPr>
            <a:spLocks noGrp="1"/>
          </p:cNvSpPr>
          <p:nvPr>
            <p:ph sz="quarter" idx="1"/>
          </p:nvPr>
        </p:nvSpPr>
        <p:spPr>
          <a:xfrm>
            <a:off x="1371600" y="1143000"/>
            <a:ext cx="8229600" cy="1076032"/>
          </a:xfrm>
        </p:spPr>
        <p:txBody>
          <a:bodyPr>
            <a:normAutofit fontScale="77500" lnSpcReduction="20000"/>
          </a:bodyPr>
          <a:lstStyle/>
          <a:p>
            <a:pPr marL="0" indent="0">
              <a:buNone/>
            </a:pPr>
            <a:r>
              <a:rPr lang="en-US" dirty="0" err="1"/>
              <a:t>qplot</a:t>
            </a:r>
            <a:r>
              <a:rPr lang="en-US" dirty="0"/>
              <a:t>(x, y = NULL, ..., data, facets = NULL, margins = FALSE, </a:t>
            </a:r>
            <a:r>
              <a:rPr lang="en-US" dirty="0" err="1"/>
              <a:t>geom</a:t>
            </a:r>
            <a:r>
              <a:rPr lang="en-US" dirty="0"/>
              <a:t> = "auto", </a:t>
            </a:r>
          </a:p>
          <a:p>
            <a:pPr marL="0" indent="0">
              <a:buNone/>
            </a:pPr>
            <a:r>
              <a:rPr lang="en-US" dirty="0"/>
              <a:t>         </a:t>
            </a:r>
            <a:r>
              <a:rPr lang="en-US" dirty="0" err="1"/>
              <a:t>xlim</a:t>
            </a:r>
            <a:r>
              <a:rPr lang="en-US" dirty="0"/>
              <a:t> = c(NA, NA), </a:t>
            </a:r>
            <a:r>
              <a:rPr lang="en-US" dirty="0" err="1"/>
              <a:t>ylim</a:t>
            </a:r>
            <a:r>
              <a:rPr lang="en-US" dirty="0"/>
              <a:t> = c(NA, NA), log = "", main = NULL, </a:t>
            </a:r>
          </a:p>
          <a:p>
            <a:pPr marL="0" indent="0">
              <a:buNone/>
            </a:pPr>
            <a:r>
              <a:rPr lang="en-US" dirty="0"/>
              <a:t>         </a:t>
            </a:r>
            <a:r>
              <a:rPr lang="en-US" dirty="0" err="1"/>
              <a:t>xlab</a:t>
            </a:r>
            <a:r>
              <a:rPr lang="en-US" dirty="0"/>
              <a:t> = </a:t>
            </a:r>
            <a:r>
              <a:rPr lang="en-US" dirty="0" err="1"/>
              <a:t>deparse</a:t>
            </a:r>
            <a:r>
              <a:rPr lang="en-US" dirty="0"/>
              <a:t>(substitute(x)), </a:t>
            </a:r>
            <a:r>
              <a:rPr lang="en-US" dirty="0" err="1"/>
              <a:t>ylab</a:t>
            </a:r>
            <a:r>
              <a:rPr lang="en-US" dirty="0"/>
              <a:t> = </a:t>
            </a:r>
            <a:r>
              <a:rPr lang="en-US" dirty="0" err="1"/>
              <a:t>deparse</a:t>
            </a:r>
            <a:r>
              <a:rPr lang="en-US" dirty="0"/>
              <a:t>(substitute(y)), asp = NA)</a:t>
            </a:r>
          </a:p>
        </p:txBody>
      </p:sp>
      <p:graphicFrame>
        <p:nvGraphicFramePr>
          <p:cNvPr id="6" name="Table 5"/>
          <p:cNvGraphicFramePr>
            <a:graphicFrameLocks noGrp="1"/>
          </p:cNvGraphicFramePr>
          <p:nvPr>
            <p:extLst>
              <p:ext uri="{D42A27DB-BD31-4B8C-83A1-F6EECF244321}">
                <p14:modId xmlns:p14="http://schemas.microsoft.com/office/powerpoint/2010/main" val="2444140561"/>
              </p:ext>
            </p:extLst>
          </p:nvPr>
        </p:nvGraphicFramePr>
        <p:xfrm>
          <a:off x="2170176" y="2326640"/>
          <a:ext cx="7924800" cy="3997960"/>
        </p:xfrm>
        <a:graphic>
          <a:graphicData uri="http://schemas.openxmlformats.org/drawingml/2006/table">
            <a:tbl>
              <a:tblPr firstRow="1" bandRow="1">
                <a:tableStyleId>{2D5ABB26-0587-4C30-8999-92F81FD0307C}</a:tableStyleId>
              </a:tblPr>
              <a:tblGrid>
                <a:gridCol w="1882140">
                  <a:extLst>
                    <a:ext uri="{9D8B030D-6E8A-4147-A177-3AD203B41FA5}">
                      <a16:colId xmlns:a16="http://schemas.microsoft.com/office/drawing/2014/main" val="1841728252"/>
                    </a:ext>
                  </a:extLst>
                </a:gridCol>
                <a:gridCol w="6042660">
                  <a:extLst>
                    <a:ext uri="{9D8B030D-6E8A-4147-A177-3AD203B41FA5}">
                      <a16:colId xmlns:a16="http://schemas.microsoft.com/office/drawing/2014/main" val="4005605232"/>
                    </a:ext>
                  </a:extLst>
                </a:gridCol>
              </a:tblGrid>
              <a:tr h="370840">
                <a:tc>
                  <a:txBody>
                    <a:bodyPr/>
                    <a:lstStyle/>
                    <a:p>
                      <a:r>
                        <a:rPr lang="en-US" sz="1600" dirty="0"/>
                        <a:t>x, 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1600" b="0" i="0" kern="1200" dirty="0">
                          <a:solidFill>
                            <a:schemeClr val="tx1"/>
                          </a:solidFill>
                          <a:effectLst/>
                          <a:latin typeface="+mn-lt"/>
                          <a:ea typeface="+mn-ea"/>
                          <a:cs typeface="+mn-cs"/>
                        </a:rPr>
                        <a:t>Aesthetics passed into each layer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7970833"/>
                  </a:ext>
                </a:extLst>
              </a:tr>
              <a:tr h="370840">
                <a:tc>
                  <a:txBody>
                    <a:bodyPr/>
                    <a:lstStyle/>
                    <a:p>
                      <a:r>
                        <a:rPr kumimoji="0" lang="en-US" sz="1600" b="0" i="0" kern="1200" dirty="0">
                          <a:solidFill>
                            <a:schemeClr val="tx1"/>
                          </a:solidFill>
                          <a:effectLst/>
                          <a:latin typeface="+mn-lt"/>
                          <a:ea typeface="+mn-ea"/>
                          <a:cs typeface="+mn-cs"/>
                        </a:rPr>
                        <a:t>data</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Data frame to 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2860394"/>
                  </a:ext>
                </a:extLst>
              </a:tr>
              <a:tr h="370840">
                <a:tc>
                  <a:txBody>
                    <a:bodyPr/>
                    <a:lstStyle/>
                    <a:p>
                      <a:r>
                        <a:rPr lang="en-US" sz="1600" dirty="0"/>
                        <a:t>facets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1600" b="0" i="0" kern="1200" dirty="0">
                          <a:solidFill>
                            <a:schemeClr val="tx1"/>
                          </a:solidFill>
                          <a:effectLst/>
                          <a:latin typeface="+mn-lt"/>
                          <a:ea typeface="+mn-ea"/>
                          <a:cs typeface="+mn-cs"/>
                        </a:rPr>
                        <a:t>faceting formula to use.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1329778"/>
                  </a:ext>
                </a:extLst>
              </a:tr>
              <a:tr h="370840">
                <a:tc>
                  <a:txBody>
                    <a:bodyPr/>
                    <a:lstStyle/>
                    <a:p>
                      <a:r>
                        <a:rPr kumimoji="0" lang="en-US" sz="1600" b="0" i="0" kern="1200" dirty="0">
                          <a:solidFill>
                            <a:schemeClr val="tx1"/>
                          </a:solidFill>
                          <a:effectLst/>
                          <a:latin typeface="+mn-lt"/>
                          <a:ea typeface="+mn-ea"/>
                          <a:cs typeface="+mn-cs"/>
                        </a:rPr>
                        <a:t>margins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1600" b="0" i="0" kern="1200" dirty="0">
                          <a:solidFill>
                            <a:schemeClr val="tx1"/>
                          </a:solidFill>
                          <a:effectLst/>
                          <a:latin typeface="+mn-lt"/>
                          <a:ea typeface="+mn-ea"/>
                          <a:cs typeface="+mn-cs"/>
                        </a:rPr>
                        <a:t>display marginal facets?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1332784"/>
                  </a:ext>
                </a:extLst>
              </a:tr>
              <a:tr h="370840">
                <a:tc>
                  <a:txBody>
                    <a:bodyPr/>
                    <a:lstStyle/>
                    <a:p>
                      <a:r>
                        <a:rPr kumimoji="0" lang="en-US" sz="1600" b="0" i="0" kern="1200" dirty="0" err="1">
                          <a:solidFill>
                            <a:schemeClr val="tx1"/>
                          </a:solidFill>
                          <a:effectLst/>
                          <a:latin typeface="+mn-lt"/>
                          <a:ea typeface="+mn-ea"/>
                          <a:cs typeface="+mn-cs"/>
                        </a:rPr>
                        <a:t>geom</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1600" b="0" i="0" kern="1200" dirty="0">
                          <a:solidFill>
                            <a:schemeClr val="tx1"/>
                          </a:solidFill>
                          <a:effectLst/>
                          <a:latin typeface="+mn-lt"/>
                          <a:ea typeface="+mn-ea"/>
                          <a:cs typeface="+mn-cs"/>
                        </a:rPr>
                        <a:t>Character vector specifying </a:t>
                      </a:r>
                      <a:r>
                        <a:rPr kumimoji="0" lang="en-US" sz="1600" b="0" i="0" kern="1200" dirty="0" err="1">
                          <a:solidFill>
                            <a:schemeClr val="tx1"/>
                          </a:solidFill>
                          <a:effectLst/>
                          <a:latin typeface="+mn-lt"/>
                          <a:ea typeface="+mn-ea"/>
                          <a:cs typeface="+mn-cs"/>
                        </a:rPr>
                        <a:t>geom</a:t>
                      </a:r>
                      <a:r>
                        <a:rPr kumimoji="0" lang="en-US" sz="1600" b="0" i="0" kern="1200" dirty="0">
                          <a:solidFill>
                            <a:schemeClr val="tx1"/>
                          </a:solidFill>
                          <a:effectLst/>
                          <a:latin typeface="+mn-lt"/>
                          <a:ea typeface="+mn-ea"/>
                          <a:cs typeface="+mn-cs"/>
                        </a:rPr>
                        <a:t>(s) to draw. Defaults to "point" if x and y are specified, and "histogram" if only x is specified.  Other values include "smooth", "boxplot", "line", "density", "bar", and "jitter".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154662"/>
                  </a:ext>
                </a:extLst>
              </a:tr>
              <a:tr h="370840">
                <a:tc>
                  <a:txBody>
                    <a:bodyPr/>
                    <a:lstStyle/>
                    <a:p>
                      <a:r>
                        <a:rPr kumimoji="0" lang="en-US" sz="1600" b="0" i="0" kern="1200" dirty="0" err="1">
                          <a:solidFill>
                            <a:schemeClr val="tx1"/>
                          </a:solidFill>
                          <a:effectLst/>
                          <a:latin typeface="+mn-lt"/>
                          <a:ea typeface="+mn-ea"/>
                          <a:cs typeface="+mn-cs"/>
                        </a:rPr>
                        <a:t>xlim</a:t>
                      </a:r>
                      <a:r>
                        <a:rPr kumimoji="0" lang="en-US" sz="1600" b="0" i="0" kern="1200" dirty="0">
                          <a:solidFill>
                            <a:schemeClr val="tx1"/>
                          </a:solidFill>
                          <a:effectLst/>
                          <a:latin typeface="+mn-lt"/>
                          <a:ea typeface="+mn-ea"/>
                          <a:cs typeface="+mn-cs"/>
                        </a:rPr>
                        <a:t>, </a:t>
                      </a:r>
                      <a:r>
                        <a:rPr kumimoji="0" lang="en-US" sz="1600" b="0" i="0" kern="1200" dirty="0" err="1">
                          <a:solidFill>
                            <a:schemeClr val="tx1"/>
                          </a:solidFill>
                          <a:effectLst/>
                          <a:latin typeface="+mn-lt"/>
                          <a:ea typeface="+mn-ea"/>
                          <a:cs typeface="+mn-cs"/>
                        </a:rPr>
                        <a:t>ylim</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1600" b="0" i="0" kern="1200" dirty="0">
                          <a:solidFill>
                            <a:schemeClr val="tx1"/>
                          </a:solidFill>
                          <a:effectLst/>
                          <a:latin typeface="+mn-lt"/>
                          <a:ea typeface="+mn-ea"/>
                          <a:cs typeface="+mn-cs"/>
                        </a:rPr>
                        <a:t>X and y axis limits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7815014"/>
                  </a:ext>
                </a:extLst>
              </a:tr>
              <a:tr h="370840">
                <a:tc>
                  <a:txBody>
                    <a:bodyPr/>
                    <a:lstStyle/>
                    <a:p>
                      <a:r>
                        <a:rPr kumimoji="0" lang="en-US" sz="1600" b="0" i="0" kern="1200" dirty="0">
                          <a:solidFill>
                            <a:schemeClr val="tx1"/>
                          </a:solidFill>
                          <a:effectLst/>
                          <a:latin typeface="+mn-lt"/>
                          <a:ea typeface="+mn-ea"/>
                          <a:cs typeface="+mn-cs"/>
                        </a:rPr>
                        <a:t>log</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1600" b="0" i="0" kern="1200" dirty="0">
                          <a:solidFill>
                            <a:schemeClr val="tx1"/>
                          </a:solidFill>
                          <a:effectLst/>
                          <a:latin typeface="+mn-lt"/>
                          <a:ea typeface="+mn-ea"/>
                          <a:cs typeface="+mn-cs"/>
                        </a:rPr>
                        <a:t>Which variables to log transform ("x", "y", or "</a:t>
                      </a:r>
                      <a:r>
                        <a:rPr kumimoji="0" lang="en-US" sz="1600" b="0" i="0" kern="1200" dirty="0" err="1">
                          <a:solidFill>
                            <a:schemeClr val="tx1"/>
                          </a:solidFill>
                          <a:effectLst/>
                          <a:latin typeface="+mn-lt"/>
                          <a:ea typeface="+mn-ea"/>
                          <a:cs typeface="+mn-cs"/>
                        </a:rPr>
                        <a:t>xy</a:t>
                      </a:r>
                      <a:r>
                        <a:rPr kumimoji="0" lang="en-US" sz="1600" b="0" i="0" kern="1200" dirty="0">
                          <a:solidFill>
                            <a:schemeClr val="tx1"/>
                          </a:solidFill>
                          <a:effectLst/>
                          <a:latin typeface="+mn-lt"/>
                          <a:ea typeface="+mn-ea"/>
                          <a:cs typeface="+mn-cs"/>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7843691"/>
                  </a:ext>
                </a:extLst>
              </a:tr>
              <a:tr h="370840">
                <a:tc>
                  <a:txBody>
                    <a:bodyPr/>
                    <a:lstStyle/>
                    <a:p>
                      <a:r>
                        <a:rPr kumimoji="0" lang="en-US" sz="1600" b="0" i="0" kern="1200" dirty="0">
                          <a:solidFill>
                            <a:schemeClr val="tx1"/>
                          </a:solidFill>
                          <a:effectLst/>
                          <a:latin typeface="+mn-lt"/>
                          <a:ea typeface="+mn-ea"/>
                          <a:cs typeface="+mn-cs"/>
                        </a:rPr>
                        <a:t>main, </a:t>
                      </a:r>
                      <a:r>
                        <a:rPr kumimoji="0" lang="en-US" sz="1600" b="0" i="0" kern="1200" dirty="0" err="1">
                          <a:solidFill>
                            <a:schemeClr val="tx1"/>
                          </a:solidFill>
                          <a:effectLst/>
                          <a:latin typeface="+mn-lt"/>
                          <a:ea typeface="+mn-ea"/>
                          <a:cs typeface="+mn-cs"/>
                        </a:rPr>
                        <a:t>xlab</a:t>
                      </a:r>
                      <a:r>
                        <a:rPr kumimoji="0" lang="en-US" sz="1600" b="0" i="0" kern="1200" dirty="0">
                          <a:solidFill>
                            <a:schemeClr val="tx1"/>
                          </a:solidFill>
                          <a:effectLst/>
                          <a:latin typeface="+mn-lt"/>
                          <a:ea typeface="+mn-ea"/>
                          <a:cs typeface="+mn-cs"/>
                        </a:rPr>
                        <a:t>, </a:t>
                      </a:r>
                      <a:r>
                        <a:rPr kumimoji="0" lang="en-US" sz="1600" b="0" i="0" kern="1200" dirty="0" err="1">
                          <a:solidFill>
                            <a:schemeClr val="tx1"/>
                          </a:solidFill>
                          <a:effectLst/>
                          <a:latin typeface="+mn-lt"/>
                          <a:ea typeface="+mn-ea"/>
                          <a:cs typeface="+mn-cs"/>
                        </a:rPr>
                        <a:t>ylab</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1600" b="0" i="0" kern="1200" dirty="0">
                          <a:solidFill>
                            <a:schemeClr val="tx1"/>
                          </a:solidFill>
                          <a:effectLst/>
                          <a:latin typeface="+mn-lt"/>
                          <a:ea typeface="+mn-ea"/>
                          <a:cs typeface="+mn-cs"/>
                        </a:rPr>
                        <a:t>Character vector (or expression) giving plot title, x axis label, and y axis label respectively.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018088"/>
                  </a:ext>
                </a:extLst>
              </a:tr>
              <a:tr h="370840">
                <a:tc>
                  <a:txBody>
                    <a:bodyPr/>
                    <a:lstStyle/>
                    <a:p>
                      <a:r>
                        <a:rPr kumimoji="0" lang="en-US" sz="1600" b="0" i="0" kern="1200" dirty="0">
                          <a:solidFill>
                            <a:schemeClr val="tx1"/>
                          </a:solidFill>
                          <a:effectLst/>
                          <a:latin typeface="+mn-lt"/>
                          <a:ea typeface="+mn-ea"/>
                          <a:cs typeface="+mn-cs"/>
                        </a:rPr>
                        <a:t>asp</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1600" b="0" i="0" kern="1200" dirty="0">
                          <a:solidFill>
                            <a:schemeClr val="tx1"/>
                          </a:solidFill>
                          <a:effectLst/>
                          <a:latin typeface="+mn-lt"/>
                          <a:ea typeface="+mn-ea"/>
                          <a:cs typeface="+mn-cs"/>
                        </a:rPr>
                        <a:t>The y/x aspect ratio</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7202170"/>
                  </a:ext>
                </a:extLst>
              </a:tr>
            </a:tbl>
          </a:graphicData>
        </a:graphic>
      </p:graphicFrame>
    </p:spTree>
    <p:extLst>
      <p:ext uri="{BB962C8B-B14F-4D97-AF65-F5344CB8AC3E}">
        <p14:creationId xmlns:p14="http://schemas.microsoft.com/office/powerpoint/2010/main" val="12250921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Code: ggplot2::</a:t>
            </a:r>
            <a:r>
              <a:rPr lang="en-US" dirty="0" err="1"/>
              <a:t>qplot</a:t>
            </a:r>
            <a:r>
              <a:rPr lang="en-US" dirty="0"/>
              <a:t>()</a:t>
            </a:r>
          </a:p>
        </p:txBody>
      </p:sp>
      <p:sp>
        <p:nvSpPr>
          <p:cNvPr id="3" name="Slide Number Placeholder 2"/>
          <p:cNvSpPr>
            <a:spLocks noGrp="1"/>
          </p:cNvSpPr>
          <p:nvPr>
            <p:ph type="sldNum" sz="quarter" idx="12"/>
          </p:nvPr>
        </p:nvSpPr>
        <p:spPr/>
        <p:txBody>
          <a:bodyPr/>
          <a:lstStyle/>
          <a:p>
            <a:fld id="{F8328964-332A-4115-BBD0-419F6E8FE1FF}" type="slidenum">
              <a:rPr lang="en-US" smtClean="0"/>
              <a:t>69</a:t>
            </a:fld>
            <a:endParaRPr lang="en-US"/>
          </a:p>
        </p:txBody>
      </p:sp>
      <p:sp>
        <p:nvSpPr>
          <p:cNvPr id="5" name="Rectangle 4"/>
          <p:cNvSpPr/>
          <p:nvPr/>
        </p:nvSpPr>
        <p:spPr>
          <a:xfrm>
            <a:off x="3200400" y="1248849"/>
            <a:ext cx="5638800" cy="504753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a:solidFill>
                  <a:srgbClr val="8000FF"/>
                </a:solidFill>
                <a:highlight>
                  <a:srgbClr val="FFFFFF"/>
                </a:highlight>
              </a:rPr>
              <a:t>library</a:t>
            </a:r>
            <a:r>
              <a:rPr lang="en-US" sz="1400" b="1" dirty="0">
                <a:solidFill>
                  <a:srgbClr val="000080"/>
                </a:solidFill>
                <a:highlight>
                  <a:srgbClr val="FFFFFF"/>
                </a:highlight>
              </a:rPr>
              <a:t>(</a:t>
            </a:r>
            <a:r>
              <a:rPr lang="en-US" sz="1400" dirty="0">
                <a:solidFill>
                  <a:srgbClr val="000000"/>
                </a:solidFill>
                <a:highlight>
                  <a:srgbClr val="FFFFFF"/>
                </a:highlight>
              </a:rPr>
              <a:t>ggplot2</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a:solidFill>
                  <a:srgbClr val="008000"/>
                </a:solidFill>
                <a:highlight>
                  <a:srgbClr val="FFFFFF"/>
                </a:highlight>
              </a:rPr>
              <a:t># Use default </a:t>
            </a:r>
            <a:r>
              <a:rPr lang="en-US" sz="1400" dirty="0" err="1">
                <a:solidFill>
                  <a:srgbClr val="008000"/>
                </a:solidFill>
                <a:highlight>
                  <a:srgbClr val="FFFFFF"/>
                </a:highlight>
              </a:rPr>
              <a:t>geoms</a:t>
            </a:r>
            <a:endParaRPr lang="en-US" sz="1400" dirty="0">
              <a:solidFill>
                <a:srgbClr val="000000"/>
              </a:solidFill>
              <a:highlight>
                <a:srgbClr val="FFFFFF"/>
              </a:highlight>
            </a:endParaRPr>
          </a:p>
          <a:p>
            <a:r>
              <a:rPr lang="en-US" sz="1400" dirty="0" err="1">
                <a:solidFill>
                  <a:srgbClr val="000000"/>
                </a:solidFill>
                <a:highlight>
                  <a:srgbClr val="FFFFFF"/>
                </a:highlight>
              </a:rPr>
              <a:t>qplot</a:t>
            </a:r>
            <a:r>
              <a:rPr lang="en-US" sz="1400" b="1" dirty="0">
                <a:solidFill>
                  <a:srgbClr val="000080"/>
                </a:solidFill>
                <a:highlight>
                  <a:srgbClr val="FFFFFF"/>
                </a:highlight>
              </a:rPr>
              <a:t>(</a:t>
            </a:r>
            <a:r>
              <a:rPr lang="en-US" sz="1400" dirty="0">
                <a:solidFill>
                  <a:srgbClr val="000000"/>
                </a:solidFill>
                <a:highlight>
                  <a:srgbClr val="FFFFFF"/>
                </a:highlight>
              </a:rPr>
              <a:t>mpg, </a:t>
            </a:r>
            <a:r>
              <a:rPr lang="en-US" sz="1400" dirty="0">
                <a:solidFill>
                  <a:srgbClr val="8000FF"/>
                </a:solidFill>
                <a:highlight>
                  <a:srgbClr val="FFFFFF"/>
                </a:highlight>
              </a:rPr>
              <a:t>data</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mtcars</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qplot</a:t>
            </a:r>
            <a:r>
              <a:rPr lang="en-US" sz="1400" b="1" dirty="0">
                <a:solidFill>
                  <a:srgbClr val="000080"/>
                </a:solidFill>
                <a:highlight>
                  <a:srgbClr val="FFFFFF"/>
                </a:highlight>
              </a:rPr>
              <a:t>(</a:t>
            </a:r>
            <a:r>
              <a:rPr lang="en-US" sz="1400" dirty="0">
                <a:solidFill>
                  <a:srgbClr val="000000"/>
                </a:solidFill>
                <a:highlight>
                  <a:srgbClr val="FFFFFF"/>
                </a:highlight>
              </a:rPr>
              <a:t>mpg, </a:t>
            </a:r>
            <a:r>
              <a:rPr lang="en-US" sz="1400" dirty="0" err="1">
                <a:solidFill>
                  <a:srgbClr val="000000"/>
                </a:solidFill>
                <a:highlight>
                  <a:srgbClr val="FFFFFF"/>
                </a:highlight>
              </a:rPr>
              <a:t>wt</a:t>
            </a:r>
            <a:r>
              <a:rPr lang="en-US" sz="1400" dirty="0">
                <a:solidFill>
                  <a:srgbClr val="000000"/>
                </a:solidFill>
                <a:highlight>
                  <a:srgbClr val="FFFFFF"/>
                </a:highlight>
              </a:rPr>
              <a:t>, </a:t>
            </a:r>
            <a:r>
              <a:rPr lang="en-US" sz="1400" dirty="0">
                <a:solidFill>
                  <a:srgbClr val="8000FF"/>
                </a:solidFill>
                <a:highlight>
                  <a:srgbClr val="FFFFFF"/>
                </a:highlight>
              </a:rPr>
              <a:t>data</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mtcars</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qplot</a:t>
            </a:r>
            <a:r>
              <a:rPr lang="en-US" sz="1400" b="1" dirty="0">
                <a:solidFill>
                  <a:srgbClr val="000080"/>
                </a:solidFill>
                <a:highlight>
                  <a:srgbClr val="FFFFFF"/>
                </a:highlight>
              </a:rPr>
              <a:t>(</a:t>
            </a:r>
            <a:r>
              <a:rPr lang="en-US" sz="1400" dirty="0">
                <a:solidFill>
                  <a:srgbClr val="000000"/>
                </a:solidFill>
                <a:highlight>
                  <a:srgbClr val="FFFFFF"/>
                </a:highlight>
              </a:rPr>
              <a:t>mpg, </a:t>
            </a:r>
            <a:r>
              <a:rPr lang="en-US" sz="1400" dirty="0" err="1">
                <a:solidFill>
                  <a:srgbClr val="000000"/>
                </a:solidFill>
                <a:highlight>
                  <a:srgbClr val="FFFFFF"/>
                </a:highlight>
              </a:rPr>
              <a:t>wt</a:t>
            </a:r>
            <a:r>
              <a:rPr lang="en-US" sz="1400" dirty="0">
                <a:solidFill>
                  <a:srgbClr val="000000"/>
                </a:solidFill>
                <a:highlight>
                  <a:srgbClr val="FFFFFF"/>
                </a:highlight>
              </a:rPr>
              <a:t>, </a:t>
            </a:r>
            <a:r>
              <a:rPr lang="en-US" sz="1400" dirty="0">
                <a:solidFill>
                  <a:srgbClr val="8000FF"/>
                </a:solidFill>
                <a:highlight>
                  <a:srgbClr val="FFFFFF"/>
                </a:highlight>
              </a:rPr>
              <a:t>data</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mtcars</a:t>
            </a:r>
            <a:r>
              <a:rPr lang="en-US" sz="1400" dirty="0">
                <a:solidFill>
                  <a:srgbClr val="000000"/>
                </a:solidFill>
                <a:highlight>
                  <a:srgbClr val="FFFFFF"/>
                </a:highlight>
              </a:rPr>
              <a:t>, </a:t>
            </a:r>
            <a:r>
              <a:rPr lang="en-US" sz="1400" dirty="0" err="1">
                <a:solidFill>
                  <a:srgbClr val="000000"/>
                </a:solidFill>
                <a:highlight>
                  <a:srgbClr val="FFFFFF"/>
                </a:highlight>
              </a:rPr>
              <a:t>colour</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cyl</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qplot</a:t>
            </a:r>
            <a:r>
              <a:rPr lang="en-US" sz="1400" b="1" dirty="0">
                <a:solidFill>
                  <a:srgbClr val="000080"/>
                </a:solidFill>
                <a:highlight>
                  <a:srgbClr val="FFFFFF"/>
                </a:highlight>
              </a:rPr>
              <a:t>(</a:t>
            </a:r>
            <a:r>
              <a:rPr lang="en-US" sz="1400" dirty="0">
                <a:solidFill>
                  <a:srgbClr val="000000"/>
                </a:solidFill>
                <a:highlight>
                  <a:srgbClr val="FFFFFF"/>
                </a:highlight>
              </a:rPr>
              <a:t>mpg, </a:t>
            </a:r>
            <a:r>
              <a:rPr lang="en-US" sz="1400" dirty="0" err="1">
                <a:solidFill>
                  <a:srgbClr val="000000"/>
                </a:solidFill>
                <a:highlight>
                  <a:srgbClr val="FFFFFF"/>
                </a:highlight>
              </a:rPr>
              <a:t>wt</a:t>
            </a:r>
            <a:r>
              <a:rPr lang="en-US" sz="1400" dirty="0">
                <a:solidFill>
                  <a:srgbClr val="000000"/>
                </a:solidFill>
                <a:highlight>
                  <a:srgbClr val="FFFFFF"/>
                </a:highlight>
              </a:rPr>
              <a:t>, </a:t>
            </a:r>
            <a:r>
              <a:rPr lang="en-US" sz="1400" dirty="0">
                <a:solidFill>
                  <a:srgbClr val="8000FF"/>
                </a:solidFill>
                <a:highlight>
                  <a:srgbClr val="FFFFFF"/>
                </a:highlight>
              </a:rPr>
              <a:t>data</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mtcars</a:t>
            </a:r>
            <a:r>
              <a:rPr lang="en-US" sz="1400" dirty="0">
                <a:solidFill>
                  <a:srgbClr val="000000"/>
                </a:solidFill>
                <a:highlight>
                  <a:srgbClr val="FFFFFF"/>
                </a:highlight>
              </a:rPr>
              <a:t>, size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cyl</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qplot</a:t>
            </a:r>
            <a:r>
              <a:rPr lang="en-US" sz="1400" b="1" dirty="0">
                <a:solidFill>
                  <a:srgbClr val="000080"/>
                </a:solidFill>
                <a:highlight>
                  <a:srgbClr val="FFFFFF"/>
                </a:highlight>
              </a:rPr>
              <a:t>(</a:t>
            </a:r>
            <a:r>
              <a:rPr lang="en-US" sz="1400" dirty="0">
                <a:solidFill>
                  <a:srgbClr val="000000"/>
                </a:solidFill>
                <a:highlight>
                  <a:srgbClr val="FFFFFF"/>
                </a:highlight>
              </a:rPr>
              <a:t>mpg, </a:t>
            </a:r>
            <a:r>
              <a:rPr lang="en-US" sz="1400" dirty="0" err="1">
                <a:solidFill>
                  <a:srgbClr val="000000"/>
                </a:solidFill>
                <a:highlight>
                  <a:srgbClr val="FFFFFF"/>
                </a:highlight>
              </a:rPr>
              <a:t>wt</a:t>
            </a:r>
            <a:r>
              <a:rPr lang="en-US" sz="1400" dirty="0">
                <a:solidFill>
                  <a:srgbClr val="000000"/>
                </a:solidFill>
                <a:highlight>
                  <a:srgbClr val="FFFFFF"/>
                </a:highlight>
              </a:rPr>
              <a:t>, </a:t>
            </a:r>
            <a:r>
              <a:rPr lang="en-US" sz="1400" dirty="0">
                <a:solidFill>
                  <a:srgbClr val="8000FF"/>
                </a:solidFill>
                <a:highlight>
                  <a:srgbClr val="FFFFFF"/>
                </a:highlight>
              </a:rPr>
              <a:t>data</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mtcars</a:t>
            </a:r>
            <a:r>
              <a:rPr lang="en-US" sz="1400" dirty="0">
                <a:solidFill>
                  <a:srgbClr val="000000"/>
                </a:solidFill>
                <a:highlight>
                  <a:srgbClr val="FFFFFF"/>
                </a:highlight>
              </a:rPr>
              <a:t>, facets </a:t>
            </a:r>
            <a:r>
              <a:rPr lang="en-US" sz="1400" b="1" dirty="0">
                <a:solidFill>
                  <a:srgbClr val="000080"/>
                </a:solidFill>
                <a:highlight>
                  <a:srgbClr val="FFFFFF"/>
                </a:highlight>
              </a:rPr>
              <a:t>=</a:t>
            </a:r>
            <a:r>
              <a:rPr lang="en-US" sz="1400" dirty="0">
                <a:solidFill>
                  <a:srgbClr val="000000"/>
                </a:solidFill>
                <a:highlight>
                  <a:srgbClr val="FFFFFF"/>
                </a:highlight>
              </a:rPr>
              <a:t> vs </a:t>
            </a:r>
            <a:r>
              <a:rPr lang="en-US" sz="1400" b="1" dirty="0">
                <a:solidFill>
                  <a:srgbClr val="000080"/>
                </a:solidFill>
                <a:highlight>
                  <a:srgbClr val="FFFFFF"/>
                </a:highlight>
              </a:rPr>
              <a:t>~</a:t>
            </a:r>
            <a:r>
              <a:rPr lang="en-US" sz="1400" dirty="0">
                <a:solidFill>
                  <a:srgbClr val="000000"/>
                </a:solidFill>
                <a:highlight>
                  <a:srgbClr val="FFFFFF"/>
                </a:highlight>
              </a:rPr>
              <a:t> am</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a:solidFill>
                  <a:srgbClr val="008000"/>
                </a:solidFill>
                <a:highlight>
                  <a:srgbClr val="FFFFFF"/>
                </a:highlight>
              </a:rPr>
              <a:t># Use different </a:t>
            </a:r>
            <a:r>
              <a:rPr lang="en-US" sz="1400" dirty="0" err="1">
                <a:solidFill>
                  <a:srgbClr val="008000"/>
                </a:solidFill>
                <a:highlight>
                  <a:srgbClr val="FFFFFF"/>
                </a:highlight>
              </a:rPr>
              <a:t>geoms</a:t>
            </a:r>
            <a:endParaRPr lang="en-US" sz="1400" dirty="0">
              <a:solidFill>
                <a:srgbClr val="000000"/>
              </a:solidFill>
              <a:highlight>
                <a:srgbClr val="FFFFFF"/>
              </a:highlight>
            </a:endParaRPr>
          </a:p>
          <a:p>
            <a:r>
              <a:rPr lang="en-US" sz="1400" dirty="0" err="1">
                <a:solidFill>
                  <a:srgbClr val="000000"/>
                </a:solidFill>
                <a:highlight>
                  <a:srgbClr val="FFFFFF"/>
                </a:highlight>
              </a:rPr>
              <a:t>qplot</a:t>
            </a:r>
            <a:r>
              <a:rPr lang="en-US" sz="1400" b="1" dirty="0">
                <a:solidFill>
                  <a:srgbClr val="000080"/>
                </a:solidFill>
                <a:highlight>
                  <a:srgbClr val="FFFFFF"/>
                </a:highlight>
              </a:rPr>
              <a:t>(</a:t>
            </a:r>
            <a:r>
              <a:rPr lang="en-US" sz="1400" dirty="0">
                <a:solidFill>
                  <a:srgbClr val="000000"/>
                </a:solidFill>
                <a:highlight>
                  <a:srgbClr val="FFFFFF"/>
                </a:highlight>
              </a:rPr>
              <a:t>mpg, </a:t>
            </a:r>
            <a:r>
              <a:rPr lang="en-US" sz="1400" dirty="0">
                <a:solidFill>
                  <a:srgbClr val="8000FF"/>
                </a:solidFill>
                <a:highlight>
                  <a:srgbClr val="FFFFFF"/>
                </a:highlight>
              </a:rPr>
              <a:t>data</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mtcars</a:t>
            </a:r>
            <a:r>
              <a:rPr lang="en-US" sz="1400" dirty="0">
                <a:solidFill>
                  <a:srgbClr val="000000"/>
                </a:solidFill>
                <a:highlight>
                  <a:srgbClr val="FFFFFF"/>
                </a:highlight>
              </a:rPr>
              <a:t>, </a:t>
            </a:r>
            <a:r>
              <a:rPr lang="en-US" sz="1400" dirty="0" err="1">
                <a:solidFill>
                  <a:srgbClr val="000000"/>
                </a:solidFill>
                <a:highlight>
                  <a:srgbClr val="FFFFFF"/>
                </a:highlight>
              </a:rPr>
              <a:t>geom</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"density"</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qplot</a:t>
            </a:r>
            <a:r>
              <a:rPr lang="en-US" sz="1400" b="1" dirty="0">
                <a:solidFill>
                  <a:srgbClr val="000080"/>
                </a:solidFill>
                <a:highlight>
                  <a:srgbClr val="FFFFFF"/>
                </a:highlight>
              </a:rPr>
              <a:t>(</a:t>
            </a:r>
            <a:r>
              <a:rPr lang="en-US" sz="1400" dirty="0">
                <a:solidFill>
                  <a:srgbClr val="000000"/>
                </a:solidFill>
                <a:highlight>
                  <a:srgbClr val="FFFFFF"/>
                </a:highlight>
              </a:rPr>
              <a:t>mpg, </a:t>
            </a:r>
            <a:r>
              <a:rPr lang="en-US" sz="1400" dirty="0">
                <a:solidFill>
                  <a:srgbClr val="8000FF"/>
                </a:solidFill>
                <a:highlight>
                  <a:srgbClr val="FFFFFF"/>
                </a:highlight>
              </a:rPr>
              <a:t>data</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mtcars</a:t>
            </a:r>
            <a:r>
              <a:rPr lang="en-US" sz="1400" dirty="0">
                <a:solidFill>
                  <a:srgbClr val="000000"/>
                </a:solidFill>
                <a:highlight>
                  <a:srgbClr val="FFFFFF"/>
                </a:highlight>
              </a:rPr>
              <a:t>, </a:t>
            </a:r>
            <a:r>
              <a:rPr lang="en-US" sz="1400" dirty="0" err="1">
                <a:solidFill>
                  <a:srgbClr val="000000"/>
                </a:solidFill>
                <a:highlight>
                  <a:srgbClr val="FFFFFF"/>
                </a:highlight>
              </a:rPr>
              <a:t>geom</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a:t>
            </a:r>
            <a:r>
              <a:rPr lang="en-US" sz="1400" dirty="0" err="1">
                <a:solidFill>
                  <a:srgbClr val="808080"/>
                </a:solidFill>
                <a:highlight>
                  <a:srgbClr val="FFFFFF"/>
                </a:highlight>
              </a:rPr>
              <a:t>dotplot</a:t>
            </a:r>
            <a:r>
              <a:rPr lang="en-US" sz="1400" dirty="0">
                <a:solidFill>
                  <a:srgbClr val="808080"/>
                </a:solidFill>
                <a:highlight>
                  <a:srgbClr val="FFFFFF"/>
                </a:highlight>
              </a:rPr>
              <a: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qplot</a:t>
            </a:r>
            <a:r>
              <a:rPr lang="en-US" sz="1400" b="1" dirty="0">
                <a:solidFill>
                  <a:srgbClr val="000080"/>
                </a:solidFill>
                <a:highlight>
                  <a:srgbClr val="FFFFFF"/>
                </a:highlight>
              </a:rPr>
              <a:t>(</a:t>
            </a:r>
            <a:r>
              <a:rPr lang="en-US" sz="1400" dirty="0" err="1">
                <a:solidFill>
                  <a:srgbClr val="000000"/>
                </a:solidFill>
                <a:highlight>
                  <a:srgbClr val="FFFFFF"/>
                </a:highlight>
              </a:rPr>
              <a:t>cyl</a:t>
            </a:r>
            <a:r>
              <a:rPr lang="en-US" sz="1400" dirty="0">
                <a:solidFill>
                  <a:srgbClr val="000000"/>
                </a:solidFill>
                <a:highlight>
                  <a:srgbClr val="FFFFFF"/>
                </a:highlight>
              </a:rPr>
              <a:t>, mpg, </a:t>
            </a:r>
            <a:r>
              <a:rPr lang="en-US" sz="1400" dirty="0">
                <a:solidFill>
                  <a:srgbClr val="8000FF"/>
                </a:solidFill>
                <a:highlight>
                  <a:srgbClr val="FFFFFF"/>
                </a:highlight>
              </a:rPr>
              <a:t>data</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mtcars</a:t>
            </a:r>
            <a:r>
              <a:rPr lang="en-US" sz="1400" dirty="0">
                <a:solidFill>
                  <a:srgbClr val="000000"/>
                </a:solidFill>
                <a:highlight>
                  <a:srgbClr val="FFFFFF"/>
                </a:highlight>
              </a:rPr>
              <a:t>, </a:t>
            </a:r>
            <a:r>
              <a:rPr lang="en-US" sz="1400" dirty="0" err="1">
                <a:solidFill>
                  <a:srgbClr val="000000"/>
                </a:solidFill>
                <a:highlight>
                  <a:srgbClr val="FFFFFF"/>
                </a:highlight>
              </a:rPr>
              <a:t>geom</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"boxplot"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qplot</a:t>
            </a:r>
            <a:r>
              <a:rPr lang="en-US" sz="1400" b="1" dirty="0">
                <a:solidFill>
                  <a:srgbClr val="000080"/>
                </a:solidFill>
                <a:highlight>
                  <a:srgbClr val="FFFFFF"/>
                </a:highlight>
              </a:rPr>
              <a:t>(</a:t>
            </a:r>
            <a:r>
              <a:rPr lang="en-US" sz="1400" dirty="0" err="1">
                <a:solidFill>
                  <a:srgbClr val="000000"/>
                </a:solidFill>
                <a:highlight>
                  <a:srgbClr val="FFFFFF"/>
                </a:highlight>
              </a:rPr>
              <a:t>cyl</a:t>
            </a:r>
            <a:r>
              <a:rPr lang="en-US" sz="1400" dirty="0">
                <a:solidFill>
                  <a:srgbClr val="000000"/>
                </a:solidFill>
                <a:highlight>
                  <a:srgbClr val="FFFFFF"/>
                </a:highlight>
              </a:rPr>
              <a:t>, </a:t>
            </a:r>
            <a:r>
              <a:rPr lang="en-US" sz="1400" dirty="0">
                <a:solidFill>
                  <a:srgbClr val="8000FF"/>
                </a:solidFill>
                <a:highlight>
                  <a:srgbClr val="FFFFFF"/>
                </a:highlight>
              </a:rPr>
              <a:t>data</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mtcars</a:t>
            </a:r>
            <a:r>
              <a:rPr lang="en-US" sz="1400" dirty="0">
                <a:solidFill>
                  <a:srgbClr val="000000"/>
                </a:solidFill>
                <a:highlight>
                  <a:srgbClr val="FFFFFF"/>
                </a:highlight>
              </a:rPr>
              <a:t>, </a:t>
            </a:r>
            <a:r>
              <a:rPr lang="en-US" sz="1400" dirty="0" err="1">
                <a:solidFill>
                  <a:srgbClr val="000000"/>
                </a:solidFill>
                <a:highlight>
                  <a:srgbClr val="FFFFFF"/>
                </a:highlight>
              </a:rPr>
              <a:t>geom</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"bar"</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qplot</a:t>
            </a:r>
            <a:r>
              <a:rPr lang="en-US" sz="1400" b="1" dirty="0">
                <a:solidFill>
                  <a:srgbClr val="000080"/>
                </a:solidFill>
                <a:highlight>
                  <a:srgbClr val="FFFFFF"/>
                </a:highlight>
              </a:rPr>
              <a:t>(</a:t>
            </a:r>
            <a:r>
              <a:rPr lang="en-US" sz="1400" dirty="0">
                <a:solidFill>
                  <a:srgbClr val="000000"/>
                </a:solidFill>
                <a:highlight>
                  <a:srgbClr val="FFFFFF"/>
                </a:highlight>
              </a:rPr>
              <a:t>mpg, </a:t>
            </a:r>
            <a:r>
              <a:rPr lang="en-US" sz="1400" dirty="0" err="1">
                <a:solidFill>
                  <a:srgbClr val="000000"/>
                </a:solidFill>
                <a:highlight>
                  <a:srgbClr val="FFFFFF"/>
                </a:highlight>
              </a:rPr>
              <a:t>wt</a:t>
            </a:r>
            <a:r>
              <a:rPr lang="en-US" sz="1400" dirty="0">
                <a:solidFill>
                  <a:srgbClr val="000000"/>
                </a:solidFill>
                <a:highlight>
                  <a:srgbClr val="FFFFFF"/>
                </a:highlight>
              </a:rPr>
              <a:t>, </a:t>
            </a:r>
            <a:r>
              <a:rPr lang="en-US" sz="1400" dirty="0">
                <a:solidFill>
                  <a:srgbClr val="8000FF"/>
                </a:solidFill>
                <a:highlight>
                  <a:srgbClr val="FFFFFF"/>
                </a:highlight>
              </a:rPr>
              <a:t>data</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mtcars</a:t>
            </a:r>
            <a:r>
              <a:rPr lang="en-US" sz="1400" dirty="0">
                <a:solidFill>
                  <a:srgbClr val="000000"/>
                </a:solidFill>
                <a:highlight>
                  <a:srgbClr val="FFFFFF"/>
                </a:highlight>
              </a:rPr>
              <a:t>, </a:t>
            </a:r>
            <a:r>
              <a:rPr lang="en-US" sz="1400" dirty="0" err="1">
                <a:solidFill>
                  <a:srgbClr val="000000"/>
                </a:solidFill>
                <a:highlight>
                  <a:srgbClr val="FFFFFF"/>
                </a:highlight>
              </a:rPr>
              <a:t>geom</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00FF"/>
                </a:solidFill>
                <a:highlight>
                  <a:srgbClr val="FFFFFF"/>
                </a:highlight>
              </a:rPr>
              <a:t>c</a:t>
            </a:r>
            <a:r>
              <a:rPr lang="en-US" sz="1400" b="1" dirty="0">
                <a:solidFill>
                  <a:srgbClr val="000080"/>
                </a:solidFill>
                <a:highlight>
                  <a:srgbClr val="FFFFFF"/>
                </a:highlight>
              </a:rPr>
              <a:t>(</a:t>
            </a:r>
            <a:r>
              <a:rPr lang="en-US" sz="1400" dirty="0">
                <a:solidFill>
                  <a:srgbClr val="808080"/>
                </a:solidFill>
                <a:highlight>
                  <a:srgbClr val="FFFFFF"/>
                </a:highlight>
              </a:rPr>
              <a:t>"</a:t>
            </a:r>
            <a:r>
              <a:rPr lang="en-US" sz="1400" dirty="0" err="1">
                <a:solidFill>
                  <a:srgbClr val="808080"/>
                </a:solidFill>
                <a:highlight>
                  <a:srgbClr val="FFFFFF"/>
                </a:highlight>
              </a:rPr>
              <a:t>path"</a:t>
            </a:r>
            <a:r>
              <a:rPr lang="en-US" sz="1400" dirty="0" err="1">
                <a:solidFill>
                  <a:srgbClr val="000000"/>
                </a:solidFill>
                <a:highlight>
                  <a:srgbClr val="FFFFFF"/>
                </a:highlight>
              </a:rPr>
              <a:t>,</a:t>
            </a:r>
            <a:r>
              <a:rPr lang="en-US" sz="1400" dirty="0" err="1">
                <a:solidFill>
                  <a:srgbClr val="808080"/>
                </a:solidFill>
                <a:highlight>
                  <a:srgbClr val="FFFFFF"/>
                </a:highlight>
              </a:rPr>
              <a:t>"point</a:t>
            </a:r>
            <a:r>
              <a:rPr lang="en-US" sz="1400" dirty="0">
                <a:solidFill>
                  <a:srgbClr val="808080"/>
                </a:solidFill>
                <a:highlight>
                  <a:srgbClr val="FFFFFF"/>
                </a:highlight>
              </a:rPr>
              <a: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qplot</a:t>
            </a:r>
            <a:r>
              <a:rPr lang="en-US" sz="1400" b="1" dirty="0">
                <a:solidFill>
                  <a:srgbClr val="000080"/>
                </a:solidFill>
                <a:highlight>
                  <a:srgbClr val="FFFFFF"/>
                </a:highlight>
              </a:rPr>
              <a:t>(</a:t>
            </a:r>
            <a:r>
              <a:rPr lang="en-US" sz="1400" dirty="0">
                <a:solidFill>
                  <a:srgbClr val="000000"/>
                </a:solidFill>
                <a:highlight>
                  <a:srgbClr val="FFFFFF"/>
                </a:highlight>
              </a:rPr>
              <a:t>mpg, </a:t>
            </a:r>
            <a:r>
              <a:rPr lang="en-US" sz="1400" dirty="0" err="1">
                <a:solidFill>
                  <a:srgbClr val="000000"/>
                </a:solidFill>
                <a:highlight>
                  <a:srgbClr val="FFFFFF"/>
                </a:highlight>
              </a:rPr>
              <a:t>wt</a:t>
            </a:r>
            <a:r>
              <a:rPr lang="en-US" sz="1400" dirty="0">
                <a:solidFill>
                  <a:srgbClr val="000000"/>
                </a:solidFill>
                <a:highlight>
                  <a:srgbClr val="FFFFFF"/>
                </a:highlight>
              </a:rPr>
              <a:t>, </a:t>
            </a:r>
            <a:r>
              <a:rPr lang="en-US" sz="1400" dirty="0">
                <a:solidFill>
                  <a:srgbClr val="8000FF"/>
                </a:solidFill>
                <a:highlight>
                  <a:srgbClr val="FFFFFF"/>
                </a:highlight>
              </a:rPr>
              <a:t>data</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mtcars</a:t>
            </a:r>
            <a:r>
              <a:rPr lang="en-US" sz="1400" dirty="0">
                <a:solidFill>
                  <a:srgbClr val="000000"/>
                </a:solidFill>
                <a:highlight>
                  <a:srgbClr val="FFFFFF"/>
                </a:highlight>
              </a:rPr>
              <a:t>, </a:t>
            </a:r>
            <a:r>
              <a:rPr lang="en-US" sz="1400" dirty="0" err="1">
                <a:solidFill>
                  <a:srgbClr val="000000"/>
                </a:solidFill>
                <a:highlight>
                  <a:srgbClr val="FFFFFF"/>
                </a:highlight>
              </a:rPr>
              <a:t>geom</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"smooth"</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qplot</a:t>
            </a:r>
            <a:r>
              <a:rPr lang="en-US" sz="1400" b="1" dirty="0">
                <a:solidFill>
                  <a:srgbClr val="000080"/>
                </a:solidFill>
                <a:highlight>
                  <a:srgbClr val="FFFFFF"/>
                </a:highlight>
              </a:rPr>
              <a:t>(</a:t>
            </a:r>
            <a:r>
              <a:rPr lang="en-US" sz="1400" dirty="0">
                <a:solidFill>
                  <a:srgbClr val="000000"/>
                </a:solidFill>
                <a:highlight>
                  <a:srgbClr val="FFFFFF"/>
                </a:highlight>
              </a:rPr>
              <a:t>mpg, </a:t>
            </a:r>
            <a:r>
              <a:rPr lang="en-US" sz="1400" dirty="0" err="1">
                <a:solidFill>
                  <a:srgbClr val="000000"/>
                </a:solidFill>
                <a:highlight>
                  <a:srgbClr val="FFFFFF"/>
                </a:highlight>
              </a:rPr>
              <a:t>wt</a:t>
            </a:r>
            <a:r>
              <a:rPr lang="en-US" sz="1400" dirty="0">
                <a:solidFill>
                  <a:srgbClr val="000000"/>
                </a:solidFill>
                <a:highlight>
                  <a:srgbClr val="FFFFFF"/>
                </a:highlight>
              </a:rPr>
              <a:t>, </a:t>
            </a:r>
            <a:r>
              <a:rPr lang="en-US" sz="1400" dirty="0">
                <a:solidFill>
                  <a:srgbClr val="8000FF"/>
                </a:solidFill>
                <a:highlight>
                  <a:srgbClr val="FFFFFF"/>
                </a:highlight>
              </a:rPr>
              <a:t>data</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mtcars</a:t>
            </a:r>
            <a:r>
              <a:rPr lang="en-US" sz="1400" dirty="0">
                <a:solidFill>
                  <a:srgbClr val="000000"/>
                </a:solidFill>
                <a:highlight>
                  <a:srgbClr val="FFFFFF"/>
                </a:highlight>
              </a:rPr>
              <a:t>, </a:t>
            </a:r>
            <a:r>
              <a:rPr lang="en-US" sz="1400" dirty="0" err="1">
                <a:solidFill>
                  <a:srgbClr val="000000"/>
                </a:solidFill>
                <a:highlight>
                  <a:srgbClr val="FFFFFF"/>
                </a:highlight>
              </a:rPr>
              <a:t>geom</a:t>
            </a:r>
            <a:r>
              <a:rPr lang="en-US" sz="1400" b="1" dirty="0">
                <a:solidFill>
                  <a:srgbClr val="000080"/>
                </a:solidFill>
                <a:highlight>
                  <a:srgbClr val="FFFFFF"/>
                </a:highlight>
              </a:rPr>
              <a:t>=</a:t>
            </a:r>
            <a:r>
              <a:rPr lang="en-US" sz="1400" dirty="0">
                <a:solidFill>
                  <a:srgbClr val="8000FF"/>
                </a:solidFill>
                <a:highlight>
                  <a:srgbClr val="FFFFFF"/>
                </a:highlight>
              </a:rPr>
              <a:t>c</a:t>
            </a:r>
            <a:r>
              <a:rPr lang="en-US" sz="1400" b="1" dirty="0">
                <a:solidFill>
                  <a:srgbClr val="000080"/>
                </a:solidFill>
                <a:highlight>
                  <a:srgbClr val="FFFFFF"/>
                </a:highlight>
              </a:rPr>
              <a:t>(</a:t>
            </a:r>
            <a:r>
              <a:rPr lang="en-US" sz="1400" dirty="0">
                <a:solidFill>
                  <a:srgbClr val="808080"/>
                </a:solidFill>
                <a:highlight>
                  <a:srgbClr val="FFFFFF"/>
                </a:highlight>
              </a:rPr>
              <a:t>"point"</a:t>
            </a:r>
            <a:r>
              <a:rPr lang="en-US" sz="1400" dirty="0">
                <a:solidFill>
                  <a:srgbClr val="000000"/>
                </a:solidFill>
                <a:highlight>
                  <a:srgbClr val="FFFFFF"/>
                </a:highlight>
              </a:rPr>
              <a:t>, </a:t>
            </a:r>
            <a:r>
              <a:rPr lang="en-US" sz="1400" dirty="0">
                <a:solidFill>
                  <a:srgbClr val="808080"/>
                </a:solidFill>
                <a:highlight>
                  <a:srgbClr val="FFFFFF"/>
                </a:highlight>
              </a:rPr>
              <a:t>"smooth"</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qplot</a:t>
            </a:r>
            <a:r>
              <a:rPr lang="en-US" sz="1400" b="1" dirty="0">
                <a:solidFill>
                  <a:srgbClr val="000080"/>
                </a:solidFill>
                <a:highlight>
                  <a:srgbClr val="FFFFFF"/>
                </a:highlight>
              </a:rPr>
              <a:t>(</a:t>
            </a:r>
            <a:r>
              <a:rPr lang="en-US" sz="1400" dirty="0">
                <a:solidFill>
                  <a:srgbClr val="000000"/>
                </a:solidFill>
                <a:highlight>
                  <a:srgbClr val="FFFFFF"/>
                </a:highlight>
              </a:rPr>
              <a:t>mpg, </a:t>
            </a:r>
            <a:r>
              <a:rPr lang="en-US" sz="1400" dirty="0" err="1">
                <a:solidFill>
                  <a:srgbClr val="000000"/>
                </a:solidFill>
                <a:highlight>
                  <a:srgbClr val="FFFFFF"/>
                </a:highlight>
              </a:rPr>
              <a:t>wt</a:t>
            </a:r>
            <a:r>
              <a:rPr lang="en-US" sz="1400" dirty="0">
                <a:solidFill>
                  <a:srgbClr val="000000"/>
                </a:solidFill>
                <a:highlight>
                  <a:srgbClr val="FFFFFF"/>
                </a:highlight>
              </a:rPr>
              <a:t>, </a:t>
            </a:r>
            <a:r>
              <a:rPr lang="en-US" sz="1400" dirty="0">
                <a:solidFill>
                  <a:srgbClr val="8000FF"/>
                </a:solidFill>
                <a:highlight>
                  <a:srgbClr val="FFFFFF"/>
                </a:highlight>
              </a:rPr>
              <a:t>data</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mtcars</a:t>
            </a:r>
            <a:r>
              <a:rPr lang="en-US" sz="1400" dirty="0">
                <a:solidFill>
                  <a:srgbClr val="000000"/>
                </a:solidFill>
                <a:highlight>
                  <a:srgbClr val="FFFFFF"/>
                </a:highlight>
              </a:rPr>
              <a:t>, </a:t>
            </a:r>
            <a:r>
              <a:rPr lang="en-US" sz="1400" dirty="0" err="1">
                <a:solidFill>
                  <a:srgbClr val="000000"/>
                </a:solidFill>
                <a:highlight>
                  <a:srgbClr val="FFFFFF"/>
                </a:highlight>
              </a:rPr>
              <a:t>geom</a:t>
            </a:r>
            <a:r>
              <a:rPr lang="en-US" sz="1400" b="1" dirty="0">
                <a:solidFill>
                  <a:srgbClr val="000080"/>
                </a:solidFill>
                <a:highlight>
                  <a:srgbClr val="FFFFFF"/>
                </a:highlight>
              </a:rPr>
              <a:t>=</a:t>
            </a:r>
            <a:r>
              <a:rPr lang="en-US" sz="1400" dirty="0">
                <a:solidFill>
                  <a:srgbClr val="8000FF"/>
                </a:solidFill>
                <a:highlight>
                  <a:srgbClr val="FFFFFF"/>
                </a:highlight>
              </a:rPr>
              <a:t>c</a:t>
            </a:r>
            <a:r>
              <a:rPr lang="en-US" sz="1400" b="1" dirty="0">
                <a:solidFill>
                  <a:srgbClr val="000080"/>
                </a:solidFill>
                <a:highlight>
                  <a:srgbClr val="FFFFFF"/>
                </a:highlight>
              </a:rPr>
              <a:t>(</a:t>
            </a:r>
            <a:r>
              <a:rPr lang="en-US" sz="1400" dirty="0">
                <a:solidFill>
                  <a:srgbClr val="808080"/>
                </a:solidFill>
                <a:highlight>
                  <a:srgbClr val="FFFFFF"/>
                </a:highlight>
              </a:rPr>
              <a:t>"point"</a:t>
            </a:r>
            <a:r>
              <a:rPr lang="en-US" sz="1400" dirty="0">
                <a:solidFill>
                  <a:srgbClr val="000000"/>
                </a:solidFill>
                <a:highlight>
                  <a:srgbClr val="FFFFFF"/>
                </a:highlight>
              </a:rPr>
              <a:t>, </a:t>
            </a:r>
            <a:r>
              <a:rPr lang="en-US" sz="1400" dirty="0">
                <a:solidFill>
                  <a:srgbClr val="808080"/>
                </a:solidFill>
                <a:highlight>
                  <a:srgbClr val="FFFFFF"/>
                </a:highlight>
              </a:rPr>
              <a:t>"smooth"</a:t>
            </a:r>
            <a:r>
              <a:rPr lang="en-US" sz="1400" b="1" dirty="0">
                <a:solidFill>
                  <a:srgbClr val="000080"/>
                </a:solidFill>
                <a:highlight>
                  <a:srgbClr val="FFFFFF"/>
                </a:highlight>
              </a:rPr>
              <a:t>)</a:t>
            </a:r>
            <a:r>
              <a:rPr lang="en-US" sz="1400" dirty="0">
                <a:solidFill>
                  <a:srgbClr val="000000"/>
                </a:solidFill>
                <a:highlight>
                  <a:srgbClr val="FFFFFF"/>
                </a:highlight>
              </a:rPr>
              <a:t>, color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cyl</a:t>
            </a:r>
            <a:r>
              <a:rPr lang="en-US" sz="1400" b="1" dirty="0">
                <a:solidFill>
                  <a:srgbClr val="000080"/>
                </a:solidFill>
                <a:highlight>
                  <a:srgbClr val="FFFFFF"/>
                </a:highlight>
              </a:rPr>
              <a:t>)</a:t>
            </a:r>
          </a:p>
          <a:p>
            <a:r>
              <a:rPr lang="en-US" sz="1400" dirty="0" err="1">
                <a:solidFill>
                  <a:srgbClr val="000000"/>
                </a:solidFill>
                <a:highlight>
                  <a:srgbClr val="FFFFFF"/>
                </a:highlight>
              </a:rPr>
              <a:t>qplot</a:t>
            </a:r>
            <a:r>
              <a:rPr lang="en-US" sz="1400" b="1" dirty="0">
                <a:solidFill>
                  <a:srgbClr val="000080"/>
                </a:solidFill>
                <a:highlight>
                  <a:srgbClr val="FFFFFF"/>
                </a:highlight>
              </a:rPr>
              <a:t>(</a:t>
            </a:r>
            <a:r>
              <a:rPr lang="en-US" sz="1400" dirty="0">
                <a:solidFill>
                  <a:srgbClr val="000000"/>
                </a:solidFill>
                <a:highlight>
                  <a:srgbClr val="FFFFFF"/>
                </a:highlight>
              </a:rPr>
              <a:t>mpg, </a:t>
            </a:r>
            <a:r>
              <a:rPr lang="en-US" sz="1400" dirty="0" err="1">
                <a:solidFill>
                  <a:srgbClr val="000000"/>
                </a:solidFill>
                <a:highlight>
                  <a:srgbClr val="FFFFFF"/>
                </a:highlight>
              </a:rPr>
              <a:t>wt</a:t>
            </a:r>
            <a:r>
              <a:rPr lang="en-US" sz="1400" dirty="0">
                <a:solidFill>
                  <a:srgbClr val="000000"/>
                </a:solidFill>
                <a:highlight>
                  <a:srgbClr val="FFFFFF"/>
                </a:highlight>
              </a:rPr>
              <a:t>, </a:t>
            </a:r>
            <a:r>
              <a:rPr lang="en-US" sz="1400" dirty="0">
                <a:solidFill>
                  <a:srgbClr val="8000FF"/>
                </a:solidFill>
                <a:highlight>
                  <a:srgbClr val="FFFFFF"/>
                </a:highlight>
              </a:rPr>
              <a:t>data</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mtcars</a:t>
            </a:r>
            <a:r>
              <a:rPr lang="en-US" sz="1400" dirty="0">
                <a:solidFill>
                  <a:srgbClr val="000000"/>
                </a:solidFill>
                <a:highlight>
                  <a:srgbClr val="FFFFFF"/>
                </a:highlight>
              </a:rPr>
              <a:t>, </a:t>
            </a:r>
            <a:r>
              <a:rPr lang="en-US" sz="1400" dirty="0" err="1">
                <a:solidFill>
                  <a:srgbClr val="000000"/>
                </a:solidFill>
                <a:highlight>
                  <a:srgbClr val="FFFFFF"/>
                </a:highlight>
              </a:rPr>
              <a:t>geom</a:t>
            </a:r>
            <a:r>
              <a:rPr lang="en-US" sz="1400" b="1" dirty="0">
                <a:solidFill>
                  <a:srgbClr val="000080"/>
                </a:solidFill>
                <a:highlight>
                  <a:srgbClr val="FFFFFF"/>
                </a:highlight>
              </a:rPr>
              <a:t>=</a:t>
            </a:r>
            <a:r>
              <a:rPr lang="en-US" sz="1400" dirty="0">
                <a:solidFill>
                  <a:srgbClr val="8000FF"/>
                </a:solidFill>
                <a:highlight>
                  <a:srgbClr val="FFFFFF"/>
                </a:highlight>
              </a:rPr>
              <a:t>c</a:t>
            </a:r>
            <a:r>
              <a:rPr lang="en-US" sz="1400" b="1" dirty="0">
                <a:solidFill>
                  <a:srgbClr val="000080"/>
                </a:solidFill>
                <a:highlight>
                  <a:srgbClr val="FFFFFF"/>
                </a:highlight>
              </a:rPr>
              <a:t>(</a:t>
            </a:r>
            <a:r>
              <a:rPr lang="en-US" sz="1400" dirty="0">
                <a:solidFill>
                  <a:srgbClr val="808080"/>
                </a:solidFill>
                <a:highlight>
                  <a:srgbClr val="FFFFFF"/>
                </a:highlight>
              </a:rPr>
              <a:t>"point"</a:t>
            </a:r>
            <a:r>
              <a:rPr lang="en-US" sz="1400" dirty="0">
                <a:solidFill>
                  <a:srgbClr val="000000"/>
                </a:solidFill>
                <a:highlight>
                  <a:srgbClr val="FFFFFF"/>
                </a:highlight>
              </a:rPr>
              <a:t>, </a:t>
            </a:r>
            <a:r>
              <a:rPr lang="en-US" sz="1400" dirty="0">
                <a:solidFill>
                  <a:srgbClr val="808080"/>
                </a:solidFill>
                <a:highlight>
                  <a:srgbClr val="FFFFFF"/>
                </a:highlight>
              </a:rPr>
              <a:t>"smooth"</a:t>
            </a:r>
            <a:r>
              <a:rPr lang="en-US" sz="1400" b="1" dirty="0">
                <a:solidFill>
                  <a:srgbClr val="000080"/>
                </a:solidFill>
                <a:highlight>
                  <a:srgbClr val="FFFFFF"/>
                </a:highlight>
              </a:rPr>
              <a:t>)</a:t>
            </a:r>
            <a:r>
              <a:rPr lang="en-US" sz="1400" dirty="0">
                <a:solidFill>
                  <a:srgbClr val="000000"/>
                </a:solidFill>
                <a:highlight>
                  <a:srgbClr val="FFFFFF"/>
                </a:highlight>
              </a:rPr>
              <a:t>, shape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cyl</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err="1">
                <a:solidFill>
                  <a:srgbClr val="000000"/>
                </a:solidFill>
                <a:highlight>
                  <a:srgbClr val="FFFFFF"/>
                </a:highlight>
              </a:rPr>
              <a:t>qplot</a:t>
            </a:r>
            <a:r>
              <a:rPr lang="en-US" sz="1400" b="1" dirty="0">
                <a:solidFill>
                  <a:srgbClr val="000080"/>
                </a:solidFill>
                <a:highlight>
                  <a:srgbClr val="FFFFFF"/>
                </a:highlight>
              </a:rPr>
              <a:t>(</a:t>
            </a:r>
            <a:r>
              <a:rPr lang="en-US" sz="1400" dirty="0" err="1">
                <a:solidFill>
                  <a:srgbClr val="000000"/>
                </a:solidFill>
                <a:highlight>
                  <a:srgbClr val="FFFFFF"/>
                </a:highlight>
              </a:rPr>
              <a:t>cyl</a:t>
            </a:r>
            <a:r>
              <a:rPr lang="en-US" sz="1400" dirty="0">
                <a:solidFill>
                  <a:srgbClr val="000000"/>
                </a:solidFill>
                <a:highlight>
                  <a:srgbClr val="FFFFFF"/>
                </a:highlight>
              </a:rPr>
              <a:t>, </a:t>
            </a:r>
            <a:r>
              <a:rPr lang="en-US" sz="1400" dirty="0" err="1">
                <a:solidFill>
                  <a:srgbClr val="000000"/>
                </a:solidFill>
                <a:highlight>
                  <a:srgbClr val="FFFFFF"/>
                </a:highlight>
              </a:rPr>
              <a:t>wt</a:t>
            </a:r>
            <a:r>
              <a:rPr lang="en-US" sz="1400" dirty="0">
                <a:solidFill>
                  <a:srgbClr val="000000"/>
                </a:solidFill>
                <a:highlight>
                  <a:srgbClr val="FFFFFF"/>
                </a:highlight>
              </a:rPr>
              <a:t>, </a:t>
            </a:r>
            <a:r>
              <a:rPr lang="en-US" sz="1400" dirty="0">
                <a:solidFill>
                  <a:srgbClr val="8000FF"/>
                </a:solidFill>
                <a:highlight>
                  <a:srgbClr val="FFFFFF"/>
                </a:highlight>
              </a:rPr>
              <a:t>data</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mtcars</a:t>
            </a:r>
            <a:r>
              <a:rPr lang="en-US" sz="1400" dirty="0">
                <a:solidFill>
                  <a:srgbClr val="000000"/>
                </a:solidFill>
                <a:highlight>
                  <a:srgbClr val="FFFFFF"/>
                </a:highlight>
              </a:rPr>
              <a:t>, </a:t>
            </a:r>
            <a:r>
              <a:rPr lang="en-US" sz="1400" dirty="0" err="1">
                <a:solidFill>
                  <a:srgbClr val="000000"/>
                </a:solidFill>
                <a:highlight>
                  <a:srgbClr val="FFFFFF"/>
                </a:highlight>
              </a:rPr>
              <a:t>geom</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00FF"/>
                </a:solidFill>
                <a:highlight>
                  <a:srgbClr val="FFFFFF"/>
                </a:highlight>
              </a:rPr>
              <a:t>c</a:t>
            </a:r>
            <a:r>
              <a:rPr lang="en-US" sz="1400" b="1" dirty="0">
                <a:solidFill>
                  <a:srgbClr val="000080"/>
                </a:solidFill>
                <a:highlight>
                  <a:srgbClr val="FFFFFF"/>
                </a:highlight>
              </a:rPr>
              <a:t>(</a:t>
            </a:r>
            <a:r>
              <a:rPr lang="en-US" sz="1400" dirty="0">
                <a:solidFill>
                  <a:srgbClr val="808080"/>
                </a:solidFill>
                <a:highlight>
                  <a:srgbClr val="FFFFFF"/>
                </a:highlight>
              </a:rPr>
              <a:t>"boxplot"</a:t>
            </a:r>
            <a:r>
              <a:rPr lang="en-US" sz="1400" dirty="0">
                <a:solidFill>
                  <a:srgbClr val="000000"/>
                </a:solidFill>
                <a:highlight>
                  <a:srgbClr val="FFFFFF"/>
                </a:highlight>
              </a:rPr>
              <a:t>, </a:t>
            </a:r>
            <a:r>
              <a:rPr lang="en-US" sz="1400" dirty="0">
                <a:solidFill>
                  <a:srgbClr val="808080"/>
                </a:solidFill>
                <a:highlight>
                  <a:srgbClr val="FFFFFF"/>
                </a:highlight>
              </a:rPr>
              <a:t>"point"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qplot</a:t>
            </a:r>
            <a:r>
              <a:rPr lang="en-US" sz="1400" b="1" dirty="0">
                <a:solidFill>
                  <a:srgbClr val="000080"/>
                </a:solidFill>
                <a:highlight>
                  <a:srgbClr val="FFFFFF"/>
                </a:highlight>
              </a:rPr>
              <a:t>(</a:t>
            </a:r>
            <a:r>
              <a:rPr lang="en-US" sz="1400" dirty="0">
                <a:solidFill>
                  <a:srgbClr val="8000FF"/>
                </a:solidFill>
                <a:highlight>
                  <a:srgbClr val="FFFFFF"/>
                </a:highlight>
              </a:rPr>
              <a:t>factor</a:t>
            </a:r>
            <a:r>
              <a:rPr lang="en-US" sz="1400" b="1" dirty="0">
                <a:solidFill>
                  <a:srgbClr val="000080"/>
                </a:solidFill>
                <a:highlight>
                  <a:srgbClr val="FFFFFF"/>
                </a:highlight>
              </a:rPr>
              <a:t>(</a:t>
            </a:r>
            <a:r>
              <a:rPr lang="en-US" sz="1400" dirty="0" err="1">
                <a:solidFill>
                  <a:srgbClr val="000000"/>
                </a:solidFill>
                <a:highlight>
                  <a:srgbClr val="FFFFFF"/>
                </a:highlight>
              </a:rPr>
              <a:t>cyl</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wt</a:t>
            </a:r>
            <a:r>
              <a:rPr lang="en-US" sz="1400" dirty="0">
                <a:solidFill>
                  <a:srgbClr val="000000"/>
                </a:solidFill>
                <a:highlight>
                  <a:srgbClr val="FFFFFF"/>
                </a:highlight>
              </a:rPr>
              <a:t>, </a:t>
            </a:r>
            <a:r>
              <a:rPr lang="en-US" sz="1400" dirty="0">
                <a:solidFill>
                  <a:srgbClr val="8000FF"/>
                </a:solidFill>
                <a:highlight>
                  <a:srgbClr val="FFFFFF"/>
                </a:highlight>
              </a:rPr>
              <a:t>data</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mtcars</a:t>
            </a:r>
            <a:r>
              <a:rPr lang="en-US" sz="1400" dirty="0">
                <a:solidFill>
                  <a:srgbClr val="000000"/>
                </a:solidFill>
                <a:highlight>
                  <a:srgbClr val="FFFFFF"/>
                </a:highlight>
              </a:rPr>
              <a:t>, </a:t>
            </a:r>
            <a:r>
              <a:rPr lang="en-US" sz="1400" dirty="0" err="1">
                <a:solidFill>
                  <a:srgbClr val="000000"/>
                </a:solidFill>
                <a:highlight>
                  <a:srgbClr val="FFFFFF"/>
                </a:highlight>
              </a:rPr>
              <a:t>geom</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00FF"/>
                </a:solidFill>
                <a:highlight>
                  <a:srgbClr val="FFFFFF"/>
                </a:highlight>
              </a:rPr>
              <a:t>c</a:t>
            </a:r>
            <a:r>
              <a:rPr lang="en-US" sz="1400" b="1" dirty="0">
                <a:solidFill>
                  <a:srgbClr val="000080"/>
                </a:solidFill>
                <a:highlight>
                  <a:srgbClr val="FFFFFF"/>
                </a:highlight>
              </a:rPr>
              <a:t>(</a:t>
            </a:r>
            <a:r>
              <a:rPr lang="en-US" sz="1400" dirty="0">
                <a:solidFill>
                  <a:srgbClr val="808080"/>
                </a:solidFill>
                <a:highlight>
                  <a:srgbClr val="FFFFFF"/>
                </a:highlight>
              </a:rPr>
              <a:t>"boxplot"</a:t>
            </a:r>
            <a:r>
              <a:rPr lang="en-US" sz="1400" dirty="0">
                <a:solidFill>
                  <a:srgbClr val="000000"/>
                </a:solidFill>
                <a:highlight>
                  <a:srgbClr val="FFFFFF"/>
                </a:highlight>
              </a:rPr>
              <a:t>, </a:t>
            </a:r>
            <a:r>
              <a:rPr lang="en-US" sz="1400" dirty="0">
                <a:solidFill>
                  <a:srgbClr val="808080"/>
                </a:solidFill>
                <a:highlight>
                  <a:srgbClr val="FFFFFF"/>
                </a:highlight>
              </a:rPr>
              <a:t>"jitter"</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qplot</a:t>
            </a:r>
            <a:r>
              <a:rPr lang="en-US" sz="1400" b="1" dirty="0">
                <a:solidFill>
                  <a:srgbClr val="000080"/>
                </a:solidFill>
                <a:highlight>
                  <a:srgbClr val="FFFFFF"/>
                </a:highlight>
              </a:rPr>
              <a:t>(</a:t>
            </a:r>
            <a:r>
              <a:rPr lang="en-US" sz="1400" dirty="0">
                <a:solidFill>
                  <a:srgbClr val="8000FF"/>
                </a:solidFill>
                <a:highlight>
                  <a:srgbClr val="FFFFFF"/>
                </a:highlight>
              </a:rPr>
              <a:t>factor</a:t>
            </a:r>
            <a:r>
              <a:rPr lang="en-US" sz="1400" b="1" dirty="0">
                <a:solidFill>
                  <a:srgbClr val="000080"/>
                </a:solidFill>
                <a:highlight>
                  <a:srgbClr val="FFFFFF"/>
                </a:highlight>
              </a:rPr>
              <a:t>(</a:t>
            </a:r>
            <a:r>
              <a:rPr lang="en-US" sz="1400" dirty="0" err="1">
                <a:solidFill>
                  <a:srgbClr val="000000"/>
                </a:solidFill>
                <a:highlight>
                  <a:srgbClr val="FFFFFF"/>
                </a:highlight>
              </a:rPr>
              <a:t>cyl</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wt</a:t>
            </a:r>
            <a:r>
              <a:rPr lang="en-US" sz="1400" dirty="0">
                <a:solidFill>
                  <a:srgbClr val="000000"/>
                </a:solidFill>
                <a:highlight>
                  <a:srgbClr val="FFFFFF"/>
                </a:highlight>
              </a:rPr>
              <a:t>, </a:t>
            </a:r>
            <a:r>
              <a:rPr lang="en-US" sz="1400" dirty="0">
                <a:solidFill>
                  <a:srgbClr val="8000FF"/>
                </a:solidFill>
                <a:highlight>
                  <a:srgbClr val="FFFFFF"/>
                </a:highlight>
              </a:rPr>
              <a:t>data</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mtcars</a:t>
            </a:r>
            <a:r>
              <a:rPr lang="en-US" sz="1400" dirty="0">
                <a:solidFill>
                  <a:srgbClr val="000000"/>
                </a:solidFill>
                <a:highlight>
                  <a:srgbClr val="FFFFFF"/>
                </a:highlight>
              </a:rPr>
              <a:t>, </a:t>
            </a:r>
            <a:r>
              <a:rPr lang="en-US" sz="1400" dirty="0" err="1">
                <a:solidFill>
                  <a:srgbClr val="000000"/>
                </a:solidFill>
                <a:highlight>
                  <a:srgbClr val="FFFFFF"/>
                </a:highlight>
              </a:rPr>
              <a:t>geom</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00FF"/>
                </a:solidFill>
                <a:highlight>
                  <a:srgbClr val="FFFFFF"/>
                </a:highlight>
              </a:rPr>
              <a:t>c</a:t>
            </a:r>
            <a:r>
              <a:rPr lang="en-US" sz="1400" b="1" dirty="0">
                <a:solidFill>
                  <a:srgbClr val="000080"/>
                </a:solidFill>
                <a:highlight>
                  <a:srgbClr val="FFFFFF"/>
                </a:highlight>
              </a:rPr>
              <a:t>(</a:t>
            </a:r>
            <a:r>
              <a:rPr lang="en-US" sz="1400" dirty="0">
                <a:solidFill>
                  <a:srgbClr val="808080"/>
                </a:solidFill>
                <a:highlight>
                  <a:srgbClr val="FFFFFF"/>
                </a:highlight>
              </a:rPr>
              <a:t>"boxplot"</a:t>
            </a:r>
            <a:r>
              <a:rPr lang="en-US" sz="1400" dirty="0">
                <a:solidFill>
                  <a:srgbClr val="000000"/>
                </a:solidFill>
                <a:highlight>
                  <a:srgbClr val="FFFFFF"/>
                </a:highlight>
              </a:rPr>
              <a:t>, </a:t>
            </a:r>
            <a:r>
              <a:rPr lang="en-US" sz="1400" dirty="0">
                <a:solidFill>
                  <a:srgbClr val="808080"/>
                </a:solidFill>
                <a:highlight>
                  <a:srgbClr val="FFFFFF"/>
                </a:highlight>
              </a:rPr>
              <a:t>"jitter"</a:t>
            </a:r>
            <a:r>
              <a:rPr lang="en-US" sz="1400" b="1" dirty="0">
                <a:solidFill>
                  <a:srgbClr val="000080"/>
                </a:solidFill>
                <a:highlight>
                  <a:srgbClr val="FFFFFF"/>
                </a:highlight>
              </a:rPr>
              <a:t>)</a:t>
            </a:r>
            <a:r>
              <a:rPr lang="en-US" sz="1400" dirty="0">
                <a:solidFill>
                  <a:srgbClr val="000000"/>
                </a:solidFill>
                <a:highlight>
                  <a:srgbClr val="FFFFFF"/>
                </a:highlight>
              </a:rPr>
              <a:t>, fill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cyl</a:t>
            </a:r>
            <a:r>
              <a:rPr lang="en-US" sz="1400" b="1" dirty="0">
                <a:solidFill>
                  <a:srgbClr val="000080"/>
                </a:solidFill>
                <a:highlight>
                  <a:srgbClr val="FFFFFF"/>
                </a:highlight>
              </a:rPr>
              <a:t>)</a:t>
            </a:r>
            <a:endParaRPr lang="en-US" sz="1400" dirty="0"/>
          </a:p>
        </p:txBody>
      </p:sp>
    </p:spTree>
    <p:extLst>
      <p:ext uri="{BB962C8B-B14F-4D97-AF65-F5344CB8AC3E}">
        <p14:creationId xmlns:p14="http://schemas.microsoft.com/office/powerpoint/2010/main" val="4106948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Slide Number Placeholder 2"/>
          <p:cNvSpPr>
            <a:spLocks noGrp="1"/>
          </p:cNvSpPr>
          <p:nvPr>
            <p:ph type="sldNum" sz="quarter" idx="12"/>
          </p:nvPr>
        </p:nvSpPr>
        <p:spPr/>
        <p:txBody>
          <a:bodyPr/>
          <a:lstStyle/>
          <a:p>
            <a:fld id="{F8328964-332A-4115-BBD0-419F6E8FE1FF}" type="slidenum">
              <a:rPr lang="en-US" smtClean="0"/>
              <a:t>7</a:t>
            </a:fld>
            <a:endParaRPr lang="en-US"/>
          </a:p>
        </p:txBody>
      </p:sp>
      <p:sp>
        <p:nvSpPr>
          <p:cNvPr id="4" name="Content Placeholder 3"/>
          <p:cNvSpPr>
            <a:spLocks noGrp="1"/>
          </p:cNvSpPr>
          <p:nvPr>
            <p:ph sz="quarter" idx="1"/>
          </p:nvPr>
        </p:nvSpPr>
        <p:spPr>
          <a:xfrm>
            <a:off x="609600" y="1219200"/>
            <a:ext cx="10972800" cy="838200"/>
          </a:xfrm>
        </p:spPr>
        <p:txBody>
          <a:bodyPr>
            <a:normAutofit fontScale="92500" lnSpcReduction="10000"/>
          </a:bodyPr>
          <a:lstStyle/>
          <a:p>
            <a:r>
              <a:rPr lang="en-US" dirty="0"/>
              <a:t>“A picture is worth a thousand words”</a:t>
            </a:r>
          </a:p>
          <a:p>
            <a:r>
              <a:rPr lang="en-US" dirty="0"/>
              <a:t>“The purpose of visualization is insight, not pictures”</a:t>
            </a:r>
          </a:p>
        </p:txBody>
      </p:sp>
      <p:pic>
        <p:nvPicPr>
          <p:cNvPr id="5" name="Picture 4"/>
          <p:cNvPicPr>
            <a:picLocks noChangeAspect="1"/>
          </p:cNvPicPr>
          <p:nvPr/>
        </p:nvPicPr>
        <p:blipFill rotWithShape="1">
          <a:blip r:embed="rId2"/>
          <a:srcRect b="1642"/>
          <a:stretch/>
        </p:blipFill>
        <p:spPr>
          <a:xfrm>
            <a:off x="2667000" y="2362200"/>
            <a:ext cx="6781800" cy="3962400"/>
          </a:xfrm>
          <a:prstGeom prst="rect">
            <a:avLst/>
          </a:prstGeom>
        </p:spPr>
      </p:pic>
    </p:spTree>
    <p:extLst>
      <p:ext uri="{BB962C8B-B14F-4D97-AF65-F5344CB8AC3E}">
        <p14:creationId xmlns:p14="http://schemas.microsoft.com/office/powerpoint/2010/main" val="3954747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Customize ggplot2 Graphs</a:t>
            </a:r>
          </a:p>
        </p:txBody>
      </p:sp>
      <p:sp>
        <p:nvSpPr>
          <p:cNvPr id="3" name="Slide Number Placeholder 2"/>
          <p:cNvSpPr>
            <a:spLocks noGrp="1"/>
          </p:cNvSpPr>
          <p:nvPr>
            <p:ph type="sldNum" sz="quarter" idx="12"/>
          </p:nvPr>
        </p:nvSpPr>
        <p:spPr/>
        <p:txBody>
          <a:bodyPr/>
          <a:lstStyle/>
          <a:p>
            <a:fld id="{F8328964-332A-4115-BBD0-419F6E8FE1FF}" type="slidenum">
              <a:rPr lang="en-US" smtClean="0"/>
              <a:t>70</a:t>
            </a:fld>
            <a:endParaRPr lang="en-US"/>
          </a:p>
        </p:txBody>
      </p:sp>
      <p:sp>
        <p:nvSpPr>
          <p:cNvPr id="4" name="Content Placeholder 3"/>
          <p:cNvSpPr>
            <a:spLocks noGrp="1"/>
          </p:cNvSpPr>
          <p:nvPr>
            <p:ph sz="quarter" idx="1"/>
          </p:nvPr>
        </p:nvSpPr>
        <p:spPr/>
        <p:txBody>
          <a:bodyPr/>
          <a:lstStyle/>
          <a:p>
            <a:r>
              <a:rPr lang="en-US" dirty="0"/>
              <a:t>We know that the display of base R graphs can be customized by using par().</a:t>
            </a:r>
          </a:p>
          <a:p>
            <a:endParaRPr lang="en-US" dirty="0"/>
          </a:p>
          <a:p>
            <a:r>
              <a:rPr lang="en-US" dirty="0"/>
              <a:t>For ggplot2 graphs, we use a set of theme functions.</a:t>
            </a:r>
          </a:p>
          <a:p>
            <a:endParaRPr lang="en-US" dirty="0"/>
          </a:p>
          <a:p>
            <a:r>
              <a:rPr lang="en-US" dirty="0"/>
              <a:t>We can use "+" to chain ggplot2 functions to draw the final graph.</a:t>
            </a:r>
          </a:p>
          <a:p>
            <a:endParaRPr lang="en-US" dirty="0"/>
          </a:p>
        </p:txBody>
      </p:sp>
    </p:spTree>
    <p:extLst>
      <p:ext uri="{BB962C8B-B14F-4D97-AF65-F5344CB8AC3E}">
        <p14:creationId xmlns:p14="http://schemas.microsoft.com/office/powerpoint/2010/main" val="17143629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Code: Customize ggplot2 Graphs</a:t>
            </a:r>
          </a:p>
        </p:txBody>
      </p:sp>
      <p:sp>
        <p:nvSpPr>
          <p:cNvPr id="3" name="Slide Number Placeholder 2"/>
          <p:cNvSpPr>
            <a:spLocks noGrp="1"/>
          </p:cNvSpPr>
          <p:nvPr>
            <p:ph type="sldNum" sz="quarter" idx="12"/>
          </p:nvPr>
        </p:nvSpPr>
        <p:spPr/>
        <p:txBody>
          <a:bodyPr/>
          <a:lstStyle/>
          <a:p>
            <a:fld id="{F8328964-332A-4115-BBD0-419F6E8FE1FF}" type="slidenum">
              <a:rPr lang="en-US" smtClean="0"/>
              <a:t>71</a:t>
            </a:fld>
            <a:endParaRPr lang="en-US"/>
          </a:p>
        </p:txBody>
      </p:sp>
      <p:sp>
        <p:nvSpPr>
          <p:cNvPr id="5" name="Rectangle 4"/>
          <p:cNvSpPr/>
          <p:nvPr/>
        </p:nvSpPr>
        <p:spPr>
          <a:xfrm>
            <a:off x="1981200" y="1295401"/>
            <a:ext cx="3685032" cy="332398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a:solidFill>
                  <a:srgbClr val="008000"/>
                </a:solidFill>
                <a:highlight>
                  <a:srgbClr val="FFFFFF"/>
                </a:highlight>
              </a:rPr>
              <a:t>## Use theme to customize display ##</a:t>
            </a:r>
            <a:endParaRPr lang="en-US" sz="1400" dirty="0">
              <a:solidFill>
                <a:srgbClr val="000000"/>
              </a:solidFill>
              <a:highlight>
                <a:srgbClr val="FFFFFF"/>
              </a:highlight>
            </a:endParaRPr>
          </a:p>
          <a:p>
            <a:r>
              <a:rPr lang="en-US" sz="1400" dirty="0">
                <a:solidFill>
                  <a:srgbClr val="000000"/>
                </a:solidFill>
                <a:highlight>
                  <a:srgbClr val="FFFFFF"/>
                </a:highlight>
              </a:rPr>
              <a:t>p </a:t>
            </a:r>
            <a:r>
              <a:rPr lang="en-US" sz="1400" b="1" dirty="0">
                <a:solidFill>
                  <a:srgbClr val="000080"/>
                </a:solidFill>
                <a:highlight>
                  <a:srgbClr val="FFFFFF"/>
                </a:highlight>
              </a:rPr>
              <a:t>&lt;-</a:t>
            </a:r>
            <a:r>
              <a:rPr lang="en-US" sz="1400" dirty="0">
                <a:solidFill>
                  <a:srgbClr val="000000"/>
                </a:solidFill>
                <a:highlight>
                  <a:srgbClr val="FFFFFF"/>
                </a:highlight>
              </a:rPr>
              <a:t> </a:t>
            </a:r>
            <a:r>
              <a:rPr lang="en-US" sz="1400" dirty="0" err="1">
                <a:solidFill>
                  <a:srgbClr val="000000"/>
                </a:solidFill>
                <a:highlight>
                  <a:srgbClr val="FFFFFF"/>
                </a:highlight>
              </a:rPr>
              <a:t>qplot</a:t>
            </a:r>
            <a:r>
              <a:rPr lang="en-US" sz="1400" b="1" dirty="0">
                <a:solidFill>
                  <a:srgbClr val="000080"/>
                </a:solidFill>
                <a:highlight>
                  <a:srgbClr val="FFFFFF"/>
                </a:highlight>
              </a:rPr>
              <a:t>(</a:t>
            </a:r>
            <a:r>
              <a:rPr lang="en-US" sz="1400" dirty="0">
                <a:solidFill>
                  <a:srgbClr val="8000FF"/>
                </a:solidFill>
                <a:highlight>
                  <a:srgbClr val="FFFFFF"/>
                </a:highlight>
              </a:rPr>
              <a:t>factor</a:t>
            </a:r>
            <a:r>
              <a:rPr lang="en-US" sz="1400" b="1" dirty="0">
                <a:solidFill>
                  <a:srgbClr val="000080"/>
                </a:solidFill>
                <a:highlight>
                  <a:srgbClr val="FFFFFF"/>
                </a:highlight>
              </a:rPr>
              <a:t>(</a:t>
            </a:r>
            <a:r>
              <a:rPr lang="en-US" sz="1400" dirty="0" err="1">
                <a:solidFill>
                  <a:srgbClr val="000000"/>
                </a:solidFill>
                <a:highlight>
                  <a:srgbClr val="FFFFFF"/>
                </a:highlight>
              </a:rPr>
              <a:t>cyl</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wt</a:t>
            </a:r>
            <a:r>
              <a:rPr lang="en-US" sz="1400" dirty="0">
                <a:solidFill>
                  <a:srgbClr val="000000"/>
                </a:solidFill>
                <a:highlight>
                  <a:srgbClr val="FFFFFF"/>
                </a:highlight>
              </a:rPr>
              <a:t>, </a:t>
            </a:r>
            <a:r>
              <a:rPr lang="en-US" sz="1400" dirty="0">
                <a:solidFill>
                  <a:srgbClr val="8000FF"/>
                </a:solidFill>
                <a:highlight>
                  <a:srgbClr val="FFFFFF"/>
                </a:highlight>
              </a:rPr>
              <a:t>data</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mtcars</a:t>
            </a:r>
            <a:r>
              <a:rPr lang="en-US" sz="1400" dirty="0">
                <a:solidFill>
                  <a:srgbClr val="000000"/>
                </a:solidFill>
                <a:highlight>
                  <a:srgbClr val="FFFFFF"/>
                </a:highlight>
              </a:rPr>
              <a:t>, </a:t>
            </a:r>
            <a:r>
              <a:rPr lang="en-US" sz="1400" dirty="0" err="1">
                <a:solidFill>
                  <a:srgbClr val="000000"/>
                </a:solidFill>
                <a:highlight>
                  <a:srgbClr val="FFFFFF"/>
                </a:highlight>
              </a:rPr>
              <a:t>geom</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00FF"/>
                </a:solidFill>
                <a:highlight>
                  <a:srgbClr val="FFFFFF"/>
                </a:highlight>
              </a:rPr>
              <a:t>c</a:t>
            </a:r>
            <a:r>
              <a:rPr lang="en-US" sz="1400" b="1" dirty="0">
                <a:solidFill>
                  <a:srgbClr val="000080"/>
                </a:solidFill>
                <a:highlight>
                  <a:srgbClr val="FFFFFF"/>
                </a:highlight>
              </a:rPr>
              <a:t>(</a:t>
            </a:r>
            <a:r>
              <a:rPr lang="en-US" sz="1400" dirty="0">
                <a:solidFill>
                  <a:srgbClr val="808080"/>
                </a:solidFill>
                <a:highlight>
                  <a:srgbClr val="FFFFFF"/>
                </a:highlight>
              </a:rPr>
              <a:t>"boxplot"</a:t>
            </a:r>
            <a:r>
              <a:rPr lang="en-US" sz="1400" dirty="0">
                <a:solidFill>
                  <a:srgbClr val="000000"/>
                </a:solidFill>
                <a:highlight>
                  <a:srgbClr val="FFFFFF"/>
                </a:highlight>
              </a:rPr>
              <a:t>, </a:t>
            </a:r>
            <a:r>
              <a:rPr lang="en-US" sz="1400" dirty="0">
                <a:solidFill>
                  <a:srgbClr val="808080"/>
                </a:solidFill>
                <a:highlight>
                  <a:srgbClr val="FFFFFF"/>
                </a:highlight>
              </a:rPr>
              <a:t>"jitter"</a:t>
            </a:r>
            <a:r>
              <a:rPr lang="en-US" sz="1400" b="1" dirty="0">
                <a:solidFill>
                  <a:srgbClr val="000080"/>
                </a:solidFill>
                <a:highlight>
                  <a:srgbClr val="FFFFFF"/>
                </a:highlight>
              </a:rPr>
              <a:t>)</a:t>
            </a:r>
            <a:r>
              <a:rPr lang="en-US" sz="1400" dirty="0">
                <a:solidFill>
                  <a:srgbClr val="000000"/>
                </a:solidFill>
                <a:highlight>
                  <a:srgbClr val="FFFFFF"/>
                </a:highlight>
              </a:rPr>
              <a:t>, fill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cyl</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8000"/>
                </a:solidFill>
                <a:highlight>
                  <a:srgbClr val="FFFFFF"/>
                </a:highlight>
              </a:rPr>
              <a:t># Use print(p) or simply use "p" to show </a:t>
            </a:r>
            <a:r>
              <a:rPr lang="en-US" sz="1400">
                <a:solidFill>
                  <a:srgbClr val="008000"/>
                </a:solidFill>
                <a:highlight>
                  <a:srgbClr val="FFFFFF"/>
                </a:highlight>
              </a:rPr>
              <a:t>the graph </a:t>
            </a:r>
            <a:r>
              <a:rPr lang="en-US" sz="1400" dirty="0">
                <a:solidFill>
                  <a:srgbClr val="008000"/>
                </a:solidFill>
                <a:highlight>
                  <a:srgbClr val="FFFFFF"/>
                </a:highlight>
              </a:rPr>
              <a:t>p</a:t>
            </a:r>
            <a:endParaRPr lang="en-US" sz="1400" dirty="0">
              <a:solidFill>
                <a:srgbClr val="000000"/>
              </a:solidFill>
              <a:highlight>
                <a:srgbClr val="FFFFFF"/>
              </a:highlight>
            </a:endParaRPr>
          </a:p>
          <a:p>
            <a:r>
              <a:rPr lang="en-US" sz="1400" dirty="0">
                <a:solidFill>
                  <a:srgbClr val="8000FF"/>
                </a:solidFill>
                <a:highlight>
                  <a:srgbClr val="FFFFFF"/>
                </a:highlight>
              </a:rPr>
              <a:t>print</a:t>
            </a:r>
            <a:r>
              <a:rPr lang="en-US" sz="1400" b="1" dirty="0">
                <a:solidFill>
                  <a:srgbClr val="000080"/>
                </a:solidFill>
                <a:highlight>
                  <a:srgbClr val="FFFFFF"/>
                </a:highlight>
              </a:rPr>
              <a:t>(</a:t>
            </a:r>
            <a:r>
              <a:rPr lang="en-US" sz="1400" dirty="0">
                <a:solidFill>
                  <a:srgbClr val="000000"/>
                </a:solidFill>
                <a:highlight>
                  <a:srgbClr val="FFFFFF"/>
                </a:highlight>
              </a:rPr>
              <a:t>p</a:t>
            </a:r>
            <a:r>
              <a:rPr lang="en-US" sz="1400" b="1" dirty="0">
                <a:solidFill>
                  <a:srgbClr val="000080"/>
                </a:solidFill>
                <a:highlight>
                  <a:srgbClr val="FFFFFF"/>
                </a:highlight>
              </a:rPr>
              <a:t>)</a:t>
            </a:r>
            <a:r>
              <a:rPr lang="en-US" sz="1400" dirty="0">
                <a:solidFill>
                  <a:srgbClr val="000000"/>
                </a:solidFill>
                <a:highlight>
                  <a:srgbClr val="FFFFFF"/>
                </a:highlight>
              </a:rPr>
              <a:t> </a:t>
            </a:r>
          </a:p>
          <a:p>
            <a:r>
              <a:rPr lang="en-US" sz="1400" dirty="0">
                <a:solidFill>
                  <a:srgbClr val="000000"/>
                </a:solidFill>
                <a:highlight>
                  <a:srgbClr val="FFFFFF"/>
                </a:highlight>
              </a:rPr>
              <a:t>p</a:t>
            </a:r>
          </a:p>
          <a:p>
            <a:r>
              <a:rPr lang="en-US" sz="1400" dirty="0">
                <a:solidFill>
                  <a:srgbClr val="008000"/>
                </a:solidFill>
                <a:highlight>
                  <a:srgbClr val="FFFFFF"/>
                </a:highlight>
              </a:rPr>
              <a:t># Use "+" to chain ggplot2 functions to draw the final graph</a:t>
            </a:r>
            <a:endParaRPr lang="en-US" sz="1400" dirty="0">
              <a:solidFill>
                <a:srgbClr val="000000"/>
              </a:solidFill>
              <a:highlight>
                <a:srgbClr val="FFFFFF"/>
              </a:highlight>
            </a:endParaRPr>
          </a:p>
          <a:p>
            <a:r>
              <a:rPr lang="en-US" sz="1400" dirty="0">
                <a:solidFill>
                  <a:srgbClr val="000000"/>
                </a:solidFill>
                <a:highlight>
                  <a:srgbClr val="FFFFFF"/>
                </a:highlight>
              </a:rPr>
              <a:t>p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theme_bw</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a:solidFill>
                  <a:srgbClr val="000000"/>
                </a:solidFill>
                <a:highlight>
                  <a:srgbClr val="FFFFFF"/>
                </a:highlight>
              </a:rPr>
              <a:t>p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theme_bw</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theme</a:t>
            </a:r>
            <a:r>
              <a:rPr lang="en-US" sz="1400" b="1" dirty="0">
                <a:solidFill>
                  <a:srgbClr val="000080"/>
                </a:solidFill>
                <a:highlight>
                  <a:srgbClr val="FFFFFF"/>
                </a:highlight>
              </a:rPr>
              <a:t>(</a:t>
            </a:r>
            <a:r>
              <a:rPr lang="en-US" sz="1400" dirty="0" err="1">
                <a:solidFill>
                  <a:srgbClr val="000000"/>
                </a:solidFill>
                <a:highlight>
                  <a:srgbClr val="FFFFFF"/>
                </a:highlight>
              </a:rPr>
              <a:t>axis.title</a:t>
            </a:r>
            <a:r>
              <a:rPr lang="en-US" sz="1400" b="1" dirty="0">
                <a:solidFill>
                  <a:srgbClr val="000080"/>
                </a:solidFill>
                <a:highlight>
                  <a:srgbClr val="FFFFFF"/>
                </a:highlight>
              </a:rPr>
              <a:t>=</a:t>
            </a:r>
            <a:r>
              <a:rPr lang="en-US" sz="1400" dirty="0" err="1">
                <a:solidFill>
                  <a:srgbClr val="000000"/>
                </a:solidFill>
                <a:highlight>
                  <a:srgbClr val="FFFFFF"/>
                </a:highlight>
              </a:rPr>
              <a:t>element_text</a:t>
            </a:r>
            <a:r>
              <a:rPr lang="en-US" sz="1400" b="1" dirty="0">
                <a:solidFill>
                  <a:srgbClr val="000080"/>
                </a:solidFill>
                <a:highlight>
                  <a:srgbClr val="FFFFFF"/>
                </a:highlight>
              </a:rPr>
              <a:t>(</a:t>
            </a:r>
            <a:r>
              <a:rPr lang="en-US" sz="1400" dirty="0">
                <a:solidFill>
                  <a:srgbClr val="000000"/>
                </a:solidFill>
                <a:highlight>
                  <a:srgbClr val="FFFFFF"/>
                </a:highlight>
              </a:rPr>
              <a:t>face</a:t>
            </a:r>
            <a:r>
              <a:rPr lang="en-US" sz="1400" b="1" dirty="0">
                <a:solidFill>
                  <a:srgbClr val="000080"/>
                </a:solidFill>
                <a:highlight>
                  <a:srgbClr val="FFFFFF"/>
                </a:highlight>
              </a:rPr>
              <a:t>=</a:t>
            </a:r>
            <a:r>
              <a:rPr lang="en-US" sz="1400" dirty="0">
                <a:solidFill>
                  <a:srgbClr val="808080"/>
                </a:solidFill>
                <a:highlight>
                  <a:srgbClr val="FFFFFF"/>
                </a:highlight>
              </a:rPr>
              <a:t>"</a:t>
            </a:r>
            <a:r>
              <a:rPr lang="en-US" sz="1400" dirty="0" err="1">
                <a:solidFill>
                  <a:srgbClr val="808080"/>
                </a:solidFill>
                <a:highlight>
                  <a:srgbClr val="FFFFFF"/>
                </a:highlight>
              </a:rPr>
              <a:t>bold.italic</a:t>
            </a:r>
            <a:r>
              <a:rPr lang="en-US" sz="1400" dirty="0">
                <a:solidFill>
                  <a:srgbClr val="808080"/>
                </a:solidFill>
                <a:highlight>
                  <a:srgbClr val="FFFFFF"/>
                </a:highlight>
              </a:rPr>
              <a:t>"</a:t>
            </a:r>
            <a:r>
              <a:rPr lang="en-US" sz="1400" dirty="0">
                <a:solidFill>
                  <a:srgbClr val="000000"/>
                </a:solidFill>
                <a:highlight>
                  <a:srgbClr val="FFFFFF"/>
                </a:highlight>
              </a:rPr>
              <a:t>, size</a:t>
            </a:r>
            <a:r>
              <a:rPr lang="en-US" sz="1400" b="1" dirty="0">
                <a:solidFill>
                  <a:srgbClr val="000080"/>
                </a:solidFill>
                <a:highlight>
                  <a:srgbClr val="FFFFFF"/>
                </a:highlight>
              </a:rPr>
              <a:t>=</a:t>
            </a:r>
            <a:r>
              <a:rPr lang="en-US" sz="1400" dirty="0">
                <a:solidFill>
                  <a:srgbClr val="808080"/>
                </a:solidFill>
                <a:highlight>
                  <a:srgbClr val="FFFFFF"/>
                </a:highlight>
              </a:rPr>
              <a:t>"14"</a:t>
            </a:r>
            <a:r>
              <a:rPr lang="en-US" sz="1400" dirty="0">
                <a:solidFill>
                  <a:srgbClr val="000000"/>
                </a:solidFill>
                <a:highlight>
                  <a:srgbClr val="FFFFFF"/>
                </a:highlight>
              </a:rPr>
              <a:t>, color</a:t>
            </a:r>
            <a:r>
              <a:rPr lang="en-US" sz="1400" b="1" dirty="0">
                <a:solidFill>
                  <a:srgbClr val="000080"/>
                </a:solidFill>
                <a:highlight>
                  <a:srgbClr val="FFFFFF"/>
                </a:highlight>
              </a:rPr>
              <a:t>=</a:t>
            </a:r>
            <a:r>
              <a:rPr lang="en-US" sz="1400" dirty="0">
                <a:solidFill>
                  <a:srgbClr val="808080"/>
                </a:solidFill>
                <a:highlight>
                  <a:srgbClr val="FFFFFF"/>
                </a:highlight>
              </a:rPr>
              <a:t>"blue"</a:t>
            </a:r>
            <a:r>
              <a:rPr lang="en-US" sz="1400" b="1" dirty="0">
                <a:solidFill>
                  <a:srgbClr val="000080"/>
                </a:solidFill>
                <a:highlight>
                  <a:srgbClr val="FFFFFF"/>
                </a:highlight>
              </a:rPr>
              <a:t>)</a:t>
            </a:r>
            <a:r>
              <a:rPr lang="en-US" sz="1400" dirty="0">
                <a:solidFill>
                  <a:srgbClr val="000000"/>
                </a:solidFill>
                <a:highlight>
                  <a:srgbClr val="FFFFFF"/>
                </a:highlight>
              </a:rPr>
              <a:t>,</a:t>
            </a:r>
          </a:p>
          <a:p>
            <a:r>
              <a:rPr lang="en-US" sz="1400" dirty="0">
                <a:solidFill>
                  <a:srgbClr val="000000"/>
                </a:solidFill>
                <a:highlight>
                  <a:srgbClr val="FFFFFF"/>
                </a:highlight>
              </a:rPr>
              <a:t>        </a:t>
            </a:r>
            <a:r>
              <a:rPr lang="en-US" sz="1400" dirty="0" err="1">
                <a:solidFill>
                  <a:srgbClr val="000000"/>
                </a:solidFill>
                <a:highlight>
                  <a:srgbClr val="FFFFFF"/>
                </a:highlight>
              </a:rPr>
              <a:t>legend.position</a:t>
            </a:r>
            <a:r>
              <a:rPr lang="en-US" sz="1400" b="1" dirty="0">
                <a:solidFill>
                  <a:srgbClr val="000080"/>
                </a:solidFill>
                <a:highlight>
                  <a:srgbClr val="FFFFFF"/>
                </a:highlight>
              </a:rPr>
              <a:t>=</a:t>
            </a:r>
            <a:r>
              <a:rPr lang="en-US" sz="1400" dirty="0">
                <a:solidFill>
                  <a:srgbClr val="808080"/>
                </a:solidFill>
                <a:highlight>
                  <a:srgbClr val="FFFFFF"/>
                </a:highlight>
              </a:rPr>
              <a:t>"bottom"</a:t>
            </a:r>
            <a:r>
              <a:rPr lang="en-US" sz="1400" b="1" dirty="0">
                <a:solidFill>
                  <a:srgbClr val="000080"/>
                </a:solidFill>
                <a:highlight>
                  <a:srgbClr val="FFFFFF"/>
                </a:highlight>
              </a:rPr>
              <a:t>)</a:t>
            </a:r>
            <a:endParaRPr lang="en-US" sz="1400" dirty="0"/>
          </a:p>
        </p:txBody>
      </p:sp>
      <p:pic>
        <p:nvPicPr>
          <p:cNvPr id="6" name="Picture 5"/>
          <p:cNvPicPr>
            <a:picLocks noChangeAspect="1"/>
          </p:cNvPicPr>
          <p:nvPr/>
        </p:nvPicPr>
        <p:blipFill>
          <a:blip r:embed="rId2"/>
          <a:stretch>
            <a:fillRect/>
          </a:stretch>
        </p:blipFill>
        <p:spPr>
          <a:xfrm>
            <a:off x="6781800" y="2942058"/>
            <a:ext cx="2514600" cy="1477543"/>
          </a:xfrm>
          <a:prstGeom prst="rect">
            <a:avLst/>
          </a:prstGeom>
        </p:spPr>
      </p:pic>
      <p:pic>
        <p:nvPicPr>
          <p:cNvPr id="8" name="Picture 7"/>
          <p:cNvPicPr>
            <a:picLocks noChangeAspect="1"/>
          </p:cNvPicPr>
          <p:nvPr/>
        </p:nvPicPr>
        <p:blipFill>
          <a:blip r:embed="rId3"/>
          <a:stretch>
            <a:fillRect/>
          </a:stretch>
        </p:blipFill>
        <p:spPr>
          <a:xfrm>
            <a:off x="7412022" y="4619387"/>
            <a:ext cx="2646379" cy="1719345"/>
          </a:xfrm>
          <a:prstGeom prst="rect">
            <a:avLst/>
          </a:prstGeom>
        </p:spPr>
      </p:pic>
      <p:pic>
        <p:nvPicPr>
          <p:cNvPr id="9" name="Picture 8"/>
          <p:cNvPicPr>
            <a:picLocks noChangeAspect="1"/>
          </p:cNvPicPr>
          <p:nvPr/>
        </p:nvPicPr>
        <p:blipFill>
          <a:blip r:embed="rId4"/>
          <a:stretch>
            <a:fillRect/>
          </a:stretch>
        </p:blipFill>
        <p:spPr>
          <a:xfrm>
            <a:off x="5943600" y="1158978"/>
            <a:ext cx="2555685" cy="1660422"/>
          </a:xfrm>
          <a:prstGeom prst="rect">
            <a:avLst/>
          </a:prstGeom>
        </p:spPr>
      </p:pic>
    </p:spTree>
    <p:extLst>
      <p:ext uri="{BB962C8B-B14F-4D97-AF65-F5344CB8AC3E}">
        <p14:creationId xmlns:p14="http://schemas.microsoft.com/office/powerpoint/2010/main" val="33603422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a:t>
            </a:r>
            <a:r>
              <a:rPr lang="en-US" dirty="0" err="1"/>
              <a:t>ggplot</a:t>
            </a:r>
            <a:r>
              <a:rPr lang="en-US" dirty="0"/>
              <a:t>() and Other Functions</a:t>
            </a:r>
          </a:p>
        </p:txBody>
      </p:sp>
      <p:sp>
        <p:nvSpPr>
          <p:cNvPr id="3" name="Slide Number Placeholder 2"/>
          <p:cNvSpPr>
            <a:spLocks noGrp="1"/>
          </p:cNvSpPr>
          <p:nvPr>
            <p:ph type="sldNum" sz="quarter" idx="12"/>
          </p:nvPr>
        </p:nvSpPr>
        <p:spPr/>
        <p:txBody>
          <a:bodyPr/>
          <a:lstStyle/>
          <a:p>
            <a:fld id="{F8328964-332A-4115-BBD0-419F6E8FE1FF}" type="slidenum">
              <a:rPr lang="en-US" smtClean="0"/>
              <a:t>72</a:t>
            </a:fld>
            <a:endParaRPr lang="en-US"/>
          </a:p>
        </p:txBody>
      </p:sp>
      <p:sp>
        <p:nvSpPr>
          <p:cNvPr id="4" name="Content Placeholder 3"/>
          <p:cNvSpPr>
            <a:spLocks noGrp="1"/>
          </p:cNvSpPr>
          <p:nvPr>
            <p:ph sz="quarter" idx="1"/>
          </p:nvPr>
        </p:nvSpPr>
        <p:spPr/>
        <p:txBody>
          <a:bodyPr/>
          <a:lstStyle/>
          <a:p>
            <a:r>
              <a:rPr lang="en-US" dirty="0"/>
              <a:t>Syntax:</a:t>
            </a:r>
            <a:br>
              <a:rPr lang="en-US" dirty="0"/>
            </a:br>
            <a:r>
              <a:rPr lang="en-US" sz="2000" dirty="0" err="1">
                <a:solidFill>
                  <a:srgbClr val="00B0F0"/>
                </a:solidFill>
              </a:rPr>
              <a:t>ggplot</a:t>
            </a:r>
            <a:r>
              <a:rPr lang="en-US" sz="2000" dirty="0">
                <a:solidFill>
                  <a:srgbClr val="00B0F0"/>
                </a:solidFill>
              </a:rPr>
              <a:t>(data = NULL, mapping = </a:t>
            </a:r>
            <a:r>
              <a:rPr lang="en-US" sz="2000" dirty="0" err="1">
                <a:solidFill>
                  <a:srgbClr val="00B0F0"/>
                </a:solidFill>
              </a:rPr>
              <a:t>aes</a:t>
            </a:r>
            <a:r>
              <a:rPr lang="en-US" sz="2000" dirty="0">
                <a:solidFill>
                  <a:srgbClr val="00B0F0"/>
                </a:solidFill>
              </a:rPr>
              <a:t>(), ..., environment = </a:t>
            </a:r>
            <a:r>
              <a:rPr lang="en-US" sz="2000" dirty="0" err="1">
                <a:solidFill>
                  <a:srgbClr val="00B0F0"/>
                </a:solidFill>
              </a:rPr>
              <a:t>parent.frame</a:t>
            </a:r>
            <a:r>
              <a:rPr lang="en-US" sz="2000" dirty="0">
                <a:solidFill>
                  <a:srgbClr val="00B0F0"/>
                </a:solidFill>
              </a:rPr>
              <a:t>())</a:t>
            </a:r>
          </a:p>
          <a:p>
            <a:pPr lvl="1">
              <a:buFont typeface="Wingdings" panose="05000000000000000000" pitchFamily="2" charset="2"/>
              <a:buChar char="§"/>
            </a:pPr>
            <a:r>
              <a:rPr lang="en-US" sz="2000" dirty="0"/>
              <a:t>Aesthetic mappings describe how variables in the data are mapped to visual properties (aesthetics) of </a:t>
            </a:r>
            <a:r>
              <a:rPr lang="en-US" sz="2000" dirty="0" err="1"/>
              <a:t>geoms</a:t>
            </a:r>
            <a:r>
              <a:rPr lang="en-US" sz="2000" dirty="0"/>
              <a:t>.</a:t>
            </a:r>
          </a:p>
          <a:p>
            <a:pPr lvl="1">
              <a:buFont typeface="Wingdings" panose="05000000000000000000" pitchFamily="2" charset="2"/>
              <a:buChar char="§"/>
            </a:pPr>
            <a:endParaRPr lang="en-US" sz="2000" dirty="0"/>
          </a:p>
          <a:p>
            <a:r>
              <a:rPr lang="en-US" dirty="0"/>
              <a:t>We typically construct a plot incrementally, using the “+” operator to add layers to the existing </a:t>
            </a:r>
            <a:r>
              <a:rPr lang="en-US" dirty="0" err="1"/>
              <a:t>ggplot</a:t>
            </a:r>
            <a:r>
              <a:rPr lang="en-US" dirty="0"/>
              <a:t> object</a:t>
            </a:r>
            <a:r>
              <a:rPr lang="en-US" dirty="0" smtClean="0"/>
              <a:t>.</a:t>
            </a:r>
          </a:p>
          <a:p>
            <a:endParaRPr lang="en-US" dirty="0"/>
          </a:p>
          <a:p>
            <a:endParaRPr lang="en-US" dirty="0"/>
          </a:p>
        </p:txBody>
      </p:sp>
    </p:spTree>
    <p:extLst>
      <p:ext uri="{BB962C8B-B14F-4D97-AF65-F5344CB8AC3E}">
        <p14:creationId xmlns:p14="http://schemas.microsoft.com/office/powerpoint/2010/main" val="29075665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Code: Use </a:t>
            </a:r>
            <a:r>
              <a:rPr lang="en-US" dirty="0" err="1"/>
              <a:t>ggplot</a:t>
            </a:r>
            <a:r>
              <a:rPr lang="en-US" dirty="0"/>
              <a:t>() Function</a:t>
            </a:r>
          </a:p>
        </p:txBody>
      </p:sp>
      <p:sp>
        <p:nvSpPr>
          <p:cNvPr id="3" name="Slide Number Placeholder 2"/>
          <p:cNvSpPr>
            <a:spLocks noGrp="1"/>
          </p:cNvSpPr>
          <p:nvPr>
            <p:ph type="sldNum" sz="quarter" idx="12"/>
          </p:nvPr>
        </p:nvSpPr>
        <p:spPr/>
        <p:txBody>
          <a:bodyPr/>
          <a:lstStyle/>
          <a:p>
            <a:fld id="{F8328964-332A-4115-BBD0-419F6E8FE1FF}" type="slidenum">
              <a:rPr lang="en-US" smtClean="0"/>
              <a:t>73</a:t>
            </a:fld>
            <a:endParaRPr lang="en-US" dirty="0"/>
          </a:p>
        </p:txBody>
      </p:sp>
      <p:sp>
        <p:nvSpPr>
          <p:cNvPr id="8" name="Rectangle 7"/>
          <p:cNvSpPr/>
          <p:nvPr/>
        </p:nvSpPr>
        <p:spPr>
          <a:xfrm>
            <a:off x="2895600" y="1152670"/>
            <a:ext cx="6172200" cy="507831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200" dirty="0">
                <a:solidFill>
                  <a:srgbClr val="008000"/>
                </a:solidFill>
                <a:highlight>
                  <a:srgbClr val="FFFFFF"/>
                </a:highlight>
              </a:rPr>
              <a:t># Construct basic plot</a:t>
            </a:r>
            <a:endParaRPr lang="en-US" sz="1200" dirty="0">
              <a:solidFill>
                <a:srgbClr val="000000"/>
              </a:solidFill>
              <a:highlight>
                <a:srgbClr val="FFFFFF"/>
              </a:highlight>
            </a:endParaRPr>
          </a:p>
          <a:p>
            <a:r>
              <a:rPr lang="en-US" sz="1200" dirty="0">
                <a:solidFill>
                  <a:srgbClr val="000000"/>
                </a:solidFill>
                <a:highlight>
                  <a:srgbClr val="FFFFFF"/>
                </a:highlight>
              </a:rPr>
              <a:t>p1 </a:t>
            </a:r>
            <a:r>
              <a:rPr lang="en-US" sz="1200" b="1" dirty="0">
                <a:solidFill>
                  <a:srgbClr val="000080"/>
                </a:solidFill>
                <a:highlight>
                  <a:srgbClr val="FFFFFF"/>
                </a:highlight>
              </a:rPr>
              <a:t>&lt;-</a:t>
            </a:r>
            <a:r>
              <a:rPr lang="en-US" sz="1200" dirty="0">
                <a:solidFill>
                  <a:srgbClr val="000000"/>
                </a:solidFill>
                <a:highlight>
                  <a:srgbClr val="FFFFFF"/>
                </a:highlight>
              </a:rPr>
              <a:t> </a:t>
            </a:r>
            <a:r>
              <a:rPr lang="en-US" sz="1200" dirty="0" err="1">
                <a:solidFill>
                  <a:srgbClr val="000000"/>
                </a:solidFill>
                <a:highlight>
                  <a:srgbClr val="FFFFFF"/>
                </a:highlight>
              </a:rPr>
              <a:t>ggplot</a:t>
            </a:r>
            <a:r>
              <a:rPr lang="en-US" sz="1200" b="1" dirty="0">
                <a:solidFill>
                  <a:srgbClr val="000080"/>
                </a:solidFill>
                <a:highlight>
                  <a:srgbClr val="FFFFFF"/>
                </a:highlight>
              </a:rPr>
              <a:t>(</a:t>
            </a:r>
            <a:r>
              <a:rPr lang="en-US" sz="1200" dirty="0">
                <a:solidFill>
                  <a:srgbClr val="8000FF"/>
                </a:solidFill>
                <a:highlight>
                  <a:srgbClr val="FFFFFF"/>
                </a:highlight>
              </a:rPr>
              <a:t>data</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mtcars</a:t>
            </a:r>
            <a:r>
              <a:rPr lang="en-US" sz="1200" dirty="0">
                <a:solidFill>
                  <a:srgbClr val="000000"/>
                </a:solidFill>
                <a:highlight>
                  <a:srgbClr val="FFFFFF"/>
                </a:highlight>
              </a:rPr>
              <a:t>, </a:t>
            </a:r>
            <a:r>
              <a:rPr lang="en-US" sz="1200" dirty="0" err="1">
                <a:solidFill>
                  <a:srgbClr val="000000"/>
                </a:solidFill>
                <a:highlight>
                  <a:srgbClr val="FFFFFF"/>
                </a:highlight>
              </a:rPr>
              <a:t>aes</a:t>
            </a:r>
            <a:r>
              <a:rPr lang="en-US" sz="1200" b="1" dirty="0">
                <a:solidFill>
                  <a:srgbClr val="000080"/>
                </a:solidFill>
                <a:highlight>
                  <a:srgbClr val="FFFFFF"/>
                </a:highlight>
              </a:rPr>
              <a:t>(</a:t>
            </a:r>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wt</a:t>
            </a:r>
            <a:r>
              <a:rPr lang="en-US" sz="1200" dirty="0">
                <a:solidFill>
                  <a:srgbClr val="000000"/>
                </a:solidFill>
                <a:highlight>
                  <a:srgbClr val="FFFFFF"/>
                </a:highlight>
              </a:rPr>
              <a:t>, y </a:t>
            </a:r>
            <a:r>
              <a:rPr lang="en-US" sz="1200" b="1" dirty="0">
                <a:solidFill>
                  <a:srgbClr val="000080"/>
                </a:solidFill>
                <a:highlight>
                  <a:srgbClr val="FFFFFF"/>
                </a:highlight>
              </a:rPr>
              <a:t>=</a:t>
            </a:r>
            <a:r>
              <a:rPr lang="en-US" sz="1200" dirty="0">
                <a:solidFill>
                  <a:srgbClr val="000000"/>
                </a:solidFill>
                <a:highlight>
                  <a:srgbClr val="FFFFFF"/>
                </a:highlight>
              </a:rPr>
              <a:t> mpg</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p2 </a:t>
            </a:r>
            <a:r>
              <a:rPr lang="en-US" sz="1200" b="1" dirty="0">
                <a:solidFill>
                  <a:srgbClr val="000080"/>
                </a:solidFill>
                <a:highlight>
                  <a:srgbClr val="FFFFFF"/>
                </a:highlight>
              </a:rPr>
              <a:t>&lt;-</a:t>
            </a:r>
            <a:r>
              <a:rPr lang="en-US" sz="1200" dirty="0">
                <a:solidFill>
                  <a:srgbClr val="000000"/>
                </a:solidFill>
                <a:highlight>
                  <a:srgbClr val="FFFFFF"/>
                </a:highlight>
              </a:rPr>
              <a:t> </a:t>
            </a:r>
            <a:r>
              <a:rPr lang="en-US" sz="1200" dirty="0" err="1">
                <a:solidFill>
                  <a:srgbClr val="000000"/>
                </a:solidFill>
                <a:highlight>
                  <a:srgbClr val="FFFFFF"/>
                </a:highlight>
              </a:rPr>
              <a:t>ggplot</a:t>
            </a:r>
            <a:r>
              <a:rPr lang="en-US" sz="1200" b="1" dirty="0">
                <a:solidFill>
                  <a:srgbClr val="000080"/>
                </a:solidFill>
                <a:highlight>
                  <a:srgbClr val="FFFFFF"/>
                </a:highlight>
              </a:rPr>
              <a:t>(</a:t>
            </a:r>
            <a:r>
              <a:rPr lang="en-US" sz="1200" dirty="0">
                <a:solidFill>
                  <a:srgbClr val="8000FF"/>
                </a:solidFill>
                <a:highlight>
                  <a:srgbClr val="FFFFFF"/>
                </a:highlight>
              </a:rPr>
              <a:t>data</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mtcars</a:t>
            </a:r>
            <a:r>
              <a:rPr lang="en-US" sz="1200" dirty="0">
                <a:solidFill>
                  <a:srgbClr val="000000"/>
                </a:solidFill>
                <a:highlight>
                  <a:srgbClr val="FFFFFF"/>
                </a:highlight>
              </a:rPr>
              <a:t>, </a:t>
            </a:r>
            <a:r>
              <a:rPr lang="en-US" sz="1200" dirty="0" err="1">
                <a:solidFill>
                  <a:srgbClr val="000000"/>
                </a:solidFill>
                <a:highlight>
                  <a:srgbClr val="FFFFFF"/>
                </a:highlight>
              </a:rPr>
              <a:t>aes</a:t>
            </a:r>
            <a:r>
              <a:rPr lang="en-US" sz="1200" b="1" dirty="0">
                <a:solidFill>
                  <a:srgbClr val="000080"/>
                </a:solidFill>
                <a:highlight>
                  <a:srgbClr val="FFFFFF"/>
                </a:highlight>
              </a:rPr>
              <a:t>(</a:t>
            </a:r>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cyl</a:t>
            </a:r>
            <a:r>
              <a:rPr lang="en-US" sz="1200" dirty="0">
                <a:solidFill>
                  <a:srgbClr val="000000"/>
                </a:solidFill>
                <a:highlight>
                  <a:srgbClr val="FFFFFF"/>
                </a:highlight>
              </a:rPr>
              <a:t>, y </a:t>
            </a:r>
            <a:r>
              <a:rPr lang="en-US" sz="1200" b="1" dirty="0">
                <a:solidFill>
                  <a:srgbClr val="000080"/>
                </a:solidFill>
                <a:highlight>
                  <a:srgbClr val="FFFFFF"/>
                </a:highlight>
              </a:rPr>
              <a:t>=</a:t>
            </a:r>
            <a:r>
              <a:rPr lang="en-US" sz="1200" dirty="0">
                <a:solidFill>
                  <a:srgbClr val="000000"/>
                </a:solidFill>
                <a:highlight>
                  <a:srgbClr val="FFFFFF"/>
                </a:highlight>
              </a:rPr>
              <a:t> mpg</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8000"/>
                </a:solidFill>
                <a:highlight>
                  <a:srgbClr val="FFFFFF"/>
                </a:highlight>
              </a:rPr>
              <a:t># Plot points with default display style</a:t>
            </a:r>
            <a:endParaRPr lang="en-US" sz="1200" dirty="0">
              <a:solidFill>
                <a:srgbClr val="000000"/>
              </a:solidFill>
              <a:highlight>
                <a:srgbClr val="FFFFFF"/>
              </a:highlight>
            </a:endParaRPr>
          </a:p>
          <a:p>
            <a:r>
              <a:rPr lang="en-US" sz="1200" dirty="0">
                <a:solidFill>
                  <a:srgbClr val="000000"/>
                </a:solidFill>
                <a:highlight>
                  <a:srgbClr val="FFFFFF"/>
                </a:highlight>
              </a:rPr>
              <a:t>p1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geom_point</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p2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geom_boxplot</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8000"/>
                </a:solidFill>
                <a:highlight>
                  <a:srgbClr val="FFFFFF"/>
                </a:highlight>
              </a:rPr>
              <a:t># Use different display</a:t>
            </a:r>
            <a:endParaRPr lang="en-US" sz="1200" dirty="0">
              <a:solidFill>
                <a:srgbClr val="000000"/>
              </a:solidFill>
              <a:highlight>
                <a:srgbClr val="FFFFFF"/>
              </a:highlight>
            </a:endParaRPr>
          </a:p>
          <a:p>
            <a:r>
              <a:rPr lang="en-US" sz="1200" dirty="0">
                <a:solidFill>
                  <a:srgbClr val="000000"/>
                </a:solidFill>
                <a:highlight>
                  <a:srgbClr val="FFFFFF"/>
                </a:highlight>
              </a:rPr>
              <a:t>p1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geom_point</a:t>
            </a:r>
            <a:r>
              <a:rPr lang="en-US" sz="1200" b="1" dirty="0">
                <a:solidFill>
                  <a:srgbClr val="000080"/>
                </a:solidFill>
                <a:highlight>
                  <a:srgbClr val="FFFFFF"/>
                </a:highlight>
              </a:rPr>
              <a:t>(</a:t>
            </a:r>
            <a:r>
              <a:rPr lang="en-US" sz="1200" dirty="0">
                <a:solidFill>
                  <a:srgbClr val="000000"/>
                </a:solidFill>
                <a:highlight>
                  <a:srgbClr val="FFFFFF"/>
                </a:highlight>
              </a:rPr>
              <a:t>size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FF8000"/>
                </a:solidFill>
                <a:highlight>
                  <a:srgbClr val="FFFFFF"/>
                </a:highlight>
              </a:rPr>
              <a:t>4</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p1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geom_point</a:t>
            </a:r>
            <a:r>
              <a:rPr lang="en-US" sz="1200" b="1" dirty="0">
                <a:solidFill>
                  <a:srgbClr val="000080"/>
                </a:solidFill>
                <a:highlight>
                  <a:srgbClr val="FFFFFF"/>
                </a:highlight>
              </a:rPr>
              <a:t>(</a:t>
            </a:r>
            <a:r>
              <a:rPr lang="en-US" sz="1200" dirty="0">
                <a:solidFill>
                  <a:srgbClr val="8000FF"/>
                </a:solidFill>
                <a:highlight>
                  <a:srgbClr val="FFFFFF"/>
                </a:highlight>
              </a:rPr>
              <a:t>col</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808080"/>
                </a:solidFill>
                <a:highlight>
                  <a:srgbClr val="FFFFFF"/>
                </a:highlight>
              </a:rPr>
              <a:t>"blue"</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p1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geom_point</a:t>
            </a:r>
            <a:r>
              <a:rPr lang="en-US" sz="1200" b="1" dirty="0">
                <a:solidFill>
                  <a:srgbClr val="000080"/>
                </a:solidFill>
                <a:highlight>
                  <a:srgbClr val="FFFFFF"/>
                </a:highlight>
              </a:rPr>
              <a:t>(</a:t>
            </a:r>
            <a:r>
              <a:rPr lang="en-US" sz="1200" dirty="0" err="1">
                <a:solidFill>
                  <a:srgbClr val="000000"/>
                </a:solidFill>
                <a:highlight>
                  <a:srgbClr val="FFFFFF"/>
                </a:highlight>
              </a:rPr>
              <a:t>aes</a:t>
            </a:r>
            <a:r>
              <a:rPr lang="en-US" sz="1200" b="1" dirty="0">
                <a:solidFill>
                  <a:srgbClr val="000080"/>
                </a:solidFill>
                <a:highlight>
                  <a:srgbClr val="FFFFFF"/>
                </a:highlight>
              </a:rPr>
              <a:t>(</a:t>
            </a:r>
            <a:r>
              <a:rPr lang="en-US" sz="1200" dirty="0">
                <a:solidFill>
                  <a:srgbClr val="8000FF"/>
                </a:solidFill>
                <a:highlight>
                  <a:srgbClr val="FFFFFF"/>
                </a:highlight>
              </a:rPr>
              <a:t>col</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cyl</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p1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geom_point</a:t>
            </a:r>
            <a:r>
              <a:rPr lang="en-US" sz="1200" b="1" dirty="0">
                <a:solidFill>
                  <a:srgbClr val="000080"/>
                </a:solidFill>
                <a:highlight>
                  <a:srgbClr val="FFFFFF"/>
                </a:highlight>
              </a:rPr>
              <a:t>(</a:t>
            </a:r>
            <a:r>
              <a:rPr lang="en-US" sz="1200" dirty="0">
                <a:solidFill>
                  <a:srgbClr val="8000FF"/>
                </a:solidFill>
                <a:highlight>
                  <a:srgbClr val="FFFFFF"/>
                </a:highlight>
              </a:rPr>
              <a:t>col</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808080"/>
                </a:solidFill>
                <a:highlight>
                  <a:srgbClr val="FFFFFF"/>
                </a:highlight>
              </a:rPr>
              <a:t>"blue"</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geom_line</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8000"/>
                </a:solidFill>
                <a:highlight>
                  <a:srgbClr val="FFFFFF"/>
                </a:highlight>
              </a:rPr>
              <a:t># Add smoothing line (by default using loess smoothing method)</a:t>
            </a:r>
            <a:endParaRPr lang="en-US" sz="1200" dirty="0">
              <a:solidFill>
                <a:srgbClr val="000000"/>
              </a:solidFill>
              <a:highlight>
                <a:srgbClr val="FFFFFF"/>
              </a:highlight>
            </a:endParaRPr>
          </a:p>
          <a:p>
            <a:r>
              <a:rPr lang="en-US" sz="1200" dirty="0">
                <a:solidFill>
                  <a:srgbClr val="000000"/>
                </a:solidFill>
                <a:highlight>
                  <a:srgbClr val="FFFFFF"/>
                </a:highlight>
              </a:rPr>
              <a:t>p1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geom_point</a:t>
            </a:r>
            <a:r>
              <a:rPr lang="en-US" sz="1200" b="1" dirty="0">
                <a:solidFill>
                  <a:srgbClr val="000080"/>
                </a:solidFill>
                <a:highlight>
                  <a:srgbClr val="FFFFFF"/>
                </a:highlight>
              </a:rPr>
              <a:t>(</a:t>
            </a:r>
            <a:r>
              <a:rPr lang="en-US" sz="1200" dirty="0">
                <a:solidFill>
                  <a:srgbClr val="8000FF"/>
                </a:solidFill>
                <a:highlight>
                  <a:srgbClr val="FFFFFF"/>
                </a:highlight>
              </a:rPr>
              <a:t>col</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808080"/>
                </a:solidFill>
                <a:highlight>
                  <a:srgbClr val="FFFFFF"/>
                </a:highlight>
              </a:rPr>
              <a:t>"blue"</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geom_smooth</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8000"/>
                </a:solidFill>
                <a:highlight>
                  <a:srgbClr val="FFFFFF"/>
                </a:highlight>
              </a:rPr>
              <a:t># Add smoothing line using linear regression method</a:t>
            </a:r>
            <a:endParaRPr lang="en-US" sz="1200" dirty="0">
              <a:solidFill>
                <a:srgbClr val="000000"/>
              </a:solidFill>
              <a:highlight>
                <a:srgbClr val="FFFFFF"/>
              </a:highlight>
            </a:endParaRPr>
          </a:p>
          <a:p>
            <a:r>
              <a:rPr lang="en-US" sz="1200" dirty="0">
                <a:solidFill>
                  <a:srgbClr val="000000"/>
                </a:solidFill>
                <a:highlight>
                  <a:srgbClr val="FFFFFF"/>
                </a:highlight>
              </a:rPr>
              <a:t>p1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geom_point</a:t>
            </a:r>
            <a:r>
              <a:rPr lang="en-US" sz="1200" b="1" dirty="0">
                <a:solidFill>
                  <a:srgbClr val="000080"/>
                </a:solidFill>
                <a:highlight>
                  <a:srgbClr val="FFFFFF"/>
                </a:highlight>
              </a:rPr>
              <a:t>(</a:t>
            </a:r>
            <a:r>
              <a:rPr lang="en-US" sz="1200" dirty="0">
                <a:solidFill>
                  <a:srgbClr val="8000FF"/>
                </a:solidFill>
                <a:highlight>
                  <a:srgbClr val="FFFFFF"/>
                </a:highlight>
              </a:rPr>
              <a:t>col</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808080"/>
                </a:solidFill>
                <a:highlight>
                  <a:srgbClr val="FFFFFF"/>
                </a:highlight>
              </a:rPr>
              <a:t>"red"</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geom_smooth</a:t>
            </a:r>
            <a:r>
              <a:rPr lang="en-US" sz="1200" b="1" dirty="0">
                <a:solidFill>
                  <a:srgbClr val="000080"/>
                </a:solidFill>
                <a:highlight>
                  <a:srgbClr val="FFFFFF"/>
                </a:highlight>
              </a:rPr>
              <a:t>(</a:t>
            </a:r>
            <a:r>
              <a:rPr lang="en-US" sz="1200" dirty="0">
                <a:solidFill>
                  <a:srgbClr val="000000"/>
                </a:solidFill>
                <a:highlight>
                  <a:srgbClr val="FFFFFF"/>
                </a:highlight>
              </a:rPr>
              <a:t>method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808080"/>
                </a:solidFill>
                <a:highlight>
                  <a:srgbClr val="FFFFFF"/>
                </a:highlight>
              </a:rPr>
              <a:t>"lm"</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p1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geom_point</a:t>
            </a:r>
            <a:r>
              <a:rPr lang="en-US" sz="1200" b="1" dirty="0">
                <a:solidFill>
                  <a:srgbClr val="000080"/>
                </a:solidFill>
                <a:highlight>
                  <a:srgbClr val="FFFFFF"/>
                </a:highlight>
              </a:rPr>
              <a:t>(</a:t>
            </a:r>
            <a:r>
              <a:rPr lang="en-US" sz="1200" dirty="0">
                <a:solidFill>
                  <a:srgbClr val="8000FF"/>
                </a:solidFill>
                <a:highlight>
                  <a:srgbClr val="FFFFFF"/>
                </a:highlight>
              </a:rPr>
              <a:t>col</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808080"/>
                </a:solidFill>
                <a:highlight>
                  <a:srgbClr val="FFFFFF"/>
                </a:highlight>
              </a:rPr>
              <a:t>"red"</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geom_smooth</a:t>
            </a:r>
            <a:r>
              <a:rPr lang="en-US" sz="1200" b="1" dirty="0">
                <a:solidFill>
                  <a:srgbClr val="000080"/>
                </a:solidFill>
                <a:highlight>
                  <a:srgbClr val="FFFFFF"/>
                </a:highlight>
              </a:rPr>
              <a:t>(</a:t>
            </a:r>
            <a:r>
              <a:rPr lang="en-US" sz="1200" dirty="0">
                <a:solidFill>
                  <a:srgbClr val="000000"/>
                </a:solidFill>
                <a:highlight>
                  <a:srgbClr val="FFFFFF"/>
                </a:highlight>
              </a:rPr>
              <a:t>method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808080"/>
                </a:solidFill>
                <a:highlight>
                  <a:srgbClr val="FFFFFF"/>
                </a:highlight>
              </a:rPr>
              <a:t>"lm"</a:t>
            </a:r>
            <a:r>
              <a:rPr lang="en-US" sz="1200" dirty="0">
                <a:solidFill>
                  <a:srgbClr val="000000"/>
                </a:solidFill>
                <a:highlight>
                  <a:srgbClr val="FFFFFF"/>
                </a:highlight>
              </a:rPr>
              <a:t>, se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FF"/>
                </a:solidFill>
                <a:highlight>
                  <a:srgbClr val="FFFFFF"/>
                </a:highlight>
              </a:rPr>
              <a:t>FALSE</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p1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geom_point</a:t>
            </a:r>
            <a:r>
              <a:rPr lang="en-US" sz="1200" b="1" dirty="0">
                <a:solidFill>
                  <a:srgbClr val="000080"/>
                </a:solidFill>
                <a:highlight>
                  <a:srgbClr val="FFFFFF"/>
                </a:highlight>
              </a:rPr>
              <a:t>(</a:t>
            </a:r>
            <a:r>
              <a:rPr lang="en-US" sz="1200" dirty="0">
                <a:solidFill>
                  <a:srgbClr val="8000FF"/>
                </a:solidFill>
                <a:highlight>
                  <a:srgbClr val="FFFFFF"/>
                </a:highlight>
              </a:rPr>
              <a:t>col</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808080"/>
                </a:solidFill>
                <a:highlight>
                  <a:srgbClr val="FFFFFF"/>
                </a:highlight>
              </a:rPr>
              <a:t>"red"</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geom_smooth</a:t>
            </a:r>
            <a:r>
              <a:rPr lang="en-US" sz="1200" b="1" dirty="0">
                <a:solidFill>
                  <a:srgbClr val="000080"/>
                </a:solidFill>
                <a:highlight>
                  <a:srgbClr val="FFFFFF"/>
                </a:highlight>
              </a:rPr>
              <a:t>(</a:t>
            </a:r>
            <a:r>
              <a:rPr lang="en-US" sz="1200" dirty="0">
                <a:solidFill>
                  <a:srgbClr val="000000"/>
                </a:solidFill>
                <a:highlight>
                  <a:srgbClr val="FFFFFF"/>
                </a:highlight>
              </a:rPr>
              <a:t>method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808080"/>
                </a:solidFill>
                <a:highlight>
                  <a:srgbClr val="FFFFFF"/>
                </a:highlight>
              </a:rPr>
              <a:t>"lm"</a:t>
            </a:r>
            <a:r>
              <a:rPr lang="en-US" sz="1200" dirty="0">
                <a:solidFill>
                  <a:srgbClr val="000000"/>
                </a:solidFill>
                <a:highlight>
                  <a:srgbClr val="FFFFFF"/>
                </a:highlight>
              </a:rPr>
              <a:t>, se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FF"/>
                </a:solidFill>
                <a:highlight>
                  <a:srgbClr val="FFFFFF"/>
                </a:highlight>
              </a:rPr>
              <a:t>FALSE</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theme_bw</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en-US" sz="1200" dirty="0">
              <a:solidFill>
                <a:srgbClr val="000000"/>
              </a:solidFill>
              <a:highlight>
                <a:srgbClr val="FFFFFF"/>
              </a:highlight>
            </a:endParaRPr>
          </a:p>
          <a:p>
            <a:r>
              <a:rPr lang="en-US" sz="1200" dirty="0">
                <a:solidFill>
                  <a:srgbClr val="000000"/>
                </a:solidFill>
                <a:highlight>
                  <a:srgbClr val="FFFFFF"/>
                </a:highlight>
              </a:rPr>
              <a:t>p1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geom_point</a:t>
            </a:r>
            <a:r>
              <a:rPr lang="en-US" sz="1200" b="1" dirty="0">
                <a:solidFill>
                  <a:srgbClr val="000080"/>
                </a:solidFill>
                <a:highlight>
                  <a:srgbClr val="FFFFFF"/>
                </a:highlight>
              </a:rPr>
              <a:t>(</a:t>
            </a:r>
            <a:r>
              <a:rPr lang="en-US" sz="1200" dirty="0" err="1">
                <a:solidFill>
                  <a:srgbClr val="000000"/>
                </a:solidFill>
                <a:highlight>
                  <a:srgbClr val="FFFFFF"/>
                </a:highlight>
              </a:rPr>
              <a:t>aes</a:t>
            </a:r>
            <a:r>
              <a:rPr lang="en-US" sz="1200" b="1" dirty="0">
                <a:solidFill>
                  <a:srgbClr val="000080"/>
                </a:solidFill>
                <a:highlight>
                  <a:srgbClr val="FFFFFF"/>
                </a:highlight>
              </a:rPr>
              <a:t>(</a:t>
            </a:r>
            <a:r>
              <a:rPr lang="en-US" sz="1200" dirty="0">
                <a:solidFill>
                  <a:srgbClr val="8000FF"/>
                </a:solidFill>
                <a:highlight>
                  <a:srgbClr val="FFFFFF"/>
                </a:highlight>
              </a:rPr>
              <a:t>col</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cyl</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p>
          <a:p>
            <a:r>
              <a:rPr lang="en-US" sz="1200" dirty="0">
                <a:solidFill>
                  <a:srgbClr val="000000"/>
                </a:solidFill>
                <a:highlight>
                  <a:srgbClr val="FFFFFF"/>
                </a:highlight>
              </a:rPr>
              <a:t>  </a:t>
            </a:r>
            <a:r>
              <a:rPr lang="en-US" sz="1200" dirty="0" err="1">
                <a:solidFill>
                  <a:srgbClr val="000000"/>
                </a:solidFill>
                <a:highlight>
                  <a:srgbClr val="FFFFFF"/>
                </a:highlight>
              </a:rPr>
              <a:t>geom_smooth</a:t>
            </a:r>
            <a:r>
              <a:rPr lang="en-US" sz="1200" b="1" dirty="0">
                <a:solidFill>
                  <a:srgbClr val="000080"/>
                </a:solidFill>
                <a:highlight>
                  <a:srgbClr val="FFFFFF"/>
                </a:highlight>
              </a:rPr>
              <a:t>(</a:t>
            </a:r>
            <a:r>
              <a:rPr lang="en-US" sz="1200" dirty="0">
                <a:solidFill>
                  <a:srgbClr val="000000"/>
                </a:solidFill>
                <a:highlight>
                  <a:srgbClr val="FFFFFF"/>
                </a:highlight>
              </a:rPr>
              <a:t>method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808080"/>
                </a:solidFill>
                <a:highlight>
                  <a:srgbClr val="FFFFFF"/>
                </a:highlight>
              </a:rPr>
              <a:t>"lm"</a:t>
            </a:r>
            <a:r>
              <a:rPr lang="en-US" sz="1200" dirty="0">
                <a:solidFill>
                  <a:srgbClr val="000000"/>
                </a:solidFill>
                <a:highlight>
                  <a:srgbClr val="FFFFFF"/>
                </a:highlight>
              </a:rPr>
              <a:t>, se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FF"/>
                </a:solidFill>
                <a:highlight>
                  <a:srgbClr val="FFFFFF"/>
                </a:highlight>
              </a:rPr>
              <a:t>FALSE</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theme_bw</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labs</a:t>
            </a:r>
            <a:r>
              <a:rPr lang="en-US" sz="1200" b="1" dirty="0">
                <a:solidFill>
                  <a:srgbClr val="000080"/>
                </a:solidFill>
                <a:highlight>
                  <a:srgbClr val="FFFFFF"/>
                </a:highlight>
              </a:rPr>
              <a:t>(</a:t>
            </a:r>
            <a:r>
              <a:rPr lang="en-US" sz="1200" dirty="0">
                <a:solidFill>
                  <a:srgbClr val="8000FF"/>
                </a:solidFill>
                <a:highlight>
                  <a:srgbClr val="FFFFFF"/>
                </a:highlight>
              </a:rPr>
              <a:t>title</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808080"/>
                </a:solidFill>
                <a:highlight>
                  <a:srgbClr val="FFFFFF"/>
                </a:highlight>
              </a:rPr>
              <a:t>"Relationship between Weight and MPG"</a:t>
            </a:r>
            <a:r>
              <a:rPr lang="en-US" sz="1200" dirty="0">
                <a:solidFill>
                  <a:srgbClr val="000000"/>
                </a:solidFill>
                <a:highlight>
                  <a:srgbClr val="FFFFFF"/>
                </a:highlight>
              </a:rPr>
              <a:t>, x</a:t>
            </a:r>
            <a:r>
              <a:rPr lang="en-US" sz="1200" b="1" dirty="0">
                <a:solidFill>
                  <a:srgbClr val="000080"/>
                </a:solidFill>
                <a:highlight>
                  <a:srgbClr val="FFFFFF"/>
                </a:highlight>
              </a:rPr>
              <a:t>=</a:t>
            </a:r>
            <a:r>
              <a:rPr lang="en-US" sz="1200" dirty="0">
                <a:solidFill>
                  <a:srgbClr val="808080"/>
                </a:solidFill>
                <a:highlight>
                  <a:srgbClr val="FFFFFF"/>
                </a:highlight>
              </a:rPr>
              <a:t>"Weight"</a:t>
            </a:r>
            <a:r>
              <a:rPr lang="en-US" sz="1200" dirty="0">
                <a:solidFill>
                  <a:srgbClr val="000000"/>
                </a:solidFill>
                <a:highlight>
                  <a:srgbClr val="FFFFFF"/>
                </a:highlight>
              </a:rPr>
              <a:t>, y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808080"/>
                </a:solidFill>
                <a:highlight>
                  <a:srgbClr val="FFFFFF"/>
                </a:highlight>
              </a:rPr>
              <a:t>"Miles per Gallon"</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a:t>
            </a:r>
            <a:r>
              <a:rPr lang="en-US" sz="1200" dirty="0" err="1">
                <a:solidFill>
                  <a:srgbClr val="000000"/>
                </a:solidFill>
                <a:highlight>
                  <a:srgbClr val="FFFFFF"/>
                </a:highlight>
              </a:rPr>
              <a:t>scale_color_discrete</a:t>
            </a:r>
            <a:r>
              <a:rPr lang="en-US" sz="1200" b="1" dirty="0">
                <a:solidFill>
                  <a:srgbClr val="000080"/>
                </a:solidFill>
                <a:highlight>
                  <a:srgbClr val="FFFFFF"/>
                </a:highlight>
              </a:rPr>
              <a:t>(</a:t>
            </a:r>
            <a:r>
              <a:rPr lang="en-US" sz="1200" dirty="0">
                <a:solidFill>
                  <a:srgbClr val="000000"/>
                </a:solidFill>
                <a:highlight>
                  <a:srgbClr val="FFFFFF"/>
                </a:highlight>
              </a:rPr>
              <a:t>name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808080"/>
                </a:solidFill>
                <a:highlight>
                  <a:srgbClr val="FFFFFF"/>
                </a:highlight>
              </a:rPr>
              <a:t>""</a:t>
            </a:r>
            <a:r>
              <a:rPr lang="en-US" sz="1200" dirty="0">
                <a:solidFill>
                  <a:srgbClr val="000000"/>
                </a:solidFill>
                <a:highlight>
                  <a:srgbClr val="FFFFFF"/>
                </a:highlight>
              </a:rPr>
              <a:t>, </a:t>
            </a:r>
            <a:r>
              <a:rPr lang="en-US" sz="1200" dirty="0">
                <a:solidFill>
                  <a:srgbClr val="8000FF"/>
                </a:solidFill>
                <a:highlight>
                  <a:srgbClr val="FFFFFF"/>
                </a:highlight>
              </a:rPr>
              <a:t>labels</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8000FF"/>
                </a:solidFill>
                <a:highlight>
                  <a:srgbClr val="FFFFFF"/>
                </a:highlight>
              </a:rPr>
              <a:t>c</a:t>
            </a:r>
            <a:r>
              <a:rPr lang="en-US" sz="1200" b="1" dirty="0">
                <a:solidFill>
                  <a:srgbClr val="000080"/>
                </a:solidFill>
                <a:highlight>
                  <a:srgbClr val="FFFFFF"/>
                </a:highlight>
              </a:rPr>
              <a:t>(</a:t>
            </a:r>
            <a:r>
              <a:rPr lang="en-US" sz="1200" dirty="0">
                <a:solidFill>
                  <a:srgbClr val="808080"/>
                </a:solidFill>
                <a:highlight>
                  <a:srgbClr val="FFFFFF"/>
                </a:highlight>
              </a:rPr>
              <a:t>"4 cylinders"</a:t>
            </a:r>
            <a:r>
              <a:rPr lang="en-US" sz="1200" dirty="0">
                <a:solidFill>
                  <a:srgbClr val="000000"/>
                </a:solidFill>
                <a:highlight>
                  <a:srgbClr val="FFFFFF"/>
                </a:highlight>
              </a:rPr>
              <a:t>,</a:t>
            </a:r>
            <a:r>
              <a:rPr lang="en-US" sz="1200" dirty="0">
                <a:solidFill>
                  <a:srgbClr val="808080"/>
                </a:solidFill>
                <a:highlight>
                  <a:srgbClr val="FFFFFF"/>
                </a:highlight>
              </a:rPr>
              <a:t>"6 cylinders"</a:t>
            </a:r>
            <a:r>
              <a:rPr lang="en-US" sz="1200" dirty="0">
                <a:solidFill>
                  <a:srgbClr val="000000"/>
                </a:solidFill>
                <a:highlight>
                  <a:srgbClr val="FFFFFF"/>
                </a:highlight>
              </a:rPr>
              <a:t>, </a:t>
            </a:r>
            <a:r>
              <a:rPr lang="en-US" sz="1200" dirty="0">
                <a:solidFill>
                  <a:srgbClr val="808080"/>
                </a:solidFill>
                <a:highlight>
                  <a:srgbClr val="FFFFFF"/>
                </a:highlight>
              </a:rPr>
              <a:t>"8 cylinders"</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en-US" sz="1200" dirty="0">
              <a:solidFill>
                <a:srgbClr val="000000"/>
              </a:solidFill>
              <a:highlight>
                <a:srgbClr val="FFFFFF"/>
              </a:highlight>
            </a:endParaRPr>
          </a:p>
          <a:p>
            <a:r>
              <a:rPr lang="en-US" sz="1200" dirty="0">
                <a:solidFill>
                  <a:srgbClr val="000000"/>
                </a:solidFill>
                <a:highlight>
                  <a:srgbClr val="FFFFFF"/>
                </a:highlight>
              </a:rPr>
              <a:t>p1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geom_point</a:t>
            </a:r>
            <a:r>
              <a:rPr lang="en-US" sz="1200" b="1" dirty="0">
                <a:solidFill>
                  <a:srgbClr val="000080"/>
                </a:solidFill>
                <a:highlight>
                  <a:srgbClr val="FFFFFF"/>
                </a:highlight>
              </a:rPr>
              <a:t>(</a:t>
            </a:r>
            <a:r>
              <a:rPr lang="en-US" sz="1200" dirty="0" err="1">
                <a:solidFill>
                  <a:srgbClr val="000000"/>
                </a:solidFill>
                <a:highlight>
                  <a:srgbClr val="FFFFFF"/>
                </a:highlight>
              </a:rPr>
              <a:t>aes</a:t>
            </a:r>
            <a:r>
              <a:rPr lang="en-US" sz="1200" b="1" dirty="0">
                <a:solidFill>
                  <a:srgbClr val="000080"/>
                </a:solidFill>
                <a:highlight>
                  <a:srgbClr val="FFFFFF"/>
                </a:highlight>
              </a:rPr>
              <a:t>(</a:t>
            </a:r>
            <a:r>
              <a:rPr lang="en-US" sz="1200" dirty="0">
                <a:solidFill>
                  <a:srgbClr val="8000FF"/>
                </a:solidFill>
                <a:highlight>
                  <a:srgbClr val="FFFFFF"/>
                </a:highlight>
              </a:rPr>
              <a:t>col</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am</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p>
          <a:p>
            <a:r>
              <a:rPr lang="en-US" sz="1200" dirty="0">
                <a:solidFill>
                  <a:srgbClr val="000000"/>
                </a:solidFill>
                <a:highlight>
                  <a:srgbClr val="FFFFFF"/>
                </a:highlight>
              </a:rPr>
              <a:t>  </a:t>
            </a:r>
            <a:r>
              <a:rPr lang="en-US" sz="1200" dirty="0" err="1">
                <a:solidFill>
                  <a:srgbClr val="000000"/>
                </a:solidFill>
                <a:highlight>
                  <a:srgbClr val="FFFFFF"/>
                </a:highlight>
              </a:rPr>
              <a:t>geom_smooth</a:t>
            </a:r>
            <a:r>
              <a:rPr lang="en-US" sz="1200" b="1" dirty="0">
                <a:solidFill>
                  <a:srgbClr val="000080"/>
                </a:solidFill>
                <a:highlight>
                  <a:srgbClr val="FFFFFF"/>
                </a:highlight>
              </a:rPr>
              <a:t>(</a:t>
            </a:r>
            <a:r>
              <a:rPr lang="en-US" sz="1200" dirty="0">
                <a:solidFill>
                  <a:srgbClr val="000000"/>
                </a:solidFill>
                <a:highlight>
                  <a:srgbClr val="FFFFFF"/>
                </a:highlight>
              </a:rPr>
              <a:t>method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808080"/>
                </a:solidFill>
                <a:highlight>
                  <a:srgbClr val="FFFFFF"/>
                </a:highlight>
              </a:rPr>
              <a:t>"lm"</a:t>
            </a:r>
            <a:r>
              <a:rPr lang="en-US" sz="1200" dirty="0">
                <a:solidFill>
                  <a:srgbClr val="000000"/>
                </a:solidFill>
                <a:highlight>
                  <a:srgbClr val="FFFFFF"/>
                </a:highlight>
              </a:rPr>
              <a:t>, se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FF"/>
                </a:solidFill>
                <a:highlight>
                  <a:srgbClr val="FFFFFF"/>
                </a:highlight>
              </a:rPr>
              <a:t>FALSE</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theme_bw</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labs</a:t>
            </a:r>
            <a:r>
              <a:rPr lang="en-US" sz="1200" b="1" dirty="0">
                <a:solidFill>
                  <a:srgbClr val="000080"/>
                </a:solidFill>
                <a:highlight>
                  <a:srgbClr val="FFFFFF"/>
                </a:highlight>
              </a:rPr>
              <a:t>(</a:t>
            </a:r>
            <a:r>
              <a:rPr lang="en-US" sz="1200" dirty="0">
                <a:solidFill>
                  <a:srgbClr val="8000FF"/>
                </a:solidFill>
                <a:highlight>
                  <a:srgbClr val="FFFFFF"/>
                </a:highlight>
              </a:rPr>
              <a:t>title</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808080"/>
                </a:solidFill>
                <a:highlight>
                  <a:srgbClr val="FFFFFF"/>
                </a:highlight>
              </a:rPr>
              <a:t>"Relationship between Weight and MPG"</a:t>
            </a:r>
            <a:r>
              <a:rPr lang="en-US" sz="1200" dirty="0">
                <a:solidFill>
                  <a:srgbClr val="000000"/>
                </a:solidFill>
                <a:highlight>
                  <a:srgbClr val="FFFFFF"/>
                </a:highlight>
              </a:rPr>
              <a:t>, x</a:t>
            </a:r>
            <a:r>
              <a:rPr lang="en-US" sz="1200" b="1" dirty="0">
                <a:solidFill>
                  <a:srgbClr val="000080"/>
                </a:solidFill>
                <a:highlight>
                  <a:srgbClr val="FFFFFF"/>
                </a:highlight>
              </a:rPr>
              <a:t>=</a:t>
            </a:r>
            <a:r>
              <a:rPr lang="en-US" sz="1200" dirty="0">
                <a:solidFill>
                  <a:srgbClr val="808080"/>
                </a:solidFill>
                <a:highlight>
                  <a:srgbClr val="FFFFFF"/>
                </a:highlight>
              </a:rPr>
              <a:t>"Weight"</a:t>
            </a:r>
            <a:r>
              <a:rPr lang="en-US" sz="1200" dirty="0">
                <a:solidFill>
                  <a:srgbClr val="000000"/>
                </a:solidFill>
                <a:highlight>
                  <a:srgbClr val="FFFFFF"/>
                </a:highlight>
              </a:rPr>
              <a:t>, y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808080"/>
                </a:solidFill>
                <a:highlight>
                  <a:srgbClr val="FFFFFF"/>
                </a:highlight>
              </a:rPr>
              <a:t>"Miles per Gallon"</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a:t>
            </a:r>
            <a:r>
              <a:rPr lang="en-US" sz="1200" dirty="0" err="1">
                <a:solidFill>
                  <a:srgbClr val="000000"/>
                </a:solidFill>
                <a:highlight>
                  <a:srgbClr val="FFFFFF"/>
                </a:highlight>
              </a:rPr>
              <a:t>scale_color_discrete</a:t>
            </a:r>
            <a:r>
              <a:rPr lang="en-US" sz="1200" b="1" dirty="0">
                <a:solidFill>
                  <a:srgbClr val="000080"/>
                </a:solidFill>
                <a:highlight>
                  <a:srgbClr val="FFFFFF"/>
                </a:highlight>
              </a:rPr>
              <a:t>(</a:t>
            </a:r>
            <a:r>
              <a:rPr lang="en-US" sz="1200" dirty="0">
                <a:solidFill>
                  <a:srgbClr val="000000"/>
                </a:solidFill>
                <a:highlight>
                  <a:srgbClr val="FFFFFF"/>
                </a:highlight>
              </a:rPr>
              <a:t>name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808080"/>
                </a:solidFill>
                <a:highlight>
                  <a:srgbClr val="FFFFFF"/>
                </a:highlight>
              </a:rPr>
              <a:t>"</a:t>
            </a:r>
            <a:r>
              <a:rPr lang="en-US" sz="1200" dirty="0" err="1">
                <a:solidFill>
                  <a:srgbClr val="808080"/>
                </a:solidFill>
                <a:highlight>
                  <a:srgbClr val="FFFFFF"/>
                </a:highlight>
              </a:rPr>
              <a:t>Tansmission</a:t>
            </a:r>
            <a:r>
              <a:rPr lang="en-US" sz="1200" dirty="0">
                <a:solidFill>
                  <a:srgbClr val="808080"/>
                </a:solidFill>
                <a:highlight>
                  <a:srgbClr val="FFFFFF"/>
                </a:highlight>
              </a:rPr>
              <a:t>"</a:t>
            </a:r>
            <a:r>
              <a:rPr lang="en-US" sz="1200" b="1" dirty="0">
                <a:solidFill>
                  <a:srgbClr val="000080"/>
                </a:solidFill>
                <a:highlight>
                  <a:srgbClr val="FFFFFF"/>
                </a:highlight>
              </a:rPr>
              <a:t>)</a:t>
            </a:r>
            <a:endParaRPr lang="en-US" sz="1200" dirty="0"/>
          </a:p>
        </p:txBody>
      </p:sp>
    </p:spTree>
    <p:extLst>
      <p:ext uri="{BB962C8B-B14F-4D97-AF65-F5344CB8AC3E}">
        <p14:creationId xmlns:p14="http://schemas.microsoft.com/office/powerpoint/2010/main" val="34811438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Visualize Spatial Data</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F8328964-332A-4115-BBD0-419F6E8FE1FF}" type="slidenum">
              <a:rPr lang="en-US" smtClean="0"/>
              <a:t>74</a:t>
            </a:fld>
            <a:endParaRPr lang="en-US"/>
          </a:p>
        </p:txBody>
      </p:sp>
    </p:spTree>
    <p:extLst>
      <p:ext uri="{BB962C8B-B14F-4D97-AF65-F5344CB8AC3E}">
        <p14:creationId xmlns:p14="http://schemas.microsoft.com/office/powerpoint/2010/main" val="20394527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Spatial Data</a:t>
            </a:r>
          </a:p>
        </p:txBody>
      </p:sp>
      <p:sp>
        <p:nvSpPr>
          <p:cNvPr id="3" name="Slide Number Placeholder 2"/>
          <p:cNvSpPr>
            <a:spLocks noGrp="1"/>
          </p:cNvSpPr>
          <p:nvPr>
            <p:ph type="sldNum" sz="quarter" idx="12"/>
          </p:nvPr>
        </p:nvSpPr>
        <p:spPr/>
        <p:txBody>
          <a:bodyPr/>
          <a:lstStyle/>
          <a:p>
            <a:fld id="{F8328964-332A-4115-BBD0-419F6E8FE1FF}" type="slidenum">
              <a:rPr lang="en-US" smtClean="0"/>
              <a:t>75</a:t>
            </a:fld>
            <a:endParaRPr lang="en-US"/>
          </a:p>
        </p:txBody>
      </p:sp>
      <p:sp>
        <p:nvSpPr>
          <p:cNvPr id="4" name="Content Placeholder 3"/>
          <p:cNvSpPr>
            <a:spLocks noGrp="1"/>
          </p:cNvSpPr>
          <p:nvPr>
            <p:ph sz="quarter" idx="1"/>
          </p:nvPr>
        </p:nvSpPr>
        <p:spPr>
          <a:xfrm>
            <a:off x="609600" y="1219200"/>
            <a:ext cx="10972800" cy="3810000"/>
          </a:xfrm>
        </p:spPr>
        <p:txBody>
          <a:bodyPr>
            <a:normAutofit lnSpcReduction="10000"/>
          </a:bodyPr>
          <a:lstStyle/>
          <a:p>
            <a:r>
              <a:rPr lang="en-US" dirty="0"/>
              <a:t>Spatial data (a.k.a. geospatial data) represent the location, size, and shape of physical objects (such as cities, lake, mountains, buildings etc.) by numbers in a geographic coordinate system.</a:t>
            </a:r>
          </a:p>
          <a:p>
            <a:endParaRPr lang="en-US" dirty="0"/>
          </a:p>
          <a:p>
            <a:r>
              <a:rPr lang="en-US" dirty="0"/>
              <a:t>Geographic information systems (GIS) can visualize and analyze the spatial data.</a:t>
            </a:r>
          </a:p>
          <a:p>
            <a:endParaRPr lang="en-US" dirty="0"/>
          </a:p>
          <a:p>
            <a:r>
              <a:rPr lang="en-US" dirty="0"/>
              <a:t>R has many packages that provide GIS functions to analyze spatial data. For the detail, refer to </a:t>
            </a:r>
            <a:r>
              <a:rPr lang="en-US" dirty="0">
                <a:hlinkClick r:id="rId2"/>
              </a:rPr>
              <a:t>https://cran.r-project.org/web/views/Spatial.html</a:t>
            </a:r>
            <a:endParaRPr lang="en-US" dirty="0"/>
          </a:p>
          <a:p>
            <a:endParaRPr lang="en-US" dirty="0"/>
          </a:p>
          <a:p>
            <a:endParaRPr lang="en-US" dirty="0"/>
          </a:p>
        </p:txBody>
      </p:sp>
    </p:spTree>
    <p:extLst>
      <p:ext uri="{BB962C8B-B14F-4D97-AF65-F5344CB8AC3E}">
        <p14:creationId xmlns:p14="http://schemas.microsoft.com/office/powerpoint/2010/main" val="28394049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Get the Coordinates of a Place through Google Maps</a:t>
            </a:r>
          </a:p>
        </p:txBody>
      </p:sp>
      <p:sp>
        <p:nvSpPr>
          <p:cNvPr id="3" name="Slide Number Placeholder 2"/>
          <p:cNvSpPr>
            <a:spLocks noGrp="1"/>
          </p:cNvSpPr>
          <p:nvPr>
            <p:ph type="sldNum" sz="quarter" idx="12"/>
          </p:nvPr>
        </p:nvSpPr>
        <p:spPr/>
        <p:txBody>
          <a:bodyPr/>
          <a:lstStyle/>
          <a:p>
            <a:fld id="{F8328964-332A-4115-BBD0-419F6E8FE1FF}" type="slidenum">
              <a:rPr lang="en-US" smtClean="0"/>
              <a:t>76</a:t>
            </a:fld>
            <a:endParaRPr lang="en-US"/>
          </a:p>
        </p:txBody>
      </p:sp>
      <p:sp>
        <p:nvSpPr>
          <p:cNvPr id="4" name="Content Placeholder 3"/>
          <p:cNvSpPr>
            <a:spLocks noGrp="1"/>
          </p:cNvSpPr>
          <p:nvPr>
            <p:ph sz="quarter" idx="1"/>
          </p:nvPr>
        </p:nvSpPr>
        <p:spPr>
          <a:xfrm>
            <a:off x="609600" y="1219200"/>
            <a:ext cx="10972800" cy="1066800"/>
          </a:xfrm>
        </p:spPr>
        <p:txBody>
          <a:bodyPr>
            <a:normAutofit fontScale="85000" lnSpcReduction="20000"/>
          </a:bodyPr>
          <a:lstStyle/>
          <a:p>
            <a:r>
              <a:rPr lang="en-US" dirty="0"/>
              <a:t>On Google Maps, right-click the place or area.</a:t>
            </a:r>
          </a:p>
          <a:p>
            <a:r>
              <a:rPr lang="en-US" dirty="0"/>
              <a:t>Select What's here?</a:t>
            </a:r>
          </a:p>
          <a:p>
            <a:r>
              <a:rPr lang="en-US" dirty="0"/>
              <a:t>A card appears at the bottom of the screen with more info.</a:t>
            </a:r>
          </a:p>
        </p:txBody>
      </p:sp>
      <p:pic>
        <p:nvPicPr>
          <p:cNvPr id="5" name="Picture 4"/>
          <p:cNvPicPr>
            <a:picLocks noChangeAspect="1"/>
          </p:cNvPicPr>
          <p:nvPr/>
        </p:nvPicPr>
        <p:blipFill>
          <a:blip r:embed="rId2"/>
          <a:stretch>
            <a:fillRect/>
          </a:stretch>
        </p:blipFill>
        <p:spPr>
          <a:xfrm>
            <a:off x="2339362" y="2362200"/>
            <a:ext cx="4800166" cy="3693220"/>
          </a:xfrm>
          <a:prstGeom prst="rect">
            <a:avLst/>
          </a:prstGeom>
        </p:spPr>
      </p:pic>
      <p:pic>
        <p:nvPicPr>
          <p:cNvPr id="6" name="Picture 5"/>
          <p:cNvPicPr>
            <a:picLocks noChangeAspect="1"/>
          </p:cNvPicPr>
          <p:nvPr/>
        </p:nvPicPr>
        <p:blipFill>
          <a:blip r:embed="rId3"/>
          <a:stretch>
            <a:fillRect/>
          </a:stretch>
        </p:blipFill>
        <p:spPr>
          <a:xfrm>
            <a:off x="7294075" y="4232365"/>
            <a:ext cx="2895600" cy="558278"/>
          </a:xfrm>
          <a:prstGeom prst="rect">
            <a:avLst/>
          </a:prstGeom>
        </p:spPr>
      </p:pic>
      <p:cxnSp>
        <p:nvCxnSpPr>
          <p:cNvPr id="8" name="Straight Arrow Connector 7"/>
          <p:cNvCxnSpPr>
            <a:endCxn id="6" idx="1"/>
          </p:cNvCxnSpPr>
          <p:nvPr/>
        </p:nvCxnSpPr>
        <p:spPr>
          <a:xfrm flipV="1">
            <a:off x="4953001" y="4511504"/>
            <a:ext cx="2341075" cy="1366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8077200" y="4529610"/>
            <a:ext cx="1066800" cy="1947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368433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 Spatial Data</a:t>
            </a:r>
          </a:p>
        </p:txBody>
      </p:sp>
      <p:sp>
        <p:nvSpPr>
          <p:cNvPr id="3" name="Slide Number Placeholder 2"/>
          <p:cNvSpPr>
            <a:spLocks noGrp="1"/>
          </p:cNvSpPr>
          <p:nvPr>
            <p:ph type="sldNum" sz="quarter" idx="12"/>
          </p:nvPr>
        </p:nvSpPr>
        <p:spPr/>
        <p:txBody>
          <a:bodyPr/>
          <a:lstStyle/>
          <a:p>
            <a:fld id="{F8328964-332A-4115-BBD0-419F6E8FE1FF}" type="slidenum">
              <a:rPr lang="en-US" smtClean="0"/>
              <a:t>77</a:t>
            </a:fld>
            <a:endParaRPr lang="en-US"/>
          </a:p>
        </p:txBody>
      </p:sp>
      <p:sp>
        <p:nvSpPr>
          <p:cNvPr id="4" name="Content Placeholder 3"/>
          <p:cNvSpPr>
            <a:spLocks noGrp="1"/>
          </p:cNvSpPr>
          <p:nvPr>
            <p:ph sz="quarter" idx="1"/>
          </p:nvPr>
        </p:nvSpPr>
        <p:spPr/>
        <p:txBody>
          <a:bodyPr/>
          <a:lstStyle/>
          <a:p>
            <a:r>
              <a:rPr lang="en-US" dirty="0"/>
              <a:t>US state boundaries map data in “maps” package</a:t>
            </a:r>
          </a:p>
          <a:p>
            <a:r>
              <a:rPr lang="en-US" dirty="0"/>
              <a:t>Use </a:t>
            </a:r>
            <a:r>
              <a:rPr lang="en-US" dirty="0">
                <a:solidFill>
                  <a:srgbClr val="00B0F0"/>
                </a:solidFill>
              </a:rPr>
              <a:t>ggplot2::</a:t>
            </a:r>
            <a:r>
              <a:rPr lang="en-US" dirty="0" err="1">
                <a:solidFill>
                  <a:srgbClr val="00B0F0"/>
                </a:solidFill>
              </a:rPr>
              <a:t>map_data</a:t>
            </a:r>
            <a:r>
              <a:rPr lang="en-US" dirty="0">
                <a:solidFill>
                  <a:srgbClr val="00B0F0"/>
                </a:solidFill>
              </a:rPr>
              <a:t>("state") </a:t>
            </a:r>
            <a:r>
              <a:rPr lang="en-US" dirty="0"/>
              <a:t>to create a data frame containing map boundary data for all US states</a:t>
            </a:r>
          </a:p>
          <a:p>
            <a:r>
              <a:rPr lang="en-US" dirty="0"/>
              <a:t>Check the Missouri state map boundary data</a:t>
            </a:r>
          </a:p>
        </p:txBody>
      </p:sp>
      <p:pic>
        <p:nvPicPr>
          <p:cNvPr id="5" name="Picture 4"/>
          <p:cNvPicPr>
            <a:picLocks noChangeAspect="1"/>
          </p:cNvPicPr>
          <p:nvPr/>
        </p:nvPicPr>
        <p:blipFill>
          <a:blip r:embed="rId2"/>
          <a:stretch>
            <a:fillRect/>
          </a:stretch>
        </p:blipFill>
        <p:spPr>
          <a:xfrm>
            <a:off x="3352801" y="3688081"/>
            <a:ext cx="4725059" cy="2181529"/>
          </a:xfrm>
          <a:prstGeom prst="rect">
            <a:avLst/>
          </a:prstGeom>
        </p:spPr>
      </p:pic>
      <p:sp>
        <p:nvSpPr>
          <p:cNvPr id="6" name="TextBox 5"/>
          <p:cNvSpPr txBox="1"/>
          <p:nvPr/>
        </p:nvSpPr>
        <p:spPr>
          <a:xfrm>
            <a:off x="3581400" y="3124201"/>
            <a:ext cx="914400" cy="307777"/>
          </a:xfrm>
          <a:prstGeom prst="rect">
            <a:avLst/>
          </a:prstGeom>
          <a:noFill/>
        </p:spPr>
        <p:txBody>
          <a:bodyPr wrap="square" rtlCol="0">
            <a:spAutoFit/>
          </a:bodyPr>
          <a:lstStyle/>
          <a:p>
            <a:r>
              <a:rPr lang="en-US" sz="1400" dirty="0">
                <a:solidFill>
                  <a:srgbClr val="FF0000"/>
                </a:solidFill>
              </a:rPr>
              <a:t>Longitude</a:t>
            </a:r>
          </a:p>
        </p:txBody>
      </p:sp>
      <p:cxnSp>
        <p:nvCxnSpPr>
          <p:cNvPr id="8" name="Straight Arrow Connector 7"/>
          <p:cNvCxnSpPr/>
          <p:nvPr/>
        </p:nvCxnSpPr>
        <p:spPr>
          <a:xfrm>
            <a:off x="4038600" y="3429000"/>
            <a:ext cx="79248" cy="2590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495800" y="3124201"/>
            <a:ext cx="914400" cy="307777"/>
          </a:xfrm>
          <a:prstGeom prst="rect">
            <a:avLst/>
          </a:prstGeom>
          <a:noFill/>
        </p:spPr>
        <p:txBody>
          <a:bodyPr wrap="square" rtlCol="0">
            <a:spAutoFit/>
          </a:bodyPr>
          <a:lstStyle/>
          <a:p>
            <a:r>
              <a:rPr lang="en-US" sz="1400" dirty="0">
                <a:solidFill>
                  <a:srgbClr val="FF0000"/>
                </a:solidFill>
              </a:rPr>
              <a:t>Latitude</a:t>
            </a:r>
          </a:p>
        </p:txBody>
      </p:sp>
      <p:cxnSp>
        <p:nvCxnSpPr>
          <p:cNvPr id="10" name="Straight Arrow Connector 9"/>
          <p:cNvCxnSpPr>
            <a:stCxn id="9" idx="2"/>
          </p:cNvCxnSpPr>
          <p:nvPr/>
        </p:nvCxnSpPr>
        <p:spPr>
          <a:xfrm flipH="1">
            <a:off x="4916788" y="3431978"/>
            <a:ext cx="36212" cy="2561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6172200" y="3429001"/>
            <a:ext cx="36212" cy="2561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486400" y="3124201"/>
            <a:ext cx="1905000" cy="307777"/>
          </a:xfrm>
          <a:prstGeom prst="rect">
            <a:avLst/>
          </a:prstGeom>
          <a:noFill/>
        </p:spPr>
        <p:txBody>
          <a:bodyPr wrap="square" rtlCol="0">
            <a:spAutoFit/>
          </a:bodyPr>
          <a:lstStyle/>
          <a:p>
            <a:r>
              <a:rPr lang="en-US" sz="1400" dirty="0">
                <a:solidFill>
                  <a:srgbClr val="FF0000"/>
                </a:solidFill>
              </a:rPr>
              <a:t>Sequence of coordinate</a:t>
            </a:r>
          </a:p>
        </p:txBody>
      </p:sp>
    </p:spTree>
    <p:extLst>
      <p:ext uri="{BB962C8B-B14F-4D97-AF65-F5344CB8AC3E}">
        <p14:creationId xmlns:p14="http://schemas.microsoft.com/office/powerpoint/2010/main" val="198318640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plot() to Draw Missouri State Boundary</a:t>
            </a:r>
          </a:p>
        </p:txBody>
      </p:sp>
      <p:sp>
        <p:nvSpPr>
          <p:cNvPr id="3" name="Slide Number Placeholder 2"/>
          <p:cNvSpPr>
            <a:spLocks noGrp="1"/>
          </p:cNvSpPr>
          <p:nvPr>
            <p:ph type="sldNum" sz="quarter" idx="12"/>
          </p:nvPr>
        </p:nvSpPr>
        <p:spPr/>
        <p:txBody>
          <a:bodyPr/>
          <a:lstStyle/>
          <a:p>
            <a:fld id="{F8328964-332A-4115-BBD0-419F6E8FE1FF}" type="slidenum">
              <a:rPr lang="en-US" smtClean="0"/>
              <a:t>78</a:t>
            </a:fld>
            <a:endParaRPr lang="en-US"/>
          </a:p>
        </p:txBody>
      </p:sp>
      <p:sp>
        <p:nvSpPr>
          <p:cNvPr id="5" name="Rectangle 4"/>
          <p:cNvSpPr/>
          <p:nvPr/>
        </p:nvSpPr>
        <p:spPr>
          <a:xfrm>
            <a:off x="2112699" y="1983700"/>
            <a:ext cx="3806952" cy="289310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a:solidFill>
                  <a:srgbClr val="008000"/>
                </a:solidFill>
                <a:highlight>
                  <a:srgbClr val="FFFFFF"/>
                </a:highlight>
              </a:rPr>
              <a:t># Create a data frame of map data for all states</a:t>
            </a:r>
            <a:endParaRPr lang="en-US" sz="1400" dirty="0">
              <a:solidFill>
                <a:srgbClr val="000000"/>
              </a:solidFill>
              <a:highlight>
                <a:srgbClr val="FFFFFF"/>
              </a:highlight>
            </a:endParaRPr>
          </a:p>
          <a:p>
            <a:r>
              <a:rPr lang="en-US" sz="1400" dirty="0" err="1">
                <a:solidFill>
                  <a:srgbClr val="000000"/>
                </a:solidFill>
                <a:highlight>
                  <a:srgbClr val="FFFFFF"/>
                </a:highlight>
              </a:rPr>
              <a:t>us_states</a:t>
            </a:r>
            <a:r>
              <a:rPr lang="en-US" sz="1400" dirty="0">
                <a:solidFill>
                  <a:srgbClr val="000000"/>
                </a:solidFill>
                <a:highlight>
                  <a:srgbClr val="FFFFFF"/>
                </a:highlight>
              </a:rPr>
              <a:t> </a:t>
            </a:r>
            <a:r>
              <a:rPr lang="en-US" sz="1400" b="1" dirty="0">
                <a:solidFill>
                  <a:srgbClr val="000080"/>
                </a:solidFill>
                <a:highlight>
                  <a:srgbClr val="FFFFFF"/>
                </a:highlight>
              </a:rPr>
              <a:t>&lt;-</a:t>
            </a:r>
            <a:r>
              <a:rPr lang="en-US" sz="1400" dirty="0">
                <a:solidFill>
                  <a:srgbClr val="000000"/>
                </a:solidFill>
                <a:highlight>
                  <a:srgbClr val="FFFFFF"/>
                </a:highlight>
              </a:rPr>
              <a:t> ggplot2</a:t>
            </a:r>
            <a:r>
              <a:rPr lang="en-US" sz="1400" b="1" dirty="0">
                <a:solidFill>
                  <a:srgbClr val="000080"/>
                </a:solidFill>
                <a:highlight>
                  <a:srgbClr val="FFFFFF"/>
                </a:highlight>
              </a:rPr>
              <a:t>::</a:t>
            </a:r>
            <a:r>
              <a:rPr lang="en-US" sz="1400" dirty="0" err="1">
                <a:solidFill>
                  <a:srgbClr val="000000"/>
                </a:solidFill>
                <a:highlight>
                  <a:srgbClr val="FFFFFF"/>
                </a:highlight>
              </a:rPr>
              <a:t>map_data</a:t>
            </a:r>
            <a:r>
              <a:rPr lang="en-US" sz="1400" b="1" dirty="0">
                <a:solidFill>
                  <a:srgbClr val="000080"/>
                </a:solidFill>
                <a:highlight>
                  <a:srgbClr val="FFFFFF"/>
                </a:highlight>
              </a:rPr>
              <a:t>(</a:t>
            </a:r>
            <a:r>
              <a:rPr lang="en-US" sz="1400" dirty="0">
                <a:solidFill>
                  <a:srgbClr val="808080"/>
                </a:solidFill>
                <a:highlight>
                  <a:srgbClr val="FFFFFF"/>
                </a:highlight>
              </a:rPr>
              <a:t>"state"</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8000FF"/>
                </a:solidFill>
                <a:highlight>
                  <a:srgbClr val="FFFFFF"/>
                </a:highlight>
              </a:rPr>
              <a:t>head</a:t>
            </a:r>
            <a:r>
              <a:rPr lang="en-US" sz="1400" b="1" dirty="0">
                <a:solidFill>
                  <a:srgbClr val="000080"/>
                </a:solidFill>
                <a:highlight>
                  <a:srgbClr val="FFFFFF"/>
                </a:highlight>
              </a:rPr>
              <a:t>(</a:t>
            </a:r>
            <a:r>
              <a:rPr lang="en-US" sz="1400" dirty="0" err="1">
                <a:solidFill>
                  <a:srgbClr val="000000"/>
                </a:solidFill>
                <a:highlight>
                  <a:srgbClr val="FFFFFF"/>
                </a:highlight>
              </a:rPr>
              <a:t>us_states</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8000"/>
                </a:solidFill>
                <a:highlight>
                  <a:srgbClr val="FFFFFF"/>
                </a:highlight>
              </a:rPr>
              <a:t># Select Missouri data</a:t>
            </a:r>
            <a:endParaRPr lang="en-US" sz="1400" dirty="0">
              <a:solidFill>
                <a:srgbClr val="000000"/>
              </a:solidFill>
              <a:highlight>
                <a:srgbClr val="FFFFFF"/>
              </a:highlight>
            </a:endParaRPr>
          </a:p>
          <a:p>
            <a:r>
              <a:rPr lang="en-US" sz="1400" dirty="0" err="1">
                <a:solidFill>
                  <a:srgbClr val="000000"/>
                </a:solidFill>
                <a:highlight>
                  <a:srgbClr val="FFFFFF"/>
                </a:highlight>
              </a:rPr>
              <a:t>mo</a:t>
            </a:r>
            <a:r>
              <a:rPr lang="en-US" sz="1400" dirty="0">
                <a:solidFill>
                  <a:srgbClr val="000000"/>
                </a:solidFill>
                <a:highlight>
                  <a:srgbClr val="FFFFFF"/>
                </a:highlight>
              </a:rPr>
              <a:t> </a:t>
            </a:r>
            <a:r>
              <a:rPr lang="en-US" sz="1400" b="1" dirty="0">
                <a:solidFill>
                  <a:srgbClr val="000080"/>
                </a:solidFill>
                <a:highlight>
                  <a:srgbClr val="FFFFFF"/>
                </a:highlight>
              </a:rPr>
              <a:t>&lt;-</a:t>
            </a:r>
            <a:r>
              <a:rPr lang="en-US" sz="1400" dirty="0">
                <a:solidFill>
                  <a:srgbClr val="000000"/>
                </a:solidFill>
                <a:highlight>
                  <a:srgbClr val="FFFFFF"/>
                </a:highlight>
              </a:rPr>
              <a:t> </a:t>
            </a:r>
            <a:r>
              <a:rPr lang="en-US" sz="1400" dirty="0" err="1">
                <a:solidFill>
                  <a:srgbClr val="000000"/>
                </a:solidFill>
                <a:highlight>
                  <a:srgbClr val="FFFFFF"/>
                </a:highlight>
              </a:rPr>
              <a:t>us_states</a:t>
            </a:r>
            <a:r>
              <a:rPr lang="en-US" sz="1400" b="1" dirty="0">
                <a:solidFill>
                  <a:srgbClr val="000080"/>
                </a:solidFill>
                <a:highlight>
                  <a:srgbClr val="FFFFFF"/>
                </a:highlight>
              </a:rPr>
              <a:t>[</a:t>
            </a:r>
            <a:r>
              <a:rPr lang="en-US" sz="1400" dirty="0">
                <a:solidFill>
                  <a:srgbClr val="8000FF"/>
                </a:solidFill>
                <a:highlight>
                  <a:srgbClr val="FFFFFF"/>
                </a:highlight>
              </a:rPr>
              <a:t>which</a:t>
            </a:r>
            <a:r>
              <a:rPr lang="en-US" sz="1400" b="1" dirty="0">
                <a:solidFill>
                  <a:srgbClr val="000080"/>
                </a:solidFill>
                <a:highlight>
                  <a:srgbClr val="FFFFFF"/>
                </a:highlight>
              </a:rPr>
              <a:t>(</a:t>
            </a:r>
            <a:r>
              <a:rPr lang="en-US" sz="1400" dirty="0" err="1">
                <a:solidFill>
                  <a:srgbClr val="000000"/>
                </a:solidFill>
                <a:highlight>
                  <a:srgbClr val="FFFFFF"/>
                </a:highlight>
              </a:rPr>
              <a:t>us_states</a:t>
            </a:r>
            <a:r>
              <a:rPr lang="en-US" sz="1400" b="1" dirty="0" err="1">
                <a:solidFill>
                  <a:srgbClr val="000080"/>
                </a:solidFill>
                <a:highlight>
                  <a:srgbClr val="FFFFFF"/>
                </a:highlight>
              </a:rPr>
              <a:t>$</a:t>
            </a:r>
            <a:r>
              <a:rPr lang="en-US" sz="1400" dirty="0" err="1">
                <a:solidFill>
                  <a:srgbClr val="000000"/>
                </a:solidFill>
                <a:highlight>
                  <a:srgbClr val="FFFFFF"/>
                </a:highlight>
              </a:rPr>
              <a:t>region</a:t>
            </a:r>
            <a:r>
              <a:rPr lang="en-US" sz="1400" b="1" dirty="0">
                <a:solidFill>
                  <a:srgbClr val="000080"/>
                </a:solidFill>
                <a:highlight>
                  <a:srgbClr val="FFFFFF"/>
                </a:highlight>
              </a:rPr>
              <a:t>==</a:t>
            </a:r>
            <a:r>
              <a:rPr lang="en-US" sz="1400" dirty="0">
                <a:solidFill>
                  <a:srgbClr val="808080"/>
                </a:solidFill>
                <a:highlight>
                  <a:srgbClr val="FFFFFF"/>
                </a:highlight>
              </a:rPr>
              <a:t>"</a:t>
            </a:r>
            <a:r>
              <a:rPr lang="en-US" sz="1400" dirty="0" err="1">
                <a:solidFill>
                  <a:srgbClr val="808080"/>
                </a:solidFill>
                <a:highlight>
                  <a:srgbClr val="FFFFFF"/>
                </a:highlight>
              </a:rPr>
              <a:t>missouri</a:t>
            </a:r>
            <a:r>
              <a:rPr lang="en-US" sz="1400" dirty="0">
                <a:solidFill>
                  <a:srgbClr val="808080"/>
                </a:solidFill>
                <a:highlight>
                  <a:srgbClr val="FFFFFF"/>
                </a:highlight>
              </a:rPr>
              <a:t>"</a:t>
            </a:r>
            <a:r>
              <a:rPr lang="en-US" sz="1400" b="1" dirty="0">
                <a:solidFill>
                  <a:srgbClr val="000080"/>
                </a:solidFill>
                <a:highlight>
                  <a:srgbClr val="FFFFFF"/>
                </a:highlight>
              </a:rPr>
              <a:t>)</a:t>
            </a:r>
            <a:r>
              <a:rPr lang="en-US" sz="1400" dirty="0">
                <a:solidFill>
                  <a:srgbClr val="000000"/>
                </a:solidFill>
                <a:highlight>
                  <a:srgbClr val="FFFFFF"/>
                </a:highlight>
              </a:rPr>
              <a: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mo</a:t>
            </a:r>
            <a:r>
              <a:rPr lang="en-US" sz="1400" dirty="0">
                <a:solidFill>
                  <a:srgbClr val="000000"/>
                </a:solidFill>
                <a:highlight>
                  <a:srgbClr val="FFFFFF"/>
                </a:highlight>
              </a:rPr>
              <a:t> </a:t>
            </a:r>
            <a:r>
              <a:rPr lang="en-US" sz="1400" dirty="0">
                <a:solidFill>
                  <a:srgbClr val="008000"/>
                </a:solidFill>
                <a:highlight>
                  <a:srgbClr val="FFFFFF"/>
                </a:highlight>
              </a:rPr>
              <a:t># long: longitude, </a:t>
            </a:r>
            <a:r>
              <a:rPr lang="en-US" sz="1400" dirty="0" err="1">
                <a:solidFill>
                  <a:srgbClr val="008000"/>
                </a:solidFill>
                <a:highlight>
                  <a:srgbClr val="FFFFFF"/>
                </a:highlight>
              </a:rPr>
              <a:t>lat</a:t>
            </a:r>
            <a:r>
              <a:rPr lang="en-US" sz="1400" dirty="0">
                <a:solidFill>
                  <a:srgbClr val="008000"/>
                </a:solidFill>
                <a:highlight>
                  <a:srgbClr val="FFFFFF"/>
                </a:highlight>
              </a:rPr>
              <a:t>: latitude</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a:solidFill>
                  <a:srgbClr val="008000"/>
                </a:solidFill>
                <a:highlight>
                  <a:srgbClr val="FFFFFF"/>
                </a:highlight>
              </a:rPr>
              <a:t># Plot the shape of Missouri state</a:t>
            </a:r>
            <a:endParaRPr lang="en-US" sz="1400" dirty="0">
              <a:solidFill>
                <a:srgbClr val="000000"/>
              </a:solidFill>
              <a:highlight>
                <a:srgbClr val="FFFFFF"/>
              </a:highlight>
            </a:endParaRPr>
          </a:p>
          <a:p>
            <a:r>
              <a:rPr lang="en-US" sz="1400" dirty="0">
                <a:solidFill>
                  <a:srgbClr val="8000FF"/>
                </a:solidFill>
                <a:highlight>
                  <a:srgbClr val="FFFFFF"/>
                </a:highlight>
              </a:rPr>
              <a:t>plot</a:t>
            </a:r>
            <a:r>
              <a:rPr lang="en-US" sz="1400" b="1" dirty="0">
                <a:solidFill>
                  <a:srgbClr val="000080"/>
                </a:solidFill>
                <a:highlight>
                  <a:srgbClr val="FFFFFF"/>
                </a:highlight>
              </a:rPr>
              <a:t>(</a:t>
            </a:r>
            <a:r>
              <a:rPr lang="en-US" sz="1400" dirty="0" err="1">
                <a:solidFill>
                  <a:srgbClr val="000000"/>
                </a:solidFill>
                <a:highlight>
                  <a:srgbClr val="FFFFFF"/>
                </a:highlight>
              </a:rPr>
              <a:t>mo</a:t>
            </a:r>
            <a:r>
              <a:rPr lang="en-US" sz="1400" b="1" dirty="0" err="1">
                <a:solidFill>
                  <a:srgbClr val="000080"/>
                </a:solidFill>
                <a:highlight>
                  <a:srgbClr val="FFFFFF"/>
                </a:highlight>
              </a:rPr>
              <a:t>$</a:t>
            </a:r>
            <a:r>
              <a:rPr lang="en-US" sz="1400" dirty="0" err="1">
                <a:solidFill>
                  <a:srgbClr val="000000"/>
                </a:solidFill>
                <a:highlight>
                  <a:srgbClr val="FFFFFF"/>
                </a:highlight>
              </a:rPr>
              <a:t>long,mo</a:t>
            </a:r>
            <a:r>
              <a:rPr lang="en-US" sz="1400" b="1" dirty="0" err="1">
                <a:solidFill>
                  <a:srgbClr val="000080"/>
                </a:solidFill>
                <a:highlight>
                  <a:srgbClr val="FFFFFF"/>
                </a:highlight>
              </a:rPr>
              <a:t>$</a:t>
            </a:r>
            <a:r>
              <a:rPr lang="en-US" sz="1400" dirty="0" err="1">
                <a:solidFill>
                  <a:srgbClr val="000000"/>
                </a:solidFill>
                <a:highlight>
                  <a:srgbClr val="FFFFFF"/>
                </a:highlight>
              </a:rPr>
              <a:t>lat</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a:solidFill>
                  <a:srgbClr val="008000"/>
                </a:solidFill>
                <a:highlight>
                  <a:srgbClr val="FFFFFF"/>
                </a:highlight>
              </a:rPr>
              <a:t># A better plot of the shape</a:t>
            </a:r>
            <a:endParaRPr lang="en-US" sz="1400" dirty="0">
              <a:solidFill>
                <a:srgbClr val="000000"/>
              </a:solidFill>
              <a:highlight>
                <a:srgbClr val="FFFFFF"/>
              </a:highlight>
            </a:endParaRPr>
          </a:p>
          <a:p>
            <a:r>
              <a:rPr lang="en-US" sz="1400" dirty="0">
                <a:solidFill>
                  <a:srgbClr val="8000FF"/>
                </a:solidFill>
                <a:highlight>
                  <a:srgbClr val="FFFFFF"/>
                </a:highlight>
              </a:rPr>
              <a:t>plot</a:t>
            </a:r>
            <a:r>
              <a:rPr lang="en-US" sz="1400" b="1" dirty="0">
                <a:solidFill>
                  <a:srgbClr val="000080"/>
                </a:solidFill>
                <a:highlight>
                  <a:srgbClr val="FFFFFF"/>
                </a:highlight>
              </a:rPr>
              <a:t>(</a:t>
            </a:r>
            <a:r>
              <a:rPr lang="en-US" sz="1400" dirty="0" err="1">
                <a:solidFill>
                  <a:srgbClr val="000000"/>
                </a:solidFill>
                <a:highlight>
                  <a:srgbClr val="FFFFFF"/>
                </a:highlight>
              </a:rPr>
              <a:t>mo</a:t>
            </a:r>
            <a:r>
              <a:rPr lang="en-US" sz="1400" b="1" dirty="0" err="1">
                <a:solidFill>
                  <a:srgbClr val="000080"/>
                </a:solidFill>
                <a:highlight>
                  <a:srgbClr val="FFFFFF"/>
                </a:highlight>
              </a:rPr>
              <a:t>$</a:t>
            </a:r>
            <a:r>
              <a:rPr lang="en-US" sz="1400" dirty="0" err="1">
                <a:solidFill>
                  <a:srgbClr val="000000"/>
                </a:solidFill>
                <a:highlight>
                  <a:srgbClr val="FFFFFF"/>
                </a:highlight>
              </a:rPr>
              <a:t>long,mo</a:t>
            </a:r>
            <a:r>
              <a:rPr lang="en-US" sz="1400" b="1" dirty="0" err="1">
                <a:solidFill>
                  <a:srgbClr val="000080"/>
                </a:solidFill>
                <a:highlight>
                  <a:srgbClr val="FFFFFF"/>
                </a:highlight>
              </a:rPr>
              <a:t>$</a:t>
            </a:r>
            <a:r>
              <a:rPr lang="en-US" sz="1400" dirty="0" err="1">
                <a:solidFill>
                  <a:srgbClr val="000000"/>
                </a:solidFill>
                <a:highlight>
                  <a:srgbClr val="FFFFFF"/>
                </a:highlight>
              </a:rPr>
              <a:t>lat</a:t>
            </a:r>
            <a:r>
              <a:rPr lang="en-US" sz="1400" dirty="0">
                <a:solidFill>
                  <a:srgbClr val="000000"/>
                </a:solidFill>
                <a:highlight>
                  <a:srgbClr val="FFFFFF"/>
                </a:highlight>
              </a:rPr>
              <a:t>, type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"l"</a:t>
            </a:r>
            <a:r>
              <a:rPr lang="en-US" sz="1400" b="1" dirty="0">
                <a:solidFill>
                  <a:srgbClr val="000080"/>
                </a:solidFill>
                <a:highlight>
                  <a:srgbClr val="FFFFFF"/>
                </a:highlight>
              </a:rPr>
              <a:t>)</a:t>
            </a:r>
            <a:endParaRPr lang="en-US" sz="1400" dirty="0">
              <a:solidFill>
                <a:srgbClr val="000000"/>
              </a:solidFill>
              <a:highlight>
                <a:srgbClr val="FFFFFF"/>
              </a:highlight>
            </a:endParaRPr>
          </a:p>
        </p:txBody>
      </p:sp>
      <p:pic>
        <p:nvPicPr>
          <p:cNvPr id="6" name="Picture 5"/>
          <p:cNvPicPr>
            <a:picLocks noChangeAspect="1"/>
          </p:cNvPicPr>
          <p:nvPr/>
        </p:nvPicPr>
        <p:blipFill rotWithShape="1">
          <a:blip r:embed="rId2"/>
          <a:srcRect t="13420" b="1587"/>
          <a:stretch/>
        </p:blipFill>
        <p:spPr>
          <a:xfrm>
            <a:off x="6400800" y="1066799"/>
            <a:ext cx="3599880" cy="2750438"/>
          </a:xfrm>
          <a:prstGeom prst="rect">
            <a:avLst/>
          </a:prstGeom>
        </p:spPr>
      </p:pic>
      <p:pic>
        <p:nvPicPr>
          <p:cNvPr id="7" name="Picture 6"/>
          <p:cNvPicPr>
            <a:picLocks noChangeAspect="1"/>
          </p:cNvPicPr>
          <p:nvPr/>
        </p:nvPicPr>
        <p:blipFill rotWithShape="1">
          <a:blip r:embed="rId3"/>
          <a:srcRect t="15179" b="2554"/>
          <a:stretch/>
        </p:blipFill>
        <p:spPr>
          <a:xfrm>
            <a:off x="6400800" y="3657600"/>
            <a:ext cx="3705759" cy="2667001"/>
          </a:xfrm>
          <a:prstGeom prst="rect">
            <a:avLst/>
          </a:prstGeom>
        </p:spPr>
      </p:pic>
      <p:cxnSp>
        <p:nvCxnSpPr>
          <p:cNvPr id="9" name="Straight Arrow Connector 8"/>
          <p:cNvCxnSpPr/>
          <p:nvPr/>
        </p:nvCxnSpPr>
        <p:spPr>
          <a:xfrm flipV="1">
            <a:off x="5029201" y="3048000"/>
            <a:ext cx="1371599" cy="990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029200" y="4724400"/>
            <a:ext cx="12954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24833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Slide Number Placeholder 2"/>
          <p:cNvSpPr>
            <a:spLocks noGrp="1"/>
          </p:cNvSpPr>
          <p:nvPr>
            <p:ph type="sldNum" sz="quarter" idx="12"/>
          </p:nvPr>
        </p:nvSpPr>
        <p:spPr/>
        <p:txBody>
          <a:bodyPr/>
          <a:lstStyle/>
          <a:p>
            <a:fld id="{F8328964-332A-4115-BBD0-419F6E8FE1FF}" type="slidenum">
              <a:rPr lang="en-US" smtClean="0"/>
              <a:t>79</a:t>
            </a:fld>
            <a:endParaRPr lang="en-US"/>
          </a:p>
        </p:txBody>
      </p:sp>
      <p:sp>
        <p:nvSpPr>
          <p:cNvPr id="5" name="Rectangle 4"/>
          <p:cNvSpPr/>
          <p:nvPr/>
        </p:nvSpPr>
        <p:spPr>
          <a:xfrm>
            <a:off x="990600" y="3200400"/>
            <a:ext cx="4898136" cy="10156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200" dirty="0">
                <a:solidFill>
                  <a:srgbClr val="008000"/>
                </a:solidFill>
                <a:highlight>
                  <a:srgbClr val="FFFFFF"/>
                </a:highlight>
              </a:rPr>
              <a:t># Add more details</a:t>
            </a:r>
            <a:endParaRPr lang="en-US" sz="1200" dirty="0">
              <a:solidFill>
                <a:srgbClr val="000000"/>
              </a:solidFill>
              <a:highlight>
                <a:srgbClr val="FFFFFF"/>
              </a:highlight>
            </a:endParaRPr>
          </a:p>
          <a:p>
            <a:r>
              <a:rPr lang="en-US" sz="1200" dirty="0">
                <a:solidFill>
                  <a:srgbClr val="8000FF"/>
                </a:solidFill>
                <a:highlight>
                  <a:srgbClr val="FFFFFF"/>
                </a:highlight>
              </a:rPr>
              <a:t>plot</a:t>
            </a:r>
            <a:r>
              <a:rPr lang="en-US" sz="1200" b="1" dirty="0">
                <a:solidFill>
                  <a:srgbClr val="000080"/>
                </a:solidFill>
                <a:highlight>
                  <a:srgbClr val="FFFFFF"/>
                </a:highlight>
              </a:rPr>
              <a:t>(</a:t>
            </a:r>
            <a:r>
              <a:rPr lang="en-US" sz="1200" dirty="0" err="1">
                <a:solidFill>
                  <a:srgbClr val="000000"/>
                </a:solidFill>
                <a:highlight>
                  <a:srgbClr val="FFFFFF"/>
                </a:highlight>
              </a:rPr>
              <a:t>mo</a:t>
            </a:r>
            <a:r>
              <a:rPr lang="en-US" sz="1200" b="1" dirty="0" err="1">
                <a:solidFill>
                  <a:srgbClr val="000080"/>
                </a:solidFill>
                <a:highlight>
                  <a:srgbClr val="FFFFFF"/>
                </a:highlight>
              </a:rPr>
              <a:t>$</a:t>
            </a:r>
            <a:r>
              <a:rPr lang="en-US" sz="1200" dirty="0" err="1">
                <a:solidFill>
                  <a:srgbClr val="000000"/>
                </a:solidFill>
                <a:highlight>
                  <a:srgbClr val="FFFFFF"/>
                </a:highlight>
              </a:rPr>
              <a:t>long,mo</a:t>
            </a:r>
            <a:r>
              <a:rPr lang="en-US" sz="1200" b="1" dirty="0" err="1">
                <a:solidFill>
                  <a:srgbClr val="000080"/>
                </a:solidFill>
                <a:highlight>
                  <a:srgbClr val="FFFFFF"/>
                </a:highlight>
              </a:rPr>
              <a:t>$</a:t>
            </a:r>
            <a:r>
              <a:rPr lang="en-US" sz="1200" dirty="0" err="1">
                <a:solidFill>
                  <a:srgbClr val="000000"/>
                </a:solidFill>
                <a:highlight>
                  <a:srgbClr val="FFFFFF"/>
                </a:highlight>
              </a:rPr>
              <a:t>lat</a:t>
            </a:r>
            <a:r>
              <a:rPr lang="en-US" sz="1200" dirty="0">
                <a:solidFill>
                  <a:srgbClr val="000000"/>
                </a:solidFill>
                <a:highlight>
                  <a:srgbClr val="FFFFFF"/>
                </a:highlight>
              </a:rPr>
              <a:t>, type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808080"/>
                </a:solidFill>
                <a:highlight>
                  <a:srgbClr val="FFFFFF"/>
                </a:highlight>
              </a:rPr>
              <a:t>"n"</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008000"/>
                </a:solidFill>
                <a:highlight>
                  <a:srgbClr val="FFFFFF"/>
                </a:highlight>
              </a:rPr>
              <a:t># Draw a blank plot</a:t>
            </a:r>
            <a:endParaRPr lang="en-US" sz="1200" dirty="0">
              <a:solidFill>
                <a:srgbClr val="000000"/>
              </a:solidFill>
              <a:highlight>
                <a:srgbClr val="FFFFFF"/>
              </a:highlight>
            </a:endParaRPr>
          </a:p>
          <a:p>
            <a:r>
              <a:rPr lang="en-US" sz="1200" dirty="0">
                <a:solidFill>
                  <a:srgbClr val="8000FF"/>
                </a:solidFill>
                <a:highlight>
                  <a:srgbClr val="FFFFFF"/>
                </a:highlight>
              </a:rPr>
              <a:t>polygon</a:t>
            </a:r>
            <a:r>
              <a:rPr lang="en-US" sz="1200" b="1" dirty="0">
                <a:solidFill>
                  <a:srgbClr val="000080"/>
                </a:solidFill>
                <a:highlight>
                  <a:srgbClr val="FFFFFF"/>
                </a:highlight>
              </a:rPr>
              <a:t>(</a:t>
            </a:r>
            <a:r>
              <a:rPr lang="en-US" sz="1200" dirty="0" err="1">
                <a:solidFill>
                  <a:srgbClr val="000000"/>
                </a:solidFill>
                <a:highlight>
                  <a:srgbClr val="FFFFFF"/>
                </a:highlight>
              </a:rPr>
              <a:t>mo</a:t>
            </a:r>
            <a:r>
              <a:rPr lang="en-US" sz="1200" b="1" dirty="0" err="1">
                <a:solidFill>
                  <a:srgbClr val="000080"/>
                </a:solidFill>
                <a:highlight>
                  <a:srgbClr val="FFFFFF"/>
                </a:highlight>
              </a:rPr>
              <a:t>$</a:t>
            </a:r>
            <a:r>
              <a:rPr lang="en-US" sz="1200" dirty="0" err="1">
                <a:solidFill>
                  <a:srgbClr val="000000"/>
                </a:solidFill>
                <a:highlight>
                  <a:srgbClr val="FFFFFF"/>
                </a:highlight>
              </a:rPr>
              <a:t>long,mo</a:t>
            </a:r>
            <a:r>
              <a:rPr lang="en-US" sz="1200" b="1" dirty="0" err="1">
                <a:solidFill>
                  <a:srgbClr val="000080"/>
                </a:solidFill>
                <a:highlight>
                  <a:srgbClr val="FFFFFF"/>
                </a:highlight>
              </a:rPr>
              <a:t>$</a:t>
            </a:r>
            <a:r>
              <a:rPr lang="en-US" sz="1200" dirty="0" err="1">
                <a:solidFill>
                  <a:srgbClr val="000000"/>
                </a:solidFill>
                <a:highlight>
                  <a:srgbClr val="FFFFFF"/>
                </a:highlight>
              </a:rPr>
              <a:t>lat</a:t>
            </a:r>
            <a:r>
              <a:rPr lang="en-US" sz="1200" dirty="0">
                <a:solidFill>
                  <a:srgbClr val="000000"/>
                </a:solidFill>
                <a:highlight>
                  <a:srgbClr val="FFFFFF"/>
                </a:highlight>
              </a:rPr>
              <a:t>, </a:t>
            </a:r>
            <a:r>
              <a:rPr lang="en-US" sz="1200" dirty="0">
                <a:solidFill>
                  <a:srgbClr val="8000FF"/>
                </a:solidFill>
                <a:highlight>
                  <a:srgbClr val="FFFFFF"/>
                </a:highlight>
              </a:rPr>
              <a:t>col</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808080"/>
                </a:solidFill>
                <a:highlight>
                  <a:srgbClr val="FFFFFF"/>
                </a:highlight>
              </a:rPr>
              <a:t>"green"</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008000"/>
                </a:solidFill>
                <a:highlight>
                  <a:srgbClr val="FFFFFF"/>
                </a:highlight>
              </a:rPr>
              <a:t># Add polygon</a:t>
            </a:r>
          </a:p>
          <a:p>
            <a:r>
              <a:rPr lang="en-US" sz="1200" dirty="0">
                <a:solidFill>
                  <a:srgbClr val="8000FF"/>
                </a:solidFill>
                <a:highlight>
                  <a:srgbClr val="FFFFFF"/>
                </a:highlight>
              </a:rPr>
              <a:t>points</a:t>
            </a:r>
            <a:r>
              <a:rPr lang="en-US" sz="1200" b="1" dirty="0">
                <a:solidFill>
                  <a:srgbClr val="000080"/>
                </a:solidFill>
                <a:highlight>
                  <a:srgbClr val="FFFFFF"/>
                </a:highlight>
              </a:rPr>
              <a:t>(-</a:t>
            </a:r>
            <a:r>
              <a:rPr lang="en-US" sz="1200" dirty="0">
                <a:solidFill>
                  <a:srgbClr val="FF8000"/>
                </a:solidFill>
                <a:highlight>
                  <a:srgbClr val="FFFFFF"/>
                </a:highlight>
              </a:rPr>
              <a:t>91.774069</a:t>
            </a:r>
            <a:r>
              <a:rPr lang="en-US" sz="1200" dirty="0">
                <a:solidFill>
                  <a:srgbClr val="000000"/>
                </a:solidFill>
                <a:highlight>
                  <a:srgbClr val="FFFFFF"/>
                </a:highlight>
              </a:rPr>
              <a:t>, </a:t>
            </a:r>
            <a:r>
              <a:rPr lang="en-US" sz="1200" dirty="0">
                <a:solidFill>
                  <a:srgbClr val="FF8000"/>
                </a:solidFill>
                <a:highlight>
                  <a:srgbClr val="FFFFFF"/>
                </a:highlight>
              </a:rPr>
              <a:t>37.954234</a:t>
            </a:r>
            <a:r>
              <a:rPr lang="en-US" sz="1200" dirty="0">
                <a:solidFill>
                  <a:srgbClr val="000000"/>
                </a:solidFill>
                <a:highlight>
                  <a:srgbClr val="FFFFFF"/>
                </a:highlight>
              </a:rPr>
              <a:t>, </a:t>
            </a:r>
            <a:r>
              <a:rPr lang="en-US" sz="1200" dirty="0">
                <a:solidFill>
                  <a:srgbClr val="8000FF"/>
                </a:solidFill>
                <a:highlight>
                  <a:srgbClr val="FFFFFF"/>
                </a:highlight>
              </a:rPr>
              <a:t>col</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808080"/>
                </a:solidFill>
                <a:highlight>
                  <a:srgbClr val="FFFFFF"/>
                </a:highlight>
              </a:rPr>
              <a:t>"red"</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008000"/>
                </a:solidFill>
                <a:highlight>
                  <a:srgbClr val="FFFFFF"/>
                </a:highlight>
              </a:rPr>
              <a:t># Add MST location</a:t>
            </a:r>
            <a:endParaRPr lang="en-US" sz="1200" dirty="0">
              <a:solidFill>
                <a:srgbClr val="000000"/>
              </a:solidFill>
              <a:highlight>
                <a:srgbClr val="FFFFFF"/>
              </a:highlight>
            </a:endParaRPr>
          </a:p>
          <a:p>
            <a:r>
              <a:rPr lang="en-US" sz="1200" dirty="0">
                <a:solidFill>
                  <a:srgbClr val="8000FF"/>
                </a:solidFill>
                <a:highlight>
                  <a:srgbClr val="FFFFFF"/>
                </a:highlight>
              </a:rPr>
              <a:t>text</a:t>
            </a:r>
            <a:r>
              <a:rPr lang="en-US" sz="1200" b="1" dirty="0">
                <a:solidFill>
                  <a:srgbClr val="000080"/>
                </a:solidFill>
                <a:highlight>
                  <a:srgbClr val="FFFFFF"/>
                </a:highlight>
              </a:rPr>
              <a:t>(-</a:t>
            </a:r>
            <a:r>
              <a:rPr lang="en-US" sz="1200" dirty="0">
                <a:solidFill>
                  <a:srgbClr val="FF8000"/>
                </a:solidFill>
                <a:highlight>
                  <a:srgbClr val="FFFFFF"/>
                </a:highlight>
              </a:rPr>
              <a:t>91.774069</a:t>
            </a:r>
            <a:r>
              <a:rPr lang="en-US" sz="1200" dirty="0">
                <a:solidFill>
                  <a:srgbClr val="000000"/>
                </a:solidFill>
                <a:highlight>
                  <a:srgbClr val="FFFFFF"/>
                </a:highlight>
              </a:rPr>
              <a:t>, </a:t>
            </a:r>
            <a:r>
              <a:rPr lang="en-US" sz="1200" dirty="0">
                <a:solidFill>
                  <a:srgbClr val="FF8000"/>
                </a:solidFill>
                <a:highlight>
                  <a:srgbClr val="FFFFFF"/>
                </a:highlight>
              </a:rPr>
              <a:t>37.954234</a:t>
            </a:r>
            <a:r>
              <a:rPr lang="en-US" sz="1200" dirty="0">
                <a:solidFill>
                  <a:srgbClr val="000000"/>
                </a:solidFill>
                <a:highlight>
                  <a:srgbClr val="FFFFFF"/>
                </a:highlight>
              </a:rPr>
              <a:t>,</a:t>
            </a:r>
            <a:r>
              <a:rPr lang="en-US" sz="1200" dirty="0">
                <a:solidFill>
                  <a:srgbClr val="808080"/>
                </a:solidFill>
                <a:highlight>
                  <a:srgbClr val="FFFFFF"/>
                </a:highlight>
              </a:rPr>
              <a:t>"MST"</a:t>
            </a:r>
            <a:r>
              <a:rPr lang="en-US" sz="1200" dirty="0">
                <a:solidFill>
                  <a:srgbClr val="000000"/>
                </a:solidFill>
                <a:highlight>
                  <a:srgbClr val="FFFFFF"/>
                </a:highlight>
              </a:rPr>
              <a:t>, </a:t>
            </a:r>
            <a:r>
              <a:rPr lang="en-US" sz="1200" dirty="0" err="1">
                <a:solidFill>
                  <a:srgbClr val="000000"/>
                </a:solidFill>
                <a:highlight>
                  <a:srgbClr val="FFFFFF"/>
                </a:highlight>
              </a:rPr>
              <a:t>pos</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FF8000"/>
                </a:solidFill>
                <a:highlight>
                  <a:srgbClr val="FFFFFF"/>
                </a:highlight>
              </a:rPr>
              <a:t>3</a:t>
            </a:r>
            <a:r>
              <a:rPr lang="en-US" sz="1200" dirty="0">
                <a:solidFill>
                  <a:srgbClr val="000000"/>
                </a:solidFill>
                <a:highlight>
                  <a:srgbClr val="FFFFFF"/>
                </a:highlight>
              </a:rPr>
              <a:t>, </a:t>
            </a:r>
            <a:r>
              <a:rPr lang="en-US" sz="1200" dirty="0" err="1">
                <a:solidFill>
                  <a:srgbClr val="000000"/>
                </a:solidFill>
                <a:highlight>
                  <a:srgbClr val="FFFFFF"/>
                </a:highlight>
              </a:rPr>
              <a:t>cex</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FF8000"/>
                </a:solidFill>
                <a:highlight>
                  <a:srgbClr val="FFFFFF"/>
                </a:highlight>
              </a:rPr>
              <a:t>0.6</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008000"/>
                </a:solidFill>
                <a:highlight>
                  <a:srgbClr val="FFFFFF"/>
                </a:highlight>
              </a:rPr>
              <a:t># Label the location</a:t>
            </a:r>
            <a:endParaRPr lang="en-US" sz="1200" dirty="0"/>
          </a:p>
        </p:txBody>
      </p:sp>
      <p:sp>
        <p:nvSpPr>
          <p:cNvPr id="7" name="Content Placeholder 3"/>
          <p:cNvSpPr>
            <a:spLocks noGrp="1"/>
          </p:cNvSpPr>
          <p:nvPr>
            <p:ph sz="quarter" idx="1"/>
          </p:nvPr>
        </p:nvSpPr>
        <p:spPr>
          <a:xfrm>
            <a:off x="609600" y="1219200"/>
            <a:ext cx="9601200" cy="381000"/>
          </a:xfrm>
        </p:spPr>
        <p:txBody>
          <a:bodyPr>
            <a:normAutofit fontScale="85000" lnSpcReduction="20000"/>
          </a:bodyPr>
          <a:lstStyle/>
          <a:p>
            <a:r>
              <a:rPr lang="en-US" dirty="0"/>
              <a:t>Add more details</a:t>
            </a:r>
          </a:p>
        </p:txBody>
      </p:sp>
      <p:pic>
        <p:nvPicPr>
          <p:cNvPr id="8" name="Picture 7"/>
          <p:cNvPicPr>
            <a:picLocks noChangeAspect="1"/>
          </p:cNvPicPr>
          <p:nvPr/>
        </p:nvPicPr>
        <p:blipFill rotWithShape="1">
          <a:blip r:embed="rId2"/>
          <a:srcRect t="12501" b="3696"/>
          <a:stretch/>
        </p:blipFill>
        <p:spPr>
          <a:xfrm>
            <a:off x="6172200" y="2279652"/>
            <a:ext cx="4139182" cy="3409603"/>
          </a:xfrm>
          <a:prstGeom prst="rect">
            <a:avLst/>
          </a:prstGeom>
        </p:spPr>
      </p:pic>
    </p:spTree>
    <p:extLst>
      <p:ext uri="{BB962C8B-B14F-4D97-AF65-F5344CB8AC3E}">
        <p14:creationId xmlns:p14="http://schemas.microsoft.com/office/powerpoint/2010/main" val="6616170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Amplifies Human Cognition</a:t>
            </a:r>
          </a:p>
        </p:txBody>
      </p:sp>
      <p:sp>
        <p:nvSpPr>
          <p:cNvPr id="3" name="Slide Number Placeholder 2"/>
          <p:cNvSpPr>
            <a:spLocks noGrp="1"/>
          </p:cNvSpPr>
          <p:nvPr>
            <p:ph type="sldNum" sz="quarter" idx="12"/>
          </p:nvPr>
        </p:nvSpPr>
        <p:spPr/>
        <p:txBody>
          <a:bodyPr/>
          <a:lstStyle/>
          <a:p>
            <a:fld id="{F8328964-332A-4115-BBD0-419F6E8FE1FF}" type="slidenum">
              <a:rPr lang="en-US" smtClean="0"/>
              <a:t>8</a:t>
            </a:fld>
            <a:endParaRPr lang="en-US"/>
          </a:p>
        </p:txBody>
      </p:sp>
      <p:sp>
        <p:nvSpPr>
          <p:cNvPr id="4" name="Content Placeholder 3"/>
          <p:cNvSpPr>
            <a:spLocks noGrp="1"/>
          </p:cNvSpPr>
          <p:nvPr>
            <p:ph sz="quarter" idx="1"/>
          </p:nvPr>
        </p:nvSpPr>
        <p:spPr>
          <a:xfrm>
            <a:off x="609600" y="1219200"/>
            <a:ext cx="6096000" cy="5105400"/>
          </a:xfrm>
        </p:spPr>
        <p:txBody>
          <a:bodyPr>
            <a:normAutofit fontScale="85000" lnSpcReduction="20000"/>
          </a:bodyPr>
          <a:lstStyle/>
          <a:p>
            <a:r>
              <a:rPr lang="en-US" dirty="0"/>
              <a:t>Information visualization amplifies human cognitive capability in six basic ways:</a:t>
            </a:r>
          </a:p>
          <a:p>
            <a:pPr lvl="1">
              <a:buFont typeface="Wingdings" panose="05000000000000000000" pitchFamily="2" charset="2"/>
              <a:buChar char="§"/>
            </a:pPr>
            <a:r>
              <a:rPr lang="en-US" dirty="0"/>
              <a:t>by increasing cognitive resources, such as by using a visual resource to expand human working memory,</a:t>
            </a:r>
          </a:p>
          <a:p>
            <a:pPr lvl="1">
              <a:buFont typeface="Wingdings" panose="05000000000000000000" pitchFamily="2" charset="2"/>
              <a:buChar char="§"/>
            </a:pPr>
            <a:r>
              <a:rPr lang="en-US" dirty="0"/>
              <a:t>by reducing search, such as by representing a large amount of data in a small space,</a:t>
            </a:r>
          </a:p>
          <a:p>
            <a:pPr lvl="1">
              <a:buFont typeface="Wingdings" panose="05000000000000000000" pitchFamily="2" charset="2"/>
              <a:buChar char="§"/>
            </a:pPr>
            <a:r>
              <a:rPr lang="en-US" dirty="0"/>
              <a:t>by enhancing the recognition of patterns, such as when information is organized in space by its time relationships,</a:t>
            </a:r>
          </a:p>
          <a:p>
            <a:pPr lvl="1">
              <a:buFont typeface="Wingdings" panose="05000000000000000000" pitchFamily="2" charset="2"/>
              <a:buChar char="§"/>
            </a:pPr>
            <a:r>
              <a:rPr lang="en-US" dirty="0"/>
              <a:t>by supporting the easy perceptual inference of relationships that are otherwise more difficult to induce,</a:t>
            </a:r>
          </a:p>
          <a:p>
            <a:pPr lvl="1">
              <a:buFont typeface="Wingdings" panose="05000000000000000000" pitchFamily="2" charset="2"/>
              <a:buChar char="§"/>
            </a:pPr>
            <a:r>
              <a:rPr lang="en-US" dirty="0"/>
              <a:t>by perceptual monitoring of a large number of potential events, and</a:t>
            </a:r>
          </a:p>
          <a:p>
            <a:pPr lvl="1">
              <a:buFont typeface="Wingdings" panose="05000000000000000000" pitchFamily="2" charset="2"/>
              <a:buChar char="§"/>
            </a:pPr>
            <a:r>
              <a:rPr lang="en-US" dirty="0"/>
              <a:t>by providing a </a:t>
            </a:r>
            <a:r>
              <a:rPr lang="en-US" dirty="0" err="1"/>
              <a:t>manipulable</a:t>
            </a:r>
            <a:r>
              <a:rPr lang="en-US" dirty="0"/>
              <a:t> medium that, unlike static diagrams, enables the exploration of a space of parameter values</a:t>
            </a:r>
          </a:p>
        </p:txBody>
      </p:sp>
      <p:pic>
        <p:nvPicPr>
          <p:cNvPr id="5" name="Picture 4"/>
          <p:cNvPicPr>
            <a:picLocks noChangeAspect="1"/>
          </p:cNvPicPr>
          <p:nvPr/>
        </p:nvPicPr>
        <p:blipFill>
          <a:blip r:embed="rId2"/>
          <a:stretch>
            <a:fillRect/>
          </a:stretch>
        </p:blipFill>
        <p:spPr>
          <a:xfrm>
            <a:off x="7010400" y="1676400"/>
            <a:ext cx="4688829" cy="3925057"/>
          </a:xfrm>
          <a:prstGeom prst="rect">
            <a:avLst/>
          </a:prstGeom>
        </p:spPr>
      </p:pic>
    </p:spTree>
    <p:extLst>
      <p:ext uri="{BB962C8B-B14F-4D97-AF65-F5344CB8AC3E}">
        <p14:creationId xmlns:p14="http://schemas.microsoft.com/office/powerpoint/2010/main" val="28610197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 Boundaries for All States</a:t>
            </a:r>
          </a:p>
        </p:txBody>
      </p:sp>
      <p:sp>
        <p:nvSpPr>
          <p:cNvPr id="3" name="Slide Number Placeholder 2"/>
          <p:cNvSpPr>
            <a:spLocks noGrp="1"/>
          </p:cNvSpPr>
          <p:nvPr>
            <p:ph type="sldNum" sz="quarter" idx="12"/>
          </p:nvPr>
        </p:nvSpPr>
        <p:spPr/>
        <p:txBody>
          <a:bodyPr/>
          <a:lstStyle/>
          <a:p>
            <a:fld id="{F8328964-332A-4115-BBD0-419F6E8FE1FF}" type="slidenum">
              <a:rPr lang="en-US" smtClean="0"/>
              <a:t>80</a:t>
            </a:fld>
            <a:endParaRPr lang="en-US"/>
          </a:p>
        </p:txBody>
      </p:sp>
      <p:pic>
        <p:nvPicPr>
          <p:cNvPr id="5" name="Picture 4"/>
          <p:cNvPicPr>
            <a:picLocks noChangeAspect="1"/>
          </p:cNvPicPr>
          <p:nvPr/>
        </p:nvPicPr>
        <p:blipFill rotWithShape="1">
          <a:blip r:embed="rId2"/>
          <a:srcRect t="10033" r="2922" b="2293"/>
          <a:stretch/>
        </p:blipFill>
        <p:spPr>
          <a:xfrm>
            <a:off x="6019800" y="2057400"/>
            <a:ext cx="5562600" cy="3708400"/>
          </a:xfrm>
          <a:prstGeom prst="rect">
            <a:avLst/>
          </a:prstGeom>
        </p:spPr>
      </p:pic>
      <p:sp>
        <p:nvSpPr>
          <p:cNvPr id="6" name="Rectangle 5"/>
          <p:cNvSpPr/>
          <p:nvPr/>
        </p:nvSpPr>
        <p:spPr>
          <a:xfrm>
            <a:off x="914400" y="2895600"/>
            <a:ext cx="4724400" cy="138499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a:solidFill>
                  <a:srgbClr val="8000FF"/>
                </a:solidFill>
                <a:highlight>
                  <a:srgbClr val="FFFFFF"/>
                </a:highlight>
              </a:rPr>
              <a:t>plot</a:t>
            </a:r>
            <a:r>
              <a:rPr lang="en-US" sz="1400" b="1" dirty="0">
                <a:solidFill>
                  <a:srgbClr val="000080"/>
                </a:solidFill>
                <a:highlight>
                  <a:srgbClr val="FFFFFF"/>
                </a:highlight>
              </a:rPr>
              <a:t>(</a:t>
            </a:r>
            <a:r>
              <a:rPr lang="en-US" sz="1400" dirty="0" err="1">
                <a:solidFill>
                  <a:srgbClr val="000000"/>
                </a:solidFill>
                <a:highlight>
                  <a:srgbClr val="FFFFFF"/>
                </a:highlight>
              </a:rPr>
              <a:t>us_states</a:t>
            </a:r>
            <a:r>
              <a:rPr lang="en-US" sz="1400" b="1" dirty="0" err="1">
                <a:solidFill>
                  <a:srgbClr val="000080"/>
                </a:solidFill>
                <a:highlight>
                  <a:srgbClr val="FFFFFF"/>
                </a:highlight>
              </a:rPr>
              <a:t>$</a:t>
            </a:r>
            <a:r>
              <a:rPr lang="en-US" sz="1400" dirty="0" err="1">
                <a:solidFill>
                  <a:srgbClr val="000000"/>
                </a:solidFill>
                <a:highlight>
                  <a:srgbClr val="FFFFFF"/>
                </a:highlight>
              </a:rPr>
              <a:t>long,us_states</a:t>
            </a:r>
            <a:r>
              <a:rPr lang="en-US" sz="1400" b="1" dirty="0" err="1">
                <a:solidFill>
                  <a:srgbClr val="000080"/>
                </a:solidFill>
                <a:highlight>
                  <a:srgbClr val="FFFFFF"/>
                </a:highlight>
              </a:rPr>
              <a:t>$</a:t>
            </a:r>
            <a:r>
              <a:rPr lang="en-US" sz="1400" dirty="0" err="1">
                <a:solidFill>
                  <a:srgbClr val="000000"/>
                </a:solidFill>
                <a:highlight>
                  <a:srgbClr val="FFFFFF"/>
                </a:highlight>
              </a:rPr>
              <a:t>lat</a:t>
            </a:r>
            <a:r>
              <a:rPr lang="en-US" sz="1400" dirty="0">
                <a:solidFill>
                  <a:srgbClr val="000000"/>
                </a:solidFill>
                <a:highlight>
                  <a:srgbClr val="FFFFFF"/>
                </a:highlight>
              </a:rPr>
              <a:t>, type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"n"</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col_set</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00FF"/>
                </a:solidFill>
                <a:highlight>
                  <a:srgbClr val="FFFFFF"/>
                </a:highlight>
              </a:rPr>
              <a:t>rainbow</a:t>
            </a:r>
            <a:r>
              <a:rPr lang="en-US" sz="1400" b="1" dirty="0">
                <a:solidFill>
                  <a:srgbClr val="000080"/>
                </a:solidFill>
                <a:highlight>
                  <a:srgbClr val="FFFFFF"/>
                </a:highlight>
              </a:rPr>
              <a:t>(</a:t>
            </a:r>
            <a:r>
              <a:rPr lang="en-US" sz="1400" dirty="0">
                <a:solidFill>
                  <a:srgbClr val="FF8000"/>
                </a:solidFill>
                <a:highlight>
                  <a:srgbClr val="FFFFFF"/>
                </a:highlight>
              </a:rPr>
              <a:t>63</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b="1" dirty="0">
                <a:solidFill>
                  <a:srgbClr val="0000FF"/>
                </a:solidFill>
                <a:highlight>
                  <a:srgbClr val="FFFFFF"/>
                </a:highlight>
              </a:rPr>
              <a:t>for</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err="1">
                <a:solidFill>
                  <a:srgbClr val="000000"/>
                </a:solidFill>
                <a:highlight>
                  <a:srgbClr val="FFFFFF"/>
                </a:highlight>
              </a:rPr>
              <a:t>i</a:t>
            </a:r>
            <a:r>
              <a:rPr lang="en-US" sz="1400" dirty="0">
                <a:solidFill>
                  <a:srgbClr val="000000"/>
                </a:solidFill>
                <a:highlight>
                  <a:srgbClr val="FFFFFF"/>
                </a:highlight>
              </a:rPr>
              <a:t> </a:t>
            </a:r>
            <a:r>
              <a:rPr lang="en-US" sz="1400" b="1" dirty="0">
                <a:solidFill>
                  <a:srgbClr val="0000FF"/>
                </a:solidFill>
                <a:highlight>
                  <a:srgbClr val="FFFFFF"/>
                </a:highlight>
              </a:rPr>
              <a:t>in</a:t>
            </a:r>
            <a:r>
              <a:rPr lang="en-US" sz="1400" dirty="0">
                <a:solidFill>
                  <a:srgbClr val="000000"/>
                </a:solidFill>
                <a:highlight>
                  <a:srgbClr val="FFFFFF"/>
                </a:highlight>
              </a:rPr>
              <a:t> </a:t>
            </a:r>
            <a:r>
              <a:rPr lang="en-US" sz="1400" dirty="0">
                <a:solidFill>
                  <a:srgbClr val="8000FF"/>
                </a:solidFill>
                <a:highlight>
                  <a:srgbClr val="FFFFFF"/>
                </a:highlight>
              </a:rPr>
              <a:t>unique</a:t>
            </a:r>
            <a:r>
              <a:rPr lang="en-US" sz="1400" b="1" dirty="0">
                <a:solidFill>
                  <a:srgbClr val="000080"/>
                </a:solidFill>
                <a:highlight>
                  <a:srgbClr val="FFFFFF"/>
                </a:highlight>
              </a:rPr>
              <a:t>(</a:t>
            </a:r>
            <a:r>
              <a:rPr lang="en-US" sz="1400" dirty="0" err="1">
                <a:solidFill>
                  <a:srgbClr val="000000"/>
                </a:solidFill>
                <a:highlight>
                  <a:srgbClr val="FFFFFF"/>
                </a:highlight>
              </a:rPr>
              <a:t>us_states</a:t>
            </a:r>
            <a:r>
              <a:rPr lang="en-US" sz="1400" b="1" dirty="0" err="1">
                <a:solidFill>
                  <a:srgbClr val="000080"/>
                </a:solidFill>
                <a:highlight>
                  <a:srgbClr val="FFFFFF"/>
                </a:highlight>
              </a:rPr>
              <a:t>$</a:t>
            </a:r>
            <a:r>
              <a:rPr lang="en-US" sz="1400" dirty="0" err="1">
                <a:solidFill>
                  <a:srgbClr val="000000"/>
                </a:solidFill>
                <a:highlight>
                  <a:srgbClr val="FFFFFF"/>
                </a:highlight>
              </a:rPr>
              <a:t>group</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state </a:t>
            </a:r>
            <a:r>
              <a:rPr lang="en-US" sz="1400" b="1" dirty="0">
                <a:solidFill>
                  <a:srgbClr val="000080"/>
                </a:solidFill>
                <a:highlight>
                  <a:srgbClr val="FFFFFF"/>
                </a:highlight>
              </a:rPr>
              <a:t>&lt;-</a:t>
            </a:r>
            <a:r>
              <a:rPr lang="en-US" sz="1400" dirty="0">
                <a:solidFill>
                  <a:srgbClr val="000000"/>
                </a:solidFill>
                <a:highlight>
                  <a:srgbClr val="FFFFFF"/>
                </a:highlight>
              </a:rPr>
              <a:t> </a:t>
            </a:r>
            <a:r>
              <a:rPr lang="en-US" sz="1400" dirty="0" err="1">
                <a:solidFill>
                  <a:srgbClr val="000000"/>
                </a:solidFill>
                <a:highlight>
                  <a:srgbClr val="FFFFFF"/>
                </a:highlight>
              </a:rPr>
              <a:t>us_states</a:t>
            </a:r>
            <a:r>
              <a:rPr lang="en-US" sz="1400" b="1" dirty="0">
                <a:solidFill>
                  <a:srgbClr val="000080"/>
                </a:solidFill>
                <a:highlight>
                  <a:srgbClr val="FFFFFF"/>
                </a:highlight>
              </a:rPr>
              <a:t>[</a:t>
            </a:r>
            <a:r>
              <a:rPr lang="en-US" sz="1400" dirty="0">
                <a:solidFill>
                  <a:srgbClr val="8000FF"/>
                </a:solidFill>
                <a:highlight>
                  <a:srgbClr val="FFFFFF"/>
                </a:highlight>
              </a:rPr>
              <a:t>which</a:t>
            </a:r>
            <a:r>
              <a:rPr lang="en-US" sz="1400" b="1" dirty="0">
                <a:solidFill>
                  <a:srgbClr val="000080"/>
                </a:solidFill>
                <a:highlight>
                  <a:srgbClr val="FFFFFF"/>
                </a:highlight>
              </a:rPr>
              <a:t>(</a:t>
            </a:r>
            <a:r>
              <a:rPr lang="en-US" sz="1400" dirty="0" err="1">
                <a:solidFill>
                  <a:srgbClr val="000000"/>
                </a:solidFill>
                <a:highlight>
                  <a:srgbClr val="FFFFFF"/>
                </a:highlight>
              </a:rPr>
              <a:t>us_states</a:t>
            </a:r>
            <a:r>
              <a:rPr lang="en-US" sz="1400" b="1" dirty="0" err="1">
                <a:solidFill>
                  <a:srgbClr val="000080"/>
                </a:solidFill>
                <a:highlight>
                  <a:srgbClr val="FFFFFF"/>
                </a:highlight>
              </a:rPr>
              <a:t>$</a:t>
            </a:r>
            <a:r>
              <a:rPr lang="en-US" sz="1400" dirty="0" err="1">
                <a:solidFill>
                  <a:srgbClr val="000000"/>
                </a:solidFill>
                <a:highlight>
                  <a:srgbClr val="FFFFFF"/>
                </a:highlight>
              </a:rPr>
              <a:t>group</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i</a:t>
            </a:r>
            <a:r>
              <a:rPr lang="en-US" sz="1400" b="1" dirty="0">
                <a:solidFill>
                  <a:srgbClr val="000080"/>
                </a:solidFill>
                <a:highlight>
                  <a:srgbClr val="FFFFFF"/>
                </a:highlight>
              </a:rPr>
              <a:t>)</a:t>
            </a:r>
            <a:r>
              <a:rPr lang="en-US" sz="1400" dirty="0">
                <a:solidFill>
                  <a:srgbClr val="000000"/>
                </a:solidFill>
                <a:highlight>
                  <a:srgbClr val="FFFFFF"/>
                </a:highlight>
              </a:rPr>
              <a: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dirty="0">
                <a:solidFill>
                  <a:srgbClr val="8000FF"/>
                </a:solidFill>
                <a:highlight>
                  <a:srgbClr val="FFFFFF"/>
                </a:highlight>
              </a:rPr>
              <a:t>polygon</a:t>
            </a:r>
            <a:r>
              <a:rPr lang="en-US" sz="1400" b="1" dirty="0">
                <a:solidFill>
                  <a:srgbClr val="000080"/>
                </a:solidFill>
                <a:highlight>
                  <a:srgbClr val="FFFFFF"/>
                </a:highlight>
              </a:rPr>
              <a:t>(</a:t>
            </a:r>
            <a:r>
              <a:rPr lang="en-US" sz="1400" dirty="0" err="1">
                <a:solidFill>
                  <a:srgbClr val="000000"/>
                </a:solidFill>
                <a:highlight>
                  <a:srgbClr val="FFFFFF"/>
                </a:highlight>
              </a:rPr>
              <a:t>state</a:t>
            </a:r>
            <a:r>
              <a:rPr lang="en-US" sz="1400" b="1" dirty="0" err="1">
                <a:solidFill>
                  <a:srgbClr val="000080"/>
                </a:solidFill>
                <a:highlight>
                  <a:srgbClr val="FFFFFF"/>
                </a:highlight>
              </a:rPr>
              <a:t>$</a:t>
            </a:r>
            <a:r>
              <a:rPr lang="en-US" sz="1400" dirty="0" err="1">
                <a:solidFill>
                  <a:srgbClr val="000000"/>
                </a:solidFill>
                <a:highlight>
                  <a:srgbClr val="FFFFFF"/>
                </a:highlight>
              </a:rPr>
              <a:t>long,state</a:t>
            </a:r>
            <a:r>
              <a:rPr lang="en-US" sz="1400" b="1" dirty="0" err="1">
                <a:solidFill>
                  <a:srgbClr val="000080"/>
                </a:solidFill>
                <a:highlight>
                  <a:srgbClr val="FFFFFF"/>
                </a:highlight>
              </a:rPr>
              <a:t>$</a:t>
            </a:r>
            <a:r>
              <a:rPr lang="en-US" sz="1400" dirty="0" err="1">
                <a:solidFill>
                  <a:srgbClr val="000000"/>
                </a:solidFill>
                <a:highlight>
                  <a:srgbClr val="FFFFFF"/>
                </a:highlight>
              </a:rPr>
              <a:t>lat</a:t>
            </a:r>
            <a:r>
              <a:rPr lang="en-US" sz="1400" dirty="0">
                <a:solidFill>
                  <a:srgbClr val="000000"/>
                </a:solidFill>
                <a:highlight>
                  <a:srgbClr val="FFFFFF"/>
                </a:highlight>
              </a:rPr>
              <a:t>, </a:t>
            </a:r>
            <a:r>
              <a:rPr lang="en-US" sz="1400" dirty="0">
                <a:solidFill>
                  <a:srgbClr val="8000FF"/>
                </a:solidFill>
                <a:highlight>
                  <a:srgbClr val="FFFFFF"/>
                </a:highlight>
              </a:rPr>
              <a:t>col</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col_set</a:t>
            </a:r>
            <a:r>
              <a:rPr lang="en-US" sz="1400" b="1" dirty="0">
                <a:solidFill>
                  <a:srgbClr val="000080"/>
                </a:solidFill>
                <a:highlight>
                  <a:srgbClr val="FFFFFF"/>
                </a:highlight>
              </a:rPr>
              <a:t>[</a:t>
            </a:r>
            <a:r>
              <a:rPr lang="en-US" sz="1400" dirty="0" err="1">
                <a:solidFill>
                  <a:srgbClr val="000000"/>
                </a:solidFill>
                <a:highlight>
                  <a:srgbClr val="FFFFFF"/>
                </a:highlight>
              </a:rPr>
              <a:t>i</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b="1" dirty="0">
                <a:solidFill>
                  <a:srgbClr val="000080"/>
                </a:solidFill>
                <a:highlight>
                  <a:srgbClr val="FFFFFF"/>
                </a:highlight>
              </a:rPr>
              <a:t>}</a:t>
            </a:r>
            <a:endParaRPr lang="en-US" sz="1400" dirty="0"/>
          </a:p>
        </p:txBody>
      </p:sp>
    </p:spTree>
    <p:extLst>
      <p:ext uri="{BB962C8B-B14F-4D97-AF65-F5344CB8AC3E}">
        <p14:creationId xmlns:p14="http://schemas.microsoft.com/office/powerpoint/2010/main" val="114808417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2820" t="13376" r="4085" b="15923"/>
          <a:stretch/>
        </p:blipFill>
        <p:spPr>
          <a:xfrm>
            <a:off x="4876800" y="3124200"/>
            <a:ext cx="5029200" cy="2819400"/>
          </a:xfrm>
          <a:prstGeom prst="rect">
            <a:avLst/>
          </a:prstGeom>
        </p:spPr>
      </p:pic>
      <p:sp>
        <p:nvSpPr>
          <p:cNvPr id="2" name="Title 1"/>
          <p:cNvSpPr>
            <a:spLocks noGrp="1"/>
          </p:cNvSpPr>
          <p:nvPr>
            <p:ph type="title"/>
          </p:nvPr>
        </p:nvSpPr>
        <p:spPr/>
        <p:txBody>
          <a:bodyPr>
            <a:normAutofit/>
          </a:bodyPr>
          <a:lstStyle/>
          <a:p>
            <a:r>
              <a:rPr lang="en-US" dirty="0"/>
              <a:t>Use maps::map() function to draw</a:t>
            </a:r>
          </a:p>
        </p:txBody>
      </p:sp>
      <p:sp>
        <p:nvSpPr>
          <p:cNvPr id="3" name="Slide Number Placeholder 2"/>
          <p:cNvSpPr>
            <a:spLocks noGrp="1"/>
          </p:cNvSpPr>
          <p:nvPr>
            <p:ph type="sldNum" sz="quarter" idx="12"/>
          </p:nvPr>
        </p:nvSpPr>
        <p:spPr/>
        <p:txBody>
          <a:bodyPr/>
          <a:lstStyle/>
          <a:p>
            <a:fld id="{F8328964-332A-4115-BBD0-419F6E8FE1FF}" type="slidenum">
              <a:rPr lang="en-US" smtClean="0"/>
              <a:t>81</a:t>
            </a:fld>
            <a:endParaRPr lang="en-US"/>
          </a:p>
        </p:txBody>
      </p:sp>
      <p:sp>
        <p:nvSpPr>
          <p:cNvPr id="4" name="Content Placeholder 3"/>
          <p:cNvSpPr>
            <a:spLocks noGrp="1"/>
          </p:cNvSpPr>
          <p:nvPr>
            <p:ph sz="quarter" idx="1"/>
          </p:nvPr>
        </p:nvSpPr>
        <p:spPr>
          <a:xfrm>
            <a:off x="609600" y="1219200"/>
            <a:ext cx="9601200" cy="685800"/>
          </a:xfrm>
        </p:spPr>
        <p:txBody>
          <a:bodyPr>
            <a:normAutofit/>
          </a:bodyPr>
          <a:lstStyle/>
          <a:p>
            <a:r>
              <a:rPr lang="en-US" dirty="0"/>
              <a:t>A better way to draw map is to use functions in R packages </a:t>
            </a:r>
          </a:p>
        </p:txBody>
      </p:sp>
      <p:sp>
        <p:nvSpPr>
          <p:cNvPr id="5" name="Rectangle 4"/>
          <p:cNvSpPr/>
          <p:nvPr/>
        </p:nvSpPr>
        <p:spPr>
          <a:xfrm>
            <a:off x="2174854" y="2007327"/>
            <a:ext cx="6096000"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a:solidFill>
                  <a:srgbClr val="000000"/>
                </a:solidFill>
                <a:highlight>
                  <a:srgbClr val="FFFFFF"/>
                </a:highlight>
              </a:rPr>
              <a:t>maps</a:t>
            </a:r>
            <a:r>
              <a:rPr lang="en-US" sz="1400" b="1" dirty="0">
                <a:solidFill>
                  <a:srgbClr val="000080"/>
                </a:solidFill>
                <a:highlight>
                  <a:srgbClr val="FFFFFF"/>
                </a:highlight>
              </a:rPr>
              <a:t>::</a:t>
            </a:r>
            <a:r>
              <a:rPr lang="en-US" sz="1400" dirty="0">
                <a:solidFill>
                  <a:srgbClr val="000000"/>
                </a:solidFill>
                <a:highlight>
                  <a:srgbClr val="FFFFFF"/>
                </a:highlight>
              </a:rPr>
              <a:t>map</a:t>
            </a:r>
            <a:r>
              <a:rPr lang="en-US" sz="1400" b="1" dirty="0">
                <a:solidFill>
                  <a:srgbClr val="000080"/>
                </a:solidFill>
                <a:highlight>
                  <a:srgbClr val="FFFFFF"/>
                </a:highlight>
              </a:rPr>
              <a:t>(</a:t>
            </a:r>
            <a:r>
              <a:rPr lang="en-US" sz="1400" dirty="0">
                <a:solidFill>
                  <a:srgbClr val="000000"/>
                </a:solidFill>
                <a:highlight>
                  <a:srgbClr val="FFFFFF"/>
                </a:highlight>
              </a:rPr>
              <a:t>database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a:t>
            </a:r>
            <a:r>
              <a:rPr lang="en-US" sz="1400" dirty="0" err="1">
                <a:solidFill>
                  <a:srgbClr val="808080"/>
                </a:solidFill>
                <a:highlight>
                  <a:srgbClr val="FFFFFF"/>
                </a:highlight>
              </a:rPr>
              <a:t>state"</a:t>
            </a:r>
            <a:r>
              <a:rPr lang="en-US" sz="1400" dirty="0" err="1">
                <a:solidFill>
                  <a:srgbClr val="000000"/>
                </a:solidFill>
                <a:highlight>
                  <a:srgbClr val="FFFFFF"/>
                </a:highlight>
              </a:rPr>
              <a:t>,region</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a:t>
            </a:r>
            <a:r>
              <a:rPr lang="en-US" sz="1400" dirty="0" err="1">
                <a:solidFill>
                  <a:srgbClr val="808080"/>
                </a:solidFill>
                <a:highlight>
                  <a:srgbClr val="FFFFFF"/>
                </a:highlight>
              </a:rPr>
              <a:t>missouri</a:t>
            </a:r>
            <a:r>
              <a:rPr lang="en-US" sz="1400" dirty="0">
                <a:solidFill>
                  <a:srgbClr val="808080"/>
                </a:solidFill>
                <a:highlight>
                  <a:srgbClr val="FFFFFF"/>
                </a:highlight>
              </a:rPr>
              <a:t>"</a:t>
            </a:r>
            <a:r>
              <a:rPr lang="en-US" sz="1400" dirty="0">
                <a:solidFill>
                  <a:srgbClr val="000000"/>
                </a:solidFill>
                <a:highlight>
                  <a:srgbClr val="FFFFFF"/>
                </a:highlight>
              </a:rPr>
              <a:t>, fill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FF"/>
                </a:solidFill>
                <a:highlight>
                  <a:srgbClr val="FFFFFF"/>
                </a:highlight>
              </a:rPr>
              <a:t>TRUE</a:t>
            </a:r>
            <a:r>
              <a:rPr lang="en-US" sz="1400" dirty="0">
                <a:solidFill>
                  <a:srgbClr val="000000"/>
                </a:solidFill>
                <a:highlight>
                  <a:srgbClr val="FFFFFF"/>
                </a:highlight>
              </a:rPr>
              <a:t>, </a:t>
            </a:r>
            <a:r>
              <a:rPr lang="en-US" sz="1400" dirty="0">
                <a:solidFill>
                  <a:srgbClr val="8000FF"/>
                </a:solidFill>
                <a:highlight>
                  <a:srgbClr val="FFFFFF"/>
                </a:highlight>
              </a:rPr>
              <a:t>col</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"green"</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maps</a:t>
            </a:r>
            <a:r>
              <a:rPr lang="en-US" sz="1400" b="1" dirty="0">
                <a:solidFill>
                  <a:srgbClr val="000080"/>
                </a:solidFill>
                <a:highlight>
                  <a:srgbClr val="FFFFFF"/>
                </a:highlight>
              </a:rPr>
              <a:t>::</a:t>
            </a:r>
            <a:r>
              <a:rPr lang="en-US" sz="1400" dirty="0">
                <a:solidFill>
                  <a:srgbClr val="000000"/>
                </a:solidFill>
                <a:highlight>
                  <a:srgbClr val="FFFFFF"/>
                </a:highlight>
              </a:rPr>
              <a:t>map</a:t>
            </a:r>
            <a:r>
              <a:rPr lang="en-US" sz="1400" b="1" dirty="0">
                <a:solidFill>
                  <a:srgbClr val="000080"/>
                </a:solidFill>
                <a:highlight>
                  <a:srgbClr val="FFFFFF"/>
                </a:highlight>
              </a:rPr>
              <a:t>(</a:t>
            </a:r>
            <a:r>
              <a:rPr lang="en-US" sz="1400" dirty="0">
                <a:solidFill>
                  <a:srgbClr val="000000"/>
                </a:solidFill>
                <a:highlight>
                  <a:srgbClr val="FFFFFF"/>
                </a:highlight>
              </a:rPr>
              <a:t>database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"state"</a:t>
            </a:r>
            <a:r>
              <a:rPr lang="en-US" sz="1400" dirty="0">
                <a:solidFill>
                  <a:srgbClr val="000000"/>
                </a:solidFill>
                <a:highlight>
                  <a:srgbClr val="FFFFFF"/>
                </a:highlight>
              </a:rPr>
              <a:t>, fill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FF"/>
                </a:solidFill>
                <a:highlight>
                  <a:srgbClr val="FFFFFF"/>
                </a:highlight>
              </a:rPr>
              <a:t>TRUE</a:t>
            </a:r>
            <a:r>
              <a:rPr lang="en-US" sz="1400" dirty="0">
                <a:solidFill>
                  <a:srgbClr val="000000"/>
                </a:solidFill>
                <a:highlight>
                  <a:srgbClr val="FFFFFF"/>
                </a:highlight>
              </a:rPr>
              <a:t>, </a:t>
            </a:r>
            <a:r>
              <a:rPr lang="en-US" sz="1400" dirty="0">
                <a:solidFill>
                  <a:srgbClr val="8000FF"/>
                </a:solidFill>
                <a:highlight>
                  <a:srgbClr val="FFFFFF"/>
                </a:highlight>
              </a:rPr>
              <a:t>col</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heat.colors</a:t>
            </a:r>
            <a:r>
              <a:rPr lang="en-US" sz="1400" b="1" dirty="0">
                <a:solidFill>
                  <a:srgbClr val="000080"/>
                </a:solidFill>
                <a:highlight>
                  <a:srgbClr val="FFFFFF"/>
                </a:highlight>
              </a:rPr>
              <a:t>(</a:t>
            </a:r>
            <a:r>
              <a:rPr lang="en-US" sz="1400" dirty="0">
                <a:solidFill>
                  <a:srgbClr val="FF8000"/>
                </a:solidFill>
                <a:highlight>
                  <a:srgbClr val="FFFFFF"/>
                </a:highlight>
              </a:rPr>
              <a:t>49</a:t>
            </a:r>
            <a:r>
              <a:rPr lang="en-US" sz="1400" b="1" dirty="0">
                <a:solidFill>
                  <a:srgbClr val="000080"/>
                </a:solidFill>
                <a:highlight>
                  <a:srgbClr val="FFFFFF"/>
                </a:highlight>
              </a:rPr>
              <a:t>))</a:t>
            </a:r>
            <a:endParaRPr lang="en-US" sz="1400" dirty="0">
              <a:solidFill>
                <a:srgbClr val="000000"/>
              </a:solidFill>
              <a:highlight>
                <a:srgbClr val="FFFFFF"/>
              </a:highlight>
            </a:endParaRPr>
          </a:p>
        </p:txBody>
      </p:sp>
      <p:pic>
        <p:nvPicPr>
          <p:cNvPr id="6" name="Picture 5"/>
          <p:cNvPicPr>
            <a:picLocks noChangeAspect="1"/>
          </p:cNvPicPr>
          <p:nvPr/>
        </p:nvPicPr>
        <p:blipFill>
          <a:blip r:embed="rId3"/>
          <a:stretch>
            <a:fillRect/>
          </a:stretch>
        </p:blipFill>
        <p:spPr>
          <a:xfrm>
            <a:off x="1371600" y="3028252"/>
            <a:ext cx="3241653" cy="2392911"/>
          </a:xfrm>
          <a:prstGeom prst="rect">
            <a:avLst/>
          </a:prstGeom>
        </p:spPr>
      </p:pic>
    </p:spTree>
    <p:extLst>
      <p:ext uri="{BB962C8B-B14F-4D97-AF65-F5344CB8AC3E}">
        <p14:creationId xmlns:p14="http://schemas.microsoft.com/office/powerpoint/2010/main" val="31847660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Slide Number Placeholder 2"/>
          <p:cNvSpPr>
            <a:spLocks noGrp="1"/>
          </p:cNvSpPr>
          <p:nvPr>
            <p:ph type="sldNum" sz="quarter" idx="12"/>
          </p:nvPr>
        </p:nvSpPr>
        <p:spPr/>
        <p:txBody>
          <a:bodyPr/>
          <a:lstStyle/>
          <a:p>
            <a:fld id="{F8328964-332A-4115-BBD0-419F6E8FE1FF}" type="slidenum">
              <a:rPr lang="en-US" smtClean="0"/>
              <a:t>82</a:t>
            </a:fld>
            <a:endParaRPr lang="en-US"/>
          </a:p>
        </p:txBody>
      </p:sp>
      <p:sp>
        <p:nvSpPr>
          <p:cNvPr id="5" name="Rectangle 4"/>
          <p:cNvSpPr/>
          <p:nvPr/>
        </p:nvSpPr>
        <p:spPr>
          <a:xfrm>
            <a:off x="2895600" y="1229380"/>
            <a:ext cx="6096000"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a:solidFill>
                  <a:srgbClr val="000000"/>
                </a:solidFill>
                <a:highlight>
                  <a:srgbClr val="FFFFFF"/>
                </a:highlight>
              </a:rPr>
              <a:t>maps</a:t>
            </a:r>
            <a:r>
              <a:rPr lang="en-US" sz="1400" b="1" dirty="0">
                <a:solidFill>
                  <a:srgbClr val="000080"/>
                </a:solidFill>
                <a:highlight>
                  <a:srgbClr val="FFFFFF"/>
                </a:highlight>
              </a:rPr>
              <a:t>::</a:t>
            </a:r>
            <a:r>
              <a:rPr lang="en-US" sz="1400" dirty="0">
                <a:solidFill>
                  <a:srgbClr val="000000"/>
                </a:solidFill>
                <a:highlight>
                  <a:srgbClr val="FFFFFF"/>
                </a:highlight>
              </a:rPr>
              <a:t>map</a:t>
            </a:r>
            <a:r>
              <a:rPr lang="en-US" sz="1400" b="1" dirty="0">
                <a:solidFill>
                  <a:srgbClr val="000080"/>
                </a:solidFill>
                <a:highlight>
                  <a:srgbClr val="FFFFFF"/>
                </a:highlight>
              </a:rPr>
              <a:t>(</a:t>
            </a:r>
            <a:r>
              <a:rPr lang="en-US" sz="1400" dirty="0">
                <a:solidFill>
                  <a:srgbClr val="000000"/>
                </a:solidFill>
                <a:highlight>
                  <a:srgbClr val="FFFFFF"/>
                </a:highlight>
              </a:rPr>
              <a:t>database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a:t>
            </a:r>
            <a:r>
              <a:rPr lang="en-US" sz="1400" dirty="0" err="1">
                <a:solidFill>
                  <a:srgbClr val="808080"/>
                </a:solidFill>
                <a:highlight>
                  <a:srgbClr val="FFFFFF"/>
                </a:highlight>
              </a:rPr>
              <a:t>usa</a:t>
            </a:r>
            <a:r>
              <a:rPr lang="en-US" sz="1400" dirty="0">
                <a:solidFill>
                  <a:srgbClr val="808080"/>
                </a:solidFill>
                <a:highlight>
                  <a:srgbClr val="FFFFFF"/>
                </a:highlight>
              </a:rPr>
              <a: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maps</a:t>
            </a:r>
            <a:r>
              <a:rPr lang="en-US" sz="1400" b="1" dirty="0">
                <a:solidFill>
                  <a:srgbClr val="000080"/>
                </a:solidFill>
                <a:highlight>
                  <a:srgbClr val="FFFFFF"/>
                </a:highlight>
              </a:rPr>
              <a:t>::</a:t>
            </a:r>
            <a:r>
              <a:rPr lang="en-US" sz="1400" dirty="0">
                <a:solidFill>
                  <a:srgbClr val="000000"/>
                </a:solidFill>
                <a:highlight>
                  <a:srgbClr val="FFFFFF"/>
                </a:highlight>
              </a:rPr>
              <a:t>map</a:t>
            </a:r>
            <a:r>
              <a:rPr lang="en-US" sz="1400" b="1" dirty="0">
                <a:solidFill>
                  <a:srgbClr val="000080"/>
                </a:solidFill>
                <a:highlight>
                  <a:srgbClr val="FFFFFF"/>
                </a:highlight>
              </a:rPr>
              <a:t>(</a:t>
            </a:r>
            <a:r>
              <a:rPr lang="en-US" sz="1400" dirty="0">
                <a:solidFill>
                  <a:srgbClr val="000000"/>
                </a:solidFill>
                <a:highlight>
                  <a:srgbClr val="FFFFFF"/>
                </a:highlight>
              </a:rPr>
              <a:t>database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"county"</a:t>
            </a:r>
            <a:r>
              <a:rPr lang="en-US" sz="1400" b="1" dirty="0">
                <a:solidFill>
                  <a:srgbClr val="000080"/>
                </a:solidFill>
                <a:highlight>
                  <a:srgbClr val="FFFFFF"/>
                </a:highlight>
              </a:rPr>
              <a:t>)</a:t>
            </a:r>
            <a:endParaRPr lang="en-US" sz="1400" dirty="0">
              <a:solidFill>
                <a:srgbClr val="000000"/>
              </a:solidFill>
              <a:highlight>
                <a:srgbClr val="FFFFFF"/>
              </a:highlight>
            </a:endParaRPr>
          </a:p>
        </p:txBody>
      </p:sp>
      <p:pic>
        <p:nvPicPr>
          <p:cNvPr id="6" name="Picture 5"/>
          <p:cNvPicPr>
            <a:picLocks noChangeAspect="1"/>
          </p:cNvPicPr>
          <p:nvPr/>
        </p:nvPicPr>
        <p:blipFill rotWithShape="1">
          <a:blip r:embed="rId2"/>
          <a:srcRect l="3502" t="16514" r="5396" b="10889"/>
          <a:stretch/>
        </p:blipFill>
        <p:spPr>
          <a:xfrm>
            <a:off x="2438400" y="1996334"/>
            <a:ext cx="3990012" cy="2347066"/>
          </a:xfrm>
          <a:prstGeom prst="rect">
            <a:avLst/>
          </a:prstGeom>
        </p:spPr>
      </p:pic>
      <p:pic>
        <p:nvPicPr>
          <p:cNvPr id="7" name="Picture 6"/>
          <p:cNvPicPr>
            <a:picLocks noChangeAspect="1"/>
          </p:cNvPicPr>
          <p:nvPr/>
        </p:nvPicPr>
        <p:blipFill rotWithShape="1">
          <a:blip r:embed="rId3"/>
          <a:srcRect l="3639" t="13913" r="4693" b="16094"/>
          <a:stretch/>
        </p:blipFill>
        <p:spPr>
          <a:xfrm>
            <a:off x="5562600" y="3962400"/>
            <a:ext cx="4191000" cy="2362200"/>
          </a:xfrm>
          <a:prstGeom prst="rect">
            <a:avLst/>
          </a:prstGeom>
        </p:spPr>
      </p:pic>
    </p:spTree>
    <p:extLst>
      <p:ext uri="{BB962C8B-B14F-4D97-AF65-F5344CB8AC3E}">
        <p14:creationId xmlns:p14="http://schemas.microsoft.com/office/powerpoint/2010/main" val="161793915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Slide Number Placeholder 2"/>
          <p:cNvSpPr>
            <a:spLocks noGrp="1"/>
          </p:cNvSpPr>
          <p:nvPr>
            <p:ph type="sldNum" sz="quarter" idx="12"/>
          </p:nvPr>
        </p:nvSpPr>
        <p:spPr/>
        <p:txBody>
          <a:bodyPr/>
          <a:lstStyle/>
          <a:p>
            <a:fld id="{F8328964-332A-4115-BBD0-419F6E8FE1FF}" type="slidenum">
              <a:rPr lang="en-US" smtClean="0"/>
              <a:t>83</a:t>
            </a:fld>
            <a:endParaRPr lang="en-US"/>
          </a:p>
        </p:txBody>
      </p:sp>
      <p:sp>
        <p:nvSpPr>
          <p:cNvPr id="5" name="Rectangle 4"/>
          <p:cNvSpPr/>
          <p:nvPr/>
        </p:nvSpPr>
        <p:spPr>
          <a:xfrm>
            <a:off x="3127248" y="1219201"/>
            <a:ext cx="6096000" cy="30777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a:solidFill>
                  <a:srgbClr val="000000"/>
                </a:solidFill>
                <a:highlight>
                  <a:srgbClr val="FFFFFF"/>
                </a:highlight>
              </a:rPr>
              <a:t>maps</a:t>
            </a:r>
            <a:r>
              <a:rPr lang="en-US" sz="1400" b="1" dirty="0">
                <a:solidFill>
                  <a:srgbClr val="000080"/>
                </a:solidFill>
                <a:highlight>
                  <a:srgbClr val="FFFFFF"/>
                </a:highlight>
              </a:rPr>
              <a:t>::</a:t>
            </a:r>
            <a:r>
              <a:rPr lang="en-US" sz="1400" dirty="0">
                <a:solidFill>
                  <a:srgbClr val="000000"/>
                </a:solidFill>
                <a:highlight>
                  <a:srgbClr val="FFFFFF"/>
                </a:highlight>
              </a:rPr>
              <a:t>map</a:t>
            </a:r>
            <a:r>
              <a:rPr lang="en-US" sz="1400" b="1" dirty="0">
                <a:solidFill>
                  <a:srgbClr val="000080"/>
                </a:solidFill>
                <a:highlight>
                  <a:srgbClr val="FFFFFF"/>
                </a:highlight>
              </a:rPr>
              <a:t>(</a:t>
            </a:r>
            <a:r>
              <a:rPr lang="en-US" sz="1400" dirty="0">
                <a:solidFill>
                  <a:srgbClr val="000000"/>
                </a:solidFill>
                <a:highlight>
                  <a:srgbClr val="FFFFFF"/>
                </a:highlight>
              </a:rPr>
              <a:t>database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"world"</a:t>
            </a:r>
            <a:r>
              <a:rPr lang="en-US" sz="1400" b="1" dirty="0">
                <a:solidFill>
                  <a:srgbClr val="000080"/>
                </a:solidFill>
                <a:highlight>
                  <a:srgbClr val="FFFFFF"/>
                </a:highlight>
              </a:rPr>
              <a:t>)</a:t>
            </a:r>
            <a:endParaRPr lang="en-US" sz="1400" dirty="0">
              <a:solidFill>
                <a:srgbClr val="000000"/>
              </a:solidFill>
              <a:highlight>
                <a:srgbClr val="FFFFFF"/>
              </a:highlight>
            </a:endParaRPr>
          </a:p>
        </p:txBody>
      </p:sp>
      <p:pic>
        <p:nvPicPr>
          <p:cNvPr id="4" name="Picture 3"/>
          <p:cNvPicPr>
            <a:picLocks noChangeAspect="1"/>
          </p:cNvPicPr>
          <p:nvPr/>
        </p:nvPicPr>
        <p:blipFill rotWithShape="1">
          <a:blip r:embed="rId2"/>
          <a:srcRect l="3163" t="18002" r="3510" b="13214"/>
          <a:stretch/>
        </p:blipFill>
        <p:spPr>
          <a:xfrm>
            <a:off x="2514600" y="2209800"/>
            <a:ext cx="7010400" cy="3814050"/>
          </a:xfrm>
          <a:prstGeom prst="rect">
            <a:avLst/>
          </a:prstGeom>
        </p:spPr>
      </p:pic>
    </p:spTree>
    <p:extLst>
      <p:ext uri="{BB962C8B-B14F-4D97-AF65-F5344CB8AC3E}">
        <p14:creationId xmlns:p14="http://schemas.microsoft.com/office/powerpoint/2010/main" val="227685793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Application Case: Visualize US Population on Maps</a:t>
            </a:r>
          </a:p>
        </p:txBody>
      </p:sp>
      <p:sp>
        <p:nvSpPr>
          <p:cNvPr id="3" name="Slide Number Placeholder 2"/>
          <p:cNvSpPr>
            <a:spLocks noGrp="1"/>
          </p:cNvSpPr>
          <p:nvPr>
            <p:ph type="sldNum" sz="quarter" idx="12"/>
          </p:nvPr>
        </p:nvSpPr>
        <p:spPr/>
        <p:txBody>
          <a:bodyPr/>
          <a:lstStyle/>
          <a:p>
            <a:fld id="{F8328964-332A-4115-BBD0-419F6E8FE1FF}" type="slidenum">
              <a:rPr lang="en-US" smtClean="0"/>
              <a:t>84</a:t>
            </a:fld>
            <a:endParaRPr lang="en-US"/>
          </a:p>
        </p:txBody>
      </p:sp>
      <p:sp>
        <p:nvSpPr>
          <p:cNvPr id="4" name="Content Placeholder 3"/>
          <p:cNvSpPr>
            <a:spLocks noGrp="1"/>
          </p:cNvSpPr>
          <p:nvPr>
            <p:ph sz="quarter" idx="1"/>
          </p:nvPr>
        </p:nvSpPr>
        <p:spPr>
          <a:xfrm>
            <a:off x="609600" y="1219200"/>
            <a:ext cx="9601200" cy="3657600"/>
          </a:xfrm>
        </p:spPr>
        <p:txBody>
          <a:bodyPr>
            <a:normAutofit/>
          </a:bodyPr>
          <a:lstStyle/>
          <a:p>
            <a:r>
              <a:rPr lang="en-US" dirty="0"/>
              <a:t>Data Source:</a:t>
            </a:r>
          </a:p>
          <a:p>
            <a:pPr lvl="1">
              <a:buFont typeface="Wingdings" panose="05000000000000000000" pitchFamily="2" charset="2"/>
              <a:buChar char="§"/>
            </a:pPr>
            <a:r>
              <a:rPr lang="en-US" dirty="0"/>
              <a:t>The original dataset of US population by state was collected from U.S. Census Bureau </a:t>
            </a:r>
            <a:r>
              <a:rPr lang="en-US" sz="2000" dirty="0"/>
              <a:t>(https://www.census.gov/popest/data/state/totals/2015/tables/NST-EST2015-01.csv) </a:t>
            </a:r>
          </a:p>
          <a:p>
            <a:pPr lvl="1">
              <a:buFont typeface="Wingdings" panose="05000000000000000000" pitchFamily="2" charset="2"/>
              <a:buChar char="§"/>
            </a:pPr>
            <a:r>
              <a:rPr lang="en-US" dirty="0"/>
              <a:t>The following CSV file simplifies the data by only including 2010 data.</a:t>
            </a:r>
            <a:br>
              <a:rPr lang="en-US" dirty="0"/>
            </a:br>
            <a:r>
              <a:rPr lang="en-US" dirty="0"/>
              <a:t>                       </a:t>
            </a:r>
            <a:r>
              <a:rPr lang="en-US" dirty="0">
                <a:hlinkClick r:id="rId2" action="ppaction://hlinkfile"/>
              </a:rPr>
              <a:t>US_Population_2010.csv</a:t>
            </a:r>
            <a:endParaRPr lang="en-US" dirty="0"/>
          </a:p>
          <a:p>
            <a:pPr lvl="1"/>
            <a:endParaRPr lang="en-US" dirty="0"/>
          </a:p>
          <a:p>
            <a:r>
              <a:rPr lang="en-US" dirty="0"/>
              <a:t>Task:</a:t>
            </a:r>
          </a:p>
          <a:p>
            <a:pPr lvl="1">
              <a:buFont typeface="Wingdings" panose="05000000000000000000" pitchFamily="2" charset="2"/>
              <a:buChar char="§"/>
            </a:pPr>
            <a:r>
              <a:rPr lang="en-US" dirty="0"/>
              <a:t>To visualize the population by state on the map of US states</a:t>
            </a:r>
          </a:p>
        </p:txBody>
      </p:sp>
    </p:spTree>
    <p:extLst>
      <p:ext uri="{BB962C8B-B14F-4D97-AF65-F5344CB8AC3E}">
        <p14:creationId xmlns:p14="http://schemas.microsoft.com/office/powerpoint/2010/main" val="212684544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R Code: Visualize US Population on Maps</a:t>
            </a:r>
          </a:p>
        </p:txBody>
      </p:sp>
      <p:sp>
        <p:nvSpPr>
          <p:cNvPr id="3" name="Slide Number Placeholder 2"/>
          <p:cNvSpPr>
            <a:spLocks noGrp="1"/>
          </p:cNvSpPr>
          <p:nvPr>
            <p:ph type="sldNum" sz="quarter" idx="12"/>
          </p:nvPr>
        </p:nvSpPr>
        <p:spPr/>
        <p:txBody>
          <a:bodyPr/>
          <a:lstStyle/>
          <a:p>
            <a:fld id="{F8328964-332A-4115-BBD0-419F6E8FE1FF}" type="slidenum">
              <a:rPr lang="en-US" smtClean="0"/>
              <a:t>85</a:t>
            </a:fld>
            <a:endParaRPr lang="en-US"/>
          </a:p>
        </p:txBody>
      </p:sp>
      <p:sp>
        <p:nvSpPr>
          <p:cNvPr id="4" name="Content Placeholder 3"/>
          <p:cNvSpPr>
            <a:spLocks noGrp="1"/>
          </p:cNvSpPr>
          <p:nvPr>
            <p:ph sz="quarter" idx="1"/>
          </p:nvPr>
        </p:nvSpPr>
        <p:spPr>
          <a:xfrm>
            <a:off x="609600" y="1219200"/>
            <a:ext cx="9601200" cy="609600"/>
          </a:xfrm>
        </p:spPr>
        <p:txBody>
          <a:bodyPr>
            <a:normAutofit/>
          </a:bodyPr>
          <a:lstStyle/>
          <a:p>
            <a:r>
              <a:rPr lang="en-US" sz="2200" dirty="0"/>
              <a:t>Refer to </a:t>
            </a:r>
            <a:r>
              <a:rPr lang="en-US" sz="2200" dirty="0" err="1" smtClean="0">
                <a:solidFill>
                  <a:srgbClr val="DA26B3"/>
                </a:solidFill>
              </a:rPr>
              <a:t>US_Population_on_Map.RMarkdown</a:t>
            </a:r>
            <a:r>
              <a:rPr lang="en-US" sz="2200" dirty="0" smtClean="0"/>
              <a:t> </a:t>
            </a:r>
            <a:endParaRPr lang="en-US" sz="2200" dirty="0"/>
          </a:p>
        </p:txBody>
      </p:sp>
      <p:pic>
        <p:nvPicPr>
          <p:cNvPr id="5" name="Picture 4"/>
          <p:cNvPicPr>
            <a:picLocks noChangeAspect="1"/>
          </p:cNvPicPr>
          <p:nvPr/>
        </p:nvPicPr>
        <p:blipFill rotWithShape="1">
          <a:blip r:embed="rId2"/>
          <a:srcRect l="3923" b="7210"/>
          <a:stretch/>
        </p:blipFill>
        <p:spPr>
          <a:xfrm>
            <a:off x="2136648" y="1981200"/>
            <a:ext cx="8226552" cy="4119754"/>
          </a:xfrm>
          <a:prstGeom prst="rect">
            <a:avLst/>
          </a:prstGeom>
        </p:spPr>
      </p:pic>
    </p:spTree>
    <p:extLst>
      <p:ext uri="{BB962C8B-B14F-4D97-AF65-F5344CB8AC3E}">
        <p14:creationId xmlns:p14="http://schemas.microsoft.com/office/powerpoint/2010/main" val="13383795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fld id="{F8328964-332A-4115-BBD0-419F6E8FE1FF}" type="slidenum">
              <a:rPr lang="en-US" smtClean="0"/>
              <a:t>86</a:t>
            </a:fld>
            <a:endParaRPr lang="en-US"/>
          </a:p>
        </p:txBody>
      </p:sp>
      <p:sp>
        <p:nvSpPr>
          <p:cNvPr id="4" name="Content Placeholder 3"/>
          <p:cNvSpPr>
            <a:spLocks noGrp="1"/>
          </p:cNvSpPr>
          <p:nvPr>
            <p:ph sz="quarter" idx="1"/>
          </p:nvPr>
        </p:nvSpPr>
        <p:spPr/>
        <p:txBody>
          <a:bodyPr/>
          <a:lstStyle/>
          <a:p>
            <a:r>
              <a:rPr lang="en-US" dirty="0"/>
              <a:t>Plot MST out-of-state enrollment on US map</a:t>
            </a:r>
          </a:p>
        </p:txBody>
      </p:sp>
      <p:pic>
        <p:nvPicPr>
          <p:cNvPr id="7" name="Picture 6"/>
          <p:cNvPicPr>
            <a:picLocks noChangeAspect="1"/>
          </p:cNvPicPr>
          <p:nvPr/>
        </p:nvPicPr>
        <p:blipFill>
          <a:blip r:embed="rId2"/>
          <a:stretch>
            <a:fillRect/>
          </a:stretch>
        </p:blipFill>
        <p:spPr>
          <a:xfrm>
            <a:off x="1640681" y="1668198"/>
            <a:ext cx="8910638" cy="4488762"/>
          </a:xfrm>
          <a:prstGeom prst="rect">
            <a:avLst/>
          </a:prstGeom>
        </p:spPr>
      </p:pic>
    </p:spTree>
    <p:extLst>
      <p:ext uri="{BB962C8B-B14F-4D97-AF65-F5344CB8AC3E}">
        <p14:creationId xmlns:p14="http://schemas.microsoft.com/office/powerpoint/2010/main" val="177368134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Advanced </a:t>
            </a:r>
            <a:r>
              <a:rPr lang="en-US" dirty="0" smtClean="0"/>
              <a:t>Visualization Methods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F8328964-332A-4115-BBD0-419F6E8FE1FF}" type="slidenum">
              <a:rPr lang="en-US" smtClean="0"/>
              <a:t>87</a:t>
            </a:fld>
            <a:endParaRPr lang="en-US"/>
          </a:p>
        </p:txBody>
      </p:sp>
    </p:spTree>
    <p:extLst>
      <p:ext uri="{BB962C8B-B14F-4D97-AF65-F5344CB8AC3E}">
        <p14:creationId xmlns:p14="http://schemas.microsoft.com/office/powerpoint/2010/main" val="6097652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Some Advanced Visualization</a:t>
            </a:r>
          </a:p>
        </p:txBody>
      </p:sp>
      <p:sp>
        <p:nvSpPr>
          <p:cNvPr id="3" name="Slide Number Placeholder 2"/>
          <p:cNvSpPr>
            <a:spLocks noGrp="1"/>
          </p:cNvSpPr>
          <p:nvPr>
            <p:ph type="sldNum" sz="quarter" idx="12"/>
          </p:nvPr>
        </p:nvSpPr>
        <p:spPr/>
        <p:txBody>
          <a:bodyPr/>
          <a:lstStyle/>
          <a:p>
            <a:fld id="{F8328964-332A-4115-BBD0-419F6E8FE1FF}" type="slidenum">
              <a:rPr lang="en-US" smtClean="0"/>
              <a:t>88</a:t>
            </a:fld>
            <a:endParaRPr lang="en-US"/>
          </a:p>
        </p:txBody>
      </p:sp>
      <p:sp>
        <p:nvSpPr>
          <p:cNvPr id="4" name="Content Placeholder 3"/>
          <p:cNvSpPr>
            <a:spLocks noGrp="1"/>
          </p:cNvSpPr>
          <p:nvPr>
            <p:ph sz="quarter" idx="1"/>
          </p:nvPr>
        </p:nvSpPr>
        <p:spPr>
          <a:xfrm>
            <a:off x="609600" y="1219200"/>
            <a:ext cx="9601200" cy="4953000"/>
          </a:xfrm>
        </p:spPr>
        <p:txBody>
          <a:bodyPr>
            <a:normAutofit/>
          </a:bodyPr>
          <a:lstStyle/>
          <a:p>
            <a:r>
              <a:rPr lang="en-US" dirty="0" smtClean="0"/>
              <a:t>Hexagonal </a:t>
            </a:r>
            <a:r>
              <a:rPr lang="en-US" dirty="0"/>
              <a:t>Binning</a:t>
            </a:r>
            <a:endParaRPr lang="en-US" sz="2000" dirty="0"/>
          </a:p>
          <a:p>
            <a:r>
              <a:rPr lang="en-US" dirty="0"/>
              <a:t>Mosaic Plot</a:t>
            </a:r>
          </a:p>
          <a:p>
            <a:r>
              <a:rPr lang="en-US" dirty="0"/>
              <a:t>Heat </a:t>
            </a:r>
            <a:r>
              <a:rPr lang="en-US" dirty="0" smtClean="0"/>
              <a:t>Map</a:t>
            </a:r>
            <a:endParaRPr lang="en-US" dirty="0"/>
          </a:p>
        </p:txBody>
      </p:sp>
    </p:spTree>
    <p:extLst>
      <p:ext uri="{BB962C8B-B14F-4D97-AF65-F5344CB8AC3E}">
        <p14:creationId xmlns:p14="http://schemas.microsoft.com/office/powerpoint/2010/main" val="32297558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Hexagonal Binning</a:t>
            </a:r>
            <a:endParaRPr lang="en-US" dirty="0"/>
          </a:p>
        </p:txBody>
      </p:sp>
      <p:sp>
        <p:nvSpPr>
          <p:cNvPr id="3" name="Slide Number Placeholder 2"/>
          <p:cNvSpPr>
            <a:spLocks noGrp="1"/>
          </p:cNvSpPr>
          <p:nvPr>
            <p:ph type="sldNum" sz="quarter" idx="12"/>
          </p:nvPr>
        </p:nvSpPr>
        <p:spPr/>
        <p:txBody>
          <a:bodyPr/>
          <a:lstStyle/>
          <a:p>
            <a:fld id="{F8328964-332A-4115-BBD0-419F6E8FE1FF}" type="slidenum">
              <a:rPr lang="en-US" smtClean="0"/>
              <a:t>89</a:t>
            </a:fld>
            <a:endParaRPr lang="en-US"/>
          </a:p>
        </p:txBody>
      </p:sp>
      <p:sp>
        <p:nvSpPr>
          <p:cNvPr id="4" name="Content Placeholder 3"/>
          <p:cNvSpPr>
            <a:spLocks noGrp="1"/>
          </p:cNvSpPr>
          <p:nvPr>
            <p:ph sz="quarter" idx="1"/>
          </p:nvPr>
        </p:nvSpPr>
        <p:spPr>
          <a:xfrm>
            <a:off x="609600" y="1219200"/>
            <a:ext cx="10972800" cy="914400"/>
          </a:xfrm>
        </p:spPr>
        <p:txBody>
          <a:bodyPr/>
          <a:lstStyle/>
          <a:p>
            <a:r>
              <a:rPr lang="en-US" dirty="0"/>
              <a:t>A </a:t>
            </a:r>
            <a:r>
              <a:rPr lang="en-US" dirty="0" smtClean="0"/>
              <a:t>form </a:t>
            </a:r>
            <a:r>
              <a:rPr lang="en-US" dirty="0"/>
              <a:t>of bivariate histogram useful for visualizing the </a:t>
            </a:r>
            <a:r>
              <a:rPr lang="en-US" dirty="0" smtClean="0"/>
              <a:t>structure in </a:t>
            </a:r>
            <a:r>
              <a:rPr lang="en-US" dirty="0"/>
              <a:t>datasets with </a:t>
            </a:r>
            <a:r>
              <a:rPr lang="en-US" u="sng" dirty="0"/>
              <a:t>large </a:t>
            </a:r>
            <a:r>
              <a:rPr lang="en-US" u="sng" dirty="0" smtClean="0"/>
              <a:t>N</a:t>
            </a:r>
            <a:r>
              <a:rPr lang="en-US" dirty="0" smtClean="0"/>
              <a:t>.</a:t>
            </a:r>
            <a:endParaRPr lang="en-US" dirty="0"/>
          </a:p>
        </p:txBody>
      </p:sp>
      <p:sp>
        <p:nvSpPr>
          <p:cNvPr id="5" name="Content Placeholder 3"/>
          <p:cNvSpPr txBox="1">
            <a:spLocks/>
          </p:cNvSpPr>
          <p:nvPr/>
        </p:nvSpPr>
        <p:spPr>
          <a:xfrm>
            <a:off x="506835" y="2406551"/>
            <a:ext cx="4750965" cy="3657600"/>
          </a:xfrm>
          <a:prstGeom prst="rect">
            <a:avLst/>
          </a:prstGeom>
        </p:spPr>
        <p:txBody>
          <a:bodyPr vert="horz">
            <a:normAutofit fontScale="925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buFont typeface="Wingdings" panose="05000000000000000000" pitchFamily="2" charset="2"/>
              <a:buChar char="§"/>
            </a:pPr>
            <a:r>
              <a:rPr lang="en-US" dirty="0" smtClean="0"/>
              <a:t>The </a:t>
            </a:r>
            <a:r>
              <a:rPr lang="en-US" dirty="0" err="1" smtClean="0"/>
              <a:t>xy</a:t>
            </a:r>
            <a:r>
              <a:rPr lang="en-US" dirty="0" smtClean="0"/>
              <a:t> plane over the set (range(x), range(y)) is tessellated by a regular grid of hexagons;</a:t>
            </a:r>
          </a:p>
          <a:p>
            <a:pPr lvl="1">
              <a:buFont typeface="Wingdings" panose="05000000000000000000" pitchFamily="2" charset="2"/>
              <a:buChar char="§"/>
            </a:pPr>
            <a:endParaRPr lang="en-US" dirty="0" smtClean="0"/>
          </a:p>
          <a:p>
            <a:pPr lvl="1">
              <a:buFont typeface="Wingdings" panose="05000000000000000000" pitchFamily="2" charset="2"/>
              <a:buChar char="§"/>
            </a:pPr>
            <a:r>
              <a:rPr lang="en-US" dirty="0" smtClean="0"/>
              <a:t>The number of points falling in each hexagon are counted and stored in a data structure;</a:t>
            </a:r>
          </a:p>
          <a:p>
            <a:pPr lvl="1">
              <a:buFont typeface="Wingdings" panose="05000000000000000000" pitchFamily="2" charset="2"/>
              <a:buChar char="§"/>
            </a:pPr>
            <a:endParaRPr lang="en-US" dirty="0" smtClean="0"/>
          </a:p>
          <a:p>
            <a:pPr lvl="1">
              <a:buFont typeface="Wingdings" panose="05000000000000000000" pitchFamily="2" charset="2"/>
              <a:buChar char="§"/>
            </a:pPr>
            <a:r>
              <a:rPr lang="en-US" dirty="0" smtClean="0"/>
              <a:t>The hexagons with count &gt; 0 are plotted using a color ramp or varying the radius of the hexagon in proportion to the counts. </a:t>
            </a:r>
            <a:endParaRPr lang="en-US" dirty="0"/>
          </a:p>
        </p:txBody>
      </p:sp>
      <p:pic>
        <p:nvPicPr>
          <p:cNvPr id="1026" name="Picture 2" descr="Rplot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615" y="2133600"/>
            <a:ext cx="6254785" cy="37320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90800" y="6472244"/>
            <a:ext cx="6522242" cy="307777"/>
          </a:xfrm>
          <a:prstGeom prst="rect">
            <a:avLst/>
          </a:prstGeom>
          <a:noFill/>
        </p:spPr>
        <p:txBody>
          <a:bodyPr wrap="square" rtlCol="0">
            <a:spAutoFit/>
          </a:bodyPr>
          <a:lstStyle/>
          <a:p>
            <a:r>
              <a:rPr lang="en-US" sz="1400" dirty="0"/>
              <a:t>Source: </a:t>
            </a:r>
            <a:r>
              <a:rPr lang="en-US" sz="1400" dirty="0">
                <a:hlinkClick r:id="rId3"/>
              </a:rPr>
              <a:t>https://</a:t>
            </a:r>
            <a:r>
              <a:rPr lang="en-US" sz="1400" dirty="0" smtClean="0">
                <a:hlinkClick r:id="rId3"/>
              </a:rPr>
              <a:t>cran.r-project.org/web/packages/hexbin/vignettes/hexagon_binning.pdf</a:t>
            </a:r>
            <a:endParaRPr lang="en-US" sz="1400" dirty="0" smtClean="0"/>
          </a:p>
        </p:txBody>
      </p:sp>
    </p:spTree>
    <p:extLst>
      <p:ext uri="{BB962C8B-B14F-4D97-AF65-F5344CB8AC3E}">
        <p14:creationId xmlns:p14="http://schemas.microsoft.com/office/powerpoint/2010/main" val="2510248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Visualization is Important? </a:t>
            </a:r>
            <a:r>
              <a:rPr lang="en-US" dirty="0" err="1"/>
              <a:t>Anscombe's</a:t>
            </a:r>
            <a:r>
              <a:rPr lang="en-US" dirty="0"/>
              <a:t> Quartet</a:t>
            </a:r>
          </a:p>
        </p:txBody>
      </p:sp>
      <p:sp>
        <p:nvSpPr>
          <p:cNvPr id="3" name="Slide Number Placeholder 2"/>
          <p:cNvSpPr>
            <a:spLocks noGrp="1"/>
          </p:cNvSpPr>
          <p:nvPr>
            <p:ph type="sldNum" sz="quarter" idx="12"/>
          </p:nvPr>
        </p:nvSpPr>
        <p:spPr/>
        <p:txBody>
          <a:bodyPr/>
          <a:lstStyle/>
          <a:p>
            <a:fld id="{F8328964-332A-4115-BBD0-419F6E8FE1FF}" type="slidenum">
              <a:rPr lang="en-US" smtClean="0"/>
              <a:t>9</a:t>
            </a:fld>
            <a:endParaRPr lang="en-US"/>
          </a:p>
        </p:txBody>
      </p:sp>
      <p:sp>
        <p:nvSpPr>
          <p:cNvPr id="4" name="Content Placeholder 3"/>
          <p:cNvSpPr>
            <a:spLocks noGrp="1"/>
          </p:cNvSpPr>
          <p:nvPr>
            <p:ph sz="quarter" idx="1"/>
          </p:nvPr>
        </p:nvSpPr>
        <p:spPr>
          <a:xfrm>
            <a:off x="609600" y="1219200"/>
            <a:ext cx="10972800" cy="533400"/>
          </a:xfrm>
        </p:spPr>
        <p:txBody>
          <a:bodyPr/>
          <a:lstStyle/>
          <a:p>
            <a:r>
              <a:rPr lang="en-US" dirty="0"/>
              <a:t>In 1973 Francis </a:t>
            </a:r>
            <a:r>
              <a:rPr lang="en-US" dirty="0" err="1"/>
              <a:t>Anscombe</a:t>
            </a:r>
            <a:r>
              <a:rPr lang="en-US" dirty="0"/>
              <a:t> demonstrated four datasets: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68363340"/>
              </p:ext>
            </p:extLst>
          </p:nvPr>
        </p:nvGraphicFramePr>
        <p:xfrm>
          <a:off x="990600" y="1778919"/>
          <a:ext cx="5791200" cy="4358640"/>
        </p:xfrm>
        <a:graphic>
          <a:graphicData uri="http://schemas.openxmlformats.org/drawingml/2006/table">
            <a:tbl>
              <a:tblPr/>
              <a:tblGrid>
                <a:gridCol w="723900">
                  <a:extLst>
                    <a:ext uri="{9D8B030D-6E8A-4147-A177-3AD203B41FA5}">
                      <a16:colId xmlns:a16="http://schemas.microsoft.com/office/drawing/2014/main" val="3142926383"/>
                    </a:ext>
                  </a:extLst>
                </a:gridCol>
                <a:gridCol w="723900">
                  <a:extLst>
                    <a:ext uri="{9D8B030D-6E8A-4147-A177-3AD203B41FA5}">
                      <a16:colId xmlns:a16="http://schemas.microsoft.com/office/drawing/2014/main" val="2348464648"/>
                    </a:ext>
                  </a:extLst>
                </a:gridCol>
                <a:gridCol w="723900">
                  <a:extLst>
                    <a:ext uri="{9D8B030D-6E8A-4147-A177-3AD203B41FA5}">
                      <a16:colId xmlns:a16="http://schemas.microsoft.com/office/drawing/2014/main" val="1022602769"/>
                    </a:ext>
                  </a:extLst>
                </a:gridCol>
                <a:gridCol w="723900">
                  <a:extLst>
                    <a:ext uri="{9D8B030D-6E8A-4147-A177-3AD203B41FA5}">
                      <a16:colId xmlns:a16="http://schemas.microsoft.com/office/drawing/2014/main" val="4057761179"/>
                    </a:ext>
                  </a:extLst>
                </a:gridCol>
                <a:gridCol w="723900">
                  <a:extLst>
                    <a:ext uri="{9D8B030D-6E8A-4147-A177-3AD203B41FA5}">
                      <a16:colId xmlns:a16="http://schemas.microsoft.com/office/drawing/2014/main" val="2008323631"/>
                    </a:ext>
                  </a:extLst>
                </a:gridCol>
                <a:gridCol w="723900">
                  <a:extLst>
                    <a:ext uri="{9D8B030D-6E8A-4147-A177-3AD203B41FA5}">
                      <a16:colId xmlns:a16="http://schemas.microsoft.com/office/drawing/2014/main" val="2435510202"/>
                    </a:ext>
                  </a:extLst>
                </a:gridCol>
                <a:gridCol w="723900">
                  <a:extLst>
                    <a:ext uri="{9D8B030D-6E8A-4147-A177-3AD203B41FA5}">
                      <a16:colId xmlns:a16="http://schemas.microsoft.com/office/drawing/2014/main" val="2255810875"/>
                    </a:ext>
                  </a:extLst>
                </a:gridCol>
                <a:gridCol w="723900">
                  <a:extLst>
                    <a:ext uri="{9D8B030D-6E8A-4147-A177-3AD203B41FA5}">
                      <a16:colId xmlns:a16="http://schemas.microsoft.com/office/drawing/2014/main" val="3100740193"/>
                    </a:ext>
                  </a:extLst>
                </a:gridCol>
              </a:tblGrid>
              <a:tr h="300927">
                <a:tc gridSpan="2">
                  <a:txBody>
                    <a:bodyPr/>
                    <a:lstStyle/>
                    <a:p>
                      <a:pPr algn="ctr"/>
                      <a:r>
                        <a:rPr lang="en-US" sz="1600" dirty="0">
                          <a:effectLst/>
                        </a:rPr>
                        <a:t>I</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gridSpan="2">
                  <a:txBody>
                    <a:bodyPr/>
                    <a:lstStyle/>
                    <a:p>
                      <a:pPr algn="ctr"/>
                      <a:r>
                        <a:rPr lang="en-US" sz="1600" dirty="0">
                          <a:effectLst/>
                        </a:rPr>
                        <a:t>II</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gridSpan="2">
                  <a:txBody>
                    <a:bodyPr/>
                    <a:lstStyle/>
                    <a:p>
                      <a:pPr algn="ctr"/>
                      <a:r>
                        <a:rPr lang="en-US" sz="1600" dirty="0">
                          <a:effectLst/>
                        </a:rPr>
                        <a:t>III</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gridSpan="2">
                  <a:txBody>
                    <a:bodyPr/>
                    <a:lstStyle/>
                    <a:p>
                      <a:pPr algn="ctr"/>
                      <a:r>
                        <a:rPr lang="en-US" sz="1600" dirty="0">
                          <a:effectLst/>
                        </a:rPr>
                        <a:t>IV</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extLst>
                  <a:ext uri="{0D108BD9-81ED-4DB2-BD59-A6C34878D82A}">
                    <a16:rowId xmlns:a16="http://schemas.microsoft.com/office/drawing/2014/main" val="3708770541"/>
                  </a:ext>
                </a:extLst>
              </a:tr>
              <a:tr h="300927">
                <a:tc>
                  <a:txBody>
                    <a:bodyPr/>
                    <a:lstStyle/>
                    <a:p>
                      <a:pPr algn="r"/>
                      <a:r>
                        <a:rPr lang="en-US" sz="1600">
                          <a:effectLst/>
                        </a:rPr>
                        <a:t>x</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y</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x</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y</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x</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y</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x</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y</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522520480"/>
                  </a:ext>
                </a:extLst>
              </a:tr>
              <a:tr h="300927">
                <a:tc>
                  <a:txBody>
                    <a:bodyPr/>
                    <a:lstStyle/>
                    <a:p>
                      <a:pPr algn="r"/>
                      <a:r>
                        <a:rPr lang="en-US" sz="1600">
                          <a:effectLst/>
                        </a:rPr>
                        <a:t>10.0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dirty="0">
                          <a:effectLst/>
                        </a:rPr>
                        <a:t>8.04</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dirty="0">
                          <a:effectLst/>
                        </a:rPr>
                        <a:t>10.0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9.14</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10.0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7.46</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8.0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6.58</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137185434"/>
                  </a:ext>
                </a:extLst>
              </a:tr>
              <a:tr h="300927">
                <a:tc>
                  <a:txBody>
                    <a:bodyPr/>
                    <a:lstStyle/>
                    <a:p>
                      <a:pPr algn="r"/>
                      <a:r>
                        <a:rPr lang="en-US" sz="1600">
                          <a:effectLst/>
                        </a:rPr>
                        <a:t>8.0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6.95</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8.0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8.14</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8.0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6.77</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8.0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5.76</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859102571"/>
                  </a:ext>
                </a:extLst>
              </a:tr>
              <a:tr h="300927">
                <a:tc>
                  <a:txBody>
                    <a:bodyPr/>
                    <a:lstStyle/>
                    <a:p>
                      <a:pPr algn="r"/>
                      <a:r>
                        <a:rPr lang="en-US" sz="1600">
                          <a:effectLst/>
                        </a:rPr>
                        <a:t>13.0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7.58</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13.0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8.74</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13.0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12.74</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8.0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7.71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763864719"/>
                  </a:ext>
                </a:extLst>
              </a:tr>
              <a:tr h="300927">
                <a:tc>
                  <a:txBody>
                    <a:bodyPr/>
                    <a:lstStyle/>
                    <a:p>
                      <a:pPr algn="r"/>
                      <a:r>
                        <a:rPr lang="en-US" sz="1600">
                          <a:effectLst/>
                        </a:rPr>
                        <a:t>9.0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dirty="0">
                          <a:effectLst/>
                        </a:rPr>
                        <a:t>8.81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9.0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8.77</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9.0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7.11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8.0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8.84</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085094596"/>
                  </a:ext>
                </a:extLst>
              </a:tr>
              <a:tr h="300927">
                <a:tc>
                  <a:txBody>
                    <a:bodyPr/>
                    <a:lstStyle/>
                    <a:p>
                      <a:pPr algn="r"/>
                      <a:r>
                        <a:rPr lang="en-US" sz="1600">
                          <a:effectLst/>
                        </a:rPr>
                        <a:t>11.0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8.33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dirty="0">
                          <a:effectLst/>
                        </a:rPr>
                        <a:t>11.0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9.26</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11.0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7.81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8.0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8.47</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401964989"/>
                  </a:ext>
                </a:extLst>
              </a:tr>
              <a:tr h="300927">
                <a:tc>
                  <a:txBody>
                    <a:bodyPr/>
                    <a:lstStyle/>
                    <a:p>
                      <a:pPr algn="r"/>
                      <a:r>
                        <a:rPr lang="en-US" sz="1600">
                          <a:effectLst/>
                        </a:rPr>
                        <a:t>14.0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9.96</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14.0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8.10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14.0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8.84</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8.0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7.04</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563564462"/>
                  </a:ext>
                </a:extLst>
              </a:tr>
              <a:tr h="300927">
                <a:tc>
                  <a:txBody>
                    <a:bodyPr/>
                    <a:lstStyle/>
                    <a:p>
                      <a:pPr algn="r"/>
                      <a:r>
                        <a:rPr lang="en-US" sz="1600">
                          <a:effectLst/>
                        </a:rPr>
                        <a:t>6.0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7.24</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6.0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6.13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6.0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6.08</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8.0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5.25</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774578198"/>
                  </a:ext>
                </a:extLst>
              </a:tr>
              <a:tr h="300927">
                <a:tc>
                  <a:txBody>
                    <a:bodyPr/>
                    <a:lstStyle/>
                    <a:p>
                      <a:pPr algn="r"/>
                      <a:r>
                        <a:rPr lang="en-US" sz="1600">
                          <a:effectLst/>
                        </a:rPr>
                        <a:t>4.0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4.26</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4.0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3.10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4.0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5.39</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19.0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12.50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934074006"/>
                  </a:ext>
                </a:extLst>
              </a:tr>
              <a:tr h="300927">
                <a:tc>
                  <a:txBody>
                    <a:bodyPr/>
                    <a:lstStyle/>
                    <a:p>
                      <a:pPr algn="r"/>
                      <a:r>
                        <a:rPr lang="en-US" sz="1600">
                          <a:effectLst/>
                        </a:rPr>
                        <a:t>12.0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10.84</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12.0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9.13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12.0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8.15</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8.0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5.56</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97602712"/>
                  </a:ext>
                </a:extLst>
              </a:tr>
              <a:tr h="300927">
                <a:tc>
                  <a:txBody>
                    <a:bodyPr/>
                    <a:lstStyle/>
                    <a:p>
                      <a:pPr algn="r"/>
                      <a:r>
                        <a:rPr lang="en-US" sz="1600">
                          <a:effectLst/>
                        </a:rPr>
                        <a:t>7.0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4.82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7.0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7.26</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7.0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6.42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8.0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7.91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72193071"/>
                  </a:ext>
                </a:extLst>
              </a:tr>
              <a:tr h="300927">
                <a:tc>
                  <a:txBody>
                    <a:bodyPr/>
                    <a:lstStyle/>
                    <a:p>
                      <a:pPr algn="r"/>
                      <a:r>
                        <a:rPr lang="en-US" sz="1600">
                          <a:effectLst/>
                        </a:rPr>
                        <a:t>5.0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5.68</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5.0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4.74</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5.0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5.73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a:effectLst/>
                        </a:rPr>
                        <a:t>8.0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600" dirty="0">
                          <a:effectLst/>
                        </a:rPr>
                        <a:t>6.89</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549756771"/>
                  </a:ext>
                </a:extLst>
              </a:tr>
            </a:tbl>
          </a:graphicData>
        </a:graphic>
      </p:graphicFrame>
      <p:sp>
        <p:nvSpPr>
          <p:cNvPr id="6" name="TextBox 5"/>
          <p:cNvSpPr txBox="1"/>
          <p:nvPr/>
        </p:nvSpPr>
        <p:spPr>
          <a:xfrm>
            <a:off x="2137664" y="6477000"/>
            <a:ext cx="7844536" cy="307777"/>
          </a:xfrm>
          <a:prstGeom prst="rect">
            <a:avLst/>
          </a:prstGeom>
          <a:noFill/>
        </p:spPr>
        <p:txBody>
          <a:bodyPr wrap="square" rtlCol="0">
            <a:spAutoFit/>
          </a:bodyPr>
          <a:lstStyle/>
          <a:p>
            <a:pPr algn="ctr"/>
            <a:r>
              <a:rPr lang="en-US" sz="1400" dirty="0"/>
              <a:t>Source: </a:t>
            </a:r>
            <a:r>
              <a:rPr lang="en-US" sz="1400" dirty="0">
                <a:hlinkClick r:id="rId2"/>
              </a:rPr>
              <a:t>https://en.wikipedia.org/wiki/Anscombe's_quartet</a:t>
            </a:r>
            <a:endParaRPr lang="en-US" sz="1400" dirty="0"/>
          </a:p>
        </p:txBody>
      </p:sp>
      <p:graphicFrame>
        <p:nvGraphicFramePr>
          <p:cNvPr id="7" name="Table 6"/>
          <p:cNvGraphicFramePr>
            <a:graphicFrameLocks noGrp="1"/>
          </p:cNvGraphicFramePr>
          <p:nvPr>
            <p:extLst>
              <p:ext uri="{D42A27DB-BD31-4B8C-83A1-F6EECF244321}">
                <p14:modId xmlns:p14="http://schemas.microsoft.com/office/powerpoint/2010/main" val="4137260243"/>
              </p:ext>
            </p:extLst>
          </p:nvPr>
        </p:nvGraphicFramePr>
        <p:xfrm>
          <a:off x="7543800" y="2873203"/>
          <a:ext cx="3916372" cy="2438401"/>
        </p:xfrm>
        <a:graphic>
          <a:graphicData uri="http://schemas.openxmlformats.org/drawingml/2006/table">
            <a:tbl>
              <a:tblPr/>
              <a:tblGrid>
                <a:gridCol w="2307336">
                  <a:extLst>
                    <a:ext uri="{9D8B030D-6E8A-4147-A177-3AD203B41FA5}">
                      <a16:colId xmlns:a16="http://schemas.microsoft.com/office/drawing/2014/main" val="1606349081"/>
                    </a:ext>
                  </a:extLst>
                </a:gridCol>
                <a:gridCol w="1609036">
                  <a:extLst>
                    <a:ext uri="{9D8B030D-6E8A-4147-A177-3AD203B41FA5}">
                      <a16:colId xmlns:a16="http://schemas.microsoft.com/office/drawing/2014/main" val="2963177600"/>
                    </a:ext>
                  </a:extLst>
                </a:gridCol>
              </a:tblGrid>
              <a:tr h="348343">
                <a:tc>
                  <a:txBody>
                    <a:bodyPr/>
                    <a:lstStyle/>
                    <a:p>
                      <a:pPr algn="ctr"/>
                      <a:r>
                        <a:rPr lang="en-US" sz="1400" dirty="0">
                          <a:solidFill>
                            <a:schemeClr val="tx1"/>
                          </a:solidFill>
                          <a:effectLst/>
                        </a:rPr>
                        <a:t>Property</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1">
                        <a:lumMod val="40000"/>
                        <a:lumOff val="60000"/>
                      </a:schemeClr>
                    </a:solidFill>
                  </a:tcPr>
                </a:tc>
                <a:tc>
                  <a:txBody>
                    <a:bodyPr/>
                    <a:lstStyle/>
                    <a:p>
                      <a:pPr algn="ctr"/>
                      <a:r>
                        <a:rPr lang="en-US" sz="1400" dirty="0">
                          <a:solidFill>
                            <a:schemeClr val="tx1"/>
                          </a:solidFill>
                          <a:effectLst/>
                        </a:rPr>
                        <a:t>Value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106577894"/>
                  </a:ext>
                </a:extLst>
              </a:tr>
              <a:tr h="348343">
                <a:tc>
                  <a:txBody>
                    <a:bodyPr/>
                    <a:lstStyle/>
                    <a:p>
                      <a:r>
                        <a:rPr lang="en-US" sz="1400" u="none" strike="noStrike" dirty="0">
                          <a:solidFill>
                            <a:schemeClr val="tx1"/>
                          </a:solidFill>
                          <a:effectLst/>
                        </a:rPr>
                        <a:t>Mean</a:t>
                      </a:r>
                      <a:r>
                        <a:rPr lang="en-US" sz="1400" dirty="0">
                          <a:solidFill>
                            <a:schemeClr val="tx1"/>
                          </a:solidFill>
                          <a:effectLst/>
                        </a:rPr>
                        <a:t> of </a:t>
                      </a:r>
                      <a:r>
                        <a:rPr lang="en-US" sz="1400" i="1" dirty="0">
                          <a:solidFill>
                            <a:schemeClr val="tx1"/>
                          </a:solidFill>
                          <a:effectLst/>
                        </a:rPr>
                        <a:t>x</a:t>
                      </a:r>
                      <a:endParaRPr lang="en-US" sz="1400" dirty="0">
                        <a:solidFill>
                          <a:schemeClr val="tx1"/>
                        </a:solidFill>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solidFill>
                            <a:schemeClr val="tx1"/>
                          </a:solidFill>
                          <a:effectLst/>
                        </a:rPr>
                        <a:t>9</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433658665"/>
                  </a:ext>
                </a:extLst>
              </a:tr>
              <a:tr h="348343">
                <a:tc>
                  <a:txBody>
                    <a:bodyPr/>
                    <a:lstStyle/>
                    <a:p>
                      <a:r>
                        <a:rPr lang="en-US" sz="1400" dirty="0">
                          <a:solidFill>
                            <a:schemeClr val="tx1"/>
                          </a:solidFill>
                          <a:effectLst/>
                        </a:rPr>
                        <a:t>Sample </a:t>
                      </a:r>
                      <a:r>
                        <a:rPr lang="en-US" sz="1400" u="none" strike="noStrike" dirty="0">
                          <a:solidFill>
                            <a:schemeClr val="tx1"/>
                          </a:solidFill>
                          <a:effectLst/>
                        </a:rPr>
                        <a:t>variance</a:t>
                      </a:r>
                      <a:r>
                        <a:rPr lang="en-US" sz="1400" dirty="0">
                          <a:solidFill>
                            <a:schemeClr val="tx1"/>
                          </a:solidFill>
                          <a:effectLst/>
                        </a:rPr>
                        <a:t> of </a:t>
                      </a:r>
                      <a:r>
                        <a:rPr lang="en-US" sz="1400" i="1" dirty="0">
                          <a:solidFill>
                            <a:schemeClr val="tx1"/>
                          </a:solidFill>
                          <a:effectLst/>
                        </a:rPr>
                        <a:t>x</a:t>
                      </a:r>
                      <a:endParaRPr lang="en-US" sz="1400" dirty="0">
                        <a:solidFill>
                          <a:schemeClr val="tx1"/>
                        </a:solidFill>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solidFill>
                            <a:schemeClr val="tx1"/>
                          </a:solidFill>
                          <a:effectLst/>
                        </a:rPr>
                        <a:t>11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735404121"/>
                  </a:ext>
                </a:extLst>
              </a:tr>
              <a:tr h="348343">
                <a:tc>
                  <a:txBody>
                    <a:bodyPr/>
                    <a:lstStyle/>
                    <a:p>
                      <a:r>
                        <a:rPr lang="en-US" sz="1400" dirty="0">
                          <a:solidFill>
                            <a:schemeClr val="tx1"/>
                          </a:solidFill>
                          <a:effectLst/>
                        </a:rPr>
                        <a:t>Mean of </a:t>
                      </a:r>
                      <a:r>
                        <a:rPr lang="en-US" sz="1400" i="1" dirty="0">
                          <a:solidFill>
                            <a:schemeClr val="tx1"/>
                          </a:solidFill>
                          <a:effectLst/>
                        </a:rPr>
                        <a:t>y</a:t>
                      </a:r>
                      <a:endParaRPr lang="en-US" sz="1400" dirty="0">
                        <a:solidFill>
                          <a:schemeClr val="tx1"/>
                        </a:solidFill>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solidFill>
                            <a:schemeClr val="tx1"/>
                          </a:solidFill>
                          <a:effectLst/>
                        </a:rPr>
                        <a:t>7.50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010320371"/>
                  </a:ext>
                </a:extLst>
              </a:tr>
              <a:tr h="348343">
                <a:tc>
                  <a:txBody>
                    <a:bodyPr/>
                    <a:lstStyle/>
                    <a:p>
                      <a:r>
                        <a:rPr lang="en-US" sz="1400">
                          <a:solidFill>
                            <a:schemeClr val="tx1"/>
                          </a:solidFill>
                          <a:effectLst/>
                        </a:rPr>
                        <a:t>Sample variance of </a:t>
                      </a:r>
                      <a:r>
                        <a:rPr lang="en-US" sz="1400" i="1">
                          <a:solidFill>
                            <a:schemeClr val="tx1"/>
                          </a:solidFill>
                          <a:effectLst/>
                        </a:rPr>
                        <a:t>y</a:t>
                      </a:r>
                      <a:endParaRPr lang="en-US" sz="1400">
                        <a:solidFill>
                          <a:schemeClr val="tx1"/>
                        </a:solidFill>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solidFill>
                            <a:schemeClr val="tx1"/>
                          </a:solidFill>
                          <a:effectLst/>
                        </a:rPr>
                        <a:t>4.125</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98982153"/>
                  </a:ext>
                </a:extLst>
              </a:tr>
              <a:tr h="348343">
                <a:tc>
                  <a:txBody>
                    <a:bodyPr/>
                    <a:lstStyle/>
                    <a:p>
                      <a:r>
                        <a:rPr lang="en-US" sz="1400" u="none" strike="noStrike" dirty="0">
                          <a:solidFill>
                            <a:schemeClr val="tx1"/>
                          </a:solidFill>
                          <a:effectLst/>
                        </a:rPr>
                        <a:t>Correlation</a:t>
                      </a:r>
                      <a:r>
                        <a:rPr lang="en-US" sz="1400" dirty="0">
                          <a:solidFill>
                            <a:schemeClr val="tx1"/>
                          </a:solidFill>
                          <a:effectLst/>
                        </a:rPr>
                        <a:t> between </a:t>
                      </a:r>
                      <a:r>
                        <a:rPr lang="en-US" sz="1400" i="1" dirty="0">
                          <a:solidFill>
                            <a:schemeClr val="tx1"/>
                          </a:solidFill>
                          <a:effectLst/>
                        </a:rPr>
                        <a:t>x</a:t>
                      </a:r>
                      <a:r>
                        <a:rPr lang="en-US" sz="1400" dirty="0">
                          <a:solidFill>
                            <a:schemeClr val="tx1"/>
                          </a:solidFill>
                          <a:effectLst/>
                        </a:rPr>
                        <a:t> and </a:t>
                      </a:r>
                      <a:r>
                        <a:rPr lang="en-US" sz="1400" i="1" dirty="0">
                          <a:solidFill>
                            <a:schemeClr val="tx1"/>
                          </a:solidFill>
                          <a:effectLst/>
                        </a:rPr>
                        <a:t>y</a:t>
                      </a:r>
                      <a:endParaRPr lang="en-US" sz="1400" dirty="0">
                        <a:solidFill>
                          <a:schemeClr val="tx1"/>
                        </a:solidFill>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solidFill>
                            <a:schemeClr val="tx1"/>
                          </a:solidFill>
                          <a:effectLst/>
                        </a:rPr>
                        <a:t>0.816</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778512233"/>
                  </a:ext>
                </a:extLst>
              </a:tr>
              <a:tr h="348343">
                <a:tc>
                  <a:txBody>
                    <a:bodyPr/>
                    <a:lstStyle/>
                    <a:p>
                      <a:r>
                        <a:rPr lang="en-US" sz="1400" u="none" strike="noStrike" dirty="0">
                          <a:solidFill>
                            <a:schemeClr val="tx1"/>
                          </a:solidFill>
                          <a:effectLst/>
                        </a:rPr>
                        <a:t>Linear regression</a:t>
                      </a:r>
                      <a:r>
                        <a:rPr lang="en-US" sz="1400" dirty="0">
                          <a:solidFill>
                            <a:schemeClr val="tx1"/>
                          </a:solidFill>
                          <a:effectLst/>
                        </a:rPr>
                        <a:t> line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i="1" dirty="0">
                          <a:solidFill>
                            <a:schemeClr val="tx1"/>
                          </a:solidFill>
                          <a:effectLst/>
                        </a:rPr>
                        <a:t>y</a:t>
                      </a:r>
                      <a:r>
                        <a:rPr lang="en-US" sz="1400" dirty="0">
                          <a:solidFill>
                            <a:schemeClr val="tx1"/>
                          </a:solidFill>
                          <a:effectLst/>
                        </a:rPr>
                        <a:t> = 3.00 + 0.500</a:t>
                      </a:r>
                      <a:r>
                        <a:rPr lang="en-US" sz="1400" i="1" dirty="0">
                          <a:solidFill>
                            <a:schemeClr val="tx1"/>
                          </a:solidFill>
                          <a:effectLst/>
                        </a:rPr>
                        <a:t>x</a:t>
                      </a:r>
                      <a:endParaRPr lang="en-US" sz="1400" dirty="0">
                        <a:solidFill>
                          <a:schemeClr val="tx1"/>
                        </a:solidFill>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126277809"/>
                  </a:ext>
                </a:extLst>
              </a:tr>
            </a:tbl>
          </a:graphicData>
        </a:graphic>
      </p:graphicFrame>
      <p:sp>
        <p:nvSpPr>
          <p:cNvPr id="8" name="Right Arrow 7"/>
          <p:cNvSpPr/>
          <p:nvPr/>
        </p:nvSpPr>
        <p:spPr>
          <a:xfrm>
            <a:off x="6934200" y="3958239"/>
            <a:ext cx="457200" cy="3089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036620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Mosaic Plot</a:t>
            </a:r>
          </a:p>
        </p:txBody>
      </p:sp>
      <p:sp>
        <p:nvSpPr>
          <p:cNvPr id="3" name="Slide Number Placeholder 2"/>
          <p:cNvSpPr>
            <a:spLocks noGrp="1"/>
          </p:cNvSpPr>
          <p:nvPr>
            <p:ph type="sldNum" sz="quarter" idx="12"/>
          </p:nvPr>
        </p:nvSpPr>
        <p:spPr/>
        <p:txBody>
          <a:bodyPr/>
          <a:lstStyle/>
          <a:p>
            <a:fld id="{F8328964-332A-4115-BBD0-419F6E8FE1FF}" type="slidenum">
              <a:rPr lang="en-US" smtClean="0"/>
              <a:t>90</a:t>
            </a:fld>
            <a:endParaRPr lang="en-US"/>
          </a:p>
        </p:txBody>
      </p:sp>
      <p:sp>
        <p:nvSpPr>
          <p:cNvPr id="4" name="Content Placeholder 3"/>
          <p:cNvSpPr>
            <a:spLocks noGrp="1"/>
          </p:cNvSpPr>
          <p:nvPr>
            <p:ph sz="quarter" idx="1"/>
          </p:nvPr>
        </p:nvSpPr>
        <p:spPr>
          <a:xfrm>
            <a:off x="609600" y="1219200"/>
            <a:ext cx="10972800" cy="914400"/>
          </a:xfrm>
        </p:spPr>
        <p:txBody>
          <a:bodyPr>
            <a:normAutofit/>
          </a:bodyPr>
          <a:lstStyle/>
          <a:p>
            <a:r>
              <a:rPr lang="en-US" dirty="0"/>
              <a:t>Mosaic plot is a graphical method for visualizing data from two or more qualitative variables</a:t>
            </a:r>
          </a:p>
        </p:txBody>
      </p:sp>
      <p:pic>
        <p:nvPicPr>
          <p:cNvPr id="1026" name="Picture 2" descr="https://upload.wikimedia.org/wikipedia/commons/8/84/Mosaic-b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981200"/>
            <a:ext cx="5715000" cy="42862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962400" y="6400800"/>
            <a:ext cx="4240263" cy="338554"/>
          </a:xfrm>
          <a:prstGeom prst="rect">
            <a:avLst/>
          </a:prstGeom>
        </p:spPr>
        <p:txBody>
          <a:bodyPr wrap="none">
            <a:spAutoFit/>
          </a:bodyPr>
          <a:lstStyle/>
          <a:p>
            <a:r>
              <a:rPr lang="en-US" sz="1600" dirty="0"/>
              <a:t>Source: </a:t>
            </a:r>
            <a:r>
              <a:rPr lang="en-US" sz="1600" dirty="0">
                <a:hlinkClick r:id="rId3"/>
              </a:rPr>
              <a:t>https://en.wikipedia.org/wiki/Mosaic_plot</a:t>
            </a:r>
            <a:endParaRPr lang="en-US" sz="1600" dirty="0"/>
          </a:p>
        </p:txBody>
      </p:sp>
      <p:sp>
        <p:nvSpPr>
          <p:cNvPr id="7" name="TextBox 6"/>
          <p:cNvSpPr txBox="1"/>
          <p:nvPr/>
        </p:nvSpPr>
        <p:spPr>
          <a:xfrm>
            <a:off x="838200" y="3200400"/>
            <a:ext cx="4152900" cy="1200329"/>
          </a:xfrm>
          <a:prstGeom prst="rect">
            <a:avLst/>
          </a:prstGeom>
          <a:noFill/>
        </p:spPr>
        <p:txBody>
          <a:bodyPr wrap="square" rtlCol="0">
            <a:spAutoFit/>
          </a:bodyPr>
          <a:lstStyle/>
          <a:p>
            <a:r>
              <a:rPr lang="en-US" dirty="0">
                <a:solidFill>
                  <a:srgbClr val="00B0F0"/>
                </a:solidFill>
                <a:latin typeface="Arial" panose="020B0604020202020204" pitchFamily="34" charset="0"/>
              </a:rPr>
              <a:t>Mosaic plot showing cross-sectional distribution through time of different musical themes in the Guardian's list of "1000 songs to hear before you die".</a:t>
            </a:r>
            <a:endParaRPr lang="en-US" dirty="0">
              <a:solidFill>
                <a:srgbClr val="00B0F0"/>
              </a:solidFill>
            </a:endParaRPr>
          </a:p>
        </p:txBody>
      </p:sp>
    </p:spTree>
    <p:extLst>
      <p:ext uri="{BB962C8B-B14F-4D97-AF65-F5344CB8AC3E}">
        <p14:creationId xmlns:p14="http://schemas.microsoft.com/office/powerpoint/2010/main" val="31435871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Map: Using Color to Represent a 3</a:t>
            </a:r>
            <a:r>
              <a:rPr lang="en-US" baseline="30000" dirty="0" smtClean="0"/>
              <a:t>rd</a:t>
            </a:r>
            <a:r>
              <a:rPr lang="en-US" dirty="0" smtClean="0"/>
              <a:t> Dimension</a:t>
            </a:r>
            <a:endParaRPr lang="en-US" dirty="0"/>
          </a:p>
        </p:txBody>
      </p:sp>
      <p:sp>
        <p:nvSpPr>
          <p:cNvPr id="3" name="Slide Number Placeholder 2"/>
          <p:cNvSpPr>
            <a:spLocks noGrp="1"/>
          </p:cNvSpPr>
          <p:nvPr>
            <p:ph type="sldNum" sz="quarter" idx="12"/>
          </p:nvPr>
        </p:nvSpPr>
        <p:spPr/>
        <p:txBody>
          <a:bodyPr/>
          <a:lstStyle/>
          <a:p>
            <a:fld id="{F8328964-332A-4115-BBD0-419F6E8FE1FF}" type="slidenum">
              <a:rPr lang="en-US" smtClean="0"/>
              <a:t>91</a:t>
            </a:fld>
            <a:endParaRPr lang="en-US"/>
          </a:p>
        </p:txBody>
      </p:sp>
      <p:sp>
        <p:nvSpPr>
          <p:cNvPr id="4" name="Content Placeholder 3"/>
          <p:cNvSpPr>
            <a:spLocks noGrp="1"/>
          </p:cNvSpPr>
          <p:nvPr>
            <p:ph sz="quarter" idx="1"/>
          </p:nvPr>
        </p:nvSpPr>
        <p:spPr>
          <a:xfrm>
            <a:off x="609600" y="1219200"/>
            <a:ext cx="10972800" cy="457200"/>
          </a:xfrm>
        </p:spPr>
        <p:txBody>
          <a:bodyPr>
            <a:normAutofit fontScale="92500" lnSpcReduction="10000"/>
          </a:bodyPr>
          <a:lstStyle/>
          <a:p>
            <a:r>
              <a:rPr lang="en-US" sz="2800" dirty="0"/>
              <a:t>The probable location of missing Malaysia Airlines Flight 370</a:t>
            </a:r>
            <a:endParaRPr lang="en-US" dirty="0"/>
          </a:p>
        </p:txBody>
      </p:sp>
      <p:pic>
        <p:nvPicPr>
          <p:cNvPr id="5" name="Picture 2" descr="https://upload.wikimedia.org/wikipedia/commons/4/4d/MH370_location_probability_heat_map_per_DST_Group_analysis.jpg"/>
          <p:cNvPicPr>
            <a:picLocks noChangeAspect="1" noChangeArrowheads="1"/>
          </p:cNvPicPr>
          <p:nvPr/>
        </p:nvPicPr>
        <p:blipFill rotWithShape="1">
          <a:blip r:embed="rId2">
            <a:extLst>
              <a:ext uri="{28A0092B-C50C-407E-A947-70E740481C1C}">
                <a14:useLocalDpi xmlns:a14="http://schemas.microsoft.com/office/drawing/2010/main" val="0"/>
              </a:ext>
            </a:extLst>
          </a:blip>
          <a:srcRect t="3848" b="3248"/>
          <a:stretch/>
        </p:blipFill>
        <p:spPr bwMode="auto">
          <a:xfrm>
            <a:off x="2286000" y="1828800"/>
            <a:ext cx="6696886" cy="4400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43258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Map: Using Color to Represent a 3</a:t>
            </a:r>
            <a:r>
              <a:rPr lang="en-US" baseline="30000" dirty="0" smtClean="0"/>
              <a:t>rd</a:t>
            </a:r>
            <a:r>
              <a:rPr lang="en-US" dirty="0" smtClean="0"/>
              <a:t> Dimension</a:t>
            </a:r>
            <a:endParaRPr lang="en-US" dirty="0"/>
          </a:p>
        </p:txBody>
      </p:sp>
      <p:sp>
        <p:nvSpPr>
          <p:cNvPr id="3" name="Slide Number Placeholder 2"/>
          <p:cNvSpPr>
            <a:spLocks noGrp="1"/>
          </p:cNvSpPr>
          <p:nvPr>
            <p:ph type="sldNum" sz="quarter" idx="12"/>
          </p:nvPr>
        </p:nvSpPr>
        <p:spPr/>
        <p:txBody>
          <a:bodyPr/>
          <a:lstStyle/>
          <a:p>
            <a:fld id="{F8328964-332A-4115-BBD0-419F6E8FE1FF}" type="slidenum">
              <a:rPr lang="en-US" smtClean="0"/>
              <a:t>92</a:t>
            </a:fld>
            <a:endParaRPr lang="en-US"/>
          </a:p>
        </p:txBody>
      </p:sp>
      <p:sp>
        <p:nvSpPr>
          <p:cNvPr id="4" name="Content Placeholder 3"/>
          <p:cNvSpPr>
            <a:spLocks noGrp="1"/>
          </p:cNvSpPr>
          <p:nvPr>
            <p:ph sz="quarter" idx="1"/>
          </p:nvPr>
        </p:nvSpPr>
        <p:spPr>
          <a:xfrm>
            <a:off x="609600" y="1219200"/>
            <a:ext cx="10972800" cy="457200"/>
          </a:xfrm>
        </p:spPr>
        <p:txBody>
          <a:bodyPr>
            <a:normAutofit fontScale="92500" lnSpcReduction="10000"/>
          </a:bodyPr>
          <a:lstStyle/>
          <a:p>
            <a:r>
              <a:rPr lang="en-US" sz="2800" dirty="0" smtClean="0"/>
              <a:t>A Correlation Heat Map</a:t>
            </a:r>
            <a:endParaRPr lang="en-US" dirty="0"/>
          </a:p>
        </p:txBody>
      </p:sp>
      <p:pic>
        <p:nvPicPr>
          <p:cNvPr id="2050" name="Picture 2" descr="ggplot2 correlation heatmap - R software and data visual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8100" y="1806404"/>
            <a:ext cx="44958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4224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&amp; A</a:t>
            </a:r>
          </a:p>
        </p:txBody>
      </p:sp>
      <p:sp>
        <p:nvSpPr>
          <p:cNvPr id="3" name="Slide Number Placeholder 2"/>
          <p:cNvSpPr>
            <a:spLocks noGrp="1"/>
          </p:cNvSpPr>
          <p:nvPr>
            <p:ph type="sldNum" sz="quarter" idx="12"/>
          </p:nvPr>
        </p:nvSpPr>
        <p:spPr/>
        <p:txBody>
          <a:bodyPr/>
          <a:lstStyle/>
          <a:p>
            <a:fld id="{F8328964-332A-4115-BBD0-419F6E8FE1FF}" type="slidenum">
              <a:rPr lang="en-US" smtClean="0"/>
              <a:t>93</a:t>
            </a:fld>
            <a:endParaRPr lang="en-US"/>
          </a:p>
        </p:txBody>
      </p:sp>
      <p:sp>
        <p:nvSpPr>
          <p:cNvPr id="4" name="Content Placeholder 3"/>
          <p:cNvSpPr>
            <a:spLocks noGrp="1"/>
          </p:cNvSpPr>
          <p:nvPr>
            <p:ph sz="quarter" idx="1"/>
          </p:nvPr>
        </p:nvSpPr>
        <p:spPr/>
        <p:txBody>
          <a:bodyPr/>
          <a:lstStyle/>
          <a:p>
            <a:endParaRPr lang="en-US" sz="1800" i="1" dirty="0"/>
          </a:p>
          <a:p>
            <a:endParaRPr lang="en-US" i="1" dirty="0"/>
          </a:p>
        </p:txBody>
      </p:sp>
    </p:spTree>
    <p:extLst>
      <p:ext uri="{BB962C8B-B14F-4D97-AF65-F5344CB8AC3E}">
        <p14:creationId xmlns:p14="http://schemas.microsoft.com/office/powerpoint/2010/main" val="1662667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49782</TotalTime>
  <Words>5410</Words>
  <Application>Microsoft Office PowerPoint</Application>
  <PresentationFormat>Widescreen</PresentationFormat>
  <Paragraphs>1026</Paragraphs>
  <Slides>93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93</vt:i4>
      </vt:variant>
    </vt:vector>
  </HeadingPairs>
  <TitlesOfParts>
    <vt:vector size="104" baseType="lpstr">
      <vt:lpstr>宋体</vt:lpstr>
      <vt:lpstr>Arial</vt:lpstr>
      <vt:lpstr>Bookman Old Style</vt:lpstr>
      <vt:lpstr>Calibri</vt:lpstr>
      <vt:lpstr>Courier New</vt:lpstr>
      <vt:lpstr>Gill Sans MT</vt:lpstr>
      <vt:lpstr>Lucida Console</vt:lpstr>
      <vt:lpstr>Times New Roman</vt:lpstr>
      <vt:lpstr>Wingdings</vt:lpstr>
      <vt:lpstr>Wingdings 3</vt:lpstr>
      <vt:lpstr>Origin</vt:lpstr>
      <vt:lpstr>IST 3420: Introduction to Data Science and Management </vt:lpstr>
      <vt:lpstr>Reading</vt:lpstr>
      <vt:lpstr>Learning Objectives</vt:lpstr>
      <vt:lpstr>Agenda</vt:lpstr>
      <vt:lpstr>Recap: Hierarchy of Measurement Scales</vt:lpstr>
      <vt:lpstr>Summarize and Visualize Data</vt:lpstr>
      <vt:lpstr>Data Visualization</vt:lpstr>
      <vt:lpstr>Visualization Amplifies Human Cognition</vt:lpstr>
      <vt:lpstr>Why Visualization is Important? Anscombe's Quartet</vt:lpstr>
      <vt:lpstr>Why Visualization is Important? Anscombe’s Quartet</vt:lpstr>
      <vt:lpstr>Summarize and Visualize Data</vt:lpstr>
      <vt:lpstr>Overview of Basic Visualization Methods</vt:lpstr>
      <vt:lpstr>Tabulate A Single Variable</vt:lpstr>
      <vt:lpstr>R Code: Tabulate Qualitative Data</vt:lpstr>
      <vt:lpstr>Tabulate Quantitative Data</vt:lpstr>
      <vt:lpstr>R Code: Tabulate Quantitative Data</vt:lpstr>
      <vt:lpstr>Tabulate 2 or More Categorical Variables</vt:lpstr>
      <vt:lpstr>Cross Tabulate Quantitative Variables</vt:lpstr>
      <vt:lpstr>Visualize Data in R</vt:lpstr>
      <vt:lpstr>PowerPoint Presentation</vt:lpstr>
      <vt:lpstr>Bar Plots (Qualitative Data)</vt:lpstr>
      <vt:lpstr>R Code: Simple Bar Plots</vt:lpstr>
      <vt:lpstr>R Code: Stacked and Grouped Bar Plots</vt:lpstr>
      <vt:lpstr>Pie Plots (Qualitative Data)</vt:lpstr>
      <vt:lpstr>R Code: Pie Chart</vt:lpstr>
      <vt:lpstr>Dot Plots (Quantitative Data)</vt:lpstr>
      <vt:lpstr>R Code: Dot Plots</vt:lpstr>
      <vt:lpstr>R Code: Dot Plots</vt:lpstr>
      <vt:lpstr>A Five-Number Summary (Quantitative Data)</vt:lpstr>
      <vt:lpstr>Boxplots (a.k.a. Box-and-Whisker Plots)</vt:lpstr>
      <vt:lpstr>R Code: Box Plot</vt:lpstr>
      <vt:lpstr>R Code: Box Plot</vt:lpstr>
      <vt:lpstr>Density Plots (Quantitative Data)</vt:lpstr>
      <vt:lpstr>Histograms</vt:lpstr>
      <vt:lpstr>Histograms vs. Bar Charts</vt:lpstr>
      <vt:lpstr>R Code: Histograms</vt:lpstr>
      <vt:lpstr>Determine the Number of Bins</vt:lpstr>
      <vt:lpstr>R Code: Set the Number of Bins</vt:lpstr>
      <vt:lpstr>Kernel Density Plots</vt:lpstr>
      <vt:lpstr>R Code: Kernel Density Plots</vt:lpstr>
      <vt:lpstr>Line Charts (Generic Plots)</vt:lpstr>
      <vt:lpstr>Two Ways to Plot Line Charts</vt:lpstr>
      <vt:lpstr>R Code</vt:lpstr>
      <vt:lpstr>Scatter Plots</vt:lpstr>
      <vt:lpstr>Interpreting Scatter Plots</vt:lpstr>
      <vt:lpstr>Interpreting Scatter Plots</vt:lpstr>
      <vt:lpstr>Interpreting Scatter Plots</vt:lpstr>
      <vt:lpstr>Interpreting Scatter Plots</vt:lpstr>
      <vt:lpstr>R Code: Scatter Plots</vt:lpstr>
      <vt:lpstr>R Code: Scatter Plot Matrix</vt:lpstr>
      <vt:lpstr>Statistics and Graphs May Lie</vt:lpstr>
      <vt:lpstr>Simpson’s Paradox</vt:lpstr>
      <vt:lpstr>Simpson’s Paradox: An Example</vt:lpstr>
      <vt:lpstr>Simpson’s Paradox: An Example (cont.)</vt:lpstr>
      <vt:lpstr>Correlation vs. Causation</vt:lpstr>
      <vt:lpstr>Graphical Parameters</vt:lpstr>
      <vt:lpstr>Graphical Parameters</vt:lpstr>
      <vt:lpstr>Color Parameters</vt:lpstr>
      <vt:lpstr>Color Values</vt:lpstr>
      <vt:lpstr>(cont.)</vt:lpstr>
      <vt:lpstr>pch = : Plot Character </vt:lpstr>
      <vt:lpstr>Size Magnification for Text and Symbols</vt:lpstr>
      <vt:lpstr>Font Parameters</vt:lpstr>
      <vt:lpstr>Margins: mar or mai</vt:lpstr>
      <vt:lpstr>Visualize Data Using ggplot2 Package</vt:lpstr>
      <vt:lpstr>ggplot2 Package</vt:lpstr>
      <vt:lpstr>Quick Plotting</vt:lpstr>
      <vt:lpstr>qplot() Syntax</vt:lpstr>
      <vt:lpstr>R Code: ggplot2::qplot()</vt:lpstr>
      <vt:lpstr>Customize ggplot2 Graphs</vt:lpstr>
      <vt:lpstr>R Code: Customize ggplot2 Graphs</vt:lpstr>
      <vt:lpstr>Use ggplot() and Other Functions</vt:lpstr>
      <vt:lpstr>R Code: Use ggplot() Function</vt:lpstr>
      <vt:lpstr>Visualize Spatial Data</vt:lpstr>
      <vt:lpstr>Spatial Data</vt:lpstr>
      <vt:lpstr>Get the Coordinates of a Place through Google Maps</vt:lpstr>
      <vt:lpstr>Understand Spatial Data</vt:lpstr>
      <vt:lpstr>Use plot() to Draw Missouri State Boundary</vt:lpstr>
      <vt:lpstr>(cont.)</vt:lpstr>
      <vt:lpstr>Draw Boundaries for All States</vt:lpstr>
      <vt:lpstr>Use maps::map() function to draw</vt:lpstr>
      <vt:lpstr>(cont.)</vt:lpstr>
      <vt:lpstr>(cont.)</vt:lpstr>
      <vt:lpstr>Application Case: Visualize US Population on Maps</vt:lpstr>
      <vt:lpstr>R Code: Visualize US Population on Maps</vt:lpstr>
      <vt:lpstr>Homework</vt:lpstr>
      <vt:lpstr>Some Advanced Visualization Methods</vt:lpstr>
      <vt:lpstr>Some Advanced Visualization</vt:lpstr>
      <vt:lpstr>Hexagonal Binning</vt:lpstr>
      <vt:lpstr>Mosaic Plot</vt:lpstr>
      <vt:lpstr>Heat Map: Using Color to Represent a 3rd Dimension</vt:lpstr>
      <vt:lpstr>Heat Map: Using Color to Represent a 3rd Dimension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3420 Intro to Data Sci and Mgt</dc:title>
  <dc:creator>Langtao Chen</dc:creator>
  <cp:lastModifiedBy>Zou, Cui</cp:lastModifiedBy>
  <cp:revision>531</cp:revision>
  <dcterms:created xsi:type="dcterms:W3CDTF">2013-12-30T19:14:46Z</dcterms:created>
  <dcterms:modified xsi:type="dcterms:W3CDTF">2020-10-18T22:34:09Z</dcterms:modified>
</cp:coreProperties>
</file>