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Default Extension="3930F330"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8" r:id="rId4"/>
    <p:sldMasterId id="2147484308" r:id="rId5"/>
    <p:sldMasterId id="2147484325" r:id="rId6"/>
    <p:sldMasterId id="2147484339" r:id="rId7"/>
    <p:sldMasterId id="2147484356" r:id="rId8"/>
  </p:sldMasterIdLst>
  <p:notesMasterIdLst>
    <p:notesMasterId r:id="rId34"/>
  </p:notesMasterIdLst>
  <p:handoutMasterIdLst>
    <p:handoutMasterId r:id="rId35"/>
  </p:handoutMasterIdLst>
  <p:sldIdLst>
    <p:sldId id="293" r:id="rId9"/>
    <p:sldId id="259"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2" r:id="rId32"/>
    <p:sldId id="28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93"/>
            <p14:sldId id="259"/>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92"/>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89" autoAdjust="0"/>
    <p:restoredTop sz="96323" autoAdjust="0"/>
  </p:normalViewPr>
  <p:slideViewPr>
    <p:cSldViewPr>
      <p:cViewPr varScale="1">
        <p:scale>
          <a:sx n="130" d="100"/>
          <a:sy n="130" d="100"/>
        </p:scale>
        <p:origin x="198" y="12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4/29/2015 4:31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4/29/2015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61177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714801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59182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91012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4/29/2015 4:31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94605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8512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29765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43605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34493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074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87663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2726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9019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021336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4/29/2015 4:31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244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1431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216906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63733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52129562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71649343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4482017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1589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2784485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9930313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369677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10380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3668385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2210449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7647631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26570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928619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856005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146801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73346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4594046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401224639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8268602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6760748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16232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002166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24830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053811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35068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055909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372998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748067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962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14485156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22574648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13209030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4040077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1589646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2601245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032829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2576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70483529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5608137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6079019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230360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09181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62757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944019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329008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624103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53724463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4400352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454100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6672545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0825389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3889220"/>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5298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933751186"/>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0356376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59996487"/>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645438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16389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1.pn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image" Target="../media/image1.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05386897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89236802"/>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90476050"/>
      </p:ext>
    </p:extLst>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 id="2147484351" r:id="rId12"/>
    <p:sldLayoutId id="2147484352" r:id="rId13"/>
    <p:sldLayoutId id="2147484353" r:id="rId14"/>
    <p:sldLayoutId id="2147484354" r:id="rId15"/>
    <p:sldLayoutId id="214748435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95724150"/>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 id="2147484370" r:id="rId14"/>
    <p:sldLayoutId id="2147484371" r:id="rId15"/>
    <p:sldLayoutId id="2147484372"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6.3930F330"/><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45.xml"/><Relationship Id="rId4" Type="http://schemas.openxmlformats.org/officeDocument/2006/relationships/hyperlink" Target="http://www.microsoft.com/click/services/Redirect2.ashx?CR_CC=20062323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7724" b="7722"/>
          <a:stretch/>
        </p:blipFill>
        <p:spPr>
          <a:xfrm>
            <a:off x="0" y="-7938"/>
            <a:ext cx="12436475" cy="7010400"/>
          </a:xfrm>
          <a:prstGeom prst="rect">
            <a:avLst/>
          </a:prstGeom>
        </p:spPr>
      </p:pic>
      <p:sp>
        <p:nvSpPr>
          <p:cNvPr id="7" name="Rectangle 6"/>
          <p:cNvSpPr/>
          <p:nvPr/>
        </p:nvSpPr>
        <p:spPr bwMode="auto">
          <a:xfrm>
            <a:off x="0" y="3954462"/>
            <a:ext cx="12436474" cy="2560638"/>
          </a:xfrm>
          <a:prstGeom prst="rect">
            <a:avLst/>
          </a:prstGeom>
          <a:solidFill>
            <a:schemeClr val="tx2">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189037" y="4219119"/>
            <a:ext cx="3657601" cy="2031325"/>
          </a:xfrm>
          <a:prstGeom prst="rect">
            <a:avLst/>
          </a:prstGeom>
          <a:noFill/>
        </p:spPr>
        <p:txBody>
          <a:bodyPr wrap="square" lIns="274320" tIns="182880" rIns="274320" bIns="182880" rtlCol="0">
            <a:spAutoFit/>
          </a:bodyPr>
          <a:lstStyle/>
          <a:p>
            <a:pPr>
              <a:lnSpc>
                <a:spcPct val="90000"/>
              </a:lnSpc>
            </a:pPr>
            <a:r>
              <a:rPr lang="en-US" sz="6000" spc="50" dirty="0" smtClean="0">
                <a:gradFill>
                  <a:gsLst>
                    <a:gs pos="8850">
                      <a:srgbClr val="FFFFFF"/>
                    </a:gs>
                    <a:gs pos="35000">
                      <a:srgbClr val="FFFFFF"/>
                    </a:gs>
                  </a:gsLst>
                  <a:lin ang="5400000" scaled="0"/>
                </a:gradFill>
                <a:latin typeface="Segoe UI Light"/>
              </a:rPr>
              <a:t>Updated </a:t>
            </a:r>
            <a:br>
              <a:rPr lang="en-US" sz="6000" spc="50" dirty="0" smtClean="0">
                <a:gradFill>
                  <a:gsLst>
                    <a:gs pos="8850">
                      <a:srgbClr val="FFFFFF"/>
                    </a:gs>
                    <a:gs pos="35000">
                      <a:srgbClr val="FFFFFF"/>
                    </a:gs>
                  </a:gsLst>
                  <a:lin ang="5400000" scaled="0"/>
                </a:gradFill>
                <a:latin typeface="Segoe UI Light"/>
              </a:rPr>
            </a:br>
            <a:r>
              <a:rPr lang="en-US" sz="6000" spc="50" dirty="0" smtClean="0">
                <a:gradFill>
                  <a:gsLst>
                    <a:gs pos="8850">
                      <a:srgbClr val="FFFFFF"/>
                    </a:gs>
                    <a:gs pos="35000">
                      <a:srgbClr val="FFFFFF"/>
                    </a:gs>
                  </a:gsLst>
                  <a:lin ang="5400000" scaled="0"/>
                </a:gradFill>
                <a:latin typeface="Segoe UI Light"/>
              </a:rPr>
              <a:t>Agenda</a:t>
            </a:r>
            <a:endParaRPr lang="en-US" sz="6000" b="1" spc="50" dirty="0" smtClean="0">
              <a:ln w="3175">
                <a:noFill/>
              </a:ln>
              <a:gradFill>
                <a:gsLst>
                  <a:gs pos="8850">
                    <a:srgbClr val="FFFFFF"/>
                  </a:gs>
                  <a:gs pos="35000">
                    <a:srgbClr val="FFFFFF"/>
                  </a:gs>
                </a:gsLst>
                <a:lin ang="5400000" scaled="0"/>
              </a:gradFill>
              <a:latin typeface="Segoe UI Light"/>
              <a:cs typeface="Segoe UI" pitchFamily="34" charset="0"/>
            </a:endParaRPr>
          </a:p>
        </p:txBody>
      </p:sp>
      <p:sp>
        <p:nvSpPr>
          <p:cNvPr id="16" name="TextBox 15"/>
          <p:cNvSpPr txBox="1"/>
          <p:nvPr/>
        </p:nvSpPr>
        <p:spPr>
          <a:xfrm>
            <a:off x="4846638" y="4311452"/>
            <a:ext cx="6400799" cy="1846659"/>
          </a:xfrm>
          <a:prstGeom prst="rect">
            <a:avLst/>
          </a:prstGeom>
          <a:noFill/>
        </p:spPr>
        <p:txBody>
          <a:bodyPr wrap="square" lIns="274320" tIns="182880" rIns="274320" bIns="182880" rtlCol="0">
            <a:spAutoFit/>
          </a:bodyPr>
          <a:lstStyle/>
          <a:p>
            <a:pPr>
              <a:lnSpc>
                <a:spcPct val="150000"/>
              </a:lnSpc>
            </a:pPr>
            <a:r>
              <a:rPr lang="en-US" sz="3200" b="1" spc="50" dirty="0" smtClean="0">
                <a:ln w="3175">
                  <a:noFill/>
                </a:ln>
                <a:gradFill>
                  <a:gsLst>
                    <a:gs pos="66372">
                      <a:srgbClr val="00BCF2">
                        <a:lumMod val="60000"/>
                        <a:lumOff val="40000"/>
                      </a:srgbClr>
                    </a:gs>
                    <a:gs pos="21000">
                      <a:srgbClr val="00BCF2">
                        <a:lumMod val="60000"/>
                        <a:lumOff val="40000"/>
                      </a:srgbClr>
                    </a:gs>
                  </a:gsLst>
                  <a:lin ang="5400000" scaled="0"/>
                </a:gradFill>
                <a:cs typeface="Segoe UI" pitchFamily="34" charset="0"/>
              </a:rPr>
              <a:t>12:00PM–1:00PM</a:t>
            </a:r>
            <a:r>
              <a:rPr lang="en-US" sz="3200" spc="50" dirty="0" smtClean="0">
                <a:ln w="3175">
                  <a:noFill/>
                </a:ln>
                <a:gradFill>
                  <a:gsLst>
                    <a:gs pos="8850">
                      <a:srgbClr val="FFFFFF"/>
                    </a:gs>
                    <a:gs pos="35000">
                      <a:srgbClr val="FFFFFF"/>
                    </a:gs>
                  </a:gsLst>
                  <a:lin ang="5400000" scaled="0"/>
                </a:gradFill>
                <a:cs typeface="Segoe UI" pitchFamily="34" charset="0"/>
              </a:rPr>
              <a:t> </a:t>
            </a:r>
            <a:r>
              <a:rPr lang="en-US" sz="3200" spc="50" dirty="0">
                <a:ln w="3175">
                  <a:noFill/>
                </a:ln>
                <a:gradFill>
                  <a:gsLst>
                    <a:gs pos="8850">
                      <a:srgbClr val="FFFFFF"/>
                    </a:gs>
                    <a:gs pos="35000">
                      <a:srgbClr val="FFFFFF"/>
                    </a:gs>
                  </a:gsLst>
                  <a:lin ang="5400000" scaled="0"/>
                </a:gradFill>
                <a:cs typeface="Segoe UI" pitchFamily="34" charset="0"/>
              </a:rPr>
              <a:t>| Session #1 </a:t>
            </a:r>
          </a:p>
          <a:p>
            <a:pPr>
              <a:lnSpc>
                <a:spcPct val="150000"/>
              </a:lnSpc>
            </a:pPr>
            <a:r>
              <a:rPr lang="en-US" sz="3200" b="1" spc="50" dirty="0" smtClean="0">
                <a:ln w="3175">
                  <a:noFill/>
                </a:ln>
                <a:gradFill>
                  <a:gsLst>
                    <a:gs pos="66372">
                      <a:srgbClr val="00BCF2">
                        <a:lumMod val="60000"/>
                        <a:lumOff val="40000"/>
                      </a:srgbClr>
                    </a:gs>
                    <a:gs pos="21000">
                      <a:srgbClr val="00BCF2">
                        <a:lumMod val="60000"/>
                        <a:lumOff val="40000"/>
                      </a:srgbClr>
                    </a:gs>
                  </a:gsLst>
                  <a:lin ang="5400000" scaled="0"/>
                </a:gradFill>
                <a:cs typeface="Segoe UI" pitchFamily="34" charset="0"/>
              </a:rPr>
              <a:t>1:00PM–2:00PM</a:t>
            </a:r>
            <a:r>
              <a:rPr lang="en-US" sz="3200" b="1" spc="50" dirty="0" smtClean="0">
                <a:ln w="3175">
                  <a:noFill/>
                </a:ln>
                <a:gradFill>
                  <a:gsLst>
                    <a:gs pos="8850">
                      <a:srgbClr val="FFFFFF"/>
                    </a:gs>
                    <a:gs pos="35000">
                      <a:srgbClr val="FFFFFF"/>
                    </a:gs>
                  </a:gsLst>
                  <a:lin ang="5400000" scaled="0"/>
                </a:gradFill>
                <a:cs typeface="Segoe UI" pitchFamily="34" charset="0"/>
              </a:rPr>
              <a:t> </a:t>
            </a:r>
            <a:r>
              <a:rPr lang="en-US" sz="3200" spc="50" dirty="0">
                <a:ln w="3175">
                  <a:noFill/>
                </a:ln>
                <a:gradFill>
                  <a:gsLst>
                    <a:gs pos="8850">
                      <a:srgbClr val="FFFFFF"/>
                    </a:gs>
                    <a:gs pos="35000">
                      <a:srgbClr val="FFFFFF"/>
                    </a:gs>
                  </a:gsLst>
                  <a:lin ang="5400000" scaled="0"/>
                </a:gradFill>
                <a:cs typeface="Segoe UI" pitchFamily="34" charset="0"/>
              </a:rPr>
              <a:t>| </a:t>
            </a:r>
            <a:r>
              <a:rPr lang="en-US" sz="3200" spc="50" dirty="0" smtClean="0">
                <a:ln w="3175">
                  <a:noFill/>
                </a:ln>
                <a:gradFill>
                  <a:gsLst>
                    <a:gs pos="8850">
                      <a:srgbClr val="FFFFFF"/>
                    </a:gs>
                    <a:gs pos="35000">
                      <a:srgbClr val="FFFFFF"/>
                    </a:gs>
                  </a:gsLst>
                  <a:lin ang="5400000" scaled="0"/>
                </a:gradFill>
                <a:cs typeface="Segoe UI" pitchFamily="34" charset="0"/>
              </a:rPr>
              <a:t>Lunch</a:t>
            </a:r>
            <a:endParaRPr lang="en-US" sz="3200" spc="50" dirty="0">
              <a:ln w="3175">
                <a:noFill/>
              </a:ln>
              <a:gradFill>
                <a:gsLst>
                  <a:gs pos="8850">
                    <a:srgbClr val="FFFFFF"/>
                  </a:gs>
                  <a:gs pos="35000">
                    <a:srgbClr val="FFFFFF"/>
                  </a:gs>
                </a:gsLst>
                <a:lin ang="5400000" scaled="0"/>
              </a:gradFill>
              <a:cs typeface="Segoe UI" pitchFamily="34" charset="0"/>
            </a:endParaRPr>
          </a:p>
        </p:txBody>
      </p:sp>
    </p:spTree>
    <p:extLst>
      <p:ext uri="{BB962C8B-B14F-4D97-AF65-F5344CB8AC3E}">
        <p14:creationId xmlns:p14="http://schemas.microsoft.com/office/powerpoint/2010/main" val="66676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63" presetClass="path" presetSubtype="0" decel="100000" fill="hold" grpId="1" nodeType="withEffect">
                                  <p:stCondLst>
                                    <p:cond delay="300"/>
                                  </p:stCondLst>
                                  <p:childTnLst>
                                    <p:animMotion origin="layout" path="M -1.99132E-7 2.22424E-6 L 0.03064 2.22424E-6 " pathEditMode="relative" rAng="0" ptsTypes="AA">
                                      <p:cBhvr>
                                        <p:cTn id="13" dur="500" spd="-100000" fill="hold"/>
                                        <p:tgtEl>
                                          <p:spTgt spid="3"/>
                                        </p:tgtEl>
                                        <p:attrNameLst>
                                          <p:attrName>ppt_x</p:attrName>
                                          <p:attrName>ppt_y</p:attrName>
                                        </p:attrNameLst>
                                      </p:cBhvr>
                                      <p:rCtr x="1532" y="0"/>
                                    </p:animMotion>
                                  </p:childTnLst>
                                </p:cTn>
                              </p:par>
                              <p:par>
                                <p:cTn id="14" presetID="10" presetClass="entr" presetSubtype="0" fill="hold" grpId="0" nodeType="withEffect">
                                  <p:stCondLst>
                                    <p:cond delay="4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63" presetClass="path" presetSubtype="0" decel="100000" fill="hold" grpId="1" nodeType="withEffect">
                                  <p:stCondLst>
                                    <p:cond delay="400"/>
                                  </p:stCondLst>
                                  <p:childTnLst>
                                    <p:animMotion origin="layout" path="M -1.99132E-7 2.22424E-6 L 0.03064 2.22424E-6 " pathEditMode="relative" rAng="0" ptsTypes="AA">
                                      <p:cBhvr>
                                        <p:cTn id="18" dur="500" spd="-100000" fill="hold"/>
                                        <p:tgtEl>
                                          <p:spTgt spid="16"/>
                                        </p:tgtEl>
                                        <p:attrNameLst>
                                          <p:attrName>ppt_x</p:attrName>
                                          <p:attrName>ppt_y</p:attrName>
                                        </p:attrNameLst>
                                      </p:cBhvr>
                                      <p:rCtr x="153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3" grpId="1"/>
      <p:bldP spid="16" grpId="0"/>
      <p:bldP spid="1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68438" y="3249591"/>
            <a:ext cx="6607325" cy="1440160"/>
          </a:xfrm>
        </p:spPr>
        <p:txBody>
          <a:bodyPr/>
          <a:lstStyle/>
          <a:p>
            <a:r>
              <a:rPr lang="en-US" sz="3200" dirty="0" smtClean="0"/>
              <a:t>Wire up your Azure Networks as you want them</a:t>
            </a:r>
          </a:p>
          <a:p>
            <a:pPr marL="342900" indent="-342900">
              <a:buFont typeface="Arial" panose="020B0604020202020204" pitchFamily="34" charset="0"/>
              <a:buChar char="•"/>
            </a:pPr>
            <a:r>
              <a:rPr lang="en-US" sz="2400" dirty="0"/>
              <a:t>S</a:t>
            </a:r>
            <a:r>
              <a:rPr lang="en-US" sz="2400" dirty="0" smtClean="0"/>
              <a:t>tandalone VMs or Load Balanced (LB) VMs</a:t>
            </a:r>
          </a:p>
          <a:p>
            <a:pPr marL="342900" indent="-342900">
              <a:buFont typeface="Arial" panose="020B0604020202020204" pitchFamily="34" charset="0"/>
              <a:buChar char="•"/>
            </a:pPr>
            <a:r>
              <a:rPr lang="en-US" sz="2400" dirty="0" smtClean="0"/>
              <a:t>Create internal or external Load Balancers by attaching a Public IP</a:t>
            </a:r>
          </a:p>
          <a:p>
            <a:pPr marL="342900" indent="-342900">
              <a:buFont typeface="Arial" panose="020B0604020202020204" pitchFamily="34" charset="0"/>
              <a:buChar char="•"/>
            </a:pPr>
            <a:r>
              <a:rPr lang="en-US" sz="2400" dirty="0" smtClean="0"/>
              <a:t>Lock down your networks with ACLs you define</a:t>
            </a:r>
          </a:p>
          <a:p>
            <a:r>
              <a:rPr lang="en-IE" sz="3200" dirty="0"/>
              <a:t>Declarative and imperative management</a:t>
            </a:r>
            <a:endParaRPr lang="en-US" sz="3200" dirty="0" smtClean="0"/>
          </a:p>
          <a:p>
            <a:pPr marL="342900" indent="-342900">
              <a:buFont typeface="Arial" panose="020B0604020202020204" pitchFamily="34" charset="0"/>
              <a:buChar char="•"/>
            </a:pPr>
            <a:r>
              <a:rPr lang="en-US" sz="2400" dirty="0" smtClean="0"/>
              <a:t>Supports Virtual Networks, Network Interfaces, Public IP Addresses, Load Balancers, Traffic Manager and Network Security Groups</a:t>
            </a:r>
          </a:p>
          <a:p>
            <a:pPr marL="342900" indent="-342900">
              <a:buFont typeface="Arial" panose="020B0604020202020204" pitchFamily="34" charset="0"/>
              <a:buChar char="•"/>
            </a:pPr>
            <a:r>
              <a:rPr lang="en-US" sz="2400" dirty="0" smtClean="0"/>
              <a:t>Scale up/out your Azure Networks dynamically</a:t>
            </a:r>
          </a:p>
        </p:txBody>
      </p:sp>
      <p:sp>
        <p:nvSpPr>
          <p:cNvPr id="3" name="Title 2"/>
          <p:cNvSpPr>
            <a:spLocks noGrp="1"/>
          </p:cNvSpPr>
          <p:nvPr>
            <p:ph type="title"/>
          </p:nvPr>
        </p:nvSpPr>
        <p:spPr>
          <a:xfrm>
            <a:off x="-9907" y="-10012"/>
            <a:ext cx="11889564" cy="917575"/>
          </a:xfrm>
        </p:spPr>
        <p:txBody>
          <a:bodyPr/>
          <a:lstStyle/>
          <a:p>
            <a:r>
              <a:rPr lang="en-US" sz="3600" dirty="0" smtClean="0"/>
              <a:t>Network Resource Provider (NRP) Public Preview</a:t>
            </a:r>
            <a:endParaRPr lang="en-US" sz="3600" dirty="0"/>
          </a:p>
        </p:txBody>
      </p:sp>
      <p:sp>
        <p:nvSpPr>
          <p:cNvPr id="4" name="TextBox 3"/>
          <p:cNvSpPr txBox="1"/>
          <p:nvPr/>
        </p:nvSpPr>
        <p:spPr>
          <a:xfrm rot="2700000">
            <a:off x="10149110" y="216195"/>
            <a:ext cx="3207793" cy="1037207"/>
          </a:xfrm>
          <a:prstGeom prst="rect">
            <a:avLst/>
          </a:prstGeom>
          <a:solidFill>
            <a:srgbClr val="00B050"/>
          </a:solidFill>
        </p:spPr>
        <p:txBody>
          <a:bodyPr wrap="square" lIns="182880" tIns="146304" rIns="182880" bIns="146304" rtlCol="0">
            <a:spAutoFit/>
          </a:bodyPr>
          <a:lstStyle/>
          <a:p>
            <a:pPr algn="ctr">
              <a:lnSpc>
                <a:spcPct val="90000"/>
              </a:lnSpc>
              <a:spcAft>
                <a:spcPts val="600"/>
              </a:spcAft>
            </a:pPr>
            <a:r>
              <a:rPr lang="en-IE" sz="2400" dirty="0" smtClean="0">
                <a:gradFill>
                  <a:gsLst>
                    <a:gs pos="2917">
                      <a:srgbClr val="404040"/>
                    </a:gs>
                    <a:gs pos="30000">
                      <a:srgbClr val="404040"/>
                    </a:gs>
                  </a:gsLst>
                  <a:lin ang="5400000" scaled="0"/>
                </a:gradFill>
              </a:rPr>
              <a:t>New for </a:t>
            </a:r>
          </a:p>
          <a:p>
            <a:pPr algn="ctr">
              <a:lnSpc>
                <a:spcPct val="90000"/>
              </a:lnSpc>
              <a:spcAft>
                <a:spcPts val="600"/>
              </a:spcAft>
            </a:pPr>
            <a:r>
              <a:rPr lang="en-IE" sz="2400" dirty="0" smtClean="0">
                <a:gradFill>
                  <a:gsLst>
                    <a:gs pos="2917">
                      <a:srgbClr val="404040"/>
                    </a:gs>
                    <a:gs pos="30000">
                      <a:srgbClr val="404040"/>
                    </a:gs>
                  </a:gsLst>
                  <a:lin ang="5400000" scaled="0"/>
                </a:gradFill>
              </a:rPr>
              <a:t>//Build 2015</a:t>
            </a:r>
          </a:p>
        </p:txBody>
      </p:sp>
      <p:pic>
        <p:nvPicPr>
          <p:cNvPr id="143" name="Picture 142"/>
          <p:cNvPicPr>
            <a:picLocks noChangeAspect="1"/>
          </p:cNvPicPr>
          <p:nvPr/>
        </p:nvPicPr>
        <p:blipFill rotWithShape="1">
          <a:blip r:embed="rId3"/>
          <a:srcRect b="32473"/>
          <a:stretch/>
        </p:blipFill>
        <p:spPr>
          <a:xfrm>
            <a:off x="6176943" y="2656509"/>
            <a:ext cx="6217590" cy="4038084"/>
          </a:xfrm>
          <a:prstGeom prst="rect">
            <a:avLst/>
          </a:prstGeom>
        </p:spPr>
      </p:pic>
      <p:sp>
        <p:nvSpPr>
          <p:cNvPr id="144" name="Rounded Rectangle 143"/>
          <p:cNvSpPr/>
          <p:nvPr/>
        </p:nvSpPr>
        <p:spPr bwMode="auto">
          <a:xfrm>
            <a:off x="6929114" y="3517108"/>
            <a:ext cx="4416190" cy="3101294"/>
          </a:xfrm>
          <a:prstGeom prst="roundRect">
            <a:avLst>
              <a:gd name="adj" fmla="val 15108"/>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5" name="Group 144"/>
          <p:cNvGrpSpPr/>
          <p:nvPr/>
        </p:nvGrpSpPr>
        <p:grpSpPr>
          <a:xfrm>
            <a:off x="7325437" y="5775395"/>
            <a:ext cx="168777" cy="327129"/>
            <a:chOff x="8003343" y="6072433"/>
            <a:chExt cx="145517" cy="282045"/>
          </a:xfrm>
        </p:grpSpPr>
        <p:sp>
          <p:nvSpPr>
            <p:cNvPr id="14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4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4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149" name="Group 148"/>
          <p:cNvGrpSpPr/>
          <p:nvPr/>
        </p:nvGrpSpPr>
        <p:grpSpPr>
          <a:xfrm>
            <a:off x="11951831" y="5600859"/>
            <a:ext cx="180656" cy="350151"/>
            <a:chOff x="8018355" y="6002801"/>
            <a:chExt cx="145517" cy="282046"/>
          </a:xfrm>
        </p:grpSpPr>
        <p:sp>
          <p:nvSpPr>
            <p:cNvPr id="150"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1"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2"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cxnSp>
        <p:nvCxnSpPr>
          <p:cNvPr id="153" name="Straight Connector 152"/>
          <p:cNvCxnSpPr/>
          <p:nvPr/>
        </p:nvCxnSpPr>
        <p:spPr>
          <a:xfrm flipV="1">
            <a:off x="8006112" y="4746150"/>
            <a:ext cx="452" cy="568588"/>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56" idx="3"/>
            <a:endCxn id="203" idx="0"/>
          </p:cNvCxnSpPr>
          <p:nvPr/>
        </p:nvCxnSpPr>
        <p:spPr>
          <a:xfrm flipH="1">
            <a:off x="7226263" y="4689751"/>
            <a:ext cx="451055" cy="473745"/>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7532965" y="4074752"/>
            <a:ext cx="935644" cy="720517"/>
            <a:chOff x="7855959" y="4162671"/>
            <a:chExt cx="831580" cy="793483"/>
          </a:xfrm>
        </p:grpSpPr>
        <p:sp>
          <p:nvSpPr>
            <p:cNvPr id="156" name="Oval 155"/>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a:xfrm>
              <a:off x="7855959" y="4213879"/>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1000" b="1" dirty="0">
                  <a:solidFill>
                    <a:prstClr val="white"/>
                  </a:solidFill>
                  <a:effectLst>
                    <a:outerShdw blurRad="38100" dist="38100" dir="2700000" algn="tl">
                      <a:srgbClr val="000000">
                        <a:alpha val="43137"/>
                      </a:srgbClr>
                    </a:outerShdw>
                  </a:effectLst>
                </a:rPr>
                <a:t>External load balancer</a:t>
              </a:r>
            </a:p>
          </p:txBody>
        </p:sp>
      </p:grpSp>
      <p:cxnSp>
        <p:nvCxnSpPr>
          <p:cNvPr id="158" name="Straight Connector 157"/>
          <p:cNvCxnSpPr>
            <a:stCxn id="165" idx="2"/>
            <a:endCxn id="193" idx="3"/>
          </p:cNvCxnSpPr>
          <p:nvPr/>
        </p:nvCxnSpPr>
        <p:spPr>
          <a:xfrm flipH="1">
            <a:off x="8318513" y="5821577"/>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448748" y="6634121"/>
            <a:ext cx="1345690" cy="270250"/>
          </a:xfrm>
          <a:prstGeom prst="rect">
            <a:avLst/>
          </a:prstGeom>
          <a:noFill/>
        </p:spPr>
        <p:txBody>
          <a:bodyPr wrap="none" rtlCol="0">
            <a:spAutoFit/>
          </a:bodyPr>
          <a:lstStyle/>
          <a:p>
            <a:r>
              <a:rPr lang="en-US" sz="1122" dirty="0">
                <a:solidFill>
                  <a:prstClr val="white"/>
                </a:solidFill>
              </a:rPr>
              <a:t>Web frontend tier</a:t>
            </a:r>
          </a:p>
        </p:txBody>
      </p:sp>
      <p:sp>
        <p:nvSpPr>
          <p:cNvPr id="160" name="TextBox 159"/>
          <p:cNvSpPr txBox="1"/>
          <p:nvPr/>
        </p:nvSpPr>
        <p:spPr>
          <a:xfrm>
            <a:off x="11120991" y="6618101"/>
            <a:ext cx="786621" cy="270250"/>
          </a:xfrm>
          <a:prstGeom prst="rect">
            <a:avLst/>
          </a:prstGeom>
          <a:noFill/>
        </p:spPr>
        <p:txBody>
          <a:bodyPr wrap="none" rtlCol="0">
            <a:spAutoFit/>
          </a:bodyPr>
          <a:lstStyle/>
          <a:p>
            <a:r>
              <a:rPr lang="en-US" sz="1122" dirty="0">
                <a:solidFill>
                  <a:prstClr val="white"/>
                </a:solidFill>
              </a:rPr>
              <a:t>Logic tier</a:t>
            </a:r>
          </a:p>
        </p:txBody>
      </p:sp>
      <p:sp>
        <p:nvSpPr>
          <p:cNvPr id="161" name="Rectangle 160"/>
          <p:cNvSpPr/>
          <p:nvPr/>
        </p:nvSpPr>
        <p:spPr>
          <a:xfrm>
            <a:off x="8598805" y="3570792"/>
            <a:ext cx="2536461" cy="338511"/>
          </a:xfrm>
          <a:prstGeom prst="rect">
            <a:avLst/>
          </a:prstGeom>
        </p:spPr>
        <p:txBody>
          <a:bodyPr wrap="none">
            <a:spAutoFit/>
          </a:bodyPr>
          <a:lstStyle/>
          <a:p>
            <a:r>
              <a:rPr lang="en-US" sz="1600" dirty="0">
                <a:gradFill>
                  <a:gsLst>
                    <a:gs pos="0">
                      <a:srgbClr val="FFFFFF"/>
                    </a:gs>
                    <a:gs pos="100000">
                      <a:srgbClr val="FFFFFF"/>
                    </a:gs>
                  </a:gsLst>
                  <a:lin ang="5400000" scaled="0"/>
                </a:gradFill>
              </a:rPr>
              <a:t>Customer Virtual Network</a:t>
            </a:r>
          </a:p>
        </p:txBody>
      </p:sp>
      <p:sp>
        <p:nvSpPr>
          <p:cNvPr id="162" name="Freeform 55"/>
          <p:cNvSpPr>
            <a:spLocks/>
          </p:cNvSpPr>
          <p:nvPr/>
        </p:nvSpPr>
        <p:spPr bwMode="auto">
          <a:xfrm>
            <a:off x="6635964" y="6193174"/>
            <a:ext cx="660330" cy="14238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63" name="Oval 162"/>
          <p:cNvSpPr/>
          <p:nvPr/>
        </p:nvSpPr>
        <p:spPr bwMode="auto">
          <a:xfrm>
            <a:off x="10067455" y="5779025"/>
            <a:ext cx="1586018" cy="182574"/>
          </a:xfrm>
          <a:prstGeom prst="ellipse">
            <a:avLst/>
          </a:prstGeom>
          <a:noFill/>
          <a:ln w="28575" cap="rnd">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4" name="Group 163"/>
          <p:cNvGrpSpPr/>
          <p:nvPr/>
        </p:nvGrpSpPr>
        <p:grpSpPr>
          <a:xfrm>
            <a:off x="8803201" y="5360752"/>
            <a:ext cx="965897" cy="921646"/>
            <a:chOff x="7830149" y="4162671"/>
            <a:chExt cx="831580" cy="793483"/>
          </a:xfrm>
        </p:grpSpPr>
        <p:sp>
          <p:nvSpPr>
            <p:cNvPr id="165" name="Oval 164"/>
            <p:cNvSpPr/>
            <p:nvPr/>
          </p:nvSpPr>
          <p:spPr bwMode="auto">
            <a:xfrm>
              <a:off x="7850397" y="4162671"/>
              <a:ext cx="793483" cy="793483"/>
            </a:xfrm>
            <a:prstGeom prst="ellips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solidFill>
                  <a:srgbClr val="FFFFFF"/>
                </a:solidFill>
                <a:ea typeface="Segoe UI" pitchFamily="34" charset="0"/>
                <a:cs typeface="Segoe UI" pitchFamily="34" charset="0"/>
              </a:endParaRPr>
            </a:p>
          </p:txBody>
        </p:sp>
        <p:sp>
          <p:nvSpPr>
            <p:cNvPr id="166" name="Rectangle 165"/>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s-ES" sz="1200" b="1" dirty="0" err="1">
                  <a:solidFill>
                    <a:srgbClr val="000000"/>
                  </a:solidFill>
                </a:rPr>
                <a:t>Internal</a:t>
              </a:r>
              <a:r>
                <a:rPr lang="es-ES" sz="1200" b="1" dirty="0">
                  <a:solidFill>
                    <a:srgbClr val="000000"/>
                  </a:solidFill>
                </a:rPr>
                <a:t> </a:t>
              </a:r>
            </a:p>
            <a:p>
              <a:pPr algn="ctr">
                <a:lnSpc>
                  <a:spcPct val="90000"/>
                </a:lnSpc>
              </a:pPr>
              <a:r>
                <a:rPr lang="es-ES" sz="1200" b="1" dirty="0">
                  <a:solidFill>
                    <a:srgbClr val="FFFFFF"/>
                  </a:solidFill>
                </a:rPr>
                <a:t> </a:t>
              </a:r>
              <a:r>
                <a:rPr lang="es-ES" sz="1200" b="1" dirty="0">
                  <a:solidFill>
                    <a:srgbClr val="000000"/>
                  </a:solidFill>
                </a:rPr>
                <a:t>load</a:t>
              </a:r>
              <a:r>
                <a:rPr lang="es-ES" sz="1200" b="1" dirty="0">
                  <a:solidFill>
                    <a:srgbClr val="FFFFFF"/>
                  </a:solidFill>
                </a:rPr>
                <a:t> </a:t>
              </a:r>
              <a:r>
                <a:rPr lang="es-ES" sz="1200" b="1" dirty="0" err="1">
                  <a:solidFill>
                    <a:srgbClr val="000000"/>
                  </a:solidFill>
                </a:rPr>
                <a:t>balancer</a:t>
              </a:r>
              <a:endParaRPr lang="en-US" sz="1200" b="1" dirty="0">
                <a:solidFill>
                  <a:srgbClr val="000000"/>
                </a:solidFill>
              </a:endParaRPr>
            </a:p>
          </p:txBody>
        </p:sp>
      </p:grpSp>
      <p:grpSp>
        <p:nvGrpSpPr>
          <p:cNvPr id="168" name="Group 167"/>
          <p:cNvGrpSpPr/>
          <p:nvPr/>
        </p:nvGrpSpPr>
        <p:grpSpPr>
          <a:xfrm>
            <a:off x="10752583" y="4965000"/>
            <a:ext cx="666982" cy="902661"/>
            <a:chOff x="10520791" y="5710226"/>
            <a:chExt cx="813223" cy="1100576"/>
          </a:xfrm>
        </p:grpSpPr>
        <p:sp>
          <p:nvSpPr>
            <p:cNvPr id="16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7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178" name="Group 177"/>
          <p:cNvGrpSpPr/>
          <p:nvPr/>
        </p:nvGrpSpPr>
        <p:grpSpPr>
          <a:xfrm>
            <a:off x="10261710" y="4927795"/>
            <a:ext cx="704083" cy="952869"/>
            <a:chOff x="10520791" y="5710226"/>
            <a:chExt cx="813223" cy="1100576"/>
          </a:xfrm>
        </p:grpSpPr>
        <p:sp>
          <p:nvSpPr>
            <p:cNvPr id="17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8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88" name="TextBox 187"/>
          <p:cNvSpPr txBox="1"/>
          <p:nvPr/>
        </p:nvSpPr>
        <p:spPr>
          <a:xfrm>
            <a:off x="10163073" y="5634155"/>
            <a:ext cx="922543" cy="276999"/>
          </a:xfrm>
          <a:prstGeom prst="rect">
            <a:avLst/>
          </a:prstGeom>
          <a:noFill/>
        </p:spPr>
        <p:txBody>
          <a:bodyPr wrap="square" rtlCol="0">
            <a:spAutoFit/>
          </a:bodyPr>
          <a:lstStyle/>
          <a:p>
            <a:r>
              <a:rPr lang="en-US" sz="1200" dirty="0">
                <a:solidFill>
                  <a:srgbClr val="000000"/>
                </a:solidFill>
                <a:effectLst>
                  <a:outerShdw blurRad="38100" dist="38100" dir="2700000" algn="tl">
                    <a:srgbClr val="000000">
                      <a:alpha val="43137"/>
                    </a:srgbClr>
                  </a:outerShdw>
                </a:effectLst>
              </a:rPr>
              <a:t>Back end</a:t>
            </a:r>
          </a:p>
        </p:txBody>
      </p:sp>
      <p:sp>
        <p:nvSpPr>
          <p:cNvPr id="189" name="Oval 188"/>
          <p:cNvSpPr/>
          <p:nvPr/>
        </p:nvSpPr>
        <p:spPr bwMode="auto">
          <a:xfrm>
            <a:off x="6673676" y="6209450"/>
            <a:ext cx="1783785" cy="179808"/>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0" name="Group 189"/>
          <p:cNvGrpSpPr/>
          <p:nvPr/>
        </p:nvGrpSpPr>
        <p:grpSpPr>
          <a:xfrm>
            <a:off x="7581692" y="5312966"/>
            <a:ext cx="879092" cy="1024723"/>
            <a:chOff x="6060998" y="5195244"/>
            <a:chExt cx="1141909" cy="1331079"/>
          </a:xfrm>
        </p:grpSpPr>
        <p:sp>
          <p:nvSpPr>
            <p:cNvPr id="191"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nvGrpSpPr>
            <p:cNvPr id="192" name="Group 191"/>
            <p:cNvGrpSpPr/>
            <p:nvPr/>
          </p:nvGrpSpPr>
          <p:grpSpPr>
            <a:xfrm>
              <a:off x="6060998" y="5195244"/>
              <a:ext cx="957102" cy="1324945"/>
              <a:chOff x="13103226" y="2775830"/>
              <a:chExt cx="1039812" cy="1407232"/>
            </a:xfrm>
          </p:grpSpPr>
          <p:sp>
            <p:nvSpPr>
              <p:cNvPr id="193" name="Rectangle 5"/>
              <p:cNvSpPr>
                <a:spLocks noChangeArrowheads="1"/>
              </p:cNvSpPr>
              <p:nvPr/>
            </p:nvSpPr>
            <p:spPr bwMode="auto">
              <a:xfrm>
                <a:off x="13103226" y="2775830"/>
                <a:ext cx="1039812" cy="1407232"/>
              </a:xfrm>
              <a:prstGeom prst="rect">
                <a:avLst/>
              </a:prstGeom>
              <a:solidFill>
                <a:schemeClr val="accent4">
                  <a:lumMod val="40000"/>
                  <a:lumOff val="60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4"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5"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6"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7"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8"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99"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200"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201"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grpSp>
      </p:grpSp>
      <p:grpSp>
        <p:nvGrpSpPr>
          <p:cNvPr id="202" name="Group 201"/>
          <p:cNvGrpSpPr/>
          <p:nvPr/>
        </p:nvGrpSpPr>
        <p:grpSpPr>
          <a:xfrm>
            <a:off x="6795420" y="5163495"/>
            <a:ext cx="861682" cy="1166153"/>
            <a:chOff x="10520791" y="5710226"/>
            <a:chExt cx="813223" cy="1100576"/>
          </a:xfrm>
        </p:grpSpPr>
        <p:sp>
          <p:nvSpPr>
            <p:cNvPr id="203" name="Rectangle 5"/>
            <p:cNvSpPr>
              <a:spLocks noChangeArrowheads="1"/>
            </p:cNvSpPr>
            <p:nvPr/>
          </p:nvSpPr>
          <p:spPr bwMode="auto">
            <a:xfrm>
              <a:off x="10520791" y="5710226"/>
              <a:ext cx="813223" cy="1100576"/>
            </a:xfrm>
            <a:prstGeom prst="rect">
              <a:avLst/>
            </a:prstGeom>
            <a:solidFill>
              <a:schemeClr val="accent4">
                <a:lumMod val="60000"/>
                <a:lumOff val="40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4"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5"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6"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7"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8"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09"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10"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211"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212" name="TextBox 211"/>
          <p:cNvSpPr txBox="1"/>
          <p:nvPr/>
        </p:nvSpPr>
        <p:spPr>
          <a:xfrm>
            <a:off x="6720297" y="6035302"/>
            <a:ext cx="994185" cy="276999"/>
          </a:xfrm>
          <a:prstGeom prst="rect">
            <a:avLst/>
          </a:prstGeom>
          <a:noFill/>
        </p:spPr>
        <p:txBody>
          <a:bodyPr wrap="square" rtlCol="0">
            <a:spAutoFit/>
          </a:bodyPr>
          <a:lstStyle/>
          <a:p>
            <a:r>
              <a:rPr lang="en-US" sz="1200" dirty="0">
                <a:solidFill>
                  <a:srgbClr val="000000"/>
                </a:solidFill>
                <a:effectLst>
                  <a:outerShdw blurRad="38100" dist="38100" dir="2700000" algn="tl">
                    <a:srgbClr val="000000">
                      <a:alpha val="43137"/>
                    </a:srgbClr>
                  </a:outerShdw>
                </a:effectLst>
              </a:rPr>
              <a:t>Front end</a:t>
            </a:r>
          </a:p>
        </p:txBody>
      </p:sp>
      <p:sp>
        <p:nvSpPr>
          <p:cNvPr id="213" name="Isosceles Triangle 212"/>
          <p:cNvSpPr/>
          <p:nvPr/>
        </p:nvSpPr>
        <p:spPr>
          <a:xfrm rot="10800000">
            <a:off x="9258880" y="5209278"/>
            <a:ext cx="207513" cy="17889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cxnSp>
        <p:nvCxnSpPr>
          <p:cNvPr id="214" name="Straight Connector 213"/>
          <p:cNvCxnSpPr/>
          <p:nvPr/>
        </p:nvCxnSpPr>
        <p:spPr>
          <a:xfrm>
            <a:off x="7865784" y="1386248"/>
            <a:ext cx="28014" cy="2688503"/>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9" name="Freeform 95"/>
          <p:cNvSpPr>
            <a:spLocks/>
          </p:cNvSpPr>
          <p:nvPr/>
        </p:nvSpPr>
        <p:spPr bwMode="auto">
          <a:xfrm flipH="1">
            <a:off x="9906077" y="2242644"/>
            <a:ext cx="1838711" cy="102338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75000"/>
              <a:lumOff val="25000"/>
            </a:schemeClr>
          </a:solidFill>
          <a:ln w="28575">
            <a:noFill/>
            <a:round/>
            <a:headEnd/>
            <a:tailEnd/>
          </a:ln>
          <a:extLst/>
        </p:spPr>
        <p:txBody>
          <a:bodyPr vert="horz" wrap="square" lIns="93248" tIns="46624" rIns="93248" bIns="46624" numCol="1" anchor="t" anchorCtr="0" compatLnSpc="1">
            <a:prstTxWarp prst="textNoShape">
              <a:avLst/>
            </a:prstTxWarp>
          </a:bodyPr>
          <a:lstStyle/>
          <a:p>
            <a:endParaRPr lang="en-US" sz="1836" kern="0" dirty="0">
              <a:solidFill>
                <a:srgbClr val="FFFFFF"/>
              </a:solidFill>
            </a:endParaRPr>
          </a:p>
        </p:txBody>
      </p:sp>
      <p:cxnSp>
        <p:nvCxnSpPr>
          <p:cNvPr id="270" name="Straight Connector 269"/>
          <p:cNvCxnSpPr/>
          <p:nvPr/>
        </p:nvCxnSpPr>
        <p:spPr>
          <a:xfrm flipH="1">
            <a:off x="9748575" y="5812056"/>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10068601" y="2580319"/>
            <a:ext cx="1439430" cy="600728"/>
          </a:xfrm>
          <a:prstGeom prst="rect">
            <a:avLst/>
          </a:prstGeom>
          <a:noFill/>
        </p:spPr>
        <p:txBody>
          <a:bodyPr wrap="square" rtlCol="0">
            <a:spAutoFit/>
          </a:bodyPr>
          <a:lstStyle/>
          <a:p>
            <a:pPr algn="ctr">
              <a:lnSpc>
                <a:spcPct val="90000"/>
              </a:lnSpc>
            </a:pPr>
            <a:r>
              <a:rPr lang="en-US" sz="1836" dirty="0">
                <a:solidFill>
                  <a:srgbClr val="FFFFFF"/>
                </a:solidFill>
              </a:rPr>
              <a:t>Microsoft Azure</a:t>
            </a:r>
          </a:p>
        </p:txBody>
      </p:sp>
      <p:sp>
        <p:nvSpPr>
          <p:cNvPr id="272" name="TextBox 271"/>
          <p:cNvSpPr txBox="1"/>
          <p:nvPr/>
        </p:nvSpPr>
        <p:spPr>
          <a:xfrm>
            <a:off x="8826720" y="4756774"/>
            <a:ext cx="1097731" cy="307738"/>
          </a:xfrm>
          <a:prstGeom prst="rect">
            <a:avLst/>
          </a:prstGeom>
          <a:solidFill>
            <a:schemeClr val="accent4"/>
          </a:solidFill>
        </p:spPr>
        <p:txBody>
          <a:bodyPr wrap="square" rtlCol="0">
            <a:spAutoFit/>
          </a:bodyPr>
          <a:lstStyle/>
          <a:p>
            <a:r>
              <a:rPr lang="en-US" sz="1400" dirty="0">
                <a:solidFill>
                  <a:srgbClr val="000000"/>
                </a:solidFill>
                <a:effectLst>
                  <a:outerShdw blurRad="38100" dist="38100" dir="2700000" algn="tl">
                    <a:srgbClr val="000000">
                      <a:alpha val="43137"/>
                    </a:srgbClr>
                  </a:outerShdw>
                </a:effectLst>
              </a:rPr>
              <a:t>Internal VIP</a:t>
            </a:r>
          </a:p>
        </p:txBody>
      </p:sp>
      <p:sp>
        <p:nvSpPr>
          <p:cNvPr id="273" name="TextBox 272"/>
          <p:cNvSpPr txBox="1"/>
          <p:nvPr/>
        </p:nvSpPr>
        <p:spPr>
          <a:xfrm>
            <a:off x="7442843" y="3607861"/>
            <a:ext cx="944748" cy="276964"/>
          </a:xfrm>
          <a:prstGeom prst="rect">
            <a:avLst/>
          </a:prstGeom>
          <a:solidFill>
            <a:schemeClr val="accent6"/>
          </a:solidFill>
        </p:spPr>
        <p:txBody>
          <a:bodyPr wrap="square" rtlCol="0">
            <a:spAutoFit/>
          </a:bodyPr>
          <a:lstStyle/>
          <a:p>
            <a:r>
              <a:rPr lang="en-US" sz="1200" dirty="0">
                <a:gradFill>
                  <a:gsLst>
                    <a:gs pos="0">
                      <a:srgbClr val="FFFFFF"/>
                    </a:gs>
                    <a:gs pos="100000">
                      <a:srgbClr val="FFFFFF"/>
                    </a:gs>
                  </a:gsLst>
                  <a:lin ang="5400000" scaled="0"/>
                </a:gradFill>
                <a:effectLst>
                  <a:outerShdw blurRad="38100" dist="38100" dir="2700000" algn="tl">
                    <a:srgbClr val="000000">
                      <a:alpha val="43137"/>
                    </a:srgbClr>
                  </a:outerShdw>
                </a:effectLst>
              </a:rPr>
              <a:t>Public VIP</a:t>
            </a:r>
          </a:p>
        </p:txBody>
      </p:sp>
      <p:grpSp>
        <p:nvGrpSpPr>
          <p:cNvPr id="274" name="Group 273"/>
          <p:cNvGrpSpPr/>
          <p:nvPr/>
        </p:nvGrpSpPr>
        <p:grpSpPr>
          <a:xfrm>
            <a:off x="7245728" y="1208607"/>
            <a:ext cx="1338978" cy="1236985"/>
            <a:chOff x="1441498" y="2335312"/>
            <a:chExt cx="1209154" cy="1117050"/>
          </a:xfrm>
        </p:grpSpPr>
        <p:sp>
          <p:nvSpPr>
            <p:cNvPr id="275" name="Oval 27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276" name="Freeform 27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277" name="TextBox 276"/>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83916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Core RP – </a:t>
            </a:r>
            <a:r>
              <a:rPr lang="en-IE" dirty="0"/>
              <a:t>C</a:t>
            </a:r>
            <a:r>
              <a:rPr lang="en-IE" dirty="0" smtClean="0"/>
              <a:t>onceptional Object Model</a:t>
            </a:r>
            <a:endParaRPr lang="en-IE" dirty="0"/>
          </a:p>
        </p:txBody>
      </p:sp>
      <p:pic>
        <p:nvPicPr>
          <p:cNvPr id="2" name="Picture 1"/>
          <p:cNvPicPr>
            <a:picLocks noChangeAspect="1"/>
          </p:cNvPicPr>
          <p:nvPr/>
        </p:nvPicPr>
        <p:blipFill>
          <a:blip r:embed="rId3"/>
          <a:stretch>
            <a:fillRect/>
          </a:stretch>
        </p:blipFill>
        <p:spPr>
          <a:xfrm>
            <a:off x="1208951" y="1048990"/>
            <a:ext cx="10020940" cy="5751041"/>
          </a:xfrm>
          <a:prstGeom prst="rect">
            <a:avLst/>
          </a:prstGeom>
        </p:spPr>
      </p:pic>
    </p:spTree>
    <p:extLst>
      <p:ext uri="{BB962C8B-B14F-4D97-AF65-F5344CB8AC3E}">
        <p14:creationId xmlns:p14="http://schemas.microsoft.com/office/powerpoint/2010/main" val="33486927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Managing ARM and Core RP Resources</a:t>
            </a:r>
            <a:endParaRPr lang="en-IE" dirty="0"/>
          </a:p>
        </p:txBody>
      </p:sp>
      <p:pic>
        <p:nvPicPr>
          <p:cNvPr id="2" name="Picture 1"/>
          <p:cNvPicPr>
            <a:picLocks noChangeAspect="1"/>
          </p:cNvPicPr>
          <p:nvPr/>
        </p:nvPicPr>
        <p:blipFill>
          <a:blip r:embed="rId2"/>
          <a:stretch>
            <a:fillRect/>
          </a:stretch>
        </p:blipFill>
        <p:spPr>
          <a:xfrm>
            <a:off x="429823" y="1215797"/>
            <a:ext cx="11579195" cy="5410200"/>
          </a:xfrm>
          <a:prstGeom prst="rect">
            <a:avLst/>
          </a:prstGeom>
        </p:spPr>
      </p:pic>
    </p:spTree>
    <p:extLst>
      <p:ext uri="{BB962C8B-B14F-4D97-AF65-F5344CB8AC3E}">
        <p14:creationId xmlns:p14="http://schemas.microsoft.com/office/powerpoint/2010/main" val="10140048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5146"/>
            <a:ext cx="11889564" cy="917575"/>
          </a:xfrm>
        </p:spPr>
        <p:txBody>
          <a:bodyPr/>
          <a:lstStyle/>
          <a:p>
            <a:r>
              <a:rPr lang="en-IE" dirty="0" smtClean="0"/>
              <a:t>Looking Closer – Network Security Groups</a:t>
            </a:r>
            <a:endParaRPr lang="en-IE" dirty="0"/>
          </a:p>
        </p:txBody>
      </p:sp>
      <p:pic>
        <p:nvPicPr>
          <p:cNvPr id="7" name="Picture 6"/>
          <p:cNvPicPr>
            <a:picLocks noChangeAspect="1"/>
          </p:cNvPicPr>
          <p:nvPr/>
        </p:nvPicPr>
        <p:blipFill>
          <a:blip r:embed="rId2"/>
          <a:stretch>
            <a:fillRect/>
          </a:stretch>
        </p:blipFill>
        <p:spPr>
          <a:xfrm>
            <a:off x="7646655" y="711008"/>
            <a:ext cx="3672408" cy="6283517"/>
          </a:xfrm>
          <a:prstGeom prst="rect">
            <a:avLst/>
          </a:prstGeom>
        </p:spPr>
      </p:pic>
      <p:pic>
        <p:nvPicPr>
          <p:cNvPr id="2" name="Picture 1"/>
          <p:cNvPicPr>
            <a:picLocks noChangeAspect="1"/>
          </p:cNvPicPr>
          <p:nvPr/>
        </p:nvPicPr>
        <p:blipFill>
          <a:blip r:embed="rId3"/>
          <a:stretch>
            <a:fillRect/>
          </a:stretch>
        </p:blipFill>
        <p:spPr>
          <a:xfrm>
            <a:off x="169565" y="742429"/>
            <a:ext cx="6906589" cy="5858693"/>
          </a:xfrm>
          <a:prstGeom prst="rect">
            <a:avLst/>
          </a:prstGeom>
        </p:spPr>
      </p:pic>
    </p:spTree>
    <p:extLst>
      <p:ext uri="{BB962C8B-B14F-4D97-AF65-F5344CB8AC3E}">
        <p14:creationId xmlns:p14="http://schemas.microsoft.com/office/powerpoint/2010/main" val="15565801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97557" y="1642742"/>
            <a:ext cx="5616624" cy="914400"/>
          </a:xfrm>
        </p:spPr>
        <p:txBody>
          <a:bodyPr anchor="t"/>
          <a:lstStyle/>
          <a:p>
            <a:r>
              <a:rPr lang="en-US" sz="2400" b="1" dirty="0" smtClean="0"/>
              <a:t>Request</a:t>
            </a:r>
            <a:endParaRPr lang="en-US" sz="3200" b="1" dirty="0" smtClean="0"/>
          </a:p>
          <a:p>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"location"</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"East US"</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"tags"</a:t>
            </a:r>
            <a:r>
              <a:rPr lang="en-IE" sz="1200" dirty="0">
                <a:solidFill>
                  <a:srgbClr val="000000"/>
                </a:solidFill>
                <a:highlight>
                  <a:srgbClr val="FFFFFF"/>
                </a:highlight>
                <a:latin typeface="Consolas" panose="020B0609020204030204" pitchFamily="49" charset="0"/>
              </a:rPr>
              <a:t>: { },</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"properties"</a:t>
            </a:r>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t>
            </a:r>
            <a:r>
              <a:rPr lang="en-IE" sz="1200" dirty="0" err="1">
                <a:solidFill>
                  <a:srgbClr val="2E75B6"/>
                </a:solidFill>
                <a:highlight>
                  <a:srgbClr val="FFFFFF"/>
                </a:highlight>
                <a:latin typeface="Consolas" panose="020B0609020204030204" pitchFamily="49" charset="0"/>
              </a:rPr>
              <a:t>securityRules</a:t>
            </a:r>
            <a:r>
              <a:rPr lang="en-IE" sz="1200" dirty="0">
                <a:solidFill>
                  <a:srgbClr val="2E75B6"/>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"name"</a:t>
            </a:r>
            <a:r>
              <a:rPr lang="en-IE" sz="1200" dirty="0">
                <a:solidFill>
                  <a:srgbClr val="000000"/>
                </a:solidFill>
                <a:highlight>
                  <a:srgbClr val="FFFFFF"/>
                </a:highlight>
                <a:latin typeface="Consolas" panose="020B0609020204030204" pitchFamily="49" charset="0"/>
              </a:rPr>
              <a:t>: </a:t>
            </a:r>
            <a:r>
              <a:rPr lang="en-IE" sz="1200" dirty="0" smtClean="0">
                <a:solidFill>
                  <a:srgbClr val="A31515"/>
                </a:solidFill>
                <a:highlight>
                  <a:srgbClr val="FFFFFF"/>
                </a:highlight>
                <a:latin typeface="Consolas" panose="020B0609020204030204" pitchFamily="49" charset="0"/>
              </a:rPr>
              <a:t>“</a:t>
            </a:r>
            <a:r>
              <a:rPr lang="en-IE" sz="1200" dirty="0" err="1" smtClean="0">
                <a:solidFill>
                  <a:srgbClr val="A31515"/>
                </a:solidFill>
                <a:highlight>
                  <a:srgbClr val="FFFFFF"/>
                </a:highlight>
                <a:latin typeface="Consolas" panose="020B0609020204030204" pitchFamily="49" charset="0"/>
              </a:rPr>
              <a:t>ssh_rule</a:t>
            </a:r>
            <a:r>
              <a:rPr lang="en-IE" sz="1200" dirty="0" smtClean="0">
                <a:solidFill>
                  <a:srgbClr val="A31515"/>
                </a:solidFill>
                <a:highlight>
                  <a:srgbClr val="FFFFFF"/>
                </a:highlight>
                <a:latin typeface="Consolas" panose="020B0609020204030204" pitchFamily="49" charset="0"/>
              </a:rPr>
              <a:t>"</a:t>
            </a:r>
            <a:r>
              <a:rPr lang="en-IE" sz="1200" dirty="0" smtClean="0">
                <a:solidFill>
                  <a:srgbClr val="000000"/>
                </a:solidFill>
                <a:highlight>
                  <a:srgbClr val="FFFFFF"/>
                </a:highlight>
                <a:latin typeface="Consolas" panose="020B0609020204030204" pitchFamily="49" charset="0"/>
              </a:rPr>
              <a:t>,</a:t>
            </a:r>
            <a:endParaRPr lang="en-IE" sz="1200" dirty="0">
              <a:solidFill>
                <a:srgbClr val="000000"/>
              </a:solidFill>
              <a:highlight>
                <a:srgbClr val="FFFFFF"/>
              </a:highlight>
              <a:latin typeface="Consolas" panose="020B0609020204030204" pitchFamily="49" charset="0"/>
            </a:endParaRP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"properties"</a:t>
            </a:r>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"description"</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"Allow </a:t>
            </a:r>
            <a:r>
              <a:rPr lang="en-IE" sz="1200" dirty="0" smtClean="0">
                <a:solidFill>
                  <a:srgbClr val="A31515"/>
                </a:solidFill>
                <a:highlight>
                  <a:srgbClr val="FFFFFF"/>
                </a:highlight>
                <a:latin typeface="Consolas" panose="020B0609020204030204" pitchFamily="49" charset="0"/>
              </a:rPr>
              <a:t>SSH"</a:t>
            </a:r>
            <a:r>
              <a:rPr lang="en-IE" sz="1200" dirty="0" smtClean="0">
                <a:solidFill>
                  <a:srgbClr val="000000"/>
                </a:solidFill>
                <a:highlight>
                  <a:srgbClr val="FFFFFF"/>
                </a:highlight>
                <a:latin typeface="Consolas" panose="020B0609020204030204" pitchFamily="49" charset="0"/>
              </a:rPr>
              <a:t>,</a:t>
            </a:r>
            <a:endParaRPr lang="en-IE" sz="1200" dirty="0">
              <a:solidFill>
                <a:srgbClr val="000000"/>
              </a:solidFill>
              <a:highlight>
                <a:srgbClr val="FFFFFF"/>
              </a:highlight>
              <a:latin typeface="Consolas" panose="020B0609020204030204" pitchFamily="49" charset="0"/>
            </a:endParaRP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"protocol"</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t>
            </a:r>
            <a:r>
              <a:rPr lang="en-IE" sz="1200" dirty="0" err="1">
                <a:solidFill>
                  <a:srgbClr val="A31515"/>
                </a:solidFill>
                <a:highlight>
                  <a:srgbClr val="FFFFFF"/>
                </a:highlight>
                <a:latin typeface="Consolas" panose="020B0609020204030204" pitchFamily="49" charset="0"/>
              </a:rPr>
              <a:t>Tcp</a:t>
            </a:r>
            <a:r>
              <a:rPr lang="en-IE" sz="1200" dirty="0">
                <a:solidFill>
                  <a:srgbClr val="A31515"/>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t>
            </a:r>
            <a:r>
              <a:rPr lang="en-IE" sz="1200" dirty="0" err="1">
                <a:solidFill>
                  <a:srgbClr val="2E75B6"/>
                </a:solidFill>
                <a:highlight>
                  <a:srgbClr val="FFFFFF"/>
                </a:highlight>
                <a:latin typeface="Consolas" panose="020B0609020204030204" pitchFamily="49" charset="0"/>
              </a:rPr>
              <a:t>sourcePortRange</a:t>
            </a:r>
            <a:r>
              <a:rPr lang="en-IE" sz="1200" dirty="0">
                <a:solidFill>
                  <a:srgbClr val="2E75B6"/>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t>
            </a:r>
            <a:r>
              <a:rPr lang="en-IE" sz="1200" dirty="0" err="1">
                <a:solidFill>
                  <a:srgbClr val="2E75B6"/>
                </a:solidFill>
                <a:highlight>
                  <a:srgbClr val="FFFFFF"/>
                </a:highlight>
                <a:latin typeface="Consolas" panose="020B0609020204030204" pitchFamily="49" charset="0"/>
              </a:rPr>
              <a:t>destinationPortRange</a:t>
            </a:r>
            <a:r>
              <a:rPr lang="en-IE" sz="1200" dirty="0">
                <a:solidFill>
                  <a:srgbClr val="2E75B6"/>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 </a:t>
            </a:r>
            <a:r>
              <a:rPr lang="en-IE" sz="1200" dirty="0" smtClean="0">
                <a:solidFill>
                  <a:srgbClr val="A31515"/>
                </a:solidFill>
                <a:highlight>
                  <a:srgbClr val="FFFFFF"/>
                </a:highlight>
                <a:latin typeface="Consolas" panose="020B0609020204030204" pitchFamily="49" charset="0"/>
              </a:rPr>
              <a:t>“22"</a:t>
            </a:r>
            <a:r>
              <a:rPr lang="en-IE" sz="1200" dirty="0" smtClean="0">
                <a:solidFill>
                  <a:srgbClr val="000000"/>
                </a:solidFill>
                <a:highlight>
                  <a:srgbClr val="FFFFFF"/>
                </a:highlight>
                <a:latin typeface="Consolas" panose="020B0609020204030204" pitchFamily="49" charset="0"/>
              </a:rPr>
              <a:t>,</a:t>
            </a:r>
            <a:endParaRPr lang="en-IE" sz="1200" dirty="0">
              <a:solidFill>
                <a:srgbClr val="000000"/>
              </a:solidFill>
              <a:highlight>
                <a:srgbClr val="FFFFFF"/>
              </a:highlight>
              <a:latin typeface="Consolas" panose="020B0609020204030204" pitchFamily="49" charset="0"/>
            </a:endParaRP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t>
            </a:r>
            <a:r>
              <a:rPr lang="en-IE" sz="1200" dirty="0" err="1">
                <a:solidFill>
                  <a:srgbClr val="2E75B6"/>
                </a:solidFill>
                <a:highlight>
                  <a:srgbClr val="FFFFFF"/>
                </a:highlight>
                <a:latin typeface="Consolas" panose="020B0609020204030204" pitchFamily="49" charset="0"/>
              </a:rPr>
              <a:t>sourceAddressPrefix</a:t>
            </a:r>
            <a:r>
              <a:rPr lang="en-IE" sz="1200" dirty="0">
                <a:solidFill>
                  <a:srgbClr val="2E75B6"/>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t>
            </a:r>
            <a:r>
              <a:rPr lang="en-IE" sz="1200" dirty="0" err="1">
                <a:solidFill>
                  <a:srgbClr val="2E75B6"/>
                </a:solidFill>
                <a:highlight>
                  <a:srgbClr val="FFFFFF"/>
                </a:highlight>
                <a:latin typeface="Consolas" panose="020B0609020204030204" pitchFamily="49" charset="0"/>
              </a:rPr>
              <a:t>destinationAddressPrefix</a:t>
            </a:r>
            <a:r>
              <a:rPr lang="en-IE" sz="1200" dirty="0">
                <a:solidFill>
                  <a:srgbClr val="2E75B6"/>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"access"</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a:t>
            </a:r>
            <a:r>
              <a:rPr lang="en-IE" sz="1200" dirty="0" smtClean="0">
                <a:solidFill>
                  <a:srgbClr val="A31515"/>
                </a:solidFill>
                <a:highlight>
                  <a:srgbClr val="FFFFFF"/>
                </a:highlight>
                <a:latin typeface="Consolas" panose="020B0609020204030204" pitchFamily="49" charset="0"/>
              </a:rPr>
              <a:t>Allow"</a:t>
            </a:r>
            <a:r>
              <a:rPr lang="en-IE" sz="1200" dirty="0" smtClean="0">
                <a:solidFill>
                  <a:srgbClr val="000000"/>
                </a:solidFill>
                <a:highlight>
                  <a:srgbClr val="FFFFFF"/>
                </a:highlight>
                <a:latin typeface="Consolas" panose="020B0609020204030204" pitchFamily="49" charset="0"/>
              </a:rPr>
              <a:t>,</a:t>
            </a:r>
            <a:endParaRPr lang="en-IE" sz="1200" dirty="0">
              <a:solidFill>
                <a:srgbClr val="000000"/>
              </a:solidFill>
              <a:highlight>
                <a:srgbClr val="FFFFFF"/>
              </a:highlight>
              <a:latin typeface="Consolas" panose="020B0609020204030204" pitchFamily="49" charset="0"/>
            </a:endParaRP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"priority"</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"100"</a:t>
            </a:r>
            <a:r>
              <a:rPr lang="en-IE" sz="1200" dirty="0">
                <a:solidFill>
                  <a:srgbClr val="000000"/>
                </a:solidFill>
                <a:highlight>
                  <a:srgbClr val="FFFFFF"/>
                </a:highlight>
                <a:latin typeface="Consolas" panose="020B0609020204030204" pitchFamily="49" charset="0"/>
              </a:rPr>
              <a:t>,</a:t>
            </a:r>
          </a:p>
          <a:p>
            <a:r>
              <a:rPr lang="en-IE" sz="1200" dirty="0">
                <a:solidFill>
                  <a:srgbClr val="000000"/>
                </a:solidFill>
                <a:highlight>
                  <a:srgbClr val="FFFFFF"/>
                </a:highlight>
                <a:latin typeface="Consolas" panose="020B0609020204030204" pitchFamily="49" charset="0"/>
              </a:rPr>
              <a:t>                    </a:t>
            </a:r>
            <a:r>
              <a:rPr lang="en-IE" sz="1200" dirty="0">
                <a:solidFill>
                  <a:srgbClr val="2E75B6"/>
                </a:solidFill>
                <a:highlight>
                  <a:srgbClr val="FFFFFF"/>
                </a:highlight>
                <a:latin typeface="Consolas" panose="020B0609020204030204" pitchFamily="49" charset="0"/>
              </a:rPr>
              <a:t>"direction"</a:t>
            </a:r>
            <a:r>
              <a:rPr lang="en-IE" sz="1200" dirty="0">
                <a:solidFill>
                  <a:srgbClr val="000000"/>
                </a:solidFill>
                <a:highlight>
                  <a:srgbClr val="FFFFFF"/>
                </a:highlight>
                <a:latin typeface="Consolas" panose="020B0609020204030204" pitchFamily="49" charset="0"/>
              </a:rPr>
              <a:t>: </a:t>
            </a:r>
            <a:r>
              <a:rPr lang="en-IE" sz="1200" dirty="0">
                <a:solidFill>
                  <a:srgbClr val="A31515"/>
                </a:solidFill>
                <a:highlight>
                  <a:srgbClr val="FFFFFF"/>
                </a:highlight>
                <a:latin typeface="Consolas" panose="020B0609020204030204" pitchFamily="49" charset="0"/>
              </a:rPr>
              <a:t>"Inbound"</a:t>
            </a:r>
            <a:endParaRPr lang="en-IE" sz="1200" dirty="0">
              <a:solidFill>
                <a:srgbClr val="000000"/>
              </a:solidFill>
              <a:highlight>
                <a:srgbClr val="FFFFFF"/>
              </a:highlight>
              <a:latin typeface="Consolas" panose="020B0609020204030204" pitchFamily="49" charset="0"/>
            </a:endParaRPr>
          </a:p>
          <a:p>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    }</a:t>
            </a:r>
          </a:p>
          <a:p>
            <a:r>
              <a:rPr lang="en-IE" sz="1200" dirty="0">
                <a:solidFill>
                  <a:srgbClr val="000000"/>
                </a:solidFill>
                <a:highlight>
                  <a:srgbClr val="FFFFFF"/>
                </a:highlight>
                <a:latin typeface="Consolas" panose="020B0609020204030204" pitchFamily="49" charset="0"/>
              </a:rPr>
              <a:t>}</a:t>
            </a:r>
            <a:endParaRPr lang="en-US" sz="1200" b="1" dirty="0"/>
          </a:p>
        </p:txBody>
      </p:sp>
      <p:sp>
        <p:nvSpPr>
          <p:cNvPr id="3" name="Title 2"/>
          <p:cNvSpPr>
            <a:spLocks noGrp="1"/>
          </p:cNvSpPr>
          <p:nvPr>
            <p:ph type="title"/>
          </p:nvPr>
        </p:nvSpPr>
        <p:spPr/>
        <p:txBody>
          <a:bodyPr/>
          <a:lstStyle/>
          <a:p>
            <a:r>
              <a:rPr lang="en-US" sz="3600" dirty="0" smtClean="0"/>
              <a:t>Create a Network Security Group with REST</a:t>
            </a:r>
            <a:endParaRPr lang="en-US" sz="3600" dirty="0"/>
          </a:p>
        </p:txBody>
      </p:sp>
      <p:sp>
        <p:nvSpPr>
          <p:cNvPr id="6" name="Text Placeholder 1"/>
          <p:cNvSpPr txBox="1">
            <a:spLocks/>
          </p:cNvSpPr>
          <p:nvPr/>
        </p:nvSpPr>
        <p:spPr>
          <a:xfrm>
            <a:off x="5858197" y="1642742"/>
            <a:ext cx="6450021" cy="914400"/>
          </a:xfrm>
          <a:prstGeom prst="rect">
            <a:avLst/>
          </a:prstGeom>
        </p:spPr>
        <p:txBody>
          <a:bodyPr vert="horz" wrap="square" lIns="182880" tIns="146304" rIns="182880" bIns="146304"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a:gradFill>
                  <a:gsLst>
                    <a:gs pos="1299">
                      <a:srgbClr val="404040"/>
                    </a:gs>
                    <a:gs pos="100000">
                      <a:srgbClr val="404040"/>
                    </a:gs>
                  </a:gsLst>
                  <a:lin ang="5400000" scaled="0"/>
                </a:gradFill>
              </a:rPr>
              <a:t>Response</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"name"</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err="1">
                <a:solidFill>
                  <a:srgbClr val="A31515"/>
                </a:solidFill>
                <a:highlight>
                  <a:srgbClr val="FFFFFF"/>
                </a:highlight>
                <a:latin typeface="Consolas" panose="020B0609020204030204" pitchFamily="49" charset="0"/>
              </a:rPr>
              <a:t>DevNSG</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"location"</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"East US"</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"id"</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i="1">
                <a:solidFill>
                  <a:srgbClr val="A31515"/>
                </a:solidFill>
                <a:highlight>
                  <a:srgbClr val="FFFFFF"/>
                </a:highlight>
                <a:latin typeface="Consolas" panose="020B0609020204030204" pitchFamily="49" charset="0"/>
              </a:rPr>
              <a:t>{Unique Resource URI}</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etag</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"W/\"e74f63d5-d816-4a6c-8c66-619f5117f088\""</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"properties"</a:t>
            </a:r>
            <a:r>
              <a:rPr lang="en-IE" sz="1200">
                <a:solidFill>
                  <a:srgbClr val="000000"/>
                </a:solidFill>
                <a:highlight>
                  <a:srgbClr val="FFFFFF"/>
                </a:highlight>
                <a:latin typeface="Consolas" panose="020B0609020204030204" pitchFamily="49" charset="0"/>
              </a:rPr>
              <a:t>: {</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provisioningState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"Succeeded"</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securityRules</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 {</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"name"</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err="1">
                <a:solidFill>
                  <a:srgbClr val="A31515"/>
                </a:solidFill>
                <a:highlight>
                  <a:srgbClr val="FFFFFF"/>
                </a:highlight>
                <a:latin typeface="Consolas" panose="020B0609020204030204" pitchFamily="49" charset="0"/>
              </a:rPr>
              <a:t>ssh_rule</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"id"</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i="1">
                <a:solidFill>
                  <a:srgbClr val="A31515"/>
                </a:solidFill>
                <a:highlight>
                  <a:srgbClr val="FFFFFF"/>
                </a:highlight>
                <a:latin typeface="Consolas" panose="020B0609020204030204" pitchFamily="49" charset="0"/>
              </a:rPr>
              <a:t>{Unique Resource URI}</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etag</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"W/\"e74f63d5-d816-4a6c-8c66-619f5117f088\""</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"properties"</a:t>
            </a:r>
            <a:r>
              <a:rPr lang="en-IE" sz="1200">
                <a:solidFill>
                  <a:srgbClr val="000000"/>
                </a:solidFill>
                <a:highlight>
                  <a:srgbClr val="FFFFFF"/>
                </a:highlight>
                <a:latin typeface="Consolas" panose="020B0609020204030204" pitchFamily="49" charset="0"/>
              </a:rPr>
              <a:t>: {</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provisioningState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"Succeeded"</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"description"</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"Allow SSH"</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"protocol"</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err="1">
                <a:solidFill>
                  <a:srgbClr val="A31515"/>
                </a:solidFill>
                <a:highlight>
                  <a:srgbClr val="FFFFFF"/>
                </a:highlight>
                <a:latin typeface="Consolas" panose="020B0609020204030204" pitchFamily="49" charset="0"/>
              </a:rPr>
              <a:t>Tcp</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sourcePortRange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destinationPortRange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“22"</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sourceAddressPrefix</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"Internet"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destinationAddressPrefix</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"access"</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"Allow"</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"priority"</a:t>
            </a:r>
            <a:r>
              <a:rPr lang="en-IE" sz="1200">
                <a:solidFill>
                  <a:srgbClr val="000000"/>
                </a:solidFill>
                <a:highlight>
                  <a:srgbClr val="FFFFFF"/>
                </a:highlight>
                <a:latin typeface="Consolas" panose="020B0609020204030204" pitchFamily="49" charset="0"/>
              </a:rPr>
              <a:t>: 100,</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"direction"</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"Inbound"</a:t>
            </a:r>
            <a:endParaRPr lang="en-IE" sz="1200">
              <a:solidFill>
                <a:srgbClr val="000000"/>
              </a:solidFill>
              <a:highlight>
                <a:srgbClr val="FFFFFF"/>
              </a:highlight>
              <a:latin typeface="Consolas" panose="020B0609020204030204" pitchFamily="49" charset="0"/>
            </a:endParaRPr>
          </a:p>
          <a:p>
            <a:r>
              <a:rPr lang="en-IE" sz="1200">
                <a:solidFill>
                  <a:srgbClr val="000000"/>
                </a:solidFill>
                <a:highlight>
                  <a:srgbClr val="FFFFFF"/>
                </a:highlight>
                <a:latin typeface="Consolas" panose="020B0609020204030204" pitchFamily="49" charset="0"/>
              </a:rPr>
              <a:t>        } } ],</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defaultSecurityRules</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 ... ] </a:t>
            </a:r>
          </a:p>
          <a:p>
            <a:r>
              <a:rPr lang="en-IE" sz="1200">
                <a:solidFill>
                  <a:srgbClr val="000000"/>
                </a:solidFill>
                <a:highlight>
                  <a:srgbClr val="FFFFFF"/>
                </a:highlight>
                <a:latin typeface="Consolas" panose="020B0609020204030204" pitchFamily="49" charset="0"/>
              </a:rPr>
              <a:t>} }</a:t>
            </a:r>
            <a:endParaRPr lang="en-IE" sz="1200" b="1">
              <a:gradFill>
                <a:gsLst>
                  <a:gs pos="1299">
                    <a:srgbClr val="404040"/>
                  </a:gs>
                  <a:gs pos="100000">
                    <a:srgbClr val="404040"/>
                  </a:gs>
                </a:gsLst>
                <a:lin ang="5400000" scaled="0"/>
              </a:gradFill>
            </a:endParaRPr>
          </a:p>
        </p:txBody>
      </p:sp>
      <p:graphicFrame>
        <p:nvGraphicFramePr>
          <p:cNvPr id="7" name="Table 6"/>
          <p:cNvGraphicFramePr>
            <a:graphicFrameLocks noGrp="1"/>
          </p:cNvGraphicFramePr>
          <p:nvPr>
            <p:extLst/>
          </p:nvPr>
        </p:nvGraphicFramePr>
        <p:xfrm>
          <a:off x="277003" y="1048990"/>
          <a:ext cx="11887200" cy="701040"/>
        </p:xfrm>
        <a:graphic>
          <a:graphicData uri="http://schemas.openxmlformats.org/drawingml/2006/table">
            <a:tbl>
              <a:tblPr firstRow="1" firstCol="1" bandRow="1">
                <a:tableStyleId>{5C22544A-7EE6-4342-B048-85BDC9FD1C3A}</a:tableStyleId>
              </a:tblPr>
              <a:tblGrid>
                <a:gridCol w="1205362"/>
                <a:gridCol w="10681838"/>
              </a:tblGrid>
              <a:tr h="0">
                <a:tc>
                  <a:txBody>
                    <a:bodyPr/>
                    <a:lstStyle/>
                    <a:p>
                      <a:pPr algn="just">
                        <a:spcAft>
                          <a:spcPts val="0"/>
                        </a:spcAft>
                      </a:pPr>
                      <a:r>
                        <a:rPr lang="en-US" sz="1000" dirty="0">
                          <a:effectLst/>
                        </a:rPr>
                        <a:t>Method</a:t>
                      </a:r>
                      <a:endParaRPr lang="en-IE" sz="1000" dirty="0">
                        <a:effectLst/>
                        <a:latin typeface="Calibri" panose="020F050202020403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gn="just">
                        <a:spcAft>
                          <a:spcPts val="0"/>
                        </a:spcAft>
                      </a:pPr>
                      <a:r>
                        <a:rPr lang="en-US" sz="1000">
                          <a:effectLst/>
                        </a:rPr>
                        <a:t>Url</a:t>
                      </a:r>
                      <a:endParaRPr lang="en-IE" sz="1000">
                        <a:effectLst/>
                        <a:latin typeface="Calibri" panose="020F0502020204030204" pitchFamily="34" charset="0"/>
                        <a:ea typeface="Corbel" panose="020B0503020204020204" pitchFamily="34" charset="0"/>
                        <a:cs typeface="Times New Roman" panose="02020603050405020304" pitchFamily="18" charset="0"/>
                      </a:endParaRPr>
                    </a:p>
                  </a:txBody>
                  <a:tcPr marL="68580" marR="68580" marT="0" marB="0"/>
                </a:tc>
              </a:tr>
              <a:tr h="0">
                <a:tc>
                  <a:txBody>
                    <a:bodyPr/>
                    <a:lstStyle/>
                    <a:p>
                      <a:pPr algn="just">
                        <a:spcAft>
                          <a:spcPts val="0"/>
                        </a:spcAft>
                      </a:pPr>
                      <a:r>
                        <a:rPr lang="en-US" sz="1000" dirty="0">
                          <a:effectLst/>
                        </a:rPr>
                        <a:t>PUT</a:t>
                      </a:r>
                      <a:endParaRPr lang="en-IE" sz="1000" dirty="0">
                        <a:effectLst/>
                        <a:latin typeface="Calibri" panose="020F0502020204030204" pitchFamily="34" charset="0"/>
                        <a:ea typeface="Corbel" panose="020B0503020204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kern="1200" dirty="0" smtClean="0">
                          <a:solidFill>
                            <a:schemeClr val="dk1"/>
                          </a:solidFill>
                          <a:effectLst/>
                          <a:latin typeface="+mn-lt"/>
                          <a:ea typeface="+mn-ea"/>
                          <a:cs typeface="+mn-cs"/>
                        </a:rPr>
                        <a:t>https://management.azure.com/subscriptions/</a:t>
                      </a:r>
                      <a:r>
                        <a:rPr lang="en-US" sz="1800" i="1" kern="1200" dirty="0" smtClean="0">
                          <a:solidFill>
                            <a:schemeClr val="dk1"/>
                          </a:solidFill>
                          <a:effectLst/>
                          <a:latin typeface="+mn-lt"/>
                          <a:ea typeface="+mn-ea"/>
                          <a:cs typeface="+mn-cs"/>
                        </a:rPr>
                        <a:t>{subscriptionId}</a:t>
                      </a:r>
                      <a:r>
                        <a:rPr lang="en-US" sz="1800" kern="1200" dirty="0" smtClean="0">
                          <a:solidFill>
                            <a:schemeClr val="dk1"/>
                          </a:solidFill>
                          <a:effectLst/>
                          <a:latin typeface="+mn-lt"/>
                          <a:ea typeface="+mn-ea"/>
                          <a:cs typeface="+mn-cs"/>
                        </a:rPr>
                        <a:t>/resourceGroups/</a:t>
                      </a:r>
                      <a:r>
                        <a:rPr lang="en-US" sz="1800" i="1" kern="1200" dirty="0" smtClean="0">
                          <a:solidFill>
                            <a:schemeClr val="dk1"/>
                          </a:solidFill>
                          <a:effectLst/>
                          <a:latin typeface="+mn-lt"/>
                          <a:ea typeface="+mn-ea"/>
                          <a:cs typeface="+mn-cs"/>
                        </a:rPr>
                        <a:t>{resourceGroupName}</a:t>
                      </a:r>
                      <a:r>
                        <a:rPr lang="en-US" sz="1800" kern="1200" dirty="0" smtClean="0">
                          <a:solidFill>
                            <a:schemeClr val="dk1"/>
                          </a:solidFill>
                          <a:effectLst/>
                          <a:latin typeface="+mn-lt"/>
                          <a:ea typeface="+mn-ea"/>
                          <a:cs typeface="+mn-cs"/>
                        </a:rPr>
                        <a:t>/providers/Microsoft.Network/networkSecurityGroups/</a:t>
                      </a:r>
                      <a:r>
                        <a:rPr lang="en-US" sz="1800" i="1" kern="1200" dirty="0" smtClean="0">
                          <a:solidFill>
                            <a:schemeClr val="dk1"/>
                          </a:solidFill>
                          <a:effectLst/>
                          <a:latin typeface="+mn-lt"/>
                          <a:ea typeface="+mn-ea"/>
                          <a:cs typeface="+mn-cs"/>
                        </a:rPr>
                        <a:t>{NSGName}</a:t>
                      </a:r>
                      <a:r>
                        <a:rPr lang="en-US" sz="1800" kern="1200" dirty="0" smtClean="0">
                          <a:solidFill>
                            <a:schemeClr val="dk1"/>
                          </a:solidFill>
                          <a:effectLst/>
                          <a:latin typeface="+mn-lt"/>
                          <a:ea typeface="+mn-ea"/>
                          <a:cs typeface="+mn-cs"/>
                        </a:rPr>
                        <a:t>?api-version=</a:t>
                      </a:r>
                      <a:r>
                        <a:rPr lang="en-US" sz="1800" i="1" kern="1200" dirty="0" smtClean="0">
                          <a:solidFill>
                            <a:schemeClr val="dk1"/>
                          </a:solidFill>
                          <a:effectLst/>
                          <a:latin typeface="+mn-lt"/>
                          <a:ea typeface="+mn-ea"/>
                          <a:cs typeface="+mn-cs"/>
                        </a:rPr>
                        <a:t>{api-version}</a:t>
                      </a:r>
                      <a:endParaRPr lang="en-IE" sz="1000" i="1" dirty="0">
                        <a:effectLst/>
                        <a:latin typeface="Calibri" panose="020F0502020204030204" pitchFamily="34" charset="0"/>
                        <a:ea typeface="Corbel" panose="020B0503020204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6618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557" y="29230"/>
            <a:ext cx="11889564" cy="917575"/>
          </a:xfrm>
        </p:spPr>
        <p:txBody>
          <a:bodyPr/>
          <a:lstStyle/>
          <a:p>
            <a:r>
              <a:rPr lang="en-IE" dirty="0" smtClean="0"/>
              <a:t>Create a Network Security Group with C#</a:t>
            </a:r>
            <a:endParaRPr lang="en-IE" dirty="0"/>
          </a:p>
        </p:txBody>
      </p:sp>
      <p:sp>
        <p:nvSpPr>
          <p:cNvPr id="5" name="Text Placeholder 1"/>
          <p:cNvSpPr>
            <a:spLocks noGrp="1"/>
          </p:cNvSpPr>
          <p:nvPr>
            <p:ph type="body" sz="quarter" idx="15"/>
          </p:nvPr>
        </p:nvSpPr>
        <p:spPr>
          <a:xfrm>
            <a:off x="97557" y="760958"/>
            <a:ext cx="12169352" cy="914400"/>
          </a:xfrm>
        </p:spPr>
        <p:txBody>
          <a:bodyPr anchor="t"/>
          <a:lstStyle/>
          <a:p>
            <a:r>
              <a:rPr lang="en-IE" sz="1100" dirty="0">
                <a:solidFill>
                  <a:srgbClr val="008000"/>
                </a:solidFill>
                <a:highlight>
                  <a:srgbClr val="FFFFFF"/>
                </a:highlight>
                <a:latin typeface="Consolas" panose="020B0609020204030204" pitchFamily="49" charset="0"/>
              </a:rPr>
              <a:t>//  Get the JWT token for the subscription</a:t>
            </a:r>
            <a:endParaRPr lang="en-IE" sz="1100" dirty="0">
              <a:solidFill>
                <a:srgbClr val="000000"/>
              </a:solidFill>
              <a:highlight>
                <a:srgbClr val="FFFFFF"/>
              </a:highlight>
              <a:latin typeface="Consolas" panose="020B0609020204030204" pitchFamily="49" charset="0"/>
            </a:endParaRPr>
          </a:p>
          <a:p>
            <a:r>
              <a:rPr lang="en-IE" sz="1100" dirty="0" smtClean="0">
                <a:solidFill>
                  <a:srgbClr val="0000FF"/>
                </a:solidFill>
                <a:highlight>
                  <a:srgbClr val="FFFFFF"/>
                </a:highlight>
                <a:latin typeface="Consolas" panose="020B0609020204030204" pitchFamily="49" charset="0"/>
              </a:rPr>
              <a:t>string</a:t>
            </a:r>
            <a:r>
              <a:rPr lang="en-IE" sz="1100" dirty="0" smtClean="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jwt</a:t>
            </a:r>
            <a:r>
              <a:rPr lang="en-IE" sz="1100" dirty="0">
                <a:solidFill>
                  <a:srgbClr val="000000"/>
                </a:solidFill>
                <a:highlight>
                  <a:srgbClr val="FFFFFF"/>
                </a:highlight>
                <a:latin typeface="Consolas" panose="020B0609020204030204" pitchFamily="49" charset="0"/>
              </a:rPr>
              <a:t> = </a:t>
            </a:r>
            <a:r>
              <a:rPr lang="en-IE" sz="1100" dirty="0" err="1">
                <a:solidFill>
                  <a:srgbClr val="2B91AF"/>
                </a:solidFill>
                <a:highlight>
                  <a:srgbClr val="FFFFFF"/>
                </a:highlight>
                <a:latin typeface="Consolas" panose="020B0609020204030204" pitchFamily="49" charset="0"/>
              </a:rPr>
              <a:t>ARMHelper</a:t>
            </a:r>
            <a:r>
              <a:rPr lang="en-IE" sz="1100" dirty="0" err="1">
                <a:solidFill>
                  <a:srgbClr val="000000"/>
                </a:solidFill>
                <a:highlight>
                  <a:srgbClr val="FFFFFF"/>
                </a:highlight>
                <a:latin typeface="Consolas" panose="020B0609020204030204" pitchFamily="49" charset="0"/>
              </a:rPr>
              <a:t>.GetAuthorizationResult</a:t>
            </a:r>
            <a:r>
              <a:rPr lang="en-IE" sz="1100" dirty="0">
                <a:solidFill>
                  <a:srgbClr val="000000"/>
                </a:solidFill>
                <a:highlight>
                  <a:srgbClr val="FFFFFF"/>
                </a:highlight>
                <a:latin typeface="Consolas" panose="020B0609020204030204" pitchFamily="49" charset="0"/>
              </a:rPr>
              <a:t>(</a:t>
            </a:r>
            <a:r>
              <a:rPr lang="en-IE" sz="1100" dirty="0" err="1">
                <a:solidFill>
                  <a:srgbClr val="000000"/>
                </a:solidFill>
                <a:highlight>
                  <a:srgbClr val="FFFFFF"/>
                </a:highlight>
                <a:latin typeface="Consolas" panose="020B0609020204030204" pitchFamily="49" charset="0"/>
              </a:rPr>
              <a:t>tenantId</a:t>
            </a:r>
            <a:r>
              <a:rPr lang="en-IE" sz="1100" dirty="0">
                <a:solidFill>
                  <a:srgbClr val="000000"/>
                </a:solidFill>
                <a:highlight>
                  <a:srgbClr val="FFFFFF"/>
                </a:highlight>
                <a:latin typeface="Consolas" panose="020B0609020204030204" pitchFamily="49" charset="0"/>
              </a:rPr>
              <a:t>: </a:t>
            </a:r>
            <a:r>
              <a:rPr lang="en-IE" sz="1100" dirty="0" err="1">
                <a:solidFill>
                  <a:srgbClr val="2B91AF"/>
                </a:solidFill>
                <a:highlight>
                  <a:srgbClr val="FFFFFF"/>
                </a:highlight>
                <a:latin typeface="Consolas" panose="020B0609020204030204" pitchFamily="49" charset="0"/>
              </a:rPr>
              <a:t>ARMHelper</a:t>
            </a:r>
            <a:r>
              <a:rPr lang="en-IE" sz="1100" dirty="0" err="1">
                <a:solidFill>
                  <a:srgbClr val="000000"/>
                </a:solidFill>
                <a:highlight>
                  <a:srgbClr val="FFFFFF"/>
                </a:highlight>
                <a:latin typeface="Consolas" panose="020B0609020204030204" pitchFamily="49" charset="0"/>
              </a:rPr>
              <a:t>.GetSubscriptionTenantId</a:t>
            </a:r>
            <a:r>
              <a:rPr lang="en-IE" sz="1100" dirty="0">
                <a:solidFill>
                  <a:srgbClr val="000000"/>
                </a:solidFill>
                <a:highlight>
                  <a:srgbClr val="FFFFFF"/>
                </a:highlight>
                <a:latin typeface="Consolas" panose="020B0609020204030204" pitchFamily="49" charset="0"/>
              </a:rPr>
              <a:t>(</a:t>
            </a:r>
            <a:r>
              <a:rPr lang="en-IE" sz="1100" dirty="0" err="1">
                <a:solidFill>
                  <a:srgbClr val="2B91AF"/>
                </a:solidFill>
                <a:highlight>
                  <a:srgbClr val="FFFFFF"/>
                </a:highlight>
                <a:latin typeface="Consolas" panose="020B0609020204030204" pitchFamily="49" charset="0"/>
              </a:rPr>
              <a:t>ConfigHelper</a:t>
            </a:r>
            <a:r>
              <a:rPr lang="en-IE" sz="1100" dirty="0" err="1">
                <a:solidFill>
                  <a:srgbClr val="000000"/>
                </a:solidFill>
                <a:highlight>
                  <a:srgbClr val="FFFFFF"/>
                </a:highlight>
                <a:latin typeface="Consolas" panose="020B0609020204030204" pitchFamily="49" charset="0"/>
              </a:rPr>
              <a:t>.SubscriptionID</a:t>
            </a:r>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alwaysPrompt</a:t>
            </a:r>
            <a:r>
              <a:rPr lang="en-IE" sz="1100" dirty="0">
                <a:solidFill>
                  <a:srgbClr val="000000"/>
                </a:solidFill>
                <a:highlight>
                  <a:srgbClr val="FFFFFF"/>
                </a:highlight>
                <a:latin typeface="Consolas" panose="020B0609020204030204" pitchFamily="49" charset="0"/>
              </a:rPr>
              <a:t>: </a:t>
            </a:r>
            <a:r>
              <a:rPr lang="en-IE" sz="1100" dirty="0">
                <a:solidFill>
                  <a:srgbClr val="0000FF"/>
                </a:solidFill>
                <a:highlight>
                  <a:srgbClr val="FFFFFF"/>
                </a:highlight>
                <a:latin typeface="Consolas" panose="020B0609020204030204" pitchFamily="49" charset="0"/>
              </a:rPr>
              <a:t>false</a:t>
            </a:r>
            <a:r>
              <a:rPr lang="en-IE" sz="1100" dirty="0">
                <a:solidFill>
                  <a:srgbClr val="000000"/>
                </a:solidFill>
                <a:highlight>
                  <a:srgbClr val="FFFFFF"/>
                </a:highlight>
                <a:latin typeface="Consolas" panose="020B0609020204030204" pitchFamily="49" charset="0"/>
              </a:rPr>
              <a:t>);</a:t>
            </a:r>
          </a:p>
          <a:p>
            <a:endParaRPr lang="en-IE" sz="1100" dirty="0">
              <a:solidFill>
                <a:srgbClr val="000000"/>
              </a:solidFill>
              <a:highlight>
                <a:srgbClr val="FFFFFF"/>
              </a:highlight>
              <a:latin typeface="Consolas" panose="020B0609020204030204" pitchFamily="49" charset="0"/>
            </a:endParaRPr>
          </a:p>
          <a:p>
            <a:r>
              <a:rPr lang="en-IE" sz="1100" dirty="0" smtClean="0">
                <a:solidFill>
                  <a:srgbClr val="008000"/>
                </a:solidFill>
                <a:highlight>
                  <a:srgbClr val="FFFFFF"/>
                </a:highlight>
                <a:latin typeface="Consolas" panose="020B0609020204030204" pitchFamily="49" charset="0"/>
              </a:rPr>
              <a:t>//  </a:t>
            </a:r>
            <a:r>
              <a:rPr lang="en-IE" sz="1100" dirty="0">
                <a:solidFill>
                  <a:srgbClr val="008000"/>
                </a:solidFill>
                <a:highlight>
                  <a:srgbClr val="FFFFFF"/>
                </a:highlight>
                <a:latin typeface="Consolas" panose="020B0609020204030204" pitchFamily="49" charset="0"/>
              </a:rPr>
              <a:t>Create the creds for the request</a:t>
            </a:r>
            <a:endParaRPr lang="en-IE" sz="1100" dirty="0">
              <a:solidFill>
                <a:srgbClr val="000000"/>
              </a:solidFill>
              <a:highlight>
                <a:srgbClr val="FFFFFF"/>
              </a:highlight>
              <a:latin typeface="Consolas" panose="020B0609020204030204" pitchFamily="49" charset="0"/>
            </a:endParaRPr>
          </a:p>
          <a:p>
            <a:r>
              <a:rPr lang="en-IE" sz="1100" dirty="0" err="1" smtClean="0">
                <a:solidFill>
                  <a:srgbClr val="2B91AF"/>
                </a:solidFill>
                <a:highlight>
                  <a:srgbClr val="FFFFFF"/>
                </a:highlight>
                <a:latin typeface="Consolas" panose="020B0609020204030204" pitchFamily="49" charset="0"/>
              </a:rPr>
              <a:t>TokenCloudCredentials</a:t>
            </a:r>
            <a:r>
              <a:rPr lang="en-IE" sz="1100" dirty="0" smtClean="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tcCreds</a:t>
            </a:r>
            <a:r>
              <a:rPr lang="en-IE" sz="1100" dirty="0">
                <a:solidFill>
                  <a:srgbClr val="000000"/>
                </a:solidFill>
                <a:highlight>
                  <a:srgbClr val="FFFFFF"/>
                </a:highlight>
                <a:latin typeface="Consolas" panose="020B0609020204030204" pitchFamily="49" charset="0"/>
              </a:rPr>
              <a:t> = </a:t>
            </a:r>
            <a:r>
              <a:rPr lang="en-IE" sz="1100" dirty="0">
                <a:solidFill>
                  <a:srgbClr val="0000FF"/>
                </a:solidFill>
                <a:highlight>
                  <a:srgbClr val="FFFFFF"/>
                </a:highlight>
                <a:latin typeface="Consolas" panose="020B0609020204030204" pitchFamily="49" charset="0"/>
              </a:rPr>
              <a:t>new</a:t>
            </a:r>
            <a:r>
              <a:rPr lang="en-IE" sz="1100" dirty="0">
                <a:solidFill>
                  <a:srgbClr val="000000"/>
                </a:solidFill>
                <a:highlight>
                  <a:srgbClr val="FFFFFF"/>
                </a:highlight>
                <a:latin typeface="Consolas" panose="020B0609020204030204" pitchFamily="49" charset="0"/>
              </a:rPr>
              <a:t> </a:t>
            </a:r>
            <a:r>
              <a:rPr lang="en-IE" sz="1100" dirty="0" err="1">
                <a:solidFill>
                  <a:srgbClr val="2B91AF"/>
                </a:solidFill>
                <a:highlight>
                  <a:srgbClr val="FFFFFF"/>
                </a:highlight>
                <a:latin typeface="Consolas" panose="020B0609020204030204" pitchFamily="49" charset="0"/>
              </a:rPr>
              <a:t>TokenCloudCredentials</a:t>
            </a:r>
            <a:r>
              <a:rPr lang="en-IE" sz="1100" dirty="0">
                <a:solidFill>
                  <a:srgbClr val="000000"/>
                </a:solidFill>
                <a:highlight>
                  <a:srgbClr val="FFFFFF"/>
                </a:highlight>
                <a:latin typeface="Consolas" panose="020B0609020204030204" pitchFamily="49" charset="0"/>
              </a:rPr>
              <a:t>(</a:t>
            </a:r>
            <a:r>
              <a:rPr lang="en-IE" sz="1100" dirty="0" err="1">
                <a:solidFill>
                  <a:srgbClr val="2B91AF"/>
                </a:solidFill>
                <a:highlight>
                  <a:srgbClr val="FFFFFF"/>
                </a:highlight>
                <a:latin typeface="Consolas" panose="020B0609020204030204" pitchFamily="49" charset="0"/>
              </a:rPr>
              <a:t>ConfigHelper</a:t>
            </a:r>
            <a:r>
              <a:rPr lang="en-IE" sz="1100" dirty="0" err="1">
                <a:solidFill>
                  <a:srgbClr val="000000"/>
                </a:solidFill>
                <a:highlight>
                  <a:srgbClr val="FFFFFF"/>
                </a:highlight>
                <a:latin typeface="Consolas" panose="020B0609020204030204" pitchFamily="49" charset="0"/>
              </a:rPr>
              <a:t>.SubscriptionID</a:t>
            </a:r>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jwt</a:t>
            </a:r>
            <a:r>
              <a:rPr lang="en-IE" sz="1100" dirty="0">
                <a:solidFill>
                  <a:srgbClr val="000000"/>
                </a:solidFill>
                <a:highlight>
                  <a:srgbClr val="FFFFFF"/>
                </a:highlight>
                <a:latin typeface="Consolas" panose="020B0609020204030204" pitchFamily="49" charset="0"/>
              </a:rPr>
              <a:t>);</a:t>
            </a:r>
          </a:p>
          <a:p>
            <a:endParaRPr lang="en-IE" sz="1100" dirty="0">
              <a:solidFill>
                <a:srgbClr val="000000"/>
              </a:solidFill>
              <a:highlight>
                <a:srgbClr val="FFFFFF"/>
              </a:highlight>
              <a:latin typeface="Consolas" panose="020B0609020204030204" pitchFamily="49" charset="0"/>
            </a:endParaRPr>
          </a:p>
          <a:p>
            <a:r>
              <a:rPr lang="en-IE" sz="1100" dirty="0" smtClean="0">
                <a:solidFill>
                  <a:srgbClr val="008000"/>
                </a:solidFill>
                <a:highlight>
                  <a:srgbClr val="FFFFFF"/>
                </a:highlight>
                <a:latin typeface="Consolas" panose="020B0609020204030204" pitchFamily="49" charset="0"/>
              </a:rPr>
              <a:t>// </a:t>
            </a:r>
            <a:r>
              <a:rPr lang="en-IE" sz="1100" dirty="0">
                <a:solidFill>
                  <a:srgbClr val="008000"/>
                </a:solidFill>
                <a:highlight>
                  <a:srgbClr val="FFFFFF"/>
                </a:highlight>
                <a:latin typeface="Consolas" panose="020B0609020204030204" pitchFamily="49" charset="0"/>
              </a:rPr>
              <a:t>Create the NRP client for the request</a:t>
            </a:r>
            <a:endParaRPr lang="en-IE" sz="1100" dirty="0">
              <a:solidFill>
                <a:srgbClr val="000000"/>
              </a:solidFill>
              <a:highlight>
                <a:srgbClr val="FFFFFF"/>
              </a:highlight>
              <a:latin typeface="Consolas" panose="020B0609020204030204" pitchFamily="49" charset="0"/>
            </a:endParaRPr>
          </a:p>
          <a:p>
            <a:r>
              <a:rPr lang="en-IE" sz="1100" dirty="0" smtClean="0">
                <a:solidFill>
                  <a:srgbClr val="000000"/>
                </a:solidFill>
                <a:highlight>
                  <a:srgbClr val="FFFFFF"/>
                </a:highlight>
                <a:latin typeface="Consolas" panose="020B0609020204030204" pitchFamily="49" charset="0"/>
              </a:rPr>
              <a:t>Microsoft.Azure.Management.Network.</a:t>
            </a:r>
            <a:r>
              <a:rPr lang="en-IE" sz="1100" dirty="0" smtClean="0">
                <a:solidFill>
                  <a:srgbClr val="2B91AF"/>
                </a:solidFill>
                <a:highlight>
                  <a:srgbClr val="FFFFFF"/>
                </a:highlight>
                <a:latin typeface="Consolas" panose="020B0609020204030204" pitchFamily="49" charset="0"/>
              </a:rPr>
              <a:t>NetworkResourceProviderClient</a:t>
            </a:r>
            <a:r>
              <a:rPr lang="en-IE" sz="1100" dirty="0" smtClean="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nrpclient</a:t>
            </a:r>
            <a:r>
              <a:rPr lang="en-IE" sz="1100" dirty="0">
                <a:solidFill>
                  <a:srgbClr val="000000"/>
                </a:solidFill>
                <a:highlight>
                  <a:srgbClr val="FFFFFF"/>
                </a:highlight>
                <a:latin typeface="Consolas" panose="020B0609020204030204" pitchFamily="49" charset="0"/>
              </a:rPr>
              <a:t> = </a:t>
            </a:r>
            <a:r>
              <a:rPr lang="en-IE" sz="1100" dirty="0">
                <a:solidFill>
                  <a:srgbClr val="0000FF"/>
                </a:solidFill>
                <a:highlight>
                  <a:srgbClr val="FFFFFF"/>
                </a:highlight>
                <a:latin typeface="Consolas" panose="020B0609020204030204" pitchFamily="49" charset="0"/>
              </a:rPr>
              <a:t>new</a:t>
            </a:r>
            <a:r>
              <a:rPr lang="en-IE" sz="1100" dirty="0">
                <a:solidFill>
                  <a:srgbClr val="000000"/>
                </a:solidFill>
                <a:highlight>
                  <a:srgbClr val="FFFFFF"/>
                </a:highlight>
                <a:latin typeface="Consolas" panose="020B0609020204030204" pitchFamily="49" charset="0"/>
              </a:rPr>
              <a:t> </a:t>
            </a:r>
            <a:r>
              <a:rPr lang="en-IE" sz="1100" dirty="0" err="1">
                <a:solidFill>
                  <a:srgbClr val="2B91AF"/>
                </a:solidFill>
                <a:highlight>
                  <a:srgbClr val="FFFFFF"/>
                </a:highlight>
                <a:latin typeface="Consolas" panose="020B0609020204030204" pitchFamily="49" charset="0"/>
              </a:rPr>
              <a:t>NetworkResourceProviderClient</a:t>
            </a:r>
            <a:r>
              <a:rPr lang="en-IE" sz="1100" dirty="0">
                <a:solidFill>
                  <a:srgbClr val="000000"/>
                </a:solidFill>
                <a:highlight>
                  <a:srgbClr val="FFFFFF"/>
                </a:highlight>
                <a:latin typeface="Consolas" panose="020B0609020204030204" pitchFamily="49" charset="0"/>
              </a:rPr>
              <a:t>(</a:t>
            </a:r>
            <a:r>
              <a:rPr lang="en-IE" sz="1100" dirty="0" err="1">
                <a:solidFill>
                  <a:srgbClr val="000000"/>
                </a:solidFill>
                <a:highlight>
                  <a:srgbClr val="FFFFFF"/>
                </a:highlight>
                <a:latin typeface="Consolas" panose="020B0609020204030204" pitchFamily="49" charset="0"/>
              </a:rPr>
              <a:t>tcCreds</a:t>
            </a:r>
            <a:r>
              <a:rPr lang="en-IE" sz="1100" dirty="0" smtClean="0">
                <a:solidFill>
                  <a:srgbClr val="000000"/>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endParaRPr lang="en-IE" sz="1100" dirty="0" smtClean="0">
              <a:solidFill>
                <a:srgbClr val="008000"/>
              </a:solidFill>
              <a:highlight>
                <a:srgbClr val="FFFFFF"/>
              </a:highlight>
              <a:latin typeface="Consolas" panose="020B0609020204030204" pitchFamily="49" charset="0"/>
            </a:endParaRPr>
          </a:p>
          <a:p>
            <a:r>
              <a:rPr lang="en-IE" sz="1100" dirty="0" smtClean="0">
                <a:solidFill>
                  <a:srgbClr val="008000"/>
                </a:solidFill>
                <a:highlight>
                  <a:srgbClr val="FFFFFF"/>
                </a:highlight>
                <a:latin typeface="Consolas" panose="020B0609020204030204" pitchFamily="49" charset="0"/>
              </a:rPr>
              <a:t>// </a:t>
            </a:r>
            <a:r>
              <a:rPr lang="en-IE" sz="1100" dirty="0">
                <a:solidFill>
                  <a:srgbClr val="008000"/>
                </a:solidFill>
                <a:highlight>
                  <a:srgbClr val="FFFFFF"/>
                </a:highlight>
                <a:latin typeface="Consolas" panose="020B0609020204030204" pitchFamily="49" charset="0"/>
              </a:rPr>
              <a:t>Create a Security Rule for allowing </a:t>
            </a:r>
            <a:r>
              <a:rPr lang="en-IE" sz="1100" dirty="0" smtClean="0">
                <a:solidFill>
                  <a:srgbClr val="008000"/>
                </a:solidFill>
                <a:highlight>
                  <a:srgbClr val="FFFFFF"/>
                </a:highlight>
                <a:latin typeface="Consolas" panose="020B0609020204030204" pitchFamily="49" charset="0"/>
              </a:rPr>
              <a:t>SSH</a:t>
            </a:r>
            <a:endParaRPr lang="en-IE" sz="1100" dirty="0">
              <a:solidFill>
                <a:srgbClr val="000000"/>
              </a:solidFill>
              <a:highlight>
                <a:srgbClr val="FFFFFF"/>
              </a:highlight>
              <a:latin typeface="Consolas" panose="020B0609020204030204" pitchFamily="49" charset="0"/>
            </a:endParaRPr>
          </a:p>
          <a:p>
            <a:r>
              <a:rPr lang="en-IE" sz="1100" dirty="0" err="1">
                <a:solidFill>
                  <a:srgbClr val="2B91AF"/>
                </a:solidFill>
                <a:highlight>
                  <a:srgbClr val="FFFFFF"/>
                </a:highlight>
                <a:latin typeface="Consolas" panose="020B0609020204030204" pitchFamily="49" charset="0"/>
              </a:rPr>
              <a:t>SecurityRule</a:t>
            </a:r>
            <a:r>
              <a:rPr lang="en-IE" sz="1100" dirty="0">
                <a:solidFill>
                  <a:srgbClr val="000000"/>
                </a:solidFill>
                <a:highlight>
                  <a:srgbClr val="FFFFFF"/>
                </a:highlight>
                <a:latin typeface="Consolas" panose="020B0609020204030204" pitchFamily="49" charset="0"/>
              </a:rPr>
              <a:t> </a:t>
            </a:r>
            <a:r>
              <a:rPr lang="en-IE" sz="1100" dirty="0" err="1" smtClean="0">
                <a:solidFill>
                  <a:srgbClr val="000000"/>
                </a:solidFill>
                <a:highlight>
                  <a:srgbClr val="FFFFFF"/>
                </a:highlight>
                <a:latin typeface="Consolas" panose="020B0609020204030204" pitchFamily="49" charset="0"/>
              </a:rPr>
              <a:t>nsrSSHRule</a:t>
            </a:r>
            <a:r>
              <a:rPr lang="en-IE" sz="1100" dirty="0" smtClean="0">
                <a:solidFill>
                  <a:srgbClr val="000000"/>
                </a:solidFill>
                <a:highlight>
                  <a:srgbClr val="FFFFFF"/>
                </a:highlight>
                <a:latin typeface="Consolas" panose="020B0609020204030204" pitchFamily="49" charset="0"/>
              </a:rPr>
              <a:t> </a:t>
            </a:r>
            <a:r>
              <a:rPr lang="en-IE" sz="1100" dirty="0">
                <a:solidFill>
                  <a:srgbClr val="000000"/>
                </a:solidFill>
                <a:highlight>
                  <a:srgbClr val="FFFFFF"/>
                </a:highlight>
                <a:latin typeface="Consolas" panose="020B0609020204030204" pitchFamily="49" charset="0"/>
              </a:rPr>
              <a:t>= </a:t>
            </a:r>
            <a:r>
              <a:rPr lang="en-IE" sz="1100" dirty="0">
                <a:solidFill>
                  <a:srgbClr val="0000FF"/>
                </a:solidFill>
                <a:highlight>
                  <a:srgbClr val="FFFFFF"/>
                </a:highlight>
                <a:latin typeface="Consolas" panose="020B0609020204030204" pitchFamily="49" charset="0"/>
              </a:rPr>
              <a:t>new</a:t>
            </a:r>
            <a:r>
              <a:rPr lang="en-IE" sz="1100" dirty="0">
                <a:solidFill>
                  <a:srgbClr val="000000"/>
                </a:solidFill>
                <a:highlight>
                  <a:srgbClr val="FFFFFF"/>
                </a:highlight>
                <a:latin typeface="Consolas" panose="020B0609020204030204" pitchFamily="49" charset="0"/>
              </a:rPr>
              <a:t> </a:t>
            </a:r>
            <a:r>
              <a:rPr lang="en-IE" sz="1100" dirty="0" err="1">
                <a:solidFill>
                  <a:srgbClr val="2B91AF"/>
                </a:solidFill>
                <a:highlight>
                  <a:srgbClr val="FFFFFF"/>
                </a:highlight>
                <a:latin typeface="Consolas" panose="020B0609020204030204" pitchFamily="49" charset="0"/>
              </a:rPr>
              <a:t>SecurityRule</a:t>
            </a:r>
            <a:r>
              <a:rPr lang="en-IE" sz="1100" dirty="0">
                <a:solidFill>
                  <a:srgbClr val="000000"/>
                </a:solidFill>
                <a:highlight>
                  <a:srgbClr val="FFFFFF"/>
                </a:highlight>
                <a:latin typeface="Consolas" panose="020B0609020204030204" pitchFamily="49" charset="0"/>
              </a:rPr>
              <a:t>() { </a:t>
            </a:r>
          </a:p>
          <a:p>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Name = </a:t>
            </a:r>
            <a:r>
              <a:rPr lang="en-IE" sz="1100" dirty="0" smtClean="0">
                <a:solidFill>
                  <a:srgbClr val="A31515"/>
                </a:solidFill>
                <a:highlight>
                  <a:srgbClr val="FFFFFF"/>
                </a:highlight>
                <a:latin typeface="Consolas" panose="020B0609020204030204" pitchFamily="49" charset="0"/>
              </a:rPr>
              <a:t>“</a:t>
            </a:r>
            <a:r>
              <a:rPr lang="en-IE" sz="1100" dirty="0" err="1" smtClean="0">
                <a:solidFill>
                  <a:srgbClr val="A31515"/>
                </a:solidFill>
                <a:highlight>
                  <a:srgbClr val="FFFFFF"/>
                </a:highlight>
                <a:latin typeface="Consolas" panose="020B0609020204030204" pitchFamily="49" charset="0"/>
              </a:rPr>
              <a:t>ssh_rule</a:t>
            </a:r>
            <a:r>
              <a:rPr lang="en-IE" sz="1100" dirty="0" smtClean="0">
                <a:solidFill>
                  <a:srgbClr val="A31515"/>
                </a:solidFill>
                <a:highlight>
                  <a:srgbClr val="FFFFFF"/>
                </a:highlight>
                <a:latin typeface="Consolas" panose="020B0609020204030204" pitchFamily="49" charset="0"/>
              </a:rPr>
              <a:t>"</a:t>
            </a:r>
            <a:r>
              <a:rPr lang="en-IE" sz="1100" dirty="0" smtClean="0">
                <a:solidFill>
                  <a:srgbClr val="000000"/>
                </a:solidFill>
                <a:highlight>
                  <a:srgbClr val="FFFFFF"/>
                </a:highlight>
                <a:latin typeface="Consolas" panose="020B0609020204030204" pitchFamily="49" charset="0"/>
              </a:rPr>
              <a:t>,</a:t>
            </a:r>
          </a:p>
          <a:p>
            <a:r>
              <a:rPr lang="en-IE" sz="1100" dirty="0" smtClean="0">
                <a:solidFill>
                  <a:srgbClr val="000000"/>
                </a:solidFill>
                <a:highlight>
                  <a:srgbClr val="FFFFFF"/>
                </a:highlight>
                <a:latin typeface="Consolas" panose="020B0609020204030204" pitchFamily="49" charset="0"/>
              </a:rPr>
              <a:t>    Description </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"Allow </a:t>
            </a:r>
            <a:r>
              <a:rPr lang="en-IE" sz="1100" dirty="0" smtClean="0">
                <a:solidFill>
                  <a:srgbClr val="A31515"/>
                </a:solidFill>
                <a:highlight>
                  <a:srgbClr val="FFFFFF"/>
                </a:highlight>
                <a:latin typeface="Consolas" panose="020B0609020204030204" pitchFamily="49" charset="0"/>
              </a:rPr>
              <a:t>SSH"</a:t>
            </a:r>
            <a:r>
              <a:rPr lang="en-IE" sz="1100" dirty="0" smtClean="0">
                <a:solidFill>
                  <a:srgbClr val="000000"/>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Protocol =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Tcp</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SourceAddressPrefix</a:t>
            </a:r>
            <a:r>
              <a:rPr lang="en-IE" sz="1100" dirty="0">
                <a:solidFill>
                  <a:srgbClr val="000000"/>
                </a:solidFill>
                <a:highlight>
                  <a:srgbClr val="FFFFFF"/>
                </a:highlight>
                <a:latin typeface="Consolas" panose="020B0609020204030204" pitchFamily="49" charset="0"/>
              </a:rPr>
              <a:t> = </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SourcePortRange</a:t>
            </a:r>
            <a:r>
              <a:rPr lang="en-IE" sz="1100" dirty="0">
                <a:solidFill>
                  <a:srgbClr val="000000"/>
                </a:solidFill>
                <a:highlight>
                  <a:srgbClr val="FFFFFF"/>
                </a:highlight>
                <a:latin typeface="Consolas" panose="020B0609020204030204" pitchFamily="49" charset="0"/>
              </a:rPr>
              <a:t> = </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DestinationAddressPrefix</a:t>
            </a:r>
            <a:r>
              <a:rPr lang="en-IE" sz="1100" dirty="0">
                <a:solidFill>
                  <a:srgbClr val="000000"/>
                </a:solidFill>
                <a:highlight>
                  <a:srgbClr val="FFFFFF"/>
                </a:highlight>
                <a:latin typeface="Consolas" panose="020B0609020204030204" pitchFamily="49" charset="0"/>
              </a:rPr>
              <a:t> = </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DestinationPortRange</a:t>
            </a:r>
            <a:r>
              <a:rPr lang="en-IE" sz="1100" dirty="0">
                <a:solidFill>
                  <a:srgbClr val="000000"/>
                </a:solidFill>
                <a:highlight>
                  <a:srgbClr val="FFFFFF"/>
                </a:highlight>
                <a:latin typeface="Consolas" panose="020B0609020204030204" pitchFamily="49" charset="0"/>
              </a:rPr>
              <a:t> = </a:t>
            </a:r>
            <a:r>
              <a:rPr lang="en-IE" sz="1100" dirty="0" smtClean="0">
                <a:solidFill>
                  <a:srgbClr val="A31515"/>
                </a:solidFill>
                <a:highlight>
                  <a:srgbClr val="FFFFFF"/>
                </a:highlight>
                <a:latin typeface="Consolas" panose="020B0609020204030204" pitchFamily="49" charset="0"/>
              </a:rPr>
              <a:t>“22"</a:t>
            </a:r>
            <a:r>
              <a:rPr lang="en-IE" sz="1100" dirty="0" smtClean="0">
                <a:solidFill>
                  <a:srgbClr val="000000"/>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Direction = </a:t>
            </a:r>
            <a:r>
              <a:rPr lang="en-IE" sz="1100" dirty="0">
                <a:solidFill>
                  <a:srgbClr val="A31515"/>
                </a:solidFill>
                <a:highlight>
                  <a:srgbClr val="FFFFFF"/>
                </a:highlight>
                <a:latin typeface="Consolas" panose="020B0609020204030204" pitchFamily="49" charset="0"/>
              </a:rPr>
              <a:t>"Inbound"</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Priority = 100,</a:t>
            </a:r>
          </a:p>
          <a:p>
            <a:r>
              <a:rPr lang="en-IE" sz="1100" dirty="0">
                <a:solidFill>
                  <a:srgbClr val="000000"/>
                </a:solidFill>
                <a:highlight>
                  <a:srgbClr val="FFFFFF"/>
                </a:highlight>
                <a:latin typeface="Consolas" panose="020B0609020204030204" pitchFamily="49" charset="0"/>
              </a:rPr>
              <a:t>    Access = </a:t>
            </a:r>
            <a:r>
              <a:rPr lang="en-IE" sz="1100" dirty="0">
                <a:solidFill>
                  <a:srgbClr val="A31515"/>
                </a:solidFill>
                <a:highlight>
                  <a:srgbClr val="FFFFFF"/>
                </a:highlight>
                <a:latin typeface="Consolas" panose="020B0609020204030204" pitchFamily="49" charset="0"/>
              </a:rPr>
              <a:t>"Allow"</a:t>
            </a:r>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a:t>
            </a:r>
          </a:p>
          <a:p>
            <a:endParaRPr lang="en-IE" sz="1100" dirty="0">
              <a:solidFill>
                <a:srgbClr val="000000"/>
              </a:solidFill>
              <a:highlight>
                <a:srgbClr val="FFFFFF"/>
              </a:highlight>
              <a:latin typeface="Consolas" panose="020B0609020204030204" pitchFamily="49" charset="0"/>
            </a:endParaRPr>
          </a:p>
          <a:p>
            <a:r>
              <a:rPr lang="en-IE" sz="1100" dirty="0">
                <a:solidFill>
                  <a:srgbClr val="008000"/>
                </a:solidFill>
                <a:highlight>
                  <a:srgbClr val="FFFFFF"/>
                </a:highlight>
                <a:latin typeface="Consolas" panose="020B0609020204030204" pitchFamily="49" charset="0"/>
              </a:rPr>
              <a:t>// Create a Network Security Group containing the allow RDP rule</a:t>
            </a:r>
            <a:endParaRPr lang="en-IE" sz="1100" dirty="0">
              <a:solidFill>
                <a:srgbClr val="000000"/>
              </a:solidFill>
              <a:highlight>
                <a:srgbClr val="FFFFFF"/>
              </a:highlight>
              <a:latin typeface="Consolas" panose="020B0609020204030204" pitchFamily="49" charset="0"/>
            </a:endParaRPr>
          </a:p>
          <a:p>
            <a:r>
              <a:rPr lang="en-IE" sz="1100" dirty="0" err="1">
                <a:solidFill>
                  <a:srgbClr val="2B91AF"/>
                </a:solidFill>
                <a:highlight>
                  <a:srgbClr val="FFFFFF"/>
                </a:highlight>
                <a:latin typeface="Consolas" panose="020B0609020204030204" pitchFamily="49" charset="0"/>
              </a:rPr>
              <a:t>NetworkSecurityGroup</a:t>
            </a:r>
            <a:r>
              <a:rPr lang="en-IE" sz="1100" dirty="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nsg</a:t>
            </a:r>
            <a:r>
              <a:rPr lang="en-IE" sz="1100" dirty="0">
                <a:solidFill>
                  <a:srgbClr val="000000"/>
                </a:solidFill>
                <a:highlight>
                  <a:srgbClr val="FFFFFF"/>
                </a:highlight>
                <a:latin typeface="Consolas" panose="020B0609020204030204" pitchFamily="49" charset="0"/>
              </a:rPr>
              <a:t> = </a:t>
            </a:r>
            <a:r>
              <a:rPr lang="en-IE" sz="1100" dirty="0">
                <a:solidFill>
                  <a:srgbClr val="0000FF"/>
                </a:solidFill>
                <a:highlight>
                  <a:srgbClr val="FFFFFF"/>
                </a:highlight>
                <a:latin typeface="Consolas" panose="020B0609020204030204" pitchFamily="49" charset="0"/>
              </a:rPr>
              <a:t>new</a:t>
            </a:r>
            <a:r>
              <a:rPr lang="en-IE" sz="1100" dirty="0">
                <a:solidFill>
                  <a:srgbClr val="000000"/>
                </a:solidFill>
                <a:highlight>
                  <a:srgbClr val="FFFFFF"/>
                </a:highlight>
                <a:latin typeface="Consolas" panose="020B0609020204030204" pitchFamily="49" charset="0"/>
              </a:rPr>
              <a:t> </a:t>
            </a:r>
            <a:r>
              <a:rPr lang="en-IE" sz="1100" dirty="0" err="1">
                <a:solidFill>
                  <a:srgbClr val="2B91AF"/>
                </a:solidFill>
                <a:highlight>
                  <a:srgbClr val="FFFFFF"/>
                </a:highlight>
                <a:latin typeface="Consolas" panose="020B0609020204030204" pitchFamily="49" charset="0"/>
              </a:rPr>
              <a:t>NetworkSecurityGroup</a:t>
            </a:r>
            <a:r>
              <a:rPr lang="en-IE" sz="1100" dirty="0">
                <a:solidFill>
                  <a:srgbClr val="000000"/>
                </a:solidFill>
                <a:highlight>
                  <a:srgbClr val="FFFFFF"/>
                </a:highlight>
                <a:latin typeface="Consolas" panose="020B0609020204030204" pitchFamily="49" charset="0"/>
              </a:rPr>
              <a:t>(</a:t>
            </a:r>
            <a:r>
              <a:rPr lang="en-IE" sz="1100" dirty="0">
                <a:solidFill>
                  <a:srgbClr val="A31515"/>
                </a:solidFill>
                <a:highlight>
                  <a:srgbClr val="FFFFFF"/>
                </a:highlight>
                <a:latin typeface="Consolas" panose="020B0609020204030204" pitchFamily="49" charset="0"/>
              </a:rPr>
              <a:t>"East US"</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a:t>
            </a:r>
            <a:r>
              <a:rPr lang="en-IE" sz="1100" dirty="0" err="1" smtClean="0">
                <a:solidFill>
                  <a:srgbClr val="000000"/>
                </a:solidFill>
                <a:highlight>
                  <a:srgbClr val="FFFFFF"/>
                </a:highlight>
                <a:latin typeface="Consolas" panose="020B0609020204030204" pitchFamily="49" charset="0"/>
              </a:rPr>
              <a:t>SecurityRules</a:t>
            </a:r>
            <a:r>
              <a:rPr lang="en-IE" sz="1100" dirty="0" smtClean="0">
                <a:solidFill>
                  <a:srgbClr val="000000"/>
                </a:solidFill>
                <a:highlight>
                  <a:srgbClr val="FFFFFF"/>
                </a:highlight>
                <a:latin typeface="Consolas" panose="020B0609020204030204" pitchFamily="49" charset="0"/>
              </a:rPr>
              <a:t> = </a:t>
            </a:r>
            <a:r>
              <a:rPr lang="en-IE" sz="1100" dirty="0" smtClean="0">
                <a:solidFill>
                  <a:srgbClr val="0000FF"/>
                </a:solidFill>
                <a:highlight>
                  <a:srgbClr val="FFFFFF"/>
                </a:highlight>
                <a:latin typeface="Consolas" panose="020B0609020204030204" pitchFamily="49" charset="0"/>
              </a:rPr>
              <a:t>new</a:t>
            </a:r>
            <a:r>
              <a:rPr lang="en-IE" sz="1100" dirty="0" smtClean="0">
                <a:solidFill>
                  <a:srgbClr val="000000"/>
                </a:solidFill>
                <a:highlight>
                  <a:srgbClr val="FFFFFF"/>
                </a:highlight>
                <a:latin typeface="Consolas" panose="020B0609020204030204" pitchFamily="49" charset="0"/>
              </a:rPr>
              <a:t> </a:t>
            </a:r>
            <a:r>
              <a:rPr lang="en-IE" sz="1100" dirty="0" smtClean="0">
                <a:solidFill>
                  <a:srgbClr val="2B91AF"/>
                </a:solidFill>
                <a:highlight>
                  <a:srgbClr val="FFFFFF"/>
                </a:highlight>
                <a:latin typeface="Consolas" panose="020B0609020204030204" pitchFamily="49" charset="0"/>
              </a:rPr>
              <a:t>List</a:t>
            </a:r>
            <a:r>
              <a:rPr lang="en-IE" sz="1100" dirty="0" smtClean="0">
                <a:solidFill>
                  <a:srgbClr val="000000"/>
                </a:solidFill>
                <a:highlight>
                  <a:srgbClr val="FFFFFF"/>
                </a:highlight>
                <a:latin typeface="Consolas" panose="020B0609020204030204" pitchFamily="49" charset="0"/>
              </a:rPr>
              <a:t>&lt;</a:t>
            </a:r>
            <a:r>
              <a:rPr lang="en-IE" sz="1100" dirty="0" err="1" smtClean="0">
                <a:solidFill>
                  <a:srgbClr val="2B91AF"/>
                </a:solidFill>
                <a:highlight>
                  <a:srgbClr val="FFFFFF"/>
                </a:highlight>
                <a:latin typeface="Consolas" panose="020B0609020204030204" pitchFamily="49" charset="0"/>
              </a:rPr>
              <a:t>SecurityRule</a:t>
            </a:r>
            <a:r>
              <a:rPr lang="en-IE" sz="1100" dirty="0" smtClean="0">
                <a:solidFill>
                  <a:srgbClr val="000000"/>
                </a:solidFill>
                <a:highlight>
                  <a:srgbClr val="FFFFFF"/>
                </a:highlight>
                <a:latin typeface="Consolas" panose="020B0609020204030204" pitchFamily="49" charset="0"/>
              </a:rPr>
              <a:t>&gt;()</a:t>
            </a:r>
          </a:p>
          <a:p>
            <a:r>
              <a:rPr lang="en-IE" sz="1100" dirty="0" smtClean="0">
                <a:solidFill>
                  <a:srgbClr val="000000"/>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err="1" smtClean="0">
                <a:solidFill>
                  <a:srgbClr val="000000"/>
                </a:solidFill>
                <a:highlight>
                  <a:srgbClr val="FFFFFF"/>
                </a:highlight>
                <a:latin typeface="Consolas" panose="020B0609020204030204" pitchFamily="49" charset="0"/>
              </a:rPr>
              <a:t>nsg.SecurityRules.Add</a:t>
            </a:r>
            <a:r>
              <a:rPr lang="en-IE" sz="1100" dirty="0" smtClean="0">
                <a:solidFill>
                  <a:srgbClr val="000000"/>
                </a:solidFill>
                <a:highlight>
                  <a:srgbClr val="FFFFFF"/>
                </a:highlight>
                <a:latin typeface="Consolas" panose="020B0609020204030204" pitchFamily="49" charset="0"/>
              </a:rPr>
              <a:t>(</a:t>
            </a:r>
            <a:r>
              <a:rPr lang="en-IE" sz="1100" dirty="0" err="1" smtClean="0">
                <a:solidFill>
                  <a:srgbClr val="000000"/>
                </a:solidFill>
                <a:highlight>
                  <a:srgbClr val="FFFFFF"/>
                </a:highlight>
                <a:latin typeface="Consolas" panose="020B0609020204030204" pitchFamily="49" charset="0"/>
              </a:rPr>
              <a:t>nsrSSHRule</a:t>
            </a:r>
            <a:r>
              <a:rPr lang="en-IE" sz="1100" dirty="0">
                <a:solidFill>
                  <a:srgbClr val="000000"/>
                </a:solidFill>
                <a:highlight>
                  <a:srgbClr val="FFFFFF"/>
                </a:highlight>
                <a:latin typeface="Consolas" panose="020B0609020204030204" pitchFamily="49" charset="0"/>
              </a:rPr>
              <a:t>);</a:t>
            </a:r>
          </a:p>
          <a:p>
            <a:endParaRPr lang="en-IE" sz="1100" dirty="0">
              <a:solidFill>
                <a:srgbClr val="000000"/>
              </a:solidFill>
              <a:highlight>
                <a:srgbClr val="FFFFFF"/>
              </a:highlight>
              <a:latin typeface="Consolas" panose="020B0609020204030204" pitchFamily="49" charset="0"/>
            </a:endParaRPr>
          </a:p>
          <a:p>
            <a:r>
              <a:rPr lang="en-IE" sz="1100" dirty="0">
                <a:solidFill>
                  <a:srgbClr val="008000"/>
                </a:solidFill>
                <a:highlight>
                  <a:srgbClr val="FFFFFF"/>
                </a:highlight>
                <a:latin typeface="Consolas" panose="020B0609020204030204" pitchFamily="49" charset="0"/>
              </a:rPr>
              <a:t>// Create the Put request for the new object</a:t>
            </a:r>
            <a:endParaRPr lang="en-IE" sz="1100" dirty="0">
              <a:solidFill>
                <a:srgbClr val="000000"/>
              </a:solidFill>
              <a:highlight>
                <a:srgbClr val="FFFFFF"/>
              </a:highlight>
              <a:latin typeface="Consolas" panose="020B0609020204030204" pitchFamily="49" charset="0"/>
            </a:endParaRPr>
          </a:p>
          <a:p>
            <a:r>
              <a:rPr lang="en-IE" sz="1100" dirty="0" err="1">
                <a:solidFill>
                  <a:srgbClr val="000000"/>
                </a:solidFill>
                <a:highlight>
                  <a:srgbClr val="FFFFFF"/>
                </a:highlight>
                <a:latin typeface="Consolas" panose="020B0609020204030204" pitchFamily="49" charset="0"/>
              </a:rPr>
              <a:t>nrpclient.NetworkSecurityGroups.CreateOrUpdate</a:t>
            </a:r>
            <a:r>
              <a:rPr lang="en-IE" sz="1100" dirty="0">
                <a:solidFill>
                  <a:srgbClr val="000000"/>
                </a:solidFill>
                <a:highlight>
                  <a:srgbClr val="FFFFFF"/>
                </a:highlight>
                <a:latin typeface="Consolas" panose="020B0609020204030204" pitchFamily="49" charset="0"/>
              </a:rPr>
              <a:t>(</a:t>
            </a:r>
            <a:r>
              <a:rPr lang="en-IE" sz="1100" dirty="0">
                <a:solidFill>
                  <a:srgbClr val="A31515"/>
                </a:solidFill>
                <a:highlight>
                  <a:srgbClr val="FFFFFF"/>
                </a:highlight>
                <a:latin typeface="Consolas" panose="020B0609020204030204" pitchFamily="49" charset="0"/>
              </a:rPr>
              <a:t>"Dev"</a:t>
            </a:r>
            <a:r>
              <a:rPr lang="en-IE" sz="1100" dirty="0">
                <a:solidFill>
                  <a:srgbClr val="000000"/>
                </a:solidFill>
                <a:highlight>
                  <a:srgbClr val="FFFFFF"/>
                </a:highlight>
                <a:latin typeface="Consolas" panose="020B0609020204030204" pitchFamily="49" charset="0"/>
              </a:rPr>
              <a:t>, </a:t>
            </a:r>
            <a:r>
              <a:rPr lang="en-IE" sz="1100" dirty="0" smtClean="0">
                <a:solidFill>
                  <a:srgbClr val="A31515"/>
                </a:solidFill>
                <a:highlight>
                  <a:srgbClr val="FFFFFF"/>
                </a:highlight>
                <a:latin typeface="Consolas" panose="020B0609020204030204" pitchFamily="49" charset="0"/>
              </a:rPr>
              <a:t>"</a:t>
            </a:r>
            <a:r>
              <a:rPr lang="en-IE" sz="1100" dirty="0" err="1" smtClean="0">
                <a:solidFill>
                  <a:srgbClr val="A31515"/>
                </a:solidFill>
                <a:highlight>
                  <a:srgbClr val="FFFFFF"/>
                </a:highlight>
                <a:latin typeface="Consolas" panose="020B0609020204030204" pitchFamily="49" charset="0"/>
              </a:rPr>
              <a:t>DevNSG</a:t>
            </a:r>
            <a:r>
              <a:rPr lang="en-IE" sz="1100" dirty="0" smtClean="0">
                <a:solidFill>
                  <a:srgbClr val="A31515"/>
                </a:solidFill>
                <a:highlight>
                  <a:srgbClr val="FFFFFF"/>
                </a:highlight>
                <a:latin typeface="Consolas" panose="020B0609020204030204" pitchFamily="49" charset="0"/>
              </a:rPr>
              <a:t>"</a:t>
            </a:r>
            <a:r>
              <a:rPr lang="en-IE" sz="1100" dirty="0" smtClean="0">
                <a:solidFill>
                  <a:srgbClr val="000000"/>
                </a:solidFill>
                <a:highlight>
                  <a:srgbClr val="FFFFFF"/>
                </a:highlight>
                <a:latin typeface="Consolas" panose="020B0609020204030204" pitchFamily="49" charset="0"/>
              </a:rPr>
              <a:t>, </a:t>
            </a:r>
            <a:r>
              <a:rPr lang="en-IE" sz="1100" dirty="0" err="1">
                <a:solidFill>
                  <a:srgbClr val="000000"/>
                </a:solidFill>
                <a:highlight>
                  <a:srgbClr val="FFFFFF"/>
                </a:highlight>
                <a:latin typeface="Consolas" panose="020B0609020204030204" pitchFamily="49" charset="0"/>
              </a:rPr>
              <a:t>nsg</a:t>
            </a:r>
            <a:r>
              <a:rPr lang="en-IE" sz="1100" dirty="0">
                <a:solidFill>
                  <a:srgbClr val="000000"/>
                </a:solidFill>
                <a:highlight>
                  <a:srgbClr val="FFFFFF"/>
                </a:highlight>
                <a:latin typeface="Consolas" panose="020B0609020204030204" pitchFamily="49" charset="0"/>
              </a:rPr>
              <a:t>);</a:t>
            </a:r>
            <a:endParaRPr lang="en-US" sz="1100" b="1" dirty="0" smtClean="0"/>
          </a:p>
        </p:txBody>
      </p:sp>
    </p:spTree>
    <p:extLst>
      <p:ext uri="{BB962C8B-B14F-4D97-AF65-F5344CB8AC3E}">
        <p14:creationId xmlns:p14="http://schemas.microsoft.com/office/powerpoint/2010/main" val="42529658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557" y="6244"/>
            <a:ext cx="11889564" cy="917575"/>
          </a:xfrm>
        </p:spPr>
        <p:txBody>
          <a:bodyPr/>
          <a:lstStyle/>
          <a:p>
            <a:r>
              <a:rPr lang="en-IE" dirty="0" smtClean="0"/>
              <a:t>Create a Network Security Group with PowerShell</a:t>
            </a:r>
            <a:endParaRPr lang="en-IE" dirty="0"/>
          </a:p>
        </p:txBody>
      </p:sp>
      <p:sp>
        <p:nvSpPr>
          <p:cNvPr id="5" name="Text Placeholder 1"/>
          <p:cNvSpPr>
            <a:spLocks noGrp="1"/>
          </p:cNvSpPr>
          <p:nvPr>
            <p:ph type="body" sz="quarter" idx="15"/>
          </p:nvPr>
        </p:nvSpPr>
        <p:spPr>
          <a:xfrm>
            <a:off x="97557" y="832966"/>
            <a:ext cx="5616624" cy="914400"/>
          </a:xfrm>
        </p:spPr>
        <p:txBody>
          <a:bodyPr anchor="t"/>
          <a:lstStyle/>
          <a:p>
            <a:r>
              <a:rPr lang="en-IE" sz="2400" dirty="0">
                <a:latin typeface="+mn-lt"/>
              </a:rPr>
              <a:t>PowerShell Command </a:t>
            </a:r>
          </a:p>
          <a:p>
            <a:r>
              <a:rPr lang="en-IE" sz="1200" dirty="0" smtClean="0">
                <a:solidFill>
                  <a:srgbClr val="FF4500"/>
                </a:solidFill>
                <a:latin typeface="Lucida Console" panose="020B0609040504020204" pitchFamily="49" charset="0"/>
              </a:rPr>
              <a:t>$</a:t>
            </a:r>
            <a:r>
              <a:rPr lang="en-IE" sz="1200" dirty="0" err="1" smtClean="0">
                <a:solidFill>
                  <a:srgbClr val="FF4500"/>
                </a:solidFill>
                <a:latin typeface="Lucida Console" panose="020B0609040504020204" pitchFamily="49" charset="0"/>
              </a:rPr>
              <a:t>ssh_rule</a:t>
            </a:r>
            <a:r>
              <a:rPr lang="en-IE" sz="1200" dirty="0" smtClean="0">
                <a:solidFill>
                  <a:prstClr val="black"/>
                </a:solidFill>
                <a:latin typeface="Lucida Console" panose="020B0609040504020204" pitchFamily="49" charset="0"/>
              </a:rPr>
              <a:t> </a:t>
            </a:r>
            <a:r>
              <a:rPr lang="en-IE" sz="1200" dirty="0">
                <a:solidFill>
                  <a:srgbClr val="A9A9A9"/>
                </a:solidFill>
                <a:latin typeface="Lucida Console" panose="020B0609040504020204" pitchFamily="49" charset="0"/>
              </a:rPr>
              <a:t>=</a:t>
            </a:r>
            <a:r>
              <a:rPr lang="en-IE" sz="1200" dirty="0">
                <a:solidFill>
                  <a:prstClr val="black"/>
                </a:solidFill>
                <a:latin typeface="Lucida Console" panose="020B0609040504020204" pitchFamily="49" charset="0"/>
              </a:rPr>
              <a:t> </a:t>
            </a:r>
            <a:r>
              <a:rPr lang="en-IE" sz="1200" dirty="0">
                <a:solidFill>
                  <a:srgbClr val="0000FF"/>
                </a:solidFill>
                <a:latin typeface="Lucida Console" panose="020B0609040504020204" pitchFamily="49" charset="0"/>
              </a:rPr>
              <a:t>New-</a:t>
            </a:r>
            <a:r>
              <a:rPr lang="en-IE" sz="1200" dirty="0" err="1">
                <a:solidFill>
                  <a:srgbClr val="0000FF"/>
                </a:solidFill>
                <a:latin typeface="Lucida Console" panose="020B0609040504020204" pitchFamily="49" charset="0"/>
              </a:rPr>
              <a:t>AzureNetworkSecurityRuleConfig</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-Name</a:t>
            </a:r>
            <a:r>
              <a:rPr lang="en-IE" sz="1200" dirty="0">
                <a:solidFill>
                  <a:prstClr val="black"/>
                </a:solidFill>
                <a:latin typeface="Lucida Console" panose="020B0609040504020204" pitchFamily="49" charset="0"/>
              </a:rPr>
              <a:t> </a:t>
            </a:r>
            <a:r>
              <a:rPr lang="en-IE" sz="1200" dirty="0" smtClean="0">
                <a:solidFill>
                  <a:srgbClr val="8B0000"/>
                </a:solidFill>
                <a:latin typeface="Lucida Console" panose="020B0609040504020204" pitchFamily="49" charset="0"/>
              </a:rPr>
              <a:t>“</a:t>
            </a:r>
            <a:r>
              <a:rPr lang="en-IE" sz="1200" dirty="0" err="1" smtClean="0">
                <a:solidFill>
                  <a:srgbClr val="8B0000"/>
                </a:solidFill>
                <a:latin typeface="Lucida Console" panose="020B0609040504020204" pitchFamily="49" charset="0"/>
              </a:rPr>
              <a:t>ssh_rule</a:t>
            </a:r>
            <a:r>
              <a:rPr lang="en-IE" sz="1200" dirty="0">
                <a:solidFill>
                  <a:srgbClr val="8B0000"/>
                </a:solidFill>
                <a:latin typeface="Lucida Console" panose="020B0609040504020204" pitchFamily="49" charset="0"/>
              </a:rPr>
              <a:t>"</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-Description</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"Allow </a:t>
            </a:r>
            <a:r>
              <a:rPr lang="en-IE" sz="1200" dirty="0" smtClean="0">
                <a:solidFill>
                  <a:srgbClr val="8B0000"/>
                </a:solidFill>
                <a:latin typeface="Lucida Console" panose="020B0609040504020204" pitchFamily="49" charset="0"/>
              </a:rPr>
              <a:t>SSH"</a:t>
            </a:r>
            <a:r>
              <a:rPr lang="en-IE" sz="1200" dirty="0" smtClean="0">
                <a:solidFill>
                  <a:prstClr val="black"/>
                </a:solidFill>
                <a:latin typeface="Lucida Console" panose="020B0609040504020204" pitchFamily="49" charset="0"/>
              </a:rPr>
              <a:t> </a:t>
            </a:r>
            <a:r>
              <a:rPr lang="en-IE" sz="1200" dirty="0">
                <a:solidFill>
                  <a:prstClr val="black"/>
                </a:solidFill>
                <a:latin typeface="Lucida Console" panose="020B0609040504020204" pitchFamily="49" charset="0"/>
              </a:rPr>
              <a:t>`</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-Protocol</a:t>
            </a:r>
            <a:r>
              <a:rPr lang="en-IE" sz="1200" dirty="0">
                <a:solidFill>
                  <a:prstClr val="black"/>
                </a:solidFill>
                <a:latin typeface="Lucida Console" panose="020B0609040504020204" pitchFamily="49" charset="0"/>
              </a:rPr>
              <a:t> </a:t>
            </a:r>
            <a:r>
              <a:rPr lang="en-IE" sz="1200" dirty="0" err="1">
                <a:solidFill>
                  <a:srgbClr val="8A2BE2"/>
                </a:solidFill>
                <a:latin typeface="Lucida Console" panose="020B0609040504020204" pitchFamily="49" charset="0"/>
              </a:rPr>
              <a:t>Tcp</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SourcePortRange</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DestinationPortRange</a:t>
            </a:r>
            <a:r>
              <a:rPr lang="en-IE" sz="1200" dirty="0">
                <a:solidFill>
                  <a:prstClr val="black"/>
                </a:solidFill>
                <a:latin typeface="Lucida Console" panose="020B0609040504020204" pitchFamily="49" charset="0"/>
              </a:rPr>
              <a:t> </a:t>
            </a:r>
            <a:r>
              <a:rPr lang="en-IE" sz="1200" dirty="0" smtClean="0">
                <a:solidFill>
                  <a:srgbClr val="8B0000"/>
                </a:solidFill>
                <a:latin typeface="Lucida Console" panose="020B0609040504020204" pitchFamily="49" charset="0"/>
              </a:rPr>
              <a:t>“22"</a:t>
            </a:r>
            <a:r>
              <a:rPr lang="en-IE" sz="1200" dirty="0" smtClean="0">
                <a:solidFill>
                  <a:prstClr val="black"/>
                </a:solidFill>
                <a:latin typeface="Lucida Console" panose="020B0609040504020204" pitchFamily="49" charset="0"/>
              </a:rPr>
              <a:t> </a:t>
            </a:r>
            <a:r>
              <a:rPr lang="en-IE" sz="1200" dirty="0">
                <a:solidFill>
                  <a:prstClr val="black"/>
                </a:solidFill>
                <a:latin typeface="Lucida Console" panose="020B0609040504020204" pitchFamily="49" charset="0"/>
              </a:rPr>
              <a:t>`</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SourceAddressPrefix</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DestinationAddressPrefix</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-Access</a:t>
            </a:r>
            <a:r>
              <a:rPr lang="en-IE" sz="1200" dirty="0">
                <a:solidFill>
                  <a:prstClr val="black"/>
                </a:solidFill>
                <a:latin typeface="Lucida Console" panose="020B0609040504020204" pitchFamily="49" charset="0"/>
              </a:rPr>
              <a:t> </a:t>
            </a:r>
            <a:r>
              <a:rPr lang="en-IE" sz="1200" dirty="0">
                <a:solidFill>
                  <a:srgbClr val="8A2BE2"/>
                </a:solidFill>
                <a:latin typeface="Lucida Console" panose="020B0609040504020204" pitchFamily="49" charset="0"/>
              </a:rPr>
              <a:t>Allow</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-Priority</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"100"</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-Direction</a:t>
            </a:r>
            <a:r>
              <a:rPr lang="en-IE" sz="1200" dirty="0">
                <a:solidFill>
                  <a:prstClr val="black"/>
                </a:solidFill>
                <a:latin typeface="Lucida Console" panose="020B0609040504020204" pitchFamily="49" charset="0"/>
              </a:rPr>
              <a:t> </a:t>
            </a:r>
            <a:r>
              <a:rPr lang="en-IE" sz="1200" dirty="0">
                <a:solidFill>
                  <a:srgbClr val="8A2BE2"/>
                </a:solidFill>
                <a:latin typeface="Lucida Console" panose="020B0609040504020204" pitchFamily="49" charset="0"/>
              </a:rPr>
              <a:t>Inbound</a:t>
            </a:r>
            <a:endParaRPr lang="en-IE" sz="1200" dirty="0">
              <a:solidFill>
                <a:prstClr val="black"/>
              </a:solidFill>
              <a:latin typeface="Lucida Console" panose="020B0609040504020204" pitchFamily="49" charset="0"/>
            </a:endParaRPr>
          </a:p>
          <a:p>
            <a:endParaRPr lang="en-IE" sz="1200" dirty="0">
              <a:solidFill>
                <a:prstClr val="black"/>
              </a:solidFill>
              <a:latin typeface="Lucida Console" panose="020B0609040504020204" pitchFamily="49" charset="0"/>
            </a:endParaRPr>
          </a:p>
          <a:p>
            <a:r>
              <a:rPr lang="en-IE" sz="1200" dirty="0">
                <a:solidFill>
                  <a:srgbClr val="0000FF"/>
                </a:solidFill>
                <a:latin typeface="Lucida Console" panose="020B0609040504020204" pitchFamily="49" charset="0"/>
              </a:rPr>
              <a:t>New-</a:t>
            </a:r>
            <a:r>
              <a:rPr lang="en-IE" sz="1200" dirty="0" err="1">
                <a:solidFill>
                  <a:srgbClr val="0000FF"/>
                </a:solidFill>
                <a:latin typeface="Lucida Console" panose="020B0609040504020204" pitchFamily="49" charset="0"/>
              </a:rPr>
              <a:t>AzureNetworkSecurityGroup</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-Name</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a:t>
            </a:r>
            <a:r>
              <a:rPr lang="en-IE" sz="1200" dirty="0" err="1" smtClean="0">
                <a:solidFill>
                  <a:srgbClr val="8B0000"/>
                </a:solidFill>
                <a:latin typeface="Lucida Console" panose="020B0609040504020204" pitchFamily="49" charset="0"/>
              </a:rPr>
              <a:t>DevNSG</a:t>
            </a:r>
            <a:r>
              <a:rPr lang="en-IE" sz="1200" dirty="0" smtClean="0">
                <a:solidFill>
                  <a:srgbClr val="8B0000"/>
                </a:solidFill>
                <a:latin typeface="Lucida Console" panose="020B0609040504020204" pitchFamily="49" charset="0"/>
              </a:rPr>
              <a:t>"</a:t>
            </a:r>
            <a:r>
              <a:rPr lang="en-IE" sz="1200" dirty="0" smtClean="0">
                <a:solidFill>
                  <a:prstClr val="black"/>
                </a:solidFill>
                <a:latin typeface="Lucida Console" panose="020B0609040504020204" pitchFamily="49" charset="0"/>
              </a:rPr>
              <a:t> </a:t>
            </a:r>
            <a:r>
              <a:rPr lang="en-IE" sz="1200" dirty="0">
                <a:solidFill>
                  <a:prstClr val="black"/>
                </a:solidFill>
                <a:latin typeface="Lucida Console" panose="020B0609040504020204" pitchFamily="49" charset="0"/>
              </a:rPr>
              <a:t>`</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ResourceGroupName</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"Dev"</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-Location</a:t>
            </a:r>
            <a:r>
              <a:rPr lang="en-IE" sz="1200" dirty="0">
                <a:solidFill>
                  <a:prstClr val="black"/>
                </a:solidFill>
                <a:latin typeface="Lucida Console" panose="020B0609040504020204" pitchFamily="49" charset="0"/>
              </a:rPr>
              <a:t> </a:t>
            </a:r>
            <a:r>
              <a:rPr lang="en-IE" sz="1200" dirty="0">
                <a:solidFill>
                  <a:srgbClr val="8B0000"/>
                </a:solidFill>
                <a:latin typeface="Lucida Console" panose="020B0609040504020204" pitchFamily="49" charset="0"/>
              </a:rPr>
              <a:t>"East US"</a:t>
            </a:r>
            <a:r>
              <a:rPr lang="en-IE" sz="1200" dirty="0">
                <a:solidFill>
                  <a:prstClr val="black"/>
                </a:solidFill>
                <a:latin typeface="Lucida Console" panose="020B0609040504020204" pitchFamily="49" charset="0"/>
              </a:rPr>
              <a:t> `</a:t>
            </a:r>
          </a:p>
          <a:p>
            <a:r>
              <a:rPr lang="en-IE" sz="1200" dirty="0">
                <a:solidFill>
                  <a:prstClr val="black"/>
                </a:solidFill>
                <a:latin typeface="Lucida Console" panose="020B0609040504020204" pitchFamily="49" charset="0"/>
              </a:rPr>
              <a:t>    </a:t>
            </a:r>
            <a:r>
              <a:rPr lang="en-IE" sz="1200" dirty="0">
                <a:solidFill>
                  <a:srgbClr val="000080"/>
                </a:solidFill>
                <a:latin typeface="Lucida Console" panose="020B0609040504020204" pitchFamily="49" charset="0"/>
              </a:rPr>
              <a:t>-</a:t>
            </a:r>
            <a:r>
              <a:rPr lang="en-IE" sz="1200" dirty="0" err="1">
                <a:solidFill>
                  <a:srgbClr val="000080"/>
                </a:solidFill>
                <a:latin typeface="Lucida Console" panose="020B0609040504020204" pitchFamily="49" charset="0"/>
              </a:rPr>
              <a:t>SecurityRules</a:t>
            </a:r>
            <a:r>
              <a:rPr lang="en-IE" sz="1200" dirty="0">
                <a:solidFill>
                  <a:prstClr val="black"/>
                </a:solidFill>
                <a:latin typeface="Lucida Console" panose="020B0609040504020204" pitchFamily="49" charset="0"/>
              </a:rPr>
              <a:t> </a:t>
            </a:r>
            <a:r>
              <a:rPr lang="en-IE" sz="1200" dirty="0" smtClean="0">
                <a:solidFill>
                  <a:srgbClr val="FF4500"/>
                </a:solidFill>
                <a:latin typeface="Lucida Console" panose="020B0609040504020204" pitchFamily="49" charset="0"/>
              </a:rPr>
              <a:t>$</a:t>
            </a:r>
            <a:r>
              <a:rPr lang="en-IE" sz="1200" dirty="0" err="1" smtClean="0">
                <a:solidFill>
                  <a:srgbClr val="FF4500"/>
                </a:solidFill>
                <a:latin typeface="Lucida Console" panose="020B0609040504020204" pitchFamily="49" charset="0"/>
              </a:rPr>
              <a:t>ssh_rule</a:t>
            </a:r>
            <a:r>
              <a:rPr lang="en-IE" sz="1200" dirty="0" smtClean="0">
                <a:solidFill>
                  <a:srgbClr val="FF4500"/>
                </a:solidFill>
                <a:latin typeface="Lucida Console" panose="020B0609040504020204" pitchFamily="49" charset="0"/>
              </a:rPr>
              <a:t> </a:t>
            </a:r>
            <a:endParaRPr lang="en-IE" sz="1200" dirty="0">
              <a:solidFill>
                <a:srgbClr val="FF4500"/>
              </a:solidFill>
              <a:latin typeface="Lucida Console" panose="020B0609040504020204" pitchFamily="49" charset="0"/>
            </a:endParaRPr>
          </a:p>
        </p:txBody>
      </p:sp>
      <p:sp>
        <p:nvSpPr>
          <p:cNvPr id="7" name="Text Placeholder 1"/>
          <p:cNvSpPr txBox="1">
            <a:spLocks/>
          </p:cNvSpPr>
          <p:nvPr/>
        </p:nvSpPr>
        <p:spPr>
          <a:xfrm>
            <a:off x="5714181" y="832966"/>
            <a:ext cx="6450021" cy="914400"/>
          </a:xfrm>
          <a:prstGeom prst="rect">
            <a:avLst/>
          </a:prstGeom>
        </p:spPr>
        <p:txBody>
          <a:bodyPr vert="horz" wrap="square" lIns="182880" tIns="146304" rIns="182880" bIns="146304"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a:solidFill>
                  <a:srgbClr val="000000"/>
                </a:solidFill>
                <a:highlight>
                  <a:srgbClr val="FFFFFF"/>
                </a:highlight>
                <a:latin typeface="Segoe UI"/>
              </a:rPr>
              <a:t>PowerShell Output</a:t>
            </a:r>
          </a:p>
          <a:p>
            <a:r>
              <a:rPr lang="en-IE" sz="1200">
                <a:solidFill>
                  <a:srgbClr val="000000"/>
                </a:solidFill>
                <a:highlight>
                  <a:srgbClr val="FFFFFF"/>
                </a:highlight>
                <a:latin typeface="Consolas" panose="020B0609020204030204" pitchFamily="49" charset="0"/>
              </a:rPr>
              <a:t>Name                 : </a:t>
            </a:r>
            <a:r>
              <a:rPr lang="en-IE" sz="1200" err="1">
                <a:solidFill>
                  <a:srgbClr val="000000"/>
                </a:solidFill>
                <a:highlight>
                  <a:srgbClr val="FFFFFF"/>
                </a:highlight>
                <a:latin typeface="Consolas" panose="020B0609020204030204" pitchFamily="49" charset="0"/>
              </a:rPr>
              <a:t>DevNSG</a:t>
            </a:r>
            <a:endParaRPr lang="en-IE" sz="1200">
              <a:solidFill>
                <a:srgbClr val="000000"/>
              </a:solidFill>
              <a:highlight>
                <a:srgbClr val="FFFFFF"/>
              </a:highlight>
              <a:latin typeface="Consolas" panose="020B0609020204030204" pitchFamily="49" charset="0"/>
            </a:endParaRPr>
          </a:p>
          <a:p>
            <a:r>
              <a:rPr lang="en-IE" sz="1200" err="1">
                <a:solidFill>
                  <a:srgbClr val="000000"/>
                </a:solidFill>
                <a:highlight>
                  <a:srgbClr val="FFFFFF"/>
                </a:highlight>
                <a:latin typeface="Consolas" panose="020B0609020204030204" pitchFamily="49" charset="0"/>
              </a:rPr>
              <a:t>ResourceGroupName</a:t>
            </a:r>
            <a:r>
              <a:rPr lang="en-IE" sz="1200">
                <a:solidFill>
                  <a:srgbClr val="000000"/>
                </a:solidFill>
                <a:highlight>
                  <a:srgbClr val="FFFFFF"/>
                </a:highlight>
                <a:latin typeface="Consolas" panose="020B0609020204030204" pitchFamily="49" charset="0"/>
              </a:rPr>
              <a:t>    : Dev</a:t>
            </a:r>
          </a:p>
          <a:p>
            <a:r>
              <a:rPr lang="en-IE" sz="1200">
                <a:solidFill>
                  <a:srgbClr val="000000"/>
                </a:solidFill>
                <a:highlight>
                  <a:srgbClr val="FFFFFF"/>
                </a:highlight>
                <a:latin typeface="Consolas" panose="020B0609020204030204" pitchFamily="49" charset="0"/>
              </a:rPr>
              <a:t>Location             : </a:t>
            </a:r>
            <a:r>
              <a:rPr lang="en-IE" sz="1200" err="1">
                <a:solidFill>
                  <a:srgbClr val="000000"/>
                </a:solidFill>
                <a:highlight>
                  <a:srgbClr val="FFFFFF"/>
                </a:highlight>
                <a:latin typeface="Consolas" panose="020B0609020204030204" pitchFamily="49" charset="0"/>
              </a:rPr>
              <a:t>eastus</a:t>
            </a:r>
            <a:endParaRPr lang="en-IE" sz="1200">
              <a:solidFill>
                <a:srgbClr val="000000"/>
              </a:solidFill>
              <a:highlight>
                <a:srgbClr val="FFFFFF"/>
              </a:highlight>
              <a:latin typeface="Consolas" panose="020B0609020204030204" pitchFamily="49" charset="0"/>
            </a:endParaRPr>
          </a:p>
          <a:p>
            <a:r>
              <a:rPr lang="en-IE" sz="1200">
                <a:solidFill>
                  <a:srgbClr val="000000"/>
                </a:solidFill>
                <a:highlight>
                  <a:srgbClr val="FFFFFF"/>
                </a:highlight>
                <a:latin typeface="Consolas" panose="020B0609020204030204" pitchFamily="49" charset="0"/>
              </a:rPr>
              <a:t>Id                   : </a:t>
            </a:r>
            <a:r>
              <a:rPr lang="en-IE" sz="1200" i="1">
                <a:solidFill>
                  <a:srgbClr val="000000"/>
                </a:solidFill>
                <a:highlight>
                  <a:srgbClr val="FFFFFF"/>
                </a:highlight>
                <a:latin typeface="Consolas" panose="020B0609020204030204" pitchFamily="49" charset="0"/>
              </a:rPr>
              <a:t>{</a:t>
            </a:r>
            <a:r>
              <a:rPr lang="en-IE" sz="1200" i="1">
                <a:solidFill>
                  <a:srgbClr val="2E75B6"/>
                </a:solidFill>
                <a:highlight>
                  <a:srgbClr val="FFFFFF"/>
                </a:highlight>
                <a:latin typeface="Consolas" panose="020B0609020204030204" pitchFamily="49" charset="0"/>
              </a:rPr>
              <a:t>Unique</a:t>
            </a:r>
            <a:r>
              <a:rPr lang="en-IE" sz="1200" i="1">
                <a:solidFill>
                  <a:srgbClr val="000000"/>
                </a:solidFill>
                <a:highlight>
                  <a:srgbClr val="FFFFFF"/>
                </a:highlight>
                <a:latin typeface="Consolas" panose="020B0609020204030204" pitchFamily="49" charset="0"/>
              </a:rPr>
              <a:t> URI}</a:t>
            </a:r>
          </a:p>
          <a:p>
            <a:r>
              <a:rPr lang="en-IE" sz="1200" err="1">
                <a:solidFill>
                  <a:srgbClr val="000000"/>
                </a:solidFill>
                <a:highlight>
                  <a:srgbClr val="FFFFFF"/>
                </a:highlight>
                <a:latin typeface="Consolas" panose="020B0609020204030204" pitchFamily="49" charset="0"/>
              </a:rPr>
              <a:t>Etag</a:t>
            </a:r>
            <a:r>
              <a:rPr lang="en-IE" sz="1200">
                <a:solidFill>
                  <a:srgbClr val="000000"/>
                </a:solidFill>
                <a:highlight>
                  <a:srgbClr val="FFFFFF"/>
                </a:highlight>
                <a:latin typeface="Consolas" panose="020B0609020204030204" pitchFamily="49" charset="0"/>
              </a:rPr>
              <a:t>                 : W/"db726436-0d63-4a72-9635-6d9724d60a4d"</a:t>
            </a:r>
          </a:p>
          <a:p>
            <a:r>
              <a:rPr lang="en-IE" sz="1200" err="1">
                <a:solidFill>
                  <a:srgbClr val="000000"/>
                </a:solidFill>
                <a:highlight>
                  <a:srgbClr val="FFFFFF"/>
                </a:highlight>
                <a:latin typeface="Consolas" panose="020B0609020204030204" pitchFamily="49" charset="0"/>
              </a:rPr>
              <a:t>ProvisioningState</a:t>
            </a:r>
            <a:r>
              <a:rPr lang="en-IE" sz="1200">
                <a:solidFill>
                  <a:srgbClr val="000000"/>
                </a:solidFill>
                <a:highlight>
                  <a:srgbClr val="FFFFFF"/>
                </a:highlight>
                <a:latin typeface="Consolas" panose="020B0609020204030204" pitchFamily="49" charset="0"/>
              </a:rPr>
              <a:t>    : Succeeded</a:t>
            </a:r>
          </a:p>
          <a:p>
            <a:r>
              <a:rPr lang="en-IE" sz="1200">
                <a:solidFill>
                  <a:srgbClr val="000000"/>
                </a:solidFill>
                <a:highlight>
                  <a:srgbClr val="FFFFFF"/>
                </a:highlight>
                <a:latin typeface="Consolas" panose="020B0609020204030204" pitchFamily="49" charset="0"/>
              </a:rPr>
              <a:t>Tags                 : </a:t>
            </a:r>
          </a:p>
          <a:p>
            <a:r>
              <a:rPr lang="en-IE" sz="1200" err="1">
                <a:solidFill>
                  <a:srgbClr val="000000"/>
                </a:solidFill>
                <a:highlight>
                  <a:srgbClr val="FFFFFF"/>
                </a:highlight>
                <a:latin typeface="Consolas" panose="020B0609020204030204" pitchFamily="49" charset="0"/>
              </a:rPr>
              <a:t>SecurityRules</a:t>
            </a:r>
            <a:r>
              <a:rPr lang="en-IE" sz="1200">
                <a:solidFill>
                  <a:srgbClr val="000000"/>
                </a:solidFill>
                <a:highlight>
                  <a:srgbClr val="FFFFFF"/>
                </a:highlight>
                <a:latin typeface="Consolas" panose="020B0609020204030204" pitchFamily="49" charset="0"/>
              </a:rPr>
              <a:t>        : [</a:t>
            </a:r>
          </a:p>
          <a:p>
            <a:r>
              <a:rPr lang="en-IE" sz="1200">
                <a:solidFill>
                  <a:srgbClr val="000000"/>
                </a:solidFill>
                <a:highlight>
                  <a:srgbClr val="FFFFFF"/>
                </a:highlight>
                <a:latin typeface="Consolas" panose="020B0609020204030204" pitchFamily="49" charset="0"/>
              </a:rPr>
              <a:t>                         {</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"Description"</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"Allow SSH"</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"Protocol"</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err="1">
                <a:solidFill>
                  <a:srgbClr val="A31515"/>
                </a:solidFill>
                <a:highlight>
                  <a:srgbClr val="FFFFFF"/>
                </a:highlight>
                <a:latin typeface="Consolas" panose="020B0609020204030204" pitchFamily="49" charset="0"/>
              </a:rPr>
              <a:t>Tcp</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SourcePortRange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DestinationPortRange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“22"</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SourceAddressPrefix</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DestinationAddressPrefix</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"Access"</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"Allow"</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"Priority"</a:t>
            </a:r>
            <a:r>
              <a:rPr lang="en-IE" sz="1200">
                <a:solidFill>
                  <a:srgbClr val="000000"/>
                </a:solidFill>
                <a:highlight>
                  <a:srgbClr val="FFFFFF"/>
                </a:highlight>
                <a:latin typeface="Consolas" panose="020B0609020204030204" pitchFamily="49" charset="0"/>
              </a:rPr>
              <a:t>: 100,</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"Direction"</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"Inbound"</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ProvisioningState</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"Succeeded"</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"Name"</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err="1">
                <a:solidFill>
                  <a:srgbClr val="A31515"/>
                </a:solidFill>
                <a:highlight>
                  <a:srgbClr val="FFFFFF"/>
                </a:highlight>
                <a:latin typeface="Consolas" panose="020B0609020204030204" pitchFamily="49" charset="0"/>
              </a:rPr>
              <a:t>ssh_rule</a:t>
            </a:r>
            <a:r>
              <a:rPr lang="en-IE" sz="1200">
                <a:solidFill>
                  <a:srgbClr val="A31515"/>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a:t>
            </a:r>
            <a:r>
              <a:rPr lang="en-IE" sz="1200" err="1">
                <a:solidFill>
                  <a:srgbClr val="2E75B6"/>
                </a:solidFill>
                <a:highlight>
                  <a:srgbClr val="FFFFFF"/>
                </a:highlight>
                <a:latin typeface="Consolas" panose="020B0609020204030204" pitchFamily="49" charset="0"/>
              </a:rPr>
              <a:t>Etag</a:t>
            </a:r>
            <a:r>
              <a:rPr lang="en-IE" sz="1200">
                <a:solidFill>
                  <a:srgbClr val="2E75B6"/>
                </a:solidFill>
                <a:highlight>
                  <a:srgbClr val="FFFFFF"/>
                </a:highlight>
                <a:latin typeface="Consolas" panose="020B0609020204030204" pitchFamily="49" charset="0"/>
              </a:rPr>
              <a:t>"</a:t>
            </a:r>
            <a:r>
              <a:rPr lang="en-IE" sz="1200">
                <a:solidFill>
                  <a:srgbClr val="000000"/>
                </a:solidFill>
                <a:highlight>
                  <a:srgbClr val="FFFFFF"/>
                </a:highlight>
                <a:latin typeface="Consolas" panose="020B0609020204030204" pitchFamily="49" charset="0"/>
              </a:rPr>
              <a:t>: </a:t>
            </a:r>
          </a:p>
          <a:p>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"W/\"db726436-0d63-4a72-9635-6d9724d60a4d\""</a:t>
            </a:r>
            <a:r>
              <a:rPr lang="en-IE" sz="1200">
                <a:solidFill>
                  <a:srgbClr val="000000"/>
                </a:solidFill>
                <a:highlight>
                  <a:srgbClr val="FFFFFF"/>
                </a:highlight>
                <a:latin typeface="Consolas" panose="020B0609020204030204" pitchFamily="49" charset="0"/>
              </a:rPr>
              <a:t>,</a:t>
            </a:r>
          </a:p>
          <a:p>
            <a:r>
              <a:rPr lang="en-IE" sz="1200">
                <a:solidFill>
                  <a:srgbClr val="000000"/>
                </a:solidFill>
                <a:highlight>
                  <a:srgbClr val="FFFFFF"/>
                </a:highlight>
                <a:latin typeface="Consolas" panose="020B0609020204030204" pitchFamily="49" charset="0"/>
              </a:rPr>
              <a:t>                           </a:t>
            </a:r>
            <a:r>
              <a:rPr lang="en-IE" sz="1200">
                <a:solidFill>
                  <a:srgbClr val="2E75B6"/>
                </a:solidFill>
                <a:highlight>
                  <a:srgbClr val="FFFFFF"/>
                </a:highlight>
                <a:latin typeface="Consolas" panose="020B0609020204030204" pitchFamily="49" charset="0"/>
              </a:rPr>
              <a:t>"Id"</a:t>
            </a:r>
            <a:r>
              <a:rPr lang="en-IE" sz="1200">
                <a:solidFill>
                  <a:srgbClr val="000000"/>
                </a:solidFill>
                <a:highlight>
                  <a:srgbClr val="FFFFFF"/>
                </a:highlight>
                <a:latin typeface="Consolas" panose="020B0609020204030204" pitchFamily="49" charset="0"/>
              </a:rPr>
              <a:t>: </a:t>
            </a:r>
            <a:r>
              <a:rPr lang="en-IE" sz="1200">
                <a:solidFill>
                  <a:srgbClr val="A31515"/>
                </a:solidFill>
                <a:highlight>
                  <a:srgbClr val="FFFFFF"/>
                </a:highlight>
                <a:latin typeface="Consolas" panose="020B0609020204030204" pitchFamily="49" charset="0"/>
              </a:rPr>
              <a:t>"</a:t>
            </a:r>
            <a:r>
              <a:rPr lang="en-IE" sz="1200" i="1">
                <a:solidFill>
                  <a:srgbClr val="A31515"/>
                </a:solidFill>
                <a:highlight>
                  <a:srgbClr val="FFFFFF"/>
                </a:highlight>
                <a:latin typeface="Consolas" panose="020B0609020204030204" pitchFamily="49" charset="0"/>
              </a:rPr>
              <a:t>{Unique URI}</a:t>
            </a:r>
            <a:r>
              <a:rPr lang="en-IE" sz="1200">
                <a:solidFill>
                  <a:srgbClr val="A31515"/>
                </a:solidFill>
                <a:highlight>
                  <a:srgbClr val="FFFFFF"/>
                </a:highlight>
                <a:latin typeface="Consolas" panose="020B0609020204030204" pitchFamily="49" charset="0"/>
              </a:rPr>
              <a:t>"</a:t>
            </a:r>
            <a:endParaRPr lang="en-IE" sz="1200">
              <a:solidFill>
                <a:srgbClr val="000000"/>
              </a:solidFill>
              <a:highlight>
                <a:srgbClr val="FFFFFF"/>
              </a:highlight>
              <a:latin typeface="Consolas" panose="020B0609020204030204" pitchFamily="49" charset="0"/>
            </a:endParaRPr>
          </a:p>
          <a:p>
            <a:r>
              <a:rPr lang="en-IE" sz="1200">
                <a:solidFill>
                  <a:srgbClr val="000000"/>
                </a:solidFill>
                <a:highlight>
                  <a:srgbClr val="FFFFFF"/>
                </a:highlight>
                <a:latin typeface="Consolas" panose="020B0609020204030204" pitchFamily="49" charset="0"/>
              </a:rPr>
              <a:t>                         }</a:t>
            </a:r>
          </a:p>
          <a:p>
            <a:r>
              <a:rPr lang="en-IE" sz="1200">
                <a:solidFill>
                  <a:srgbClr val="000000"/>
                </a:solidFill>
                <a:highlight>
                  <a:srgbClr val="FFFFFF"/>
                </a:highlight>
                <a:latin typeface="Consolas" panose="020B0609020204030204" pitchFamily="49" charset="0"/>
              </a:rPr>
              <a:t>                       ]</a:t>
            </a:r>
          </a:p>
          <a:p>
            <a:r>
              <a:rPr lang="en-IE" sz="1200" err="1">
                <a:solidFill>
                  <a:srgbClr val="000000"/>
                </a:solidFill>
                <a:highlight>
                  <a:srgbClr val="FFFFFF"/>
                </a:highlight>
                <a:latin typeface="Consolas" panose="020B0609020204030204" pitchFamily="49" charset="0"/>
              </a:rPr>
              <a:t>DefaultSecurityRules</a:t>
            </a:r>
            <a:r>
              <a:rPr lang="en-IE" sz="1200">
                <a:solidFill>
                  <a:srgbClr val="000000"/>
                </a:solidFill>
                <a:highlight>
                  <a:srgbClr val="FFFFFF"/>
                </a:highlight>
                <a:latin typeface="Consolas" panose="020B0609020204030204" pitchFamily="49" charset="0"/>
              </a:rPr>
              <a:t> : [ ... ]</a:t>
            </a:r>
          </a:p>
          <a:p>
            <a:r>
              <a:rPr lang="en-IE" sz="1200" err="1">
                <a:solidFill>
                  <a:srgbClr val="000000"/>
                </a:solidFill>
                <a:highlight>
                  <a:srgbClr val="FFFFFF"/>
                </a:highlight>
                <a:latin typeface="Consolas" panose="020B0609020204030204" pitchFamily="49" charset="0"/>
              </a:rPr>
              <a:t>NetworkInterfaces</a:t>
            </a:r>
            <a:r>
              <a:rPr lang="en-IE" sz="1200">
                <a:solidFill>
                  <a:srgbClr val="000000"/>
                </a:solidFill>
                <a:highlight>
                  <a:srgbClr val="FFFFFF"/>
                </a:highlight>
                <a:latin typeface="Consolas" panose="020B0609020204030204" pitchFamily="49" charset="0"/>
              </a:rPr>
              <a:t>    : []</a:t>
            </a:r>
          </a:p>
          <a:p>
            <a:r>
              <a:rPr lang="en-IE" sz="1200">
                <a:solidFill>
                  <a:srgbClr val="000000"/>
                </a:solidFill>
                <a:highlight>
                  <a:srgbClr val="FFFFFF"/>
                </a:highlight>
                <a:latin typeface="Consolas" panose="020B0609020204030204" pitchFamily="49" charset="0"/>
              </a:rPr>
              <a:t>Subnets              : []</a:t>
            </a:r>
            <a:endParaRPr lang="en-IE" sz="1200" b="1">
              <a:gradFill>
                <a:gsLst>
                  <a:gs pos="1299">
                    <a:srgbClr val="404040"/>
                  </a:gs>
                  <a:gs pos="100000">
                    <a:srgbClr val="404040"/>
                  </a:gs>
                </a:gsLst>
                <a:lin ang="5400000" scaled="0"/>
              </a:gradFill>
            </a:endParaRPr>
          </a:p>
        </p:txBody>
      </p:sp>
    </p:spTree>
    <p:extLst>
      <p:ext uri="{BB962C8B-B14F-4D97-AF65-F5344CB8AC3E}">
        <p14:creationId xmlns:p14="http://schemas.microsoft.com/office/powerpoint/2010/main" val="233780575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9565" y="184894"/>
            <a:ext cx="11889564" cy="917575"/>
          </a:xfrm>
        </p:spPr>
        <p:txBody>
          <a:bodyPr/>
          <a:lstStyle/>
          <a:p>
            <a:r>
              <a:rPr lang="en-US" sz="3600" dirty="0" smtClean="0"/>
              <a:t>Network Security Group REST operations</a:t>
            </a:r>
            <a:endParaRPr lang="en-US" sz="3600" dirty="0"/>
          </a:p>
        </p:txBody>
      </p:sp>
      <p:graphicFrame>
        <p:nvGraphicFramePr>
          <p:cNvPr id="5" name="Table 4"/>
          <p:cNvGraphicFramePr>
            <a:graphicFrameLocks noGrp="1"/>
          </p:cNvGraphicFramePr>
          <p:nvPr>
            <p:extLst/>
          </p:nvPr>
        </p:nvGraphicFramePr>
        <p:xfrm>
          <a:off x="169565" y="976982"/>
          <a:ext cx="12169352" cy="5090160"/>
        </p:xfrm>
        <a:graphic>
          <a:graphicData uri="http://schemas.openxmlformats.org/drawingml/2006/table">
            <a:tbl>
              <a:tblPr firstRow="1" bandRow="1">
                <a:tableStyleId>{5C22544A-7EE6-4342-B048-85BDC9FD1C3A}</a:tableStyleId>
              </a:tblPr>
              <a:tblGrid>
                <a:gridCol w="2598823"/>
                <a:gridCol w="1077012"/>
                <a:gridCol w="5973237"/>
                <a:gridCol w="1152128"/>
                <a:gridCol w="1368152"/>
              </a:tblGrid>
              <a:tr h="370840">
                <a:tc>
                  <a:txBody>
                    <a:bodyPr/>
                    <a:lstStyle/>
                    <a:p>
                      <a:r>
                        <a:rPr lang="en-IE" sz="2000" dirty="0" smtClean="0"/>
                        <a:t>Action</a:t>
                      </a:r>
                      <a:endParaRPr lang="en-IE" sz="2000" dirty="0"/>
                    </a:p>
                  </a:txBody>
                  <a:tcPr/>
                </a:tc>
                <a:tc>
                  <a:txBody>
                    <a:bodyPr/>
                    <a:lstStyle/>
                    <a:p>
                      <a:r>
                        <a:rPr lang="en-IE" sz="2000" dirty="0" smtClean="0"/>
                        <a:t>Verb</a:t>
                      </a:r>
                      <a:endParaRPr lang="en-IE" sz="2000" dirty="0"/>
                    </a:p>
                  </a:txBody>
                  <a:tcPr/>
                </a:tc>
                <a:tc>
                  <a:txBody>
                    <a:bodyPr/>
                    <a:lstStyle/>
                    <a:p>
                      <a:r>
                        <a:rPr lang="en-IE" sz="2000" dirty="0" smtClean="0"/>
                        <a:t>Relative URL</a:t>
                      </a:r>
                      <a:endParaRPr lang="en-IE" sz="2000" dirty="0"/>
                    </a:p>
                  </a:txBody>
                  <a:tcPr/>
                </a:tc>
                <a:tc>
                  <a:txBody>
                    <a:bodyPr/>
                    <a:lstStyle/>
                    <a:p>
                      <a:r>
                        <a:rPr lang="en-IE" sz="2000" dirty="0" smtClean="0"/>
                        <a:t>Request</a:t>
                      </a:r>
                      <a:endParaRPr lang="en-IE" sz="2000" dirty="0"/>
                    </a:p>
                  </a:txBody>
                  <a:tcPr/>
                </a:tc>
                <a:tc>
                  <a:txBody>
                    <a:bodyPr/>
                    <a:lstStyle/>
                    <a:p>
                      <a:r>
                        <a:rPr lang="en-IE" sz="2000" dirty="0" smtClean="0"/>
                        <a:t>Response</a:t>
                      </a:r>
                      <a:endParaRPr lang="en-IE" sz="2000" dirty="0"/>
                    </a:p>
                  </a:txBody>
                  <a:tcPr/>
                </a:tc>
              </a:tr>
              <a:tr h="370840">
                <a:tc>
                  <a:txBody>
                    <a:bodyPr/>
                    <a:lstStyle/>
                    <a:p>
                      <a:r>
                        <a:rPr lang="en-IE" sz="2000" dirty="0" smtClean="0"/>
                        <a:t>Create or Update NSG</a:t>
                      </a:r>
                      <a:endParaRPr lang="en-IE" sz="2000" dirty="0"/>
                    </a:p>
                  </a:txBody>
                  <a:tcPr/>
                </a:tc>
                <a:tc>
                  <a:txBody>
                    <a:bodyPr/>
                    <a:lstStyle/>
                    <a:p>
                      <a:r>
                        <a:rPr lang="en-IE" sz="2000" dirty="0" smtClean="0"/>
                        <a:t>PUT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JSON</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Get NSG</a:t>
                      </a:r>
                      <a:endParaRPr lang="en-IE" sz="2000" dirty="0"/>
                    </a:p>
                  </a:txBody>
                  <a:tcPr/>
                </a:tc>
                <a:tc>
                  <a:txBody>
                    <a:bodyPr/>
                    <a:lstStyle/>
                    <a:p>
                      <a:r>
                        <a:rPr lang="en-IE" sz="2000" dirty="0" smtClean="0"/>
                        <a:t>GET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List</a:t>
                      </a:r>
                      <a:r>
                        <a:rPr lang="en-IE" sz="2000" baseline="0" dirty="0" smtClean="0"/>
                        <a:t> NSGs</a:t>
                      </a:r>
                      <a:endParaRPr lang="en-IE" sz="2000" dirty="0"/>
                    </a:p>
                  </a:txBody>
                  <a:tcPr/>
                </a:tc>
                <a:tc>
                  <a:txBody>
                    <a:bodyPr/>
                    <a:lstStyle/>
                    <a:p>
                      <a:r>
                        <a:rPr lang="en-IE" sz="2000" dirty="0" smtClean="0"/>
                        <a:t>GET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Delete NSG</a:t>
                      </a:r>
                      <a:endParaRPr lang="en-IE" sz="2000" dirty="0"/>
                    </a:p>
                  </a:txBody>
                  <a:tcPr/>
                </a:tc>
                <a:tc>
                  <a:txBody>
                    <a:bodyPr/>
                    <a:lstStyle/>
                    <a:p>
                      <a:r>
                        <a:rPr lang="en-IE" sz="2000" dirty="0" smtClean="0"/>
                        <a:t>DELETE</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Status Code</a:t>
                      </a:r>
                      <a:endParaRPr lang="en-IE" sz="2000" dirty="0"/>
                    </a:p>
                  </a:txBody>
                  <a:tcPr/>
                </a:tc>
              </a:tr>
              <a:tr h="370840">
                <a:tc>
                  <a:txBody>
                    <a:bodyPr/>
                    <a:lstStyle/>
                    <a:p>
                      <a:r>
                        <a:rPr lang="en-IE" sz="2000" dirty="0" smtClean="0"/>
                        <a:t>Create</a:t>
                      </a:r>
                      <a:r>
                        <a:rPr lang="en-IE" sz="2000" baseline="0" dirty="0" smtClean="0"/>
                        <a:t> Rule within NSG</a:t>
                      </a:r>
                      <a:endParaRPr lang="en-IE" sz="2000" dirty="0"/>
                    </a:p>
                  </a:txBody>
                  <a:tcPr/>
                </a:tc>
                <a:tc>
                  <a:txBody>
                    <a:bodyPr/>
                    <a:lstStyle/>
                    <a:p>
                      <a:r>
                        <a:rPr lang="en-IE" sz="2000" dirty="0" smtClean="0"/>
                        <a:t>PUT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r>
                        <a:rPr lang="en-US" sz="2000" i="0" kern="1200" dirty="0" smtClean="0">
                          <a:solidFill>
                            <a:schemeClr val="dk1"/>
                          </a:solidFill>
                          <a:effectLst/>
                          <a:latin typeface="+mn-lt"/>
                          <a:ea typeface="+mn-ea"/>
                          <a:cs typeface="+mn-cs"/>
                        </a:rPr>
                        <a:t>/</a:t>
                      </a:r>
                      <a:r>
                        <a:rPr lang="en-US" sz="2000" i="0" kern="1200" dirty="0" err="1" smtClean="0">
                          <a:solidFill>
                            <a:schemeClr val="dk1"/>
                          </a:solidFill>
                          <a:effectLst/>
                          <a:latin typeface="+mn-lt"/>
                          <a:ea typeface="+mn-ea"/>
                          <a:cs typeface="+mn-cs"/>
                        </a:rPr>
                        <a:t>securityRules</a:t>
                      </a:r>
                      <a:r>
                        <a:rPr lang="en-US" sz="2000" i="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SRName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JSON</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Get</a:t>
                      </a:r>
                      <a:r>
                        <a:rPr lang="en-IE" sz="2000" baseline="0" dirty="0" smtClean="0"/>
                        <a:t> Rule within NSG</a:t>
                      </a:r>
                      <a:endParaRPr lang="en-IE" sz="2000" dirty="0"/>
                    </a:p>
                  </a:txBody>
                  <a:tcPr/>
                </a:tc>
                <a:tc>
                  <a:txBody>
                    <a:bodyPr/>
                    <a:lstStyle/>
                    <a:p>
                      <a:r>
                        <a:rPr lang="en-IE" sz="2000" dirty="0" smtClean="0"/>
                        <a:t>GET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r>
                        <a:rPr lang="en-US" sz="2000" i="0" kern="1200" dirty="0" smtClean="0">
                          <a:solidFill>
                            <a:schemeClr val="dk1"/>
                          </a:solidFill>
                          <a:effectLst/>
                          <a:latin typeface="+mn-lt"/>
                          <a:ea typeface="+mn-ea"/>
                          <a:cs typeface="+mn-cs"/>
                        </a:rPr>
                        <a:t>/</a:t>
                      </a:r>
                      <a:r>
                        <a:rPr lang="en-US" sz="2000" i="0" kern="1200" dirty="0" err="1" smtClean="0">
                          <a:solidFill>
                            <a:schemeClr val="dk1"/>
                          </a:solidFill>
                          <a:effectLst/>
                          <a:latin typeface="+mn-lt"/>
                          <a:ea typeface="+mn-ea"/>
                          <a:cs typeface="+mn-cs"/>
                        </a:rPr>
                        <a:t>securityRules</a:t>
                      </a:r>
                      <a:r>
                        <a:rPr lang="en-US" sz="2000" i="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SRName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List </a:t>
                      </a:r>
                      <a:r>
                        <a:rPr lang="en-IE" sz="2000" baseline="0" dirty="0" smtClean="0"/>
                        <a:t>Rules within NSG</a:t>
                      </a:r>
                      <a:endParaRPr lang="en-IE" sz="2000" dirty="0"/>
                    </a:p>
                  </a:txBody>
                  <a:tcPr/>
                </a:tc>
                <a:tc>
                  <a:txBody>
                    <a:bodyPr/>
                    <a:lstStyle/>
                    <a:p>
                      <a:r>
                        <a:rPr lang="en-IE" sz="2000" dirty="0" smtClean="0"/>
                        <a:t>GET</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r>
                        <a:rPr lang="en-US" sz="2000" i="0" kern="1200" dirty="0" smtClean="0">
                          <a:solidFill>
                            <a:schemeClr val="dk1"/>
                          </a:solidFill>
                          <a:effectLst/>
                          <a:latin typeface="+mn-lt"/>
                          <a:ea typeface="+mn-ea"/>
                          <a:cs typeface="+mn-cs"/>
                        </a:rPr>
                        <a:t>/</a:t>
                      </a:r>
                      <a:r>
                        <a:rPr lang="en-US" sz="2000" i="0" kern="1200" dirty="0" err="1" smtClean="0">
                          <a:solidFill>
                            <a:schemeClr val="dk1"/>
                          </a:solidFill>
                          <a:effectLst/>
                          <a:latin typeface="+mn-lt"/>
                          <a:ea typeface="+mn-ea"/>
                          <a:cs typeface="+mn-cs"/>
                        </a:rPr>
                        <a:t>securityRules</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JSON</a:t>
                      </a:r>
                      <a:endParaRPr lang="en-IE" sz="2000" dirty="0"/>
                    </a:p>
                  </a:txBody>
                  <a:tcPr/>
                </a:tc>
              </a:tr>
              <a:tr h="370840">
                <a:tc>
                  <a:txBody>
                    <a:bodyPr/>
                    <a:lstStyle/>
                    <a:p>
                      <a:r>
                        <a:rPr lang="en-IE" sz="2000" dirty="0" smtClean="0"/>
                        <a:t>Delete</a:t>
                      </a:r>
                      <a:r>
                        <a:rPr lang="en-IE" sz="2000" baseline="0" dirty="0" smtClean="0"/>
                        <a:t> Rule from NSG</a:t>
                      </a:r>
                      <a:endParaRPr lang="en-IE" sz="2000" dirty="0"/>
                    </a:p>
                  </a:txBody>
                  <a:tcPr/>
                </a:tc>
                <a:tc>
                  <a:txBody>
                    <a:bodyPr/>
                    <a:lstStyle/>
                    <a:p>
                      <a:r>
                        <a:rPr lang="en-IE" sz="2000" dirty="0" smtClean="0"/>
                        <a:t>DELETE</a:t>
                      </a:r>
                      <a:endParaRPr lang="en-IE" sz="20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t>
                      </a:r>
                      <a:r>
                        <a:rPr lang="en-US" sz="2000" kern="1200" dirty="0" err="1" smtClean="0">
                          <a:solidFill>
                            <a:schemeClr val="dk1"/>
                          </a:solidFill>
                          <a:effectLst/>
                          <a:latin typeface="+mn-lt"/>
                          <a:ea typeface="+mn-ea"/>
                          <a:cs typeface="+mn-cs"/>
                        </a:rPr>
                        <a:t>networkSecurityGroups</a:t>
                      </a:r>
                      <a:r>
                        <a:rPr lang="en-US" sz="200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NSGName</a:t>
                      </a:r>
                      <a:r>
                        <a:rPr lang="en-US" sz="2000" i="1" kern="1200" dirty="0" smtClean="0">
                          <a:solidFill>
                            <a:schemeClr val="dk1"/>
                          </a:solidFill>
                          <a:effectLst/>
                          <a:latin typeface="+mn-lt"/>
                          <a:ea typeface="+mn-ea"/>
                          <a:cs typeface="+mn-cs"/>
                        </a:rPr>
                        <a:t>}</a:t>
                      </a:r>
                      <a:r>
                        <a:rPr lang="en-US" sz="2000" i="0" kern="1200" dirty="0" smtClean="0">
                          <a:solidFill>
                            <a:schemeClr val="dk1"/>
                          </a:solidFill>
                          <a:effectLst/>
                          <a:latin typeface="+mn-lt"/>
                          <a:ea typeface="+mn-ea"/>
                          <a:cs typeface="+mn-cs"/>
                        </a:rPr>
                        <a:t>/</a:t>
                      </a:r>
                      <a:r>
                        <a:rPr lang="en-US" sz="2000" i="0" kern="1200" dirty="0" err="1" smtClean="0">
                          <a:solidFill>
                            <a:schemeClr val="dk1"/>
                          </a:solidFill>
                          <a:effectLst/>
                          <a:latin typeface="+mn-lt"/>
                          <a:ea typeface="+mn-ea"/>
                          <a:cs typeface="+mn-cs"/>
                        </a:rPr>
                        <a:t>securityRules</a:t>
                      </a:r>
                      <a:r>
                        <a:rPr lang="en-US" sz="2000" i="0" kern="1200" dirty="0" smtClean="0">
                          <a:solidFill>
                            <a:schemeClr val="dk1"/>
                          </a:solidFill>
                          <a:effectLst/>
                          <a:latin typeface="+mn-lt"/>
                          <a:ea typeface="+mn-ea"/>
                          <a:cs typeface="+mn-cs"/>
                        </a:rPr>
                        <a:t>/</a:t>
                      </a:r>
                      <a:r>
                        <a:rPr lang="en-US" sz="2000" i="1" kern="1200" dirty="0" smtClean="0">
                          <a:solidFill>
                            <a:schemeClr val="dk1"/>
                          </a:solidFill>
                          <a:effectLst/>
                          <a:latin typeface="+mn-lt"/>
                          <a:ea typeface="+mn-ea"/>
                          <a:cs typeface="+mn-cs"/>
                        </a:rPr>
                        <a:t>{</a:t>
                      </a:r>
                      <a:r>
                        <a:rPr lang="en-US" sz="2000" i="1" kern="1200" dirty="0" err="1" smtClean="0">
                          <a:solidFill>
                            <a:schemeClr val="dk1"/>
                          </a:solidFill>
                          <a:effectLst/>
                          <a:latin typeface="+mn-lt"/>
                          <a:ea typeface="+mn-ea"/>
                          <a:cs typeface="+mn-cs"/>
                        </a:rPr>
                        <a:t>SRName</a:t>
                      </a:r>
                      <a:r>
                        <a:rPr lang="en-US" sz="2000" i="1" kern="1200" dirty="0" smtClean="0">
                          <a:solidFill>
                            <a:schemeClr val="dk1"/>
                          </a:solidFill>
                          <a:effectLst/>
                          <a:latin typeface="+mn-lt"/>
                          <a:ea typeface="+mn-ea"/>
                          <a:cs typeface="+mn-cs"/>
                        </a:rPr>
                        <a:t>}</a:t>
                      </a:r>
                      <a:endParaRPr lang="en-IE" sz="1050" i="1" dirty="0" smtClean="0">
                        <a:effectLst/>
                        <a:latin typeface="Calibri" panose="020F0502020204030204" pitchFamily="34" charset="0"/>
                        <a:ea typeface="Corbel" panose="020B0503020204020204" pitchFamily="34" charset="0"/>
                        <a:cs typeface="Times New Roman" panose="02020603050405020304" pitchFamily="18" charset="0"/>
                      </a:endParaRPr>
                    </a:p>
                  </a:txBody>
                  <a:tcPr/>
                </a:tc>
                <a:tc>
                  <a:txBody>
                    <a:bodyPr/>
                    <a:lstStyle/>
                    <a:p>
                      <a:r>
                        <a:rPr lang="en-IE" sz="2000" dirty="0" smtClean="0"/>
                        <a:t>None</a:t>
                      </a:r>
                      <a:endParaRPr lang="en-IE" sz="2000" dirty="0"/>
                    </a:p>
                  </a:txBody>
                  <a:tcPr/>
                </a:tc>
                <a:tc>
                  <a:txBody>
                    <a:bodyPr/>
                    <a:lstStyle/>
                    <a:p>
                      <a:r>
                        <a:rPr lang="en-IE" sz="2000" dirty="0" smtClean="0"/>
                        <a:t>Status Code</a:t>
                      </a:r>
                      <a:endParaRPr lang="en-IE" sz="2000" dirty="0"/>
                    </a:p>
                  </a:txBody>
                  <a:tcPr/>
                </a:tc>
              </a:tr>
            </a:tbl>
          </a:graphicData>
        </a:graphic>
      </p:graphicFrame>
    </p:spTree>
    <p:extLst>
      <p:ext uri="{BB962C8B-B14F-4D97-AF65-F5344CB8AC3E}">
        <p14:creationId xmlns:p14="http://schemas.microsoft.com/office/powerpoint/2010/main" val="14641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321" y="6244"/>
            <a:ext cx="11889564" cy="917575"/>
          </a:xfrm>
        </p:spPr>
        <p:txBody>
          <a:bodyPr/>
          <a:lstStyle/>
          <a:p>
            <a:r>
              <a:rPr lang="en-IE" dirty="0" smtClean="0"/>
              <a:t>Download Network Security Group Audit Logs</a:t>
            </a:r>
            <a:endParaRPr lang="en-IE" dirty="0"/>
          </a:p>
        </p:txBody>
      </p:sp>
      <p:sp>
        <p:nvSpPr>
          <p:cNvPr id="5" name="Text Placeholder 1"/>
          <p:cNvSpPr>
            <a:spLocks noGrp="1"/>
          </p:cNvSpPr>
          <p:nvPr>
            <p:ph type="body" sz="quarter" idx="15"/>
          </p:nvPr>
        </p:nvSpPr>
        <p:spPr>
          <a:xfrm>
            <a:off x="97557" y="832966"/>
            <a:ext cx="5616624" cy="914400"/>
          </a:xfrm>
        </p:spPr>
        <p:txBody>
          <a:bodyPr anchor="t"/>
          <a:lstStyle/>
          <a:p>
            <a:r>
              <a:rPr lang="en-IE" sz="2400" dirty="0">
                <a:latin typeface="+mn-lt"/>
              </a:rPr>
              <a:t>PowerShell Command </a:t>
            </a:r>
          </a:p>
          <a:p>
            <a:endParaRPr lang="en-US" sz="1200" dirty="0">
              <a:solidFill>
                <a:srgbClr val="FF4500"/>
              </a:solidFill>
              <a:latin typeface="Lucida Console" panose="020B0609040504020204" pitchFamily="49" charset="0"/>
            </a:endParaRPr>
          </a:p>
          <a:p>
            <a:r>
              <a:rPr lang="en-US" sz="1200" dirty="0">
                <a:solidFill>
                  <a:srgbClr val="FF0000"/>
                </a:solidFill>
                <a:latin typeface="Lucida Console" panose="020B0609040504020204" pitchFamily="49" charset="0"/>
              </a:rPr>
              <a:t>Get-</a:t>
            </a:r>
            <a:r>
              <a:rPr lang="en-US" sz="1200" dirty="0" err="1">
                <a:solidFill>
                  <a:srgbClr val="FF0000"/>
                </a:solidFill>
                <a:latin typeface="Lucida Console" panose="020B0609040504020204" pitchFamily="49" charset="0"/>
              </a:rPr>
              <a:t>AzureSubscriptionIdLog</a:t>
            </a:r>
            <a:r>
              <a:rPr lang="en-US" sz="1200" dirty="0">
                <a:solidFill>
                  <a:srgbClr val="FF4500"/>
                </a:solidFill>
                <a:latin typeface="Lucida Console" panose="020B0609040504020204" pitchFamily="49" charset="0"/>
              </a:rPr>
              <a:t> </a:t>
            </a:r>
            <a:r>
              <a:rPr lang="en-US" sz="1200" dirty="0">
                <a:solidFill>
                  <a:schemeClr val="tx1"/>
                </a:solidFill>
                <a:latin typeface="Lucida Console" panose="020B0609040504020204" pitchFamily="49" charset="0"/>
              </a:rPr>
              <a:t>-</a:t>
            </a:r>
            <a:r>
              <a:rPr lang="en-US" sz="1200" dirty="0" err="1">
                <a:solidFill>
                  <a:schemeClr val="tx1"/>
                </a:solidFill>
                <a:latin typeface="Lucida Console" panose="020B0609040504020204" pitchFamily="49" charset="0"/>
              </a:rPr>
              <a:t>StartTime</a:t>
            </a:r>
            <a:r>
              <a:rPr lang="en-US" sz="1200" dirty="0">
                <a:solidFill>
                  <a:schemeClr val="tx1"/>
                </a:solidFill>
                <a:latin typeface="Lucida Console" panose="020B0609040504020204" pitchFamily="49" charset="0"/>
              </a:rPr>
              <a:t> $start -end $</a:t>
            </a:r>
            <a:r>
              <a:rPr lang="en-US" sz="1200" dirty="0" smtClean="0">
                <a:solidFill>
                  <a:schemeClr val="tx1"/>
                </a:solidFill>
                <a:latin typeface="Lucida Console" panose="020B0609040504020204" pitchFamily="49" charset="0"/>
              </a:rPr>
              <a:t>end</a:t>
            </a:r>
          </a:p>
          <a:p>
            <a:endParaRPr lang="en-US" sz="1200" dirty="0">
              <a:solidFill>
                <a:srgbClr val="FF4500"/>
              </a:solidFill>
              <a:latin typeface="Lucida Console" panose="020B0609040504020204" pitchFamily="49" charset="0"/>
            </a:endParaRPr>
          </a:p>
        </p:txBody>
      </p:sp>
      <p:sp>
        <p:nvSpPr>
          <p:cNvPr id="7" name="Text Placeholder 1"/>
          <p:cNvSpPr txBox="1">
            <a:spLocks/>
          </p:cNvSpPr>
          <p:nvPr/>
        </p:nvSpPr>
        <p:spPr>
          <a:xfrm>
            <a:off x="97557" y="2222822"/>
            <a:ext cx="7488832" cy="914400"/>
          </a:xfrm>
          <a:prstGeom prst="rect">
            <a:avLst/>
          </a:prstGeom>
        </p:spPr>
        <p:txBody>
          <a:bodyPr vert="horz" wrap="square" lIns="182880" tIns="146304" rIns="182880" bIns="146304"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a:solidFill>
                  <a:srgbClr val="404040"/>
                </a:solidFill>
                <a:highlight>
                  <a:srgbClr val="FFFFFF"/>
                </a:highlight>
                <a:latin typeface="Segoe UI"/>
              </a:rPr>
              <a:t>PowerShell Output</a:t>
            </a:r>
          </a:p>
          <a:p>
            <a:r>
              <a:rPr sz="1200">
                <a:solidFill>
                  <a:srgbClr val="404040"/>
                </a:solidFill>
                <a:latin typeface="Consolas" panose="020B0609020204030204" pitchFamily="49" charset="0"/>
                <a:cs typeface="Consolas" panose="020B0609020204030204" pitchFamily="49" charset="0"/>
              </a:rPr>
              <a:t>Authorization:</a:t>
            </a:r>
          </a:p>
          <a:p>
            <a:r>
              <a:rPr sz="1200">
                <a:solidFill>
                  <a:srgbClr val="404040"/>
                </a:solidFill>
                <a:latin typeface="Consolas" panose="020B0609020204030204" pitchFamily="49" charset="0"/>
                <a:cs typeface="Consolas" panose="020B0609020204030204" pitchFamily="49" charset="0"/>
              </a:rPr>
              <a:t>                    Scope: 	/subscriptions/953/</a:t>
            </a:r>
            <a:r>
              <a:rPr sz="1200" err="1">
                <a:solidFill>
                  <a:srgbClr val="404040"/>
                </a:solidFill>
                <a:latin typeface="Consolas" panose="020B0609020204030204" pitchFamily="49" charset="0"/>
                <a:cs typeface="Consolas" panose="020B0609020204030204" pitchFamily="49" charset="0"/>
              </a:rPr>
              <a:t>resourceGroups</a:t>
            </a:r>
            <a:r>
              <a:rPr sz="1200">
                <a:solidFill>
                  <a:srgbClr val="404040"/>
                </a:solidFill>
                <a:latin typeface="Consolas" panose="020B0609020204030204" pitchFamily="49" charset="0"/>
                <a:cs typeface="Consolas" panose="020B0609020204030204" pitchFamily="49" charset="0"/>
              </a:rPr>
              <a:t>/users1/providers</a:t>
            </a:r>
          </a:p>
          <a:p>
            <a:r>
              <a:rPr sz="1200">
                <a:solidFill>
                  <a:srgbClr val="404040"/>
                </a:solidFill>
                <a:latin typeface="Consolas" panose="020B0609020204030204" pitchFamily="49" charset="0"/>
                <a:cs typeface="Consolas" panose="020B0609020204030204" pitchFamily="49" charset="0"/>
              </a:rPr>
              <a:t>			/</a:t>
            </a:r>
            <a:r>
              <a:rPr sz="1200" err="1">
                <a:solidFill>
                  <a:srgbClr val="404040"/>
                </a:solidFill>
                <a:latin typeface="Consolas" panose="020B0609020204030204" pitchFamily="49" charset="0"/>
                <a:cs typeface="Consolas" panose="020B0609020204030204" pitchFamily="49" charset="0"/>
              </a:rPr>
              <a:t>microsoft.network</a:t>
            </a:r>
            <a:r>
              <a:rPr sz="1200">
                <a:solidFill>
                  <a:srgbClr val="404040"/>
                </a:solidFill>
                <a:latin typeface="Consolas" panose="020B0609020204030204" pitchFamily="49" charset="0"/>
                <a:cs typeface="Consolas" panose="020B0609020204030204" pitchFamily="49" charset="0"/>
              </a:rPr>
              <a:t>/</a:t>
            </a:r>
            <a:r>
              <a:rPr sz="1200" err="1">
                <a:solidFill>
                  <a:srgbClr val="404040"/>
                </a:solidFill>
                <a:latin typeface="Consolas" panose="020B0609020204030204" pitchFamily="49" charset="0"/>
                <a:cs typeface="Consolas" panose="020B0609020204030204" pitchFamily="49" charset="0"/>
              </a:rPr>
              <a:t>networkSecurityGroups</a:t>
            </a:r>
            <a:r>
              <a:rPr sz="1200">
                <a:solidFill>
                  <a:srgbClr val="404040"/>
                </a:solidFill>
                <a:latin typeface="Consolas" panose="020B0609020204030204" pitchFamily="49" charset="0"/>
                <a:cs typeface="Consolas" panose="020B0609020204030204" pitchFamily="49" charset="0"/>
              </a:rPr>
              <a:t>/user1nsg2</a:t>
            </a:r>
          </a:p>
          <a:p>
            <a:r>
              <a:rPr sz="1200">
                <a:solidFill>
                  <a:srgbClr val="404040"/>
                </a:solidFill>
                <a:latin typeface="Consolas" panose="020B0609020204030204" pitchFamily="49" charset="0"/>
                <a:cs typeface="Consolas" panose="020B0609020204030204" pitchFamily="49" charset="0"/>
              </a:rPr>
              <a:t>                    Action: 	</a:t>
            </a:r>
            <a:r>
              <a:rPr sz="1200" err="1">
                <a:solidFill>
                  <a:srgbClr val="404040"/>
                </a:solidFill>
                <a:latin typeface="Consolas" panose="020B0609020204030204" pitchFamily="49" charset="0"/>
                <a:cs typeface="Consolas" panose="020B0609020204030204" pitchFamily="49" charset="0"/>
              </a:rPr>
              <a:t>microsoft.network</a:t>
            </a:r>
            <a:r>
              <a:rPr sz="1200">
                <a:solidFill>
                  <a:srgbClr val="404040"/>
                </a:solidFill>
                <a:latin typeface="Consolas" panose="020B0609020204030204" pitchFamily="49" charset="0"/>
                <a:cs typeface="Consolas" panose="020B0609020204030204" pitchFamily="49" charset="0"/>
              </a:rPr>
              <a:t>/</a:t>
            </a:r>
            <a:r>
              <a:rPr sz="1200" err="1">
                <a:solidFill>
                  <a:srgbClr val="404040"/>
                </a:solidFill>
                <a:latin typeface="Consolas" panose="020B0609020204030204" pitchFamily="49" charset="0"/>
                <a:cs typeface="Consolas" panose="020B0609020204030204" pitchFamily="49" charset="0"/>
              </a:rPr>
              <a:t>networkSecurityGroups</a:t>
            </a:r>
            <a:r>
              <a:rPr sz="1200">
                <a:solidFill>
                  <a:srgbClr val="404040"/>
                </a:solidFill>
                <a:latin typeface="Consolas" panose="020B0609020204030204" pitchFamily="49" charset="0"/>
                <a:cs typeface="Consolas" panose="020B0609020204030204" pitchFamily="49" charset="0"/>
              </a:rPr>
              <a:t>/write</a:t>
            </a:r>
          </a:p>
          <a:p>
            <a:r>
              <a:rPr sz="1200">
                <a:solidFill>
                  <a:srgbClr val="404040"/>
                </a:solidFill>
                <a:latin typeface="Consolas" panose="020B0609020204030204" pitchFamily="49" charset="0"/>
                <a:cs typeface="Consolas" panose="020B0609020204030204" pitchFamily="49" charset="0"/>
              </a:rPr>
              <a:t>                    Role: 	Subscription Admin</a:t>
            </a:r>
          </a:p>
          <a:p>
            <a:r>
              <a:rPr sz="1200">
                <a:solidFill>
                  <a:srgbClr val="404040"/>
                </a:solidFill>
                <a:latin typeface="Consolas" panose="020B0609020204030204" pitchFamily="49" charset="0"/>
                <a:cs typeface="Consolas" panose="020B0609020204030204" pitchFamily="49" charset="0"/>
              </a:rPr>
              <a:t>Caller:		</a:t>
            </a:r>
            <a:r>
              <a:rPr sz="1200" i="1">
                <a:solidFill>
                  <a:srgbClr val="00188F">
                    <a:lumMod val="40000"/>
                    <a:lumOff val="60000"/>
                  </a:srgbClr>
                </a:solidFill>
                <a:latin typeface="Consolas" panose="020B0609020204030204" pitchFamily="49" charset="0"/>
                <a:cs typeface="Consolas" panose="020B0609020204030204" pitchFamily="49" charset="0"/>
              </a:rPr>
              <a:t>user1@yourcompany.com</a:t>
            </a:r>
          </a:p>
          <a:p>
            <a:r>
              <a:rPr sz="1200" err="1">
                <a:solidFill>
                  <a:srgbClr val="404040"/>
                </a:solidFill>
                <a:latin typeface="Consolas" panose="020B0609020204030204" pitchFamily="49" charset="0"/>
                <a:cs typeface="Consolas" panose="020B0609020204030204" pitchFamily="49" charset="0"/>
              </a:rPr>
              <a:t>EventSource</a:t>
            </a:r>
            <a:r>
              <a:rPr sz="1200">
                <a:solidFill>
                  <a:srgbClr val="404040"/>
                </a:solidFill>
                <a:latin typeface="Consolas" panose="020B0609020204030204" pitchFamily="49" charset="0"/>
                <a:cs typeface="Consolas" panose="020B0609020204030204" pitchFamily="49" charset="0"/>
              </a:rPr>
              <a:t>:	</a:t>
            </a:r>
            <a:r>
              <a:rPr sz="1200" err="1">
                <a:solidFill>
                  <a:srgbClr val="404040"/>
                </a:solidFill>
                <a:latin typeface="Consolas" panose="020B0609020204030204" pitchFamily="49" charset="0"/>
                <a:cs typeface="Consolas" panose="020B0609020204030204" pitchFamily="49" charset="0"/>
              </a:rPr>
              <a:t>Microsoft.Resources</a:t>
            </a:r>
            <a:endParaRPr sz="1200">
              <a:solidFill>
                <a:srgbClr val="404040"/>
              </a:solidFill>
              <a:latin typeface="Consolas" panose="020B0609020204030204" pitchFamily="49" charset="0"/>
              <a:cs typeface="Consolas" panose="020B0609020204030204" pitchFamily="49" charset="0"/>
            </a:endParaRPr>
          </a:p>
          <a:p>
            <a:r>
              <a:rPr sz="1200" err="1">
                <a:solidFill>
                  <a:srgbClr val="404040"/>
                </a:solidFill>
                <a:latin typeface="Consolas" panose="020B0609020204030204" pitchFamily="49" charset="0"/>
                <a:cs typeface="Consolas" panose="020B0609020204030204" pitchFamily="49" charset="0"/>
              </a:rPr>
              <a:t>EventTimestamp</a:t>
            </a:r>
            <a:r>
              <a:rPr sz="1200">
                <a:solidFill>
                  <a:srgbClr val="404040"/>
                </a:solidFill>
                <a:latin typeface="Consolas" panose="020B0609020204030204" pitchFamily="49" charset="0"/>
                <a:cs typeface="Consolas" panose="020B0609020204030204" pitchFamily="49" charset="0"/>
              </a:rPr>
              <a:t>:	3/12/2015 3:16:58 AM</a:t>
            </a:r>
          </a:p>
          <a:p>
            <a:r>
              <a:rPr sz="1200" err="1">
                <a:solidFill>
                  <a:srgbClr val="404040"/>
                </a:solidFill>
                <a:latin typeface="Consolas" panose="020B0609020204030204" pitchFamily="49" charset="0"/>
                <a:cs typeface="Consolas" panose="020B0609020204030204" pitchFamily="49" charset="0"/>
              </a:rPr>
              <a:t>OperationName</a:t>
            </a:r>
            <a:r>
              <a:rPr sz="1200">
                <a:solidFill>
                  <a:srgbClr val="404040"/>
                </a:solidFill>
                <a:latin typeface="Consolas" panose="020B0609020204030204" pitchFamily="49" charset="0"/>
                <a:cs typeface="Consolas" panose="020B0609020204030204" pitchFamily="49" charset="0"/>
              </a:rPr>
              <a:t>:	</a:t>
            </a:r>
            <a:r>
              <a:rPr sz="1200" err="1">
                <a:solidFill>
                  <a:srgbClr val="404040"/>
                </a:solidFill>
                <a:latin typeface="Consolas" panose="020B0609020204030204" pitchFamily="49" charset="0"/>
                <a:cs typeface="Consolas" panose="020B0609020204030204" pitchFamily="49" charset="0"/>
              </a:rPr>
              <a:t>microsoft.network</a:t>
            </a:r>
            <a:r>
              <a:rPr sz="1200">
                <a:solidFill>
                  <a:srgbClr val="404040"/>
                </a:solidFill>
                <a:latin typeface="Consolas" panose="020B0609020204030204" pitchFamily="49" charset="0"/>
                <a:cs typeface="Consolas" panose="020B0609020204030204" pitchFamily="49" charset="0"/>
              </a:rPr>
              <a:t>/</a:t>
            </a:r>
            <a:r>
              <a:rPr sz="1200" err="1">
                <a:solidFill>
                  <a:srgbClr val="404040"/>
                </a:solidFill>
                <a:latin typeface="Consolas" panose="020B0609020204030204" pitchFamily="49" charset="0"/>
                <a:cs typeface="Consolas" panose="020B0609020204030204" pitchFamily="49" charset="0"/>
              </a:rPr>
              <a:t>networkSecurityGroups</a:t>
            </a:r>
            <a:r>
              <a:rPr sz="1200">
                <a:solidFill>
                  <a:srgbClr val="404040"/>
                </a:solidFill>
                <a:latin typeface="Consolas" panose="020B0609020204030204" pitchFamily="49" charset="0"/>
                <a:cs typeface="Consolas" panose="020B0609020204030204" pitchFamily="49" charset="0"/>
              </a:rPr>
              <a:t>/</a:t>
            </a:r>
            <a:r>
              <a:rPr sz="1200" b="1" i="1">
                <a:solidFill>
                  <a:srgbClr val="00188F">
                    <a:lumMod val="40000"/>
                    <a:lumOff val="60000"/>
                  </a:srgbClr>
                </a:solidFill>
                <a:latin typeface="Consolas" panose="020B0609020204030204" pitchFamily="49" charset="0"/>
                <a:cs typeface="Consolas" panose="020B0609020204030204" pitchFamily="49" charset="0"/>
              </a:rPr>
              <a:t>write</a:t>
            </a:r>
          </a:p>
          <a:p>
            <a:r>
              <a:rPr sz="1200" err="1">
                <a:solidFill>
                  <a:srgbClr val="404040"/>
                </a:solidFill>
                <a:latin typeface="Consolas" panose="020B0609020204030204" pitchFamily="49" charset="0"/>
                <a:cs typeface="Consolas" panose="020B0609020204030204" pitchFamily="49" charset="0"/>
              </a:rPr>
              <a:t>ResourceGroupName</a:t>
            </a:r>
            <a:r>
              <a:rPr sz="1200">
                <a:solidFill>
                  <a:srgbClr val="404040"/>
                </a:solidFill>
                <a:latin typeface="Consolas" panose="020B0609020204030204" pitchFamily="49" charset="0"/>
                <a:cs typeface="Consolas" panose="020B0609020204030204" pitchFamily="49" charset="0"/>
              </a:rPr>
              <a:t>: 	</a:t>
            </a:r>
            <a:r>
              <a:rPr sz="1200" i="1">
                <a:solidFill>
                  <a:srgbClr val="00188F">
                    <a:lumMod val="40000"/>
                    <a:lumOff val="60000"/>
                  </a:srgbClr>
                </a:solidFill>
                <a:latin typeface="Consolas" panose="020B0609020204030204" pitchFamily="49" charset="0"/>
                <a:cs typeface="Consolas" panose="020B0609020204030204" pitchFamily="49" charset="0"/>
              </a:rPr>
              <a:t>user1RG1</a:t>
            </a:r>
          </a:p>
          <a:p>
            <a:r>
              <a:rPr sz="1200" err="1">
                <a:solidFill>
                  <a:srgbClr val="404040"/>
                </a:solidFill>
                <a:latin typeface="Consolas" panose="020B0609020204030204" pitchFamily="49" charset="0"/>
                <a:cs typeface="Consolas" panose="020B0609020204030204" pitchFamily="49" charset="0"/>
              </a:rPr>
              <a:t>ResourceId</a:t>
            </a:r>
            <a:r>
              <a:rPr sz="1200">
                <a:solidFill>
                  <a:srgbClr val="404040"/>
                </a:solidFill>
                <a:latin typeface="Consolas" panose="020B0609020204030204" pitchFamily="49" charset="0"/>
                <a:cs typeface="Consolas" panose="020B0609020204030204" pitchFamily="49" charset="0"/>
              </a:rPr>
              <a:t>:		/subscriptions/953/</a:t>
            </a:r>
            <a:r>
              <a:rPr sz="1200" err="1">
                <a:solidFill>
                  <a:srgbClr val="404040"/>
                </a:solidFill>
                <a:latin typeface="Consolas" panose="020B0609020204030204" pitchFamily="49" charset="0"/>
                <a:cs typeface="Consolas" panose="020B0609020204030204" pitchFamily="49" charset="0"/>
              </a:rPr>
              <a:t>resourceGroups</a:t>
            </a:r>
            <a:r>
              <a:rPr sz="1200">
                <a:solidFill>
                  <a:srgbClr val="404040"/>
                </a:solidFill>
                <a:latin typeface="Consolas" panose="020B0609020204030204" pitchFamily="49" charset="0"/>
                <a:cs typeface="Consolas" panose="020B0609020204030204" pitchFamily="49" charset="0"/>
              </a:rPr>
              <a:t>/user1/providers</a:t>
            </a:r>
          </a:p>
          <a:p>
            <a:r>
              <a:rPr sz="1200">
                <a:solidFill>
                  <a:srgbClr val="404040"/>
                </a:solidFill>
                <a:latin typeface="Consolas" panose="020B0609020204030204" pitchFamily="49" charset="0"/>
                <a:cs typeface="Consolas" panose="020B0609020204030204" pitchFamily="49" charset="0"/>
              </a:rPr>
              <a:t>		/</a:t>
            </a:r>
            <a:r>
              <a:rPr sz="1200" err="1">
                <a:solidFill>
                  <a:srgbClr val="404040"/>
                </a:solidFill>
                <a:latin typeface="Consolas" panose="020B0609020204030204" pitchFamily="49" charset="0"/>
                <a:cs typeface="Consolas" panose="020B0609020204030204" pitchFamily="49" charset="0"/>
              </a:rPr>
              <a:t>microsoft.network</a:t>
            </a:r>
            <a:r>
              <a:rPr sz="1200">
                <a:solidFill>
                  <a:srgbClr val="404040"/>
                </a:solidFill>
                <a:latin typeface="Consolas" panose="020B0609020204030204" pitchFamily="49" charset="0"/>
                <a:cs typeface="Consolas" panose="020B0609020204030204" pitchFamily="49" charset="0"/>
              </a:rPr>
              <a:t>/</a:t>
            </a:r>
            <a:r>
              <a:rPr sz="1200" err="1">
                <a:solidFill>
                  <a:srgbClr val="404040"/>
                </a:solidFill>
                <a:latin typeface="Consolas" panose="020B0609020204030204" pitchFamily="49" charset="0"/>
                <a:cs typeface="Consolas" panose="020B0609020204030204" pitchFamily="49" charset="0"/>
              </a:rPr>
              <a:t>networkSecurityGroups</a:t>
            </a:r>
            <a:r>
              <a:rPr sz="1200">
                <a:solidFill>
                  <a:srgbClr val="404040"/>
                </a:solidFill>
                <a:latin typeface="Consolas" panose="020B0609020204030204" pitchFamily="49" charset="0"/>
                <a:cs typeface="Consolas" panose="020B0609020204030204" pitchFamily="49" charset="0"/>
              </a:rPr>
              <a:t>/user1nsg2</a:t>
            </a:r>
          </a:p>
          <a:p>
            <a:r>
              <a:rPr sz="1200" err="1">
                <a:solidFill>
                  <a:srgbClr val="404040"/>
                </a:solidFill>
                <a:latin typeface="Consolas" panose="020B0609020204030204" pitchFamily="49" charset="0"/>
                <a:cs typeface="Consolas" panose="020B0609020204030204" pitchFamily="49" charset="0"/>
              </a:rPr>
              <a:t>CorrelationId</a:t>
            </a:r>
            <a:r>
              <a:rPr sz="1200">
                <a:solidFill>
                  <a:srgbClr val="404040"/>
                </a:solidFill>
                <a:latin typeface="Consolas" panose="020B0609020204030204" pitchFamily="49" charset="0"/>
                <a:cs typeface="Consolas" panose="020B0609020204030204" pitchFamily="49" charset="0"/>
              </a:rPr>
              <a:t>: 	</a:t>
            </a:r>
            <a:r>
              <a:rPr lang="en-IE" sz="1200" i="1">
                <a:solidFill>
                  <a:srgbClr val="000000"/>
                </a:solidFill>
                <a:highlight>
                  <a:srgbClr val="FFFFFF"/>
                </a:highlight>
                <a:latin typeface="Consolas" panose="020B0609020204030204" pitchFamily="49" charset="0"/>
              </a:rPr>
              <a:t> {</a:t>
            </a:r>
            <a:r>
              <a:rPr lang="en-IE" sz="1200" i="1">
                <a:solidFill>
                  <a:srgbClr val="2E75B6"/>
                </a:solidFill>
                <a:highlight>
                  <a:srgbClr val="FFFFFF"/>
                </a:highlight>
                <a:latin typeface="Consolas" panose="020B0609020204030204" pitchFamily="49" charset="0"/>
              </a:rPr>
              <a:t>Unique</a:t>
            </a:r>
            <a:r>
              <a:rPr lang="en-IE" sz="1200" i="1">
                <a:solidFill>
                  <a:srgbClr val="000000"/>
                </a:solidFill>
                <a:highlight>
                  <a:srgbClr val="FFFFFF"/>
                </a:highlight>
                <a:latin typeface="Consolas" panose="020B0609020204030204" pitchFamily="49" charset="0"/>
              </a:rPr>
              <a:t> URI}</a:t>
            </a:r>
            <a:endParaRPr sz="1200">
              <a:solidFill>
                <a:srgbClr val="404040"/>
              </a:solidFill>
              <a:latin typeface="Consolas" panose="020B0609020204030204" pitchFamily="49" charset="0"/>
              <a:cs typeface="Consolas" panose="020B0609020204030204" pitchFamily="49" charset="0"/>
            </a:endParaRPr>
          </a:p>
          <a:p>
            <a:r>
              <a:rPr sz="1200">
                <a:solidFill>
                  <a:srgbClr val="404040"/>
                </a:solidFill>
                <a:latin typeface="Consolas" panose="020B0609020204030204" pitchFamily="49" charset="0"/>
                <a:cs typeface="Consolas" panose="020B0609020204030204" pitchFamily="49" charset="0"/>
              </a:rPr>
              <a:t>Status:		</a:t>
            </a:r>
            <a:r>
              <a:rPr sz="1200" i="1">
                <a:solidFill>
                  <a:srgbClr val="00188F">
                    <a:lumMod val="40000"/>
                    <a:lumOff val="60000"/>
                  </a:srgbClr>
                </a:solidFill>
                <a:latin typeface="Consolas" panose="020B0609020204030204" pitchFamily="49" charset="0"/>
                <a:cs typeface="Consolas" panose="020B0609020204030204" pitchFamily="49" charset="0"/>
              </a:rPr>
              <a:t>Succeeded</a:t>
            </a:r>
          </a:p>
          <a:p>
            <a:r>
              <a:rPr sz="1200" err="1">
                <a:solidFill>
                  <a:srgbClr val="404040"/>
                </a:solidFill>
                <a:latin typeface="Consolas" panose="020B0609020204030204" pitchFamily="49" charset="0"/>
                <a:cs typeface="Consolas" panose="020B0609020204030204" pitchFamily="49" charset="0"/>
              </a:rPr>
              <a:t>SubscriptionId</a:t>
            </a:r>
            <a:r>
              <a:rPr sz="1200">
                <a:solidFill>
                  <a:srgbClr val="404040"/>
                </a:solidFill>
                <a:latin typeface="Consolas" panose="020B0609020204030204" pitchFamily="49" charset="0"/>
                <a:cs typeface="Consolas" panose="020B0609020204030204" pitchFamily="49" charset="0"/>
              </a:rPr>
              <a:t>: 	953</a:t>
            </a:r>
          </a:p>
          <a:p>
            <a:r>
              <a:rPr sz="1200" err="1">
                <a:solidFill>
                  <a:srgbClr val="404040"/>
                </a:solidFill>
                <a:latin typeface="Consolas" panose="020B0609020204030204" pitchFamily="49" charset="0"/>
                <a:cs typeface="Consolas" panose="020B0609020204030204" pitchFamily="49" charset="0"/>
              </a:rPr>
              <a:t>SubStatus</a:t>
            </a:r>
            <a:r>
              <a:rPr sz="1200">
                <a:solidFill>
                  <a:srgbClr val="404040"/>
                </a:solidFill>
                <a:latin typeface="Consolas" panose="020B0609020204030204" pitchFamily="49" charset="0"/>
                <a:cs typeface="Consolas" panose="020B0609020204030204" pitchFamily="49" charset="0"/>
              </a:rPr>
              <a:t>:		</a:t>
            </a:r>
            <a:r>
              <a:rPr sz="1200" i="1">
                <a:solidFill>
                  <a:srgbClr val="00188F">
                    <a:lumMod val="40000"/>
                    <a:lumOff val="60000"/>
                  </a:srgbClr>
                </a:solidFill>
                <a:latin typeface="Consolas" panose="020B0609020204030204" pitchFamily="49" charset="0"/>
                <a:cs typeface="Consolas" panose="020B0609020204030204" pitchFamily="49" charset="0"/>
              </a:rPr>
              <a:t>Created</a:t>
            </a:r>
          </a:p>
        </p:txBody>
      </p:sp>
      <p:pic>
        <p:nvPicPr>
          <p:cNvPr id="6" name="Picture 5" descr="cid:image003.jpg@01D068AB.3930F330"/>
          <p:cNvPicPr/>
          <p:nvPr/>
        </p:nvPicPr>
        <p:blipFill rotWithShape="1">
          <a:blip r:embed="rId2">
            <a:extLst>
              <a:ext uri="{28A0092B-C50C-407E-A947-70E740481C1C}">
                <a14:useLocalDpi xmlns:a14="http://schemas.microsoft.com/office/drawing/2010/main" val="0"/>
              </a:ext>
            </a:extLst>
          </a:blip>
          <a:srcRect l="75885"/>
          <a:stretch/>
        </p:blipFill>
        <p:spPr bwMode="auto">
          <a:xfrm>
            <a:off x="7730405" y="1409030"/>
            <a:ext cx="3554960" cy="5461216"/>
          </a:xfrm>
          <a:prstGeom prst="rect">
            <a:avLst/>
          </a:prstGeom>
          <a:noFill/>
          <a:ln>
            <a:noFill/>
          </a:ln>
        </p:spPr>
      </p:pic>
      <p:sp>
        <p:nvSpPr>
          <p:cNvPr id="8" name="Text Placeholder 1"/>
          <p:cNvSpPr txBox="1">
            <a:spLocks/>
          </p:cNvSpPr>
          <p:nvPr/>
        </p:nvSpPr>
        <p:spPr>
          <a:xfrm>
            <a:off x="7586389" y="832966"/>
            <a:ext cx="5616624" cy="914400"/>
          </a:xfrm>
          <a:prstGeom prst="rect">
            <a:avLst/>
          </a:prstGeom>
        </p:spPr>
        <p:txBody>
          <a:bodyPr vert="horz" wrap="square" lIns="182880" tIns="146304" rIns="182880" bIns="146304"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sz="2400">
                <a:gradFill>
                  <a:gsLst>
                    <a:gs pos="1299">
                      <a:srgbClr val="404040"/>
                    </a:gs>
                    <a:gs pos="100000">
                      <a:srgbClr val="404040"/>
                    </a:gs>
                  </a:gsLst>
                  <a:lin ang="5400000" scaled="0"/>
                </a:gradFill>
                <a:latin typeface="Segoe UI"/>
              </a:rPr>
              <a:t>Available also via Portal</a:t>
            </a:r>
          </a:p>
          <a:p>
            <a:endParaRPr sz="1200">
              <a:solidFill>
                <a:srgbClr val="FF4500"/>
              </a:solidFill>
              <a:latin typeface="Lucida Console" panose="020B0609040504020204" pitchFamily="49" charset="0"/>
            </a:endParaRPr>
          </a:p>
        </p:txBody>
      </p:sp>
    </p:spTree>
    <p:extLst>
      <p:ext uri="{BB962C8B-B14F-4D97-AF65-F5344CB8AC3E}">
        <p14:creationId xmlns:p14="http://schemas.microsoft.com/office/powerpoint/2010/main" val="23557526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97557" y="970596"/>
            <a:ext cx="12169352" cy="5911042"/>
          </a:xfrm>
        </p:spPr>
        <p:txBody>
          <a:bodyPr numCol="2" anchor="t"/>
          <a:lstStyle/>
          <a:p>
            <a:r>
              <a:rPr lang="en-US" sz="2000" b="1" dirty="0" smtClean="0"/>
              <a:t>Template file</a:t>
            </a:r>
            <a:endParaRPr lang="en-US" sz="2800" b="1" dirty="0" smtClean="0"/>
          </a:p>
          <a:p>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"$schema"</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"http://schema.management.azure.com/schemas/2014-04-01-preview/</a:t>
            </a:r>
            <a:r>
              <a:rPr lang="en-IE" sz="1100" dirty="0" err="1">
                <a:solidFill>
                  <a:srgbClr val="A31515"/>
                </a:solidFill>
                <a:highlight>
                  <a:srgbClr val="FFFFFF"/>
                </a:highlight>
                <a:latin typeface="Consolas" panose="020B0609020204030204" pitchFamily="49" charset="0"/>
              </a:rPr>
              <a:t>deploymentTemplate.json</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2E75B6"/>
                </a:solidFill>
                <a:highlight>
                  <a:srgbClr val="FFFFFF"/>
                </a:highlight>
                <a:latin typeface="Consolas" panose="020B0609020204030204" pitchFamily="49" charset="0"/>
              </a:rPr>
              <a:t> </a:t>
            </a:r>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parameters"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"variables"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"resources"</a:t>
            </a:r>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p>
          <a:p>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type"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Microsoft.Storage</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storageAccounts</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"name"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"[parameters('</a:t>
            </a:r>
            <a:r>
              <a:rPr lang="en-IE" sz="1100" dirty="0" err="1">
                <a:solidFill>
                  <a:srgbClr val="A31515"/>
                </a:solidFill>
                <a:highlight>
                  <a:srgbClr val="FFFFFF"/>
                </a:highlight>
                <a:latin typeface="Consolas" panose="020B0609020204030204" pitchFamily="49" charset="0"/>
              </a:rPr>
              <a:t>newStorageAccountName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resourceGroup</a:t>
            </a:r>
            <a:r>
              <a:rPr lang="en-IE" sz="1100" dirty="0">
                <a:solidFill>
                  <a:srgbClr val="A31515"/>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"properties"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p>
          <a:p>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type"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virtualNetworks</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"name"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"[parameters('</a:t>
            </a:r>
            <a:r>
              <a:rPr lang="en-IE" sz="1100" dirty="0" err="1">
                <a:solidFill>
                  <a:srgbClr val="A31515"/>
                </a:solidFill>
                <a:highlight>
                  <a:srgbClr val="FFFFFF"/>
                </a:highlight>
                <a:latin typeface="Consolas" panose="020B0609020204030204" pitchFamily="49" charset="0"/>
              </a:rPr>
              <a:t>virtualNetworkName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resourceGroup</a:t>
            </a:r>
            <a:r>
              <a:rPr lang="en-IE" sz="1100" dirty="0">
                <a:solidFill>
                  <a:srgbClr val="A31515"/>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"properties"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p>
          <a:p>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type"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networkInterfaces</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"name"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"[parameters('</a:t>
            </a:r>
            <a:r>
              <a:rPr lang="en-IE" sz="1100" dirty="0" err="1">
                <a:solidFill>
                  <a:srgbClr val="A31515"/>
                </a:solidFill>
                <a:highlight>
                  <a:srgbClr val="FFFFFF"/>
                </a:highlight>
                <a:latin typeface="Consolas" panose="020B0609020204030204" pitchFamily="49" charset="0"/>
              </a:rPr>
              <a:t>networkInterfaceName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resourceGroup</a:t>
            </a:r>
            <a:r>
              <a:rPr lang="en-IE" sz="1100" dirty="0">
                <a:solidFill>
                  <a:srgbClr val="A31515"/>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a:t>
            </a:r>
            <a:r>
              <a:rPr lang="en-IE" sz="1100" dirty="0" err="1">
                <a:solidFill>
                  <a:srgbClr val="2E75B6"/>
                </a:solidFill>
                <a:highlight>
                  <a:srgbClr val="FFFFFF"/>
                </a:highlight>
                <a:latin typeface="Consolas" panose="020B0609020204030204" pitchFamily="49" charset="0"/>
              </a:rPr>
              <a:t>dependsOn</a:t>
            </a:r>
            <a:r>
              <a:rPr lang="en-IE" sz="1100" dirty="0">
                <a:solidFill>
                  <a:srgbClr val="2E75B6"/>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concat</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virtualNetworks</a:t>
            </a:r>
            <a:r>
              <a:rPr lang="en-IE" sz="1100" dirty="0">
                <a:solidFill>
                  <a:srgbClr val="A31515"/>
                </a:solidFill>
                <a:highlight>
                  <a:srgbClr val="FFFFFF"/>
                </a:highlight>
                <a:latin typeface="Consolas" panose="020B0609020204030204" pitchFamily="49" charset="0"/>
              </a:rPr>
              <a:t>/', parameters('</a:t>
            </a:r>
            <a:r>
              <a:rPr lang="en-IE" sz="1100" dirty="0" err="1">
                <a:solidFill>
                  <a:srgbClr val="A31515"/>
                </a:solidFill>
                <a:highlight>
                  <a:srgbClr val="FFFFFF"/>
                </a:highlight>
                <a:latin typeface="Consolas" panose="020B0609020204030204" pitchFamily="49" charset="0"/>
              </a:rPr>
              <a:t>virtualNetworkName</a:t>
            </a:r>
            <a:r>
              <a:rPr lang="en-IE" sz="1100" dirty="0">
                <a:solidFill>
                  <a:srgbClr val="A31515"/>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"properties"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smtClean="0">
                <a:solidFill>
                  <a:srgbClr val="000000"/>
                </a:solidFill>
                <a:highlight>
                  <a:srgbClr val="FFFFFF"/>
                </a:highlight>
                <a:latin typeface="Consolas" panose="020B0609020204030204" pitchFamily="49" charset="0"/>
              </a:rPr>
              <a:t>        </a:t>
            </a:r>
            <a:r>
              <a:rPr lang="en-IE" sz="1100" dirty="0">
                <a:solidFill>
                  <a:srgbClr val="000000"/>
                </a:solidFill>
                <a:highlight>
                  <a:srgbClr val="FFFFFF"/>
                </a:highlight>
                <a:latin typeface="Consolas" panose="020B0609020204030204" pitchFamily="49" charset="0"/>
              </a:rPr>
              <a:t>{</a:t>
            </a:r>
          </a:p>
          <a:p>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type"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loadBalancers</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"name"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"[parameters('</a:t>
            </a:r>
            <a:r>
              <a:rPr lang="en-IE" sz="1100" dirty="0" err="1">
                <a:solidFill>
                  <a:srgbClr val="A31515"/>
                </a:solidFill>
                <a:highlight>
                  <a:srgbClr val="FFFFFF"/>
                </a:highlight>
                <a:latin typeface="Consolas" panose="020B0609020204030204" pitchFamily="49" charset="0"/>
              </a:rPr>
              <a:t>loadBalancerName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resourceGroup</a:t>
            </a:r>
            <a:r>
              <a:rPr lang="en-IE" sz="1100" dirty="0">
                <a:solidFill>
                  <a:srgbClr val="A31515"/>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a:t>
            </a:r>
            <a:r>
              <a:rPr lang="en-IE" sz="1100" dirty="0" err="1">
                <a:solidFill>
                  <a:srgbClr val="2E75B6"/>
                </a:solidFill>
                <a:highlight>
                  <a:srgbClr val="FFFFFF"/>
                </a:highlight>
                <a:latin typeface="Consolas" panose="020B0609020204030204" pitchFamily="49" charset="0"/>
              </a:rPr>
              <a:t>dependsOn</a:t>
            </a:r>
            <a:r>
              <a:rPr lang="en-IE" sz="1100" dirty="0">
                <a:solidFill>
                  <a:srgbClr val="2E75B6"/>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concat</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networkInterfaces</a:t>
            </a:r>
            <a:r>
              <a:rPr lang="en-IE" sz="1100" dirty="0">
                <a:solidFill>
                  <a:srgbClr val="A31515"/>
                </a:solidFill>
                <a:highlight>
                  <a:srgbClr val="FFFFFF"/>
                </a:highlight>
                <a:latin typeface="Consolas" panose="020B0609020204030204" pitchFamily="49" charset="0"/>
              </a:rPr>
              <a:t>/', parameters('</a:t>
            </a:r>
            <a:r>
              <a:rPr lang="en-IE" sz="1100" dirty="0" err="1">
                <a:solidFill>
                  <a:srgbClr val="A31515"/>
                </a:solidFill>
                <a:highlight>
                  <a:srgbClr val="FFFFFF"/>
                </a:highlight>
                <a:latin typeface="Consolas" panose="020B0609020204030204" pitchFamily="49" charset="0"/>
              </a:rPr>
              <a:t>networkInterfaceName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concat</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publicIpAddresses</a:t>
            </a:r>
            <a:r>
              <a:rPr lang="en-IE" sz="1100" dirty="0">
                <a:solidFill>
                  <a:srgbClr val="A31515"/>
                </a:solidFill>
                <a:highlight>
                  <a:srgbClr val="FFFFFF"/>
                </a:highlight>
                <a:latin typeface="Consolas" panose="020B0609020204030204" pitchFamily="49" charset="0"/>
              </a:rPr>
              <a:t>/', parameters('</a:t>
            </a:r>
            <a:r>
              <a:rPr lang="en-IE" sz="1100" dirty="0" err="1">
                <a:solidFill>
                  <a:srgbClr val="A31515"/>
                </a:solidFill>
                <a:highlight>
                  <a:srgbClr val="FFFFFF"/>
                </a:highlight>
                <a:latin typeface="Consolas" panose="020B0609020204030204" pitchFamily="49" charset="0"/>
              </a:rPr>
              <a:t>publicIpAddressName</a:t>
            </a:r>
            <a:r>
              <a:rPr lang="en-IE" sz="1100" dirty="0">
                <a:solidFill>
                  <a:srgbClr val="A31515"/>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"properties"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p>
          <a:p>
            <a:r>
              <a:rPr lang="en-IE" sz="1100" dirty="0" smtClean="0">
                <a:solidFill>
                  <a:srgbClr val="2E75B6"/>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type"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Microsoft.Compute</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virtualMachines</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"name"</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"[parameters('</a:t>
            </a:r>
            <a:r>
              <a:rPr lang="en-IE" sz="1100" dirty="0" err="1">
                <a:solidFill>
                  <a:srgbClr val="A31515"/>
                </a:solidFill>
                <a:highlight>
                  <a:srgbClr val="FFFFFF"/>
                </a:highlight>
                <a:latin typeface="Consolas" panose="020B0609020204030204" pitchFamily="49" charset="0"/>
              </a:rPr>
              <a:t>vmName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resourceGroup</a:t>
            </a:r>
            <a:r>
              <a:rPr lang="en-IE" sz="1100" dirty="0">
                <a:solidFill>
                  <a:srgbClr val="A31515"/>
                </a:solidFill>
                <a:highlight>
                  <a:srgbClr val="FFFFFF"/>
                </a:highlight>
                <a:latin typeface="Consolas" panose="020B0609020204030204" pitchFamily="49" charset="0"/>
              </a:rPr>
              <a:t>().location]"</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a:t>
            </a:r>
            <a:r>
              <a:rPr lang="en-IE" sz="1100" dirty="0" err="1">
                <a:solidFill>
                  <a:srgbClr val="2E75B6"/>
                </a:solidFill>
                <a:highlight>
                  <a:srgbClr val="FFFFFF"/>
                </a:highlight>
                <a:latin typeface="Consolas" panose="020B0609020204030204" pitchFamily="49" charset="0"/>
              </a:rPr>
              <a:t>dependsOn</a:t>
            </a:r>
            <a:r>
              <a:rPr lang="en-IE" sz="1100" dirty="0">
                <a:solidFill>
                  <a:srgbClr val="2E75B6"/>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concat</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Microsoft.Storage</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storageAccounts</a:t>
            </a:r>
            <a:r>
              <a:rPr lang="en-IE" sz="1100" dirty="0">
                <a:solidFill>
                  <a:srgbClr val="A31515"/>
                </a:solidFill>
                <a:highlight>
                  <a:srgbClr val="FFFFFF"/>
                </a:highlight>
                <a:latin typeface="Consolas" panose="020B0609020204030204" pitchFamily="49" charset="0"/>
              </a:rPr>
              <a:t>/', parameters('</a:t>
            </a:r>
            <a:r>
              <a:rPr lang="en-IE" sz="1100" dirty="0" err="1">
                <a:solidFill>
                  <a:srgbClr val="A31515"/>
                </a:solidFill>
                <a:highlight>
                  <a:srgbClr val="FFFFFF"/>
                </a:highlight>
                <a:latin typeface="Consolas" panose="020B0609020204030204" pitchFamily="49" charset="0"/>
              </a:rPr>
              <a:t>newStorageAccountName</a:t>
            </a:r>
            <a:r>
              <a:rPr lang="en-IE" sz="1100" dirty="0">
                <a:solidFill>
                  <a:srgbClr val="A31515"/>
                </a:solidFill>
                <a:highlight>
                  <a:srgbClr val="FFFFFF"/>
                </a:highlight>
                <a:latin typeface="Consolas" panose="020B0609020204030204" pitchFamily="49" charset="0"/>
              </a:rPr>
              <a:t>'))]"</a:t>
            </a:r>
            <a:r>
              <a:rPr lang="en-IE" sz="1100" dirty="0">
                <a:solidFill>
                  <a:srgbClr val="000000"/>
                </a:solidFill>
                <a:highlight>
                  <a:srgbClr val="FFFFFF"/>
                </a:highlight>
                <a:latin typeface="Consolas" panose="020B0609020204030204" pitchFamily="49" charset="0"/>
              </a:rPr>
              <a:t>,</a:t>
            </a:r>
          </a:p>
          <a:p>
            <a:r>
              <a:rPr lang="en-IE" sz="1100" dirty="0">
                <a:solidFill>
                  <a:srgbClr val="000000"/>
                </a:solidFill>
                <a:highlight>
                  <a:srgbClr val="FFFFFF"/>
                </a:highlight>
                <a:latin typeface="Consolas" panose="020B0609020204030204" pitchFamily="49" charset="0"/>
              </a:rPr>
              <a:t>                </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resourceId</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Microsoft.Network</a:t>
            </a:r>
            <a:r>
              <a:rPr lang="en-IE" sz="1100" dirty="0">
                <a:solidFill>
                  <a:srgbClr val="A31515"/>
                </a:solidFill>
                <a:highlight>
                  <a:srgbClr val="FFFFFF"/>
                </a:highlight>
                <a:latin typeface="Consolas" panose="020B0609020204030204" pitchFamily="49" charset="0"/>
              </a:rPr>
              <a:t>/</a:t>
            </a:r>
            <a:r>
              <a:rPr lang="en-IE" sz="1100" dirty="0" err="1">
                <a:solidFill>
                  <a:srgbClr val="A31515"/>
                </a:solidFill>
                <a:highlight>
                  <a:srgbClr val="FFFFFF"/>
                </a:highlight>
                <a:latin typeface="Consolas" panose="020B0609020204030204" pitchFamily="49" charset="0"/>
              </a:rPr>
              <a:t>networkInterfaces</a:t>
            </a:r>
            <a:r>
              <a:rPr lang="en-IE" sz="1100" dirty="0">
                <a:solidFill>
                  <a:srgbClr val="A31515"/>
                </a:solidFill>
                <a:highlight>
                  <a:srgbClr val="FFFFFF"/>
                </a:highlight>
                <a:latin typeface="Consolas" panose="020B0609020204030204" pitchFamily="49" charset="0"/>
              </a:rPr>
              <a:t>', parameters('</a:t>
            </a:r>
            <a:r>
              <a:rPr lang="en-IE" sz="1100" dirty="0" err="1">
                <a:solidFill>
                  <a:srgbClr val="A31515"/>
                </a:solidFill>
                <a:highlight>
                  <a:srgbClr val="FFFFFF"/>
                </a:highlight>
                <a:latin typeface="Consolas" panose="020B0609020204030204" pitchFamily="49" charset="0"/>
              </a:rPr>
              <a:t>networkInterfaceName</a:t>
            </a:r>
            <a:r>
              <a:rPr lang="en-IE" sz="1100" dirty="0">
                <a:solidFill>
                  <a:srgbClr val="A31515"/>
                </a:solidFill>
                <a:highlight>
                  <a:srgbClr val="FFFFFF"/>
                </a:highlight>
                <a:latin typeface="Consolas" panose="020B0609020204030204" pitchFamily="49" charset="0"/>
              </a:rPr>
              <a:t>'))]"</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r>
              <a:rPr lang="en-IE" sz="1100" dirty="0">
                <a:solidFill>
                  <a:srgbClr val="2E75B6"/>
                </a:solidFill>
                <a:highlight>
                  <a:srgbClr val="FFFFFF"/>
                </a:highlight>
                <a:latin typeface="Consolas" panose="020B0609020204030204" pitchFamily="49" charset="0"/>
              </a:rPr>
              <a:t>"properties"</a:t>
            </a:r>
            <a:r>
              <a:rPr lang="en-IE" sz="1100" dirty="0">
                <a:solidFill>
                  <a:srgbClr val="000000"/>
                </a:solidFill>
                <a:highlight>
                  <a:srgbClr val="FFFFFF"/>
                </a:highlight>
                <a:latin typeface="Consolas" panose="020B0609020204030204" pitchFamily="49" charset="0"/>
              </a:rPr>
              <a:t>: </a:t>
            </a:r>
            <a:r>
              <a:rPr lang="en-IE" sz="1100" dirty="0" smtClean="0">
                <a:solidFill>
                  <a:srgbClr val="000000"/>
                </a:solidFill>
                <a:highlight>
                  <a:srgbClr val="FFFFFF"/>
                </a:highlight>
                <a:latin typeface="Consolas" panose="020B0609020204030204" pitchFamily="49" charset="0"/>
              </a:rPr>
              <a:t>{ … }</a:t>
            </a:r>
            <a:endParaRPr lang="en-IE" sz="1100" dirty="0">
              <a:solidFill>
                <a:srgbClr val="000000"/>
              </a:solidFill>
              <a:highlight>
                <a:srgbClr val="FFFFFF"/>
              </a:highlight>
              <a:latin typeface="Consolas" panose="020B0609020204030204" pitchFamily="49" charset="0"/>
            </a:endParaRP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    ]</a:t>
            </a:r>
          </a:p>
          <a:p>
            <a:r>
              <a:rPr lang="en-IE" sz="1100" dirty="0">
                <a:solidFill>
                  <a:srgbClr val="000000"/>
                </a:solidFill>
                <a:highlight>
                  <a:srgbClr val="FFFFFF"/>
                </a:highlight>
                <a:latin typeface="Consolas" panose="020B0609020204030204" pitchFamily="49" charset="0"/>
              </a:rPr>
              <a:t>}</a:t>
            </a:r>
          </a:p>
        </p:txBody>
      </p:sp>
      <p:sp>
        <p:nvSpPr>
          <p:cNvPr id="3" name="Title 2"/>
          <p:cNvSpPr>
            <a:spLocks noGrp="1"/>
          </p:cNvSpPr>
          <p:nvPr>
            <p:ph type="title"/>
          </p:nvPr>
        </p:nvSpPr>
        <p:spPr/>
        <p:txBody>
          <a:bodyPr/>
          <a:lstStyle/>
          <a:p>
            <a:r>
              <a:rPr lang="en-US" sz="3600" dirty="0" smtClean="0"/>
              <a:t>Creating applications with ARM JSON templates</a:t>
            </a:r>
            <a:endParaRPr lang="en-US" sz="3600" dirty="0"/>
          </a:p>
        </p:txBody>
      </p:sp>
      <p:sp>
        <p:nvSpPr>
          <p:cNvPr id="8" name="Text Placeholder 1"/>
          <p:cNvSpPr txBox="1">
            <a:spLocks/>
          </p:cNvSpPr>
          <p:nvPr/>
        </p:nvSpPr>
        <p:spPr>
          <a:xfrm>
            <a:off x="5712684" y="5585494"/>
            <a:ext cx="6450021" cy="914400"/>
          </a:xfrm>
          <a:prstGeom prst="rect">
            <a:avLst/>
          </a:prstGeom>
        </p:spPr>
        <p:txBody>
          <a:bodyPr vert="horz" wrap="square" lIns="182880" tIns="146304" rIns="182880" bIns="146304"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sz="2000" b="1">
                <a:gradFill>
                  <a:gsLst>
                    <a:gs pos="1299">
                      <a:srgbClr val="404040"/>
                    </a:gs>
                    <a:gs pos="100000">
                      <a:srgbClr val="404040"/>
                    </a:gs>
                  </a:gsLst>
                  <a:lin ang="5400000" scaled="0"/>
                </a:gradFill>
              </a:rPr>
              <a:t>PowerShell</a:t>
            </a:r>
            <a:endParaRPr lang="en-IE" sz="1400">
              <a:gradFill>
                <a:gsLst>
                  <a:gs pos="1299">
                    <a:srgbClr val="404040"/>
                  </a:gs>
                  <a:gs pos="100000">
                    <a:srgbClr val="404040"/>
                  </a:gs>
                </a:gsLst>
                <a:lin ang="5400000" scaled="0"/>
              </a:gradFill>
            </a:endParaRPr>
          </a:p>
          <a:p>
            <a:r>
              <a:rPr lang="en-IE" sz="1100">
                <a:solidFill>
                  <a:srgbClr val="0000FF"/>
                </a:solidFill>
                <a:latin typeface="Lucida Console" panose="020B0609040504020204" pitchFamily="49" charset="0"/>
              </a:rPr>
              <a:t>New-</a:t>
            </a:r>
            <a:r>
              <a:rPr lang="en-IE" sz="1100" err="1">
                <a:solidFill>
                  <a:srgbClr val="0000FF"/>
                </a:solidFill>
                <a:latin typeface="Lucida Console" panose="020B0609040504020204" pitchFamily="49" charset="0"/>
              </a:rPr>
              <a:t>AzureResourceGroup</a:t>
            </a:r>
            <a:r>
              <a:rPr lang="en-IE" sz="1100">
                <a:solidFill>
                  <a:prstClr val="black"/>
                </a:solidFill>
                <a:latin typeface="Lucida Console" panose="020B0609040504020204" pitchFamily="49" charset="0"/>
              </a:rPr>
              <a:t> </a:t>
            </a:r>
            <a:r>
              <a:rPr lang="en-IE" sz="1100">
                <a:solidFill>
                  <a:srgbClr val="000080"/>
                </a:solidFill>
                <a:latin typeface="Lucida Console" panose="020B0609040504020204" pitchFamily="49" charset="0"/>
              </a:rPr>
              <a:t>-Name</a:t>
            </a:r>
            <a:r>
              <a:rPr lang="en-IE" sz="1100">
                <a:solidFill>
                  <a:prstClr val="black"/>
                </a:solidFill>
                <a:latin typeface="Lucida Console" panose="020B0609040504020204" pitchFamily="49" charset="0"/>
              </a:rPr>
              <a:t> </a:t>
            </a:r>
            <a:r>
              <a:rPr lang="en-IE" sz="1100">
                <a:solidFill>
                  <a:srgbClr val="8B0000"/>
                </a:solidFill>
                <a:latin typeface="Lucida Console" panose="020B0609040504020204" pitchFamily="49" charset="0"/>
              </a:rPr>
              <a:t>'NRP-</a:t>
            </a:r>
            <a:r>
              <a:rPr lang="en-IE" sz="1100" err="1">
                <a:solidFill>
                  <a:srgbClr val="8B0000"/>
                </a:solidFill>
                <a:latin typeface="Lucida Console" panose="020B0609040504020204" pitchFamily="49" charset="0"/>
              </a:rPr>
              <a:t>DemoRG</a:t>
            </a:r>
            <a:r>
              <a:rPr lang="en-IE" sz="1100">
                <a:solidFill>
                  <a:srgbClr val="8B0000"/>
                </a:solidFill>
                <a:latin typeface="Lucida Console" panose="020B0609040504020204" pitchFamily="49" charset="0"/>
              </a:rPr>
              <a:t>'</a:t>
            </a:r>
            <a:r>
              <a:rPr lang="en-IE" sz="1100">
                <a:solidFill>
                  <a:prstClr val="black"/>
                </a:solidFill>
                <a:latin typeface="Lucida Console" panose="020B0609040504020204" pitchFamily="49" charset="0"/>
              </a:rPr>
              <a:t> </a:t>
            </a:r>
            <a:r>
              <a:rPr lang="en-IE" sz="1100">
                <a:solidFill>
                  <a:srgbClr val="000080"/>
                </a:solidFill>
                <a:latin typeface="Lucida Console" panose="020B0609040504020204" pitchFamily="49" charset="0"/>
              </a:rPr>
              <a:t>–</a:t>
            </a:r>
            <a:r>
              <a:rPr lang="en-IE" sz="1100" err="1">
                <a:solidFill>
                  <a:srgbClr val="000080"/>
                </a:solidFill>
                <a:latin typeface="Lucida Console" panose="020B0609040504020204" pitchFamily="49" charset="0"/>
              </a:rPr>
              <a:t>TemplateFile</a:t>
            </a:r>
            <a:r>
              <a:rPr lang="en-IE" sz="1100">
                <a:solidFill>
                  <a:srgbClr val="000080"/>
                </a:solidFill>
                <a:latin typeface="Lucida Console" panose="020B0609040504020204" pitchFamily="49" charset="0"/>
              </a:rPr>
              <a:t> </a:t>
            </a:r>
            <a:r>
              <a:rPr lang="en-IE" sz="1100">
                <a:solidFill>
                  <a:srgbClr val="8B0000"/>
                </a:solidFill>
                <a:latin typeface="Lucida Console" panose="020B0609040504020204" pitchFamily="49" charset="0"/>
              </a:rPr>
              <a:t>'C:\</a:t>
            </a:r>
            <a:r>
              <a:rPr lang="en-IE" sz="1100" err="1">
                <a:solidFill>
                  <a:srgbClr val="8B0000"/>
                </a:solidFill>
                <a:latin typeface="Lucida Console" panose="020B0609040504020204" pitchFamily="49" charset="0"/>
              </a:rPr>
              <a:t>sampletemplate.json</a:t>
            </a:r>
            <a:r>
              <a:rPr lang="en-IE" sz="1100">
                <a:solidFill>
                  <a:srgbClr val="8B0000"/>
                </a:solidFill>
                <a:latin typeface="Lucida Console" panose="020B0609040504020204" pitchFamily="49" charset="0"/>
              </a:rPr>
              <a:t>'</a:t>
            </a:r>
            <a:r>
              <a:rPr lang="en-IE" sz="1100">
                <a:solidFill>
                  <a:prstClr val="black"/>
                </a:solidFill>
                <a:latin typeface="Lucida Console" panose="020B0609040504020204" pitchFamily="49" charset="0"/>
              </a:rPr>
              <a:t> </a:t>
            </a:r>
            <a:r>
              <a:rPr lang="en-IE" sz="1100">
                <a:solidFill>
                  <a:srgbClr val="000080"/>
                </a:solidFill>
                <a:latin typeface="Lucida Console" panose="020B0609040504020204" pitchFamily="49" charset="0"/>
              </a:rPr>
              <a:t>-Location</a:t>
            </a:r>
            <a:r>
              <a:rPr lang="en-IE" sz="1100">
                <a:solidFill>
                  <a:prstClr val="black"/>
                </a:solidFill>
                <a:latin typeface="Lucida Console" panose="020B0609040504020204" pitchFamily="49" charset="0"/>
              </a:rPr>
              <a:t> </a:t>
            </a:r>
            <a:r>
              <a:rPr lang="en-IE" sz="1100">
                <a:solidFill>
                  <a:srgbClr val="8B0000"/>
                </a:solidFill>
                <a:latin typeface="Lucida Console" panose="020B0609040504020204" pitchFamily="49" charset="0"/>
              </a:rPr>
              <a:t>'West US‘</a:t>
            </a:r>
            <a:r>
              <a:rPr lang="en-IE" sz="1100">
                <a:solidFill>
                  <a:srgbClr val="000080"/>
                </a:solidFill>
                <a:latin typeface="Lucida Console" panose="020B0609040504020204" pitchFamily="49" charset="0"/>
              </a:rPr>
              <a:t> `</a:t>
            </a:r>
          </a:p>
          <a:p>
            <a:r>
              <a:rPr lang="en-IE" sz="1100">
                <a:solidFill>
                  <a:srgbClr val="000080"/>
                </a:solidFill>
                <a:latin typeface="Lucida Console" panose="020B0609040504020204" pitchFamily="49" charset="0"/>
              </a:rPr>
              <a:t>-NamedParameter1 “value” `</a:t>
            </a:r>
          </a:p>
          <a:p>
            <a:r>
              <a:rPr lang="en-IE" sz="1100">
                <a:solidFill>
                  <a:srgbClr val="000080"/>
                </a:solidFill>
                <a:latin typeface="Lucida Console" panose="020B0609040504020204" pitchFamily="49" charset="0"/>
              </a:rPr>
              <a:t>-NamedParameter2 “value”</a:t>
            </a:r>
          </a:p>
        </p:txBody>
      </p:sp>
    </p:spTree>
    <p:extLst>
      <p:ext uri="{BB962C8B-B14F-4D97-AF65-F5344CB8AC3E}">
        <p14:creationId xmlns:p14="http://schemas.microsoft.com/office/powerpoint/2010/main" val="5534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7680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 let’s </a:t>
            </a:r>
            <a:r>
              <a:rPr lang="en-US" dirty="0"/>
              <a:t>code some networks!</a:t>
            </a:r>
          </a:p>
        </p:txBody>
      </p:sp>
    </p:spTree>
    <p:extLst>
      <p:ext uri="{BB962C8B-B14F-4D97-AF65-F5344CB8AC3E}">
        <p14:creationId xmlns:p14="http://schemas.microsoft.com/office/powerpoint/2010/main" val="401761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2"/>
            <a:ext cx="7315203" cy="1825352"/>
          </a:xfrm>
        </p:spPr>
        <p:txBody>
          <a:bodyPr/>
          <a:lstStyle/>
          <a:p>
            <a:r>
              <a:rPr lang="en-US" sz="3200" dirty="0" smtClean="0"/>
              <a:t>Back to the start – why should you care?</a:t>
            </a:r>
          </a:p>
          <a:p>
            <a:endParaRPr lang="en-US" sz="3200" dirty="0" smtClean="0"/>
          </a:p>
          <a:p>
            <a:r>
              <a:rPr lang="en-US" sz="3200" dirty="0" smtClean="0"/>
              <a:t>Liberate your development &amp; testing with Azure</a:t>
            </a:r>
          </a:p>
          <a:p>
            <a:r>
              <a:rPr lang="en-US" sz="3200" dirty="0">
                <a:solidFill>
                  <a:schemeClr val="tx1"/>
                </a:solidFill>
                <a:latin typeface="Segoe UI Light" pitchFamily="34" charset="0"/>
              </a:rPr>
              <a:t>Model your solutions </a:t>
            </a:r>
            <a:r>
              <a:rPr lang="en-US" sz="3200" dirty="0" smtClean="0">
                <a:solidFill>
                  <a:schemeClr val="tx1"/>
                </a:solidFill>
                <a:latin typeface="Segoe UI Light" pitchFamily="34" charset="0"/>
              </a:rPr>
              <a:t>in templates, </a:t>
            </a:r>
            <a:r>
              <a:rPr lang="en-US" sz="3200" dirty="0">
                <a:solidFill>
                  <a:schemeClr val="tx1"/>
                </a:solidFill>
                <a:latin typeface="Segoe UI Light" pitchFamily="34" charset="0"/>
              </a:rPr>
              <a:t>abstracting variance as parameters</a:t>
            </a:r>
          </a:p>
          <a:p>
            <a:r>
              <a:rPr lang="en-US" sz="3200" dirty="0" smtClean="0"/>
              <a:t>Repeatable and predictable creation of your Dev/Test environments</a:t>
            </a:r>
          </a:p>
          <a:p>
            <a:r>
              <a:rPr lang="en-US" sz="3200" dirty="0" smtClean="0"/>
              <a:t>Best of class infrastructure with  consistent interfaces, fast provisioning and massive scale </a:t>
            </a:r>
          </a:p>
        </p:txBody>
      </p:sp>
      <p:sp>
        <p:nvSpPr>
          <p:cNvPr id="3" name="Title 2"/>
          <p:cNvSpPr>
            <a:spLocks noGrp="1"/>
          </p:cNvSpPr>
          <p:nvPr>
            <p:ph type="title"/>
          </p:nvPr>
        </p:nvSpPr>
        <p:spPr/>
        <p:txBody>
          <a:bodyPr/>
          <a:lstStyle/>
          <a:p>
            <a:r>
              <a:rPr lang="en-US" dirty="0" smtClean="0"/>
              <a:t>Network Aware Applications</a:t>
            </a:r>
            <a:endParaRPr lang="en-US" dirty="0"/>
          </a:p>
        </p:txBody>
      </p:sp>
      <p:pic>
        <p:nvPicPr>
          <p:cNvPr id="4" name="Picture 3"/>
          <p:cNvPicPr>
            <a:picLocks noChangeAspect="1"/>
          </p:cNvPicPr>
          <p:nvPr/>
        </p:nvPicPr>
        <p:blipFill>
          <a:blip r:embed="rId3"/>
          <a:stretch>
            <a:fillRect/>
          </a:stretch>
        </p:blipFill>
        <p:spPr>
          <a:xfrm>
            <a:off x="745629" y="1092177"/>
            <a:ext cx="3010433" cy="5721121"/>
          </a:xfrm>
          <a:prstGeom prst="rect">
            <a:avLst/>
          </a:prstGeom>
        </p:spPr>
      </p:pic>
    </p:spTree>
    <p:extLst>
      <p:ext uri="{BB962C8B-B14F-4D97-AF65-F5344CB8AC3E}">
        <p14:creationId xmlns:p14="http://schemas.microsoft.com/office/powerpoint/2010/main" val="73218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And not to forget – manage the way you want  </a:t>
            </a:r>
            <a:endParaRPr lang="en-US" dirty="0"/>
          </a:p>
        </p:txBody>
      </p:sp>
      <p:sp>
        <p:nvSpPr>
          <p:cNvPr id="6" name="TextBox 5"/>
          <p:cNvSpPr txBox="1"/>
          <p:nvPr/>
        </p:nvSpPr>
        <p:spPr>
          <a:xfrm>
            <a:off x="262832" y="1212849"/>
            <a:ext cx="6986528" cy="1932837"/>
          </a:xfrm>
          <a:prstGeom prst="rect">
            <a:avLst/>
          </a:prstGeom>
          <a:noFill/>
        </p:spPr>
        <p:txBody>
          <a:bodyPr wrap="none" lIns="182880" tIns="146304" rIns="182880" bIns="146304" rtlCol="0">
            <a:spAutoFit/>
          </a:bodyPr>
          <a:lstStyle/>
          <a:p>
            <a:pPr>
              <a:lnSpc>
                <a:spcPct val="90000"/>
              </a:lnSpc>
              <a:spcAft>
                <a:spcPts val="600"/>
              </a:spcAft>
            </a:pPr>
            <a:r>
              <a:rPr lang="en-IE" sz="2400" dirty="0" smtClean="0">
                <a:gradFill>
                  <a:gsLst>
                    <a:gs pos="2917">
                      <a:srgbClr val="404040"/>
                    </a:gs>
                    <a:gs pos="30000">
                      <a:srgbClr val="404040"/>
                    </a:gs>
                  </a:gsLst>
                  <a:lin ang="5400000" scaled="0"/>
                </a:gradFill>
              </a:rPr>
              <a:t>X-Plat cli</a:t>
            </a:r>
          </a:p>
          <a:p>
            <a:pPr>
              <a:lnSpc>
                <a:spcPct val="90000"/>
              </a:lnSpc>
              <a:spcAft>
                <a:spcPts val="600"/>
              </a:spcAft>
            </a:pPr>
            <a:r>
              <a:rPr lang="en-US" dirty="0" err="1">
                <a:solidFill>
                  <a:srgbClr val="404040"/>
                </a:solidFill>
                <a:latin typeface="Courier New" panose="02070309020205020404" pitchFamily="49" charset="0"/>
                <a:cs typeface="Courier New" panose="02070309020205020404" pitchFamily="49" charset="0"/>
              </a:rPr>
              <a:t>sudo</a:t>
            </a:r>
            <a:r>
              <a:rPr lang="en-US" dirty="0">
                <a:solidFill>
                  <a:srgbClr val="404040"/>
                </a:solidFill>
                <a:latin typeface="Courier New" panose="02070309020205020404" pitchFamily="49" charset="0"/>
                <a:cs typeface="Courier New" panose="02070309020205020404" pitchFamily="49" charset="0"/>
              </a:rPr>
              <a:t> </a:t>
            </a:r>
            <a:r>
              <a:rPr lang="en-US" dirty="0" err="1">
                <a:solidFill>
                  <a:srgbClr val="404040"/>
                </a:solidFill>
                <a:latin typeface="Courier New" panose="02070309020205020404" pitchFamily="49" charset="0"/>
                <a:cs typeface="Courier New" panose="02070309020205020404" pitchFamily="49" charset="0"/>
              </a:rPr>
              <a:t>npm</a:t>
            </a:r>
            <a:r>
              <a:rPr lang="en-US" dirty="0">
                <a:solidFill>
                  <a:srgbClr val="404040"/>
                </a:solidFill>
                <a:latin typeface="Courier New" panose="02070309020205020404" pitchFamily="49" charset="0"/>
                <a:cs typeface="Courier New" panose="02070309020205020404" pitchFamily="49" charset="0"/>
              </a:rPr>
              <a:t> install azure-cli-[version].tgz –global</a:t>
            </a:r>
          </a:p>
          <a:p>
            <a:pPr>
              <a:lnSpc>
                <a:spcPct val="90000"/>
              </a:lnSpc>
              <a:spcAft>
                <a:spcPts val="600"/>
              </a:spcAft>
            </a:pPr>
            <a:r>
              <a:rPr lang="en-US" dirty="0">
                <a:solidFill>
                  <a:srgbClr val="404040"/>
                </a:solidFill>
                <a:latin typeface="Courier New" panose="02070309020205020404" pitchFamily="49" charset="0"/>
                <a:cs typeface="Courier New" panose="02070309020205020404" pitchFamily="49" charset="0"/>
              </a:rPr>
              <a:t>Azure login –u &lt;your email address&gt;</a:t>
            </a:r>
          </a:p>
          <a:p>
            <a:pPr marL="0" lvl="1">
              <a:lnSpc>
                <a:spcPct val="90000"/>
              </a:lnSpc>
              <a:spcAft>
                <a:spcPts val="600"/>
              </a:spcAft>
            </a:pPr>
            <a:r>
              <a:rPr lang="en-US" dirty="0">
                <a:solidFill>
                  <a:srgbClr val="404040"/>
                </a:solidFill>
                <a:latin typeface="Courier New" panose="02070309020205020404" pitchFamily="49" charset="0"/>
                <a:cs typeface="Courier New" panose="02070309020205020404" pitchFamily="49" charset="0"/>
              </a:rPr>
              <a:t>Azure </a:t>
            </a:r>
            <a:r>
              <a:rPr lang="en-US" dirty="0" err="1">
                <a:solidFill>
                  <a:srgbClr val="404040"/>
                </a:solidFill>
                <a:latin typeface="Courier New" panose="02070309020205020404" pitchFamily="49" charset="0"/>
                <a:cs typeface="Courier New" panose="02070309020205020404" pitchFamily="49" charset="0"/>
              </a:rPr>
              <a:t>config</a:t>
            </a:r>
            <a:r>
              <a:rPr lang="en-US" dirty="0">
                <a:solidFill>
                  <a:srgbClr val="404040"/>
                </a:solidFill>
                <a:latin typeface="Courier New" panose="02070309020205020404" pitchFamily="49" charset="0"/>
                <a:cs typeface="Courier New" panose="02070309020205020404" pitchFamily="49" charset="0"/>
              </a:rPr>
              <a:t> mode arm</a:t>
            </a:r>
            <a:endParaRPr lang="en-IE" dirty="0">
              <a:solidFill>
                <a:srgbClr val="404040"/>
              </a:solidFill>
              <a:latin typeface="Courier New" panose="02070309020205020404" pitchFamily="49" charset="0"/>
              <a:cs typeface="Courier New" panose="02070309020205020404" pitchFamily="49" charset="0"/>
            </a:endParaRPr>
          </a:p>
          <a:p>
            <a:pPr>
              <a:lnSpc>
                <a:spcPct val="90000"/>
              </a:lnSpc>
              <a:spcAft>
                <a:spcPts val="600"/>
              </a:spcAft>
            </a:pPr>
            <a:r>
              <a:rPr lang="en-US" dirty="0">
                <a:solidFill>
                  <a:srgbClr val="404040"/>
                </a:solidFill>
                <a:latin typeface="Courier New" panose="02070309020205020404" pitchFamily="49" charset="0"/>
                <a:cs typeface="Courier New" panose="02070309020205020404" pitchFamily="49" charset="0"/>
              </a:rPr>
              <a:t>azure network </a:t>
            </a:r>
            <a:r>
              <a:rPr lang="en-US" dirty="0" err="1">
                <a:solidFill>
                  <a:srgbClr val="404040"/>
                </a:solidFill>
                <a:latin typeface="Courier New" panose="02070309020205020404" pitchFamily="49" charset="0"/>
                <a:cs typeface="Courier New" panose="02070309020205020404" pitchFamily="49" charset="0"/>
              </a:rPr>
              <a:t>vnet</a:t>
            </a:r>
            <a:r>
              <a:rPr lang="en-US" dirty="0">
                <a:solidFill>
                  <a:srgbClr val="404040"/>
                </a:solidFill>
                <a:latin typeface="Courier New" panose="02070309020205020404" pitchFamily="49" charset="0"/>
                <a:cs typeface="Courier New" panose="02070309020205020404" pitchFamily="49" charset="0"/>
              </a:rPr>
              <a:t> create …</a:t>
            </a:r>
            <a:endParaRPr lang="en-IE" dirty="0" err="1">
              <a:solidFill>
                <a:srgbClr val="404040"/>
              </a:solidFill>
              <a:latin typeface="Courier New" panose="02070309020205020404" pitchFamily="49" charset="0"/>
              <a:cs typeface="Courier New" panose="02070309020205020404" pitchFamily="49" charset="0"/>
            </a:endParaRPr>
          </a:p>
        </p:txBody>
      </p:sp>
      <p:sp>
        <p:nvSpPr>
          <p:cNvPr id="4" name="TextBox 3"/>
          <p:cNvSpPr txBox="1"/>
          <p:nvPr/>
        </p:nvSpPr>
        <p:spPr>
          <a:xfrm>
            <a:off x="2185789" y="3141772"/>
            <a:ext cx="9544921" cy="2142125"/>
          </a:xfrm>
          <a:prstGeom prst="rect">
            <a:avLst/>
          </a:prstGeom>
          <a:noFill/>
        </p:spPr>
        <p:txBody>
          <a:bodyPr wrap="none" lIns="182880" tIns="146304" rIns="182880" bIns="146304" rtlCol="0">
            <a:spAutoFit/>
          </a:bodyPr>
          <a:lstStyle/>
          <a:p>
            <a:r>
              <a:rPr lang="en-IE" sz="2400" dirty="0" smtClean="0">
                <a:gradFill>
                  <a:gsLst>
                    <a:gs pos="2917">
                      <a:schemeClr val="tx1"/>
                    </a:gs>
                    <a:gs pos="30000">
                      <a:schemeClr val="tx1"/>
                    </a:gs>
                  </a:gsLst>
                  <a:lin ang="5400000" scaled="0"/>
                </a:gradFill>
              </a:rPr>
              <a:t>Java SDK</a:t>
            </a:r>
            <a:endParaRPr lang="en-IE" sz="2400" dirty="0">
              <a:solidFill>
                <a:srgbClr val="000000"/>
              </a:solidFill>
              <a:highlight>
                <a:srgbClr val="FFFFFF"/>
              </a:highlight>
              <a:latin typeface="Consolas" panose="020B0609020204030204" pitchFamily="49" charset="0"/>
            </a:endParaRPr>
          </a:p>
          <a:p>
            <a:r>
              <a:rPr lang="en-IE" sz="2400" dirty="0">
                <a:solidFill>
                  <a:srgbClr val="0000FF"/>
                </a:solidFill>
                <a:highlight>
                  <a:srgbClr val="FFFFFF"/>
                </a:highlight>
                <a:latin typeface="Consolas" panose="020B0609020204030204" pitchFamily="49" charset="0"/>
              </a:rPr>
              <a:t>import</a:t>
            </a:r>
            <a:r>
              <a:rPr lang="en-IE" sz="2400" dirty="0">
                <a:solidFill>
                  <a:srgbClr val="000000"/>
                </a:solidFill>
                <a:highlight>
                  <a:srgbClr val="FFFFFF"/>
                </a:highlight>
                <a:latin typeface="Consolas" panose="020B0609020204030204" pitchFamily="49" charset="0"/>
              </a:rPr>
              <a:t> </a:t>
            </a:r>
            <a:r>
              <a:rPr lang="en-IE" sz="2400" dirty="0" err="1">
                <a:solidFill>
                  <a:srgbClr val="000000"/>
                </a:solidFill>
                <a:highlight>
                  <a:srgbClr val="FFFFFF"/>
                </a:highlight>
                <a:latin typeface="Consolas" panose="020B0609020204030204" pitchFamily="49" charset="0"/>
              </a:rPr>
              <a:t>com.microsoft.azure.storage</a:t>
            </a:r>
            <a:r>
              <a:rPr lang="en-IE" sz="2400" dirty="0">
                <a:solidFill>
                  <a:srgbClr val="000000"/>
                </a:solidFill>
                <a:highlight>
                  <a:srgbClr val="FFFFFF"/>
                </a:highlight>
                <a:latin typeface="Consolas" panose="020B0609020204030204" pitchFamily="49" charset="0"/>
              </a:rPr>
              <a:t>.*;</a:t>
            </a:r>
          </a:p>
          <a:p>
            <a:r>
              <a:rPr lang="en-IE" sz="2400" dirty="0">
                <a:solidFill>
                  <a:srgbClr val="0000FF"/>
                </a:solidFill>
                <a:highlight>
                  <a:srgbClr val="FFFFFF"/>
                </a:highlight>
                <a:latin typeface="Consolas" panose="020B0609020204030204" pitchFamily="49" charset="0"/>
              </a:rPr>
              <a:t>import</a:t>
            </a:r>
            <a:r>
              <a:rPr lang="en-IE" sz="2400" dirty="0">
                <a:solidFill>
                  <a:srgbClr val="000000"/>
                </a:solidFill>
                <a:highlight>
                  <a:srgbClr val="FFFFFF"/>
                </a:highlight>
                <a:latin typeface="Consolas" panose="020B0609020204030204" pitchFamily="49" charset="0"/>
              </a:rPr>
              <a:t> </a:t>
            </a:r>
            <a:r>
              <a:rPr lang="en-IE" sz="2400" dirty="0" err="1">
                <a:solidFill>
                  <a:srgbClr val="000000"/>
                </a:solidFill>
                <a:highlight>
                  <a:srgbClr val="FFFFFF"/>
                </a:highlight>
                <a:latin typeface="Consolas" panose="020B0609020204030204" pitchFamily="49" charset="0"/>
              </a:rPr>
              <a:t>com.microsoft.azure.storage.table</a:t>
            </a:r>
            <a:r>
              <a:rPr lang="en-IE" sz="2400" dirty="0">
                <a:solidFill>
                  <a:srgbClr val="000000"/>
                </a:solidFill>
                <a:highlight>
                  <a:srgbClr val="FFFFFF"/>
                </a:highlight>
                <a:latin typeface="Consolas" panose="020B0609020204030204" pitchFamily="49" charset="0"/>
              </a:rPr>
              <a:t>.*;</a:t>
            </a:r>
          </a:p>
          <a:p>
            <a:r>
              <a:rPr lang="en-IE" sz="2400" dirty="0">
                <a:solidFill>
                  <a:srgbClr val="0000FF"/>
                </a:solidFill>
                <a:highlight>
                  <a:srgbClr val="FFFFFF"/>
                </a:highlight>
                <a:latin typeface="Consolas" panose="020B0609020204030204" pitchFamily="49" charset="0"/>
              </a:rPr>
              <a:t>import</a:t>
            </a:r>
            <a:r>
              <a:rPr lang="en-IE" sz="2400" dirty="0">
                <a:solidFill>
                  <a:srgbClr val="000000"/>
                </a:solidFill>
                <a:highlight>
                  <a:srgbClr val="FFFFFF"/>
                </a:highlight>
                <a:latin typeface="Consolas" panose="020B0609020204030204" pitchFamily="49" charset="0"/>
              </a:rPr>
              <a:t> </a:t>
            </a:r>
            <a:r>
              <a:rPr lang="en-IE" sz="2400" dirty="0" err="1">
                <a:solidFill>
                  <a:srgbClr val="000000"/>
                </a:solidFill>
                <a:highlight>
                  <a:srgbClr val="FFFFFF"/>
                </a:highlight>
                <a:latin typeface="Consolas" panose="020B0609020204030204" pitchFamily="49" charset="0"/>
              </a:rPr>
              <a:t>com.microsoft.azure.storage.table.TableQuery</a:t>
            </a:r>
            <a:r>
              <a:rPr lang="en-IE" sz="2400" dirty="0" smtClean="0">
                <a:solidFill>
                  <a:srgbClr val="000000"/>
                </a:solidFill>
                <a:highlight>
                  <a:srgbClr val="FFFFFF"/>
                </a:highlight>
                <a:latin typeface="Consolas" panose="020B0609020204030204" pitchFamily="49" charset="0"/>
              </a:rPr>
              <a:t>.*;</a:t>
            </a:r>
            <a:endParaRPr lang="en-IE" sz="2400" dirty="0">
              <a:solidFill>
                <a:srgbClr val="000000"/>
              </a:solidFill>
              <a:highlight>
                <a:srgbClr val="FFFFFF"/>
              </a:highlight>
              <a:latin typeface="Consolas" panose="020B0609020204030204" pitchFamily="49" charset="0"/>
            </a:endParaRPr>
          </a:p>
          <a:p>
            <a:r>
              <a:rPr lang="en-IE" sz="2400" dirty="0" smtClean="0">
                <a:solidFill>
                  <a:srgbClr val="000000"/>
                </a:solidFill>
                <a:highlight>
                  <a:srgbClr val="FFFFFF"/>
                </a:highlight>
                <a:latin typeface="Consolas" panose="020B0609020204030204" pitchFamily="49" charset="0"/>
              </a:rPr>
              <a:t>…</a:t>
            </a:r>
            <a:endParaRPr lang="en-IE" sz="2400" dirty="0" smtClean="0">
              <a:gradFill>
                <a:gsLst>
                  <a:gs pos="2917">
                    <a:schemeClr val="tx1"/>
                  </a:gs>
                  <a:gs pos="30000">
                    <a:schemeClr val="tx1"/>
                  </a:gs>
                </a:gsLst>
                <a:lin ang="5400000" scaled="0"/>
              </a:gradFill>
            </a:endParaRPr>
          </a:p>
        </p:txBody>
      </p:sp>
      <p:sp>
        <p:nvSpPr>
          <p:cNvPr id="5" name="TextBox 4"/>
          <p:cNvSpPr txBox="1"/>
          <p:nvPr/>
        </p:nvSpPr>
        <p:spPr>
          <a:xfrm>
            <a:off x="274639" y="5008065"/>
            <a:ext cx="7166064" cy="1812804"/>
          </a:xfrm>
          <a:prstGeom prst="rect">
            <a:avLst/>
          </a:prstGeom>
          <a:noFill/>
        </p:spPr>
        <p:txBody>
          <a:bodyPr wrap="none" lIns="182880" tIns="146304" rIns="182880" bIns="146304" rtlCol="0">
            <a:spAutoFit/>
          </a:bodyPr>
          <a:lstStyle/>
          <a:p>
            <a:pPr>
              <a:lnSpc>
                <a:spcPct val="90000"/>
              </a:lnSpc>
              <a:spcAft>
                <a:spcPts val="600"/>
              </a:spcAft>
            </a:pPr>
            <a:r>
              <a:rPr lang="en-IE" sz="2400" dirty="0" smtClean="0">
                <a:gradFill>
                  <a:gsLst>
                    <a:gs pos="2917">
                      <a:schemeClr val="tx1"/>
                    </a:gs>
                    <a:gs pos="30000">
                      <a:schemeClr val="tx1"/>
                    </a:gs>
                  </a:gsLst>
                  <a:lin ang="5400000" scaled="0"/>
                </a:gradFill>
              </a:rPr>
              <a:t>Node.JS</a:t>
            </a:r>
            <a:endParaRPr lang="en-IE" sz="2400" dirty="0">
              <a:solidFill>
                <a:srgbClr val="000000"/>
              </a:solidFill>
              <a:highlight>
                <a:srgbClr val="FFFFFF"/>
              </a:highlight>
              <a:latin typeface="Consolas" panose="020B0609020204030204" pitchFamily="49" charset="0"/>
            </a:endParaRPr>
          </a:p>
          <a:p>
            <a:r>
              <a:rPr lang="en-IE" sz="2400" dirty="0" err="1">
                <a:solidFill>
                  <a:srgbClr val="0000FF"/>
                </a:solidFill>
                <a:highlight>
                  <a:srgbClr val="FFFFFF"/>
                </a:highlight>
                <a:latin typeface="Consolas" panose="020B0609020204030204" pitchFamily="49" charset="0"/>
              </a:rPr>
              <a:t>var</a:t>
            </a:r>
            <a:r>
              <a:rPr lang="en-IE" sz="2400" dirty="0">
                <a:solidFill>
                  <a:srgbClr val="000000"/>
                </a:solidFill>
                <a:highlight>
                  <a:srgbClr val="FFFFFF"/>
                </a:highlight>
                <a:latin typeface="Consolas" panose="020B0609020204030204" pitchFamily="49" charset="0"/>
              </a:rPr>
              <a:t> azure = require(</a:t>
            </a:r>
            <a:r>
              <a:rPr lang="en-IE" sz="2400" dirty="0">
                <a:solidFill>
                  <a:srgbClr val="A31515"/>
                </a:solidFill>
                <a:highlight>
                  <a:srgbClr val="FFFFFF"/>
                </a:highlight>
                <a:latin typeface="Consolas" panose="020B0609020204030204" pitchFamily="49" charset="0"/>
              </a:rPr>
              <a:t>'azure-storage'</a:t>
            </a:r>
            <a:r>
              <a:rPr lang="en-IE" sz="2400" dirty="0">
                <a:solidFill>
                  <a:srgbClr val="000000"/>
                </a:solidFill>
                <a:highlight>
                  <a:srgbClr val="FFFFFF"/>
                </a:highlight>
                <a:latin typeface="Consolas" panose="020B0609020204030204" pitchFamily="49" charset="0"/>
              </a:rPr>
              <a:t>);</a:t>
            </a:r>
          </a:p>
          <a:p>
            <a:r>
              <a:rPr lang="en-IE" sz="2400" dirty="0" err="1">
                <a:solidFill>
                  <a:srgbClr val="0000FF"/>
                </a:solidFill>
                <a:highlight>
                  <a:srgbClr val="FFFFFF"/>
                </a:highlight>
                <a:latin typeface="Consolas" panose="020B0609020204030204" pitchFamily="49" charset="0"/>
              </a:rPr>
              <a:t>var</a:t>
            </a:r>
            <a:r>
              <a:rPr lang="en-IE" sz="2400" dirty="0">
                <a:solidFill>
                  <a:srgbClr val="000000"/>
                </a:solidFill>
                <a:highlight>
                  <a:srgbClr val="FFFFFF"/>
                </a:highlight>
                <a:latin typeface="Consolas" panose="020B0609020204030204" pitchFamily="49" charset="0"/>
              </a:rPr>
              <a:t> </a:t>
            </a:r>
            <a:r>
              <a:rPr lang="en-IE" sz="2400" dirty="0" err="1">
                <a:solidFill>
                  <a:srgbClr val="000000"/>
                </a:solidFill>
                <a:highlight>
                  <a:srgbClr val="FFFFFF"/>
                </a:highlight>
                <a:latin typeface="Consolas" panose="020B0609020204030204" pitchFamily="49" charset="0"/>
              </a:rPr>
              <a:t>blobSvc</a:t>
            </a:r>
            <a:r>
              <a:rPr lang="en-IE" sz="2400" dirty="0">
                <a:solidFill>
                  <a:srgbClr val="000000"/>
                </a:solidFill>
                <a:highlight>
                  <a:srgbClr val="FFFFFF"/>
                </a:highlight>
                <a:latin typeface="Consolas" panose="020B0609020204030204" pitchFamily="49" charset="0"/>
              </a:rPr>
              <a:t> = </a:t>
            </a:r>
            <a:r>
              <a:rPr lang="en-IE" sz="2400" dirty="0" err="1">
                <a:solidFill>
                  <a:srgbClr val="000000"/>
                </a:solidFill>
                <a:highlight>
                  <a:srgbClr val="FFFFFF"/>
                </a:highlight>
                <a:latin typeface="Consolas" panose="020B0609020204030204" pitchFamily="49" charset="0"/>
              </a:rPr>
              <a:t>azure.createBlobService</a:t>
            </a:r>
            <a:r>
              <a:rPr lang="en-IE" sz="2400" dirty="0">
                <a:solidFill>
                  <a:srgbClr val="000000"/>
                </a:solidFill>
                <a:highlight>
                  <a:srgbClr val="FFFFFF"/>
                </a:highlight>
                <a:latin typeface="Consolas" panose="020B0609020204030204" pitchFamily="49" charset="0"/>
              </a:rPr>
              <a:t>();</a:t>
            </a:r>
          </a:p>
          <a:p>
            <a:r>
              <a:rPr lang="en-IE" sz="2400" dirty="0" err="1">
                <a:solidFill>
                  <a:srgbClr val="000000"/>
                </a:solidFill>
                <a:highlight>
                  <a:srgbClr val="FFFFFF"/>
                </a:highlight>
                <a:latin typeface="Consolas" panose="020B0609020204030204" pitchFamily="49" charset="0"/>
              </a:rPr>
              <a:t>blobSvc.createContainerIfNotExists</a:t>
            </a:r>
            <a:r>
              <a:rPr lang="en-IE" sz="2400" dirty="0">
                <a:solidFill>
                  <a:srgbClr val="000000"/>
                </a:solidFill>
                <a:highlight>
                  <a:srgbClr val="FFFFFF"/>
                </a:highlight>
                <a:latin typeface="Consolas" panose="020B0609020204030204" pitchFamily="49" charset="0"/>
              </a:rPr>
              <a:t> ...</a:t>
            </a:r>
            <a:endParaRPr lang="en-IE"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0862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382738"/>
          </a:xfrm>
        </p:spPr>
        <p:txBody>
          <a:bodyPr/>
          <a:lstStyle/>
          <a:p>
            <a:r>
              <a:rPr lang="en-US" dirty="0" smtClean="0"/>
              <a:t>Attend these talks to learn more</a:t>
            </a:r>
          </a:p>
          <a:p>
            <a:pPr lvl="1"/>
            <a:r>
              <a:rPr lang="en-US" dirty="0" smtClean="0"/>
              <a:t>Wed 11:30 – 12:30pm – 3-618 - The Next-Generation Azure Compute Platform with Mark </a:t>
            </a:r>
            <a:r>
              <a:rPr lang="en-US" dirty="0" err="1" smtClean="0"/>
              <a:t>Russinovich</a:t>
            </a:r>
            <a:endParaRPr lang="en-US" dirty="0" smtClean="0"/>
          </a:p>
          <a:p>
            <a:pPr lvl="1"/>
            <a:r>
              <a:rPr lang="en-US" dirty="0" smtClean="0"/>
              <a:t>Wed 5:00 – 6:00pm – 2-646 - Introduction and What’s New in Azure </a:t>
            </a:r>
            <a:r>
              <a:rPr lang="en-US" dirty="0" err="1" smtClean="0"/>
              <a:t>IaaS</a:t>
            </a:r>
            <a:endParaRPr lang="en-US" dirty="0" smtClean="0"/>
          </a:p>
          <a:p>
            <a:pPr lvl="1"/>
            <a:r>
              <a:rPr lang="en-US" dirty="0" smtClean="0"/>
              <a:t>Thu 11:30 - 12:30pm - 2-667 – Lessons from Scale: Building Applications for Azure</a:t>
            </a:r>
          </a:p>
          <a:p>
            <a:pPr lvl="1"/>
            <a:r>
              <a:rPr lang="en-US" dirty="0" smtClean="0"/>
              <a:t>Fri 12:30 – 1:30pm - 2-688 – Azure Virtual Machines Deep Dive</a:t>
            </a:r>
          </a:p>
          <a:p>
            <a:r>
              <a:rPr lang="en-US" dirty="0" smtClean="0"/>
              <a:t>Try out the new ARM Core Resource Providers</a:t>
            </a:r>
          </a:p>
          <a:p>
            <a:r>
              <a:rPr lang="en-US" dirty="0" smtClean="0"/>
              <a:t>And take control of your networks!</a:t>
            </a:r>
            <a:endParaRPr lang="en-US"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194391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301068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8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Yousef Khalidi &amp; Stephen Malone</a:t>
            </a:r>
          </a:p>
          <a:p>
            <a:r>
              <a:rPr lang="en-US" dirty="0" smtClean="0"/>
              <a:t>Azure Networking</a:t>
            </a:r>
          </a:p>
        </p:txBody>
      </p:sp>
      <p:sp>
        <p:nvSpPr>
          <p:cNvPr id="2" name="Title 1"/>
          <p:cNvSpPr>
            <a:spLocks noGrp="1"/>
          </p:cNvSpPr>
          <p:nvPr>
            <p:ph type="ctrTitle"/>
          </p:nvPr>
        </p:nvSpPr>
        <p:spPr/>
        <p:txBody>
          <a:bodyPr/>
          <a:lstStyle/>
          <a:p>
            <a:r>
              <a:rPr lang="en-US" dirty="0"/>
              <a:t>Building Network Aware Applications Using Azure </a:t>
            </a:r>
            <a:r>
              <a:rPr lang="en-US" dirty="0" smtClean="0"/>
              <a:t>Resource Provider </a:t>
            </a:r>
            <a:r>
              <a:rPr lang="en-US" dirty="0"/>
              <a:t>(RP)</a:t>
            </a:r>
          </a:p>
        </p:txBody>
      </p:sp>
      <p:sp>
        <p:nvSpPr>
          <p:cNvPr id="6" name="Text Placeholder 5"/>
          <p:cNvSpPr>
            <a:spLocks noGrp="1"/>
          </p:cNvSpPr>
          <p:nvPr>
            <p:ph type="body" sz="quarter" idx="13"/>
          </p:nvPr>
        </p:nvSpPr>
        <p:spPr/>
        <p:txBody>
          <a:bodyPr/>
          <a:lstStyle/>
          <a:p>
            <a:r>
              <a:rPr lang="en-US" dirty="0" smtClean="0"/>
              <a:t>2-647</a:t>
            </a:r>
            <a:endParaRPr lang="en-US" dirty="0"/>
          </a:p>
        </p:txBody>
      </p:sp>
    </p:spTree>
    <p:extLst>
      <p:ext uri="{BB962C8B-B14F-4D97-AF65-F5344CB8AC3E}">
        <p14:creationId xmlns:p14="http://schemas.microsoft.com/office/powerpoint/2010/main" val="11450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a:p>
            <a:r>
              <a:rPr lang="en-US" dirty="0" smtClean="0"/>
              <a:t>Why do you care about Networking?</a:t>
            </a:r>
          </a:p>
          <a:p>
            <a:r>
              <a:rPr lang="en-US" dirty="0" smtClean="0"/>
              <a:t>Azure Resource Manager (ARM) 101</a:t>
            </a:r>
          </a:p>
          <a:p>
            <a:r>
              <a:rPr lang="en-US" dirty="0" smtClean="0"/>
              <a:t>Azure Core RPs Public Preview</a:t>
            </a:r>
          </a:p>
          <a:p>
            <a:r>
              <a:rPr lang="en-US" dirty="0" smtClean="0"/>
              <a:t>Hands-on Azure Networking APIs</a:t>
            </a:r>
          </a:p>
          <a:p>
            <a:r>
              <a:rPr lang="en-US" dirty="0" smtClean="0"/>
              <a:t>Demo – let’s code some networks!</a:t>
            </a:r>
          </a:p>
          <a:p>
            <a:r>
              <a:rPr lang="en-US" dirty="0" smtClean="0"/>
              <a:t>Network Aware Applications</a:t>
            </a:r>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 slide</a:t>
            </a:r>
            <a:br>
              <a:rPr lang="en-US" dirty="0" smtClean="0"/>
            </a:br>
            <a:endParaRPr lang="en-US" dirty="0"/>
          </a:p>
        </p:txBody>
      </p:sp>
    </p:spTree>
    <p:extLst>
      <p:ext uri="{BB962C8B-B14F-4D97-AF65-F5344CB8AC3E}">
        <p14:creationId xmlns:p14="http://schemas.microsoft.com/office/powerpoint/2010/main" val="201073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12490" y="1854965"/>
            <a:ext cx="8006603" cy="4129608"/>
          </a:xfrm>
        </p:spPr>
        <p:txBody>
          <a:bodyPr/>
          <a:lstStyle/>
          <a:p>
            <a:r>
              <a:rPr lang="en-US" sz="2800" dirty="0" smtClean="0"/>
              <a:t>DevOps</a:t>
            </a:r>
            <a:endParaRPr lang="en-US" sz="2800" dirty="0"/>
          </a:p>
          <a:p>
            <a:pPr marL="342900" indent="-342900">
              <a:buFont typeface="Arial" panose="020B0604020202020204" pitchFamily="34" charset="0"/>
              <a:buChar char="•"/>
            </a:pPr>
            <a:r>
              <a:rPr lang="en-US" sz="2000" dirty="0" smtClean="0"/>
              <a:t>You own the E2E solutions including infrastructure!</a:t>
            </a:r>
          </a:p>
          <a:p>
            <a:endParaRPr lang="en-US" sz="1800" dirty="0" smtClean="0"/>
          </a:p>
          <a:p>
            <a:r>
              <a:rPr lang="en-US" sz="2800" dirty="0" smtClean="0"/>
              <a:t>The hidden costs of physical hardware</a:t>
            </a:r>
            <a:endParaRPr lang="en-US" sz="2000" dirty="0"/>
          </a:p>
          <a:p>
            <a:pPr marL="342900" indent="-342900">
              <a:buFont typeface="Arial" panose="020B0604020202020204" pitchFamily="34" charset="0"/>
              <a:buChar char="•"/>
            </a:pPr>
            <a:r>
              <a:rPr lang="en-US" sz="2000" dirty="0" smtClean="0"/>
              <a:t>Lost weeks and $$$ due to hardware delivery/</a:t>
            </a:r>
            <a:r>
              <a:rPr lang="en-US" sz="2000" dirty="0" err="1" smtClean="0"/>
              <a:t>config</a:t>
            </a:r>
            <a:r>
              <a:rPr lang="en-US" sz="2000" dirty="0" smtClean="0"/>
              <a:t> lead times</a:t>
            </a:r>
          </a:p>
          <a:p>
            <a:pPr marL="342900" indent="-342900">
              <a:buFont typeface="Arial" panose="020B0604020202020204" pitchFamily="34" charset="0"/>
              <a:buChar char="•"/>
            </a:pPr>
            <a:r>
              <a:rPr lang="en-US" sz="2000" dirty="0" smtClean="0"/>
              <a:t>Specialist per-device </a:t>
            </a:r>
            <a:r>
              <a:rPr lang="en-US" sz="2000" dirty="0"/>
              <a:t>or per-vendor expertise </a:t>
            </a:r>
            <a:r>
              <a:rPr lang="en-US" sz="2000" dirty="0" smtClean="0"/>
              <a:t>required</a:t>
            </a:r>
            <a:endParaRPr lang="en-US" sz="2000" dirty="0"/>
          </a:p>
          <a:p>
            <a:endParaRPr lang="en-US" sz="1800" dirty="0" smtClean="0"/>
          </a:p>
          <a:p>
            <a:r>
              <a:rPr lang="en-US" sz="2800" dirty="0" smtClean="0"/>
              <a:t>Software Defined Networking (SDN) becoming the new norm</a:t>
            </a:r>
          </a:p>
          <a:p>
            <a:pPr marL="342900" indent="-342900">
              <a:buFont typeface="Arial" panose="020B0604020202020204" pitchFamily="34" charset="0"/>
              <a:buChar char="•"/>
            </a:pPr>
            <a:r>
              <a:rPr lang="en-US" sz="2000" dirty="0" smtClean="0"/>
              <a:t>Programmable </a:t>
            </a:r>
            <a:r>
              <a:rPr lang="en-US" sz="2000" dirty="0"/>
              <a:t>networks using standardized interfaces</a:t>
            </a:r>
          </a:p>
          <a:p>
            <a:pPr marL="342900" indent="-342900">
              <a:buFont typeface="Arial" panose="020B0604020202020204" pitchFamily="34" charset="0"/>
              <a:buChar char="•"/>
            </a:pPr>
            <a:r>
              <a:rPr lang="en-US" sz="2000" dirty="0"/>
              <a:t>Create, configure and deploy network solutions in minutes</a:t>
            </a:r>
          </a:p>
          <a:p>
            <a:pPr marL="342900" indent="-342900">
              <a:buFont typeface="Arial" panose="020B0604020202020204" pitchFamily="34" charset="0"/>
              <a:buChar char="•"/>
            </a:pPr>
            <a:r>
              <a:rPr lang="en-US" sz="2000" dirty="0"/>
              <a:t>Consistent troubleshooting across device </a:t>
            </a:r>
            <a:r>
              <a:rPr lang="en-US" sz="2000" dirty="0" smtClean="0"/>
              <a:t>types</a:t>
            </a:r>
          </a:p>
          <a:p>
            <a:pPr marL="342900" indent="-342900">
              <a:buFont typeface="Arial" panose="020B0604020202020204" pitchFamily="34" charset="0"/>
              <a:buChar char="•"/>
            </a:pPr>
            <a:r>
              <a:rPr lang="en-US" sz="2000" dirty="0"/>
              <a:t>Deliver projects faster and cheaper</a:t>
            </a:r>
          </a:p>
          <a:p>
            <a:pPr marL="342900" indent="-342900">
              <a:buFont typeface="Arial" panose="020B0604020202020204" pitchFamily="34" charset="0"/>
              <a:buChar char="•"/>
            </a:pPr>
            <a:r>
              <a:rPr lang="en-US" sz="2000" dirty="0"/>
              <a:t>Deliver predictability and repeatability</a:t>
            </a:r>
          </a:p>
          <a:p>
            <a:pPr marL="342900" indent="-34290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en-US" sz="4000" dirty="0" smtClean="0"/>
              <a:t>Networking – Why should developers care?</a:t>
            </a:r>
            <a:endParaRPr lang="en-US" sz="4000" dirty="0"/>
          </a:p>
        </p:txBody>
      </p:sp>
      <p:pic>
        <p:nvPicPr>
          <p:cNvPr id="6" name="Picture 5"/>
          <p:cNvPicPr>
            <a:picLocks noChangeAspect="1"/>
          </p:cNvPicPr>
          <p:nvPr/>
        </p:nvPicPr>
        <p:blipFill rotWithShape="1">
          <a:blip r:embed="rId3"/>
          <a:srcRect b="31385"/>
          <a:stretch/>
        </p:blipFill>
        <p:spPr>
          <a:xfrm>
            <a:off x="8199185" y="2951826"/>
            <a:ext cx="4065865" cy="2865094"/>
          </a:xfrm>
          <a:prstGeom prst="rect">
            <a:avLst/>
          </a:prstGeom>
        </p:spPr>
      </p:pic>
      <p:cxnSp>
        <p:nvCxnSpPr>
          <p:cNvPr id="7" name="Straight Connector 6"/>
          <p:cNvCxnSpPr>
            <a:stCxn id="63" idx="0"/>
          </p:cNvCxnSpPr>
          <p:nvPr/>
        </p:nvCxnSpPr>
        <p:spPr>
          <a:xfrm flipH="1" flipV="1">
            <a:off x="10216254" y="2309388"/>
            <a:ext cx="7026" cy="1234036"/>
          </a:xfrm>
          <a:prstGeom prst="line">
            <a:avLst/>
          </a:prstGeom>
          <a:noFill/>
          <a:ln w="28575" cap="rnd" cmpd="sng" algn="ctr">
            <a:solidFill>
              <a:srgbClr val="FFFFFF"/>
            </a:solidFill>
            <a:prstDash val="sysDot"/>
            <a:headEnd type="none"/>
            <a:tailEnd type="none"/>
          </a:ln>
          <a:effectLst/>
        </p:spPr>
      </p:cxnSp>
      <p:sp>
        <p:nvSpPr>
          <p:cNvPr id="8" name="Rectangle 7"/>
          <p:cNvSpPr>
            <a:spLocks noChangeArrowheads="1"/>
          </p:cNvSpPr>
          <p:nvPr/>
        </p:nvSpPr>
        <p:spPr bwMode="auto">
          <a:xfrm>
            <a:off x="11728259" y="5480025"/>
            <a:ext cx="249476" cy="20063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9" name="Freeform 18"/>
          <p:cNvSpPr>
            <a:spLocks/>
          </p:cNvSpPr>
          <p:nvPr/>
        </p:nvSpPr>
        <p:spPr bwMode="auto">
          <a:xfrm>
            <a:off x="9908884" y="5166506"/>
            <a:ext cx="2346928" cy="688370"/>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10" name="Freeform 29"/>
          <p:cNvSpPr>
            <a:spLocks/>
          </p:cNvSpPr>
          <p:nvPr/>
        </p:nvSpPr>
        <p:spPr bwMode="auto">
          <a:xfrm>
            <a:off x="8166770" y="5237067"/>
            <a:ext cx="2524157" cy="580889"/>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11" name="Freeform 29"/>
          <p:cNvSpPr>
            <a:spLocks/>
          </p:cNvSpPr>
          <p:nvPr/>
        </p:nvSpPr>
        <p:spPr bwMode="auto">
          <a:xfrm>
            <a:off x="10193696" y="5490985"/>
            <a:ext cx="1796241" cy="327124"/>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nvGrpSpPr>
          <p:cNvPr id="12" name="Group 11"/>
          <p:cNvGrpSpPr/>
          <p:nvPr/>
        </p:nvGrpSpPr>
        <p:grpSpPr>
          <a:xfrm>
            <a:off x="10116366" y="5259309"/>
            <a:ext cx="133250" cy="258269"/>
            <a:chOff x="8003343" y="6072433"/>
            <a:chExt cx="145517" cy="282045"/>
          </a:xfrm>
        </p:grpSpPr>
        <p:sp>
          <p:nvSpPr>
            <p:cNvPr id="13"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14"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15"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sp>
        <p:nvSpPr>
          <p:cNvPr id="16" name="Freeform 29"/>
          <p:cNvSpPr>
            <a:spLocks/>
          </p:cNvSpPr>
          <p:nvPr/>
        </p:nvSpPr>
        <p:spPr bwMode="auto">
          <a:xfrm>
            <a:off x="8225034" y="5514904"/>
            <a:ext cx="2240409" cy="30293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17" name="Freeform 55"/>
          <p:cNvSpPr>
            <a:spLocks/>
          </p:cNvSpPr>
          <p:nvPr/>
        </p:nvSpPr>
        <p:spPr bwMode="auto">
          <a:xfrm>
            <a:off x="11130528" y="5450298"/>
            <a:ext cx="616322" cy="184572"/>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nvGrpSpPr>
          <p:cNvPr id="18" name="Group 17"/>
          <p:cNvGrpSpPr/>
          <p:nvPr/>
        </p:nvGrpSpPr>
        <p:grpSpPr>
          <a:xfrm>
            <a:off x="11889743" y="5352997"/>
            <a:ext cx="133250" cy="258269"/>
            <a:chOff x="8003343" y="6072433"/>
            <a:chExt cx="145517" cy="282045"/>
          </a:xfrm>
        </p:grpSpPr>
        <p:sp>
          <p:nvSpPr>
            <p:cNvPr id="19"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20"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21"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cxnSp>
        <p:nvCxnSpPr>
          <p:cNvPr id="22" name="Straight Connector 21"/>
          <p:cNvCxnSpPr>
            <a:endCxn id="33" idx="0"/>
          </p:cNvCxnSpPr>
          <p:nvPr/>
        </p:nvCxnSpPr>
        <p:spPr>
          <a:xfrm flipH="1">
            <a:off x="9337938" y="3985160"/>
            <a:ext cx="642834" cy="762885"/>
          </a:xfrm>
          <a:prstGeom prst="line">
            <a:avLst/>
          </a:prstGeom>
          <a:noFill/>
          <a:ln w="28575" cap="rnd" cmpd="sng" algn="ctr">
            <a:solidFill>
              <a:srgbClr val="E3008C"/>
            </a:solidFill>
            <a:prstDash val="sysDot"/>
            <a:headEnd type="none"/>
            <a:tailEnd type="none"/>
          </a:ln>
          <a:effectLst/>
        </p:spPr>
      </p:cxnSp>
      <p:grpSp>
        <p:nvGrpSpPr>
          <p:cNvPr id="23" name="Group 22"/>
          <p:cNvGrpSpPr/>
          <p:nvPr/>
        </p:nvGrpSpPr>
        <p:grpSpPr>
          <a:xfrm>
            <a:off x="8559684" y="5232802"/>
            <a:ext cx="106351" cy="206134"/>
            <a:chOff x="8018355" y="6002801"/>
            <a:chExt cx="145517" cy="282046"/>
          </a:xfrm>
        </p:grpSpPr>
        <p:sp>
          <p:nvSpPr>
            <p:cNvPr id="24"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25"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26"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sp>
        <p:nvSpPr>
          <p:cNvPr id="27" name="Freeform 95"/>
          <p:cNvSpPr>
            <a:spLocks/>
          </p:cNvSpPr>
          <p:nvPr/>
        </p:nvSpPr>
        <p:spPr bwMode="auto">
          <a:xfrm flipH="1">
            <a:off x="9604098" y="1486838"/>
            <a:ext cx="1254982" cy="86559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w="28575">
            <a:noFill/>
            <a:round/>
            <a:headEnd/>
            <a:tailEnd/>
          </a:ln>
          <a:extLst/>
        </p:spPr>
        <p:txBody>
          <a:bodyPr vert="horz" wrap="square" lIns="93248" tIns="46624" rIns="93248" bIns="46624" numCol="1" anchor="t" anchorCtr="0" compatLnSpc="1">
            <a:prstTxWarp prst="textNoShape">
              <a:avLst/>
            </a:prstTxWarp>
          </a:bodyPr>
          <a:lstStyle/>
          <a:p>
            <a:pPr defTabSz="914309">
              <a:defRPr/>
            </a:pPr>
            <a:endParaRPr lang="en-US" sz="1836" b="1" kern="0">
              <a:gradFill>
                <a:gsLst>
                  <a:gs pos="0">
                    <a:srgbClr val="505050"/>
                  </a:gs>
                  <a:gs pos="100000">
                    <a:srgbClr val="505050"/>
                  </a:gs>
                </a:gsLst>
                <a:lin ang="5400000" scaled="0"/>
              </a:gradFill>
            </a:endParaRPr>
          </a:p>
        </p:txBody>
      </p:sp>
      <p:cxnSp>
        <p:nvCxnSpPr>
          <p:cNvPr id="28" name="Straight Connector 27"/>
          <p:cNvCxnSpPr>
            <a:stCxn id="62" idx="5"/>
            <a:endCxn id="44" idx="0"/>
          </p:cNvCxnSpPr>
          <p:nvPr/>
        </p:nvCxnSpPr>
        <p:spPr>
          <a:xfrm>
            <a:off x="10480784" y="3964389"/>
            <a:ext cx="663116" cy="786269"/>
          </a:xfrm>
          <a:prstGeom prst="line">
            <a:avLst/>
          </a:prstGeom>
          <a:noFill/>
          <a:ln w="28575" cap="rnd" cmpd="sng" algn="ctr">
            <a:solidFill>
              <a:srgbClr val="E3008C"/>
            </a:solidFill>
            <a:prstDash val="sysDot"/>
            <a:headEnd type="none"/>
            <a:tailEnd type="none"/>
          </a:ln>
          <a:effectLst/>
        </p:spPr>
      </p:cxnSp>
      <p:sp>
        <p:nvSpPr>
          <p:cNvPr id="29" name="Oval 28"/>
          <p:cNvSpPr/>
          <p:nvPr/>
        </p:nvSpPr>
        <p:spPr bwMode="auto">
          <a:xfrm>
            <a:off x="8833811" y="5584886"/>
            <a:ext cx="1022382" cy="156414"/>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9007583" y="4748044"/>
            <a:ext cx="838211" cy="929578"/>
            <a:chOff x="6060998" y="5195244"/>
            <a:chExt cx="1214228" cy="1346582"/>
          </a:xfrm>
        </p:grpSpPr>
        <p:sp>
          <p:nvSpPr>
            <p:cNvPr id="31" name="Freeform 55"/>
            <p:cNvSpPr>
              <a:spLocks/>
            </p:cNvSpPr>
            <p:nvPr/>
          </p:nvSpPr>
          <p:spPr bwMode="auto">
            <a:xfrm>
              <a:off x="6566555" y="6389023"/>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FFFFFF">
                <a:lumMod val="50000"/>
                <a:alpha val="19000"/>
              </a:srgbClr>
            </a:solidFill>
            <a:ln>
              <a:noFill/>
            </a:ln>
            <a:extLst/>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nvGrpSpPr>
            <p:cNvPr id="32" name="Group 31"/>
            <p:cNvGrpSpPr/>
            <p:nvPr/>
          </p:nvGrpSpPr>
          <p:grpSpPr>
            <a:xfrm>
              <a:off x="6060998" y="5195244"/>
              <a:ext cx="957102" cy="1324945"/>
              <a:chOff x="13103226" y="2775830"/>
              <a:chExt cx="1039812" cy="1407232"/>
            </a:xfrm>
          </p:grpSpPr>
          <p:sp>
            <p:nvSpPr>
              <p:cNvPr id="33" name="Rectangle 5"/>
              <p:cNvSpPr>
                <a:spLocks noChangeArrowheads="1"/>
              </p:cNvSpPr>
              <p:nvPr/>
            </p:nvSpPr>
            <p:spPr bwMode="auto">
              <a:xfrm>
                <a:off x="13103226" y="2775830"/>
                <a:ext cx="1039812" cy="1407232"/>
              </a:xfrm>
              <a:prstGeom prst="rect">
                <a:avLst/>
              </a:prstGeom>
              <a:solidFill>
                <a:srgbClr val="00B294"/>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4"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5"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6"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7"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8" name="Oval 14"/>
              <p:cNvSpPr>
                <a:spLocks noChangeArrowheads="1"/>
              </p:cNvSpPr>
              <p:nvPr/>
            </p:nvSpPr>
            <p:spPr bwMode="auto">
              <a:xfrm>
                <a:off x="13875539" y="2970470"/>
                <a:ext cx="79105" cy="79105"/>
              </a:xfrm>
              <a:prstGeom prst="ellipse">
                <a:avLst/>
              </a:prstGeom>
              <a:solidFill>
                <a:srgbClr val="7FBA00"/>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39" name="Oval 15"/>
              <p:cNvSpPr>
                <a:spLocks noChangeArrowheads="1"/>
              </p:cNvSpPr>
              <p:nvPr/>
            </p:nvSpPr>
            <p:spPr bwMode="auto">
              <a:xfrm>
                <a:off x="13875539" y="3224438"/>
                <a:ext cx="79105" cy="79105"/>
              </a:xfrm>
              <a:prstGeom prst="ellipse">
                <a:avLst/>
              </a:prstGeom>
              <a:solidFill>
                <a:srgbClr val="7FBA00"/>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40" name="Oval 16"/>
              <p:cNvSpPr>
                <a:spLocks noChangeArrowheads="1"/>
              </p:cNvSpPr>
              <p:nvPr/>
            </p:nvSpPr>
            <p:spPr bwMode="auto">
              <a:xfrm>
                <a:off x="13875539" y="3478406"/>
                <a:ext cx="79105" cy="79105"/>
              </a:xfrm>
              <a:prstGeom prst="ellipse">
                <a:avLst/>
              </a:prstGeom>
              <a:solidFill>
                <a:srgbClr val="7FBA00"/>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sp>
            <p:nvSpPr>
              <p:cNvPr id="41" name="Oval 17"/>
              <p:cNvSpPr>
                <a:spLocks noChangeArrowheads="1"/>
              </p:cNvSpPr>
              <p:nvPr/>
            </p:nvSpPr>
            <p:spPr bwMode="auto">
              <a:xfrm>
                <a:off x="13875539" y="3732374"/>
                <a:ext cx="79105" cy="79105"/>
              </a:xfrm>
              <a:prstGeom prst="ellipse">
                <a:avLst/>
              </a:prstGeom>
              <a:solidFill>
                <a:srgbClr val="7FBA00"/>
              </a:solidFill>
              <a:ln>
                <a:noFill/>
              </a:ln>
            </p:spPr>
            <p:txBody>
              <a:bodyPr vert="horz" wrap="square" lIns="93248" tIns="46624" rIns="93248" bIns="46624" numCol="1" anchor="t" anchorCtr="0" compatLnSpc="1">
                <a:prstTxWarp prst="textNoShape">
                  <a:avLst/>
                </a:prstTxWarp>
              </a:bodyPr>
              <a:lstStyle/>
              <a:p>
                <a:pPr defTabSz="914309">
                  <a:defRPr/>
                </a:pPr>
                <a:endParaRPr lang="en-US" sz="1836" kern="0">
                  <a:solidFill>
                    <a:srgbClr val="505050"/>
                  </a:solidFill>
                </a:endParaRPr>
              </a:p>
            </p:txBody>
          </p:sp>
        </p:grpSp>
      </p:grpSp>
      <p:sp>
        <p:nvSpPr>
          <p:cNvPr id="42" name="Oval 41"/>
          <p:cNvSpPr/>
          <p:nvPr/>
        </p:nvSpPr>
        <p:spPr bwMode="auto">
          <a:xfrm>
            <a:off x="10616064" y="5563504"/>
            <a:ext cx="1022382" cy="156414"/>
          </a:xfrm>
          <a:prstGeom prst="ellipse">
            <a:avLst/>
          </a:prstGeom>
          <a:noFill/>
          <a:ln w="28575" cap="rnd" cmpd="sng" algn="ctr">
            <a:solidFill>
              <a:srgbClr val="FFFFFF"/>
            </a:solidFill>
            <a:prstDash val="sysDot"/>
            <a:headEnd type="none" w="med" len="med"/>
            <a:tailEnd type="none" w="med" len="med"/>
          </a:ln>
          <a:effectLst/>
        </p:spPr>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p:cNvGrpSpPr/>
          <p:nvPr/>
        </p:nvGrpSpPr>
        <p:grpSpPr>
          <a:xfrm>
            <a:off x="10810311" y="4750656"/>
            <a:ext cx="667181" cy="902928"/>
            <a:chOff x="10520791" y="5710226"/>
            <a:chExt cx="813223" cy="1100576"/>
          </a:xfrm>
        </p:grpSpPr>
        <p:sp>
          <p:nvSpPr>
            <p:cNvPr id="44" name="Rectangle 5"/>
            <p:cNvSpPr>
              <a:spLocks noChangeArrowheads="1"/>
            </p:cNvSpPr>
            <p:nvPr/>
          </p:nvSpPr>
          <p:spPr bwMode="auto">
            <a:xfrm>
              <a:off x="10520791" y="5710226"/>
              <a:ext cx="813223" cy="1100576"/>
            </a:xfrm>
            <a:prstGeom prst="rect">
              <a:avLst/>
            </a:prstGeom>
            <a:solidFill>
              <a:srgbClr val="0072C6"/>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45"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46"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47"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48"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505050">
                <a:lumMod val="85000"/>
              </a:srgbClr>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49" name="Oval 14"/>
            <p:cNvSpPr>
              <a:spLocks noChangeArrowheads="1"/>
            </p:cNvSpPr>
            <p:nvPr/>
          </p:nvSpPr>
          <p:spPr bwMode="auto">
            <a:xfrm>
              <a:off x="11124807" y="5862451"/>
              <a:ext cx="61867" cy="61867"/>
            </a:xfrm>
            <a:prstGeom prst="ellipse">
              <a:avLst/>
            </a:prstGeom>
            <a:solidFill>
              <a:srgbClr val="7FBA00"/>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50" name="Oval 15"/>
            <p:cNvSpPr>
              <a:spLocks noChangeArrowheads="1"/>
            </p:cNvSpPr>
            <p:nvPr/>
          </p:nvSpPr>
          <p:spPr bwMode="auto">
            <a:xfrm>
              <a:off x="11124807" y="6061076"/>
              <a:ext cx="61867" cy="61867"/>
            </a:xfrm>
            <a:prstGeom prst="ellipse">
              <a:avLst/>
            </a:prstGeom>
            <a:solidFill>
              <a:srgbClr val="7FBA00"/>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51" name="Oval 16"/>
            <p:cNvSpPr>
              <a:spLocks noChangeArrowheads="1"/>
            </p:cNvSpPr>
            <p:nvPr/>
          </p:nvSpPr>
          <p:spPr bwMode="auto">
            <a:xfrm>
              <a:off x="11124807" y="6259701"/>
              <a:ext cx="61867" cy="61867"/>
            </a:xfrm>
            <a:prstGeom prst="ellipse">
              <a:avLst/>
            </a:prstGeom>
            <a:solidFill>
              <a:srgbClr val="7FBA00"/>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sp>
          <p:nvSpPr>
            <p:cNvPr id="52" name="Oval 17"/>
            <p:cNvSpPr>
              <a:spLocks noChangeArrowheads="1"/>
            </p:cNvSpPr>
            <p:nvPr/>
          </p:nvSpPr>
          <p:spPr bwMode="auto">
            <a:xfrm>
              <a:off x="11124807" y="6458325"/>
              <a:ext cx="61867" cy="61867"/>
            </a:xfrm>
            <a:prstGeom prst="ellipse">
              <a:avLst/>
            </a:prstGeom>
            <a:solidFill>
              <a:srgbClr val="7FBA00"/>
            </a:solidFill>
            <a:ln>
              <a:noFill/>
            </a:ln>
          </p:spPr>
          <p:txBody>
            <a:bodyPr vert="horz" wrap="square" lIns="91415" tIns="45707" rIns="91415" bIns="45707" numCol="1" anchor="t" anchorCtr="0" compatLnSpc="1">
              <a:prstTxWarp prst="textNoShape">
                <a:avLst/>
              </a:prstTxWarp>
            </a:bodyPr>
            <a:lstStyle/>
            <a:p>
              <a:pPr defTabSz="932044">
                <a:defRPr/>
              </a:pPr>
              <a:endParaRPr lang="en-US" sz="1836" kern="0">
                <a:solidFill>
                  <a:srgbClr val="000000"/>
                </a:solidFill>
              </a:endParaRPr>
            </a:p>
          </p:txBody>
        </p:sp>
      </p:grpSp>
      <p:sp>
        <p:nvSpPr>
          <p:cNvPr id="53" name="TextBox 52"/>
          <p:cNvSpPr txBox="1"/>
          <p:nvPr/>
        </p:nvSpPr>
        <p:spPr>
          <a:xfrm>
            <a:off x="9747346" y="1942566"/>
            <a:ext cx="1053038" cy="249267"/>
          </a:xfrm>
          <a:prstGeom prst="rect">
            <a:avLst/>
          </a:prstGeom>
          <a:noFill/>
        </p:spPr>
        <p:txBody>
          <a:bodyPr wrap="square" lIns="0" tIns="0" rIns="0" bIns="0" rtlCol="0">
            <a:spAutoFit/>
          </a:bodyPr>
          <a:lstStyle>
            <a:defPPr>
              <a:defRPr lang="en-US"/>
            </a:defPPr>
            <a:lvl1pPr>
              <a:lnSpc>
                <a:spcPct val="90000"/>
              </a:lnSpc>
              <a:defRPr sz="1100">
                <a:gradFill>
                  <a:gsLst>
                    <a:gs pos="2917">
                      <a:schemeClr val="tx1"/>
                    </a:gs>
                    <a:gs pos="30000">
                      <a:schemeClr val="tx1"/>
                    </a:gs>
                  </a:gsLst>
                  <a:lin ang="5400000" scaled="0"/>
                </a:gradFill>
              </a:defRPr>
            </a:lvl1pPr>
          </a:lstStyle>
          <a:p>
            <a:pPr algn="ctr" defTabSz="914309">
              <a:defRPr/>
            </a:pPr>
            <a:r>
              <a:rPr lang="en-US" sz="1800" kern="0" dirty="0">
                <a:gradFill>
                  <a:gsLst>
                    <a:gs pos="0">
                      <a:srgbClr val="505050"/>
                    </a:gs>
                    <a:gs pos="100000">
                      <a:srgbClr val="505050"/>
                    </a:gs>
                  </a:gsLst>
                  <a:lin ang="5400000" scaled="0"/>
                </a:gradFill>
              </a:rPr>
              <a:t>Internet</a:t>
            </a:r>
            <a:endParaRPr lang="en-US" sz="2400" kern="0" dirty="0">
              <a:gradFill>
                <a:gsLst>
                  <a:gs pos="0">
                    <a:srgbClr val="505050"/>
                  </a:gs>
                  <a:gs pos="100000">
                    <a:srgbClr val="505050"/>
                  </a:gs>
                </a:gsLst>
                <a:lin ang="5400000" scaled="0"/>
              </a:gradFill>
            </a:endParaRPr>
          </a:p>
        </p:txBody>
      </p:sp>
      <p:sp>
        <p:nvSpPr>
          <p:cNvPr id="54" name="Oval 53"/>
          <p:cNvSpPr/>
          <p:nvPr/>
        </p:nvSpPr>
        <p:spPr bwMode="auto">
          <a:xfrm>
            <a:off x="9293022" y="4631369"/>
            <a:ext cx="160384" cy="160384"/>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p:cNvSpPr/>
          <p:nvPr/>
        </p:nvSpPr>
        <p:spPr bwMode="auto">
          <a:xfrm>
            <a:off x="11050334" y="4640997"/>
            <a:ext cx="160384" cy="160384"/>
          </a:xfrm>
          <a:prstGeom prst="ellips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038245" y="5433966"/>
            <a:ext cx="660768" cy="266784"/>
          </a:xfrm>
          <a:prstGeom prst="rect">
            <a:avLst/>
          </a:prstGeom>
          <a:noFill/>
        </p:spPr>
        <p:txBody>
          <a:bodyPr wrap="square" rtlCol="0">
            <a:spAutoFit/>
          </a:bodyPr>
          <a:lstStyle/>
          <a:p>
            <a:pPr algn="ctr" defTabSz="914309">
              <a:defRPr/>
            </a:pPr>
            <a:r>
              <a:rPr lang="en-US" sz="1071" b="1" kern="0" dirty="0">
                <a:solidFill>
                  <a:srgbClr val="505050"/>
                </a:solidFill>
              </a:rPr>
              <a:t>VM1</a:t>
            </a:r>
          </a:p>
        </p:txBody>
      </p:sp>
      <p:sp>
        <p:nvSpPr>
          <p:cNvPr id="59" name="TextBox 58"/>
          <p:cNvSpPr txBox="1"/>
          <p:nvPr/>
        </p:nvSpPr>
        <p:spPr>
          <a:xfrm>
            <a:off x="10813737" y="5429434"/>
            <a:ext cx="660768" cy="266784"/>
          </a:xfrm>
          <a:prstGeom prst="rect">
            <a:avLst/>
          </a:prstGeom>
          <a:noFill/>
        </p:spPr>
        <p:txBody>
          <a:bodyPr wrap="square" rtlCol="0">
            <a:spAutoFit/>
          </a:bodyPr>
          <a:lstStyle/>
          <a:p>
            <a:pPr algn="ctr" defTabSz="914309">
              <a:defRPr/>
            </a:pPr>
            <a:r>
              <a:rPr lang="en-US" sz="1071" b="1" kern="0" dirty="0">
                <a:solidFill>
                  <a:srgbClr val="505050"/>
                </a:solidFill>
              </a:rPr>
              <a:t>VM2</a:t>
            </a:r>
          </a:p>
        </p:txBody>
      </p:sp>
      <p:grpSp>
        <p:nvGrpSpPr>
          <p:cNvPr id="61" name="Group 60"/>
          <p:cNvGrpSpPr/>
          <p:nvPr/>
        </p:nvGrpSpPr>
        <p:grpSpPr>
          <a:xfrm>
            <a:off x="9859113" y="3499402"/>
            <a:ext cx="728334" cy="544765"/>
            <a:chOff x="6236487" y="4283536"/>
            <a:chExt cx="728427" cy="544835"/>
          </a:xfrm>
        </p:grpSpPr>
        <p:sp>
          <p:nvSpPr>
            <p:cNvPr id="62" name="Oval 61"/>
            <p:cNvSpPr/>
            <p:nvPr/>
          </p:nvSpPr>
          <p:spPr bwMode="auto">
            <a:xfrm>
              <a:off x="6236487" y="4283536"/>
              <a:ext cx="728427" cy="544835"/>
            </a:xfrm>
            <a:prstGeom prst="ellipse">
              <a:avLst/>
            </a:prstGeom>
            <a:solidFill>
              <a:srgbClr val="DC3C00">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endParaRPr lang="en-US" sz="2400" kern="0" dirty="0" err="1">
                <a:solidFill>
                  <a:srgbClr val="442359"/>
                </a:solidFill>
                <a:ea typeface="Segoe UI" pitchFamily="34" charset="0"/>
                <a:cs typeface="Segoe UI" pitchFamily="34" charset="0"/>
              </a:endParaRPr>
            </a:p>
          </p:txBody>
        </p:sp>
        <p:sp>
          <p:nvSpPr>
            <p:cNvPr id="63" name="TextBox 62"/>
            <p:cNvSpPr txBox="1"/>
            <p:nvPr/>
          </p:nvSpPr>
          <p:spPr>
            <a:xfrm>
              <a:off x="6308803" y="4327565"/>
              <a:ext cx="583795" cy="456776"/>
            </a:xfrm>
            <a:prstGeom prst="rect">
              <a:avLst/>
            </a:prstGeom>
            <a:noFill/>
          </p:spPr>
          <p:txBody>
            <a:bodyPr wrap="square" lIns="186497" tIns="149198" rIns="186497" bIns="149198" rtlCol="0">
              <a:spAutoFit/>
            </a:bodyPr>
            <a:lstStyle/>
            <a:p>
              <a:pPr defTabSz="914309">
                <a:lnSpc>
                  <a:spcPct val="90000"/>
                </a:lnSpc>
                <a:defRPr/>
              </a:pPr>
              <a:r>
                <a:rPr lang="en-US" sz="1122" b="1" kern="0" dirty="0">
                  <a:solidFill>
                    <a:srgbClr val="442359"/>
                  </a:solidFill>
                </a:rPr>
                <a:t>LB</a:t>
              </a:r>
            </a:p>
          </p:txBody>
        </p:sp>
      </p:grpSp>
      <p:grpSp>
        <p:nvGrpSpPr>
          <p:cNvPr id="64" name="Group 63"/>
          <p:cNvGrpSpPr/>
          <p:nvPr/>
        </p:nvGrpSpPr>
        <p:grpSpPr>
          <a:xfrm>
            <a:off x="9560048" y="5673648"/>
            <a:ext cx="1475442" cy="727896"/>
            <a:chOff x="7250723" y="2477395"/>
            <a:chExt cx="1475630" cy="727989"/>
          </a:xfrm>
          <a:solidFill>
            <a:srgbClr val="00B050"/>
          </a:solidFill>
        </p:grpSpPr>
        <p:sp>
          <p:nvSpPr>
            <p:cNvPr id="65" name="Freeform 95"/>
            <p:cNvSpPr>
              <a:spLocks/>
            </p:cNvSpPr>
            <p:nvPr/>
          </p:nvSpPr>
          <p:spPr bwMode="auto">
            <a:xfrm flipH="1">
              <a:off x="7250723" y="2477395"/>
              <a:ext cx="1475630" cy="72798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grpFill/>
            <a:ln w="28575">
              <a:noFill/>
              <a:round/>
              <a:headEnd/>
              <a:tailEnd/>
            </a:ln>
            <a:extLst/>
          </p:spPr>
          <p:txBody>
            <a:bodyPr vert="horz" wrap="square" lIns="93248" tIns="46624" rIns="93248" bIns="46624" numCol="1" anchor="t" anchorCtr="0" compatLnSpc="1">
              <a:prstTxWarp prst="textNoShape">
                <a:avLst/>
              </a:prstTxWarp>
            </a:bodyPr>
            <a:lstStyle/>
            <a:p>
              <a:pPr defTabSz="914309">
                <a:defRPr/>
              </a:pPr>
              <a:endParaRPr lang="en-US" sz="1836" kern="0" dirty="0">
                <a:solidFill>
                  <a:srgbClr val="505050"/>
                </a:solidFill>
              </a:endParaRPr>
            </a:p>
          </p:txBody>
        </p:sp>
        <p:sp>
          <p:nvSpPr>
            <p:cNvPr id="66" name="Rectangle 65"/>
            <p:cNvSpPr/>
            <p:nvPr/>
          </p:nvSpPr>
          <p:spPr>
            <a:xfrm>
              <a:off x="7396894" y="2788360"/>
              <a:ext cx="1183488" cy="307816"/>
            </a:xfrm>
            <a:prstGeom prst="rect">
              <a:avLst/>
            </a:prstGeom>
            <a:grpFill/>
          </p:spPr>
          <p:txBody>
            <a:bodyPr wrap="none">
              <a:spAutoFit/>
            </a:bodyPr>
            <a:lstStyle/>
            <a:p>
              <a:pPr defTabSz="914309">
                <a:defRPr/>
              </a:pPr>
              <a:r>
                <a:rPr lang="en-US" sz="1400" kern="0" spc="-100" dirty="0">
                  <a:gradFill>
                    <a:gsLst>
                      <a:gs pos="0">
                        <a:srgbClr val="FFFFFF"/>
                      </a:gs>
                      <a:gs pos="100000">
                        <a:srgbClr val="FFFFFF"/>
                      </a:gs>
                    </a:gsLst>
                    <a:lin ang="5400000" scaled="0"/>
                  </a:gradFill>
                  <a:latin typeface="Segoe" panose="020B0502040504020203" pitchFamily="34" charset="0"/>
                  <a:cs typeface="Segoe UI" panose="020B0502040204020203" pitchFamily="34" charset="0"/>
                </a:rPr>
                <a:t>Microsoft Azure</a:t>
              </a:r>
            </a:p>
          </p:txBody>
        </p:sp>
      </p:grpSp>
      <p:sp>
        <p:nvSpPr>
          <p:cNvPr id="67" name="TextBox 66"/>
          <p:cNvSpPr txBox="1"/>
          <p:nvPr/>
        </p:nvSpPr>
        <p:spPr>
          <a:xfrm>
            <a:off x="10659754" y="3498090"/>
            <a:ext cx="1300631" cy="870969"/>
          </a:xfrm>
          <a:prstGeom prst="rect">
            <a:avLst/>
          </a:prstGeom>
          <a:noFill/>
        </p:spPr>
        <p:txBody>
          <a:bodyPr wrap="none" lIns="182857" tIns="146285" rIns="182857" bIns="146285" rtlCol="0">
            <a:spAutoFit/>
          </a:bodyPr>
          <a:lstStyle/>
          <a:p>
            <a:pPr defTabSz="914309">
              <a:lnSpc>
                <a:spcPct val="90000"/>
              </a:lnSpc>
              <a:spcAft>
                <a:spcPts val="600"/>
              </a:spcAft>
              <a:defRPr/>
            </a:pPr>
            <a:r>
              <a:rPr lang="en-US" kern="0" dirty="0" smtClean="0">
                <a:solidFill>
                  <a:srgbClr val="232832"/>
                </a:solidFill>
              </a:rPr>
              <a:t>Public IP </a:t>
            </a:r>
          </a:p>
          <a:p>
            <a:pPr defTabSz="914309">
              <a:lnSpc>
                <a:spcPct val="90000"/>
              </a:lnSpc>
              <a:spcAft>
                <a:spcPts val="600"/>
              </a:spcAft>
              <a:defRPr/>
            </a:pPr>
            <a:r>
              <a:rPr lang="en-US" kern="0" dirty="0" smtClean="0">
                <a:solidFill>
                  <a:srgbClr val="232832"/>
                </a:solidFill>
              </a:rPr>
              <a:t>151.2.3.4</a:t>
            </a:r>
            <a:endParaRPr lang="en-US" kern="0" dirty="0">
              <a:solidFill>
                <a:srgbClr val="232832"/>
              </a:solidFill>
            </a:endParaRPr>
          </a:p>
        </p:txBody>
      </p:sp>
      <p:sp>
        <p:nvSpPr>
          <p:cNvPr id="68" name="TextBox 67"/>
          <p:cNvSpPr txBox="1"/>
          <p:nvPr/>
        </p:nvSpPr>
        <p:spPr>
          <a:xfrm>
            <a:off x="8171915" y="5817839"/>
            <a:ext cx="1315057" cy="870969"/>
          </a:xfrm>
          <a:prstGeom prst="rect">
            <a:avLst/>
          </a:prstGeom>
          <a:noFill/>
        </p:spPr>
        <p:txBody>
          <a:bodyPr wrap="none" lIns="182857" tIns="146285" rIns="182857" bIns="146285" rtlCol="0">
            <a:spAutoFit/>
          </a:bodyPr>
          <a:lstStyle/>
          <a:p>
            <a:pPr defTabSz="914309">
              <a:lnSpc>
                <a:spcPct val="90000"/>
              </a:lnSpc>
              <a:spcAft>
                <a:spcPts val="600"/>
              </a:spcAft>
              <a:defRPr/>
            </a:pPr>
            <a:r>
              <a:rPr lang="en-US" kern="0" dirty="0" smtClean="0">
                <a:solidFill>
                  <a:srgbClr val="232832"/>
                </a:solidFill>
              </a:rPr>
              <a:t>Private IP</a:t>
            </a:r>
          </a:p>
          <a:p>
            <a:pPr defTabSz="914309">
              <a:lnSpc>
                <a:spcPct val="90000"/>
              </a:lnSpc>
              <a:spcAft>
                <a:spcPts val="600"/>
              </a:spcAft>
              <a:defRPr/>
            </a:pPr>
            <a:r>
              <a:rPr lang="en-US" kern="0" dirty="0" smtClean="0">
                <a:solidFill>
                  <a:srgbClr val="232832"/>
                </a:solidFill>
              </a:rPr>
              <a:t>10.0.1.4</a:t>
            </a:r>
            <a:endParaRPr lang="en-US" kern="0" dirty="0">
              <a:solidFill>
                <a:srgbClr val="232832"/>
              </a:solidFill>
            </a:endParaRPr>
          </a:p>
        </p:txBody>
      </p:sp>
      <p:sp>
        <p:nvSpPr>
          <p:cNvPr id="69" name="TextBox 68"/>
          <p:cNvSpPr txBox="1"/>
          <p:nvPr/>
        </p:nvSpPr>
        <p:spPr>
          <a:xfrm>
            <a:off x="11035490" y="5852288"/>
            <a:ext cx="1315057" cy="870969"/>
          </a:xfrm>
          <a:prstGeom prst="rect">
            <a:avLst/>
          </a:prstGeom>
          <a:noFill/>
        </p:spPr>
        <p:txBody>
          <a:bodyPr wrap="none" lIns="182857" tIns="146285" rIns="182857" bIns="146285" rtlCol="0">
            <a:spAutoFit/>
          </a:bodyPr>
          <a:lstStyle/>
          <a:p>
            <a:pPr defTabSz="914309">
              <a:lnSpc>
                <a:spcPct val="90000"/>
              </a:lnSpc>
              <a:spcAft>
                <a:spcPts val="600"/>
              </a:spcAft>
              <a:defRPr/>
            </a:pPr>
            <a:r>
              <a:rPr lang="en-US" kern="0" dirty="0" smtClean="0">
                <a:solidFill>
                  <a:srgbClr val="232832"/>
                </a:solidFill>
              </a:rPr>
              <a:t>Private IP</a:t>
            </a:r>
          </a:p>
          <a:p>
            <a:pPr defTabSz="914309">
              <a:lnSpc>
                <a:spcPct val="90000"/>
              </a:lnSpc>
              <a:spcAft>
                <a:spcPts val="600"/>
              </a:spcAft>
              <a:defRPr/>
            </a:pPr>
            <a:r>
              <a:rPr lang="en-US" kern="0" dirty="0" smtClean="0">
                <a:solidFill>
                  <a:srgbClr val="232832"/>
                </a:solidFill>
              </a:rPr>
              <a:t>10.0.1.5</a:t>
            </a:r>
            <a:endParaRPr lang="en-US" kern="0" dirty="0">
              <a:solidFill>
                <a:srgbClr val="232832"/>
              </a:solidFill>
            </a:endParaRPr>
          </a:p>
        </p:txBody>
      </p:sp>
      <p:cxnSp>
        <p:nvCxnSpPr>
          <p:cNvPr id="70" name="Straight Connector 4"/>
          <p:cNvCxnSpPr>
            <a:stCxn id="62" idx="0"/>
          </p:cNvCxnSpPr>
          <p:nvPr/>
        </p:nvCxnSpPr>
        <p:spPr>
          <a:xfrm rot="5400000" flipH="1" flipV="1">
            <a:off x="9659430" y="2927244"/>
            <a:ext cx="1136008" cy="8308"/>
          </a:xfrm>
          <a:prstGeom prst="bentConnector3">
            <a:avLst>
              <a:gd name="adj1" fmla="val 50000"/>
            </a:avLst>
          </a:prstGeom>
          <a:noFill/>
          <a:ln w="38100" cap="rnd" cmpd="sng" algn="ctr">
            <a:solidFill>
              <a:srgbClr val="FF0000"/>
            </a:solidFill>
            <a:prstDash val="sysDot"/>
            <a:headEnd type="none"/>
            <a:tailEnd type="none"/>
          </a:ln>
          <a:effectLst/>
        </p:spPr>
      </p:cxnSp>
    </p:spTree>
    <p:extLst>
      <p:ext uri="{BB962C8B-B14F-4D97-AF65-F5344CB8AC3E}">
        <p14:creationId xmlns:p14="http://schemas.microsoft.com/office/powerpoint/2010/main" val="35495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8542084" y="1409030"/>
            <a:ext cx="3622119" cy="4129608"/>
          </a:xfrm>
        </p:spPr>
        <p:txBody>
          <a:bodyPr/>
          <a:lstStyle/>
          <a:p>
            <a:pPr marL="342900" lvl="1" indent="-342900"/>
            <a:endParaRPr lang="en-IE" dirty="0" smtClean="0"/>
          </a:p>
          <a:p>
            <a:pPr marL="342900" lvl="1" indent="-342900"/>
            <a:endParaRPr lang="en-IE" dirty="0"/>
          </a:p>
          <a:p>
            <a:pPr marL="342900" lvl="1" indent="-342900"/>
            <a:r>
              <a:rPr lang="en-IE" dirty="0" smtClean="0"/>
              <a:t>Azure components as </a:t>
            </a:r>
            <a:r>
              <a:rPr lang="en-IE" dirty="0"/>
              <a:t>Resources through Resource Providers (</a:t>
            </a:r>
            <a:r>
              <a:rPr lang="en-IE" dirty="0" smtClean="0"/>
              <a:t>RP) and REST APIs</a:t>
            </a:r>
            <a:endParaRPr lang="en-IE" dirty="0"/>
          </a:p>
          <a:p>
            <a:pPr marL="342900" indent="-342900">
              <a:buFont typeface="Arial" panose="020B0604020202020204" pitchFamily="34" charset="0"/>
              <a:buChar char="•"/>
            </a:pPr>
            <a:r>
              <a:rPr lang="en-IE" sz="2400" dirty="0" smtClean="0">
                <a:latin typeface="+mn-lt"/>
              </a:rPr>
              <a:t>Orchestrates changes across Azure Resource Providers</a:t>
            </a:r>
          </a:p>
          <a:p>
            <a:pPr marL="342900" indent="-342900">
              <a:buFont typeface="Arial" panose="020B0604020202020204" pitchFamily="34" charset="0"/>
              <a:buChar char="•"/>
            </a:pPr>
            <a:r>
              <a:rPr lang="en-IE" sz="2400" dirty="0" smtClean="0">
                <a:latin typeface="+mn-lt"/>
              </a:rPr>
              <a:t>Consistent interface for Azure Resources</a:t>
            </a:r>
          </a:p>
        </p:txBody>
      </p:sp>
      <p:sp>
        <p:nvSpPr>
          <p:cNvPr id="3" name="Title 2"/>
          <p:cNvSpPr>
            <a:spLocks noGrp="1"/>
          </p:cNvSpPr>
          <p:nvPr>
            <p:ph type="title"/>
          </p:nvPr>
        </p:nvSpPr>
        <p:spPr/>
        <p:txBody>
          <a:bodyPr/>
          <a:lstStyle/>
          <a:p>
            <a:r>
              <a:rPr lang="en-US" sz="4000" dirty="0"/>
              <a:t>Azure Resource Manager (ARM) 101</a:t>
            </a:r>
          </a:p>
        </p:txBody>
      </p:sp>
      <p:pic>
        <p:nvPicPr>
          <p:cNvPr id="110" name="Picture 109"/>
          <p:cNvPicPr>
            <a:picLocks noChangeAspect="1"/>
          </p:cNvPicPr>
          <p:nvPr/>
        </p:nvPicPr>
        <p:blipFill>
          <a:blip r:embed="rId3"/>
          <a:stretch>
            <a:fillRect/>
          </a:stretch>
        </p:blipFill>
        <p:spPr>
          <a:xfrm>
            <a:off x="269008" y="1409030"/>
            <a:ext cx="8301379" cy="4918966"/>
          </a:xfrm>
          <a:prstGeom prst="rect">
            <a:avLst/>
          </a:prstGeom>
        </p:spPr>
      </p:pic>
      <p:sp>
        <p:nvSpPr>
          <p:cNvPr id="111" name="TextBox 110"/>
          <p:cNvSpPr txBox="1"/>
          <p:nvPr/>
        </p:nvSpPr>
        <p:spPr>
          <a:xfrm>
            <a:off x="269008" y="5512388"/>
            <a:ext cx="3933005" cy="815608"/>
          </a:xfrm>
          <a:prstGeom prst="rect">
            <a:avLst/>
          </a:prstGeom>
          <a:noFill/>
        </p:spPr>
        <p:txBody>
          <a:bodyPr wrap="square" lIns="182880" tIns="146304" rIns="182880" bIns="146304" rtlCol="0">
            <a:spAutoFit/>
          </a:bodyPr>
          <a:lstStyle/>
          <a:p>
            <a:pPr>
              <a:lnSpc>
                <a:spcPct val="90000"/>
              </a:lnSpc>
              <a:spcAft>
                <a:spcPts val="600"/>
              </a:spcAft>
            </a:pPr>
            <a:r>
              <a:rPr lang="en-IE" sz="1600" dirty="0" smtClean="0">
                <a:gradFill>
                  <a:gsLst>
                    <a:gs pos="2917">
                      <a:srgbClr val="404040"/>
                    </a:gs>
                    <a:gs pos="30000">
                      <a:srgbClr val="404040"/>
                    </a:gs>
                  </a:gsLst>
                  <a:lin ang="5400000" scaled="0"/>
                </a:gradFill>
              </a:rPr>
              <a:t>Resource </a:t>
            </a:r>
          </a:p>
          <a:p>
            <a:pPr>
              <a:lnSpc>
                <a:spcPct val="90000"/>
              </a:lnSpc>
              <a:spcAft>
                <a:spcPts val="600"/>
              </a:spcAft>
            </a:pPr>
            <a:r>
              <a:rPr lang="en-IE" sz="1600" dirty="0" smtClean="0">
                <a:gradFill>
                  <a:gsLst>
                    <a:gs pos="2917">
                      <a:srgbClr val="404040"/>
                    </a:gs>
                    <a:gs pos="30000">
                      <a:srgbClr val="404040"/>
                    </a:gs>
                  </a:gsLst>
                  <a:lin ang="5400000" scaled="0"/>
                </a:gradFill>
              </a:rPr>
              <a:t>Providers</a:t>
            </a:r>
          </a:p>
        </p:txBody>
      </p:sp>
    </p:spTree>
    <p:extLst>
      <p:ext uri="{BB962C8B-B14F-4D97-AF65-F5344CB8AC3E}">
        <p14:creationId xmlns:p14="http://schemas.microsoft.com/office/powerpoint/2010/main" val="189788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103982" y="1887934"/>
            <a:ext cx="6057860" cy="4129608"/>
          </a:xfrm>
        </p:spPr>
        <p:txBody>
          <a:bodyPr/>
          <a:lstStyle/>
          <a:p>
            <a:pPr marL="342900" lvl="1" indent="-342900"/>
            <a:r>
              <a:rPr lang="en-IE" dirty="0" smtClean="0"/>
              <a:t>Resource Groups – manage collections of diverse Resources as atomic units</a:t>
            </a:r>
          </a:p>
          <a:p>
            <a:pPr marL="342900" lvl="1" indent="-342900"/>
            <a:r>
              <a:rPr lang="en-IE" dirty="0" smtClean="0"/>
              <a:t>Consistent management interface between Azure and on-premises with Windows Azure Pack</a:t>
            </a:r>
          </a:p>
          <a:p>
            <a:pPr marL="342900" lvl="1" indent="-342900"/>
            <a:r>
              <a:rPr lang="en-IE" dirty="0" smtClean="0"/>
              <a:t>Role-Based Access Control (RBAC) and Tagging on any resource</a:t>
            </a:r>
          </a:p>
          <a:p>
            <a:pPr marL="342900" lvl="1" indent="-342900"/>
            <a:r>
              <a:rPr lang="en-IE" dirty="0" smtClean="0"/>
              <a:t>Regionalized Management</a:t>
            </a:r>
          </a:p>
        </p:txBody>
      </p:sp>
      <p:sp>
        <p:nvSpPr>
          <p:cNvPr id="3" name="Title 2"/>
          <p:cNvSpPr>
            <a:spLocks noGrp="1"/>
          </p:cNvSpPr>
          <p:nvPr>
            <p:ph type="title"/>
          </p:nvPr>
        </p:nvSpPr>
        <p:spPr/>
        <p:txBody>
          <a:bodyPr/>
          <a:lstStyle/>
          <a:p>
            <a:r>
              <a:rPr lang="en-US" sz="4000" dirty="0" smtClean="0"/>
              <a:t>ARM – Key Customer Benefits</a:t>
            </a:r>
            <a:endParaRPr lang="en-US" sz="4000" dirty="0"/>
          </a:p>
        </p:txBody>
      </p:sp>
      <p:sp>
        <p:nvSpPr>
          <p:cNvPr id="109" name="Freeform 7"/>
          <p:cNvSpPr>
            <a:spLocks/>
          </p:cNvSpPr>
          <p:nvPr/>
        </p:nvSpPr>
        <p:spPr bwMode="auto">
          <a:xfrm>
            <a:off x="1645799" y="2321467"/>
            <a:ext cx="3121627" cy="3120011"/>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0" name="Freeform 8"/>
          <p:cNvSpPr>
            <a:spLocks/>
          </p:cNvSpPr>
          <p:nvPr/>
        </p:nvSpPr>
        <p:spPr bwMode="auto">
          <a:xfrm>
            <a:off x="3204994" y="2269656"/>
            <a:ext cx="129528" cy="144100"/>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1" name="Freeform 9"/>
          <p:cNvSpPr>
            <a:spLocks/>
          </p:cNvSpPr>
          <p:nvPr/>
        </p:nvSpPr>
        <p:spPr bwMode="auto">
          <a:xfrm>
            <a:off x="1652276" y="3357693"/>
            <a:ext cx="152196" cy="15057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2" name="Freeform 10"/>
          <p:cNvSpPr>
            <a:spLocks/>
          </p:cNvSpPr>
          <p:nvPr/>
        </p:nvSpPr>
        <p:spPr bwMode="auto">
          <a:xfrm>
            <a:off x="1253977" y="2117460"/>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3" name="Freeform 11"/>
          <p:cNvSpPr>
            <a:spLocks/>
          </p:cNvSpPr>
          <p:nvPr/>
        </p:nvSpPr>
        <p:spPr bwMode="auto">
          <a:xfrm>
            <a:off x="1253977" y="2117460"/>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4" name="Freeform 12"/>
          <p:cNvSpPr>
            <a:spLocks/>
          </p:cNvSpPr>
          <p:nvPr/>
        </p:nvSpPr>
        <p:spPr bwMode="auto">
          <a:xfrm>
            <a:off x="1415887" y="2293942"/>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5" name="Freeform 13"/>
          <p:cNvSpPr>
            <a:spLocks/>
          </p:cNvSpPr>
          <p:nvPr/>
        </p:nvSpPr>
        <p:spPr bwMode="auto">
          <a:xfrm>
            <a:off x="1615036" y="2737576"/>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6" name="Freeform 14"/>
          <p:cNvSpPr>
            <a:spLocks/>
          </p:cNvSpPr>
          <p:nvPr/>
        </p:nvSpPr>
        <p:spPr bwMode="auto">
          <a:xfrm>
            <a:off x="1930761" y="2439661"/>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7" name="Freeform 15"/>
          <p:cNvSpPr>
            <a:spLocks/>
          </p:cNvSpPr>
          <p:nvPr/>
        </p:nvSpPr>
        <p:spPr bwMode="auto">
          <a:xfrm>
            <a:off x="1660371" y="2143366"/>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8" name="Freeform 16"/>
          <p:cNvSpPr>
            <a:spLocks/>
          </p:cNvSpPr>
          <p:nvPr/>
        </p:nvSpPr>
        <p:spPr bwMode="auto">
          <a:xfrm>
            <a:off x="1436935" y="2718147"/>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9" name="Freeform 17"/>
          <p:cNvSpPr>
            <a:spLocks/>
          </p:cNvSpPr>
          <p:nvPr/>
        </p:nvSpPr>
        <p:spPr bwMode="auto">
          <a:xfrm>
            <a:off x="1517890" y="2378136"/>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0" name="Freeform 18"/>
          <p:cNvSpPr>
            <a:spLocks/>
          </p:cNvSpPr>
          <p:nvPr/>
        </p:nvSpPr>
        <p:spPr bwMode="auto">
          <a:xfrm>
            <a:off x="1819043" y="2238893"/>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1" name="Freeform 19"/>
          <p:cNvSpPr>
            <a:spLocks/>
          </p:cNvSpPr>
          <p:nvPr/>
        </p:nvSpPr>
        <p:spPr bwMode="auto">
          <a:xfrm>
            <a:off x="2128291" y="2591857"/>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2" name="Freeform 20"/>
          <p:cNvSpPr>
            <a:spLocks/>
          </p:cNvSpPr>
          <p:nvPr/>
        </p:nvSpPr>
        <p:spPr bwMode="auto">
          <a:xfrm>
            <a:off x="1872473" y="2909201"/>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3" name="Freeform 21"/>
          <p:cNvSpPr>
            <a:spLocks/>
          </p:cNvSpPr>
          <p:nvPr/>
        </p:nvSpPr>
        <p:spPr bwMode="auto">
          <a:xfrm>
            <a:off x="1398077" y="2515759"/>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4" name="Freeform 22"/>
          <p:cNvSpPr>
            <a:spLocks/>
          </p:cNvSpPr>
          <p:nvPr/>
        </p:nvSpPr>
        <p:spPr bwMode="auto">
          <a:xfrm>
            <a:off x="3959495" y="2284228"/>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5" name="Freeform 23"/>
          <p:cNvSpPr>
            <a:spLocks/>
          </p:cNvSpPr>
          <p:nvPr/>
        </p:nvSpPr>
        <p:spPr bwMode="auto">
          <a:xfrm>
            <a:off x="4395033" y="2284228"/>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6" name="Oval 24"/>
          <p:cNvSpPr>
            <a:spLocks noChangeArrowheads="1"/>
          </p:cNvSpPr>
          <p:nvPr/>
        </p:nvSpPr>
        <p:spPr bwMode="auto">
          <a:xfrm>
            <a:off x="3959495" y="2125555"/>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7" name="Oval 25"/>
          <p:cNvSpPr>
            <a:spLocks noChangeArrowheads="1"/>
          </p:cNvSpPr>
          <p:nvPr/>
        </p:nvSpPr>
        <p:spPr bwMode="auto">
          <a:xfrm>
            <a:off x="4048546" y="2167652"/>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8" name="Freeform 26"/>
          <p:cNvSpPr>
            <a:spLocks/>
          </p:cNvSpPr>
          <p:nvPr/>
        </p:nvSpPr>
        <p:spPr bwMode="auto">
          <a:xfrm>
            <a:off x="4048546" y="2167652"/>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9" name="Freeform 27"/>
          <p:cNvSpPr>
            <a:spLocks noEditPoints="1"/>
          </p:cNvSpPr>
          <p:nvPr/>
        </p:nvSpPr>
        <p:spPr bwMode="auto">
          <a:xfrm>
            <a:off x="4079309" y="2640430"/>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0" name="Freeform 28"/>
          <p:cNvSpPr>
            <a:spLocks/>
          </p:cNvSpPr>
          <p:nvPr/>
        </p:nvSpPr>
        <p:spPr bwMode="auto">
          <a:xfrm>
            <a:off x="4160264" y="2705194"/>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1" name="Freeform 29"/>
          <p:cNvSpPr>
            <a:spLocks/>
          </p:cNvSpPr>
          <p:nvPr/>
        </p:nvSpPr>
        <p:spPr bwMode="auto">
          <a:xfrm>
            <a:off x="4531038" y="2698718"/>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2" name="Freeform 30"/>
          <p:cNvSpPr>
            <a:spLocks/>
          </p:cNvSpPr>
          <p:nvPr/>
        </p:nvSpPr>
        <p:spPr bwMode="auto">
          <a:xfrm>
            <a:off x="4529419" y="2846056"/>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3" name="Freeform 31"/>
          <p:cNvSpPr>
            <a:spLocks/>
          </p:cNvSpPr>
          <p:nvPr/>
        </p:nvSpPr>
        <p:spPr bwMode="auto">
          <a:xfrm>
            <a:off x="4011306" y="4852125"/>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4" name="Freeform 32"/>
          <p:cNvSpPr>
            <a:spLocks noEditPoints="1"/>
          </p:cNvSpPr>
          <p:nvPr/>
        </p:nvSpPr>
        <p:spPr bwMode="auto">
          <a:xfrm>
            <a:off x="3807300" y="3984285"/>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5" name="Freeform 33"/>
          <p:cNvSpPr>
            <a:spLocks/>
          </p:cNvSpPr>
          <p:nvPr/>
        </p:nvSpPr>
        <p:spPr bwMode="auto">
          <a:xfrm>
            <a:off x="3896350" y="4074955"/>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6" name="Freeform 34"/>
          <p:cNvSpPr>
            <a:spLocks/>
          </p:cNvSpPr>
          <p:nvPr/>
        </p:nvSpPr>
        <p:spPr bwMode="auto">
          <a:xfrm>
            <a:off x="3896350" y="4074955"/>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7" name="Freeform 35"/>
          <p:cNvSpPr>
            <a:spLocks/>
          </p:cNvSpPr>
          <p:nvPr/>
        </p:nvSpPr>
        <p:spPr bwMode="auto">
          <a:xfrm>
            <a:off x="3807300" y="3984285"/>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8" name="Freeform 36"/>
          <p:cNvSpPr>
            <a:spLocks/>
          </p:cNvSpPr>
          <p:nvPr/>
        </p:nvSpPr>
        <p:spPr bwMode="auto">
          <a:xfrm>
            <a:off x="3896350" y="4074955"/>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9" name="Rectangle 37"/>
          <p:cNvSpPr>
            <a:spLocks noChangeArrowheads="1"/>
          </p:cNvSpPr>
          <p:nvPr/>
        </p:nvSpPr>
        <p:spPr bwMode="auto">
          <a:xfrm>
            <a:off x="4011306" y="5007558"/>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0" name="Oval 38"/>
          <p:cNvSpPr>
            <a:spLocks noChangeArrowheads="1"/>
          </p:cNvSpPr>
          <p:nvPr/>
        </p:nvSpPr>
        <p:spPr bwMode="auto">
          <a:xfrm>
            <a:off x="4378842" y="4016668"/>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1" name="Freeform 39"/>
          <p:cNvSpPr>
            <a:spLocks/>
          </p:cNvSpPr>
          <p:nvPr/>
        </p:nvSpPr>
        <p:spPr bwMode="auto">
          <a:xfrm>
            <a:off x="4184550" y="4154291"/>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2" name="Freeform 40"/>
          <p:cNvSpPr>
            <a:spLocks/>
          </p:cNvSpPr>
          <p:nvPr/>
        </p:nvSpPr>
        <p:spPr bwMode="auto">
          <a:xfrm>
            <a:off x="4155406" y="4324297"/>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3" name="Freeform 41"/>
          <p:cNvSpPr>
            <a:spLocks/>
          </p:cNvSpPr>
          <p:nvPr/>
        </p:nvSpPr>
        <p:spPr bwMode="auto">
          <a:xfrm>
            <a:off x="4422558" y="4325916"/>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4" name="Freeform 42"/>
          <p:cNvSpPr>
            <a:spLocks/>
          </p:cNvSpPr>
          <p:nvPr/>
        </p:nvSpPr>
        <p:spPr bwMode="auto">
          <a:xfrm>
            <a:off x="1352742" y="4220674"/>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5" name="Freeform 43"/>
          <p:cNvSpPr>
            <a:spLocks/>
          </p:cNvSpPr>
          <p:nvPr/>
        </p:nvSpPr>
        <p:spPr bwMode="auto">
          <a:xfrm>
            <a:off x="1352742" y="4047430"/>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6" name="Rectangle 44"/>
          <p:cNvSpPr>
            <a:spLocks noChangeArrowheads="1"/>
          </p:cNvSpPr>
          <p:nvPr/>
        </p:nvSpPr>
        <p:spPr bwMode="auto">
          <a:xfrm>
            <a:off x="1687896" y="4468397"/>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7" name="Rectangle 45"/>
          <p:cNvSpPr>
            <a:spLocks noChangeArrowheads="1"/>
          </p:cNvSpPr>
          <p:nvPr/>
        </p:nvSpPr>
        <p:spPr bwMode="auto">
          <a:xfrm>
            <a:off x="1687896" y="4468397"/>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8" name="Rectangle 46"/>
          <p:cNvSpPr>
            <a:spLocks noChangeArrowheads="1"/>
          </p:cNvSpPr>
          <p:nvPr/>
        </p:nvSpPr>
        <p:spPr bwMode="auto">
          <a:xfrm>
            <a:off x="1687896"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9" name="Rectangle 47"/>
          <p:cNvSpPr>
            <a:spLocks noChangeArrowheads="1"/>
          </p:cNvSpPr>
          <p:nvPr/>
        </p:nvSpPr>
        <p:spPr bwMode="auto">
          <a:xfrm>
            <a:off x="1687896" y="4300011"/>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0" name="Rectangle 48"/>
          <p:cNvSpPr>
            <a:spLocks noChangeArrowheads="1"/>
          </p:cNvSpPr>
          <p:nvPr/>
        </p:nvSpPr>
        <p:spPr bwMode="auto">
          <a:xfrm>
            <a:off x="1687896" y="4636784"/>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1" name="Rectangle 49"/>
          <p:cNvSpPr>
            <a:spLocks noChangeArrowheads="1"/>
          </p:cNvSpPr>
          <p:nvPr/>
        </p:nvSpPr>
        <p:spPr bwMode="auto">
          <a:xfrm>
            <a:off x="1687896" y="4636784"/>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2" name="Rectangle 50"/>
          <p:cNvSpPr>
            <a:spLocks noChangeArrowheads="1"/>
          </p:cNvSpPr>
          <p:nvPr/>
        </p:nvSpPr>
        <p:spPr bwMode="auto">
          <a:xfrm>
            <a:off x="1940476" y="4636784"/>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3" name="Rectangle 51"/>
          <p:cNvSpPr>
            <a:spLocks noChangeArrowheads="1"/>
          </p:cNvSpPr>
          <p:nvPr/>
        </p:nvSpPr>
        <p:spPr bwMode="auto">
          <a:xfrm>
            <a:off x="1940476" y="4468397"/>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4" name="Rectangle 52"/>
          <p:cNvSpPr>
            <a:spLocks noChangeArrowheads="1"/>
          </p:cNvSpPr>
          <p:nvPr/>
        </p:nvSpPr>
        <p:spPr bwMode="auto">
          <a:xfrm>
            <a:off x="1940476" y="4468397"/>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5" name="Rectangle 53"/>
          <p:cNvSpPr>
            <a:spLocks noChangeArrowheads="1"/>
          </p:cNvSpPr>
          <p:nvPr/>
        </p:nvSpPr>
        <p:spPr bwMode="auto">
          <a:xfrm>
            <a:off x="1940476"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6" name="Rectangle 54"/>
          <p:cNvSpPr>
            <a:spLocks noChangeArrowheads="1"/>
          </p:cNvSpPr>
          <p:nvPr/>
        </p:nvSpPr>
        <p:spPr bwMode="auto">
          <a:xfrm>
            <a:off x="1940476" y="4300011"/>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7" name="Rectangle 55"/>
          <p:cNvSpPr>
            <a:spLocks noChangeArrowheads="1"/>
          </p:cNvSpPr>
          <p:nvPr/>
        </p:nvSpPr>
        <p:spPr bwMode="auto">
          <a:xfrm>
            <a:off x="1436935"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8" name="Rectangle 56"/>
          <p:cNvSpPr>
            <a:spLocks noChangeArrowheads="1"/>
          </p:cNvSpPr>
          <p:nvPr/>
        </p:nvSpPr>
        <p:spPr bwMode="auto">
          <a:xfrm>
            <a:off x="1436935" y="4300011"/>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9" name="Rectangle 57"/>
          <p:cNvSpPr>
            <a:spLocks noChangeArrowheads="1"/>
          </p:cNvSpPr>
          <p:nvPr/>
        </p:nvSpPr>
        <p:spPr bwMode="auto">
          <a:xfrm>
            <a:off x="1436935" y="4468397"/>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0" name="Rectangle 58"/>
          <p:cNvSpPr>
            <a:spLocks noChangeArrowheads="1"/>
          </p:cNvSpPr>
          <p:nvPr/>
        </p:nvSpPr>
        <p:spPr bwMode="auto">
          <a:xfrm>
            <a:off x="1436935" y="4468397"/>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1" name="Rectangle 59"/>
          <p:cNvSpPr>
            <a:spLocks noChangeArrowheads="1"/>
          </p:cNvSpPr>
          <p:nvPr/>
        </p:nvSpPr>
        <p:spPr bwMode="auto">
          <a:xfrm>
            <a:off x="1436935" y="4636784"/>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2" name="Rectangle 60"/>
          <p:cNvSpPr>
            <a:spLocks noChangeArrowheads="1"/>
          </p:cNvSpPr>
          <p:nvPr/>
        </p:nvSpPr>
        <p:spPr bwMode="auto">
          <a:xfrm>
            <a:off x="1436935" y="4636784"/>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3" name="Rectangle 61"/>
          <p:cNvSpPr>
            <a:spLocks noChangeArrowheads="1"/>
          </p:cNvSpPr>
          <p:nvPr/>
        </p:nvSpPr>
        <p:spPr bwMode="auto">
          <a:xfrm>
            <a:off x="1436935" y="4806790"/>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4" name="Rectangle 62"/>
          <p:cNvSpPr>
            <a:spLocks noChangeArrowheads="1"/>
          </p:cNvSpPr>
          <p:nvPr/>
        </p:nvSpPr>
        <p:spPr bwMode="auto">
          <a:xfrm>
            <a:off x="1436935" y="4806790"/>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5" name="Rectangle 63"/>
          <p:cNvSpPr>
            <a:spLocks noChangeArrowheads="1"/>
          </p:cNvSpPr>
          <p:nvPr/>
        </p:nvSpPr>
        <p:spPr bwMode="auto">
          <a:xfrm>
            <a:off x="1687896" y="4806790"/>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6" name="Rectangle 64"/>
          <p:cNvSpPr>
            <a:spLocks noChangeArrowheads="1"/>
          </p:cNvSpPr>
          <p:nvPr/>
        </p:nvSpPr>
        <p:spPr bwMode="auto">
          <a:xfrm>
            <a:off x="1940476" y="4806790"/>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7" name="Rectangle 65"/>
          <p:cNvSpPr>
            <a:spLocks noChangeArrowheads="1"/>
          </p:cNvSpPr>
          <p:nvPr/>
        </p:nvSpPr>
        <p:spPr bwMode="auto">
          <a:xfrm>
            <a:off x="2194675" y="4636784"/>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8" name="Rectangle 66"/>
          <p:cNvSpPr>
            <a:spLocks noChangeArrowheads="1"/>
          </p:cNvSpPr>
          <p:nvPr/>
        </p:nvSpPr>
        <p:spPr bwMode="auto">
          <a:xfrm>
            <a:off x="2194675" y="4468397"/>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9" name="Rectangle 67"/>
          <p:cNvSpPr>
            <a:spLocks noChangeArrowheads="1"/>
          </p:cNvSpPr>
          <p:nvPr/>
        </p:nvSpPr>
        <p:spPr bwMode="auto">
          <a:xfrm>
            <a:off x="2194675"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0" name="Rectangle 68"/>
          <p:cNvSpPr>
            <a:spLocks noChangeArrowheads="1"/>
          </p:cNvSpPr>
          <p:nvPr/>
        </p:nvSpPr>
        <p:spPr bwMode="auto">
          <a:xfrm>
            <a:off x="2194675" y="4806790"/>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1" name="Freeform 69"/>
          <p:cNvSpPr>
            <a:spLocks noEditPoints="1"/>
          </p:cNvSpPr>
          <p:nvPr/>
        </p:nvSpPr>
        <p:spPr bwMode="auto">
          <a:xfrm>
            <a:off x="1388362" y="4047430"/>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2" name="Freeform 70"/>
          <p:cNvSpPr>
            <a:spLocks/>
          </p:cNvSpPr>
          <p:nvPr/>
        </p:nvSpPr>
        <p:spPr bwMode="auto">
          <a:xfrm>
            <a:off x="1653895" y="4047430"/>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3" name="Freeform 71"/>
          <p:cNvSpPr>
            <a:spLocks/>
          </p:cNvSpPr>
          <p:nvPr/>
        </p:nvSpPr>
        <p:spPr bwMode="auto">
          <a:xfrm>
            <a:off x="1391600" y="5017273"/>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4" name="Freeform 72"/>
          <p:cNvSpPr>
            <a:spLocks noEditPoints="1"/>
          </p:cNvSpPr>
          <p:nvPr/>
        </p:nvSpPr>
        <p:spPr bwMode="auto">
          <a:xfrm>
            <a:off x="1352742" y="4220674"/>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5" name="Freeform 73"/>
          <p:cNvSpPr>
            <a:spLocks/>
          </p:cNvSpPr>
          <p:nvPr/>
        </p:nvSpPr>
        <p:spPr bwMode="auto">
          <a:xfrm>
            <a:off x="1352742" y="4047430"/>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6" name="Freeform 74"/>
          <p:cNvSpPr>
            <a:spLocks/>
          </p:cNvSpPr>
          <p:nvPr/>
        </p:nvSpPr>
        <p:spPr bwMode="auto">
          <a:xfrm>
            <a:off x="1687896" y="4468397"/>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7" name="Freeform 75"/>
          <p:cNvSpPr>
            <a:spLocks/>
          </p:cNvSpPr>
          <p:nvPr/>
        </p:nvSpPr>
        <p:spPr bwMode="auto">
          <a:xfrm>
            <a:off x="1687896" y="4468397"/>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8" name="Rectangle 76"/>
          <p:cNvSpPr>
            <a:spLocks noChangeArrowheads="1"/>
          </p:cNvSpPr>
          <p:nvPr/>
        </p:nvSpPr>
        <p:spPr bwMode="auto">
          <a:xfrm>
            <a:off x="1687896"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9" name="Rectangle 77"/>
          <p:cNvSpPr>
            <a:spLocks noChangeArrowheads="1"/>
          </p:cNvSpPr>
          <p:nvPr/>
        </p:nvSpPr>
        <p:spPr bwMode="auto">
          <a:xfrm>
            <a:off x="1687896" y="4300011"/>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0" name="Freeform 78"/>
          <p:cNvSpPr>
            <a:spLocks/>
          </p:cNvSpPr>
          <p:nvPr/>
        </p:nvSpPr>
        <p:spPr bwMode="auto">
          <a:xfrm>
            <a:off x="1687896" y="4636784"/>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1" name="Freeform 79"/>
          <p:cNvSpPr>
            <a:spLocks/>
          </p:cNvSpPr>
          <p:nvPr/>
        </p:nvSpPr>
        <p:spPr bwMode="auto">
          <a:xfrm>
            <a:off x="1687896" y="4636784"/>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2" name="Freeform 80"/>
          <p:cNvSpPr>
            <a:spLocks/>
          </p:cNvSpPr>
          <p:nvPr/>
        </p:nvSpPr>
        <p:spPr bwMode="auto">
          <a:xfrm>
            <a:off x="1940476" y="4468397"/>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3" name="Freeform 81"/>
          <p:cNvSpPr>
            <a:spLocks/>
          </p:cNvSpPr>
          <p:nvPr/>
        </p:nvSpPr>
        <p:spPr bwMode="auto">
          <a:xfrm>
            <a:off x="1940476" y="4468397"/>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4" name="Freeform 82"/>
          <p:cNvSpPr>
            <a:spLocks/>
          </p:cNvSpPr>
          <p:nvPr/>
        </p:nvSpPr>
        <p:spPr bwMode="auto">
          <a:xfrm>
            <a:off x="1940476" y="4300011"/>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5" name="Freeform 83"/>
          <p:cNvSpPr>
            <a:spLocks/>
          </p:cNvSpPr>
          <p:nvPr/>
        </p:nvSpPr>
        <p:spPr bwMode="auto">
          <a:xfrm>
            <a:off x="1940476" y="4300011"/>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6" name="Rectangle 84"/>
          <p:cNvSpPr>
            <a:spLocks noChangeArrowheads="1"/>
          </p:cNvSpPr>
          <p:nvPr/>
        </p:nvSpPr>
        <p:spPr bwMode="auto">
          <a:xfrm>
            <a:off x="1436935" y="4300011"/>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7" name="Rectangle 85"/>
          <p:cNvSpPr>
            <a:spLocks noChangeArrowheads="1"/>
          </p:cNvSpPr>
          <p:nvPr/>
        </p:nvSpPr>
        <p:spPr bwMode="auto">
          <a:xfrm>
            <a:off x="1436935" y="4300011"/>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8" name="Rectangle 86"/>
          <p:cNvSpPr>
            <a:spLocks noChangeArrowheads="1"/>
          </p:cNvSpPr>
          <p:nvPr/>
        </p:nvSpPr>
        <p:spPr bwMode="auto">
          <a:xfrm>
            <a:off x="1436935" y="4468397"/>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9" name="Rectangle 87"/>
          <p:cNvSpPr>
            <a:spLocks noChangeArrowheads="1"/>
          </p:cNvSpPr>
          <p:nvPr/>
        </p:nvSpPr>
        <p:spPr bwMode="auto">
          <a:xfrm>
            <a:off x="1436935" y="4468397"/>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0" name="Rectangle 88"/>
          <p:cNvSpPr>
            <a:spLocks noChangeArrowheads="1"/>
          </p:cNvSpPr>
          <p:nvPr/>
        </p:nvSpPr>
        <p:spPr bwMode="auto">
          <a:xfrm>
            <a:off x="1436935" y="4636784"/>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1" name="Rectangle 89"/>
          <p:cNvSpPr>
            <a:spLocks noChangeArrowheads="1"/>
          </p:cNvSpPr>
          <p:nvPr/>
        </p:nvSpPr>
        <p:spPr bwMode="auto">
          <a:xfrm>
            <a:off x="1436935" y="4636784"/>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2" name="Freeform 90"/>
          <p:cNvSpPr>
            <a:spLocks/>
          </p:cNvSpPr>
          <p:nvPr/>
        </p:nvSpPr>
        <p:spPr bwMode="auto">
          <a:xfrm>
            <a:off x="1436935" y="4806790"/>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3" name="Freeform 91"/>
          <p:cNvSpPr>
            <a:spLocks/>
          </p:cNvSpPr>
          <p:nvPr/>
        </p:nvSpPr>
        <p:spPr bwMode="auto">
          <a:xfrm>
            <a:off x="1436935" y="4806790"/>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4" name="Rectangle 92"/>
          <p:cNvSpPr>
            <a:spLocks noChangeArrowheads="1"/>
          </p:cNvSpPr>
          <p:nvPr/>
        </p:nvSpPr>
        <p:spPr bwMode="auto">
          <a:xfrm>
            <a:off x="2435921" y="3683132"/>
            <a:ext cx="584496" cy="22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404040"/>
                </a:solidFill>
                <a:latin typeface="Segoe UI Semibold" panose="020B0702040204020203" pitchFamily="34" charset="0"/>
              </a:rPr>
              <a:t>RESOU</a:t>
            </a:r>
            <a:endParaRPr lang="en-US" altLang="en-US" sz="1836">
              <a:solidFill>
                <a:srgbClr val="404040"/>
              </a:solidFill>
            </a:endParaRPr>
          </a:p>
        </p:txBody>
      </p:sp>
      <p:sp>
        <p:nvSpPr>
          <p:cNvPr id="195" name="Rectangle 93"/>
          <p:cNvSpPr>
            <a:spLocks noChangeArrowheads="1"/>
          </p:cNvSpPr>
          <p:nvPr/>
        </p:nvSpPr>
        <p:spPr bwMode="auto">
          <a:xfrm>
            <a:off x="3004225" y="3683132"/>
            <a:ext cx="116575" cy="22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dirty="0">
                <a:solidFill>
                  <a:srgbClr val="404040"/>
                </a:solidFill>
                <a:latin typeface="Segoe UI Semibold" panose="020B0702040204020203" pitchFamily="34" charset="0"/>
              </a:rPr>
              <a:t>R</a:t>
            </a:r>
            <a:endParaRPr lang="en-US" altLang="en-US" sz="1836" dirty="0">
              <a:solidFill>
                <a:srgbClr val="404040"/>
              </a:solidFill>
            </a:endParaRPr>
          </a:p>
        </p:txBody>
      </p:sp>
      <p:sp>
        <p:nvSpPr>
          <p:cNvPr id="196" name="Rectangle 94"/>
          <p:cNvSpPr>
            <a:spLocks noChangeArrowheads="1"/>
          </p:cNvSpPr>
          <p:nvPr/>
        </p:nvSpPr>
        <p:spPr bwMode="auto">
          <a:xfrm>
            <a:off x="3114324" y="3683132"/>
            <a:ext cx="393442" cy="22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dirty="0">
                <a:solidFill>
                  <a:srgbClr val="404040"/>
                </a:solidFill>
                <a:latin typeface="Segoe UI Semibold" panose="020B0702040204020203" pitchFamily="34" charset="0"/>
              </a:rPr>
              <a:t>CE G</a:t>
            </a:r>
            <a:endParaRPr lang="en-US" altLang="en-US" sz="1836" dirty="0">
              <a:solidFill>
                <a:srgbClr val="404040"/>
              </a:solidFill>
            </a:endParaRPr>
          </a:p>
        </p:txBody>
      </p:sp>
      <p:sp>
        <p:nvSpPr>
          <p:cNvPr id="197" name="Rectangle 95"/>
          <p:cNvSpPr>
            <a:spLocks noChangeArrowheads="1"/>
          </p:cNvSpPr>
          <p:nvPr/>
        </p:nvSpPr>
        <p:spPr bwMode="auto">
          <a:xfrm>
            <a:off x="3496432" y="3683132"/>
            <a:ext cx="116575" cy="22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404040"/>
                </a:solidFill>
                <a:latin typeface="Segoe UI Semibold" panose="020B0702040204020203" pitchFamily="34" charset="0"/>
              </a:rPr>
              <a:t>R</a:t>
            </a:r>
            <a:endParaRPr lang="en-US" altLang="en-US" sz="1836">
              <a:solidFill>
                <a:srgbClr val="404040"/>
              </a:solidFill>
            </a:endParaRPr>
          </a:p>
        </p:txBody>
      </p:sp>
      <p:sp>
        <p:nvSpPr>
          <p:cNvPr id="198" name="Rectangle 96"/>
          <p:cNvSpPr>
            <a:spLocks noChangeArrowheads="1"/>
          </p:cNvSpPr>
          <p:nvPr/>
        </p:nvSpPr>
        <p:spPr bwMode="auto">
          <a:xfrm>
            <a:off x="3606531" y="3683132"/>
            <a:ext cx="380489" cy="22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dirty="0">
                <a:solidFill>
                  <a:srgbClr val="404040"/>
                </a:solidFill>
                <a:latin typeface="Segoe UI Semibold" panose="020B0702040204020203" pitchFamily="34" charset="0"/>
              </a:rPr>
              <a:t>OUP</a:t>
            </a:r>
            <a:endParaRPr lang="en-US" altLang="en-US" sz="1836" dirty="0">
              <a:solidFill>
                <a:srgbClr val="404040"/>
              </a:solidFill>
            </a:endParaRPr>
          </a:p>
        </p:txBody>
      </p:sp>
      <p:sp>
        <p:nvSpPr>
          <p:cNvPr id="199" name="Freeform 97"/>
          <p:cNvSpPr>
            <a:spLocks/>
          </p:cNvSpPr>
          <p:nvPr/>
        </p:nvSpPr>
        <p:spPr bwMode="auto">
          <a:xfrm>
            <a:off x="2837458" y="2361944"/>
            <a:ext cx="145719" cy="2590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0" name="Freeform 98"/>
          <p:cNvSpPr>
            <a:spLocks/>
          </p:cNvSpPr>
          <p:nvPr/>
        </p:nvSpPr>
        <p:spPr bwMode="auto">
          <a:xfrm>
            <a:off x="2837458" y="2361944"/>
            <a:ext cx="45335" cy="2590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1" name="Freeform 99"/>
          <p:cNvSpPr>
            <a:spLocks/>
          </p:cNvSpPr>
          <p:nvPr/>
        </p:nvSpPr>
        <p:spPr bwMode="auto">
          <a:xfrm>
            <a:off x="2903841" y="2361944"/>
            <a:ext cx="12953" cy="2590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2" name="Freeform 100"/>
          <p:cNvSpPr>
            <a:spLocks/>
          </p:cNvSpPr>
          <p:nvPr/>
        </p:nvSpPr>
        <p:spPr bwMode="auto">
          <a:xfrm>
            <a:off x="2937842" y="2361944"/>
            <a:ext cx="45335" cy="2590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3" name="Freeform 101"/>
          <p:cNvSpPr>
            <a:spLocks/>
          </p:cNvSpPr>
          <p:nvPr/>
        </p:nvSpPr>
        <p:spPr bwMode="auto">
          <a:xfrm>
            <a:off x="2879554" y="2361944"/>
            <a:ext cx="25906" cy="2590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4" name="Freeform 102"/>
          <p:cNvSpPr>
            <a:spLocks/>
          </p:cNvSpPr>
          <p:nvPr/>
        </p:nvSpPr>
        <p:spPr bwMode="auto">
          <a:xfrm>
            <a:off x="2777551" y="2331182"/>
            <a:ext cx="123052" cy="89051"/>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5" name="Freeform 103"/>
          <p:cNvSpPr>
            <a:spLocks/>
          </p:cNvSpPr>
          <p:nvPr/>
        </p:nvSpPr>
        <p:spPr bwMode="auto">
          <a:xfrm>
            <a:off x="2915175" y="2361944"/>
            <a:ext cx="27525" cy="2590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6" name="Freeform 104"/>
          <p:cNvSpPr>
            <a:spLocks/>
          </p:cNvSpPr>
          <p:nvPr/>
        </p:nvSpPr>
        <p:spPr bwMode="auto">
          <a:xfrm>
            <a:off x="2921651" y="2331182"/>
            <a:ext cx="124671" cy="89051"/>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7" name="Freeform 105"/>
          <p:cNvSpPr>
            <a:spLocks noEditPoints="1"/>
          </p:cNvSpPr>
          <p:nvPr/>
        </p:nvSpPr>
        <p:spPr bwMode="auto">
          <a:xfrm>
            <a:off x="2728978" y="2193558"/>
            <a:ext cx="364298" cy="364298"/>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Tree>
    <p:extLst>
      <p:ext uri="{BB962C8B-B14F-4D97-AF65-F5344CB8AC3E}">
        <p14:creationId xmlns:p14="http://schemas.microsoft.com/office/powerpoint/2010/main" val="43426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8117" y="2993206"/>
            <a:ext cx="7023724" cy="1440160"/>
          </a:xfrm>
        </p:spPr>
        <p:txBody>
          <a:bodyPr/>
          <a:lstStyle/>
          <a:p>
            <a:r>
              <a:rPr lang="en-US" sz="3200" dirty="0" smtClean="0"/>
              <a:t>Manage your Compute, Storage &amp; Networking on Azure using new ARM RPs</a:t>
            </a:r>
            <a:endParaRPr lang="en-US" sz="3200" dirty="0"/>
          </a:p>
          <a:p>
            <a:r>
              <a:rPr lang="en-US" sz="3200" dirty="0" smtClean="0"/>
              <a:t>Model dependencies between VM, Network and Storage in declarative models</a:t>
            </a:r>
          </a:p>
          <a:p>
            <a:r>
              <a:rPr lang="en-US" sz="3200" dirty="0" smtClean="0"/>
              <a:t>Imperatively manage disparate resources using consistent REST APIs and experiences (portal, PowerShell, cross-platform CLI)</a:t>
            </a:r>
          </a:p>
        </p:txBody>
      </p:sp>
      <p:sp>
        <p:nvSpPr>
          <p:cNvPr id="3" name="Title 2"/>
          <p:cNvSpPr>
            <a:spLocks noGrp="1"/>
          </p:cNvSpPr>
          <p:nvPr>
            <p:ph type="title"/>
          </p:nvPr>
        </p:nvSpPr>
        <p:spPr/>
        <p:txBody>
          <a:bodyPr/>
          <a:lstStyle/>
          <a:p>
            <a:r>
              <a:rPr lang="en-US" sz="3600" dirty="0" smtClean="0"/>
              <a:t>Azure core RPs Public Preview</a:t>
            </a:r>
            <a:br>
              <a:rPr lang="en-US" sz="3600" dirty="0" smtClean="0"/>
            </a:br>
            <a:r>
              <a:rPr lang="en-US" sz="2800" dirty="0" smtClean="0"/>
              <a:t>Compute, Storage &amp; Network RPs</a:t>
            </a:r>
            <a:endParaRPr lang="en-US" sz="2800" dirty="0"/>
          </a:p>
        </p:txBody>
      </p:sp>
      <p:sp>
        <p:nvSpPr>
          <p:cNvPr id="4" name="TextBox 3"/>
          <p:cNvSpPr txBox="1"/>
          <p:nvPr/>
        </p:nvSpPr>
        <p:spPr>
          <a:xfrm rot="2700000">
            <a:off x="10149110" y="216195"/>
            <a:ext cx="3207793" cy="1037207"/>
          </a:xfrm>
          <a:prstGeom prst="rect">
            <a:avLst/>
          </a:prstGeom>
          <a:solidFill>
            <a:srgbClr val="00B050"/>
          </a:solidFill>
        </p:spPr>
        <p:txBody>
          <a:bodyPr wrap="square" lIns="182880" tIns="146304" rIns="182880" bIns="146304" rtlCol="0">
            <a:spAutoFit/>
          </a:bodyPr>
          <a:lstStyle/>
          <a:p>
            <a:pPr algn="ctr">
              <a:lnSpc>
                <a:spcPct val="90000"/>
              </a:lnSpc>
              <a:spcAft>
                <a:spcPts val="600"/>
              </a:spcAft>
            </a:pPr>
            <a:r>
              <a:rPr lang="en-IE" sz="2400" dirty="0" smtClean="0">
                <a:gradFill>
                  <a:gsLst>
                    <a:gs pos="2917">
                      <a:srgbClr val="404040"/>
                    </a:gs>
                    <a:gs pos="30000">
                      <a:srgbClr val="404040"/>
                    </a:gs>
                  </a:gsLst>
                  <a:lin ang="5400000" scaled="0"/>
                </a:gradFill>
              </a:rPr>
              <a:t>New for </a:t>
            </a:r>
          </a:p>
          <a:p>
            <a:pPr algn="ctr">
              <a:lnSpc>
                <a:spcPct val="90000"/>
              </a:lnSpc>
              <a:spcAft>
                <a:spcPts val="600"/>
              </a:spcAft>
            </a:pPr>
            <a:r>
              <a:rPr lang="en-IE" sz="2400" dirty="0" smtClean="0">
                <a:gradFill>
                  <a:gsLst>
                    <a:gs pos="2917">
                      <a:srgbClr val="404040"/>
                    </a:gs>
                    <a:gs pos="30000">
                      <a:srgbClr val="404040"/>
                    </a:gs>
                  </a:gsLst>
                  <a:lin ang="5400000" scaled="0"/>
                </a:gradFill>
              </a:rPr>
              <a:t>//Build 2015</a:t>
            </a:r>
          </a:p>
        </p:txBody>
      </p:sp>
      <p:pic>
        <p:nvPicPr>
          <p:cNvPr id="8" name="Picture 7"/>
          <p:cNvPicPr>
            <a:picLocks noChangeAspect="1"/>
          </p:cNvPicPr>
          <p:nvPr/>
        </p:nvPicPr>
        <p:blipFill>
          <a:blip r:embed="rId3"/>
          <a:stretch>
            <a:fillRect/>
          </a:stretch>
        </p:blipFill>
        <p:spPr>
          <a:xfrm>
            <a:off x="391813" y="1481038"/>
            <a:ext cx="4458322" cy="4915586"/>
          </a:xfrm>
          <a:prstGeom prst="rect">
            <a:avLst/>
          </a:prstGeom>
        </p:spPr>
      </p:pic>
    </p:spTree>
    <p:extLst>
      <p:ext uri="{BB962C8B-B14F-4D97-AF65-F5344CB8AC3E}">
        <p14:creationId xmlns:p14="http://schemas.microsoft.com/office/powerpoint/2010/main" val="406463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2256905" y="1543203"/>
            <a:ext cx="2473100" cy="1486200"/>
          </a:xfrm>
          <a:prstGeom prst="rect">
            <a:avLst/>
          </a:prstGeom>
          <a:noFill/>
        </p:spPr>
        <p:txBody>
          <a:bodyPr wrap="square" lIns="182831" tIns="146264" rIns="182831" bIns="146264" rtlCol="0">
            <a:spAutoFit/>
          </a:bodyPr>
          <a:lstStyle/>
          <a:p>
            <a:pPr algn="ctr">
              <a:lnSpc>
                <a:spcPct val="90000"/>
              </a:lnSpc>
            </a:pPr>
            <a:r>
              <a:rPr lang="en-US" sz="2400" spc="-50" dirty="0">
                <a:solidFill>
                  <a:srgbClr val="404040"/>
                </a:solidFill>
              </a:rPr>
              <a:t>Service consumers</a:t>
            </a:r>
          </a:p>
          <a:p>
            <a:pPr algn="ctr">
              <a:lnSpc>
                <a:spcPct val="90000"/>
              </a:lnSpc>
            </a:pPr>
            <a:endParaRPr lang="en-US" sz="1399" spc="-50" dirty="0">
              <a:solidFill>
                <a:srgbClr val="404040"/>
              </a:solidFill>
            </a:endParaRPr>
          </a:p>
          <a:p>
            <a:pPr algn="ctr">
              <a:lnSpc>
                <a:spcPct val="90000"/>
              </a:lnSpc>
            </a:pPr>
            <a:r>
              <a:rPr lang="en-US" sz="2400" spc="-50" dirty="0">
                <a:solidFill>
                  <a:srgbClr val="404040"/>
                </a:solidFill>
              </a:rPr>
              <a:t>(Internet)</a:t>
            </a:r>
          </a:p>
        </p:txBody>
      </p:sp>
      <p:sp>
        <p:nvSpPr>
          <p:cNvPr id="61" name="Title 73"/>
          <p:cNvSpPr>
            <a:spLocks noGrp="1"/>
          </p:cNvSpPr>
          <p:nvPr>
            <p:ph type="title"/>
          </p:nvPr>
        </p:nvSpPr>
        <p:spPr>
          <a:xfrm>
            <a:off x="274639" y="295275"/>
            <a:ext cx="11889564" cy="917575"/>
          </a:xfrm>
        </p:spPr>
        <p:txBody>
          <a:bodyPr>
            <a:normAutofit fontScale="90000"/>
          </a:bodyPr>
          <a:lstStyle/>
          <a:p>
            <a:r>
              <a:rPr lang="en-US" dirty="0" smtClean="0"/>
              <a:t>The Big (Network) Picture</a:t>
            </a:r>
            <a:endParaRPr lang="en-US" dirty="0"/>
          </a:p>
        </p:txBody>
      </p:sp>
      <p:grpSp>
        <p:nvGrpSpPr>
          <p:cNvPr id="62" name="Group 61"/>
          <p:cNvGrpSpPr/>
          <p:nvPr/>
        </p:nvGrpSpPr>
        <p:grpSpPr>
          <a:xfrm>
            <a:off x="4448433" y="1263339"/>
            <a:ext cx="5209241" cy="2590102"/>
            <a:chOff x="6597001" y="703802"/>
            <a:chExt cx="5578218" cy="3071723"/>
          </a:xfrm>
        </p:grpSpPr>
        <p:sp>
          <p:nvSpPr>
            <p:cNvPr id="63"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91415" tIns="45708" rIns="91415" bIns="45708" numCol="1" anchor="t" anchorCtr="0" compatLnSpc="1">
              <a:prstTxWarp prst="textNoShape">
                <a:avLst/>
              </a:prstTxWarp>
            </a:bodyPr>
            <a:lstStyle/>
            <a:p>
              <a:endParaRPr lang="en-US" sz="1801" dirty="0">
                <a:solidFill>
                  <a:srgbClr val="404040"/>
                </a:solidFill>
              </a:endParaRPr>
            </a:p>
          </p:txBody>
        </p:sp>
        <p:sp>
          <p:nvSpPr>
            <p:cNvPr id="64" name="Rounded Rectangle 63"/>
            <p:cNvSpPr/>
            <p:nvPr/>
          </p:nvSpPr>
          <p:spPr bwMode="auto">
            <a:xfrm>
              <a:off x="8117860" y="1632864"/>
              <a:ext cx="3395252" cy="1886600"/>
            </a:xfrm>
            <a:prstGeom prst="roundRect">
              <a:avLst>
                <a:gd name="adj" fmla="val 8795"/>
              </a:avLst>
            </a:prstGeom>
            <a:pattFill prst="ltUpDiag">
              <a:fgClr>
                <a:srgbClr val="CDCDCD"/>
              </a:fgClr>
              <a:bgClr>
                <a:srgbClr val="FFFFFF"/>
              </a:bgClr>
            </a:pattFill>
            <a:ln w="57150">
              <a:solidFill>
                <a:srgbClr val="00B0F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rgbClr val="404040"/>
                </a:solidFill>
              </a:endParaRPr>
            </a:p>
          </p:txBody>
        </p:sp>
        <p:grpSp>
          <p:nvGrpSpPr>
            <p:cNvPr id="65" name="Group 64"/>
            <p:cNvGrpSpPr/>
            <p:nvPr/>
          </p:nvGrpSpPr>
          <p:grpSpPr>
            <a:xfrm>
              <a:off x="8302769" y="1794374"/>
              <a:ext cx="3027722" cy="1546370"/>
              <a:chOff x="2718155" y="4707256"/>
              <a:chExt cx="3027722" cy="1546370"/>
            </a:xfrm>
          </p:grpSpPr>
          <p:sp>
            <p:nvSpPr>
              <p:cNvPr id="66"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67" name="Freeform 66"/>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68" name="Freeform 67"/>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69"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70" name="Freeform 69"/>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71" name="Freeform 70"/>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72"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73" name="Freeform 72"/>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sp>
            <p:nvSpPr>
              <p:cNvPr id="74" name="Freeform 73"/>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accent2">
                  <a:lumMod val="50000"/>
                </a:schemeClr>
              </a:solidFill>
              <a:ln>
                <a:noFill/>
              </a:ln>
              <a:extLst/>
            </p:spPr>
            <p:txBody>
              <a:bodyPr vert="horz" wrap="square" lIns="91415" tIns="45708" rIns="91415" bIns="45708" numCol="1" anchor="t" anchorCtr="0" compatLnSpc="1">
                <a:prstTxWarp prst="textNoShape">
                  <a:avLst/>
                </a:prstTxWarp>
              </a:bodyPr>
              <a:lstStyle/>
              <a:p>
                <a:endParaRPr lang="en-US" sz="1801">
                  <a:solidFill>
                    <a:srgbClr val="404040"/>
                  </a:solidFill>
                </a:endParaRPr>
              </a:p>
            </p:txBody>
          </p:sp>
        </p:grpSp>
      </p:grpSp>
      <p:grpSp>
        <p:nvGrpSpPr>
          <p:cNvPr id="75" name="Group 74"/>
          <p:cNvGrpSpPr/>
          <p:nvPr/>
        </p:nvGrpSpPr>
        <p:grpSpPr>
          <a:xfrm>
            <a:off x="885676" y="1589520"/>
            <a:ext cx="1645710" cy="1645710"/>
            <a:chOff x="3379883" y="1211263"/>
            <a:chExt cx="2246098" cy="2246098"/>
          </a:xfrm>
        </p:grpSpPr>
        <p:sp>
          <p:nvSpPr>
            <p:cNvPr id="76" name="Oval 75"/>
            <p:cNvSpPr/>
            <p:nvPr/>
          </p:nvSpPr>
          <p:spPr bwMode="auto">
            <a:xfrm>
              <a:off x="3379883" y="1211263"/>
              <a:ext cx="2246098" cy="2246098"/>
            </a:xfrm>
            <a:prstGeom prst="ellipse">
              <a:avLst/>
            </a:prstGeom>
            <a:pattFill prst="ltUpDiag">
              <a:fgClr>
                <a:srgbClr val="CDCDCD"/>
              </a:fgClr>
              <a:bgClr>
                <a:srgbClr val="FFFFFF"/>
              </a:bgClr>
            </a:pattFill>
            <a:ln w="57150">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rgbClr val="404040"/>
                </a:solidFill>
              </a:endParaRPr>
            </a:p>
          </p:txBody>
        </p:sp>
        <p:grpSp>
          <p:nvGrpSpPr>
            <p:cNvPr id="77"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78"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79"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80"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81"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82"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83"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grpSp>
      </p:grpSp>
      <p:cxnSp>
        <p:nvCxnSpPr>
          <p:cNvPr id="84" name="Straight Arrow Connector 83"/>
          <p:cNvCxnSpPr>
            <a:endCxn id="76" idx="6"/>
          </p:cNvCxnSpPr>
          <p:nvPr/>
        </p:nvCxnSpPr>
        <p:spPr>
          <a:xfrm flipH="1">
            <a:off x="2531386" y="2412375"/>
            <a:ext cx="2452768" cy="0"/>
          </a:xfrm>
          <a:prstGeom prst="straightConnector1">
            <a:avLst/>
          </a:prstGeom>
          <a:ln w="85725"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8811988" y="3905464"/>
            <a:ext cx="2978" cy="1736891"/>
          </a:xfrm>
          <a:prstGeom prst="straightConnector1">
            <a:avLst/>
          </a:prstGeom>
          <a:ln w="63500"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8621500" y="3905464"/>
            <a:ext cx="2978" cy="1736891"/>
          </a:xfrm>
          <a:prstGeom prst="straightConnector1">
            <a:avLst/>
          </a:prstGeom>
          <a:ln w="63500"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428191" y="3905464"/>
            <a:ext cx="5800" cy="1736891"/>
          </a:xfrm>
          <a:prstGeom prst="straightConnector1">
            <a:avLst/>
          </a:prstGeom>
          <a:ln w="63500"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8237704" y="3905464"/>
            <a:ext cx="2978" cy="1736891"/>
          </a:xfrm>
          <a:prstGeom prst="straightConnector1">
            <a:avLst/>
          </a:prstGeom>
          <a:ln w="63500"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8047216" y="3905464"/>
            <a:ext cx="2978" cy="1736891"/>
          </a:xfrm>
          <a:prstGeom prst="straightConnector1">
            <a:avLst/>
          </a:prstGeom>
          <a:ln w="63500"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7745476" y="5224671"/>
            <a:ext cx="1371231" cy="1371231"/>
            <a:chOff x="3379883" y="1211263"/>
            <a:chExt cx="2246098" cy="2246098"/>
          </a:xfrm>
        </p:grpSpPr>
        <p:sp>
          <p:nvSpPr>
            <p:cNvPr id="91" name="Oval 90"/>
            <p:cNvSpPr/>
            <p:nvPr/>
          </p:nvSpPr>
          <p:spPr bwMode="auto">
            <a:xfrm>
              <a:off x="3379883" y="1211263"/>
              <a:ext cx="2246098" cy="2246098"/>
            </a:xfrm>
            <a:prstGeom prst="ellipse">
              <a:avLst/>
            </a:prstGeom>
            <a:pattFill prst="ltUpDiag">
              <a:fgClr>
                <a:srgbClr val="CDCDCD"/>
              </a:fgClr>
              <a:bgClr>
                <a:srgbClr val="FFFFFF"/>
              </a:bgClr>
            </a:pattFill>
            <a:ln w="57150">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rgbClr val="404040"/>
                </a:solidFill>
              </a:endParaRPr>
            </a:p>
          </p:txBody>
        </p:sp>
        <p:grpSp>
          <p:nvGrpSpPr>
            <p:cNvPr id="92"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93"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94"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95"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96"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97"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sp>
            <p:nvSpPr>
              <p:cNvPr id="98"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8" rIns="91415" bIns="45708" numCol="1" anchor="t" anchorCtr="0" compatLnSpc="1">
                <a:prstTxWarp prst="textNoShape">
                  <a:avLst/>
                </a:prstTxWarp>
              </a:bodyPr>
              <a:lstStyle/>
              <a:p>
                <a:pPr defTabSz="914212"/>
                <a:endParaRPr lang="en-US" sz="1801">
                  <a:solidFill>
                    <a:srgbClr val="404040"/>
                  </a:solidFill>
                </a:endParaRPr>
              </a:p>
            </p:txBody>
          </p:sp>
        </p:grpSp>
      </p:grpSp>
      <p:grpSp>
        <p:nvGrpSpPr>
          <p:cNvPr id="99" name="Group 98"/>
          <p:cNvGrpSpPr/>
          <p:nvPr/>
        </p:nvGrpSpPr>
        <p:grpSpPr>
          <a:xfrm>
            <a:off x="4926837" y="4122833"/>
            <a:ext cx="1856962" cy="2507115"/>
            <a:chOff x="6879959" y="2570938"/>
            <a:chExt cx="1857462" cy="2775203"/>
          </a:xfrm>
        </p:grpSpPr>
        <p:pic>
          <p:nvPicPr>
            <p:cNvPr id="100" name="Picture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9959" y="2570938"/>
              <a:ext cx="1857462" cy="2775203"/>
            </a:xfrm>
            <a:prstGeom prst="rect">
              <a:avLst/>
            </a:prstGeom>
          </p:spPr>
        </p:pic>
        <p:grpSp>
          <p:nvGrpSpPr>
            <p:cNvPr id="101" name="Group 100"/>
            <p:cNvGrpSpPr/>
            <p:nvPr/>
          </p:nvGrpSpPr>
          <p:grpSpPr>
            <a:xfrm>
              <a:off x="7765108" y="4239927"/>
              <a:ext cx="797864" cy="619874"/>
              <a:chOff x="5764911" y="4830745"/>
              <a:chExt cx="1117339" cy="1121466"/>
            </a:xfrm>
          </p:grpSpPr>
          <p:grpSp>
            <p:nvGrpSpPr>
              <p:cNvPr id="104" name="Group 103"/>
              <p:cNvGrpSpPr/>
              <p:nvPr/>
            </p:nvGrpSpPr>
            <p:grpSpPr>
              <a:xfrm flipH="1">
                <a:off x="6564710" y="4830745"/>
                <a:ext cx="317540" cy="1121466"/>
                <a:chOff x="765004" y="2815698"/>
                <a:chExt cx="822991" cy="2906584"/>
              </a:xfrm>
              <a:solidFill>
                <a:srgbClr val="FFFFFF"/>
              </a:solidFill>
            </p:grpSpPr>
            <p:sp>
              <p:nvSpPr>
                <p:cNvPr id="106" name="Freeform 741"/>
                <p:cNvSpPr>
                  <a:spLocks/>
                </p:cNvSpPr>
                <p:nvPr/>
              </p:nvSpPr>
              <p:spPr bwMode="auto">
                <a:xfrm>
                  <a:off x="765004" y="3600651"/>
                  <a:ext cx="822991" cy="2121631"/>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pPr>
                  <a:endParaRPr lang="en-US" sz="2000" spc="-50">
                    <a:solidFill>
                      <a:srgbClr val="404040"/>
                    </a:solidFill>
                  </a:endParaRPr>
                </a:p>
              </p:txBody>
            </p:sp>
            <p:sp>
              <p:nvSpPr>
                <p:cNvPr id="107" name="Oval 742"/>
                <p:cNvSpPr>
                  <a:spLocks noChangeArrowheads="1"/>
                </p:cNvSpPr>
                <p:nvPr/>
              </p:nvSpPr>
              <p:spPr bwMode="auto">
                <a:xfrm>
                  <a:off x="931145" y="2815698"/>
                  <a:ext cx="490705" cy="635997"/>
                </a:xfrm>
                <a:prstGeom prst="ellipse">
                  <a:avLst/>
                </a:prstGeom>
                <a:grp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13948" fontAlgn="base">
                    <a:lnSpc>
                      <a:spcPct val="90000"/>
                    </a:lnSpc>
                    <a:spcBef>
                      <a:spcPct val="0"/>
                    </a:spcBef>
                    <a:spcAft>
                      <a:spcPct val="0"/>
                    </a:spcAft>
                  </a:pPr>
                  <a:endParaRPr lang="en-US" sz="2000" spc="-50">
                    <a:solidFill>
                      <a:srgbClr val="404040"/>
                    </a:solidFill>
                  </a:endParaRPr>
                </a:p>
              </p:txBody>
            </p:sp>
          </p:grpSp>
          <p:sp>
            <p:nvSpPr>
              <p:cNvPr id="105" name="Freeform 34"/>
              <p:cNvSpPr>
                <a:spLocks noEditPoints="1"/>
              </p:cNvSpPr>
              <p:nvPr/>
            </p:nvSpPr>
            <p:spPr bwMode="auto">
              <a:xfrm>
                <a:off x="5764911" y="5152402"/>
                <a:ext cx="639823" cy="549308"/>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pPr defTabSz="932348"/>
                <a:endParaRPr lang="en-US" sz="1801">
                  <a:solidFill>
                    <a:srgbClr val="404040"/>
                  </a:solidFill>
                </a:endParaRPr>
              </a:p>
            </p:txBody>
          </p:sp>
        </p:grpSp>
        <p:pic>
          <p:nvPicPr>
            <p:cNvPr id="102" name="Picture 10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15013" y="3644027"/>
              <a:ext cx="912804" cy="601003"/>
            </a:xfrm>
            <a:prstGeom prst="rect">
              <a:avLst/>
            </a:prstGeom>
          </p:spPr>
        </p:pic>
        <p:sp>
          <p:nvSpPr>
            <p:cNvPr id="103" name="TextBox 102"/>
            <p:cNvSpPr txBox="1"/>
            <p:nvPr/>
          </p:nvSpPr>
          <p:spPr>
            <a:xfrm>
              <a:off x="7681205" y="4914622"/>
              <a:ext cx="1023977" cy="428928"/>
            </a:xfrm>
            <a:prstGeom prst="rect">
              <a:avLst/>
            </a:prstGeom>
            <a:noFill/>
          </p:spPr>
          <p:txBody>
            <a:bodyPr wrap="square" lIns="0" tIns="0" rIns="0" bIns="0" rtlCol="0">
              <a:spAutoFit/>
            </a:bodyPr>
            <a:lstStyle/>
            <a:p>
              <a:pPr algn="ctr" defTabSz="932348">
                <a:lnSpc>
                  <a:spcPct val="90000"/>
                </a:lnSpc>
              </a:pPr>
              <a:r>
                <a:rPr lang="en-US" sz="1399" spc="-50" dirty="0">
                  <a:solidFill>
                    <a:srgbClr val="FFFFFF"/>
                  </a:solidFill>
                </a:rPr>
                <a:t>On premises </a:t>
              </a:r>
              <a:br>
                <a:rPr lang="en-US" sz="1399" spc="-50" dirty="0">
                  <a:solidFill>
                    <a:srgbClr val="FFFFFF"/>
                  </a:solidFill>
                </a:rPr>
              </a:br>
              <a:r>
                <a:rPr lang="en-US" sz="1399" spc="-50" dirty="0">
                  <a:solidFill>
                    <a:srgbClr val="FFFFFF"/>
                  </a:solidFill>
                </a:rPr>
                <a:t>Datacenter</a:t>
              </a:r>
            </a:p>
          </p:txBody>
        </p:sp>
      </p:grpSp>
      <p:cxnSp>
        <p:nvCxnSpPr>
          <p:cNvPr id="108" name="Straight Arrow Connector 107"/>
          <p:cNvCxnSpPr/>
          <p:nvPr/>
        </p:nvCxnSpPr>
        <p:spPr>
          <a:xfrm>
            <a:off x="6205288" y="3853439"/>
            <a:ext cx="0" cy="1254740"/>
          </a:xfrm>
          <a:prstGeom prst="straightConnector1">
            <a:avLst/>
          </a:prstGeom>
          <a:ln w="85725" cap="rnd">
            <a:solidFill>
              <a:schemeClr val="accent6"/>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298066" y="3999207"/>
            <a:ext cx="1703420" cy="997069"/>
          </a:xfrm>
          <a:prstGeom prst="rect">
            <a:avLst/>
          </a:prstGeom>
          <a:noFill/>
        </p:spPr>
        <p:txBody>
          <a:bodyPr wrap="square" lIns="0" tIns="0" rIns="0" bIns="0" rtlCol="0">
            <a:spAutoFit/>
          </a:bodyPr>
          <a:lstStyle/>
          <a:p>
            <a:pPr algn="ctr">
              <a:lnSpc>
                <a:spcPct val="90000"/>
              </a:lnSpc>
            </a:pPr>
            <a:r>
              <a:rPr lang="en-US" sz="2000" spc="-50" dirty="0">
                <a:solidFill>
                  <a:srgbClr val="404040"/>
                </a:solidFill>
              </a:rPr>
              <a:t>Backend Connectivity</a:t>
            </a:r>
          </a:p>
          <a:p>
            <a:pPr algn="ctr">
              <a:lnSpc>
                <a:spcPct val="90000"/>
              </a:lnSpc>
            </a:pPr>
            <a:endParaRPr lang="en-US" sz="800" spc="-50" dirty="0">
              <a:solidFill>
                <a:srgbClr val="404040"/>
              </a:solidFill>
            </a:endParaRPr>
          </a:p>
          <a:p>
            <a:pPr algn="ctr">
              <a:lnSpc>
                <a:spcPct val="90000"/>
              </a:lnSpc>
            </a:pPr>
            <a:r>
              <a:rPr lang="en-US" sz="2400" spc="-50" dirty="0">
                <a:solidFill>
                  <a:srgbClr val="404040"/>
                </a:solidFill>
              </a:rPr>
              <a:t>S2S &amp; P2S</a:t>
            </a:r>
          </a:p>
        </p:txBody>
      </p:sp>
      <p:sp>
        <p:nvSpPr>
          <p:cNvPr id="110" name="TextBox 109"/>
          <p:cNvSpPr txBox="1"/>
          <p:nvPr/>
        </p:nvSpPr>
        <p:spPr>
          <a:xfrm>
            <a:off x="6028736" y="1342493"/>
            <a:ext cx="1878736" cy="678304"/>
          </a:xfrm>
          <a:prstGeom prst="rect">
            <a:avLst/>
          </a:prstGeom>
          <a:noFill/>
        </p:spPr>
        <p:txBody>
          <a:bodyPr wrap="none" rtlCol="0">
            <a:spAutoFit/>
          </a:bodyPr>
          <a:lstStyle/>
          <a:p>
            <a:pPr algn="ctr"/>
            <a:r>
              <a:rPr lang="en-US" sz="1904" dirty="0">
                <a:solidFill>
                  <a:srgbClr val="FFFFFF"/>
                </a:solidFill>
              </a:rPr>
              <a:t>Azure</a:t>
            </a:r>
          </a:p>
          <a:p>
            <a:pPr algn="ctr"/>
            <a:r>
              <a:rPr lang="en-US" sz="1904" dirty="0">
                <a:solidFill>
                  <a:srgbClr val="FFFFFF"/>
                </a:solidFill>
              </a:rPr>
              <a:t>Virtual Network</a:t>
            </a:r>
          </a:p>
        </p:txBody>
      </p:sp>
      <p:sp>
        <p:nvSpPr>
          <p:cNvPr id="111" name="TextBox 110"/>
          <p:cNvSpPr txBox="1"/>
          <p:nvPr/>
        </p:nvSpPr>
        <p:spPr>
          <a:xfrm>
            <a:off x="212844" y="3242205"/>
            <a:ext cx="4550586" cy="3495197"/>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dirty="0">
                <a:gradFill>
                  <a:gsLst>
                    <a:gs pos="0">
                      <a:srgbClr val="00188F"/>
                    </a:gs>
                    <a:gs pos="100000">
                      <a:srgbClr val="00188F"/>
                    </a:gs>
                  </a:gsLst>
                  <a:lin ang="5400000" scaled="1"/>
                </a:gradFill>
              </a:rPr>
              <a:t>Front-End Network Access</a:t>
            </a:r>
          </a:p>
          <a:p>
            <a:pPr>
              <a:spcAft>
                <a:spcPts val="600"/>
              </a:spcAft>
            </a:pPr>
            <a:r>
              <a:rPr lang="en-US" sz="2000" spc="-50" dirty="0">
                <a:gradFill>
                  <a:gsLst>
                    <a:gs pos="0">
                      <a:srgbClr val="404040"/>
                    </a:gs>
                    <a:gs pos="100000">
                      <a:srgbClr val="404040"/>
                    </a:gs>
                  </a:gsLst>
                  <a:lin ang="0" scaled="0"/>
                </a:gradFill>
              </a:rPr>
              <a:t>Public IP addresses (VIPs) with direct, Internet-facing TCP/UDP ports</a:t>
            </a:r>
          </a:p>
          <a:p>
            <a:pPr>
              <a:spcAft>
                <a:spcPts val="600"/>
              </a:spcAft>
            </a:pPr>
            <a:r>
              <a:rPr lang="en-US" sz="2000" spc="-50" dirty="0">
                <a:gradFill>
                  <a:gsLst>
                    <a:gs pos="0">
                      <a:srgbClr val="404040"/>
                    </a:gs>
                    <a:gs pos="100000">
                      <a:srgbClr val="404040"/>
                    </a:gs>
                  </a:gsLst>
                  <a:lin ang="0" scaled="0"/>
                </a:gradFill>
              </a:rPr>
              <a:t>Load-balanced by Azure Software Load Balancer (SLB)</a:t>
            </a:r>
          </a:p>
          <a:p>
            <a:pPr>
              <a:spcAft>
                <a:spcPts val="600"/>
              </a:spcAft>
            </a:pPr>
            <a:r>
              <a:rPr lang="en-US" sz="2000" spc="-50" dirty="0">
                <a:gradFill>
                  <a:gsLst>
                    <a:gs pos="0">
                      <a:srgbClr val="404040"/>
                    </a:gs>
                    <a:gs pos="100000">
                      <a:srgbClr val="404040"/>
                    </a:gs>
                  </a:gsLst>
                  <a:lin ang="0" scaled="0"/>
                </a:gradFill>
              </a:rPr>
              <a:t>ACL for restricting inbound access</a:t>
            </a:r>
          </a:p>
          <a:p>
            <a:pPr>
              <a:spcAft>
                <a:spcPts val="600"/>
              </a:spcAft>
            </a:pPr>
            <a:r>
              <a:rPr lang="en-US" sz="2000" spc="-50" dirty="0">
                <a:gradFill>
                  <a:gsLst>
                    <a:gs pos="0">
                      <a:srgbClr val="404040"/>
                    </a:gs>
                    <a:gs pos="100000">
                      <a:srgbClr val="404040"/>
                    </a:gs>
                  </a:gsLst>
                  <a:lin ang="0" scaled="0"/>
                </a:gradFill>
              </a:rPr>
              <a:t>WATM for DNS-based service balancing</a:t>
            </a:r>
          </a:p>
          <a:p>
            <a:pPr>
              <a:spcAft>
                <a:spcPts val="600"/>
              </a:spcAft>
            </a:pPr>
            <a:r>
              <a:rPr lang="en-US" sz="2000" spc="-50" dirty="0" err="1">
                <a:gradFill>
                  <a:gsLst>
                    <a:gs pos="0">
                      <a:srgbClr val="404040"/>
                    </a:gs>
                    <a:gs pos="100000">
                      <a:srgbClr val="404040"/>
                    </a:gs>
                  </a:gsLst>
                  <a:lin ang="0" scaled="0"/>
                </a:gradFill>
              </a:rPr>
              <a:t>DDoS</a:t>
            </a:r>
            <a:r>
              <a:rPr lang="en-US" sz="2000" spc="-50" dirty="0">
                <a:gradFill>
                  <a:gsLst>
                    <a:gs pos="0">
                      <a:srgbClr val="404040"/>
                    </a:gs>
                    <a:gs pos="100000">
                      <a:srgbClr val="404040"/>
                    </a:gs>
                  </a:gsLst>
                  <a:lin ang="0" scaled="0"/>
                </a:gradFill>
              </a:rPr>
              <a:t> protection</a:t>
            </a:r>
          </a:p>
        </p:txBody>
      </p:sp>
      <p:sp>
        <p:nvSpPr>
          <p:cNvPr id="112" name="TextBox 111"/>
          <p:cNvSpPr txBox="1"/>
          <p:nvPr/>
        </p:nvSpPr>
        <p:spPr>
          <a:xfrm>
            <a:off x="8521433" y="140494"/>
            <a:ext cx="3811835" cy="1788714"/>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dirty="0">
                <a:gradFill>
                  <a:gsLst>
                    <a:gs pos="0">
                      <a:srgbClr val="00188F"/>
                    </a:gs>
                    <a:gs pos="100000">
                      <a:srgbClr val="00188F"/>
                    </a:gs>
                  </a:gsLst>
                  <a:lin ang="5400000" scaled="1"/>
                </a:gradFill>
              </a:rPr>
              <a:t>Virtual Network</a:t>
            </a:r>
          </a:p>
          <a:p>
            <a:pPr>
              <a:spcAft>
                <a:spcPts val="600"/>
              </a:spcAft>
            </a:pPr>
            <a:r>
              <a:rPr lang="en-US" sz="2000" spc="-50" dirty="0">
                <a:gradFill>
                  <a:gsLst>
                    <a:gs pos="0">
                      <a:srgbClr val="404040"/>
                    </a:gs>
                    <a:gs pos="100000">
                      <a:srgbClr val="404040"/>
                    </a:gs>
                  </a:gsLst>
                  <a:lin ang="0" scaled="0"/>
                </a:gradFill>
              </a:rPr>
              <a:t>“Bring Your Own Networks” – Specify your address spaces &amp; subnet topology in Azure</a:t>
            </a:r>
          </a:p>
        </p:txBody>
      </p:sp>
      <p:sp>
        <p:nvSpPr>
          <p:cNvPr id="113" name="TextBox 112"/>
          <p:cNvSpPr txBox="1"/>
          <p:nvPr/>
        </p:nvSpPr>
        <p:spPr>
          <a:xfrm>
            <a:off x="9062946" y="3731999"/>
            <a:ext cx="3270320" cy="2863903"/>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dirty="0">
                <a:gradFill>
                  <a:gsLst>
                    <a:gs pos="0">
                      <a:srgbClr val="00188F"/>
                    </a:gs>
                    <a:gs pos="100000">
                      <a:srgbClr val="00188F"/>
                    </a:gs>
                  </a:gsLst>
                  <a:lin ang="5400000" scaled="1"/>
                </a:gradFill>
              </a:rPr>
              <a:t>Backend Connectivity</a:t>
            </a:r>
          </a:p>
          <a:p>
            <a:pPr>
              <a:spcAft>
                <a:spcPts val="600"/>
              </a:spcAft>
            </a:pPr>
            <a:r>
              <a:rPr lang="en-US" sz="2000" spc="-50" dirty="0">
                <a:gradFill>
                  <a:gsLst>
                    <a:gs pos="0">
                      <a:srgbClr val="404040"/>
                    </a:gs>
                    <a:gs pos="100000">
                      <a:srgbClr val="404040"/>
                    </a:gs>
                  </a:gsLst>
                  <a:lin ang="0" scaled="0"/>
                </a:gradFill>
              </a:rPr>
              <a:t>S2S and P2S – Secure cross premise connectivity over the Internet</a:t>
            </a:r>
          </a:p>
          <a:p>
            <a:pPr>
              <a:spcAft>
                <a:spcPts val="600"/>
              </a:spcAft>
            </a:pPr>
            <a:r>
              <a:rPr lang="en-US" sz="2000" spc="-50" dirty="0">
                <a:gradFill>
                  <a:gsLst>
                    <a:gs pos="0">
                      <a:srgbClr val="404040"/>
                    </a:gs>
                    <a:gs pos="100000">
                      <a:srgbClr val="404040"/>
                    </a:gs>
                  </a:gsLst>
                  <a:lin ang="0" scaled="0"/>
                </a:gradFill>
              </a:rPr>
              <a:t>Direct- / Carrier-based dedicated, high-bandwidth connectivity into Azure*</a:t>
            </a:r>
          </a:p>
          <a:p>
            <a:pPr>
              <a:spcAft>
                <a:spcPts val="600"/>
              </a:spcAft>
            </a:pPr>
            <a:endParaRPr lang="en-US" sz="2000" spc="-50" dirty="0">
              <a:gradFill>
                <a:gsLst>
                  <a:gs pos="0">
                    <a:srgbClr val="404040"/>
                  </a:gs>
                  <a:gs pos="100000">
                    <a:srgbClr val="404040"/>
                  </a:gs>
                </a:gsLst>
                <a:lin ang="0" scaled="0"/>
              </a:gradFill>
            </a:endParaRPr>
          </a:p>
        </p:txBody>
      </p:sp>
    </p:spTree>
    <p:extLst>
      <p:ext uri="{BB962C8B-B14F-4D97-AF65-F5344CB8AC3E}">
        <p14:creationId xmlns:p14="http://schemas.microsoft.com/office/powerpoint/2010/main" val="3764048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250" fill="hold"/>
                                        <p:tgtEl>
                                          <p:spTgt spid="62"/>
                                        </p:tgtEl>
                                        <p:attrNameLst>
                                          <p:attrName>ppt_w</p:attrName>
                                        </p:attrNameLst>
                                      </p:cBhvr>
                                      <p:tavLst>
                                        <p:tav tm="0">
                                          <p:val>
                                            <p:fltVal val="0"/>
                                          </p:val>
                                        </p:tav>
                                        <p:tav tm="100000">
                                          <p:val>
                                            <p:strVal val="#ppt_w"/>
                                          </p:val>
                                        </p:tav>
                                      </p:tavLst>
                                    </p:anim>
                                    <p:anim calcmode="lin" valueType="num">
                                      <p:cBhvr>
                                        <p:cTn id="8" dur="250" fill="hold"/>
                                        <p:tgtEl>
                                          <p:spTgt spid="62"/>
                                        </p:tgtEl>
                                        <p:attrNameLst>
                                          <p:attrName>ppt_h</p:attrName>
                                        </p:attrNameLst>
                                      </p:cBhvr>
                                      <p:tavLst>
                                        <p:tav tm="0">
                                          <p:val>
                                            <p:fltVal val="0"/>
                                          </p:val>
                                        </p:tav>
                                        <p:tav tm="100000">
                                          <p:val>
                                            <p:strVal val="#ppt_h"/>
                                          </p:val>
                                        </p:tav>
                                      </p:tavLst>
                                    </p:anim>
                                    <p:animEffect transition="in" filter="fade">
                                      <p:cBhvr>
                                        <p:cTn id="9" dur="250"/>
                                        <p:tgtEl>
                                          <p:spTgt spid="62"/>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10"/>
                                        </p:tgtEl>
                                        <p:attrNameLst>
                                          <p:attrName>style.visibility</p:attrName>
                                        </p:attrNameLst>
                                      </p:cBhvr>
                                      <p:to>
                                        <p:strVal val="visible"/>
                                      </p:to>
                                    </p:set>
                                  </p:childTnLst>
                                </p:cTn>
                              </p:par>
                            </p:childTnLst>
                          </p:cTn>
                        </p:par>
                        <p:par>
                          <p:cTn id="12" fill="hold">
                            <p:stCondLst>
                              <p:cond delay="250"/>
                            </p:stCondLst>
                            <p:childTnLst>
                              <p:par>
                                <p:cTn id="13" presetID="10" presetClass="entr" presetSubtype="0" fill="hold" grpId="0"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6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par>
                                <p:cTn id="20" presetID="22" presetClass="entr" presetSubtype="8"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500"/>
                                        <p:tgtEl>
                                          <p:spTgt spid="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fade">
                                      <p:cBhvr>
                                        <p:cTn id="29" dur="600"/>
                                        <p:tgtEl>
                                          <p:spTgt spid="1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childTnLst>
                                </p:cTn>
                              </p:par>
                            </p:childTnLst>
                          </p:cTn>
                        </p:par>
                        <p:par>
                          <p:cTn id="36" fill="hold">
                            <p:stCondLst>
                              <p:cond delay="0"/>
                            </p:stCondLst>
                            <p:childTnLst>
                              <p:par>
                                <p:cTn id="37" presetID="6" presetClass="emph" presetSubtype="0" decel="100000" fill="hold" nodeType="afterEffect">
                                  <p:stCondLst>
                                    <p:cond delay="0"/>
                                  </p:stCondLst>
                                  <p:childTnLst>
                                    <p:animScale>
                                      <p:cBhvr>
                                        <p:cTn id="38" dur="250" fill="hold"/>
                                        <p:tgtEl>
                                          <p:spTgt spid="62"/>
                                        </p:tgtEl>
                                      </p:cBhvr>
                                      <p:by x="110000" y="110000"/>
                                    </p:animScale>
                                  </p:childTnLst>
                                </p:cTn>
                              </p:par>
                              <p:par>
                                <p:cTn id="39" presetID="6" presetClass="emph" presetSubtype="0" decel="100000" fill="hold" nodeType="withEffect">
                                  <p:stCondLst>
                                    <p:cond delay="300"/>
                                  </p:stCondLst>
                                  <p:childTnLst>
                                    <p:animScale>
                                      <p:cBhvr>
                                        <p:cTn id="40" dur="250" fill="hold"/>
                                        <p:tgtEl>
                                          <p:spTgt spid="62"/>
                                        </p:tgtEl>
                                      </p:cBhvr>
                                      <p:by x="91000" y="91000"/>
                                    </p:animScale>
                                  </p:childTnLst>
                                </p:cTn>
                              </p:par>
                              <p:par>
                                <p:cTn id="41" presetID="22" presetClass="entr" presetSubtype="4"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par>
                                <p:cTn id="44" presetID="22" presetClass="entr" presetSubtype="4"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down)">
                                      <p:cBhvr>
                                        <p:cTn id="46" dur="500"/>
                                        <p:tgtEl>
                                          <p:spTgt spid="86"/>
                                        </p:tgtEl>
                                      </p:cBhvr>
                                    </p:animEffect>
                                  </p:childTnLst>
                                </p:cTn>
                              </p:par>
                              <p:par>
                                <p:cTn id="47" presetID="22" presetClass="entr" presetSubtype="4"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down)">
                                      <p:cBhvr>
                                        <p:cTn id="49" dur="500"/>
                                        <p:tgtEl>
                                          <p:spTgt spid="87"/>
                                        </p:tgtEl>
                                      </p:cBhvr>
                                    </p:animEffect>
                                  </p:childTnLst>
                                </p:cTn>
                              </p:par>
                              <p:par>
                                <p:cTn id="50" presetID="22" presetClass="entr" presetSubtype="4"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down)">
                                      <p:cBhvr>
                                        <p:cTn id="52" dur="500"/>
                                        <p:tgtEl>
                                          <p:spTgt spid="88"/>
                                        </p:tgtEl>
                                      </p:cBhvr>
                                    </p:animEffect>
                                  </p:childTnLst>
                                </p:cTn>
                              </p:par>
                              <p:par>
                                <p:cTn id="53" presetID="22" presetClass="entr" presetSubtype="4" fill="hold"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down)">
                                      <p:cBhvr>
                                        <p:cTn id="55" dur="500"/>
                                        <p:tgtEl>
                                          <p:spTgt spid="89"/>
                                        </p:tgtEl>
                                      </p:cBhvr>
                                    </p:animEffect>
                                  </p:childTnLst>
                                </p:cTn>
                              </p:par>
                              <p:par>
                                <p:cTn id="56" presetID="22" presetClass="entr" presetSubtype="4" fill="hold" nodeType="with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wipe(down)">
                                      <p:cBhvr>
                                        <p:cTn id="58" dur="500"/>
                                        <p:tgtEl>
                                          <p:spTgt spid="10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09"/>
                                        </p:tgtEl>
                                        <p:attrNameLst>
                                          <p:attrName>style.visibility</p:attrName>
                                        </p:attrNameLst>
                                      </p:cBhvr>
                                      <p:to>
                                        <p:strVal val="visible"/>
                                      </p:to>
                                    </p:set>
                                    <p:animEffect transition="in" filter="fade">
                                      <p:cBhvr>
                                        <p:cTn id="61" dur="500"/>
                                        <p:tgtEl>
                                          <p:spTgt spid="109"/>
                                        </p:tgtEl>
                                      </p:cBhvr>
                                    </p:animEffect>
                                  </p:childTnLst>
                                </p:cTn>
                              </p:par>
                              <p:par>
                                <p:cTn id="62" presetID="10" presetClass="entr" presetSubtype="0" fill="hold" grpId="0" nodeType="withEffect">
                                  <p:stCondLst>
                                    <p:cond delay="20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6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09" grpId="0"/>
      <p:bldP spid="110" grpId="0"/>
      <p:bldP spid="111" grpId="0"/>
      <p:bldP spid="112" grpId="0"/>
      <p:bldP spid="113" grpId="0"/>
    </p:bldLst>
  </p:timing>
</p:sld>
</file>

<file path=ppt/theme/theme1.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BFB81FF2-7201-49B7-B8E9-A790537454A9}"/>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3.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4.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5.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Stephen Malone; Yousef Khalidi</External_x0020_Speaker>
    <Session_x0020_Code xmlns="12a172fe-0250-434a-85cf-03b10810c5e5">2-647</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a172fe-0250-434a-85cf-03b10810c5e5"/>
    <ds:schemaRef ds:uri="http://purl.org/dc/elements/1.1/"/>
    <ds:schemaRef ds:uri="http://www.w3.org/XML/1998/namespace"/>
    <ds:schemaRef ds:uri="http://schemas.microsoft.com/sharepoint/v3"/>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http://purl.org/dc/dcmityp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Presentation7</Template>
  <TotalTime>32</TotalTime>
  <Words>3185</Words>
  <Application>Microsoft Office PowerPoint</Application>
  <PresentationFormat>Custom</PresentationFormat>
  <Paragraphs>461</Paragraphs>
  <Slides>25</Slides>
  <Notes>15</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25</vt:i4>
      </vt:variant>
    </vt:vector>
  </HeadingPairs>
  <TitlesOfParts>
    <vt:vector size="43" baseType="lpstr">
      <vt:lpstr>ＭＳ Ｐゴシック</vt:lpstr>
      <vt:lpstr>Arial</vt:lpstr>
      <vt:lpstr>Avenir LT Pro 45 Book</vt:lpstr>
      <vt:lpstr>Calibri</vt:lpstr>
      <vt:lpstr>Consolas</vt:lpstr>
      <vt:lpstr>Corbel</vt:lpstr>
      <vt:lpstr>Courier New</vt:lpstr>
      <vt:lpstr>Lucida Console</vt:lpstr>
      <vt:lpstr>Segoe</vt:lpstr>
      <vt:lpstr>Segoe UI</vt:lpstr>
      <vt:lpstr>Segoe UI Light</vt:lpstr>
      <vt:lpstr>Segoe UI Semibold</vt:lpstr>
      <vt:lpstr>Times New Roman</vt:lpstr>
      <vt:lpstr>5-30629_Build_Template_DARK BLUE</vt:lpstr>
      <vt:lpstr>1_5-30629_Build_Template_WHITE</vt:lpstr>
      <vt:lpstr>1_5-30629_Build_Template_DARK BLUE</vt:lpstr>
      <vt:lpstr>LIGHT COLOR TEMPLATE</vt:lpstr>
      <vt:lpstr>5-30629_Build_Template_WHITE</vt:lpstr>
      <vt:lpstr>PowerPoint Presentation</vt:lpstr>
      <vt:lpstr>PowerPoint Presentation</vt:lpstr>
      <vt:lpstr>Building Network Aware Applications Using Azure Resource Provider (RP)</vt:lpstr>
      <vt:lpstr>Agenda slide </vt:lpstr>
      <vt:lpstr>Networking – Why should developers care?</vt:lpstr>
      <vt:lpstr>Azure Resource Manager (ARM) 101</vt:lpstr>
      <vt:lpstr>ARM – Key Customer Benefits</vt:lpstr>
      <vt:lpstr>Azure core RPs Public Preview Compute, Storage &amp; Network RPs</vt:lpstr>
      <vt:lpstr>The Big (Network) Picture</vt:lpstr>
      <vt:lpstr>Network Resource Provider (NRP) Public Preview</vt:lpstr>
      <vt:lpstr>Core RP – Conceptional Object Model</vt:lpstr>
      <vt:lpstr>Managing ARM and Core RP Resources</vt:lpstr>
      <vt:lpstr>Looking Closer – Network Security Groups</vt:lpstr>
      <vt:lpstr>Create a Network Security Group with REST</vt:lpstr>
      <vt:lpstr>Create a Network Security Group with C#</vt:lpstr>
      <vt:lpstr>Create a Network Security Group with PowerShell</vt:lpstr>
      <vt:lpstr>Network Security Group REST operations</vt:lpstr>
      <vt:lpstr>Download Network Security Group Audit Logs</vt:lpstr>
      <vt:lpstr>Creating applications with ARM JSON templates</vt:lpstr>
      <vt:lpstr>Demo - let’s code some networks!</vt:lpstr>
      <vt:lpstr>Network Aware Applications</vt:lpstr>
      <vt:lpstr>And not to forget – manage the way you want  </vt:lpstr>
      <vt:lpstr>Call to Action</vt:lpstr>
      <vt:lpstr>Resources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Network Aware Applications Using Azure Rapid Prototyping (RP)</dc:title>
  <dc:subject>Build 2015</dc:subject>
  <dc:creator>Shows</dc:creator>
  <cp:keywords>Build 2015</cp:keywords>
  <dc:description>Template: Mitchell Derrey, Silver Fox Productions
Formatting: 
Audience Type:</dc:description>
  <cp:lastModifiedBy>Amber Templeton</cp:lastModifiedBy>
  <cp:revision>9</cp:revision>
  <dcterms:created xsi:type="dcterms:W3CDTF">2015-04-28T21:27:45Z</dcterms:created>
  <dcterms:modified xsi:type="dcterms:W3CDTF">2015-04-29T23:31:44Z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