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412" r:id="rId3"/>
    <p:sldId id="417" r:id="rId4"/>
    <p:sldId id="416" r:id="rId5"/>
    <p:sldId id="418" r:id="rId6"/>
    <p:sldId id="419" r:id="rId7"/>
    <p:sldId id="400" r:id="rId8"/>
    <p:sldId id="414" r:id="rId9"/>
    <p:sldId id="415" r:id="rId10"/>
    <p:sldId id="407" r:id="rId11"/>
    <p:sldId id="410" r:id="rId12"/>
    <p:sldId id="402" r:id="rId13"/>
    <p:sldId id="403" r:id="rId14"/>
    <p:sldId id="394" r:id="rId15"/>
    <p:sldId id="41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6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uggingface.co/datasets/swaption2009/20k-en-zh-translation-pinyin-hs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Lab3</a:t>
            </a:r>
            <a:br>
              <a:rPr lang="en-US" altLang="zh-TW" dirty="0"/>
            </a:br>
            <a:r>
              <a:rPr lang="en-US" altLang="zh-TW" dirty="0"/>
              <a:t>Machine Translation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2160EA1-6428-88EA-D6EE-86DB972977D5}"/>
              </a:ext>
            </a:extLst>
          </p:cNvPr>
          <p:cNvGrpSpPr/>
          <p:nvPr/>
        </p:nvGrpSpPr>
        <p:grpSpPr>
          <a:xfrm>
            <a:off x="284085" y="982105"/>
            <a:ext cx="10608816" cy="5118687"/>
            <a:chOff x="284085" y="982105"/>
            <a:chExt cx="10608816" cy="511868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9A614B3-EA36-DE0D-CEE0-BE92E4EB5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57" y="1059762"/>
              <a:ext cx="7290703" cy="4738475"/>
            </a:xfrm>
            <a:prstGeom prst="rect">
              <a:avLst/>
            </a:prstGeom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B38BBB68-78D5-4081-BBC7-F6CC1E69098B}"/>
                </a:ext>
              </a:extLst>
            </p:cNvPr>
            <p:cNvGrpSpPr/>
            <p:nvPr/>
          </p:nvGrpSpPr>
          <p:grpSpPr>
            <a:xfrm>
              <a:off x="3220921" y="5358105"/>
              <a:ext cx="7671980" cy="742687"/>
              <a:chOff x="3076211" y="6346579"/>
              <a:chExt cx="7671980" cy="742687"/>
            </a:xfrm>
          </p:grpSpPr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02EBA052-58CD-49E7-AE15-79303E6FAB01}"/>
                  </a:ext>
                </a:extLst>
              </p:cNvPr>
              <p:cNvSpPr/>
              <p:nvPr/>
            </p:nvSpPr>
            <p:spPr>
              <a:xfrm>
                <a:off x="3076211" y="6346579"/>
                <a:ext cx="1111276" cy="34684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5896DC-4707-445C-BF25-6ACDB602EEF5}"/>
                  </a:ext>
                </a:extLst>
              </p:cNvPr>
              <p:cNvSpPr txBox="1"/>
              <p:nvPr/>
            </p:nvSpPr>
            <p:spPr>
              <a:xfrm>
                <a:off x="3076211" y="6719934"/>
                <a:ext cx="7671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The parameter size of transformer encoder block should be less than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100M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p:grp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80CCFED8-38E5-45DB-9BC9-34C6F4EF7DD7}"/>
                </a:ext>
              </a:extLst>
            </p:cNvPr>
            <p:cNvSpPr/>
            <p:nvPr/>
          </p:nvSpPr>
          <p:spPr>
            <a:xfrm>
              <a:off x="284085" y="982105"/>
              <a:ext cx="2565647" cy="13527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9176567-386F-45AE-A0D9-8C9120BDE2FE}"/>
                </a:ext>
              </a:extLst>
            </p:cNvPr>
            <p:cNvSpPr txBox="1"/>
            <p:nvPr/>
          </p:nvSpPr>
          <p:spPr>
            <a:xfrm>
              <a:off x="2849732" y="1335300"/>
              <a:ext cx="4240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You can set whatever you want</a:t>
              </a:r>
              <a:br>
                <a:rPr lang="en-US" altLang="zh-TW" b="1" dirty="0">
                  <a:solidFill>
                    <a:srgbClr val="FF0000"/>
                  </a:solidFill>
                </a:rPr>
              </a:br>
              <a:r>
                <a:rPr lang="en-US" altLang="zh-TW" b="1" dirty="0">
                  <a:solidFill>
                    <a:srgbClr val="FF0000"/>
                  </a:solidFill>
                </a:rPr>
                <a:t>Hint</a:t>
              </a:r>
              <a:r>
                <a:rPr lang="zh-TW" altLang="en-US" b="1" dirty="0">
                  <a:solidFill>
                    <a:srgbClr val="FF0000"/>
                  </a:solidFill>
                </a:rPr>
                <a:t>：</a:t>
              </a:r>
              <a:r>
                <a:rPr lang="en-US" altLang="zh-TW" b="1" dirty="0">
                  <a:solidFill>
                    <a:srgbClr val="FF0000"/>
                  </a:solidFill>
                </a:rPr>
                <a:t>The larger isn’t always the better.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78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CAA63-652E-4483-84D6-B1A678C8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0134E2-0A6A-FAAE-B8D3-344401F3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294401"/>
            <a:ext cx="6858512" cy="11676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8FDE14A-9B28-6F8A-0542-032F7682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1339"/>
            <a:ext cx="6649674" cy="388334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B69C2CD2-8CA0-4FE1-B8DA-539CA6FDD620}"/>
              </a:ext>
            </a:extLst>
          </p:cNvPr>
          <p:cNvSpPr/>
          <p:nvPr/>
        </p:nvSpPr>
        <p:spPr>
          <a:xfrm>
            <a:off x="4400068" y="5992427"/>
            <a:ext cx="1263886" cy="469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3C2C8B-D333-4021-865D-41BF2BC3DE50}"/>
              </a:ext>
            </a:extLst>
          </p:cNvPr>
          <p:cNvSpPr txBox="1"/>
          <p:nvPr/>
        </p:nvSpPr>
        <p:spPr>
          <a:xfrm>
            <a:off x="5545882" y="6227215"/>
            <a:ext cx="589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Achieve at </a:t>
            </a:r>
            <a:r>
              <a:rPr lang="en-US" altLang="zh-TW" sz="1800" b="1">
                <a:solidFill>
                  <a:srgbClr val="FF0000"/>
                </a:solidFill>
              </a:rPr>
              <a:t>least 0.18 </a:t>
            </a:r>
            <a:r>
              <a:rPr lang="en-US" altLang="zh-TW" b="1" dirty="0">
                <a:solidFill>
                  <a:srgbClr val="FF0000"/>
                </a:solidFill>
              </a:rPr>
              <a:t>BLEU score  </a:t>
            </a:r>
            <a:r>
              <a:rPr lang="en-US" altLang="zh-TW" sz="1800" b="1" dirty="0">
                <a:solidFill>
                  <a:srgbClr val="FF0000"/>
                </a:solidFill>
              </a:rPr>
              <a:t>(validation accuracy)</a:t>
            </a:r>
          </a:p>
        </p:txBody>
      </p:sp>
    </p:spTree>
    <p:extLst>
      <p:ext uri="{BB962C8B-B14F-4D97-AF65-F5344CB8AC3E}">
        <p14:creationId xmlns:p14="http://schemas.microsoft.com/office/powerpoint/2010/main" val="39107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48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2. Write a report</a:t>
            </a:r>
          </a:p>
          <a:p>
            <a:pPr lvl="1"/>
            <a:r>
              <a:rPr lang="en-US" altLang="zh-TW" dirty="0"/>
              <a:t>Required</a:t>
            </a:r>
          </a:p>
          <a:p>
            <a:pPr lvl="2"/>
            <a:r>
              <a:rPr lang="en-US" altLang="zh-TW" dirty="0"/>
              <a:t>Screenshot of task-1 </a:t>
            </a:r>
          </a:p>
          <a:p>
            <a:pPr lvl="3"/>
            <a:r>
              <a:rPr lang="en-US" altLang="zh-TW" dirty="0"/>
              <a:t>Parameter size</a:t>
            </a:r>
          </a:p>
          <a:p>
            <a:pPr lvl="3"/>
            <a:r>
              <a:rPr lang="en-US" altLang="zh-TW" dirty="0"/>
              <a:t>Accuracy (BLEU score)</a:t>
            </a:r>
          </a:p>
          <a:p>
            <a:pPr lvl="2"/>
            <a:r>
              <a:rPr lang="en-US" altLang="zh-TW" dirty="0"/>
              <a:t>In task-1</a:t>
            </a:r>
          </a:p>
          <a:p>
            <a:pPr lvl="3"/>
            <a:r>
              <a:rPr lang="en-US" altLang="zh-TW" dirty="0"/>
              <a:t>The structure of Transformer you implement (ex. number of encoder layers, decoder layers)</a:t>
            </a:r>
          </a:p>
          <a:p>
            <a:pPr lvl="3"/>
            <a:r>
              <a:rPr lang="en-US" altLang="zh-TW" dirty="0"/>
              <a:t>Training strategy (ex. learning rate scheduler)</a:t>
            </a:r>
          </a:p>
          <a:p>
            <a:pPr lvl="2"/>
            <a:r>
              <a:rPr lang="en-US" altLang="zh-TW" dirty="0"/>
              <a:t>Anything you do to improve the performance.</a:t>
            </a:r>
          </a:p>
          <a:p>
            <a:pPr lvl="2"/>
            <a:r>
              <a:rPr lang="en-US" altLang="zh-TW" dirty="0"/>
              <a:t>Any difficulty you encounter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b="1" dirty="0"/>
              <a:t>Plagiarism is forbidden !!!</a:t>
            </a:r>
          </a:p>
          <a:p>
            <a:pPr lvl="1"/>
            <a:r>
              <a:rPr lang="en-US" altLang="zh-TW" b="1" dirty="0"/>
              <a:t>There should be comment in your code</a:t>
            </a:r>
          </a:p>
          <a:p>
            <a:pPr lvl="1"/>
            <a:r>
              <a:rPr lang="en-US" altLang="zh-TW" b="1" dirty="0"/>
              <a:t>You should make sure your code is executable</a:t>
            </a:r>
          </a:p>
          <a:p>
            <a:pPr marL="914400" lvl="2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333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09600" y="1065152"/>
            <a:ext cx="10972800" cy="505461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Two requirements in Task-1 are fulfilled (50%)</a:t>
            </a:r>
          </a:p>
          <a:p>
            <a:pPr lvl="1"/>
            <a:r>
              <a:rPr lang="en-US" altLang="zh-TW" sz="2800" dirty="0"/>
              <a:t>Parameter size &lt; 100M</a:t>
            </a:r>
          </a:p>
          <a:p>
            <a:pPr lvl="1"/>
            <a:r>
              <a:rPr lang="en-US" altLang="zh-TW" sz="2800" dirty="0"/>
              <a:t>Validation accuracy (BLEU score) &gt; 0.18</a:t>
            </a:r>
          </a:p>
          <a:p>
            <a:r>
              <a:rPr lang="en-US" altLang="zh-TW" sz="3200" dirty="0"/>
              <a:t>Report (30%)</a:t>
            </a:r>
          </a:p>
          <a:p>
            <a:r>
              <a:rPr lang="en-US" altLang="zh-TW" sz="3200" dirty="0"/>
              <a:t>Performance (20%)</a:t>
            </a:r>
          </a:p>
          <a:p>
            <a:pPr lvl="1"/>
            <a:r>
              <a:rPr lang="en-US" sz="2800" dirty="0"/>
              <a:t>Performance rank for Task-1</a:t>
            </a:r>
          </a:p>
          <a:p>
            <a:pPr lvl="1"/>
            <a:endParaRPr lang="en-US" sz="3200" dirty="0"/>
          </a:p>
          <a:p>
            <a:pPr lvl="2"/>
            <a:endParaRPr lang="en-US" sz="2800" dirty="0"/>
          </a:p>
          <a:p>
            <a:pPr lvl="1"/>
            <a:endParaRPr lang="en-US" altLang="zh-TW" sz="32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3868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  (2024/10/21 23:59 PM)</a:t>
            </a:r>
          </a:p>
          <a:p>
            <a:r>
              <a:rPr lang="en-US" altLang="zh-TW" dirty="0"/>
              <a:t>Please compress a folder into a zip file named StudentID.zip </a:t>
            </a:r>
            <a:r>
              <a:rPr lang="en-US" altLang="zh-TW" dirty="0">
                <a:solidFill>
                  <a:srgbClr val="FF0000"/>
                </a:solidFill>
              </a:rPr>
              <a:t>(example: 313555555.zip) </a:t>
            </a:r>
            <a:r>
              <a:rPr lang="en-US" altLang="zh-TW" dirty="0"/>
              <a:t>and upload it to new e3</a:t>
            </a:r>
          </a:p>
          <a:p>
            <a:r>
              <a:rPr lang="en-US" altLang="zh-TW" dirty="0"/>
              <a:t>The folder should include: 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Lab3.ipynb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err="1"/>
              <a:t>Model.ckpt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StudentID_report.pdf </a:t>
            </a:r>
            <a:r>
              <a:rPr lang="en-US" altLang="zh-TW" dirty="0">
                <a:solidFill>
                  <a:srgbClr val="FF0000"/>
                </a:solidFill>
              </a:rPr>
              <a:t>(example: 313555555_report.pdf)</a:t>
            </a:r>
          </a:p>
        </p:txBody>
      </p:sp>
    </p:spTree>
    <p:extLst>
      <p:ext uri="{BB962C8B-B14F-4D97-AF65-F5344CB8AC3E}">
        <p14:creationId xmlns:p14="http://schemas.microsoft.com/office/powerpoint/2010/main" val="95607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CBA14-D799-457A-9258-F982E5E88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9600" dirty="0"/>
              <a:t>HAVE FUN !!!</a:t>
            </a:r>
            <a:endParaRPr lang="zh-TW" altLang="en-US" sz="9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CE1CDE-E564-41B8-8C02-F2C9E7FAD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6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Dataset: English-Chinese Translation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1375254" cy="5054617"/>
          </a:xfrm>
        </p:spPr>
        <p:txBody>
          <a:bodyPr>
            <a:normAutofit/>
          </a:bodyPr>
          <a:lstStyle/>
          <a:p>
            <a:r>
              <a:rPr lang="en-US" altLang="zh-TW" b="0" i="0" u="none" strike="noStrike" dirty="0">
                <a:effectLst/>
              </a:rPr>
              <a:t>20k-en-zh-translation-pinyin-hsk</a:t>
            </a:r>
          </a:p>
          <a:p>
            <a:pPr lvl="1"/>
            <a:r>
              <a:rPr lang="en-US" altLang="zh-TW" sz="2800" dirty="0">
                <a:hlinkClick r:id="rId2"/>
              </a:rPr>
              <a:t>https://huggingface.co/datasets/swaption2009/20k-en-zh-translation-pinyin-hsk</a:t>
            </a:r>
            <a:endParaRPr lang="en-US" altLang="zh-TW" sz="2800" dirty="0"/>
          </a:p>
          <a:p>
            <a:endParaRPr lang="en-US" altLang="zh-TW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688770-C990-DA6E-2480-49C04AF5C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31" y="2624706"/>
            <a:ext cx="10027043" cy="237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2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3F8D0-6410-4236-A51C-CF300CE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Seq2Seq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AE928-A333-4CC1-8775-AD61A485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Encoder-Decoder structure</a:t>
            </a:r>
          </a:p>
          <a:p>
            <a:r>
              <a:rPr lang="en-US" altLang="zh-TW" dirty="0"/>
              <a:t>Applications: machine translation, chatbot…</a:t>
            </a:r>
            <a:endParaRPr lang="zh-TW" altLang="en-US" dirty="0"/>
          </a:p>
        </p:txBody>
      </p:sp>
      <p:pic>
        <p:nvPicPr>
          <p:cNvPr id="6" name="Picture 2" descr="https://miro.medium.com/max/1094/1*2OxcYXDYMIjCTEomCymawQ.png">
            <a:extLst>
              <a:ext uri="{FF2B5EF4-FFF2-40B4-BE49-F238E27FC236}">
                <a16:creationId xmlns:a16="http://schemas.microsoft.com/office/drawing/2014/main" id="{41DD0FF2-4800-45E1-920A-BEFB20650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90"/>
          <a:stretch/>
        </p:blipFill>
        <p:spPr bwMode="auto">
          <a:xfrm>
            <a:off x="1317184" y="2986664"/>
            <a:ext cx="1942148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110EB2-63C0-4417-BBD1-5B695948F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56"/>
          <a:stretch/>
        </p:blipFill>
        <p:spPr>
          <a:xfrm>
            <a:off x="3621440" y="2914656"/>
            <a:ext cx="7536592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EEB39-9729-49ED-84E6-6EDCDC59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Model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65A3A-A5E8-43B5-8FCC-E460CACD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Embedding</a:t>
            </a:r>
            <a:r>
              <a:rPr lang="zh-TW" altLang="en-US" dirty="0"/>
              <a:t> </a:t>
            </a:r>
            <a:r>
              <a:rPr lang="en-US" altLang="zh-TW" dirty="0"/>
              <a:t>Layer</a:t>
            </a:r>
          </a:p>
          <a:p>
            <a:r>
              <a:rPr lang="en-US" altLang="zh-TW" dirty="0"/>
              <a:t>Positional Encoding</a:t>
            </a:r>
          </a:p>
          <a:p>
            <a:r>
              <a:rPr lang="en-US" altLang="zh-TW" dirty="0"/>
              <a:t>Encoder</a:t>
            </a:r>
          </a:p>
          <a:p>
            <a:pPr lvl="1"/>
            <a:r>
              <a:rPr lang="en-US" altLang="zh-TW" dirty="0"/>
              <a:t>Multi-head self attention</a:t>
            </a:r>
          </a:p>
          <a:p>
            <a:pPr lvl="1"/>
            <a:r>
              <a:rPr lang="en-US" altLang="zh-TW" dirty="0"/>
              <a:t>FFN</a:t>
            </a:r>
          </a:p>
          <a:p>
            <a:r>
              <a:rPr lang="en-US" altLang="zh-TW" dirty="0"/>
              <a:t>Decoder</a:t>
            </a:r>
          </a:p>
          <a:p>
            <a:pPr lvl="1"/>
            <a:r>
              <a:rPr lang="en-US" altLang="zh-TW" dirty="0"/>
              <a:t>Masked multi-head self attention</a:t>
            </a:r>
          </a:p>
          <a:p>
            <a:pPr lvl="1"/>
            <a:r>
              <a:rPr lang="en-US" altLang="zh-TW" dirty="0"/>
              <a:t>Multi-head cross attention</a:t>
            </a:r>
          </a:p>
          <a:p>
            <a:pPr lvl="1"/>
            <a:r>
              <a:rPr lang="en-US" altLang="zh-TW" dirty="0"/>
              <a:t>FFN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112A25-DB9E-4B25-9C72-EF7BEA1E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28" y="1071547"/>
            <a:ext cx="4032504" cy="554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0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E2DDF-8CD8-4495-8C31-4A6A0E9B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Paddings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D1FD1-B989-40CE-AB36-0E79A001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Make the input sentence equal-length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1624B5-D8F1-4F52-B2C1-C40A365FA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9" y="1819656"/>
            <a:ext cx="6055153" cy="44016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599519C-06B5-424C-85B2-8A044E9AAF3A}"/>
              </a:ext>
            </a:extLst>
          </p:cNvPr>
          <p:cNvSpPr txBox="1"/>
          <p:nvPr/>
        </p:nvSpPr>
        <p:spPr>
          <a:xfrm>
            <a:off x="6803136" y="5285232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Padding tokens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0195E74-02F9-47F1-9E38-78CFB190B158}"/>
              </a:ext>
            </a:extLst>
          </p:cNvPr>
          <p:cNvSpPr/>
          <p:nvPr/>
        </p:nvSpPr>
        <p:spPr>
          <a:xfrm>
            <a:off x="5294377" y="5605272"/>
            <a:ext cx="1865376" cy="8961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66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8AD7D-90E0-4A71-974D-0EC8793A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771F6-EFC8-4B3C-8AD8-0A1C5EDE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71547"/>
            <a:ext cx="6189781" cy="5054617"/>
          </a:xfrm>
        </p:spPr>
        <p:txBody>
          <a:bodyPr/>
          <a:lstStyle/>
          <a:p>
            <a:r>
              <a:rPr lang="en-US" altLang="zh-TW" dirty="0"/>
              <a:t>Masking is directly applied in attention score</a:t>
            </a:r>
          </a:p>
          <a:p>
            <a:r>
              <a:rPr lang="en-US" altLang="zh-TW" dirty="0"/>
              <a:t>Future mask</a:t>
            </a:r>
          </a:p>
          <a:p>
            <a:pPr lvl="1"/>
            <a:r>
              <a:rPr lang="en-US" altLang="zh-TW" dirty="0"/>
              <a:t>Used in decoder self attention</a:t>
            </a:r>
          </a:p>
          <a:p>
            <a:pPr lvl="1"/>
            <a:r>
              <a:rPr lang="en-US" altLang="zh-TW" dirty="0"/>
              <a:t>Prevent from attending to the future tokens</a:t>
            </a:r>
          </a:p>
          <a:p>
            <a:r>
              <a:rPr lang="en-US" altLang="zh-TW" dirty="0"/>
              <a:t>Padding mask</a:t>
            </a:r>
          </a:p>
          <a:p>
            <a:pPr lvl="1"/>
            <a:r>
              <a:rPr lang="en-US" altLang="zh-TW" dirty="0"/>
              <a:t>Used in encoder, decoder self attention both</a:t>
            </a:r>
          </a:p>
          <a:p>
            <a:pPr lvl="1"/>
            <a:r>
              <a:rPr lang="en-US" altLang="zh-TW" dirty="0"/>
              <a:t>Prevent from attending to the padding tokens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B4071EF-B457-4A63-A5EC-46D3FB063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85414"/>
              </p:ext>
            </p:extLst>
          </p:nvPr>
        </p:nvGraphicFramePr>
        <p:xfrm>
          <a:off x="8083296" y="1493947"/>
          <a:ext cx="3600000" cy="30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176950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32531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810526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885851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674943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8035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9047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6606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440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 kern="120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42233"/>
                  </a:ext>
                </a:extLst>
              </a:tr>
            </a:tbl>
          </a:graphicData>
        </a:graphic>
      </p:graphicFrame>
      <p:grpSp>
        <p:nvGrpSpPr>
          <p:cNvPr id="18" name="群組 17">
            <a:extLst>
              <a:ext uri="{FF2B5EF4-FFF2-40B4-BE49-F238E27FC236}">
                <a16:creationId xmlns:a16="http://schemas.microsoft.com/office/drawing/2014/main" id="{9B86A78D-A578-4F09-BC0C-4943BB374412}"/>
              </a:ext>
            </a:extLst>
          </p:cNvPr>
          <p:cNvGrpSpPr/>
          <p:nvPr/>
        </p:nvGrpSpPr>
        <p:grpSpPr>
          <a:xfrm>
            <a:off x="6635115" y="-93150"/>
            <a:ext cx="5236823" cy="4647097"/>
            <a:chOff x="6342507" y="-120582"/>
            <a:chExt cx="5236823" cy="464709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1F2A5BA-444A-4A52-B85B-48F6625883D6}"/>
                </a:ext>
              </a:extLst>
            </p:cNvPr>
            <p:cNvGrpSpPr/>
            <p:nvPr/>
          </p:nvGrpSpPr>
          <p:grpSpPr>
            <a:xfrm>
              <a:off x="6342507" y="1466515"/>
              <a:ext cx="2019681" cy="3060000"/>
              <a:chOff x="6342507" y="1466515"/>
              <a:chExt cx="2019681" cy="3060000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B011FEC-3668-4A8A-B3EC-A2BC73209CDE}"/>
                  </a:ext>
                </a:extLst>
              </p:cNvPr>
              <p:cNvSpPr txBox="1"/>
              <p:nvPr/>
            </p:nvSpPr>
            <p:spPr>
              <a:xfrm>
                <a:off x="6615684" y="1466515"/>
                <a:ext cx="1746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&lt;BOS&gt;</a:t>
                </a:r>
                <a:endParaRPr lang="zh-TW" altLang="en-US" sz="2800" dirty="0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CA9DAC2-EFD0-4D4B-998A-1075BF1291E3}"/>
                  </a:ext>
                </a:extLst>
              </p:cNvPr>
              <p:cNvSpPr txBox="1"/>
              <p:nvPr/>
            </p:nvSpPr>
            <p:spPr>
              <a:xfrm>
                <a:off x="7320534" y="2106233"/>
                <a:ext cx="336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</a:t>
                </a:r>
                <a:endParaRPr lang="zh-TW" altLang="en-US" sz="28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C00BEEE-B8E3-49ED-ACD2-E9E8062F1B07}"/>
                  </a:ext>
                </a:extLst>
              </p:cNvPr>
              <p:cNvSpPr txBox="1"/>
              <p:nvPr/>
            </p:nvSpPr>
            <p:spPr>
              <a:xfrm>
                <a:off x="7022211" y="2756149"/>
                <a:ext cx="7018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am</a:t>
                </a:r>
                <a:endParaRPr lang="zh-TW" altLang="en-US" sz="2800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560EB64-D64F-470C-A8F3-BA69EADAA1ED}"/>
                  </a:ext>
                </a:extLst>
              </p:cNvPr>
              <p:cNvSpPr txBox="1"/>
              <p:nvPr/>
            </p:nvSpPr>
            <p:spPr>
              <a:xfrm>
                <a:off x="7262172" y="3386526"/>
                <a:ext cx="336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</a:t>
                </a:r>
                <a:endParaRPr lang="zh-TW" altLang="en-US" sz="2800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37BEA45-DD04-46B7-9635-276C6E41E01E}"/>
                  </a:ext>
                </a:extLst>
              </p:cNvPr>
              <p:cNvSpPr txBox="1"/>
              <p:nvPr/>
            </p:nvSpPr>
            <p:spPr>
              <a:xfrm>
                <a:off x="6342507" y="4003295"/>
                <a:ext cx="13594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student</a:t>
                </a:r>
                <a:endParaRPr lang="zh-TW" altLang="en-US" sz="28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AA920F6-472A-4141-AC91-779A9A58E661}"/>
                </a:ext>
              </a:extLst>
            </p:cNvPr>
            <p:cNvGrpSpPr/>
            <p:nvPr/>
          </p:nvGrpSpPr>
          <p:grpSpPr>
            <a:xfrm>
              <a:off x="8309837" y="-120582"/>
              <a:ext cx="3269493" cy="1746504"/>
              <a:chOff x="8309837" y="-120582"/>
              <a:chExt cx="3269493" cy="1746504"/>
            </a:xfrm>
          </p:grpSpPr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6E458B8-34D0-47EE-BA65-E9B989B68E6F}"/>
                  </a:ext>
                </a:extLst>
              </p:cNvPr>
              <p:cNvSpPr txBox="1"/>
              <p:nvPr/>
            </p:nvSpPr>
            <p:spPr>
              <a:xfrm rot="18734743">
                <a:off x="7698195" y="491060"/>
                <a:ext cx="1746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&lt;BOS&gt;</a:t>
                </a:r>
                <a:endParaRPr lang="zh-TW" altLang="en-US" sz="2800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357A0E3-EF80-4511-B825-AA611D38B13B}"/>
                  </a:ext>
                </a:extLst>
              </p:cNvPr>
              <p:cNvSpPr txBox="1"/>
              <p:nvPr/>
            </p:nvSpPr>
            <p:spPr>
              <a:xfrm rot="18909936">
                <a:off x="8769163" y="893296"/>
                <a:ext cx="336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</a:t>
                </a:r>
                <a:endParaRPr lang="zh-TW" altLang="en-US" sz="2800" dirty="0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02CB6C7-C8D4-42BB-BD1A-F920FD5E4104}"/>
                  </a:ext>
                </a:extLst>
              </p:cNvPr>
              <p:cNvSpPr txBox="1"/>
              <p:nvPr/>
            </p:nvSpPr>
            <p:spPr>
              <a:xfrm rot="18876774">
                <a:off x="9324029" y="809936"/>
                <a:ext cx="7018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am</a:t>
                </a:r>
                <a:endParaRPr lang="zh-TW" altLang="en-US" sz="2800" dirty="0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B3D3C89-83F3-4B66-83DB-D7A03A962D9F}"/>
                  </a:ext>
                </a:extLst>
              </p:cNvPr>
              <p:cNvSpPr txBox="1"/>
              <p:nvPr/>
            </p:nvSpPr>
            <p:spPr>
              <a:xfrm rot="19136368">
                <a:off x="10119254" y="935590"/>
                <a:ext cx="336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</a:t>
                </a:r>
                <a:endParaRPr lang="zh-TW" altLang="en-US" sz="2800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A22714D-90D7-4909-A152-70F4AF4FC196}"/>
                  </a:ext>
                </a:extLst>
              </p:cNvPr>
              <p:cNvSpPr txBox="1"/>
              <p:nvPr/>
            </p:nvSpPr>
            <p:spPr>
              <a:xfrm rot="18887973">
                <a:off x="10638016" y="632118"/>
                <a:ext cx="13594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student</a:t>
                </a:r>
                <a:endParaRPr lang="zh-TW" altLang="en-US" sz="2800" dirty="0"/>
              </a:p>
            </p:txBody>
          </p:sp>
        </p:grpSp>
      </p:grp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BF1B82B0-1281-4568-B04B-34696E63F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77974"/>
              </p:ext>
            </p:extLst>
          </p:nvPr>
        </p:nvGraphicFramePr>
        <p:xfrm>
          <a:off x="6710173" y="5952185"/>
          <a:ext cx="50400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788442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9995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443630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946808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259321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59518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81716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45250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33BA8351-2BEF-4083-B49B-77CECAC806A4}"/>
              </a:ext>
            </a:extLst>
          </p:cNvPr>
          <p:cNvGrpSpPr/>
          <p:nvPr/>
        </p:nvGrpSpPr>
        <p:grpSpPr>
          <a:xfrm>
            <a:off x="7184986" y="4379815"/>
            <a:ext cx="4676508" cy="1746504"/>
            <a:chOff x="7184986" y="4379815"/>
            <a:chExt cx="4676508" cy="1746504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6346603-FFA8-47B3-BE94-5C71C331B06B}"/>
                </a:ext>
              </a:extLst>
            </p:cNvPr>
            <p:cNvSpPr txBox="1"/>
            <p:nvPr/>
          </p:nvSpPr>
          <p:spPr>
            <a:xfrm rot="18734743">
              <a:off x="6573344" y="4991457"/>
              <a:ext cx="1746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&lt;BOS&gt;</a:t>
              </a:r>
              <a:endParaRPr lang="zh-TW" altLang="en-US" sz="28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42115C8-E6B0-4796-810D-37F0FDDEF145}"/>
                </a:ext>
              </a:extLst>
            </p:cNvPr>
            <p:cNvSpPr txBox="1"/>
            <p:nvPr/>
          </p:nvSpPr>
          <p:spPr>
            <a:xfrm rot="18909936">
              <a:off x="7437785" y="5197237"/>
              <a:ext cx="1024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Good</a:t>
              </a:r>
              <a:endParaRPr lang="zh-TW" altLang="en-US" sz="28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CE21746-EA4A-44B7-B5D7-EE1751AADE6A}"/>
                </a:ext>
              </a:extLst>
            </p:cNvPr>
            <p:cNvSpPr txBox="1"/>
            <p:nvPr/>
          </p:nvSpPr>
          <p:spPr>
            <a:xfrm rot="18876774">
              <a:off x="8084012" y="5034934"/>
              <a:ext cx="1475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morning</a:t>
              </a:r>
              <a:endParaRPr lang="zh-TW" altLang="en-US" sz="28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47F0BE1-5D29-4888-81A2-180757F48D69}"/>
                </a:ext>
              </a:extLst>
            </p:cNvPr>
            <p:cNvSpPr txBox="1"/>
            <p:nvPr/>
          </p:nvSpPr>
          <p:spPr>
            <a:xfrm rot="19136368">
              <a:off x="8994403" y="5435987"/>
              <a:ext cx="3368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.</a:t>
              </a:r>
              <a:endParaRPr lang="zh-TW" altLang="en-US" sz="28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03CF683-04C9-46FD-99C1-3543A3C04C16}"/>
                </a:ext>
              </a:extLst>
            </p:cNvPr>
            <p:cNvSpPr txBox="1"/>
            <p:nvPr/>
          </p:nvSpPr>
          <p:spPr>
            <a:xfrm rot="18887973">
              <a:off x="9513165" y="5132515"/>
              <a:ext cx="1359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&lt;EOS&gt;</a:t>
              </a:r>
              <a:endParaRPr lang="zh-TW" altLang="en-US" sz="28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B7CBADD-2BDB-46A3-AA67-481B2E0C24E2}"/>
                </a:ext>
              </a:extLst>
            </p:cNvPr>
            <p:cNvSpPr txBox="1"/>
            <p:nvPr/>
          </p:nvSpPr>
          <p:spPr>
            <a:xfrm rot="18887973">
              <a:off x="10238957" y="5108026"/>
              <a:ext cx="1359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&lt;PAD&gt;</a:t>
              </a:r>
              <a:endParaRPr lang="zh-TW" altLang="en-US" sz="28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55311C8-942F-4DA3-B304-EBB531D6501A}"/>
                </a:ext>
              </a:extLst>
            </p:cNvPr>
            <p:cNvSpPr txBox="1"/>
            <p:nvPr/>
          </p:nvSpPr>
          <p:spPr>
            <a:xfrm rot="18887973">
              <a:off x="10920180" y="5123250"/>
              <a:ext cx="1359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&lt;PAD&gt;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50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0538605" cy="454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1. In “Lab03.ipynb”</a:t>
            </a:r>
            <a:endParaRPr lang="en-US" altLang="zh-TW" sz="2400" dirty="0"/>
          </a:p>
          <a:p>
            <a:pPr lvl="1"/>
            <a:r>
              <a:rPr lang="en-US" altLang="zh-TW" dirty="0"/>
              <a:t>Build vanilla transformer (from Attention is All You Need) by yourself</a:t>
            </a:r>
          </a:p>
          <a:p>
            <a:pPr lvl="2"/>
            <a:r>
              <a:rPr lang="en-US" altLang="zh-TW" dirty="0">
                <a:hlinkClick r:id="rId2"/>
              </a:rPr>
              <a:t>https://arxiv.org/abs/1706.03762</a:t>
            </a:r>
            <a:endParaRPr lang="en-US" altLang="zh-TW" dirty="0"/>
          </a:p>
          <a:p>
            <a:pPr lvl="1"/>
            <a:r>
              <a:rPr lang="en-US" altLang="zh-TW" dirty="0"/>
              <a:t>You should build the encoder, decoder by yourself</a:t>
            </a:r>
          </a:p>
          <a:p>
            <a:pPr lvl="1"/>
            <a:r>
              <a:rPr lang="en-US" altLang="zh-TW" dirty="0"/>
              <a:t>Inside the encoder/decoder, you should build the attention mechanism (multi-head attention) by yourself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(You can’t call the model directly with the command)</a:t>
            </a:r>
          </a:p>
          <a:p>
            <a:pPr marL="45720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sz="2200" dirty="0"/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04AFB6-1D88-CD02-6A53-E81C7308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70" y="4325665"/>
            <a:ext cx="8800822" cy="1801892"/>
          </a:xfrm>
          <a:prstGeom prst="rect">
            <a:avLst/>
          </a:prstGeom>
        </p:spPr>
      </p:pic>
      <p:sp>
        <p:nvSpPr>
          <p:cNvPr id="7" name="乘號 6">
            <a:extLst>
              <a:ext uri="{FF2B5EF4-FFF2-40B4-BE49-F238E27FC236}">
                <a16:creationId xmlns:a16="http://schemas.microsoft.com/office/drawing/2014/main" id="{E1EC1526-5BFF-F3AA-EFDC-305355B51536}"/>
              </a:ext>
            </a:extLst>
          </p:cNvPr>
          <p:cNvSpPr/>
          <p:nvPr/>
        </p:nvSpPr>
        <p:spPr>
          <a:xfrm>
            <a:off x="1319722" y="4555024"/>
            <a:ext cx="1571348" cy="134317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24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0538605" cy="454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1. In “Lab03.ipynb”</a:t>
            </a:r>
            <a:endParaRPr lang="en-US" altLang="zh-TW" sz="2400" dirty="0"/>
          </a:p>
          <a:p>
            <a:pPr lvl="1"/>
            <a:r>
              <a:rPr lang="en-US" altLang="zh-TW" sz="2400" dirty="0"/>
              <a:t>The parameter size of transformer encoder block should be less than </a:t>
            </a:r>
            <a:r>
              <a:rPr lang="en-US" altLang="zh-TW" sz="3200" b="1" dirty="0">
                <a:solidFill>
                  <a:srgbClr val="FF0000"/>
                </a:solidFill>
              </a:rPr>
              <a:t>100M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!</a:t>
            </a:r>
          </a:p>
          <a:p>
            <a:pPr marL="457200" lvl="1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FF0000"/>
                </a:solidFill>
              </a:rPr>
              <a:t>(put the screenshot in your report)</a:t>
            </a:r>
            <a:endParaRPr lang="en-US" altLang="zh-TW" sz="2400" dirty="0"/>
          </a:p>
          <a:p>
            <a:pPr lvl="1"/>
            <a:r>
              <a:rPr lang="en-US" altLang="zh-TW" sz="2400" dirty="0"/>
              <a:t>Achieve at least </a:t>
            </a:r>
            <a:r>
              <a:rPr lang="en-US" altLang="zh-TW" sz="2400" b="1" dirty="0">
                <a:solidFill>
                  <a:srgbClr val="FF0000"/>
                </a:solidFill>
              </a:rPr>
              <a:t>0.18</a:t>
            </a:r>
            <a:r>
              <a:rPr lang="en-US" altLang="zh-TW" sz="2400" dirty="0"/>
              <a:t> validation accuracy (BLEU score)</a:t>
            </a:r>
          </a:p>
          <a:p>
            <a:pPr marL="457200" lvl="1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FF0000"/>
                </a:solidFill>
              </a:rPr>
              <a:t>(put the screenshot in your report)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sz="2200" dirty="0"/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68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0538605" cy="454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1. In “Lab03.ipynb”</a:t>
            </a:r>
            <a:endParaRPr lang="en-US" altLang="zh-TW" sz="2400" dirty="0"/>
          </a:p>
          <a:p>
            <a:pPr lvl="1"/>
            <a:r>
              <a:rPr lang="en-US" altLang="zh-TW" sz="2400" dirty="0"/>
              <a:t>You can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use the following models, TA will check your code!</a:t>
            </a:r>
          </a:p>
          <a:p>
            <a:pPr lvl="2"/>
            <a:r>
              <a:rPr lang="en-US" altLang="zh-TW" dirty="0" err="1"/>
              <a:t>torch.nn.TransformerEncoderLayer</a:t>
            </a:r>
            <a:endParaRPr lang="en-US" altLang="zh-TW" dirty="0"/>
          </a:p>
          <a:p>
            <a:pPr lvl="2"/>
            <a:r>
              <a:rPr lang="en-US" altLang="zh-TW" dirty="0" err="1"/>
              <a:t>torch.nn.TransformerEncoder</a:t>
            </a:r>
            <a:endParaRPr lang="en-US" altLang="zh-TW" dirty="0"/>
          </a:p>
          <a:p>
            <a:pPr lvl="2"/>
            <a:r>
              <a:rPr lang="en-US" altLang="zh-TW" dirty="0" err="1"/>
              <a:t>torch.nn.TransformerDecoderLayer</a:t>
            </a:r>
            <a:endParaRPr lang="en-US" altLang="zh-TW" dirty="0"/>
          </a:p>
          <a:p>
            <a:pPr lvl="2"/>
            <a:r>
              <a:rPr lang="en-US" altLang="zh-TW" dirty="0" err="1"/>
              <a:t>torch.nn.TransformerDecoder</a:t>
            </a:r>
            <a:endParaRPr lang="en-US" altLang="zh-TW" dirty="0"/>
          </a:p>
          <a:p>
            <a:pPr lvl="2"/>
            <a:r>
              <a:rPr lang="en-US" altLang="zh-TW" dirty="0" err="1"/>
              <a:t>torch.nn.Transformer</a:t>
            </a:r>
            <a:endParaRPr lang="en-US" altLang="zh-TW" dirty="0"/>
          </a:p>
          <a:p>
            <a:pPr lvl="2"/>
            <a:r>
              <a:rPr lang="en-US" altLang="zh-TW" dirty="0" err="1"/>
              <a:t>torch.nn.MultiheadAttention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sz="2200" dirty="0"/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303121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0</TotalTime>
  <Words>560</Words>
  <Application>Microsoft Office PowerPoint</Application>
  <PresentationFormat>寬螢幕</PresentationFormat>
  <Paragraphs>127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Bahnschrift Light SemiCondensed</vt:lpstr>
      <vt:lpstr>Calibri</vt:lpstr>
      <vt:lpstr>VSPLAB</vt:lpstr>
      <vt:lpstr>Lab3 Machine Translation</vt:lpstr>
      <vt:lpstr>Dataset: English-Chinese Translation</vt:lpstr>
      <vt:lpstr>Seq2Seq Model</vt:lpstr>
      <vt:lpstr>Transformer Model Architecture</vt:lpstr>
      <vt:lpstr>Input Paddings</vt:lpstr>
      <vt:lpstr>Masks</vt:lpstr>
      <vt:lpstr>Tasks in this lab</vt:lpstr>
      <vt:lpstr>Tasks in this lab</vt:lpstr>
      <vt:lpstr>Tasks in this lab</vt:lpstr>
      <vt:lpstr>Code</vt:lpstr>
      <vt:lpstr>Code</vt:lpstr>
      <vt:lpstr>Tasks in this lab</vt:lpstr>
      <vt:lpstr>Score</vt:lpstr>
      <vt:lpstr>Reminder</vt:lpstr>
      <vt:lpstr>HAVE FUN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奕翔</cp:lastModifiedBy>
  <cp:revision>349</cp:revision>
  <dcterms:created xsi:type="dcterms:W3CDTF">2015-04-09T17:52:42Z</dcterms:created>
  <dcterms:modified xsi:type="dcterms:W3CDTF">2024-10-07T07:44:40Z</dcterms:modified>
</cp:coreProperties>
</file>