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84" r:id="rId3"/>
    <p:sldId id="409" r:id="rId4"/>
    <p:sldId id="388" r:id="rId5"/>
    <p:sldId id="400" r:id="rId6"/>
    <p:sldId id="410" r:id="rId7"/>
    <p:sldId id="411" r:id="rId8"/>
    <p:sldId id="412" r:id="rId9"/>
    <p:sldId id="401" r:id="rId10"/>
    <p:sldId id="402" r:id="rId11"/>
    <p:sldId id="403" r:id="rId12"/>
    <p:sldId id="394" r:id="rId13"/>
    <p:sldId id="397" r:id="rId14"/>
    <p:sldId id="413" r:id="rId15"/>
    <p:sldId id="4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fanpy.com/tutorials/machine-learning/torch/" TargetMode="External"/><Relationship Id="rId2" Type="http://schemas.openxmlformats.org/officeDocument/2006/relationships/hyperlink" Target="https://pytorch.org/tuto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IenNRt2bj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Lab2</a:t>
            </a:r>
            <a:br>
              <a:rPr lang="en-US" altLang="zh-TW" dirty="0"/>
            </a:br>
            <a:r>
              <a:rPr lang="en-US" altLang="zh-TW" dirty="0"/>
              <a:t>Super Resolution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1547"/>
            <a:ext cx="11464213" cy="5485772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solidFill>
                  <a:prstClr val="black"/>
                </a:solidFill>
              </a:rPr>
              <a:t>Write a report</a:t>
            </a:r>
          </a:p>
          <a:p>
            <a:pPr lvl="1"/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Required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Screenshot of task-1 (PSNR on testing data &gt;= 21 dB) 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Screenshot of task-2 (PSNR on testing data &gt;= 23 dB) 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In task-2</a:t>
            </a:r>
          </a:p>
          <a:p>
            <a:pPr lvl="3"/>
            <a:r>
              <a:rPr lang="en-US" altLang="zh-TW" sz="2000" dirty="0">
                <a:solidFill>
                  <a:srgbClr val="C0504D">
                    <a:lumMod val="75000"/>
                  </a:srgbClr>
                </a:solidFill>
              </a:rPr>
              <a:t>What model do you choose</a:t>
            </a:r>
            <a:r>
              <a:rPr lang="zh-TW" altLang="en-US" sz="2000" dirty="0">
                <a:solidFill>
                  <a:srgbClr val="C0504D">
                    <a:lumMod val="75000"/>
                  </a:srgbClr>
                </a:solidFill>
              </a:rPr>
              <a:t>？</a:t>
            </a:r>
            <a:endParaRPr lang="en-US" altLang="zh-TW" sz="2000" dirty="0">
              <a:solidFill>
                <a:srgbClr val="C0504D">
                  <a:lumMod val="75000"/>
                </a:srgbClr>
              </a:solidFill>
            </a:endParaRPr>
          </a:p>
          <a:p>
            <a:pPr lvl="3"/>
            <a:r>
              <a:rPr lang="en-US" altLang="zh-TW" sz="2000" dirty="0">
                <a:solidFill>
                  <a:srgbClr val="C0504D">
                    <a:lumMod val="75000"/>
                  </a:srgbClr>
                </a:solidFill>
              </a:rPr>
              <a:t>The advantage of chosen model.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Explain what is </a:t>
            </a:r>
            <a:r>
              <a:rPr lang="en-US" altLang="zh-TW" dirty="0" err="1">
                <a:solidFill>
                  <a:srgbClr val="9BBB59">
                    <a:lumMod val="50000"/>
                  </a:srgbClr>
                </a:solidFill>
              </a:rPr>
              <a:t>PixelShuffle</a:t>
            </a:r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.</a:t>
            </a:r>
            <a:endParaRPr lang="en-US" altLang="zh-TW" sz="2000" dirty="0">
              <a:solidFill>
                <a:srgbClr val="C0504D">
                  <a:lumMod val="75000"/>
                </a:srgbClr>
              </a:solidFill>
            </a:endParaRP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Explain what is PSNR and discuss why it is not the only metric used for evaluating super-resolution.</a:t>
            </a:r>
          </a:p>
          <a:p>
            <a:pPr marL="914400" lvl="2" indent="0">
              <a:buNone/>
            </a:pPr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     And give some other metrics that provide different perspectives on image quality.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Anything you do to improve the quality of the output photos.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You can discuss any challenges you faced.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33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261" y="1234215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PSNR on testing data in Task 1 &gt;= 21 dB (30%)</a:t>
            </a:r>
          </a:p>
          <a:p>
            <a:r>
              <a:rPr lang="en-US" altLang="zh-TW" sz="3200" dirty="0"/>
              <a:t>PSNR on testing data in Task 2 &gt;= 23 dB (30%)</a:t>
            </a:r>
          </a:p>
          <a:p>
            <a:r>
              <a:rPr lang="en-US" altLang="zh-TW" sz="3200" dirty="0"/>
              <a:t>Report (30%)</a:t>
            </a:r>
          </a:p>
          <a:p>
            <a:r>
              <a:rPr lang="en-US" altLang="zh-TW" sz="3200" dirty="0"/>
              <a:t>Performance rank for Task-1 (10%)</a:t>
            </a:r>
          </a:p>
          <a:p>
            <a:pPr lvl="1"/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Ranked based on PSNR on testing data in Task 1 </a:t>
            </a:r>
          </a:p>
          <a:p>
            <a:pPr marL="457200" lvl="1" indent="0">
              <a:buNone/>
            </a:pPr>
            <a:endParaRPr lang="en-US" sz="3200" dirty="0"/>
          </a:p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Please do not plagiarize (0 points will be calculated if caught)</a:t>
            </a:r>
          </a:p>
          <a:p>
            <a:pPr lvl="1"/>
            <a:endParaRPr lang="en-US" sz="3200" dirty="0"/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68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(2024/10/7 11:59 PM)</a:t>
            </a:r>
          </a:p>
          <a:p>
            <a:r>
              <a:rPr lang="en-US" altLang="zh-TW" dirty="0"/>
              <a:t>Upload 3 files to new e3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Lab02_SRResNet.ipynb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err="1"/>
              <a:t>model.pth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(of Task1)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311555555_report.pdf)</a:t>
            </a: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</a:t>
            </a:r>
            <a:r>
              <a:rPr lang="en-US" altLang="zh-TW" dirty="0" err="1"/>
              <a:t>SRResNet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1310851" cy="4929222"/>
          </a:xfrm>
        </p:spPr>
        <p:txBody>
          <a:bodyPr>
            <a:normAutofit/>
          </a:bodyPr>
          <a:lstStyle/>
          <a:p>
            <a:r>
              <a:rPr lang="en-US" altLang="zh-TW" b="1" dirty="0"/>
              <a:t>paper</a:t>
            </a:r>
          </a:p>
          <a:p>
            <a:pPr lvl="1"/>
            <a:r>
              <a:rPr lang="en-US" altLang="zh-TW" b="1" dirty="0"/>
              <a:t>https://arxiv.org/abs/1609.04802</a:t>
            </a:r>
            <a:r>
              <a:rPr lang="en-US" altLang="zh-TW" sz="2400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28946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CBA14-D799-457A-9258-F982E5E88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9600" dirty="0"/>
              <a:t>HAVE FUN !!!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E1CDE-E564-41B8-8C02-F2C9E7FAD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6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5E8B4783-7240-751F-730D-7FD6E942A042}"/>
              </a:ext>
            </a:extLst>
          </p:cNvPr>
          <p:cNvSpPr/>
          <p:nvPr/>
        </p:nvSpPr>
        <p:spPr>
          <a:xfrm>
            <a:off x="1245704" y="1020000"/>
            <a:ext cx="1835427" cy="15107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D452CF-9598-3D9E-BEFC-858F6D8AEEBE}"/>
              </a:ext>
            </a:extLst>
          </p:cNvPr>
          <p:cNvSpPr txBox="1"/>
          <p:nvPr/>
        </p:nvSpPr>
        <p:spPr>
          <a:xfrm>
            <a:off x="1245704" y="1173336"/>
            <a:ext cx="1835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feature extraction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851659-8A46-3F96-1114-C1E5E4DD83C4}"/>
              </a:ext>
            </a:extLst>
          </p:cNvPr>
          <p:cNvSpPr/>
          <p:nvPr/>
        </p:nvSpPr>
        <p:spPr>
          <a:xfrm>
            <a:off x="3511826" y="1020000"/>
            <a:ext cx="3644348" cy="151074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7183A8-534C-2654-2125-689FB5E2579D}"/>
              </a:ext>
            </a:extLst>
          </p:cNvPr>
          <p:cNvSpPr txBox="1"/>
          <p:nvPr/>
        </p:nvSpPr>
        <p:spPr>
          <a:xfrm>
            <a:off x="3670852" y="1544541"/>
            <a:ext cx="33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feature extraction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43AB08-C47F-242D-7C46-12ACD3B93FE5}"/>
              </a:ext>
            </a:extLst>
          </p:cNvPr>
          <p:cNvSpPr/>
          <p:nvPr/>
        </p:nvSpPr>
        <p:spPr>
          <a:xfrm>
            <a:off x="7626625" y="1020000"/>
            <a:ext cx="2544418" cy="1510741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C082A-296A-C637-53AF-B76126BD4720}"/>
              </a:ext>
            </a:extLst>
          </p:cNvPr>
          <p:cNvSpPr txBox="1"/>
          <p:nvPr/>
        </p:nvSpPr>
        <p:spPr>
          <a:xfrm>
            <a:off x="7626625" y="1359875"/>
            <a:ext cx="2544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75D6A57-1578-791D-8230-309AF36534C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81131" y="1775374"/>
            <a:ext cx="430695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B3042E2-2694-BB4E-8354-BDE48523A68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156174" y="1775374"/>
            <a:ext cx="470451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view: SRGAN &amp; SRResNet — Photo-Realistic Super Resolution (GAN &amp; Super  Resolution) | by Sik-Ho Tsang | Medium">
            <a:extLst>
              <a:ext uri="{FF2B5EF4-FFF2-40B4-BE49-F238E27FC236}">
                <a16:creationId xmlns:a16="http://schemas.microsoft.com/office/drawing/2014/main" id="{0524E3A6-0B62-13B1-47E6-E24C28E45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20" y="2628197"/>
            <a:ext cx="10308029" cy="29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Official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</a:t>
            </a:r>
            <a:endParaRPr lang="en-US" altLang="zh-TW" dirty="0"/>
          </a:p>
          <a:p>
            <a:r>
              <a:rPr lang="zh-TW" altLang="en-US" dirty="0"/>
              <a:t>莫凡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https://mofanpy.com/tutorials/machine-learning/torch/</a:t>
            </a:r>
            <a:endParaRPr lang="en-US" altLang="zh-TW" dirty="0"/>
          </a:p>
          <a:p>
            <a:r>
              <a:rPr lang="en-US" altLang="zh-TW" dirty="0" err="1"/>
              <a:t>AssemblyAI</a:t>
            </a:r>
            <a:r>
              <a:rPr lang="en-US" altLang="zh-TW" dirty="0"/>
              <a:t> - </a:t>
            </a:r>
            <a:r>
              <a:rPr lang="en-US" altLang="zh-TW" dirty="0" err="1"/>
              <a:t>PyTorch</a:t>
            </a:r>
            <a:r>
              <a:rPr lang="en-US" altLang="zh-TW" dirty="0"/>
              <a:t> Crash Course </a:t>
            </a:r>
          </a:p>
          <a:p>
            <a:pPr lvl="1"/>
            <a:r>
              <a:rPr lang="en-US" altLang="zh-TW" dirty="0">
                <a:hlinkClick r:id="rId4"/>
              </a:rPr>
              <a:t>https://www.youtube.com/watch?v=OIenNRt2bjg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You can only use </a:t>
            </a:r>
            <a:r>
              <a:rPr lang="en-US" altLang="zh-TW" sz="4000" dirty="0" err="1">
                <a:solidFill>
                  <a:srgbClr val="FF0000"/>
                </a:solidFill>
              </a:rPr>
              <a:t>pytorch</a:t>
            </a:r>
            <a:r>
              <a:rPr lang="en-US" altLang="zh-TW" sz="4000" dirty="0">
                <a:solidFill>
                  <a:srgbClr val="FF0000"/>
                </a:solidFill>
              </a:rPr>
              <a:t> in this Lab!!</a:t>
            </a:r>
          </a:p>
          <a:p>
            <a:pPr marL="457200" lvl="1" indent="0">
              <a:buNone/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 Resolution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1"/>
            <a:ext cx="10538605" cy="51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Super Resolution is a technique in computer vision aimed at increasing the resolution of an image, i.e., enhancing the quality of a low-resolution (LR) image to generate a high-resolution (HR) image.</a:t>
            </a:r>
          </a:p>
          <a:p>
            <a:r>
              <a:rPr lang="en-US" altLang="zh-TW" dirty="0"/>
              <a:t>Applications: NVIDIA DLSS/AMD FSR, Medical Imaging, … 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6" name="Picture 2" descr="Deep Learning for Image Super-Resolution [incl. Architectures]">
            <a:extLst>
              <a:ext uri="{FF2B5EF4-FFF2-40B4-BE49-F238E27FC236}">
                <a16:creationId xmlns:a16="http://schemas.microsoft.com/office/drawing/2014/main" id="{56D30E9E-C941-4EAD-8FB7-237B827E8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3" b="32381"/>
          <a:stretch/>
        </p:blipFill>
        <p:spPr bwMode="auto">
          <a:xfrm>
            <a:off x="1179611" y="3396343"/>
            <a:ext cx="9364663" cy="30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0353869" cy="2965040"/>
          </a:xfrm>
        </p:spPr>
        <p:txBody>
          <a:bodyPr>
            <a:normAutofit/>
          </a:bodyPr>
          <a:lstStyle/>
          <a:p>
            <a:r>
              <a:rPr lang="en-US" altLang="zh-TW" dirty="0"/>
              <a:t>Super Resolution</a:t>
            </a:r>
          </a:p>
          <a:p>
            <a:r>
              <a:rPr lang="en-US" altLang="zh-TW" dirty="0"/>
              <a:t>image size =</a:t>
            </a:r>
            <a:r>
              <a:rPr lang="zh-TW" altLang="en-US" dirty="0"/>
              <a:t> </a:t>
            </a:r>
            <a:r>
              <a:rPr lang="en-US" altLang="zh-TW" dirty="0"/>
              <a:t>(High resolution)256*256;</a:t>
            </a:r>
          </a:p>
          <a:p>
            <a:pPr marL="0" indent="0">
              <a:buNone/>
            </a:pPr>
            <a:r>
              <a:rPr lang="en-US" altLang="zh-TW" dirty="0"/>
              <a:t>                           (Low resolution) 64*64</a:t>
            </a:r>
          </a:p>
          <a:p>
            <a:r>
              <a:rPr lang="en-US" altLang="zh-TW" dirty="0"/>
              <a:t>Training: 288</a:t>
            </a:r>
            <a:r>
              <a:rPr lang="zh-TW" altLang="en-US" dirty="0"/>
              <a:t> </a:t>
            </a:r>
            <a:r>
              <a:rPr lang="en-US" altLang="zh-TW" dirty="0"/>
              <a:t>  Validation: 72</a:t>
            </a:r>
            <a:r>
              <a:rPr lang="zh-TW" altLang="en-US" dirty="0"/>
              <a:t> </a:t>
            </a:r>
            <a:r>
              <a:rPr lang="en-US" altLang="zh-TW" dirty="0"/>
              <a:t>  Testing: 40</a:t>
            </a:r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CA103-B398-4B19-BA48-23144AE2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68" y="3938076"/>
            <a:ext cx="2340869" cy="23408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2951F8-435E-4A13-AEDA-67257968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02" y="3938074"/>
            <a:ext cx="2340869" cy="23408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20473C-5BC5-42FC-B4BE-28C54F9D3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93" y="3938075"/>
            <a:ext cx="2340869" cy="2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Task1 of this lab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 “Lab2_SRResNet.ipynb”</a:t>
            </a:r>
            <a:endParaRPr lang="en-US" altLang="zh-TW" sz="2400" dirty="0"/>
          </a:p>
          <a:p>
            <a:pPr lvl="1"/>
            <a:r>
              <a:rPr lang="en-US" altLang="zh-TW" dirty="0"/>
              <a:t>Build </a:t>
            </a:r>
            <a:r>
              <a:rPr lang="en-US" altLang="zh-TW" dirty="0" err="1"/>
              <a:t>SRResNet</a:t>
            </a:r>
            <a:r>
              <a:rPr lang="en-US" altLang="zh-TW" dirty="0"/>
              <a:t> by yourself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(You can’t call the model directly with a command)</a:t>
            </a:r>
            <a:endParaRPr lang="en-US" altLang="zh-TW" dirty="0"/>
          </a:p>
          <a:p>
            <a:pPr lvl="1"/>
            <a:r>
              <a:rPr lang="en-US" altLang="zh-TW" dirty="0"/>
              <a:t>Achieve at least 21 dB PSNR on testing data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SRResNet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1328362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SRResNet</a:t>
            </a:r>
            <a:r>
              <a:rPr lang="en-US" altLang="zh-TW" sz="2400" dirty="0"/>
              <a:t> is inspired by the </a:t>
            </a:r>
            <a:r>
              <a:rPr lang="en-US" altLang="zh-TW" sz="2400" dirty="0" err="1"/>
              <a:t>ResNet</a:t>
            </a:r>
            <a:r>
              <a:rPr lang="en-US" altLang="zh-TW" sz="2400" dirty="0"/>
              <a:t> architecture and uses residual blocks for super-resolution tasks. It contains multiple residual blocks similar to those in </a:t>
            </a:r>
            <a:r>
              <a:rPr lang="en-US" altLang="zh-TW" sz="2400" dirty="0" err="1"/>
              <a:t>ResNet</a:t>
            </a:r>
            <a:r>
              <a:rPr lang="en-US" altLang="zh-TW" sz="2400" dirty="0"/>
              <a:t>, along with </a:t>
            </a:r>
            <a:r>
              <a:rPr lang="en-US" altLang="zh-TW" sz="2400" dirty="0" err="1"/>
              <a:t>upsampling</a:t>
            </a:r>
            <a:r>
              <a:rPr lang="en-US" altLang="zh-TW" sz="2400" dirty="0"/>
              <a:t> layers to enhance the resolution of input images.</a:t>
            </a:r>
          </a:p>
          <a:p>
            <a:r>
              <a:rPr lang="en-US" altLang="zh-TW" sz="2400" dirty="0"/>
              <a:t>We use B = 16 in this lab.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2050" name="Picture 2" descr="Review: SRGAN &amp; SRResNet — Photo-Realistic Super Resolution (GAN &amp; Super  Resolution) | by Sik-Ho Tsang | Medium">
            <a:extLst>
              <a:ext uri="{FF2B5EF4-FFF2-40B4-BE49-F238E27FC236}">
                <a16:creationId xmlns:a16="http://schemas.microsoft.com/office/drawing/2014/main" id="{9EB513CC-EFDD-418B-82F6-2A9C6C4B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0" y="2947536"/>
            <a:ext cx="11374016" cy="321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SRResNet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1328362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PReLU</a:t>
            </a:r>
            <a:r>
              <a:rPr lang="en-US" altLang="zh-TW" sz="2400" dirty="0"/>
              <a:t>(Parametric Rectified Linear Unit) is an activation function that extends the popular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(Rectified Linear Unit) by making the negative slope a learned parameter rather than a constant. In </a:t>
            </a:r>
            <a:r>
              <a:rPr lang="en-US" altLang="zh-TW" sz="2400" dirty="0" err="1"/>
              <a:t>PReLU</a:t>
            </a:r>
            <a:r>
              <a:rPr lang="en-US" altLang="zh-TW" sz="2400" dirty="0"/>
              <a:t>, for negative inputs, the function is defined as: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Where a is a learnable parameter, allowing the model to adapt the slope of the negative part during training, providing more flexibility in learning complex patterns.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s://blog.kakaocdn.net/dn/cCCYwT/btqDkAEhZGj/PKqDUKkprgM0hKtgc4fO60/img.png">
            <a:extLst>
              <a:ext uri="{FF2B5EF4-FFF2-40B4-BE49-F238E27FC236}">
                <a16:creationId xmlns:a16="http://schemas.microsoft.com/office/drawing/2014/main" id="{8D9852D4-5785-487C-9197-2C36A982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08" y="2640564"/>
            <a:ext cx="2029941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AAFA2DE-6735-4A8D-BB2C-AB08BB82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48" y="2462240"/>
            <a:ext cx="2985641" cy="10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0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Task1 of this lab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Finish the blank part.</a:t>
            </a:r>
            <a:endParaRPr lang="en-US" altLang="zh-TW" sz="2400" dirty="0"/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966361-51BF-4808-A933-20D75F25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3" y="1901394"/>
            <a:ext cx="4687132" cy="20641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D1D5C87-4D4A-4021-9A2C-D1BAA2E7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18" y="1306121"/>
            <a:ext cx="6065304" cy="52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Task2 of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Task2</a:t>
            </a:r>
            <a:endParaRPr lang="en-US" altLang="zh-TW" sz="2400" dirty="0"/>
          </a:p>
          <a:p>
            <a:pPr lvl="1"/>
            <a:r>
              <a:rPr lang="en-US" altLang="zh-TW" dirty="0"/>
              <a:t>Do your best to improve the quality of the photos</a:t>
            </a:r>
          </a:p>
          <a:p>
            <a:pPr lvl="1"/>
            <a:r>
              <a:rPr lang="en-US" altLang="zh-TW" dirty="0"/>
              <a:t>Calling different models with pretrained weight is allowed</a:t>
            </a:r>
          </a:p>
          <a:p>
            <a:pPr lvl="1"/>
            <a:r>
              <a:rPr lang="en-US" altLang="zh-TW" dirty="0"/>
              <a:t>Basically any methods you learn are allowed</a:t>
            </a:r>
          </a:p>
          <a:p>
            <a:pPr lvl="1"/>
            <a:r>
              <a:rPr lang="en-US" altLang="zh-TW" dirty="0"/>
              <a:t>Achieve at least 23 dB PSNR on testing data </a:t>
            </a:r>
            <a:r>
              <a:rPr lang="en-US" altLang="zh-TW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6015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22126</TotalTime>
  <Words>594</Words>
  <Application>Microsoft Office PowerPoint</Application>
  <PresentationFormat>寬螢幕</PresentationFormat>
  <Paragraphs>85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VSPLAB</vt:lpstr>
      <vt:lpstr>Lab2 Super Resolution</vt:lpstr>
      <vt:lpstr>Pytorch tutorial</vt:lpstr>
      <vt:lpstr>Super Resolution</vt:lpstr>
      <vt:lpstr>Dataset</vt:lpstr>
      <vt:lpstr>Task1 of this lab</vt:lpstr>
      <vt:lpstr>SRResNet</vt:lpstr>
      <vt:lpstr>SRResNet</vt:lpstr>
      <vt:lpstr>Task1 of this lab</vt:lpstr>
      <vt:lpstr>Task2 of this lab</vt:lpstr>
      <vt:lpstr>Report</vt:lpstr>
      <vt:lpstr>Score</vt:lpstr>
      <vt:lpstr>Reminder</vt:lpstr>
      <vt:lpstr>Supplement: SRResNet</vt:lpstr>
      <vt:lpstr>HAVE FUN !!!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Chieh Chen</cp:lastModifiedBy>
  <cp:revision>280</cp:revision>
  <dcterms:created xsi:type="dcterms:W3CDTF">2015-04-09T17:52:42Z</dcterms:created>
  <dcterms:modified xsi:type="dcterms:W3CDTF">2024-10-06T17:20:44Z</dcterms:modified>
</cp:coreProperties>
</file>