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3" r:id="rId2"/>
    <p:sldId id="260" r:id="rId3"/>
    <p:sldId id="276" r:id="rId4"/>
    <p:sldId id="283" r:id="rId5"/>
    <p:sldId id="285" r:id="rId6"/>
    <p:sldId id="286" r:id="rId7"/>
    <p:sldId id="277" r:id="rId8"/>
    <p:sldId id="287" r:id="rId9"/>
    <p:sldId id="278" r:id="rId10"/>
    <p:sldId id="279" r:id="rId11"/>
    <p:sldId id="280" r:id="rId12"/>
    <p:sldId id="281" r:id="rId13"/>
    <p:sldId id="282" r:id="rId14"/>
    <p:sldId id="272" r:id="rId15"/>
    <p:sldId id="273" r:id="rId16"/>
    <p:sldId id="274" r:id="rId17"/>
    <p:sldId id="288" r:id="rId18"/>
    <p:sldId id="289" r:id="rId19"/>
    <p:sldId id="290" r:id="rId20"/>
    <p:sldId id="29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37" autoAdjust="0"/>
    <p:restoredTop sz="70734" autoAdjust="0"/>
  </p:normalViewPr>
  <p:slideViewPr>
    <p:cSldViewPr>
      <p:cViewPr>
        <p:scale>
          <a:sx n="69" d="100"/>
          <a:sy n="69" d="100"/>
        </p:scale>
        <p:origin x="-19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99FE7A-0E98-4606-9241-C40186340405}" type="datetimeFigureOut">
              <a:rPr lang="en-US" smtClean="0"/>
              <a:t>11/1/2013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813696-705E-46F3-8536-9F7F0CB6604C}" type="slidenum">
              <a:rPr lang="en-US" smtClean="0"/>
              <a:t>‹#›</a:t>
            </a:fld>
            <a:endParaRPr lang="en-US"/>
          </a:p>
        </p:txBody>
      </p:sp>
    </p:spTree>
    <p:extLst>
      <p:ext uri="{BB962C8B-B14F-4D97-AF65-F5344CB8AC3E}">
        <p14:creationId xmlns:p14="http://schemas.microsoft.com/office/powerpoint/2010/main" val="119321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Silverlight is a free plug-in powered by the .NET framework that is compatible across multiple browsers, devices and operating systems to bring a new level of interactivity wherever the Web works. With support for advanced data integration, multithreading, HD video using IIS Smooth Streaming, and built in content protection, Silverlight enables online and offline applications for a broad range of business and consumer scenarios.</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4</a:t>
            </a:fld>
            <a:endParaRPr lang="en-US"/>
          </a:p>
        </p:txBody>
      </p:sp>
    </p:spTree>
    <p:extLst>
      <p:ext uri="{BB962C8B-B14F-4D97-AF65-F5344CB8AC3E}">
        <p14:creationId xmlns:p14="http://schemas.microsoft.com/office/powerpoint/2010/main" val="365960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7</a:t>
            </a:fld>
            <a:endParaRPr lang="en-US"/>
          </a:p>
        </p:txBody>
      </p:sp>
    </p:spTree>
    <p:extLst>
      <p:ext uri="{BB962C8B-B14F-4D97-AF65-F5344CB8AC3E}">
        <p14:creationId xmlns:p14="http://schemas.microsoft.com/office/powerpoint/2010/main" val="416247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9</a:t>
            </a:fld>
            <a:endParaRPr lang="en-US"/>
          </a:p>
        </p:txBody>
      </p:sp>
    </p:spTree>
    <p:extLst>
      <p:ext uri="{BB962C8B-B14F-4D97-AF65-F5344CB8AC3E}">
        <p14:creationId xmlns:p14="http://schemas.microsoft.com/office/powerpoint/2010/main" val="2020778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13</a:t>
            </a:fld>
            <a:endParaRPr lang="en-US"/>
          </a:p>
        </p:txBody>
      </p:sp>
    </p:spTree>
    <p:extLst>
      <p:ext uri="{BB962C8B-B14F-4D97-AF65-F5344CB8AC3E}">
        <p14:creationId xmlns:p14="http://schemas.microsoft.com/office/powerpoint/2010/main" val="1802590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a:t>
            </a:r>
          </a:p>
          <a:p>
            <a:r>
              <a:rPr lang="en-US" dirty="0" smtClean="0"/>
              <a:t>Targets</a:t>
            </a:r>
          </a:p>
          <a:p>
            <a:r>
              <a:rPr lang="en-US" dirty="0" smtClean="0"/>
              <a:t> - property on a framework</a:t>
            </a:r>
            <a:r>
              <a:rPr lang="en-US" baseline="0" dirty="0" smtClean="0"/>
              <a:t> object such as Text on a </a:t>
            </a:r>
            <a:r>
              <a:rPr lang="en-US" baseline="0" dirty="0" err="1" smtClean="0"/>
              <a:t>TextBox</a:t>
            </a:r>
            <a:endParaRPr lang="en-US" baseline="0" dirty="0" smtClean="0"/>
          </a:p>
          <a:p>
            <a:pPr marL="171450" indent="-171450">
              <a:buFontTx/>
              <a:buChar char="-"/>
            </a:pPr>
            <a:r>
              <a:rPr lang="en-US" baseline="0" dirty="0" smtClean="0"/>
              <a:t>{Binding} is a markup extension</a:t>
            </a:r>
          </a:p>
          <a:p>
            <a:pPr marL="0" indent="0">
              <a:buFontTx/>
              <a:buNone/>
            </a:pPr>
            <a:r>
              <a:rPr lang="en-US" baseline="0" dirty="0" smtClean="0"/>
              <a:t>	- causes a Binding object to be created</a:t>
            </a:r>
          </a:p>
          <a:p>
            <a:pPr marL="0" indent="0">
              <a:buFontTx/>
              <a:buNone/>
            </a:pPr>
            <a:r>
              <a:rPr lang="en-US" baseline="0" dirty="0" smtClean="0"/>
              <a:t>	- Path, </a:t>
            </a:r>
            <a:r>
              <a:rPr lang="en-US" baseline="0" dirty="0" err="1" smtClean="0"/>
              <a:t>Xpath</a:t>
            </a:r>
            <a:r>
              <a:rPr lang="en-US" baseline="0" dirty="0" smtClean="0"/>
              <a:t>, Source, Mode</a:t>
            </a:r>
          </a:p>
          <a:p>
            <a:pPr marL="0" indent="0">
              <a:buFontTx/>
              <a:buNone/>
            </a:pPr>
            <a:r>
              <a:rPr lang="en-US" baseline="0" dirty="0" smtClean="0"/>
              <a:t>		- Mode = </a:t>
            </a:r>
            <a:r>
              <a:rPr lang="en-US" baseline="0" dirty="0" err="1" smtClean="0"/>
              <a:t>OneWay</a:t>
            </a:r>
            <a:r>
              <a:rPr lang="en-US" baseline="0" dirty="0" smtClean="0"/>
              <a:t>, </a:t>
            </a:r>
            <a:r>
              <a:rPr lang="en-US" baseline="0" dirty="0" err="1" smtClean="0"/>
              <a:t>TwoWay</a:t>
            </a:r>
            <a:r>
              <a:rPr lang="en-US" baseline="0" dirty="0" smtClean="0"/>
              <a:t>, </a:t>
            </a:r>
            <a:r>
              <a:rPr lang="en-US" baseline="0" dirty="0" err="1" smtClean="0"/>
              <a:t>OneWayToSource</a:t>
            </a:r>
            <a:r>
              <a:rPr lang="en-US" baseline="0" dirty="0" smtClean="0"/>
              <a:t> (don’t read the source, but update it with whatever the user types in), </a:t>
            </a:r>
            <a:r>
              <a:rPr lang="en-US" baseline="0" dirty="0" err="1" smtClean="0"/>
              <a:t>OneTime</a:t>
            </a:r>
            <a:r>
              <a:rPr lang="en-US" baseline="0" dirty="0" smtClean="0"/>
              <a:t> (don’t expect source to change)</a:t>
            </a:r>
            <a:endParaRPr lang="en-US" dirty="0" smtClean="0"/>
          </a:p>
          <a:p>
            <a:r>
              <a:rPr lang="en-US" dirty="0" err="1" smtClean="0"/>
              <a:t>DataContext</a:t>
            </a:r>
            <a:endParaRPr lang="en-US" dirty="0" smtClean="0"/>
          </a:p>
          <a:p>
            <a:r>
              <a:rPr lang="en-US" dirty="0" err="1" smtClean="0"/>
              <a:t>Data</a:t>
            </a:r>
            <a:r>
              <a:rPr lang="en-US" baseline="0" dirty="0" err="1" smtClean="0"/>
              <a:t>Templates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B813696-705E-46F3-8536-9F7F0CB6604C}" type="slidenum">
              <a:rPr lang="en-US" smtClean="0"/>
              <a:t>16</a:t>
            </a:fld>
            <a:endParaRPr lang="en-US"/>
          </a:p>
        </p:txBody>
      </p:sp>
    </p:spTree>
    <p:extLst>
      <p:ext uri="{BB962C8B-B14F-4D97-AF65-F5344CB8AC3E}">
        <p14:creationId xmlns:p14="http://schemas.microsoft.com/office/powerpoint/2010/main" val="70109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Lookless</a:t>
            </a:r>
            <a:r>
              <a:rPr lang="en-US" dirty="0" smtClean="0"/>
              <a:t> controls</a:t>
            </a:r>
          </a:p>
          <a:p>
            <a:r>
              <a:rPr lang="en-US" dirty="0" err="1" smtClean="0"/>
              <a:t>ControlTemplates</a:t>
            </a:r>
            <a:endParaRPr lang="en-US" dirty="0" smtClean="0"/>
          </a:p>
          <a:p>
            <a:r>
              <a:rPr lang="en-US" dirty="0" err="1" smtClean="0"/>
              <a:t>TemplateBinding</a:t>
            </a:r>
            <a:endParaRPr lang="en-US" dirty="0" smtClean="0"/>
          </a:p>
          <a:p>
            <a:r>
              <a:rPr lang="en-US" dirty="0" smtClean="0"/>
              <a:t>Triggers</a:t>
            </a:r>
          </a:p>
          <a:p>
            <a:r>
              <a:rPr lang="en-US" dirty="0" err="1" smtClean="0"/>
              <a:t>ContentControl</a:t>
            </a:r>
            <a:endParaRPr lang="en-US" dirty="0" smtClean="0"/>
          </a:p>
          <a:p>
            <a:r>
              <a:rPr lang="en-US" dirty="0" err="1" smtClean="0"/>
              <a:t>ItemsControl</a:t>
            </a:r>
            <a:endParaRPr lang="en-US" dirty="0" smtClean="0"/>
          </a:p>
          <a:p>
            <a:endParaRPr lang="en-US" dirty="0"/>
          </a:p>
        </p:txBody>
      </p:sp>
      <p:sp>
        <p:nvSpPr>
          <p:cNvPr id="4" name="Slide Number Placeholder 3"/>
          <p:cNvSpPr>
            <a:spLocks noGrp="1"/>
          </p:cNvSpPr>
          <p:nvPr>
            <p:ph type="sldNum" sz="quarter" idx="10"/>
          </p:nvPr>
        </p:nvSpPr>
        <p:spPr/>
        <p:txBody>
          <a:bodyPr/>
          <a:lstStyle/>
          <a:p>
            <a:fld id="{FB813696-705E-46F3-8536-9F7F0CB6604C}" type="slidenum">
              <a:rPr lang="en-US" smtClean="0"/>
              <a:t>18</a:t>
            </a:fld>
            <a:endParaRPr lang="en-US"/>
          </a:p>
        </p:txBody>
      </p:sp>
    </p:spTree>
    <p:extLst>
      <p:ext uri="{BB962C8B-B14F-4D97-AF65-F5344CB8AC3E}">
        <p14:creationId xmlns:p14="http://schemas.microsoft.com/office/powerpoint/2010/main" val="2913673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2375"/>
            <a:ext cx="7772400" cy="1470025"/>
          </a:xfrm>
        </p:spPr>
        <p:txBody>
          <a:bodyPr/>
          <a:lstStyle/>
          <a:p>
            <a:r>
              <a:rPr lang="en-US" dirty="0" smtClean="0"/>
              <a:t>XAML: </a:t>
            </a:r>
            <a:r>
              <a:rPr lang="en-US" dirty="0" smtClean="0"/>
              <a:t>So easy, a web developer can do it</a:t>
            </a:r>
            <a:endParaRPr lang="en-US" dirty="0"/>
          </a:p>
        </p:txBody>
      </p:sp>
      <p:sp>
        <p:nvSpPr>
          <p:cNvPr id="4" name="Subtitle 2"/>
          <p:cNvSpPr txBox="1">
            <a:spLocks/>
          </p:cNvSpPr>
          <p:nvPr/>
        </p:nvSpPr>
        <p:spPr>
          <a:xfrm>
            <a:off x="6477000" y="5580460"/>
            <a:ext cx="2514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400" dirty="0" smtClean="0"/>
              <a:t/>
            </a:r>
            <a:br>
              <a:rPr lang="en-US" sz="1400" dirty="0" smtClean="0"/>
            </a:br>
            <a:r>
              <a:rPr lang="en-US" sz="1400" dirty="0" smtClean="0"/>
              <a:t>Michael Eaton</a:t>
            </a:r>
          </a:p>
          <a:p>
            <a:pPr algn="r"/>
            <a:r>
              <a:rPr lang="en-US" sz="1400" dirty="0" smtClean="0"/>
              <a:t>@</a:t>
            </a:r>
            <a:r>
              <a:rPr lang="en-US" sz="1400" dirty="0" err="1" smtClean="0"/>
              <a:t>mjeaton</a:t>
            </a:r>
            <a:endParaRPr lang="en-US" sz="1400" dirty="0"/>
          </a:p>
        </p:txBody>
      </p:sp>
      <p:pic>
        <p:nvPicPr>
          <p:cNvPr id="5" name="Picture 4" descr="Validus_Color_Trans.jpg"/>
          <p:cNvPicPr>
            <a:picLocks noChangeAspect="1"/>
          </p:cNvPicPr>
          <p:nvPr/>
        </p:nvPicPr>
        <p:blipFill>
          <a:blip r:embed="rId2" cstate="print"/>
          <a:stretch>
            <a:fillRect/>
          </a:stretch>
        </p:blipFill>
        <p:spPr>
          <a:xfrm>
            <a:off x="215900" y="5857186"/>
            <a:ext cx="2057400" cy="866274"/>
          </a:xfrm>
          <a:prstGeom prst="rect">
            <a:avLst/>
          </a:prstGeom>
        </p:spPr>
      </p:pic>
    </p:spTree>
    <p:extLst>
      <p:ext uri="{BB962C8B-B14F-4D97-AF65-F5344CB8AC3E}">
        <p14:creationId xmlns:p14="http://schemas.microsoft.com/office/powerpoint/2010/main" val="249574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XAML file</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&lt;</a:t>
            </a:r>
            <a:r>
              <a:rPr lang="en-US" sz="2000" b="1" i="1" dirty="0" smtClean="0"/>
              <a:t>Window | Page | </a:t>
            </a:r>
            <a:r>
              <a:rPr lang="en-US" sz="2000" b="1" i="1" dirty="0" err="1" smtClean="0"/>
              <a:t>UserControl</a:t>
            </a:r>
            <a:endParaRPr lang="en-US" sz="2000" b="1" i="1" dirty="0" smtClean="0"/>
          </a:p>
          <a:p>
            <a:pPr>
              <a:buNone/>
            </a:pPr>
            <a:r>
              <a:rPr lang="en-US" sz="2000" b="1" dirty="0" smtClean="0"/>
              <a:t>	</a:t>
            </a:r>
            <a:r>
              <a:rPr lang="en-US" sz="2000" b="1" dirty="0" err="1" smtClean="0"/>
              <a:t>xmlns</a:t>
            </a:r>
            <a:r>
              <a:rPr lang="en-US" sz="2000" b="1" dirty="0" smtClean="0"/>
              <a:t>="http://schemas.microsoft.com/winfx/2006/xaml/presentation"    </a:t>
            </a:r>
            <a:r>
              <a:rPr lang="en-US" sz="2000" b="1" dirty="0" err="1" smtClean="0"/>
              <a:t>xmlns:x</a:t>
            </a:r>
            <a:r>
              <a:rPr lang="en-US" sz="2000" b="1" dirty="0" smtClean="0"/>
              <a:t>="http://schemas.microsoft.com/winfx/2006/xaml"</a:t>
            </a:r>
          </a:p>
          <a:p>
            <a:pPr>
              <a:buNone/>
            </a:pPr>
            <a:r>
              <a:rPr lang="en-US" sz="2000" b="1" dirty="0" smtClean="0"/>
              <a:t>	&gt;</a:t>
            </a:r>
          </a:p>
          <a:p>
            <a:pPr>
              <a:buNone/>
            </a:pPr>
            <a:endParaRPr lang="en-US" sz="2000" b="1" dirty="0" smtClean="0"/>
          </a:p>
          <a:p>
            <a:pPr>
              <a:buNone/>
            </a:pPr>
            <a:r>
              <a:rPr lang="en-US" sz="2000" b="1" dirty="0" smtClean="0"/>
              <a:t>	&lt;!– Stuff goes here </a:t>
            </a:r>
            <a:r>
              <a:rPr lang="en-US" sz="2000" b="1" dirty="0" smtClean="0">
                <a:sym typeface="Wingdings" pitchFamily="2" charset="2"/>
              </a:rPr>
              <a:t></a:t>
            </a:r>
            <a:endParaRPr lang="en-US" sz="2000" b="1" dirty="0"/>
          </a:p>
          <a:p>
            <a:pPr>
              <a:buNone/>
            </a:pPr>
            <a:endParaRPr lang="en-US" sz="2000" b="1" dirty="0" smtClean="0"/>
          </a:p>
          <a:p>
            <a:pPr>
              <a:buNone/>
            </a:pPr>
            <a:endParaRPr lang="en-US" sz="2000" b="1" dirty="0" smtClean="0"/>
          </a:p>
          <a:p>
            <a:pPr>
              <a:buNone/>
            </a:pPr>
            <a:r>
              <a:rPr lang="en-US" sz="2000" b="1" dirty="0" smtClean="0"/>
              <a:t>&lt;/</a:t>
            </a:r>
            <a:r>
              <a:rPr lang="en-US" sz="2000" b="1" i="1" dirty="0" smtClean="0"/>
              <a:t>Window | Page | </a:t>
            </a:r>
            <a:r>
              <a:rPr lang="en-US" sz="2000" b="1" i="1" dirty="0" err="1" smtClean="0"/>
              <a:t>UserControl</a:t>
            </a:r>
            <a:r>
              <a:rPr lang="en-US" sz="2000" b="1" dirty="0" smtClean="0"/>
              <a:t>&gt;</a:t>
            </a:r>
            <a:endParaRPr lang="en-US" sz="2000" b="1" dirty="0"/>
          </a:p>
        </p:txBody>
      </p:sp>
    </p:spTree>
    <p:extLst>
      <p:ext uri="{BB962C8B-B14F-4D97-AF65-F5344CB8AC3E}">
        <p14:creationId xmlns:p14="http://schemas.microsoft.com/office/powerpoint/2010/main" val="3250038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pPr marL="457200" lvl="1" indent="0">
              <a:buNone/>
            </a:pPr>
            <a:r>
              <a:rPr lang="en-US" dirty="0" smtClean="0"/>
              <a:t>&lt;Button&gt;This is a button&lt;/Button&gt;</a:t>
            </a:r>
          </a:p>
          <a:p>
            <a:pPr marL="457200" lvl="1" indent="0">
              <a:buNone/>
            </a:pPr>
            <a:r>
              <a:rPr lang="en-US" dirty="0" smtClean="0"/>
              <a:t>&lt;Button Content=“This is a button”&gt;&lt;/Button&gt;</a:t>
            </a:r>
          </a:p>
          <a:p>
            <a:pPr marL="457200" lvl="1" indent="0">
              <a:buNone/>
            </a:pPr>
            <a:r>
              <a:rPr lang="en-US" dirty="0" smtClean="0"/>
              <a:t>&lt;Button Content=“This is a button”/&gt;</a:t>
            </a:r>
          </a:p>
          <a:p>
            <a:pPr marL="0" indent="0">
              <a:buNone/>
            </a:pPr>
            <a:endParaRPr lang="en-US" dirty="0"/>
          </a:p>
        </p:txBody>
      </p:sp>
    </p:spTree>
    <p:extLst>
      <p:ext uri="{BB962C8B-B14F-4D97-AF65-F5344CB8AC3E}">
        <p14:creationId xmlns:p14="http://schemas.microsoft.com/office/powerpoint/2010/main" val="133660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For readability, when dealing with long pieces of XAML, place each attribute on a separate line:</a:t>
            </a:r>
          </a:p>
        </p:txBody>
      </p:sp>
      <p:sp>
        <p:nvSpPr>
          <p:cNvPr id="5" name="Rectangle 4"/>
          <p:cNvSpPr/>
          <p:nvPr/>
        </p:nvSpPr>
        <p:spPr>
          <a:xfrm>
            <a:off x="2318657" y="3200400"/>
            <a:ext cx="4572000" cy="2031325"/>
          </a:xfrm>
          <a:prstGeom prst="rect">
            <a:avLst/>
          </a:prstGeom>
        </p:spPr>
        <p:txBody>
          <a:bodyPr>
            <a:spAutoFit/>
          </a:bodyPr>
          <a:lstStyle/>
          <a:p>
            <a:r>
              <a:rPr lang="en-US" dirty="0"/>
              <a:t> &lt;Button</a:t>
            </a:r>
          </a:p>
          <a:p>
            <a:r>
              <a:rPr lang="en-US" dirty="0"/>
              <a:t>      Content="This is a button"</a:t>
            </a:r>
          </a:p>
          <a:p>
            <a:r>
              <a:rPr lang="en-US" dirty="0"/>
              <a:t>      Background="Blue"</a:t>
            </a:r>
          </a:p>
          <a:p>
            <a:r>
              <a:rPr lang="en-US" dirty="0"/>
              <a:t>      Foreground="White"</a:t>
            </a:r>
          </a:p>
          <a:p>
            <a:r>
              <a:rPr lang="en-US" dirty="0"/>
              <a:t>      Height="35"</a:t>
            </a:r>
          </a:p>
          <a:p>
            <a:r>
              <a:rPr lang="en-US" dirty="0"/>
              <a:t>      Width="100"</a:t>
            </a:r>
          </a:p>
          <a:p>
            <a:r>
              <a:rPr lang="en-US" dirty="0"/>
              <a:t>      /&gt;</a:t>
            </a:r>
          </a:p>
        </p:txBody>
      </p:sp>
    </p:spTree>
    <p:extLst>
      <p:ext uri="{BB962C8B-B14F-4D97-AF65-F5344CB8AC3E}">
        <p14:creationId xmlns:p14="http://schemas.microsoft.com/office/powerpoint/2010/main" val="3670224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lstStyle/>
          <a:p>
            <a:r>
              <a:rPr lang="en-US" dirty="0" smtClean="0"/>
              <a:t>Anything you can do in XAML, you can do in code</a:t>
            </a:r>
          </a:p>
          <a:p>
            <a:pPr marL="0" indent="0">
              <a:spcBef>
                <a:spcPts val="0"/>
              </a:spcBef>
              <a:buNone/>
            </a:pPr>
            <a:r>
              <a:rPr lang="en-US" b="1" dirty="0" smtClean="0"/>
              <a:t>	</a:t>
            </a:r>
            <a:r>
              <a:rPr lang="en-US" b="1" dirty="0" err="1" smtClean="0"/>
              <a:t>var</a:t>
            </a:r>
            <a:r>
              <a:rPr lang="en-US" b="1" dirty="0" smtClean="0"/>
              <a:t> b = new Button();</a:t>
            </a:r>
          </a:p>
          <a:p>
            <a:pPr marL="0" indent="0">
              <a:spcBef>
                <a:spcPts val="0"/>
              </a:spcBef>
              <a:buNone/>
            </a:pPr>
            <a:r>
              <a:rPr lang="en-US" b="1" dirty="0" smtClean="0"/>
              <a:t>	</a:t>
            </a:r>
            <a:r>
              <a:rPr lang="en-US" b="1" dirty="0" err="1" smtClean="0"/>
              <a:t>b.Content</a:t>
            </a:r>
            <a:r>
              <a:rPr lang="en-US" b="1" dirty="0" smtClean="0"/>
              <a:t> = “hello, world”;</a:t>
            </a:r>
          </a:p>
          <a:p>
            <a:pPr marL="0" indent="0">
              <a:spcBef>
                <a:spcPts val="0"/>
              </a:spcBef>
              <a:buNone/>
            </a:pPr>
            <a:r>
              <a:rPr lang="en-US" b="1" dirty="0" smtClean="0"/>
              <a:t>	</a:t>
            </a:r>
            <a:r>
              <a:rPr lang="en-US" b="1" dirty="0" err="1" smtClean="0"/>
              <a:t>b.Click</a:t>
            </a:r>
            <a:r>
              <a:rPr lang="en-US" b="1" dirty="0" smtClean="0"/>
              <a:t> += </a:t>
            </a:r>
            <a:r>
              <a:rPr lang="en-US" b="1" dirty="0" err="1" smtClean="0"/>
              <a:t>clickedEvent</a:t>
            </a:r>
            <a:r>
              <a:rPr lang="en-US" b="1" dirty="0" smtClean="0"/>
              <a:t>;</a:t>
            </a:r>
          </a:p>
          <a:p>
            <a:pPr indent="0">
              <a:buNone/>
            </a:pPr>
            <a:r>
              <a:rPr lang="en-US" dirty="0" smtClean="0"/>
              <a:t>		is the same as</a:t>
            </a:r>
          </a:p>
          <a:p>
            <a:pPr indent="0">
              <a:buNone/>
            </a:pPr>
            <a:r>
              <a:rPr lang="en-US" b="1" dirty="0" smtClean="0"/>
              <a:t>	&lt;Button Content=“hello, world” 			Click=“</a:t>
            </a:r>
            <a:r>
              <a:rPr lang="en-US" b="1" dirty="0" err="1" smtClean="0"/>
              <a:t>clickedEvent</a:t>
            </a:r>
            <a:r>
              <a:rPr lang="en-US" b="1" dirty="0" smtClean="0"/>
              <a:t>”/&gt;</a:t>
            </a:r>
            <a:endParaRPr lang="en-US" b="1" dirty="0"/>
          </a:p>
        </p:txBody>
      </p:sp>
    </p:spTree>
    <p:extLst>
      <p:ext uri="{BB962C8B-B14F-4D97-AF65-F5344CB8AC3E}">
        <p14:creationId xmlns:p14="http://schemas.microsoft.com/office/powerpoint/2010/main" val="606061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Learn the methods for laying out </a:t>
            </a:r>
            <a:r>
              <a:rPr lang="en-US" smtClean="0"/>
              <a:t>your apps</a:t>
            </a:r>
          </a:p>
          <a:p>
            <a:pPr lvl="1"/>
            <a:endParaRPr lang="en-US"/>
          </a:p>
        </p:txBody>
      </p:sp>
    </p:spTree>
    <p:extLst>
      <p:ext uri="{BB962C8B-B14F-4D97-AF65-F5344CB8AC3E}">
        <p14:creationId xmlns:p14="http://schemas.microsoft.com/office/powerpoint/2010/main" val="89646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a:t>
            </a:r>
            <a:endParaRPr lang="en-US" dirty="0"/>
          </a:p>
        </p:txBody>
      </p:sp>
      <p:sp>
        <p:nvSpPr>
          <p:cNvPr id="3" name="Content Placeholder 2"/>
          <p:cNvSpPr>
            <a:spLocks noGrp="1"/>
          </p:cNvSpPr>
          <p:nvPr>
            <p:ph idx="1"/>
          </p:nvPr>
        </p:nvSpPr>
        <p:spPr/>
        <p:txBody>
          <a:bodyPr/>
          <a:lstStyle/>
          <a:p>
            <a:r>
              <a:rPr lang="en-US" dirty="0" smtClean="0"/>
              <a:t>Content</a:t>
            </a:r>
          </a:p>
          <a:p>
            <a:endParaRPr lang="en-US" dirty="0"/>
          </a:p>
          <a:p>
            <a:r>
              <a:rPr lang="en-US" dirty="0" smtClean="0"/>
              <a:t>Text</a:t>
            </a:r>
          </a:p>
          <a:p>
            <a:endParaRPr lang="en-US" dirty="0"/>
          </a:p>
          <a:p>
            <a:r>
              <a:rPr lang="en-US" dirty="0" smtClean="0"/>
              <a:t>List</a:t>
            </a:r>
            <a:endParaRPr lang="en-US" dirty="0"/>
          </a:p>
        </p:txBody>
      </p:sp>
    </p:spTree>
    <p:extLst>
      <p:ext uri="{BB962C8B-B14F-4D97-AF65-F5344CB8AC3E}">
        <p14:creationId xmlns:p14="http://schemas.microsoft.com/office/powerpoint/2010/main" val="47662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3952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2990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Control Templates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14762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Templates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431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fontScale="85000" lnSpcReduction="10000"/>
          </a:bodyPr>
          <a:lstStyle/>
          <a:p>
            <a:pPr marL="0" indent="0" algn="ctr">
              <a:buNone/>
            </a:pPr>
            <a:r>
              <a:rPr lang="en-US" sz="9600" dirty="0"/>
              <a:t>a</a:t>
            </a:r>
            <a:r>
              <a:rPr lang="en-US" sz="9600" dirty="0" smtClean="0"/>
              <a:t>bout.me/</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2841772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fontScale="85000" lnSpcReduction="10000"/>
          </a:bodyPr>
          <a:lstStyle/>
          <a:p>
            <a:pPr marL="0" indent="0" algn="ctr">
              <a:buNone/>
            </a:pPr>
            <a:r>
              <a:rPr lang="en-US" sz="9600" dirty="0"/>
              <a:t>a</a:t>
            </a:r>
            <a:r>
              <a:rPr lang="en-US" sz="9600" dirty="0" smtClean="0"/>
              <a:t>bout.me/</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2389037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6153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WPF</a:t>
            </a:r>
            <a:endParaRPr lang="en-US" dirty="0"/>
          </a:p>
        </p:txBody>
      </p:sp>
      <p:sp>
        <p:nvSpPr>
          <p:cNvPr id="2" name="Content Placeholder 1"/>
          <p:cNvSpPr>
            <a:spLocks noGrp="1"/>
          </p:cNvSpPr>
          <p:nvPr>
            <p:ph idx="1"/>
          </p:nvPr>
        </p:nvSpPr>
        <p:spPr/>
        <p:txBody>
          <a:bodyPr/>
          <a:lstStyle/>
          <a:p>
            <a:pPr marL="0" indent="0">
              <a:buNone/>
            </a:pPr>
            <a:r>
              <a:rPr lang="en-US" dirty="0"/>
              <a:t>WPF, a component of Microsoft .NET Framework 4, empowers you to build the next-generation of Windows user experiences. WPF supports UI, media, documents, hardware acceleration, vector graphics, scalability to different form factors, integration with Windows, interactive data visualization, and superior content readability. </a:t>
            </a:r>
          </a:p>
        </p:txBody>
      </p:sp>
    </p:spTree>
    <p:extLst>
      <p:ext uri="{BB962C8B-B14F-4D97-AF65-F5344CB8AC3E}">
        <p14:creationId xmlns:p14="http://schemas.microsoft.com/office/powerpoint/2010/main" val="34633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Phone </a:t>
            </a:r>
            <a:r>
              <a:rPr lang="en-US" dirty="0" smtClean="0"/>
              <a:t>7/8</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135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8 </a:t>
            </a:r>
            <a:r>
              <a:rPr lang="en-US" dirty="0" smtClean="0"/>
              <a:t>“Modern” Apps</a:t>
            </a:r>
            <a:endParaRPr lang="en-US" dirty="0"/>
          </a:p>
        </p:txBody>
      </p:sp>
      <p:sp>
        <p:nvSpPr>
          <p:cNvPr id="3" name="Content Placeholder 2"/>
          <p:cNvSpPr>
            <a:spLocks noGrp="1"/>
          </p:cNvSpPr>
          <p:nvPr>
            <p:ph idx="1"/>
          </p:nvPr>
        </p:nvSpPr>
        <p:spPr/>
        <p:txBody>
          <a:bodyPr/>
          <a:lstStyle/>
          <a:p>
            <a:r>
              <a:rPr lang="en-US" dirty="0" smtClean="0"/>
              <a:t>XAML + C#/C++/VB.NET + </a:t>
            </a:r>
            <a:r>
              <a:rPr lang="en-US" dirty="0" err="1" smtClean="0"/>
              <a:t>WinRT</a:t>
            </a:r>
            <a:endParaRPr lang="en-US" dirty="0"/>
          </a:p>
        </p:txBody>
      </p:sp>
    </p:spTree>
    <p:extLst>
      <p:ext uri="{BB962C8B-B14F-4D97-AF65-F5344CB8AC3E}">
        <p14:creationId xmlns:p14="http://schemas.microsoft.com/office/powerpoint/2010/main" val="214039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is…</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declarative markup </a:t>
            </a:r>
            <a:r>
              <a:rPr lang="en-US" dirty="0" smtClean="0"/>
              <a:t>language</a:t>
            </a:r>
          </a:p>
          <a:p>
            <a:r>
              <a:rPr lang="en-US" dirty="0" smtClean="0"/>
              <a:t>Based on XML</a:t>
            </a:r>
          </a:p>
          <a:p>
            <a:r>
              <a:rPr lang="en-US" dirty="0" smtClean="0"/>
              <a:t>Used </a:t>
            </a:r>
            <a:r>
              <a:rPr lang="en-US" dirty="0"/>
              <a:t>to initialize structured values and </a:t>
            </a:r>
            <a:r>
              <a:rPr lang="en-US" dirty="0" smtClean="0"/>
              <a:t>objects</a:t>
            </a:r>
          </a:p>
          <a:p>
            <a:r>
              <a:rPr lang="en-US" dirty="0" smtClean="0"/>
              <a:t>Used extensively in</a:t>
            </a:r>
          </a:p>
          <a:p>
            <a:pPr lvl="1"/>
            <a:r>
              <a:rPr lang="en-US" dirty="0" smtClean="0"/>
              <a:t>WPF</a:t>
            </a:r>
          </a:p>
          <a:p>
            <a:pPr lvl="1"/>
            <a:r>
              <a:rPr lang="en-US" dirty="0" smtClean="0"/>
              <a:t>Windows </a:t>
            </a:r>
            <a:r>
              <a:rPr lang="en-US" dirty="0" smtClean="0"/>
              <a:t>Workflow</a:t>
            </a:r>
          </a:p>
          <a:p>
            <a:pPr lvl="1"/>
            <a:r>
              <a:rPr lang="en-US" dirty="0" smtClean="0"/>
              <a:t>Windows 8</a:t>
            </a:r>
          </a:p>
        </p:txBody>
      </p:sp>
    </p:spTree>
    <p:extLst>
      <p:ext uri="{BB962C8B-B14F-4D97-AF65-F5344CB8AC3E}">
        <p14:creationId xmlns:p14="http://schemas.microsoft.com/office/powerpoint/2010/main" val="4055227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writing XAML</a:t>
            </a:r>
            <a:endParaRPr lang="en-US" dirty="0"/>
          </a:p>
        </p:txBody>
      </p:sp>
      <p:sp>
        <p:nvSpPr>
          <p:cNvPr id="3" name="Content Placeholder 2"/>
          <p:cNvSpPr>
            <a:spLocks noGrp="1"/>
          </p:cNvSpPr>
          <p:nvPr>
            <p:ph idx="1"/>
          </p:nvPr>
        </p:nvSpPr>
        <p:spPr/>
        <p:txBody>
          <a:bodyPr/>
          <a:lstStyle/>
          <a:p>
            <a:r>
              <a:rPr lang="en-US" dirty="0" smtClean="0"/>
              <a:t>Visual Studio</a:t>
            </a:r>
          </a:p>
          <a:p>
            <a:r>
              <a:rPr lang="en-US" dirty="0" smtClean="0"/>
              <a:t>Expression Blend</a:t>
            </a:r>
          </a:p>
          <a:p>
            <a:r>
              <a:rPr lang="en-US" dirty="0" err="1" smtClean="0"/>
              <a:t>XAMLPad</a:t>
            </a:r>
            <a:endParaRPr lang="en-US" dirty="0" smtClean="0"/>
          </a:p>
          <a:p>
            <a:pPr lvl="1"/>
            <a:r>
              <a:rPr lang="en-US" dirty="0" smtClean="0"/>
              <a:t>Free.  Ships with the .NET Framework</a:t>
            </a:r>
          </a:p>
          <a:p>
            <a:r>
              <a:rPr lang="en-US" dirty="0" smtClean="0"/>
              <a:t>#Develop</a:t>
            </a:r>
          </a:p>
          <a:p>
            <a:r>
              <a:rPr lang="en-US" dirty="0" err="1" smtClean="0"/>
              <a:t>KaXAML</a:t>
            </a:r>
            <a:endParaRPr lang="en-US" dirty="0"/>
          </a:p>
        </p:txBody>
      </p:sp>
    </p:spTree>
    <p:extLst>
      <p:ext uri="{BB962C8B-B14F-4D97-AF65-F5344CB8AC3E}">
        <p14:creationId xmlns:p14="http://schemas.microsoft.com/office/powerpoint/2010/main" val="722028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XAML </a:t>
            </a:r>
            <a:r>
              <a:rPr lang="en-US" dirty="0" smtClean="0"/>
              <a:t>is…</a:t>
            </a:r>
            <a:endParaRPr lang="en-US" dirty="0"/>
          </a:p>
        </p:txBody>
      </p:sp>
      <p:sp>
        <p:nvSpPr>
          <p:cNvPr id="7" name="Content Placeholder 6"/>
          <p:cNvSpPr>
            <a:spLocks noGrp="1"/>
          </p:cNvSpPr>
          <p:nvPr>
            <p:ph idx="1"/>
          </p:nvPr>
        </p:nvSpPr>
        <p:spPr/>
        <p:txBody>
          <a:bodyPr/>
          <a:lstStyle/>
          <a:p>
            <a:r>
              <a:rPr lang="en-US" dirty="0" smtClean="0"/>
              <a:t>Used as the UI markup language to define</a:t>
            </a:r>
          </a:p>
          <a:p>
            <a:pPr lvl="1"/>
            <a:r>
              <a:rPr lang="en-US" dirty="0" smtClean="0"/>
              <a:t>UI elements</a:t>
            </a:r>
          </a:p>
          <a:p>
            <a:pPr lvl="1"/>
            <a:r>
              <a:rPr lang="en-US" dirty="0" smtClean="0"/>
              <a:t>Data binding</a:t>
            </a:r>
          </a:p>
          <a:p>
            <a:pPr lvl="1"/>
            <a:r>
              <a:rPr lang="en-US" dirty="0" smtClean="0"/>
              <a:t>Other features</a:t>
            </a:r>
          </a:p>
          <a:p>
            <a:r>
              <a:rPr lang="en-US" dirty="0" smtClean="0"/>
              <a:t>Elements map directly to CLR object instances</a:t>
            </a:r>
          </a:p>
          <a:p>
            <a:r>
              <a:rPr lang="en-US" dirty="0" smtClean="0"/>
              <a:t>Attributes map to properties and events on those objects</a:t>
            </a:r>
          </a:p>
          <a:p>
            <a:endParaRPr lang="en-US" dirty="0" smtClean="0"/>
          </a:p>
        </p:txBody>
      </p:sp>
    </p:spTree>
    <p:extLst>
      <p:ext uri="{BB962C8B-B14F-4D97-AF65-F5344CB8AC3E}">
        <p14:creationId xmlns:p14="http://schemas.microsoft.com/office/powerpoint/2010/main" val="979408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6936</TotalTime>
  <Words>412</Words>
  <Application>Microsoft Office PowerPoint</Application>
  <PresentationFormat>On-screen Show (4:3)</PresentationFormat>
  <Paragraphs>97</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XAML: So easy, a web developer can do it</vt:lpstr>
      <vt:lpstr>PowerPoint Presentation</vt:lpstr>
      <vt:lpstr>XAML: Why should I care?</vt:lpstr>
      <vt:lpstr>WPF</vt:lpstr>
      <vt:lpstr>Windows Phone 7/8</vt:lpstr>
      <vt:lpstr>Windows 8 “Modern” Apps</vt:lpstr>
      <vt:lpstr>XAML is…</vt:lpstr>
      <vt:lpstr>Tools for writing XAML</vt:lpstr>
      <vt:lpstr>XAML is…</vt:lpstr>
      <vt:lpstr>Anatomy of a XAML file</vt:lpstr>
      <vt:lpstr>XAML Tags</vt:lpstr>
      <vt:lpstr>XAML Tags</vt:lpstr>
      <vt:lpstr>Did you know?</vt:lpstr>
      <vt:lpstr>Layouts</vt:lpstr>
      <vt:lpstr>Controls</vt:lpstr>
      <vt:lpstr>Databinding</vt:lpstr>
      <vt:lpstr>MVVM</vt:lpstr>
      <vt:lpstr>Styles and Control Templates</vt:lpstr>
      <vt:lpstr>Data Templates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mjeaton</dc:creator>
  <cp:lastModifiedBy>Michael Eaton</cp:lastModifiedBy>
  <cp:revision>31</cp:revision>
  <dcterms:created xsi:type="dcterms:W3CDTF">2006-08-16T00:00:00Z</dcterms:created>
  <dcterms:modified xsi:type="dcterms:W3CDTF">2013-11-01T14:03:18Z</dcterms:modified>
</cp:coreProperties>
</file>