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3" r:id="rId2"/>
    <p:sldId id="263" r:id="rId3"/>
    <p:sldId id="264" r:id="rId4"/>
    <p:sldId id="260" r:id="rId5"/>
    <p:sldId id="265" r:id="rId6"/>
    <p:sldId id="266" r:id="rId7"/>
    <p:sldId id="267" r:id="rId8"/>
    <p:sldId id="268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89" autoAdjust="0"/>
  </p:normalViewPr>
  <p:slideViewPr>
    <p:cSldViewPr>
      <p:cViewPr varScale="1">
        <p:scale>
          <a:sx n="87" d="100"/>
          <a:sy n="87" d="100"/>
        </p:scale>
        <p:origin x="-133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51BA3-7574-4D08-8FFE-AFDFCBCB0032}" type="datetimeFigureOut">
              <a:rPr lang="en-US" smtClean="0"/>
              <a:t>5/4/2013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310EE-FDF6-44E7-A91A-8D915F84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 algn="l"/>
            <a:r>
              <a:rPr lang="en-US" dirty="0" smtClean="0"/>
              <a:t>A button doesn’t have to be a gray rectangle</a:t>
            </a:r>
          </a:p>
          <a:p>
            <a:pPr lvl="2" algn="l"/>
            <a:r>
              <a:rPr lang="en-US" dirty="0" smtClean="0"/>
              <a:t>A </a:t>
            </a:r>
            <a:r>
              <a:rPr lang="en-US" dirty="0" err="1" smtClean="0"/>
              <a:t>listbox</a:t>
            </a:r>
            <a:r>
              <a:rPr lang="en-US" dirty="0" smtClean="0"/>
              <a:t> doesn’t have to contain simple strings</a:t>
            </a:r>
          </a:p>
          <a:p>
            <a:pPr lvl="2" algn="l"/>
            <a:r>
              <a:rPr lang="en-US" dirty="0" smtClean="0"/>
              <a:t>Allows you to easily apply standard colors, fonts,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96DFA-6F1B-497F-B5BA-EC73702387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9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98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5398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PLATINUM SPONSORS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1118" y="423320"/>
            <a:ext cx="89345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Paige Technologi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605" y="446380"/>
            <a:ext cx="2274149" cy="1091592"/>
          </a:xfrm>
          <a:prstGeom prst="rect">
            <a:avLst/>
          </a:prstGeom>
        </p:spPr>
      </p:pic>
      <p:pic>
        <p:nvPicPr>
          <p:cNvPr id="10" name="Picture 9" descr="Stackif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2" y="483327"/>
            <a:ext cx="2846936" cy="993356"/>
          </a:xfrm>
          <a:prstGeom prst="rect">
            <a:avLst/>
          </a:prstGeom>
        </p:spPr>
      </p:pic>
      <p:pic>
        <p:nvPicPr>
          <p:cNvPr id="11" name="Picture 10" descr="Ingenuity Consulting Partner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245" y="1567113"/>
            <a:ext cx="2719254" cy="1020766"/>
          </a:xfrm>
          <a:prstGeom prst="rect">
            <a:avLst/>
          </a:prstGeom>
        </p:spPr>
      </p:pic>
      <p:pic>
        <p:nvPicPr>
          <p:cNvPr id="12" name="Picture 11" descr="Sprin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180" y="1481391"/>
            <a:ext cx="3068170" cy="1331116"/>
          </a:xfrm>
          <a:prstGeom prst="rect">
            <a:avLst/>
          </a:prstGeom>
        </p:spPr>
      </p:pic>
      <p:pic>
        <p:nvPicPr>
          <p:cNvPr id="13" name="Picture 12" descr="Alfresc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793" y="488735"/>
            <a:ext cx="3070354" cy="1001408"/>
          </a:xfrm>
          <a:prstGeom prst="rect">
            <a:avLst/>
          </a:prstGeom>
        </p:spPr>
      </p:pic>
      <p:pic>
        <p:nvPicPr>
          <p:cNvPr id="14" name="Picture 13" descr="Balance Innovation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89" y="1532352"/>
            <a:ext cx="1525435" cy="1206269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98520" y="2846319"/>
            <a:ext cx="893452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0" y="2476987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GOLD SPONSORS</a:t>
            </a:r>
            <a:endParaRPr lang="en-US" dirty="0"/>
          </a:p>
        </p:txBody>
      </p:sp>
      <p:pic>
        <p:nvPicPr>
          <p:cNvPr id="19" name="Picture 18" descr="Advantage Tech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809" y="2896723"/>
            <a:ext cx="2275458" cy="647241"/>
          </a:xfrm>
          <a:prstGeom prst="rect">
            <a:avLst/>
          </a:prstGeom>
        </p:spPr>
      </p:pic>
      <p:pic>
        <p:nvPicPr>
          <p:cNvPr id="20" name="Picture 19" descr="AdventureTech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43" y="3638092"/>
            <a:ext cx="1395526" cy="930351"/>
          </a:xfrm>
          <a:prstGeom prst="rect">
            <a:avLst/>
          </a:prstGeom>
        </p:spPr>
      </p:pic>
      <p:pic>
        <p:nvPicPr>
          <p:cNvPr id="21" name="Picture 20" descr="DST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59" y="4704244"/>
            <a:ext cx="1136260" cy="1022634"/>
          </a:xfrm>
          <a:prstGeom prst="rect">
            <a:avLst/>
          </a:prstGeom>
        </p:spPr>
      </p:pic>
      <p:pic>
        <p:nvPicPr>
          <p:cNvPr id="22" name="Picture 21" descr="Telerik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429" y="5097405"/>
            <a:ext cx="2130222" cy="852089"/>
          </a:xfrm>
          <a:prstGeom prst="rect">
            <a:avLst/>
          </a:prstGeom>
        </p:spPr>
      </p:pic>
      <p:pic>
        <p:nvPicPr>
          <p:cNvPr id="23" name="Picture 22" descr="Keyhole Softwar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0" y="2900881"/>
            <a:ext cx="1951942" cy="706417"/>
          </a:xfrm>
          <a:prstGeom prst="rect">
            <a:avLst/>
          </a:prstGeom>
        </p:spPr>
      </p:pic>
      <p:pic>
        <p:nvPicPr>
          <p:cNvPr id="24" name="Picture 23" descr="Centriq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693" y="2863031"/>
            <a:ext cx="1442271" cy="665125"/>
          </a:xfrm>
          <a:prstGeom prst="rect">
            <a:avLst/>
          </a:prstGeom>
        </p:spPr>
      </p:pic>
      <p:pic>
        <p:nvPicPr>
          <p:cNvPr id="25" name="Picture 24" descr="CARFAX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784" y="5069046"/>
            <a:ext cx="2130222" cy="395614"/>
          </a:xfrm>
          <a:prstGeom prst="rect">
            <a:avLst/>
          </a:prstGeom>
        </p:spPr>
      </p:pic>
      <p:pic>
        <p:nvPicPr>
          <p:cNvPr id="26" name="Picture 25" descr="Perceptive Softwar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136" y="4420332"/>
            <a:ext cx="3511653" cy="635442"/>
          </a:xfrm>
          <a:prstGeom prst="rect">
            <a:avLst/>
          </a:prstGeom>
        </p:spPr>
      </p:pic>
      <p:pic>
        <p:nvPicPr>
          <p:cNvPr id="27" name="Picture 26" descr="VersionOne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975" y="3686999"/>
            <a:ext cx="1332318" cy="1332318"/>
          </a:xfrm>
          <a:prstGeom prst="rect">
            <a:avLst/>
          </a:prstGeom>
        </p:spPr>
      </p:pic>
      <p:pic>
        <p:nvPicPr>
          <p:cNvPr id="28" name="Picture 27" descr="UMB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47" y="3038007"/>
            <a:ext cx="1849623" cy="466809"/>
          </a:xfrm>
          <a:prstGeom prst="rect">
            <a:avLst/>
          </a:prstGeom>
        </p:spPr>
      </p:pic>
      <p:pic>
        <p:nvPicPr>
          <p:cNvPr id="29" name="Picture 28" descr="kcpmi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623" y="3661406"/>
            <a:ext cx="1604183" cy="695146"/>
          </a:xfrm>
          <a:prstGeom prst="rect">
            <a:avLst/>
          </a:prstGeom>
        </p:spPr>
      </p:pic>
      <p:pic>
        <p:nvPicPr>
          <p:cNvPr id="30" name="Picture 29" descr="Adaptive Solutions Grou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191" y="3712478"/>
            <a:ext cx="2424545" cy="55418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0" y="567950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SILVER SPONSORS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97261" y="6051315"/>
            <a:ext cx="89345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Discount ASP.NET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40" y="6204896"/>
            <a:ext cx="1225691" cy="459634"/>
          </a:xfrm>
          <a:prstGeom prst="rect">
            <a:avLst/>
          </a:prstGeom>
        </p:spPr>
      </p:pic>
      <p:pic>
        <p:nvPicPr>
          <p:cNvPr id="37" name="Picture 36" descr="Microsoft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021" y="6258088"/>
            <a:ext cx="1872159" cy="401177"/>
          </a:xfrm>
          <a:prstGeom prst="rect">
            <a:avLst/>
          </a:prstGeom>
        </p:spPr>
      </p:pic>
      <p:pic>
        <p:nvPicPr>
          <p:cNvPr id="38" name="Picture 37" descr="ComponentOne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204" y="6117963"/>
            <a:ext cx="754852" cy="60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1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XAML: Styles and Templates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KCDC</a:t>
            </a:r>
          </a:p>
          <a:p>
            <a:r>
              <a:rPr lang="en-US" dirty="0" smtClean="0"/>
              <a:t>May 2 – May 4, 2013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477000" y="5580460"/>
            <a:ext cx="25146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Michael Eaton</a:t>
            </a:r>
          </a:p>
          <a:p>
            <a:pPr algn="r"/>
            <a:r>
              <a:rPr lang="en-US" sz="1400" dirty="0" smtClean="0"/>
              <a:t>@</a:t>
            </a:r>
            <a:r>
              <a:rPr lang="en-US" sz="1400" dirty="0" err="1" smtClean="0"/>
              <a:t>mjeaton</a:t>
            </a:r>
            <a:endParaRPr lang="en-US" sz="1400" dirty="0"/>
          </a:p>
        </p:txBody>
      </p:sp>
      <p:pic>
        <p:nvPicPr>
          <p:cNvPr id="5" name="Picture 4" descr="Validus_Color_Tra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5900" y="5857186"/>
            <a:ext cx="2057400" cy="86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6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51" y="1174151"/>
            <a:ext cx="685800" cy="914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24000" y="1313315"/>
            <a:ext cx="4800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smtClean="0">
                <a:solidFill>
                  <a:srgbClr val="373B3D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Insiders Program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1" y="5678408"/>
            <a:ext cx="62511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373B3D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More Info:  </a:t>
            </a:r>
            <a:r>
              <a:rPr lang="en-US" sz="1600" dirty="0" smtClean="0">
                <a:solidFill>
                  <a:srgbClr val="373B3D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www.telerik.com/community/insiders/insiders-faq.aspx</a:t>
            </a:r>
            <a:endParaRPr lang="en-US" sz="1600" dirty="0">
              <a:solidFill>
                <a:srgbClr val="373B3D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2108200"/>
            <a:ext cx="61722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300" b="1" dirty="0" smtClean="0"/>
              <a:t>Born in 2010: </a:t>
            </a:r>
            <a:r>
              <a:rPr lang="en-US" sz="1300" dirty="0"/>
              <a:t> </a:t>
            </a:r>
            <a:r>
              <a:rPr lang="en-US" sz="1300" dirty="0" smtClean="0"/>
              <a:t>Telerik noticed a strong need for community speakers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300" b="1" dirty="0" smtClean="0"/>
              <a:t>21 </a:t>
            </a:r>
            <a:r>
              <a:rPr lang="en-US" sz="1300" dirty="0"/>
              <a:t>total </a:t>
            </a:r>
            <a:r>
              <a:rPr lang="en-US" sz="1300" dirty="0" smtClean="0"/>
              <a:t>speakers (as of 2012) </a:t>
            </a:r>
            <a:r>
              <a:rPr lang="en-US" sz="1300" i="1" dirty="0" smtClean="0"/>
              <a:t>(May grow in time)</a:t>
            </a:r>
            <a:endParaRPr lang="en-US" sz="1300" i="1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1300" dirty="0" smtClean="0"/>
              <a:t>Independent </a:t>
            </a:r>
            <a:r>
              <a:rPr lang="en-US" sz="1300" dirty="0"/>
              <a:t>speakers </a:t>
            </a:r>
            <a:r>
              <a:rPr lang="en-US" sz="1300" dirty="0" smtClean="0"/>
              <a:t>providing quality sessions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300" dirty="0" smtClean="0"/>
              <a:t>Speaker criteria: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300" dirty="0" smtClean="0"/>
              <a:t>Expertise and talents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300" dirty="0" smtClean="0"/>
              <a:t>Geographical region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300" dirty="0"/>
              <a:t>H</a:t>
            </a:r>
            <a:r>
              <a:rPr lang="en-US" sz="1300" dirty="0" smtClean="0"/>
              <a:t>onest enthusiasm for Telerik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300" dirty="0" smtClean="0"/>
              <a:t>Benefits: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300" dirty="0" smtClean="0"/>
              <a:t>Financial support for travel &amp; swag for sessions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300" dirty="0" smtClean="0"/>
              <a:t>Supportive network of Telerik team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300" dirty="0" smtClean="0"/>
              <a:t>Work with product teams and beta test products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300" dirty="0" smtClean="0"/>
              <a:t>Locations: </a:t>
            </a:r>
            <a:r>
              <a:rPr lang="en-US" sz="1300" i="1" dirty="0" smtClean="0"/>
              <a:t>Europe, North America &amp; India </a:t>
            </a:r>
          </a:p>
        </p:txBody>
      </p:sp>
      <p:pic>
        <p:nvPicPr>
          <p:cNvPr id="6" name="Picture 2" descr="C:\Users\parker\Dropbox\Insider Summit\Logo\Telerik_Insiders_257x12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1" y="5000247"/>
            <a:ext cx="1419045" cy="9129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91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78510"/>
            <a:ext cx="8229600" cy="1500981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sz="9600" dirty="0" smtClean="0"/>
              <a:t>http://about.me/mjeaton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7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 and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Controls the look and feel of an application</a:t>
            </a:r>
          </a:p>
          <a:p>
            <a:pPr lvl="1"/>
            <a:r>
              <a:rPr lang="en-US" dirty="0" smtClean="0"/>
              <a:t>Can completely change how a control looks</a:t>
            </a:r>
          </a:p>
        </p:txBody>
      </p:sp>
    </p:spTree>
    <p:extLst>
      <p:ext uri="{BB962C8B-B14F-4D97-AF65-F5344CB8AC3E}">
        <p14:creationId xmlns:p14="http://schemas.microsoft.com/office/powerpoint/2010/main" val="379149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be applied to any object which derives from </a:t>
            </a:r>
            <a:r>
              <a:rPr lang="en-US" dirty="0" err="1"/>
              <a:t>FrameworkElement</a:t>
            </a:r>
            <a:r>
              <a:rPr lang="en-US" dirty="0"/>
              <a:t> or </a:t>
            </a:r>
            <a:r>
              <a:rPr lang="en-US" dirty="0" err="1"/>
              <a:t>FrameworkContentElement</a:t>
            </a:r>
            <a:r>
              <a:rPr lang="en-US" dirty="0"/>
              <a:t>, both of which expose a public property named Style.</a:t>
            </a:r>
          </a:p>
          <a:p>
            <a:pPr lvl="1"/>
            <a:r>
              <a:rPr lang="en-US" dirty="0"/>
              <a:t>Local / global</a:t>
            </a:r>
          </a:p>
          <a:p>
            <a:pPr lvl="1"/>
            <a:r>
              <a:rPr lang="en-US" dirty="0"/>
              <a:t>Defines the appearance of a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14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Styles can live in several places</a:t>
            </a:r>
          </a:p>
          <a:p>
            <a:pPr lvl="1"/>
            <a:r>
              <a:rPr lang="en-US" sz="2000" dirty="0" err="1" smtClean="0"/>
              <a:t>App.xaml</a:t>
            </a:r>
            <a:endParaRPr lang="en-US" sz="2000" dirty="0" smtClean="0"/>
          </a:p>
          <a:p>
            <a:pPr lvl="2"/>
            <a:r>
              <a:rPr lang="en-US" sz="1600" dirty="0" smtClean="0"/>
              <a:t>&lt;</a:t>
            </a:r>
            <a:r>
              <a:rPr lang="en-US" sz="1600" dirty="0" err="1" smtClean="0"/>
              <a:t>Application.Resources</a:t>
            </a:r>
            <a:r>
              <a:rPr lang="en-US" sz="1600" dirty="0" smtClean="0"/>
              <a:t>&gt;</a:t>
            </a:r>
          </a:p>
          <a:p>
            <a:pPr lvl="3"/>
            <a:r>
              <a:rPr lang="en-US" sz="1200" dirty="0" smtClean="0"/>
              <a:t>Available globally</a:t>
            </a:r>
          </a:p>
          <a:p>
            <a:pPr lvl="1"/>
            <a:r>
              <a:rPr lang="en-US" sz="2000" dirty="0" smtClean="0"/>
              <a:t>&lt;</a:t>
            </a:r>
            <a:r>
              <a:rPr lang="en-US" sz="2000" dirty="0" err="1" smtClean="0"/>
              <a:t>Window|Page|UserControl.Resources</a:t>
            </a:r>
            <a:r>
              <a:rPr lang="en-US" sz="2000" dirty="0" smtClean="0"/>
              <a:t>/&gt;</a:t>
            </a:r>
          </a:p>
          <a:p>
            <a:pPr lvl="2"/>
            <a:r>
              <a:rPr lang="en-US" sz="1600" dirty="0" smtClean="0"/>
              <a:t>Available only within that particular window, page or </a:t>
            </a:r>
            <a:r>
              <a:rPr lang="en-US" sz="1600" dirty="0" err="1" smtClean="0"/>
              <a:t>usercontrol</a:t>
            </a:r>
            <a:endParaRPr lang="en-US" sz="1600" dirty="0" smtClean="0"/>
          </a:p>
          <a:p>
            <a:pPr lvl="1"/>
            <a:r>
              <a:rPr lang="en-US" sz="2000" dirty="0" smtClean="0"/>
              <a:t>&lt;</a:t>
            </a:r>
            <a:r>
              <a:rPr lang="en-US" sz="2000" dirty="0" err="1" smtClean="0"/>
              <a:t>Control.Resources</a:t>
            </a:r>
            <a:r>
              <a:rPr lang="en-US" sz="2000" dirty="0" smtClean="0"/>
              <a:t>&gt;</a:t>
            </a:r>
          </a:p>
          <a:p>
            <a:pPr lvl="2"/>
            <a:r>
              <a:rPr lang="en-US" sz="1600" dirty="0" smtClean="0"/>
              <a:t>&lt;</a:t>
            </a:r>
            <a:r>
              <a:rPr lang="en-US" sz="1600" dirty="0" err="1" smtClean="0"/>
              <a:t>Button.Resources</a:t>
            </a:r>
            <a:r>
              <a:rPr lang="en-US" sz="1600" dirty="0" smtClean="0"/>
              <a:t>&gt;, &lt;</a:t>
            </a:r>
            <a:r>
              <a:rPr lang="en-US" sz="1600" dirty="0" err="1" smtClean="0"/>
              <a:t>Grid.Resources</a:t>
            </a:r>
            <a:r>
              <a:rPr lang="en-US" sz="1600" dirty="0" smtClean="0"/>
              <a:t>&gt;, etc.</a:t>
            </a:r>
          </a:p>
          <a:p>
            <a:pPr lvl="2"/>
            <a:r>
              <a:rPr lang="en-US" sz="1600" dirty="0" smtClean="0"/>
              <a:t>Only available within the context of that particular control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8600" y="4728358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&lt;Style </a:t>
            </a:r>
            <a:r>
              <a:rPr lang="en-US" sz="1400" dirty="0" err="1"/>
              <a:t>TargetType</a:t>
            </a:r>
            <a:r>
              <a:rPr lang="en-US" sz="1400" dirty="0"/>
              <a:t>=“Button”&gt;</a:t>
            </a:r>
          </a:p>
          <a:p>
            <a:r>
              <a:rPr lang="en-US" sz="1400" dirty="0"/>
              <a:t>    &lt;Setter Property=“</a:t>
            </a:r>
            <a:r>
              <a:rPr lang="en-US" sz="1400" dirty="0" err="1"/>
              <a:t>FontSize</a:t>
            </a:r>
            <a:r>
              <a:rPr lang="en-US" sz="1400" dirty="0"/>
              <a:t>” Value=“24”/&gt;</a:t>
            </a:r>
          </a:p>
          <a:p>
            <a:r>
              <a:rPr lang="en-US" sz="1400" dirty="0"/>
              <a:t>    &lt;Setter Property=“</a:t>
            </a:r>
            <a:r>
              <a:rPr lang="en-US" sz="1400" dirty="0" err="1"/>
              <a:t>FontFamily</a:t>
            </a:r>
            <a:r>
              <a:rPr lang="en-US" sz="1400" dirty="0"/>
              <a:t>” Value=“Comic Sans MS</a:t>
            </a:r>
            <a:r>
              <a:rPr lang="en-US" sz="1400" dirty="0" smtClean="0"/>
              <a:t>”/&gt;</a:t>
            </a:r>
            <a:br>
              <a:rPr lang="en-US" sz="1400" dirty="0" smtClean="0"/>
            </a:br>
            <a:r>
              <a:rPr lang="en-US" sz="1400" dirty="0" smtClean="0"/>
              <a:t>    &lt;</a:t>
            </a:r>
            <a:r>
              <a:rPr lang="en-US" sz="1400" dirty="0"/>
              <a:t>Setter Property="Foreground" Value="Red"/&gt;</a:t>
            </a:r>
          </a:p>
          <a:p>
            <a:r>
              <a:rPr lang="en-US" sz="1400" dirty="0"/>
              <a:t>&lt;/Style&gt;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417" y="5084533"/>
            <a:ext cx="180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322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067050"/>
            <a:ext cx="8229600" cy="7239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1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Everything you need to know is at</a:t>
            </a:r>
          </a:p>
          <a:p>
            <a:pPr marL="0" indent="0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7200" dirty="0"/>
              <a:t>a</a:t>
            </a:r>
            <a:r>
              <a:rPr lang="en-US" sz="7200" dirty="0" smtClean="0"/>
              <a:t>bout.me/</a:t>
            </a:r>
            <a:r>
              <a:rPr lang="en-US" sz="7200" dirty="0" err="1" smtClean="0"/>
              <a:t>mjeaton</a:t>
            </a:r>
            <a:endParaRPr lang="en-US" sz="7200" dirty="0" smtClean="0"/>
          </a:p>
        </p:txBody>
      </p:sp>
    </p:spTree>
    <p:extLst>
      <p:ext uri="{BB962C8B-B14F-4D97-AF65-F5344CB8AC3E}">
        <p14:creationId xmlns:p14="http://schemas.microsoft.com/office/powerpoint/2010/main" val="13811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270</Words>
  <Application>Microsoft Office PowerPoint</Application>
  <PresentationFormat>On-screen Show (4:3)</PresentationFormat>
  <Paragraphs>53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XAML: Styles and Templates</vt:lpstr>
      <vt:lpstr>PowerPoint Presentation</vt:lpstr>
      <vt:lpstr>PowerPoint Presentation</vt:lpstr>
      <vt:lpstr>Styles and Templates</vt:lpstr>
      <vt:lpstr>Styles</vt:lpstr>
      <vt:lpstr>Styles</vt:lpstr>
      <vt:lpstr>PowerPoint Presentation</vt:lpstr>
      <vt:lpstr>Contact Info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mjeaton</dc:creator>
  <cp:lastModifiedBy>Michael Eaton</cp:lastModifiedBy>
  <cp:revision>11</cp:revision>
  <dcterms:created xsi:type="dcterms:W3CDTF">2006-08-16T00:00:00Z</dcterms:created>
  <dcterms:modified xsi:type="dcterms:W3CDTF">2013-05-04T22:40:28Z</dcterms:modified>
</cp:coreProperties>
</file>