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7" r:id="rId2"/>
    <p:sldId id="332" r:id="rId3"/>
    <p:sldId id="276" r:id="rId4"/>
    <p:sldId id="258" r:id="rId5"/>
    <p:sldId id="336" r:id="rId6"/>
    <p:sldId id="337" r:id="rId7"/>
    <p:sldId id="338" r:id="rId8"/>
    <p:sldId id="340" r:id="rId9"/>
    <p:sldId id="280" r:id="rId10"/>
    <p:sldId id="318" r:id="rId11"/>
    <p:sldId id="262" r:id="rId12"/>
    <p:sldId id="271" r:id="rId13"/>
    <p:sldId id="264" r:id="rId14"/>
    <p:sldId id="265" r:id="rId15"/>
    <p:sldId id="266" r:id="rId16"/>
    <p:sldId id="267" r:id="rId17"/>
    <p:sldId id="268" r:id="rId18"/>
    <p:sldId id="269" r:id="rId19"/>
    <p:sldId id="270" r:id="rId20"/>
    <p:sldId id="296" r:id="rId21"/>
    <p:sldId id="299" r:id="rId22"/>
    <p:sldId id="300" r:id="rId23"/>
    <p:sldId id="298" r:id="rId24"/>
    <p:sldId id="283" r:id="rId25"/>
    <p:sldId id="333" r:id="rId26"/>
    <p:sldId id="334" r:id="rId27"/>
    <p:sldId id="303" r:id="rId28"/>
    <p:sldId id="325" r:id="rId29"/>
    <p:sldId id="335" r:id="rId30"/>
    <p:sldId id="305" r:id="rId31"/>
    <p:sldId id="329" r:id="rId32"/>
    <p:sldId id="328" r:id="rId33"/>
    <p:sldId id="306" r:id="rId34"/>
    <p:sldId id="272" r:id="rId35"/>
    <p:sldId id="281" r:id="rId36"/>
    <p:sldId id="307" r:id="rId37"/>
    <p:sldId id="310" r:id="rId38"/>
    <p:sldId id="308" r:id="rId39"/>
    <p:sldId id="309" r:id="rId40"/>
    <p:sldId id="273" r:id="rId41"/>
    <p:sldId id="322" r:id="rId42"/>
    <p:sldId id="326" r:id="rId43"/>
    <p:sldId id="282" r:id="rId44"/>
    <p:sldId id="311" r:id="rId45"/>
    <p:sldId id="312" r:id="rId46"/>
    <p:sldId id="313" r:id="rId47"/>
    <p:sldId id="315" r:id="rId48"/>
    <p:sldId id="316" r:id="rId49"/>
    <p:sldId id="327" r:id="rId50"/>
    <p:sldId id="330" r:id="rId51"/>
    <p:sldId id="279" r:id="rId52"/>
    <p:sldId id="323"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860" autoAdjust="0"/>
  </p:normalViewPr>
  <p:slideViewPr>
    <p:cSldViewPr>
      <p:cViewPr varScale="1">
        <p:scale>
          <a:sx n="50" d="100"/>
          <a:sy n="50" d="100"/>
        </p:scale>
        <p:origin x="-254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5F973-D95C-468A-AA6A-175A8FA348F4}" type="datetimeFigureOut">
              <a:rPr lang="en-US" smtClean="0"/>
              <a:pPr/>
              <a:t>8/30/2013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1CC2FF-2C64-4E33-9E97-5C0812EAE2BD}" type="slidenum">
              <a:rPr lang="en-US" smtClean="0"/>
              <a:pPr/>
              <a:t>‹#›</a:t>
            </a:fld>
            <a:endParaRPr lang="en-US"/>
          </a:p>
        </p:txBody>
      </p:sp>
    </p:spTree>
    <p:extLst>
      <p:ext uri="{BB962C8B-B14F-4D97-AF65-F5344CB8AC3E}">
        <p14:creationId xmlns:p14="http://schemas.microsoft.com/office/powerpoint/2010/main" val="130214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for</a:t>
            </a:r>
            <a:r>
              <a:rPr lang="en-US" baseline="0" dirty="0" smtClean="0"/>
              <a:t> today is to share lessons learned, to support what you’re doing if you’re already on your own, and finally to empower you to escape the cube farm and become an independent.</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a:t>
            </a:fld>
            <a:endParaRPr lang="en-US"/>
          </a:p>
        </p:txBody>
      </p:sp>
    </p:spTree>
    <p:extLst>
      <p:ext uri="{BB962C8B-B14F-4D97-AF65-F5344CB8AC3E}">
        <p14:creationId xmlns:p14="http://schemas.microsoft.com/office/powerpoint/2010/main" val="332511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 willing to make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you’re not making mistakes, you’re not doing it right. </a:t>
            </a:r>
            <a:r>
              <a:rPr lang="en-US" dirty="0" smtClean="0">
                <a:sym typeface="Wingdings" pitchFamily="2" charset="2"/>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18</a:t>
            </a:fld>
            <a:endParaRPr lang="en-US"/>
          </a:p>
        </p:txBody>
      </p:sp>
    </p:spTree>
    <p:extLst>
      <p:ext uri="{BB962C8B-B14F-4D97-AF65-F5344CB8AC3E}">
        <p14:creationId xmlns:p14="http://schemas.microsoft.com/office/powerpoint/2010/main" val="3739959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 and Worst Things</a:t>
            </a:r>
          </a:p>
          <a:p>
            <a:endParaRPr lang="en-US" dirty="0" smtClean="0"/>
          </a:p>
          <a:p>
            <a:r>
              <a:rPr lang="en-US" dirty="0" smtClean="0"/>
              <a:t>Best</a:t>
            </a:r>
          </a:p>
          <a:p>
            <a:pPr lvl="1"/>
            <a:r>
              <a:rPr lang="en-US" dirty="0" smtClean="0"/>
              <a:t>Home since my oldest was 4 months old</a:t>
            </a:r>
          </a:p>
          <a:p>
            <a:pPr lvl="1"/>
            <a:r>
              <a:rPr lang="en-US" dirty="0" smtClean="0"/>
              <a:t>Flexible</a:t>
            </a:r>
          </a:p>
          <a:p>
            <a:pPr lvl="1"/>
            <a:r>
              <a:rPr lang="en-US" dirty="0" smtClean="0"/>
              <a:t>I am in control</a:t>
            </a:r>
          </a:p>
          <a:p>
            <a:pPr lvl="1"/>
            <a:r>
              <a:rPr lang="en-US" dirty="0" smtClean="0"/>
              <a:t>Good money (when times are good)</a:t>
            </a:r>
          </a:p>
          <a:p>
            <a:r>
              <a:rPr lang="en-US" dirty="0" smtClean="0"/>
              <a:t>Worst</a:t>
            </a:r>
          </a:p>
          <a:p>
            <a:pPr lvl="1"/>
            <a:r>
              <a:rPr lang="en-US" dirty="0" smtClean="0"/>
              <a:t>Feast/famine</a:t>
            </a:r>
          </a:p>
          <a:p>
            <a:pPr lvl="1"/>
            <a:r>
              <a:rPr lang="en-US" dirty="0" smtClean="0"/>
              <a:t>Keeping the pipeline full</a:t>
            </a:r>
          </a:p>
          <a:p>
            <a:pPr lvl="1"/>
            <a:r>
              <a:rPr lang="en-US" dirty="0" smtClean="0"/>
              <a:t>Always working</a:t>
            </a:r>
          </a:p>
          <a:p>
            <a:pPr lvl="1"/>
            <a:r>
              <a:rPr lang="en-US" dirty="0" smtClean="0"/>
              <a:t>Periods of burnout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19</a:t>
            </a:fld>
            <a:endParaRPr lang="en-US"/>
          </a:p>
        </p:txBody>
      </p:sp>
    </p:spTree>
    <p:extLst>
      <p:ext uri="{BB962C8B-B14F-4D97-AF65-F5344CB8AC3E}">
        <p14:creationId xmlns:p14="http://schemas.microsoft.com/office/powerpoint/2010/main" val="3020181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 plan</a:t>
            </a:r>
          </a:p>
          <a:p>
            <a:pPr lvl="1"/>
            <a:r>
              <a:rPr lang="en-US" dirty="0" smtClean="0"/>
              <a:t>This doesn’t necessarily mean a full “business plan”</a:t>
            </a:r>
          </a:p>
          <a:p>
            <a:r>
              <a:rPr lang="en-US" dirty="0" smtClean="0"/>
              <a:t>What are your goals?</a:t>
            </a:r>
          </a:p>
          <a:p>
            <a:pPr lvl="1"/>
            <a:r>
              <a:rPr lang="en-US" dirty="0" smtClean="0"/>
              <a:t>Certain amount of $$$ per year?</a:t>
            </a:r>
          </a:p>
          <a:p>
            <a:pPr lvl="1"/>
            <a:r>
              <a:rPr lang="en-US" dirty="0" smtClean="0"/>
              <a:t>Employees?</a:t>
            </a:r>
          </a:p>
          <a:p>
            <a:pPr lvl="1"/>
            <a:r>
              <a:rPr lang="en-US" dirty="0" smtClean="0"/>
              <a:t>Retire at a specific age?</a:t>
            </a:r>
          </a:p>
          <a:p>
            <a:pPr lvl="1"/>
            <a:r>
              <a:rPr lang="en-US" dirty="0" smtClean="0"/>
              <a:t>Get out of the cube farm?</a:t>
            </a:r>
          </a:p>
          <a:p>
            <a:pPr lvl="1"/>
            <a:r>
              <a:rPr lang="en-US" dirty="0" smtClean="0"/>
              <a:t>Work from home?</a:t>
            </a:r>
          </a:p>
          <a:p>
            <a:r>
              <a:rPr lang="en-US" dirty="0" smtClean="0"/>
              <a:t>How will you meet your goals?</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23</a:t>
            </a:fld>
            <a:endParaRPr lang="en-US"/>
          </a:p>
        </p:txBody>
      </p:sp>
    </p:spTree>
    <p:extLst>
      <p:ext uri="{BB962C8B-B14F-4D97-AF65-F5344CB8AC3E}">
        <p14:creationId xmlns:p14="http://schemas.microsoft.com/office/powerpoint/2010/main" val="113428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Type</a:t>
            </a:r>
          </a:p>
          <a:p>
            <a:pPr lvl="1"/>
            <a:r>
              <a:rPr lang="en-US" dirty="0" smtClean="0"/>
              <a:t>LLC</a:t>
            </a:r>
          </a:p>
          <a:p>
            <a:pPr lvl="1"/>
            <a:r>
              <a:rPr lang="en-US" dirty="0" smtClean="0"/>
              <a:t>S-Corp</a:t>
            </a:r>
          </a:p>
          <a:p>
            <a:pPr lvl="1"/>
            <a:endParaRPr lang="en-US" dirty="0" smtClean="0"/>
          </a:p>
          <a:p>
            <a:r>
              <a:rPr lang="en-US" dirty="0" smtClean="0"/>
              <a:t>Consult both your accountant *and* your attorney to decide which is best. Do NOT simply take the word of another </a:t>
            </a:r>
            <a:r>
              <a:rPr lang="en-US" dirty="0" err="1" smtClean="0"/>
              <a:t>indy</a:t>
            </a:r>
            <a:r>
              <a:rPr lang="en-US" dirty="0" smtClean="0"/>
              <a:t>. Each has its pros and cons that should be considered.</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24</a:t>
            </a:fld>
            <a:endParaRPr lang="en-US"/>
          </a:p>
        </p:txBody>
      </p:sp>
    </p:spTree>
    <p:extLst>
      <p:ext uri="{BB962C8B-B14F-4D97-AF65-F5344CB8AC3E}">
        <p14:creationId xmlns:p14="http://schemas.microsoft.com/office/powerpoint/2010/main" val="56683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25</a:t>
            </a:fld>
            <a:endParaRPr lang="en-US"/>
          </a:p>
        </p:txBody>
      </p:sp>
    </p:spTree>
    <p:extLst>
      <p:ext uri="{BB962C8B-B14F-4D97-AF65-F5344CB8AC3E}">
        <p14:creationId xmlns:p14="http://schemas.microsoft.com/office/powerpoint/2010/main" val="566836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26</a:t>
            </a:fld>
            <a:endParaRPr lang="en-US"/>
          </a:p>
        </p:txBody>
      </p:sp>
    </p:spTree>
    <p:extLst>
      <p:ext uri="{BB962C8B-B14F-4D97-AF65-F5344CB8AC3E}">
        <p14:creationId xmlns:p14="http://schemas.microsoft.com/office/powerpoint/2010/main" val="566836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Contracts</a:t>
            </a:r>
          </a:p>
          <a:p>
            <a:pPr lvl="1"/>
            <a:r>
              <a:rPr lang="en-US" dirty="0" smtClean="0"/>
              <a:t>Do NOT ever engage in a project without having a contract in place.</a:t>
            </a:r>
          </a:p>
          <a:p>
            <a:pPr lvl="1"/>
            <a:r>
              <a:rPr lang="en-US" dirty="0" smtClean="0"/>
              <a:t>Have a contract drawn up by an attorney familiar with the tech space</a:t>
            </a:r>
          </a:p>
          <a:p>
            <a:pPr lvl="1"/>
            <a:r>
              <a:rPr lang="en-US" dirty="0" smtClean="0"/>
              <a:t>If the client provides the contract, have it reviewed by your attorney</a:t>
            </a:r>
          </a:p>
          <a:p>
            <a:pPr lvl="1"/>
            <a:r>
              <a:rPr lang="en-US" dirty="0" smtClean="0"/>
              <a:t>Never make any modifications to the contract yourself.</a:t>
            </a:r>
          </a:p>
          <a:p>
            <a:pPr lvl="2"/>
            <a:r>
              <a:rPr lang="en-US" dirty="0" smtClean="0"/>
              <a:t>Remember, *you* are  not an attorney</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27</a:t>
            </a:fld>
            <a:endParaRPr lang="en-US"/>
          </a:p>
        </p:txBody>
      </p:sp>
    </p:spTree>
    <p:extLst>
      <p:ext uri="{BB962C8B-B14F-4D97-AF65-F5344CB8AC3E}">
        <p14:creationId xmlns:p14="http://schemas.microsoft.com/office/powerpoint/2010/main" val="432401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Contracts</a:t>
            </a:r>
          </a:p>
          <a:p>
            <a:pPr lvl="1"/>
            <a:r>
              <a:rPr lang="en-US" dirty="0" smtClean="0"/>
              <a:t>Do NOT ever engage in a project without having a contract in place.</a:t>
            </a:r>
          </a:p>
          <a:p>
            <a:pPr lvl="1"/>
            <a:r>
              <a:rPr lang="en-US" dirty="0" smtClean="0"/>
              <a:t>Have a contract drawn up by an attorney familiar with the tech space</a:t>
            </a:r>
          </a:p>
          <a:p>
            <a:pPr lvl="1"/>
            <a:r>
              <a:rPr lang="en-US" dirty="0" smtClean="0"/>
              <a:t>If the client provides the contract, have it reviewed by your attorney</a:t>
            </a:r>
          </a:p>
          <a:p>
            <a:pPr lvl="1"/>
            <a:r>
              <a:rPr lang="en-US" dirty="0" smtClean="0"/>
              <a:t>Never make any modifications to the contract yourself.</a:t>
            </a:r>
          </a:p>
          <a:p>
            <a:pPr lvl="2"/>
            <a:r>
              <a:rPr lang="en-US" dirty="0" smtClean="0"/>
              <a:t>Remember, *you* are  not an attorney</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28</a:t>
            </a:fld>
            <a:endParaRPr lang="en-US"/>
          </a:p>
        </p:txBody>
      </p:sp>
    </p:spTree>
    <p:extLst>
      <p:ext uri="{BB962C8B-B14F-4D97-AF65-F5344CB8AC3E}">
        <p14:creationId xmlns:p14="http://schemas.microsoft.com/office/powerpoint/2010/main" val="43240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Contracts</a:t>
            </a:r>
          </a:p>
          <a:p>
            <a:pPr lvl="1"/>
            <a:r>
              <a:rPr lang="en-US" dirty="0" smtClean="0"/>
              <a:t>Do NOT ever engage in a project without having a contract in place.</a:t>
            </a:r>
          </a:p>
          <a:p>
            <a:pPr lvl="1"/>
            <a:r>
              <a:rPr lang="en-US" dirty="0" smtClean="0"/>
              <a:t>Have a contract drawn up by an attorney familiar with the tech space</a:t>
            </a:r>
          </a:p>
          <a:p>
            <a:pPr lvl="1"/>
            <a:r>
              <a:rPr lang="en-US" dirty="0" smtClean="0"/>
              <a:t>If the client provides the contract, have it reviewed by your attorney</a:t>
            </a:r>
          </a:p>
          <a:p>
            <a:pPr lvl="1"/>
            <a:r>
              <a:rPr lang="en-US" dirty="0" smtClean="0"/>
              <a:t>Never make any modifications to the contract yourself.</a:t>
            </a:r>
          </a:p>
          <a:p>
            <a:pPr lvl="2"/>
            <a:r>
              <a:rPr lang="en-US" dirty="0" smtClean="0"/>
              <a:t>Remember, *you* are  not an attorney</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29</a:t>
            </a:fld>
            <a:endParaRPr lang="en-US"/>
          </a:p>
        </p:txBody>
      </p:sp>
    </p:spTree>
    <p:extLst>
      <p:ext uri="{BB962C8B-B14F-4D97-AF65-F5344CB8AC3E}">
        <p14:creationId xmlns:p14="http://schemas.microsoft.com/office/powerpoint/2010/main" val="432401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Billing / Invoicing</a:t>
            </a:r>
          </a:p>
          <a:p>
            <a:pPr lvl="1"/>
            <a:r>
              <a:rPr lang="en-US" dirty="0" smtClean="0"/>
              <a:t>Track your time!</a:t>
            </a:r>
          </a:p>
          <a:p>
            <a:pPr lvl="1"/>
            <a:r>
              <a:rPr lang="en-US" dirty="0" smtClean="0"/>
              <a:t>Make it easy for you</a:t>
            </a:r>
          </a:p>
          <a:p>
            <a:pPr lvl="1"/>
            <a:r>
              <a:rPr lang="en-US" dirty="0" smtClean="0"/>
              <a:t>Make it easy for your clients</a:t>
            </a:r>
          </a:p>
          <a:p>
            <a:pPr lvl="1"/>
            <a:r>
              <a:rPr lang="en-US" dirty="0" smtClean="0"/>
              <a:t>Think about how you’ll handle slow-pay/no-pay clients *before* it actually happens</a:t>
            </a:r>
          </a:p>
          <a:p>
            <a:pPr lvl="2"/>
            <a:r>
              <a:rPr lang="en-US" dirty="0" smtClean="0"/>
              <a:t>It *will* happen, it’s just a matter of time</a:t>
            </a:r>
          </a:p>
          <a:p>
            <a:pPr lvl="1"/>
            <a:r>
              <a:rPr lang="en-US" dirty="0" smtClean="0"/>
              <a:t>Net 30 is stupid (rant)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30</a:t>
            </a:fld>
            <a:endParaRPr lang="en-US"/>
          </a:p>
        </p:txBody>
      </p:sp>
    </p:spTree>
    <p:extLst>
      <p:ext uri="{BB962C8B-B14F-4D97-AF65-F5344CB8AC3E}">
        <p14:creationId xmlns:p14="http://schemas.microsoft.com/office/powerpoint/2010/main" val="265121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7</a:t>
            </a:fld>
            <a:endParaRPr lang="en-US"/>
          </a:p>
        </p:txBody>
      </p:sp>
    </p:spTree>
    <p:extLst>
      <p:ext uri="{BB962C8B-B14F-4D97-AF65-F5344CB8AC3E}">
        <p14:creationId xmlns:p14="http://schemas.microsoft.com/office/powerpoint/2010/main" val="3051139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Billing / Invoicing</a:t>
            </a:r>
          </a:p>
          <a:p>
            <a:pPr lvl="1"/>
            <a:r>
              <a:rPr lang="en-US" dirty="0" smtClean="0"/>
              <a:t>Track your time!</a:t>
            </a:r>
          </a:p>
          <a:p>
            <a:pPr lvl="1"/>
            <a:r>
              <a:rPr lang="en-US" dirty="0" smtClean="0"/>
              <a:t>Make it easy for you</a:t>
            </a:r>
          </a:p>
          <a:p>
            <a:pPr lvl="1"/>
            <a:r>
              <a:rPr lang="en-US" dirty="0" smtClean="0"/>
              <a:t>Make it easy for your clients</a:t>
            </a:r>
          </a:p>
          <a:p>
            <a:pPr lvl="1"/>
            <a:r>
              <a:rPr lang="en-US" dirty="0" smtClean="0"/>
              <a:t>Think about how you’ll handle slow-pay/no-pay clients *before* it actually happens</a:t>
            </a:r>
          </a:p>
          <a:p>
            <a:pPr lvl="2"/>
            <a:r>
              <a:rPr lang="en-US" dirty="0" smtClean="0"/>
              <a:t>It *will* happen, it’s just a matter of time</a:t>
            </a:r>
          </a:p>
          <a:p>
            <a:pPr lvl="1"/>
            <a:r>
              <a:rPr lang="en-US" dirty="0" smtClean="0"/>
              <a:t>Net 30 is stupid (rant)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31</a:t>
            </a:fld>
            <a:endParaRPr lang="en-US"/>
          </a:p>
        </p:txBody>
      </p:sp>
    </p:spTree>
    <p:extLst>
      <p:ext uri="{BB962C8B-B14F-4D97-AF65-F5344CB8AC3E}">
        <p14:creationId xmlns:p14="http://schemas.microsoft.com/office/powerpoint/2010/main" val="2651215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tools that help</a:t>
            </a:r>
          </a:p>
          <a:p>
            <a:pPr marL="171450" indent="-171450">
              <a:buFontTx/>
              <a:buChar char="-"/>
            </a:pPr>
            <a:r>
              <a:rPr lang="en-US" dirty="0" smtClean="0"/>
              <a:t>Harvest</a:t>
            </a:r>
          </a:p>
          <a:p>
            <a:pPr marL="171450" indent="-171450">
              <a:buFontTx/>
              <a:buChar char="-"/>
            </a:pPr>
            <a:r>
              <a:rPr lang="en-US" dirty="0" err="1" smtClean="0"/>
              <a:t>Freshbooks</a:t>
            </a:r>
            <a:endParaRPr lang="en-US" dirty="0" smtClean="0"/>
          </a:p>
          <a:p>
            <a:pPr marL="171450" indent="-171450">
              <a:buFontTx/>
              <a:buChar char="-"/>
            </a:pPr>
            <a:r>
              <a:rPr lang="en-US" dirty="0" err="1" smtClean="0"/>
              <a:t>etc</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32</a:t>
            </a:fld>
            <a:endParaRPr lang="en-US"/>
          </a:p>
        </p:txBody>
      </p:sp>
    </p:spTree>
    <p:extLst>
      <p:ext uri="{BB962C8B-B14F-4D97-AF65-F5344CB8AC3E}">
        <p14:creationId xmlns:p14="http://schemas.microsoft.com/office/powerpoint/2010/main" val="479737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Staying sane</a:t>
            </a:r>
          </a:p>
          <a:p>
            <a:pPr lvl="1"/>
            <a:r>
              <a:rPr lang="en-US" dirty="0" smtClean="0"/>
              <a:t>Take time out for you</a:t>
            </a:r>
          </a:p>
          <a:p>
            <a:pPr lvl="2"/>
            <a:r>
              <a:rPr lang="en-US" dirty="0" smtClean="0"/>
              <a:t>Unplug once in awhile</a:t>
            </a:r>
          </a:p>
          <a:p>
            <a:pPr lvl="2"/>
            <a:r>
              <a:rPr lang="en-US" dirty="0" smtClean="0"/>
              <a:t>Talk to other people outside of IM/IRC/Twitter/Facebook</a:t>
            </a:r>
          </a:p>
          <a:p>
            <a:pPr lvl="2"/>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33</a:t>
            </a:fld>
            <a:endParaRPr lang="en-US"/>
          </a:p>
        </p:txBody>
      </p:sp>
    </p:spTree>
    <p:extLst>
      <p:ext uri="{BB962C8B-B14F-4D97-AF65-F5344CB8AC3E}">
        <p14:creationId xmlns:p14="http://schemas.microsoft.com/office/powerpoint/2010/main" val="1479208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34</a:t>
            </a:fld>
            <a:endParaRPr lang="en-US"/>
          </a:p>
        </p:txBody>
      </p:sp>
    </p:spTree>
    <p:extLst>
      <p:ext uri="{BB962C8B-B14F-4D97-AF65-F5344CB8AC3E}">
        <p14:creationId xmlns:p14="http://schemas.microsoft.com/office/powerpoint/2010/main" val="3821424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How to find them</a:t>
            </a:r>
          </a:p>
          <a:p>
            <a:endParaRPr lang="en-US" dirty="0" smtClean="0"/>
          </a:p>
          <a:p>
            <a:r>
              <a:rPr lang="en-US" dirty="0" smtClean="0"/>
              <a:t>Networking!</a:t>
            </a:r>
          </a:p>
          <a:p>
            <a:pPr lvl="1"/>
            <a:r>
              <a:rPr lang="en-US" dirty="0" smtClean="0"/>
              <a:t>Contact former bosses and co-workers</a:t>
            </a:r>
          </a:p>
          <a:p>
            <a:pPr lvl="1"/>
            <a:r>
              <a:rPr lang="en-US" dirty="0" smtClean="0"/>
              <a:t>Face-to-face networking</a:t>
            </a:r>
          </a:p>
          <a:p>
            <a:pPr lvl="1"/>
            <a:r>
              <a:rPr lang="en-US" dirty="0" smtClean="0"/>
              <a:t>Local business groups / Chambers</a:t>
            </a:r>
          </a:p>
          <a:p>
            <a:pPr lvl="1"/>
            <a:r>
              <a:rPr lang="en-US" dirty="0" smtClean="0"/>
              <a:t>Headhunters</a:t>
            </a:r>
          </a:p>
          <a:p>
            <a:pPr lvl="1"/>
            <a:r>
              <a:rPr lang="en-US" dirty="0" smtClean="0"/>
              <a:t>Business cards</a:t>
            </a:r>
          </a:p>
          <a:p>
            <a:pPr lvl="1"/>
            <a:r>
              <a:rPr lang="en-US" dirty="0" smtClean="0"/>
              <a:t>Website / blog</a:t>
            </a:r>
          </a:p>
          <a:p>
            <a:pPr lvl="1"/>
            <a:r>
              <a:rPr lang="en-US" dirty="0" smtClean="0"/>
              <a:t>Social networking</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35</a:t>
            </a:fld>
            <a:endParaRPr lang="en-US"/>
          </a:p>
        </p:txBody>
      </p:sp>
    </p:spTree>
    <p:extLst>
      <p:ext uri="{BB962C8B-B14F-4D97-AF65-F5344CB8AC3E}">
        <p14:creationId xmlns:p14="http://schemas.microsoft.com/office/powerpoint/2010/main" val="3544110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After you find them</a:t>
            </a:r>
          </a:p>
          <a:p>
            <a:endParaRPr lang="en-US" dirty="0" smtClean="0"/>
          </a:p>
          <a:p>
            <a:r>
              <a:rPr lang="en-US" dirty="0" smtClean="0"/>
              <a:t>Do your due diligence</a:t>
            </a:r>
          </a:p>
          <a:p>
            <a:pPr lvl="1"/>
            <a:r>
              <a:rPr lang="en-US" dirty="0" smtClean="0"/>
              <a:t>Google them</a:t>
            </a:r>
          </a:p>
          <a:p>
            <a:pPr lvl="1"/>
            <a:r>
              <a:rPr lang="en-US" dirty="0" smtClean="0"/>
              <a:t>Search the Better Business Bureau</a:t>
            </a:r>
          </a:p>
          <a:p>
            <a:pPr lvl="1"/>
            <a:r>
              <a:rPr lang="en-US" dirty="0" smtClean="0"/>
              <a:t>Ask around</a:t>
            </a:r>
          </a:p>
          <a:p>
            <a:r>
              <a:rPr lang="en-US" dirty="0" smtClean="0"/>
              <a:t>If you see any red flags about the potential relationship, do NOT dismiss them without a great deal of thought</a:t>
            </a:r>
          </a:p>
          <a:p>
            <a:pPr lvl="1"/>
            <a:r>
              <a:rPr lang="en-US" dirty="0" smtClean="0"/>
              <a:t>Examples</a:t>
            </a:r>
          </a:p>
          <a:p>
            <a:pPr lvl="2"/>
            <a:r>
              <a:rPr lang="en-US" dirty="0" smtClean="0"/>
              <a:t>Not wanting to sign a contract</a:t>
            </a:r>
          </a:p>
          <a:p>
            <a:pPr lvl="2"/>
            <a:r>
              <a:rPr lang="en-US" dirty="0" smtClean="0"/>
              <a:t>Wanting you to reduce your rate</a:t>
            </a:r>
          </a:p>
          <a:p>
            <a:pPr lvl="2"/>
            <a:r>
              <a:rPr lang="en-US" dirty="0" smtClean="0"/>
              <a:t>Extremely short timeframe for the project with few (or no) requirements</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36</a:t>
            </a:fld>
            <a:endParaRPr lang="en-US"/>
          </a:p>
        </p:txBody>
      </p:sp>
    </p:spTree>
    <p:extLst>
      <p:ext uri="{BB962C8B-B14F-4D97-AF65-F5344CB8AC3E}">
        <p14:creationId xmlns:p14="http://schemas.microsoft.com/office/powerpoint/2010/main" val="3252383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Building the Relationship</a:t>
            </a:r>
          </a:p>
          <a:p>
            <a:endParaRPr lang="en-US" dirty="0" smtClean="0"/>
          </a:p>
          <a:p>
            <a:r>
              <a:rPr lang="en-US" dirty="0" smtClean="0"/>
              <a:t>Once you’ve found a client and decided to work with them</a:t>
            </a:r>
          </a:p>
          <a:p>
            <a:pPr lvl="1"/>
            <a:r>
              <a:rPr lang="en-US" dirty="0" smtClean="0"/>
              <a:t>Be transparent</a:t>
            </a:r>
          </a:p>
          <a:p>
            <a:pPr lvl="1"/>
            <a:r>
              <a:rPr lang="en-US" dirty="0" smtClean="0"/>
              <a:t>Don’t waste your time or their money</a:t>
            </a:r>
          </a:p>
          <a:p>
            <a:pPr lvl="1"/>
            <a:r>
              <a:rPr lang="en-US" dirty="0" smtClean="0"/>
              <a:t>Communicate!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37</a:t>
            </a:fld>
            <a:endParaRPr lang="en-US"/>
          </a:p>
        </p:txBody>
      </p:sp>
    </p:spTree>
    <p:extLst>
      <p:ext uri="{BB962C8B-B14F-4D97-AF65-F5344CB8AC3E}">
        <p14:creationId xmlns:p14="http://schemas.microsoft.com/office/powerpoint/2010/main" val="1890720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Communication</a:t>
            </a:r>
          </a:p>
          <a:p>
            <a:endParaRPr lang="en-US" dirty="0" smtClean="0"/>
          </a:p>
          <a:p>
            <a:r>
              <a:rPr lang="en-US" dirty="0" smtClean="0"/>
              <a:t>Communication is the top priority once you’ve landed the client</a:t>
            </a:r>
          </a:p>
          <a:p>
            <a:pPr lvl="1"/>
            <a:r>
              <a:rPr lang="en-US" dirty="0" smtClean="0"/>
              <a:t>Stand-ups</a:t>
            </a:r>
          </a:p>
          <a:p>
            <a:pPr lvl="2"/>
            <a:r>
              <a:rPr lang="en-US" dirty="0" smtClean="0"/>
              <a:t>Daily/Weekly</a:t>
            </a:r>
          </a:p>
          <a:p>
            <a:pPr lvl="2"/>
            <a:r>
              <a:rPr lang="en-US" dirty="0" smtClean="0"/>
              <a:t>Keep it simple</a:t>
            </a:r>
          </a:p>
          <a:p>
            <a:pPr lvl="3"/>
            <a:r>
              <a:rPr lang="en-US" dirty="0" smtClean="0"/>
              <a:t>What did you do yesterday</a:t>
            </a:r>
          </a:p>
          <a:p>
            <a:pPr lvl="3"/>
            <a:r>
              <a:rPr lang="en-US" dirty="0" smtClean="0"/>
              <a:t>What are you doing today</a:t>
            </a:r>
          </a:p>
          <a:p>
            <a:pPr lvl="3"/>
            <a:r>
              <a:rPr lang="en-US" dirty="0" smtClean="0"/>
              <a:t>Any roadblocks</a:t>
            </a:r>
          </a:p>
          <a:p>
            <a:pPr lvl="3"/>
            <a:r>
              <a:rPr lang="en-US" dirty="0" smtClean="0"/>
              <a:t>Follow-up with email or another call</a:t>
            </a:r>
          </a:p>
          <a:p>
            <a:pPr lvl="1"/>
            <a:r>
              <a:rPr lang="en-US" dirty="0" smtClean="0"/>
              <a:t>Don’t ever hesitate to pick up the phone</a:t>
            </a:r>
          </a:p>
          <a:p>
            <a:pPr lvl="1"/>
            <a:r>
              <a:rPr lang="en-US" dirty="0" smtClean="0"/>
              <a:t>Remember, it’s their money and their project</a:t>
            </a:r>
          </a:p>
          <a:p>
            <a:pPr lvl="1"/>
            <a:r>
              <a:rPr lang="en-US" dirty="0" smtClean="0"/>
              <a:t>They won’t always be right, but neither will you</a:t>
            </a:r>
          </a:p>
          <a:p>
            <a:pPr lvl="1"/>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38</a:t>
            </a:fld>
            <a:endParaRPr lang="en-US"/>
          </a:p>
        </p:txBody>
      </p:sp>
    </p:spTree>
    <p:extLst>
      <p:ext uri="{BB962C8B-B14F-4D97-AF65-F5344CB8AC3E}">
        <p14:creationId xmlns:p14="http://schemas.microsoft.com/office/powerpoint/2010/main" val="3192956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When things go bad</a:t>
            </a:r>
          </a:p>
          <a:p>
            <a:endParaRPr lang="en-US" dirty="0" smtClean="0"/>
          </a:p>
          <a:p>
            <a:r>
              <a:rPr lang="en-US" dirty="0" smtClean="0"/>
              <a:t>There may come a time when things get bad and you’ll need to fire a client</a:t>
            </a:r>
          </a:p>
          <a:p>
            <a:pPr lvl="1"/>
            <a:r>
              <a:rPr lang="en-US" dirty="0" smtClean="0"/>
              <a:t>You need to be happy!</a:t>
            </a:r>
          </a:p>
          <a:p>
            <a:pPr lvl="1"/>
            <a:r>
              <a:rPr lang="en-US" dirty="0" smtClean="0"/>
              <a:t>Remember, it’s a two-way street</a:t>
            </a:r>
          </a:p>
          <a:p>
            <a:pPr lvl="1"/>
            <a:r>
              <a:rPr lang="en-US" dirty="0" smtClean="0"/>
              <a:t>Be respectful (don’t burn the bridge unless it’s necessary)</a:t>
            </a:r>
          </a:p>
          <a:p>
            <a:pPr lvl="1"/>
            <a:r>
              <a:rPr lang="en-US" dirty="0" smtClean="0"/>
              <a:t>Make sure there’s a clause in your contract to handle termination by either party</a:t>
            </a:r>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39</a:t>
            </a:fld>
            <a:endParaRPr lang="en-US"/>
          </a:p>
        </p:txBody>
      </p:sp>
    </p:spTree>
    <p:extLst>
      <p:ext uri="{BB962C8B-B14F-4D97-AF65-F5344CB8AC3E}">
        <p14:creationId xmlns:p14="http://schemas.microsoft.com/office/powerpoint/2010/main" val="2280721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Rates</a:t>
            </a:r>
            <a:r>
              <a:rPr lang="en-US" baseline="0" dirty="0" smtClean="0"/>
              <a:t> – Calculating</a:t>
            </a:r>
          </a:p>
          <a:p>
            <a:endParaRPr lang="en-US" baseline="0" dirty="0" smtClean="0"/>
          </a:p>
          <a:p>
            <a:r>
              <a:rPr lang="en-US" baseline="0" dirty="0" smtClean="0"/>
              <a:t>It’s not as easy as you’d think. While you can simply take your salary and divide it by 1000, you’ll probably want to spend more time figuring out what you actually need to make.</a:t>
            </a:r>
          </a:p>
          <a:p>
            <a:endParaRPr lang="en-US" baseline="0" dirty="0" smtClean="0"/>
          </a:p>
          <a:p>
            <a:r>
              <a:rPr lang="en-US" baseline="0" dirty="0" smtClean="0"/>
              <a:t>There are several things you need to think about…including:</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41</a:t>
            </a:fld>
            <a:endParaRPr lang="en-US"/>
          </a:p>
        </p:txBody>
      </p:sp>
    </p:spTree>
    <p:extLst>
      <p:ext uri="{BB962C8B-B14F-4D97-AF65-F5344CB8AC3E}">
        <p14:creationId xmlns:p14="http://schemas.microsoft.com/office/powerpoint/2010/main" val="426133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did I get started?</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11</a:t>
            </a:fld>
            <a:endParaRPr lang="en-US"/>
          </a:p>
        </p:txBody>
      </p:sp>
    </p:spTree>
    <p:extLst>
      <p:ext uri="{BB962C8B-B14F-4D97-AF65-F5344CB8AC3E}">
        <p14:creationId xmlns:p14="http://schemas.microsoft.com/office/powerpoint/2010/main" val="4233866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Rates</a:t>
            </a:r>
            <a:r>
              <a:rPr lang="en-US" baseline="0" dirty="0" smtClean="0"/>
              <a:t> – Calculating</a:t>
            </a:r>
          </a:p>
          <a:p>
            <a:endParaRPr lang="en-US" baseline="0" dirty="0" smtClean="0"/>
          </a:p>
          <a:p>
            <a:r>
              <a:rPr lang="en-US" baseline="0" dirty="0" smtClean="0"/>
              <a:t>It’s not as easy as you’d think. While you can simply take your salary and divide it by 1000, you’ll probably want to spend more time figuring out what you actually need to make.</a:t>
            </a:r>
          </a:p>
          <a:p>
            <a:endParaRPr lang="en-US" baseline="0" dirty="0" smtClean="0"/>
          </a:p>
          <a:p>
            <a:r>
              <a:rPr lang="en-US" baseline="0" dirty="0" smtClean="0"/>
              <a:t>There are several things you need to think about…including:</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42</a:t>
            </a:fld>
            <a:endParaRPr lang="en-US"/>
          </a:p>
        </p:txBody>
      </p:sp>
    </p:spTree>
    <p:extLst>
      <p:ext uri="{BB962C8B-B14F-4D97-AF65-F5344CB8AC3E}">
        <p14:creationId xmlns:p14="http://schemas.microsoft.com/office/powerpoint/2010/main" val="4261334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your business costs? You have to think about everything. </a:t>
            </a:r>
          </a:p>
          <a:p>
            <a:endParaRPr lang="en-US" dirty="0" smtClean="0"/>
          </a:p>
          <a:p>
            <a:r>
              <a:rPr lang="en-US" dirty="0" smtClean="0"/>
              <a:t>You may have:</a:t>
            </a:r>
          </a:p>
          <a:p>
            <a:pPr lvl="1"/>
            <a:r>
              <a:rPr lang="en-US" dirty="0" smtClean="0"/>
              <a:t>Rent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Professional Licenses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Travel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You</a:t>
            </a:r>
            <a:r>
              <a:rPr lang="en-US" baseline="0" dirty="0" smtClean="0"/>
              <a:t> will have:</a:t>
            </a:r>
            <a:endParaRPr lang="en-US" dirty="0" smtClean="0"/>
          </a:p>
          <a:p>
            <a:pPr lvl="1"/>
            <a:r>
              <a:rPr lang="en-US" dirty="0" smtClean="0"/>
              <a:t>	Phones</a:t>
            </a:r>
          </a:p>
          <a:p>
            <a:pPr lvl="1"/>
            <a:r>
              <a:rPr lang="en-US" dirty="0" smtClean="0"/>
              <a:t>	Marketing</a:t>
            </a:r>
          </a:p>
          <a:p>
            <a:pPr lvl="1"/>
            <a:r>
              <a:rPr lang="en-US" dirty="0" smtClean="0"/>
              <a:t>	Legal Fees</a:t>
            </a:r>
          </a:p>
          <a:p>
            <a:pPr lvl="1"/>
            <a:r>
              <a:rPr lang="en-US" dirty="0" smtClean="0"/>
              <a:t>	Accounting Fees</a:t>
            </a:r>
          </a:p>
          <a:p>
            <a:pPr lvl="1"/>
            <a:r>
              <a:rPr lang="en-US" dirty="0" smtClean="0"/>
              <a:t>	Hardware</a:t>
            </a:r>
          </a:p>
          <a:p>
            <a:pPr lvl="1"/>
            <a:r>
              <a:rPr lang="en-US" dirty="0" smtClean="0"/>
              <a:t>	Software</a:t>
            </a:r>
          </a:p>
          <a:p>
            <a:pPr lvl="1"/>
            <a:r>
              <a:rPr lang="en-US" dirty="0" smtClean="0"/>
              <a:t>	Insurance</a:t>
            </a:r>
          </a:p>
          <a:p>
            <a:pPr lvl="1"/>
            <a:r>
              <a:rPr lang="en-US" dirty="0" smtClean="0"/>
              <a:t>	Taxes</a:t>
            </a:r>
          </a:p>
          <a:p>
            <a:pPr lvl="1"/>
            <a:r>
              <a:rPr lang="en-US" dirty="0" smtClean="0"/>
              <a:t>Education</a:t>
            </a:r>
          </a:p>
          <a:p>
            <a:pPr lvl="1"/>
            <a:r>
              <a:rPr lang="en-US" dirty="0" smtClean="0"/>
              <a:t>Office Supplies</a:t>
            </a:r>
          </a:p>
          <a:p>
            <a:pPr lvl="1"/>
            <a:r>
              <a:rPr lang="en-US" dirty="0" smtClean="0"/>
              <a:t>The list goes on…</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43</a:t>
            </a:fld>
            <a:endParaRPr lang="en-US"/>
          </a:p>
        </p:txBody>
      </p:sp>
    </p:spTree>
    <p:extLst>
      <p:ext uri="{BB962C8B-B14F-4D97-AF65-F5344CB8AC3E}">
        <p14:creationId xmlns:p14="http://schemas.microsoft.com/office/powerpoint/2010/main" val="3912739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your personal costs?</a:t>
            </a:r>
          </a:p>
          <a:p>
            <a:endParaRPr lang="en-US" dirty="0" smtClean="0"/>
          </a:p>
          <a:p>
            <a:r>
              <a:rPr lang="en-US" dirty="0" smtClean="0"/>
              <a:t>Do you own a house? Do you own a car.</a:t>
            </a:r>
            <a:r>
              <a:rPr lang="en-US" baseline="0" dirty="0" smtClean="0"/>
              <a:t> Maybe you own a couple houses and a few cars.</a:t>
            </a:r>
          </a:p>
          <a:p>
            <a:endParaRPr lang="en-US" dirty="0" smtClean="0"/>
          </a:p>
          <a:p>
            <a:pPr lvl="1"/>
            <a:r>
              <a:rPr lang="en-US" dirty="0" smtClean="0"/>
              <a:t>Mortgage</a:t>
            </a:r>
          </a:p>
          <a:p>
            <a:pPr lvl="1"/>
            <a:r>
              <a:rPr lang="en-US" dirty="0" smtClean="0"/>
              <a:t>Insurance</a:t>
            </a:r>
          </a:p>
          <a:p>
            <a:pPr lvl="1"/>
            <a:r>
              <a:rPr lang="en-US" dirty="0" smtClean="0"/>
              <a:t>Vehicle(s)</a:t>
            </a:r>
          </a:p>
          <a:p>
            <a:pPr lvl="1"/>
            <a:r>
              <a:rPr lang="en-US" dirty="0" smtClean="0"/>
              <a:t>Vacation</a:t>
            </a:r>
          </a:p>
          <a:p>
            <a:pPr lvl="1"/>
            <a:r>
              <a:rPr lang="en-US" dirty="0" smtClean="0"/>
              <a:t>Education</a:t>
            </a:r>
          </a:p>
          <a:p>
            <a:pPr lvl="1"/>
            <a:r>
              <a:rPr lang="en-US" dirty="0" smtClean="0"/>
              <a:t>Retirement</a:t>
            </a:r>
          </a:p>
          <a:p>
            <a:pPr lvl="1"/>
            <a:r>
              <a:rPr lang="en-US" dirty="0" smtClean="0"/>
              <a:t>Daily Expenses</a:t>
            </a:r>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44</a:t>
            </a:fld>
            <a:endParaRPr lang="en-US"/>
          </a:p>
        </p:txBody>
      </p:sp>
    </p:spTree>
    <p:extLst>
      <p:ext uri="{BB962C8B-B14F-4D97-AF65-F5344CB8AC3E}">
        <p14:creationId xmlns:p14="http://schemas.microsoft.com/office/powerpoint/2010/main" val="1498910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hours can you bill?</a:t>
            </a:r>
          </a:p>
          <a:p>
            <a:pPr lvl="1"/>
            <a:r>
              <a:rPr lang="en-US" dirty="0" smtClean="0"/>
              <a:t>Don’t think you’ll be 100% billable as an </a:t>
            </a:r>
            <a:r>
              <a:rPr lang="en-US" dirty="0" err="1" smtClean="0"/>
              <a:t>indy</a:t>
            </a:r>
            <a:endParaRPr lang="en-US" dirty="0" smtClean="0"/>
          </a:p>
          <a:p>
            <a:pPr lvl="2"/>
            <a:r>
              <a:rPr lang="en-US" dirty="0" smtClean="0"/>
              <a:t>Overhead</a:t>
            </a:r>
          </a:p>
          <a:p>
            <a:pPr lvl="3"/>
            <a:r>
              <a:rPr lang="en-US" dirty="0" smtClean="0"/>
              <a:t>Marketing</a:t>
            </a:r>
          </a:p>
          <a:p>
            <a:pPr lvl="3"/>
            <a:r>
              <a:rPr lang="en-US" dirty="0" smtClean="0"/>
              <a:t>Sales</a:t>
            </a:r>
          </a:p>
          <a:p>
            <a:pPr lvl="3"/>
            <a:r>
              <a:rPr lang="en-US" dirty="0" smtClean="0"/>
              <a:t>Invoicing / billing</a:t>
            </a:r>
          </a:p>
          <a:p>
            <a:pPr lvl="3"/>
            <a:r>
              <a:rPr lang="en-US" dirty="0" smtClean="0"/>
              <a:t>Collections</a:t>
            </a:r>
          </a:p>
          <a:p>
            <a:pPr lvl="3"/>
            <a:r>
              <a:rPr lang="en-US" dirty="0" smtClean="0"/>
              <a:t>Education</a:t>
            </a:r>
          </a:p>
          <a:p>
            <a:pPr lvl="2"/>
            <a:r>
              <a:rPr lang="en-US" dirty="0" smtClean="0"/>
              <a:t>Personal time</a:t>
            </a:r>
          </a:p>
          <a:p>
            <a:pPr lvl="3"/>
            <a:r>
              <a:rPr lang="en-US" dirty="0" smtClean="0"/>
              <a:t>Vacation(s)</a:t>
            </a:r>
          </a:p>
          <a:p>
            <a:pPr lvl="3"/>
            <a:r>
              <a:rPr lang="en-US" dirty="0" smtClean="0"/>
              <a:t>Burn-out</a:t>
            </a:r>
          </a:p>
          <a:p>
            <a:pPr lvl="2"/>
            <a:endParaRPr lang="en-US" dirty="0" smtClean="0"/>
          </a:p>
          <a:p>
            <a:pPr lvl="3"/>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45</a:t>
            </a:fld>
            <a:endParaRPr lang="en-US"/>
          </a:p>
        </p:txBody>
      </p:sp>
    </p:spTree>
    <p:extLst>
      <p:ext uri="{BB962C8B-B14F-4D97-AF65-F5344CB8AC3E}">
        <p14:creationId xmlns:p14="http://schemas.microsoft.com/office/powerpoint/2010/main" val="2565750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profit do you want to make?</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46</a:t>
            </a:fld>
            <a:endParaRPr lang="en-US"/>
          </a:p>
        </p:txBody>
      </p:sp>
    </p:spTree>
    <p:extLst>
      <p:ext uri="{BB962C8B-B14F-4D97-AF65-F5344CB8AC3E}">
        <p14:creationId xmlns:p14="http://schemas.microsoft.com/office/powerpoint/2010/main" val="3703252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the market bear your rate?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47</a:t>
            </a:fld>
            <a:endParaRPr lang="en-US"/>
          </a:p>
        </p:txBody>
      </p:sp>
    </p:spTree>
    <p:extLst>
      <p:ext uri="{BB962C8B-B14F-4D97-AF65-F5344CB8AC3E}">
        <p14:creationId xmlns:p14="http://schemas.microsoft.com/office/powerpoint/2010/main" val="27598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Skill and experience?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48</a:t>
            </a:fld>
            <a:endParaRPr lang="en-US"/>
          </a:p>
        </p:txBody>
      </p:sp>
    </p:spTree>
    <p:extLst>
      <p:ext uri="{BB962C8B-B14F-4D97-AF65-F5344CB8AC3E}">
        <p14:creationId xmlns:p14="http://schemas.microsoft.com/office/powerpoint/2010/main" val="46398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have I learned in the past 10</a:t>
            </a:r>
            <a:r>
              <a:rPr lang="en-US" baseline="0" dirty="0" smtClean="0"/>
              <a:t> years as an independent?</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12</a:t>
            </a:fld>
            <a:endParaRPr lang="en-US"/>
          </a:p>
        </p:txBody>
      </p:sp>
    </p:spTree>
    <p:extLst>
      <p:ext uri="{BB962C8B-B14F-4D97-AF65-F5344CB8AC3E}">
        <p14:creationId xmlns:p14="http://schemas.microsoft.com/office/powerpoint/2010/main" val="385082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happy</a:t>
            </a:r>
          </a:p>
          <a:p>
            <a:endParaRPr lang="en-US" dirty="0" smtClean="0"/>
          </a:p>
          <a:p>
            <a:r>
              <a:rPr lang="en-US" dirty="0" smtClean="0"/>
              <a:t>Value</a:t>
            </a:r>
            <a:r>
              <a:rPr lang="en-US" baseline="0" dirty="0" smtClean="0"/>
              <a:t> yourself and your time</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13</a:t>
            </a:fld>
            <a:endParaRPr lang="en-US"/>
          </a:p>
        </p:txBody>
      </p:sp>
    </p:spTree>
    <p:extLst>
      <p:ext uri="{BB962C8B-B14F-4D97-AF65-F5344CB8AC3E}">
        <p14:creationId xmlns:p14="http://schemas.microsoft.com/office/powerpoint/2010/main" val="270287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put all your eggs in one basket.</a:t>
            </a:r>
          </a:p>
          <a:p>
            <a:endParaRPr lang="en-US" dirty="0" smtClean="0"/>
          </a:p>
          <a:p>
            <a:r>
              <a:rPr lang="en-US" dirty="0" smtClean="0"/>
              <a:t>Always be looking for what’s next</a:t>
            </a:r>
          </a:p>
          <a:p>
            <a:r>
              <a:rPr lang="en-US" dirty="0" smtClean="0"/>
              <a:t>Be willing to fire clients</a:t>
            </a:r>
          </a:p>
          <a:p>
            <a:r>
              <a:rPr lang="en-US" dirty="0" smtClean="0"/>
              <a:t>Network!</a:t>
            </a:r>
          </a:p>
          <a:p>
            <a:r>
              <a:rPr lang="en-US" dirty="0" smtClean="0"/>
              <a:t>Headhunters</a:t>
            </a:r>
          </a:p>
          <a:p>
            <a:pPr lvl="1"/>
            <a:r>
              <a:rPr lang="en-US" dirty="0" smtClean="0"/>
              <a:t>Be wary</a:t>
            </a:r>
          </a:p>
          <a:p>
            <a:pPr lvl="1"/>
            <a:r>
              <a:rPr lang="en-US" dirty="0" smtClean="0"/>
              <a:t>Be strong</a:t>
            </a:r>
          </a:p>
          <a:p>
            <a:r>
              <a:rPr lang="en-US" dirty="0" smtClean="0"/>
              <a:t>Cold calling</a:t>
            </a:r>
          </a:p>
          <a:p>
            <a:pPr lvl="1"/>
            <a:r>
              <a:rPr lang="en-US" dirty="0" smtClean="0"/>
              <a:t>Never done it, never will</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14</a:t>
            </a:fld>
            <a:endParaRPr lang="en-US"/>
          </a:p>
        </p:txBody>
      </p:sp>
    </p:spTree>
    <p:extLst>
      <p:ext uri="{BB962C8B-B14F-4D97-AF65-F5344CB8AC3E}">
        <p14:creationId xmlns:p14="http://schemas.microsoft.com/office/powerpoint/2010/main" val="309504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Surround yourself with amazing people</a:t>
            </a:r>
            <a:endParaRPr lang="en-US" dirty="0" smtClean="0"/>
          </a:p>
          <a:p>
            <a:endParaRPr lang="en-US" dirty="0" smtClean="0"/>
          </a:p>
          <a:p>
            <a:r>
              <a:rPr lang="en-US" dirty="0" smtClean="0"/>
              <a:t>Family</a:t>
            </a:r>
          </a:p>
          <a:p>
            <a:pPr lvl="1"/>
            <a:r>
              <a:rPr lang="en-US" dirty="0" smtClean="0"/>
              <a:t>Without spousal support, forget it. </a:t>
            </a:r>
          </a:p>
          <a:p>
            <a:pPr lvl="1"/>
            <a:r>
              <a:rPr lang="en-US" dirty="0" smtClean="0"/>
              <a:t>Side</a:t>
            </a:r>
            <a:r>
              <a:rPr lang="en-US" baseline="0" dirty="0" smtClean="0"/>
              <a:t> note about family: if you work from home, there’s a certain amount of training they’ll need to not bug you throughout the day.</a:t>
            </a:r>
            <a:endParaRPr lang="en-US" dirty="0" smtClean="0"/>
          </a:p>
          <a:p>
            <a:r>
              <a:rPr lang="en-US" dirty="0" smtClean="0"/>
              <a:t>Accountant</a:t>
            </a:r>
          </a:p>
          <a:p>
            <a:r>
              <a:rPr lang="en-US" dirty="0" smtClean="0"/>
              <a:t>Attorney</a:t>
            </a:r>
          </a:p>
          <a:p>
            <a:r>
              <a:rPr lang="en-US" dirty="0" smtClean="0"/>
              <a:t>Peer Group</a:t>
            </a:r>
          </a:p>
          <a:p>
            <a:r>
              <a:rPr lang="en-US" dirty="0" smtClean="0"/>
              <a:t>Mastermind Group</a:t>
            </a:r>
          </a:p>
          <a:p>
            <a:pPr lvl="1"/>
            <a:r>
              <a:rPr lang="en-US" dirty="0" smtClean="0"/>
              <a:t>My mastermind group is</a:t>
            </a:r>
          </a:p>
          <a:p>
            <a:pPr lvl="2"/>
            <a:r>
              <a:rPr lang="en-US" dirty="0" smtClean="0"/>
              <a:t>Alan Stevens</a:t>
            </a:r>
          </a:p>
          <a:p>
            <a:pPr lvl="2"/>
            <a:r>
              <a:rPr lang="en-US" dirty="0" smtClean="0"/>
              <a:t>Jamie Wright</a:t>
            </a:r>
          </a:p>
          <a:p>
            <a:pPr lvl="2"/>
            <a:r>
              <a:rPr lang="en-US" dirty="0" smtClean="0"/>
              <a:t>Jay Harris</a:t>
            </a:r>
          </a:p>
          <a:p>
            <a:pPr lvl="2"/>
            <a:r>
              <a:rPr lang="en-US" dirty="0" smtClean="0"/>
              <a:t>Justin </a:t>
            </a:r>
            <a:r>
              <a:rPr lang="en-US" dirty="0" err="1" smtClean="0"/>
              <a:t>Kohnen</a:t>
            </a:r>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15</a:t>
            </a:fld>
            <a:endParaRPr lang="en-US"/>
          </a:p>
        </p:txBody>
      </p:sp>
    </p:spTree>
    <p:extLst>
      <p:ext uri="{BB962C8B-B14F-4D97-AF65-F5344CB8AC3E}">
        <p14:creationId xmlns:p14="http://schemas.microsoft.com/office/powerpoint/2010/main" val="1207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that you’re running a business</a:t>
            </a:r>
          </a:p>
          <a:p>
            <a:endParaRPr lang="en-US" dirty="0" smtClean="0"/>
          </a:p>
          <a:p>
            <a:r>
              <a:rPr lang="en-US" dirty="0" smtClean="0"/>
              <a:t>Take it seriously</a:t>
            </a:r>
          </a:p>
          <a:p>
            <a:r>
              <a:rPr lang="en-US" dirty="0" smtClean="0"/>
              <a:t>Reduce friction</a:t>
            </a:r>
          </a:p>
          <a:p>
            <a:r>
              <a:rPr lang="en-US" dirty="0" smtClean="0"/>
              <a:t>Don’t waste your time or your clients’ money</a:t>
            </a:r>
          </a:p>
          <a:p>
            <a:r>
              <a:rPr lang="en-US" dirty="0" smtClean="0"/>
              <a:t>Never work without a contract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16</a:t>
            </a:fld>
            <a:endParaRPr lang="en-US"/>
          </a:p>
        </p:txBody>
      </p:sp>
    </p:spTree>
    <p:extLst>
      <p:ext uri="{BB962C8B-B14F-4D97-AF65-F5344CB8AC3E}">
        <p14:creationId xmlns:p14="http://schemas.microsoft.com/office/powerpoint/2010/main" val="1821270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about making $$$</a:t>
            </a:r>
          </a:p>
          <a:p>
            <a:endParaRPr lang="en-US" dirty="0" smtClean="0"/>
          </a:p>
          <a:p>
            <a:r>
              <a:rPr lang="en-US" dirty="0" smtClean="0"/>
              <a:t>Things you should NOT do when setting your rate:</a:t>
            </a:r>
          </a:p>
          <a:p>
            <a:pPr lvl="1"/>
            <a:r>
              <a:rPr lang="en-US" dirty="0" smtClean="0"/>
              <a:t>Divide your current salary to get an hourly rate</a:t>
            </a:r>
          </a:p>
          <a:p>
            <a:pPr lvl="1"/>
            <a:r>
              <a:rPr lang="en-US" dirty="0" smtClean="0"/>
              <a:t>Undervalue yourself</a:t>
            </a:r>
          </a:p>
          <a:p>
            <a:pPr lvl="1"/>
            <a:r>
              <a:rPr lang="en-US" dirty="0" smtClean="0"/>
              <a:t>Be afraid</a:t>
            </a:r>
          </a:p>
          <a:p>
            <a:r>
              <a:rPr lang="en-US" dirty="0" smtClean="0"/>
              <a:t>Things you should do</a:t>
            </a:r>
          </a:p>
          <a:p>
            <a:pPr lvl="1"/>
            <a:r>
              <a:rPr lang="en-US" dirty="0" smtClean="0"/>
              <a:t>Value yourself</a:t>
            </a:r>
          </a:p>
          <a:p>
            <a:pPr lvl="1"/>
            <a:r>
              <a:rPr lang="en-US" dirty="0" smtClean="0"/>
              <a:t>Charge what you think the market can bear</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17</a:t>
            </a:fld>
            <a:endParaRPr lang="en-US"/>
          </a:p>
        </p:txBody>
      </p:sp>
    </p:spTree>
    <p:extLst>
      <p:ext uri="{BB962C8B-B14F-4D97-AF65-F5344CB8AC3E}">
        <p14:creationId xmlns:p14="http://schemas.microsoft.com/office/powerpoint/2010/main" val="320863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114751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24252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48823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30308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DEB55-6A27-4FE0-AB1E-3DB3FEA73DFB}" type="datetimeFigureOut">
              <a:rPr lang="en-US" smtClean="0"/>
              <a:pPr/>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5625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DEB55-6A27-4FE0-AB1E-3DB3FEA73DFB}" type="datetimeFigureOut">
              <a:rPr lang="en-US" smtClean="0"/>
              <a:pPr/>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66503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DEB55-6A27-4FE0-AB1E-3DB3FEA73DFB}" type="datetimeFigureOut">
              <a:rPr lang="en-US" smtClean="0"/>
              <a:pPr/>
              <a:t>8/30/2013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95476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DEB55-6A27-4FE0-AB1E-3DB3FEA73DFB}" type="datetimeFigureOut">
              <a:rPr lang="en-US" smtClean="0"/>
              <a:pPr/>
              <a:t>8/30/2013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31830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DEB55-6A27-4FE0-AB1E-3DB3FEA73DFB}" type="datetimeFigureOut">
              <a:rPr lang="en-US" smtClean="0"/>
              <a:pPr/>
              <a:t>8/30/2013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14404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DEB55-6A27-4FE0-AB1E-3DB3FEA73DFB}" type="datetimeFigureOut">
              <a:rPr lang="en-US" smtClean="0"/>
              <a:pPr/>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91092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DEB55-6A27-4FE0-AB1E-3DB3FEA73DFB}" type="datetimeFigureOut">
              <a:rPr lang="en-US" smtClean="0"/>
              <a:pPr/>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8460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DEB55-6A27-4FE0-AB1E-3DB3FEA73DFB}" type="datetimeFigureOut">
              <a:rPr lang="en-US" smtClean="0"/>
              <a:pPr/>
              <a:t>8/30/2013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055CE-DC95-4C53-840E-CF3FC9527C29}" type="slidenum">
              <a:rPr lang="en-US" smtClean="0"/>
              <a:pPr/>
              <a:t>‹#›</a:t>
            </a:fld>
            <a:endParaRPr lang="en-US"/>
          </a:p>
        </p:txBody>
      </p:sp>
    </p:spTree>
    <p:extLst>
      <p:ext uri="{BB962C8B-B14F-4D97-AF65-F5344CB8AC3E}">
        <p14:creationId xmlns:p14="http://schemas.microsoft.com/office/powerpoint/2010/main" val="35799117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jeaton@validussolutions.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freelanceswitch.com/" TargetMode="External"/><Relationship Id="rId7" Type="http://schemas.openxmlformats.org/officeDocument/2006/relationships/hyperlink" Target="http://donxml.com/allthingstechie/archive/2007/02/04/A-Guide-To-Information-Technology-Consulting-Rates.aspx" TargetMode="External"/><Relationship Id="rId2" Type="http://schemas.openxmlformats.org/officeDocument/2006/relationships/hyperlink" Target="http://www.allbusiness.com/" TargetMode="External"/><Relationship Id="rId1" Type="http://schemas.openxmlformats.org/officeDocument/2006/relationships/slideLayout" Target="../slideLayouts/slideLayout2.xml"/><Relationship Id="rId6" Type="http://schemas.openxmlformats.org/officeDocument/2006/relationships/hyperlink" Target="http://freshbooks.com/" TargetMode="External"/><Relationship Id="rId5" Type="http://schemas.openxmlformats.org/officeDocument/2006/relationships/hyperlink" Target="http://harvestapp.com/" TargetMode="External"/><Relationship Id="rId4" Type="http://schemas.openxmlformats.org/officeDocument/2006/relationships/hyperlink" Target="http://webworkerdaily.com/"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gif"/><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witter.com/mjeat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a:bodyPr>
          <a:lstStyle/>
          <a:p>
            <a:pPr marL="0" indent="0">
              <a:buNone/>
            </a:pPr>
            <a:r>
              <a:rPr lang="en-US" dirty="0"/>
              <a:t>Breaking free from the confines of the cubicle farm and going out on your own can be one of the most satisfying things you do for your career. It can also be one of the most terrifying. Along with Mike, several consultants and other professionals will help answer the most common questions people ask such as: "How do I get started?", "Where do I find clients?", "How much do I charge?" and many others. Come find out if the grass really is greener on the other side. </a:t>
            </a:r>
          </a:p>
        </p:txBody>
      </p:sp>
    </p:spTree>
    <p:extLst>
      <p:ext uri="{BB962C8B-B14F-4D97-AF65-F5344CB8AC3E}">
        <p14:creationId xmlns:p14="http://schemas.microsoft.com/office/powerpoint/2010/main" val="202820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 #2</a:t>
            </a:r>
            <a:endParaRPr lang="en-US" dirty="0"/>
          </a:p>
        </p:txBody>
      </p:sp>
      <p:sp>
        <p:nvSpPr>
          <p:cNvPr id="3" name="Content Placeholder 2"/>
          <p:cNvSpPr>
            <a:spLocks noGrp="1"/>
          </p:cNvSpPr>
          <p:nvPr>
            <p:ph idx="1"/>
          </p:nvPr>
        </p:nvSpPr>
        <p:spPr/>
        <p:txBody>
          <a:bodyPr/>
          <a:lstStyle/>
          <a:p>
            <a:r>
              <a:rPr lang="en-US" dirty="0" smtClean="0"/>
              <a:t>The content of this session is based almost entirely on my own experiences as an independent. Just like with writing code, other independent consultants will have different perspectives on how to run a business and will definitely have different ways of doing things.</a:t>
            </a:r>
            <a:endParaRPr lang="en-US" dirty="0"/>
          </a:p>
        </p:txBody>
      </p:sp>
    </p:spTree>
    <p:extLst>
      <p:ext uri="{BB962C8B-B14F-4D97-AF65-F5344CB8AC3E}">
        <p14:creationId xmlns:p14="http://schemas.microsoft.com/office/powerpoint/2010/main" val="1084143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did I get started?</a:t>
            </a:r>
            <a:endParaRPr lang="en-US" dirty="0"/>
          </a:p>
        </p:txBody>
      </p:sp>
      <p:sp>
        <p:nvSpPr>
          <p:cNvPr id="5" name="Content Placeholder 4"/>
          <p:cNvSpPr>
            <a:spLocks noGrp="1"/>
          </p:cNvSpPr>
          <p:nvPr>
            <p:ph idx="1"/>
          </p:nvPr>
        </p:nvSpPr>
        <p:spPr/>
        <p:txBody>
          <a:bodyPr/>
          <a:lstStyle/>
          <a:p>
            <a:r>
              <a:rPr lang="en-US" dirty="0" smtClean="0"/>
              <a:t>I had no clue what I was doing</a:t>
            </a:r>
          </a:p>
          <a:p>
            <a:r>
              <a:rPr lang="en-US" dirty="0" smtClean="0"/>
              <a:t>I made mistakes</a:t>
            </a:r>
          </a:p>
          <a:p>
            <a:pPr lvl="1"/>
            <a:r>
              <a:rPr lang="en-US" dirty="0" smtClean="0"/>
              <a:t>I walked out</a:t>
            </a:r>
          </a:p>
          <a:p>
            <a:pPr lvl="1"/>
            <a:r>
              <a:rPr lang="en-US" dirty="0" smtClean="0"/>
              <a:t>I burned bridges</a:t>
            </a:r>
          </a:p>
          <a:p>
            <a:pPr lvl="1"/>
            <a:r>
              <a:rPr lang="en-US" dirty="0" smtClean="0"/>
              <a:t>I did EVERYTHING wrong at the beginning</a:t>
            </a:r>
          </a:p>
          <a:p>
            <a:endParaRPr lang="en-US" dirty="0"/>
          </a:p>
        </p:txBody>
      </p:sp>
    </p:spTree>
    <p:extLst>
      <p:ext uri="{BB962C8B-B14F-4D97-AF65-F5344CB8AC3E}">
        <p14:creationId xmlns:p14="http://schemas.microsoft.com/office/powerpoint/2010/main" val="31516238"/>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What Have I learned?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8943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0"/>
            <a:ext cx="7772400" cy="1143000"/>
          </a:xfrm>
        </p:spPr>
        <p:txBody>
          <a:bodyPr>
            <a:normAutofit fontScale="90000"/>
          </a:bodyPr>
          <a:lstStyle/>
          <a:p>
            <a:r>
              <a:rPr lang="en-US" dirty="0" smtClean="0"/>
              <a:t/>
            </a:r>
            <a:br>
              <a:rPr lang="en-US" dirty="0" smtClean="0"/>
            </a:br>
            <a:r>
              <a:rPr lang="en-US" dirty="0" smtClean="0"/>
              <a:t>Be </a:t>
            </a:r>
            <a:r>
              <a:rPr lang="en-US" dirty="0"/>
              <a:t>Happy</a:t>
            </a:r>
            <a:br>
              <a:rPr lang="en-US" dirty="0"/>
            </a:br>
            <a:endParaRPr lang="en-US" sz="4400" dirty="0"/>
          </a:p>
        </p:txBody>
      </p:sp>
    </p:spTree>
    <p:extLst>
      <p:ext uri="{BB962C8B-B14F-4D97-AF65-F5344CB8AC3E}">
        <p14:creationId xmlns:p14="http://schemas.microsoft.com/office/powerpoint/2010/main" val="3251876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0"/>
            <a:ext cx="7772400" cy="1143000"/>
          </a:xfrm>
        </p:spPr>
        <p:txBody>
          <a:bodyPr>
            <a:normAutofit fontScale="90000"/>
          </a:bodyPr>
          <a:lstStyle/>
          <a:p>
            <a:r>
              <a:rPr lang="en-US" dirty="0"/>
              <a:t>Don’t put all your eggs in one </a:t>
            </a:r>
            <a:r>
              <a:rPr lang="en-US" dirty="0" smtClean="0"/>
              <a:t>basket</a:t>
            </a:r>
            <a:endParaRPr lang="en-US" dirty="0"/>
          </a:p>
        </p:txBody>
      </p:sp>
    </p:spTree>
    <p:extLst>
      <p:ext uri="{BB962C8B-B14F-4D97-AF65-F5344CB8AC3E}">
        <p14:creationId xmlns:p14="http://schemas.microsoft.com/office/powerpoint/2010/main" val="4031502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0"/>
            <a:ext cx="8686800" cy="1143000"/>
          </a:xfrm>
        </p:spPr>
        <p:txBody>
          <a:bodyPr>
            <a:noAutofit/>
          </a:bodyPr>
          <a:lstStyle/>
          <a:p>
            <a:r>
              <a:rPr lang="en-US" sz="4000" dirty="0"/>
              <a:t>Surround yourself with amazing </a:t>
            </a:r>
            <a:r>
              <a:rPr lang="en-US" sz="4000" dirty="0" smtClean="0"/>
              <a:t>people</a:t>
            </a:r>
            <a:endParaRPr lang="en-US" sz="4000" dirty="0"/>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Tree>
    <p:extLst>
      <p:ext uri="{BB962C8B-B14F-4D97-AF65-F5344CB8AC3E}">
        <p14:creationId xmlns:p14="http://schemas.microsoft.com/office/powerpoint/2010/main" val="1465153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0"/>
            <a:ext cx="8686800" cy="1143000"/>
          </a:xfrm>
        </p:spPr>
        <p:txBody>
          <a:bodyPr>
            <a:normAutofit fontScale="90000"/>
          </a:bodyPr>
          <a:lstStyle/>
          <a:p>
            <a:r>
              <a:rPr lang="en-US" dirty="0"/>
              <a:t>Understand that you’re running a </a:t>
            </a:r>
            <a:r>
              <a:rPr lang="en-US" dirty="0" smtClean="0"/>
              <a:t>business</a:t>
            </a:r>
            <a:endParaRPr lang="en-US" dirty="0"/>
          </a:p>
        </p:txBody>
      </p:sp>
    </p:spTree>
    <p:extLst>
      <p:ext uri="{BB962C8B-B14F-4D97-AF65-F5344CB8AC3E}">
        <p14:creationId xmlns:p14="http://schemas.microsoft.com/office/powerpoint/2010/main" val="1691110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It’s about making $$$</a:t>
            </a:r>
            <a:endParaRPr lang="en-US" dirty="0"/>
          </a:p>
        </p:txBody>
      </p:sp>
    </p:spTree>
    <p:extLst>
      <p:ext uri="{BB962C8B-B14F-4D97-AF65-F5344CB8AC3E}">
        <p14:creationId xmlns:p14="http://schemas.microsoft.com/office/powerpoint/2010/main" val="2517129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Be willing to make </a:t>
            </a:r>
            <a:r>
              <a:rPr lang="en-US" dirty="0" smtClean="0"/>
              <a:t>mistakes</a:t>
            </a:r>
            <a:endParaRPr lang="en-US" dirty="0"/>
          </a:p>
        </p:txBody>
      </p:sp>
    </p:spTree>
    <p:extLst>
      <p:ext uri="{BB962C8B-B14F-4D97-AF65-F5344CB8AC3E}">
        <p14:creationId xmlns:p14="http://schemas.microsoft.com/office/powerpoint/2010/main" val="744992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and Worst Things</a:t>
            </a:r>
            <a:endParaRPr lang="en-US" dirty="0"/>
          </a:p>
        </p:txBody>
      </p:sp>
      <p:sp>
        <p:nvSpPr>
          <p:cNvPr id="5" name="Content Placeholder 4"/>
          <p:cNvSpPr>
            <a:spLocks noGrp="1"/>
          </p:cNvSpPr>
          <p:nvPr>
            <p:ph idx="1"/>
          </p:nvPr>
        </p:nvSpPr>
        <p:spPr/>
        <p:txBody>
          <a:bodyPr>
            <a:normAutofit fontScale="92500" lnSpcReduction="10000"/>
          </a:bodyPr>
          <a:lstStyle/>
          <a:p>
            <a:r>
              <a:rPr lang="en-US" dirty="0"/>
              <a:t>Best</a:t>
            </a:r>
          </a:p>
          <a:p>
            <a:pPr lvl="1"/>
            <a:r>
              <a:rPr lang="en-US" dirty="0"/>
              <a:t>Home since my oldest was 4 months old</a:t>
            </a:r>
          </a:p>
          <a:p>
            <a:pPr lvl="1"/>
            <a:r>
              <a:rPr lang="en-US" dirty="0"/>
              <a:t>Flexible</a:t>
            </a:r>
          </a:p>
          <a:p>
            <a:pPr lvl="1"/>
            <a:r>
              <a:rPr lang="en-US" dirty="0"/>
              <a:t>I am in control</a:t>
            </a:r>
          </a:p>
          <a:p>
            <a:pPr lvl="1"/>
            <a:r>
              <a:rPr lang="en-US" dirty="0"/>
              <a:t>Good money (when times are good)</a:t>
            </a:r>
          </a:p>
          <a:p>
            <a:r>
              <a:rPr lang="en-US" dirty="0"/>
              <a:t>Worst</a:t>
            </a:r>
          </a:p>
          <a:p>
            <a:pPr lvl="1"/>
            <a:r>
              <a:rPr lang="en-US" dirty="0"/>
              <a:t>Feast/famine</a:t>
            </a:r>
          </a:p>
          <a:p>
            <a:pPr lvl="1"/>
            <a:r>
              <a:rPr lang="en-US" dirty="0"/>
              <a:t>Keeping the pipeline full</a:t>
            </a:r>
          </a:p>
          <a:p>
            <a:pPr lvl="1"/>
            <a:r>
              <a:rPr lang="en-US" dirty="0"/>
              <a:t>Always working</a:t>
            </a:r>
          </a:p>
          <a:p>
            <a:pPr lvl="1"/>
            <a:r>
              <a:rPr lang="en-US" dirty="0"/>
              <a:t>Periods of burnout</a:t>
            </a:r>
          </a:p>
          <a:p>
            <a:endParaRPr lang="en-US" dirty="0"/>
          </a:p>
        </p:txBody>
      </p:sp>
    </p:spTree>
    <p:extLst>
      <p:ext uri="{BB962C8B-B14F-4D97-AF65-F5344CB8AC3E}">
        <p14:creationId xmlns:p14="http://schemas.microsoft.com/office/powerpoint/2010/main" val="10022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Going Independent 101</a:t>
            </a:r>
            <a:br>
              <a:rPr lang="en-US" dirty="0" smtClean="0"/>
            </a:br>
            <a:r>
              <a:rPr lang="en-US" sz="2700" dirty="0" smtClean="0"/>
              <a:t>Lessons Learned from </a:t>
            </a:r>
            <a:r>
              <a:rPr lang="en-US" sz="2700" dirty="0" smtClean="0"/>
              <a:t>Over a </a:t>
            </a:r>
            <a:r>
              <a:rPr lang="en-US" sz="2700" dirty="0" smtClean="0"/>
              <a:t>Decade </a:t>
            </a:r>
            <a:r>
              <a:rPr lang="en-US" sz="2700" dirty="0" smtClean="0"/>
              <a:t>of Independence</a:t>
            </a:r>
            <a:endParaRPr lang="en-US" sz="2700" dirty="0"/>
          </a:p>
        </p:txBody>
      </p:sp>
      <p:sp>
        <p:nvSpPr>
          <p:cNvPr id="3" name="Subtitle 2"/>
          <p:cNvSpPr>
            <a:spLocks noGrp="1"/>
          </p:cNvSpPr>
          <p:nvPr>
            <p:ph type="subTitle" idx="1"/>
          </p:nvPr>
        </p:nvSpPr>
        <p:spPr/>
        <p:txBody>
          <a:bodyPr/>
          <a:lstStyle/>
          <a:p>
            <a:r>
              <a:rPr lang="en-US" dirty="0" smtClean="0"/>
              <a:t>Michael Eaton - </a:t>
            </a:r>
            <a:r>
              <a:rPr lang="en-US" dirty="0" smtClean="0">
                <a:hlinkClick r:id="rId2"/>
              </a:rPr>
              <a:t>mjeaton@validussolutions.com</a:t>
            </a:r>
            <a:r>
              <a:rPr lang="en-US" dirty="0" smtClean="0"/>
              <a:t> - @mjeaton on twitter</a:t>
            </a:r>
          </a:p>
          <a:p>
            <a:endParaRPr lang="en-US" dirty="0" smtClean="0"/>
          </a:p>
          <a:p>
            <a:endParaRPr lang="en-US" dirty="0"/>
          </a:p>
        </p:txBody>
      </p:sp>
    </p:spTree>
    <p:extLst>
      <p:ext uri="{BB962C8B-B14F-4D97-AF65-F5344CB8AC3E}">
        <p14:creationId xmlns:p14="http://schemas.microsoft.com/office/powerpoint/2010/main" val="678771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chor="ctr">
            <a:normAutofit fontScale="90000"/>
          </a:bodyPr>
          <a:lstStyle/>
          <a:p>
            <a:r>
              <a:rPr lang="en-US" dirty="0"/>
              <a:t>Why do you want to be </a:t>
            </a:r>
            <a:r>
              <a:rPr lang="en-US" dirty="0" smtClean="0"/>
              <a:t>independent?</a:t>
            </a:r>
            <a:endParaRPr lang="en-US" dirty="0"/>
          </a:p>
        </p:txBody>
      </p:sp>
    </p:spTree>
    <p:extLst>
      <p:ext uri="{BB962C8B-B14F-4D97-AF65-F5344CB8AC3E}">
        <p14:creationId xmlns:p14="http://schemas.microsoft.com/office/powerpoint/2010/main" val="2077680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smtClean="0"/>
              <a:t>In-Depth: Starting and Running a Business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4370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Starting a business is easy, anyone can do it</a:t>
            </a:r>
          </a:p>
        </p:txBody>
      </p:sp>
    </p:spTree>
    <p:extLst>
      <p:ext uri="{BB962C8B-B14F-4D97-AF65-F5344CB8AC3E}">
        <p14:creationId xmlns:p14="http://schemas.microsoft.com/office/powerpoint/2010/main" val="327815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Business - Planning</a:t>
            </a:r>
            <a:endParaRPr lang="en-US" dirty="0"/>
          </a:p>
        </p:txBody>
      </p:sp>
    </p:spTree>
    <p:extLst>
      <p:ext uri="{BB962C8B-B14F-4D97-AF65-F5344CB8AC3E}">
        <p14:creationId xmlns:p14="http://schemas.microsoft.com/office/powerpoint/2010/main" val="2892631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Type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LLC</a:t>
            </a:r>
          </a:p>
          <a:p>
            <a:pPr marL="0" indent="0">
              <a:buNone/>
            </a:pPr>
            <a:r>
              <a:rPr lang="en-US" dirty="0" smtClean="0"/>
              <a:t>- [S | C] Corp</a:t>
            </a:r>
            <a:endParaRPr lang="en-US" dirty="0"/>
          </a:p>
          <a:p>
            <a:pPr marL="0" indent="0">
              <a:buNone/>
            </a:pPr>
            <a:endParaRPr lang="en-US" dirty="0" smtClean="0"/>
          </a:p>
          <a:p>
            <a:pPr marL="0" indent="0">
              <a:buNone/>
            </a:pPr>
            <a:r>
              <a:rPr lang="en-US" dirty="0" smtClean="0"/>
              <a:t>Consult </a:t>
            </a:r>
            <a:r>
              <a:rPr lang="en-US" dirty="0"/>
              <a:t>both your accountant *and* your attorney to decide which is best. Do NOT simply take the word of another </a:t>
            </a:r>
            <a:r>
              <a:rPr lang="en-US" dirty="0" smtClean="0"/>
              <a:t>indie. </a:t>
            </a:r>
            <a:r>
              <a:rPr lang="en-US" dirty="0"/>
              <a:t>Each has its pros and cons that should be considered.</a:t>
            </a:r>
          </a:p>
          <a:p>
            <a:endParaRPr lang="en-US" dirty="0" smtClean="0"/>
          </a:p>
        </p:txBody>
      </p:sp>
    </p:spTree>
    <p:extLst>
      <p:ext uri="{BB962C8B-B14F-4D97-AF65-F5344CB8AC3E}">
        <p14:creationId xmlns:p14="http://schemas.microsoft.com/office/powerpoint/2010/main" val="378250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Insurance</a:t>
            </a:r>
            <a:endParaRPr lang="en-US" dirty="0"/>
          </a:p>
        </p:txBody>
      </p:sp>
      <p:sp>
        <p:nvSpPr>
          <p:cNvPr id="3" name="Content Placeholder 2"/>
          <p:cNvSpPr>
            <a:spLocks noGrp="1"/>
          </p:cNvSpPr>
          <p:nvPr>
            <p:ph idx="1"/>
          </p:nvPr>
        </p:nvSpPr>
        <p:spPr/>
        <p:txBody>
          <a:bodyPr>
            <a:normAutofit/>
          </a:bodyPr>
          <a:lstStyle/>
          <a:p>
            <a:r>
              <a:rPr lang="en-US" dirty="0"/>
              <a:t>General Liability</a:t>
            </a:r>
          </a:p>
          <a:p>
            <a:r>
              <a:rPr lang="en-US" dirty="0"/>
              <a:t>Errors and Omissions</a:t>
            </a:r>
          </a:p>
          <a:p>
            <a:pPr lvl="1"/>
            <a:r>
              <a:rPr lang="en-US" dirty="0"/>
              <a:t>Professional Liability </a:t>
            </a:r>
            <a:r>
              <a:rPr lang="en-US" dirty="0" smtClean="0"/>
              <a:t>(malpractice </a:t>
            </a:r>
            <a:r>
              <a:rPr lang="en-US" dirty="0"/>
              <a:t>insurance)</a:t>
            </a:r>
          </a:p>
          <a:p>
            <a:pPr marL="0" indent="0">
              <a:buNone/>
            </a:pPr>
            <a:endParaRPr lang="en-US" dirty="0" smtClean="0"/>
          </a:p>
        </p:txBody>
      </p:sp>
    </p:spTree>
    <p:extLst>
      <p:ext uri="{BB962C8B-B14F-4D97-AF65-F5344CB8AC3E}">
        <p14:creationId xmlns:p14="http://schemas.microsoft.com/office/powerpoint/2010/main" val="34472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Marketing</a:t>
            </a:r>
            <a:endParaRPr lang="en-US" dirty="0"/>
          </a:p>
        </p:txBody>
      </p:sp>
      <p:sp>
        <p:nvSpPr>
          <p:cNvPr id="3" name="Content Placeholder 2"/>
          <p:cNvSpPr>
            <a:spLocks noGrp="1"/>
          </p:cNvSpPr>
          <p:nvPr>
            <p:ph idx="1"/>
          </p:nvPr>
        </p:nvSpPr>
        <p:spPr/>
        <p:txBody>
          <a:bodyPr>
            <a:normAutofit/>
          </a:bodyPr>
          <a:lstStyle/>
          <a:p>
            <a:r>
              <a:rPr lang="en-US" dirty="0"/>
              <a:t>How will you find clients?</a:t>
            </a:r>
          </a:p>
          <a:p>
            <a:r>
              <a:rPr lang="en-US" dirty="0"/>
              <a:t>How will you engage the clients you find (or that find you)?</a:t>
            </a:r>
          </a:p>
          <a:p>
            <a:pPr marL="0" indent="0">
              <a:buNone/>
            </a:pPr>
            <a:endParaRPr lang="en-US" dirty="0" smtClean="0"/>
          </a:p>
        </p:txBody>
      </p:sp>
    </p:spTree>
    <p:extLst>
      <p:ext uri="{BB962C8B-B14F-4D97-AF65-F5344CB8AC3E}">
        <p14:creationId xmlns:p14="http://schemas.microsoft.com/office/powerpoint/2010/main" val="249753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a:t>
            </a:r>
            <a:r>
              <a:rPr lang="en-US" dirty="0" smtClean="0"/>
              <a:t>Contracts</a:t>
            </a:r>
            <a:endParaRPr lang="en-US" dirty="0"/>
          </a:p>
        </p:txBody>
      </p:sp>
      <p:sp>
        <p:nvSpPr>
          <p:cNvPr id="3" name="Content Placeholder 2"/>
          <p:cNvSpPr>
            <a:spLocks noGrp="1"/>
          </p:cNvSpPr>
          <p:nvPr>
            <p:ph idx="1"/>
          </p:nvPr>
        </p:nvSpPr>
        <p:spPr/>
        <p:txBody>
          <a:bodyPr/>
          <a:lstStyle/>
          <a:p>
            <a:r>
              <a:rPr lang="en-US" dirty="0"/>
              <a:t>Do NOT ever engage in a project without having a contract in </a:t>
            </a:r>
            <a:r>
              <a:rPr lang="en-US" dirty="0" smtClean="0"/>
              <a:t>place</a:t>
            </a:r>
          </a:p>
          <a:p>
            <a:endParaRPr lang="en-US" dirty="0"/>
          </a:p>
          <a:p>
            <a:r>
              <a:rPr lang="en-US" dirty="0"/>
              <a:t>Do NOT ever engage in a project without having a contract in </a:t>
            </a:r>
            <a:r>
              <a:rPr lang="en-US" dirty="0" smtClean="0"/>
              <a:t>place</a:t>
            </a:r>
          </a:p>
          <a:p>
            <a:endParaRPr lang="en-US" dirty="0"/>
          </a:p>
          <a:p>
            <a:r>
              <a:rPr lang="en-US" dirty="0"/>
              <a:t>Do NOT ever engage in a project without having a contract in place</a:t>
            </a:r>
          </a:p>
        </p:txBody>
      </p:sp>
    </p:spTree>
    <p:extLst>
      <p:ext uri="{BB962C8B-B14F-4D97-AF65-F5344CB8AC3E}">
        <p14:creationId xmlns:p14="http://schemas.microsoft.com/office/powerpoint/2010/main" val="55391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a:t>
            </a:r>
            <a:r>
              <a:rPr lang="en-US" dirty="0" smtClean="0"/>
              <a:t>Contracts</a:t>
            </a:r>
            <a:endParaRPr lang="en-US" dirty="0"/>
          </a:p>
        </p:txBody>
      </p:sp>
      <p:sp>
        <p:nvSpPr>
          <p:cNvPr id="3" name="Content Placeholder 2"/>
          <p:cNvSpPr>
            <a:spLocks noGrp="1"/>
          </p:cNvSpPr>
          <p:nvPr>
            <p:ph idx="1"/>
          </p:nvPr>
        </p:nvSpPr>
        <p:spPr/>
        <p:txBody>
          <a:bodyPr/>
          <a:lstStyle/>
          <a:p>
            <a:r>
              <a:rPr lang="en-US" dirty="0"/>
              <a:t>Have a contract drawn up by an attorney familiar with the tech space</a:t>
            </a:r>
          </a:p>
          <a:p>
            <a:r>
              <a:rPr lang="en-US" dirty="0"/>
              <a:t>If the client provides the contract, have it reviewed by your attorney</a:t>
            </a:r>
          </a:p>
          <a:p>
            <a:r>
              <a:rPr lang="en-US" dirty="0"/>
              <a:t>Never make any modifications to the contract yourself.</a:t>
            </a:r>
          </a:p>
          <a:p>
            <a:pPr lvl="1"/>
            <a:r>
              <a:rPr lang="en-US" dirty="0"/>
              <a:t>Remember, *you* are  not an attorney</a:t>
            </a:r>
          </a:p>
          <a:p>
            <a:pPr marL="0" indent="0">
              <a:buNone/>
            </a:pPr>
            <a:endParaRPr lang="en-US" dirty="0"/>
          </a:p>
        </p:txBody>
      </p:sp>
    </p:spTree>
    <p:extLst>
      <p:ext uri="{BB962C8B-B14F-4D97-AF65-F5344CB8AC3E}">
        <p14:creationId xmlns:p14="http://schemas.microsoft.com/office/powerpoint/2010/main" val="57213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a:t>
            </a:r>
            <a:r>
              <a:rPr lang="en-US" dirty="0" smtClean="0"/>
              <a:t>Contracts</a:t>
            </a:r>
            <a:endParaRPr lang="en-US" dirty="0"/>
          </a:p>
        </p:txBody>
      </p:sp>
      <p:sp>
        <p:nvSpPr>
          <p:cNvPr id="3" name="Content Placeholder 2"/>
          <p:cNvSpPr>
            <a:spLocks noGrp="1"/>
          </p:cNvSpPr>
          <p:nvPr>
            <p:ph idx="1"/>
          </p:nvPr>
        </p:nvSpPr>
        <p:spPr/>
        <p:txBody>
          <a:bodyPr/>
          <a:lstStyle/>
          <a:p>
            <a:r>
              <a:rPr lang="en-US" dirty="0" smtClean="0"/>
              <a:t>Intellectual property ownership</a:t>
            </a:r>
            <a:endParaRPr lang="en-US" dirty="0"/>
          </a:p>
          <a:p>
            <a:pPr marL="0" indent="0">
              <a:buNone/>
            </a:pPr>
            <a:endParaRPr lang="en-US" dirty="0"/>
          </a:p>
        </p:txBody>
      </p:sp>
    </p:spTree>
    <p:extLst>
      <p:ext uri="{BB962C8B-B14F-4D97-AF65-F5344CB8AC3E}">
        <p14:creationId xmlns:p14="http://schemas.microsoft.com/office/powerpoint/2010/main" val="20241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Session</a:t>
            </a:r>
            <a:endParaRPr lang="en-US" dirty="0"/>
          </a:p>
        </p:txBody>
      </p:sp>
      <p:sp>
        <p:nvSpPr>
          <p:cNvPr id="4" name="Content Placeholder 3"/>
          <p:cNvSpPr>
            <a:spLocks noGrp="1"/>
          </p:cNvSpPr>
          <p:nvPr>
            <p:ph idx="1"/>
          </p:nvPr>
        </p:nvSpPr>
        <p:spPr/>
        <p:txBody>
          <a:bodyPr/>
          <a:lstStyle/>
          <a:p>
            <a:r>
              <a:rPr lang="en-US" dirty="0" smtClean="0"/>
              <a:t>Share lessons learned</a:t>
            </a:r>
          </a:p>
          <a:p>
            <a:r>
              <a:rPr lang="en-US" dirty="0" smtClean="0"/>
              <a:t>Provide you with the tools and resources necessary to either:</a:t>
            </a:r>
          </a:p>
          <a:p>
            <a:pPr lvl="1"/>
            <a:r>
              <a:rPr lang="en-US" dirty="0" smtClean="0"/>
              <a:t>Support what you’re currently doing as an indie</a:t>
            </a:r>
          </a:p>
          <a:p>
            <a:pPr lvl="1"/>
            <a:r>
              <a:rPr lang="en-US" dirty="0" smtClean="0"/>
              <a:t>Make the leap to life as an indie</a:t>
            </a:r>
          </a:p>
        </p:txBody>
      </p:sp>
    </p:spTree>
    <p:extLst>
      <p:ext uri="{BB962C8B-B14F-4D97-AF65-F5344CB8AC3E}">
        <p14:creationId xmlns:p14="http://schemas.microsoft.com/office/powerpoint/2010/main" val="2308797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Things to think about</a:t>
            </a:r>
          </a:p>
        </p:txBody>
      </p:sp>
      <p:sp>
        <p:nvSpPr>
          <p:cNvPr id="3" name="Content Placeholder 2"/>
          <p:cNvSpPr>
            <a:spLocks noGrp="1"/>
          </p:cNvSpPr>
          <p:nvPr>
            <p:ph sz="half" idx="1"/>
          </p:nvPr>
        </p:nvSpPr>
        <p:spPr/>
        <p:txBody>
          <a:bodyPr/>
          <a:lstStyle/>
          <a:p>
            <a:pPr lvl="1"/>
            <a:endParaRPr lang="en-US" dirty="0"/>
          </a:p>
          <a:p>
            <a:endParaRPr lang="en-US" dirty="0"/>
          </a:p>
        </p:txBody>
      </p:sp>
      <p:sp>
        <p:nvSpPr>
          <p:cNvPr id="4" name="Content Placeholder 3"/>
          <p:cNvSpPr>
            <a:spLocks noGrp="1"/>
          </p:cNvSpPr>
          <p:nvPr>
            <p:ph sz="half" idx="2"/>
          </p:nvPr>
        </p:nvSpPr>
        <p:spPr>
          <a:xfrm>
            <a:off x="457200" y="1600200"/>
            <a:ext cx="8229600" cy="4525963"/>
          </a:xfrm>
        </p:spPr>
        <p:txBody>
          <a:bodyPr/>
          <a:lstStyle/>
          <a:p>
            <a:r>
              <a:rPr lang="en-US" dirty="0"/>
              <a:t>Billing / Invoicing</a:t>
            </a:r>
          </a:p>
          <a:p>
            <a:pPr lvl="1"/>
            <a:r>
              <a:rPr lang="en-US" dirty="0"/>
              <a:t>Track your time!</a:t>
            </a:r>
          </a:p>
          <a:p>
            <a:pPr lvl="1"/>
            <a:r>
              <a:rPr lang="en-US" dirty="0"/>
              <a:t>Make it easy for you</a:t>
            </a:r>
          </a:p>
          <a:p>
            <a:pPr lvl="1"/>
            <a:r>
              <a:rPr lang="en-US" dirty="0"/>
              <a:t>Make it easy for your clients</a:t>
            </a:r>
          </a:p>
          <a:p>
            <a:pPr lvl="1"/>
            <a:r>
              <a:rPr lang="en-US" dirty="0"/>
              <a:t>Think about how you’ll handle slow-pay/no-pay clients *before* it actually happens</a:t>
            </a:r>
          </a:p>
          <a:p>
            <a:pPr lvl="2"/>
            <a:r>
              <a:rPr lang="en-US" dirty="0"/>
              <a:t>It *will* happen, it’s just a matter of time</a:t>
            </a:r>
          </a:p>
          <a:p>
            <a:pPr lvl="1"/>
            <a:r>
              <a:rPr lang="en-US" dirty="0"/>
              <a:t>Net 30 is stupid (rant)</a:t>
            </a:r>
          </a:p>
          <a:p>
            <a:pPr marL="0" indent="0">
              <a:buNone/>
            </a:pPr>
            <a:endParaRPr lang="en-US" dirty="0"/>
          </a:p>
        </p:txBody>
      </p:sp>
    </p:spTree>
    <p:extLst>
      <p:ext uri="{BB962C8B-B14F-4D97-AF65-F5344CB8AC3E}">
        <p14:creationId xmlns:p14="http://schemas.microsoft.com/office/powerpoint/2010/main" val="124455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t>
            </a:r>
            <a:r>
              <a:rPr lang="en-US" dirty="0" smtClean="0"/>
              <a:t>– Too much work</a:t>
            </a:r>
            <a:endParaRPr lang="en-US" dirty="0"/>
          </a:p>
        </p:txBody>
      </p:sp>
      <p:sp>
        <p:nvSpPr>
          <p:cNvPr id="3" name="Content Placeholder 2"/>
          <p:cNvSpPr>
            <a:spLocks noGrp="1"/>
          </p:cNvSpPr>
          <p:nvPr>
            <p:ph sz="half" idx="1"/>
          </p:nvPr>
        </p:nvSpPr>
        <p:spPr/>
        <p:txBody>
          <a:bodyPr/>
          <a:lstStyle/>
          <a:p>
            <a:pPr lvl="1"/>
            <a:endParaRPr lang="en-US" dirty="0"/>
          </a:p>
          <a:p>
            <a:endParaRPr lang="en-US" dirty="0"/>
          </a:p>
        </p:txBody>
      </p:sp>
      <p:sp>
        <p:nvSpPr>
          <p:cNvPr id="4" name="Content Placeholder 3"/>
          <p:cNvSpPr>
            <a:spLocks noGrp="1"/>
          </p:cNvSpPr>
          <p:nvPr>
            <p:ph sz="half" idx="2"/>
          </p:nvPr>
        </p:nvSpPr>
        <p:spPr>
          <a:xfrm>
            <a:off x="457200" y="1600200"/>
            <a:ext cx="8229600" cy="4525963"/>
          </a:xfrm>
        </p:spPr>
        <p:txBody>
          <a:bodyPr/>
          <a:lstStyle/>
          <a:p>
            <a:r>
              <a:rPr lang="en-US" dirty="0" smtClean="0"/>
              <a:t>Employees</a:t>
            </a:r>
          </a:p>
          <a:p>
            <a:r>
              <a:rPr lang="en-US" dirty="0" smtClean="0"/>
              <a:t>Sub-contractors</a:t>
            </a:r>
          </a:p>
        </p:txBody>
      </p:sp>
    </p:spTree>
    <p:extLst>
      <p:ext uri="{BB962C8B-B14F-4D97-AF65-F5344CB8AC3E}">
        <p14:creationId xmlns:p14="http://schemas.microsoft.com/office/powerpoint/2010/main" val="171067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Reduce friction</a:t>
            </a:r>
            <a:endParaRPr lang="en-US" dirty="0"/>
          </a:p>
        </p:txBody>
      </p:sp>
      <p:sp>
        <p:nvSpPr>
          <p:cNvPr id="3" name="Content Placeholder 2"/>
          <p:cNvSpPr>
            <a:spLocks noGrp="1"/>
          </p:cNvSpPr>
          <p:nvPr>
            <p:ph idx="1"/>
          </p:nvPr>
        </p:nvSpPr>
        <p:spPr/>
        <p:txBody>
          <a:bodyPr/>
          <a:lstStyle/>
          <a:p>
            <a:pPr marL="0" indent="0">
              <a:buNone/>
            </a:pPr>
            <a:r>
              <a:rPr lang="en-US" dirty="0" smtClean="0"/>
              <a:t>Harvest</a:t>
            </a:r>
          </a:p>
          <a:p>
            <a:pPr marL="0" indent="0">
              <a:buNone/>
            </a:pPr>
            <a:r>
              <a:rPr lang="en-US" dirty="0" smtClean="0"/>
              <a:t>Outright</a:t>
            </a:r>
          </a:p>
          <a:p>
            <a:pPr marL="0" indent="0">
              <a:buNone/>
            </a:pPr>
            <a:r>
              <a:rPr lang="en-US" dirty="0" err="1" smtClean="0"/>
              <a:t>TimeSnapper</a:t>
            </a:r>
            <a:endParaRPr lang="en-US" dirty="0" smtClean="0"/>
          </a:p>
          <a:p>
            <a:pPr marL="0" indent="0">
              <a:buNone/>
            </a:pPr>
            <a:r>
              <a:rPr lang="en-US" dirty="0" err="1" smtClean="0"/>
              <a:t>AgileZen</a:t>
            </a:r>
            <a:endParaRPr lang="en-US" dirty="0" smtClean="0"/>
          </a:p>
        </p:txBody>
      </p:sp>
    </p:spTree>
    <p:extLst>
      <p:ext uri="{BB962C8B-B14F-4D97-AF65-F5344CB8AC3E}">
        <p14:creationId xmlns:p14="http://schemas.microsoft.com/office/powerpoint/2010/main" val="3753641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Things to think about</a:t>
            </a:r>
          </a:p>
        </p:txBody>
      </p:sp>
      <p:sp>
        <p:nvSpPr>
          <p:cNvPr id="3" name="Content Placeholder 2"/>
          <p:cNvSpPr>
            <a:spLocks noGrp="1"/>
          </p:cNvSpPr>
          <p:nvPr>
            <p:ph idx="1"/>
          </p:nvPr>
        </p:nvSpPr>
        <p:spPr/>
        <p:txBody>
          <a:bodyPr/>
          <a:lstStyle/>
          <a:p>
            <a:r>
              <a:rPr lang="en-US" dirty="0"/>
              <a:t>Staying sane</a:t>
            </a:r>
          </a:p>
          <a:p>
            <a:pPr lvl="1"/>
            <a:r>
              <a:rPr lang="en-US" dirty="0"/>
              <a:t>Take time out for you</a:t>
            </a:r>
          </a:p>
          <a:p>
            <a:pPr lvl="2"/>
            <a:r>
              <a:rPr lang="en-US" dirty="0"/>
              <a:t>Unplug once in awhile</a:t>
            </a:r>
          </a:p>
          <a:p>
            <a:pPr lvl="2"/>
            <a:r>
              <a:rPr lang="en-US" dirty="0"/>
              <a:t>Talk to other people outside of IM/IRC/Twitter/Facebook</a:t>
            </a:r>
          </a:p>
          <a:p>
            <a:endParaRPr lang="en-US" dirty="0"/>
          </a:p>
        </p:txBody>
      </p:sp>
    </p:spTree>
    <p:extLst>
      <p:ext uri="{BB962C8B-B14F-4D97-AF65-F5344CB8AC3E}">
        <p14:creationId xmlns:p14="http://schemas.microsoft.com/office/powerpoint/2010/main" val="25617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In-Depth: Clients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7811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How to find them</a:t>
            </a:r>
            <a:endParaRPr lang="en-US" dirty="0"/>
          </a:p>
        </p:txBody>
      </p:sp>
      <p:sp>
        <p:nvSpPr>
          <p:cNvPr id="3" name="Content Placeholder 2"/>
          <p:cNvSpPr>
            <a:spLocks noGrp="1"/>
          </p:cNvSpPr>
          <p:nvPr>
            <p:ph sz="half" idx="1"/>
          </p:nvPr>
        </p:nvSpPr>
        <p:spPr/>
        <p:txBody>
          <a:bodyPr/>
          <a:lstStyle/>
          <a:p>
            <a:pPr lvl="1"/>
            <a:endParaRPr lang="en-US" dirty="0" smtClean="0"/>
          </a:p>
          <a:p>
            <a:pPr lvl="1"/>
            <a:endParaRPr lang="en-US" dirty="0" smtClean="0"/>
          </a:p>
          <a:p>
            <a:endParaRPr lang="en-US" dirty="0" smtClean="0"/>
          </a:p>
          <a:p>
            <a:endParaRPr lang="en-US" dirty="0" smtClean="0"/>
          </a:p>
          <a:p>
            <a:endParaRPr lang="en-US" dirty="0"/>
          </a:p>
        </p:txBody>
      </p:sp>
      <p:sp>
        <p:nvSpPr>
          <p:cNvPr id="6" name="Content Placeholder 5"/>
          <p:cNvSpPr>
            <a:spLocks noGrp="1"/>
          </p:cNvSpPr>
          <p:nvPr>
            <p:ph sz="half" idx="2"/>
          </p:nvPr>
        </p:nvSpPr>
        <p:spPr>
          <a:xfrm>
            <a:off x="533400" y="1600200"/>
            <a:ext cx="8153400" cy="4648200"/>
          </a:xfrm>
        </p:spPr>
        <p:txBody>
          <a:bodyPr/>
          <a:lstStyle/>
          <a:p>
            <a:r>
              <a:rPr lang="en-US" dirty="0"/>
              <a:t>Networking!</a:t>
            </a:r>
          </a:p>
          <a:p>
            <a:pPr lvl="1"/>
            <a:r>
              <a:rPr lang="en-US" dirty="0"/>
              <a:t>Contact former bosses and co-workers</a:t>
            </a:r>
          </a:p>
          <a:p>
            <a:pPr lvl="1"/>
            <a:r>
              <a:rPr lang="en-US" dirty="0"/>
              <a:t>Face-to-face networking</a:t>
            </a:r>
          </a:p>
          <a:p>
            <a:pPr lvl="1"/>
            <a:r>
              <a:rPr lang="en-US" dirty="0"/>
              <a:t>Local business groups / Chambers</a:t>
            </a:r>
          </a:p>
          <a:p>
            <a:pPr lvl="1"/>
            <a:r>
              <a:rPr lang="en-US" dirty="0"/>
              <a:t>Headhunters</a:t>
            </a:r>
          </a:p>
          <a:p>
            <a:pPr lvl="1"/>
            <a:r>
              <a:rPr lang="en-US" dirty="0"/>
              <a:t>Business cards</a:t>
            </a:r>
          </a:p>
          <a:p>
            <a:pPr lvl="1"/>
            <a:r>
              <a:rPr lang="en-US" dirty="0"/>
              <a:t>Website / blog</a:t>
            </a:r>
          </a:p>
          <a:p>
            <a:pPr lvl="1"/>
            <a:r>
              <a:rPr lang="en-US" dirty="0"/>
              <a:t>Social networking</a:t>
            </a:r>
          </a:p>
          <a:p>
            <a:endParaRPr lang="en-US" dirty="0"/>
          </a:p>
        </p:txBody>
      </p:sp>
    </p:spTree>
    <p:extLst>
      <p:ext uri="{BB962C8B-B14F-4D97-AF65-F5344CB8AC3E}">
        <p14:creationId xmlns:p14="http://schemas.microsoft.com/office/powerpoint/2010/main" val="222426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After you find them</a:t>
            </a:r>
            <a:endParaRPr lang="en-US" dirty="0"/>
          </a:p>
        </p:txBody>
      </p:sp>
      <p:sp>
        <p:nvSpPr>
          <p:cNvPr id="3" name="Content Placeholder 2"/>
          <p:cNvSpPr>
            <a:spLocks noGrp="1"/>
          </p:cNvSpPr>
          <p:nvPr>
            <p:ph idx="1"/>
          </p:nvPr>
        </p:nvSpPr>
        <p:spPr/>
        <p:txBody>
          <a:bodyPr>
            <a:normAutofit/>
          </a:bodyPr>
          <a:lstStyle/>
          <a:p>
            <a:r>
              <a:rPr lang="en-US" dirty="0"/>
              <a:t>Do your due </a:t>
            </a:r>
            <a:r>
              <a:rPr lang="en-US" dirty="0" smtClean="0"/>
              <a:t>diligence</a:t>
            </a:r>
          </a:p>
          <a:p>
            <a:pPr lvl="1"/>
            <a:r>
              <a:rPr lang="en-US" dirty="0"/>
              <a:t>Google them</a:t>
            </a:r>
          </a:p>
          <a:p>
            <a:pPr lvl="1"/>
            <a:r>
              <a:rPr lang="en-US" dirty="0"/>
              <a:t>Search the Better Business Bureau</a:t>
            </a:r>
          </a:p>
          <a:p>
            <a:pPr lvl="1"/>
            <a:r>
              <a:rPr lang="en-US" dirty="0"/>
              <a:t>Ask around</a:t>
            </a:r>
          </a:p>
          <a:p>
            <a:pPr marL="0" indent="0">
              <a:buNone/>
            </a:pPr>
            <a:r>
              <a:rPr lang="en-US" dirty="0"/>
              <a:t/>
            </a:r>
            <a:br>
              <a:rPr lang="en-US" dirty="0"/>
            </a:br>
            <a:endParaRPr lang="en-US" dirty="0" smtClean="0"/>
          </a:p>
          <a:p>
            <a:r>
              <a:rPr lang="en-US" dirty="0"/>
              <a:t>If you see any red flags about the potential relationship, do NOT dismiss them</a:t>
            </a:r>
          </a:p>
          <a:p>
            <a:endParaRPr lang="en-US" dirty="0"/>
          </a:p>
        </p:txBody>
      </p:sp>
    </p:spTree>
    <p:extLst>
      <p:ext uri="{BB962C8B-B14F-4D97-AF65-F5344CB8AC3E}">
        <p14:creationId xmlns:p14="http://schemas.microsoft.com/office/powerpoint/2010/main" val="297444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0"/>
                                  </p:iterate>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nodeType="clickEffect">
                                  <p:stCondLst>
                                    <p:cond delay="0"/>
                                  </p:stCondLst>
                                  <p:iterate type="lt">
                                    <p:tmPct val="4000"/>
                                  </p:iterate>
                                  <p:childTnLst>
                                    <p:set>
                                      <p:cBhvr override="childStyle">
                                        <p:cTn id="26" dur="500" fill="hold"/>
                                        <p:tgtEl>
                                          <p:spTgt spid="3">
                                            <p:txEl>
                                              <p:pRg st="5" end="5"/>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Building the Relationship</a:t>
            </a:r>
            <a:endParaRPr lang="en-US" dirty="0"/>
          </a:p>
        </p:txBody>
      </p:sp>
      <p:sp>
        <p:nvSpPr>
          <p:cNvPr id="3" name="Content Placeholder 2"/>
          <p:cNvSpPr>
            <a:spLocks noGrp="1"/>
          </p:cNvSpPr>
          <p:nvPr>
            <p:ph idx="1"/>
          </p:nvPr>
        </p:nvSpPr>
        <p:spPr/>
        <p:txBody>
          <a:bodyPr/>
          <a:lstStyle/>
          <a:p>
            <a:r>
              <a:rPr lang="en-US" dirty="0"/>
              <a:t>Be transparent</a:t>
            </a:r>
          </a:p>
          <a:p>
            <a:r>
              <a:rPr lang="en-US" dirty="0"/>
              <a:t>Don’t waste your time or their money</a:t>
            </a:r>
          </a:p>
          <a:p>
            <a:r>
              <a:rPr lang="en-US" dirty="0"/>
              <a:t>Communicate!</a:t>
            </a:r>
          </a:p>
          <a:p>
            <a:pPr lvl="1"/>
            <a:endParaRPr lang="en-US" dirty="0"/>
          </a:p>
        </p:txBody>
      </p:sp>
    </p:spTree>
    <p:extLst>
      <p:ext uri="{BB962C8B-B14F-4D97-AF65-F5344CB8AC3E}">
        <p14:creationId xmlns:p14="http://schemas.microsoft.com/office/powerpoint/2010/main" val="205359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Communication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Communication is the top priority once you’ve landed the </a:t>
            </a:r>
            <a:r>
              <a:rPr lang="en-US" dirty="0" smtClean="0"/>
              <a:t>client</a:t>
            </a:r>
          </a:p>
          <a:p>
            <a:pPr marL="0" indent="0">
              <a:buNone/>
            </a:pPr>
            <a:endParaRPr lang="en-US" dirty="0"/>
          </a:p>
          <a:p>
            <a:r>
              <a:rPr lang="en-US" dirty="0"/>
              <a:t>Don’t ever hesitate to pick up the phone</a:t>
            </a:r>
          </a:p>
          <a:p>
            <a:r>
              <a:rPr lang="en-US" dirty="0"/>
              <a:t>Remember, it’s their money and their project</a:t>
            </a:r>
          </a:p>
          <a:p>
            <a:r>
              <a:rPr lang="en-US" dirty="0"/>
              <a:t>They won’t always be right, but neither will you</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279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When things go bad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81831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Lessons Learned from a Decade of Independence</a:t>
            </a:r>
          </a:p>
          <a:p>
            <a:r>
              <a:rPr lang="en-US" dirty="0" smtClean="0"/>
              <a:t>Starting/running a Business</a:t>
            </a:r>
          </a:p>
          <a:p>
            <a:r>
              <a:rPr lang="en-US" dirty="0" smtClean="0"/>
              <a:t>Clients</a:t>
            </a:r>
          </a:p>
          <a:p>
            <a:r>
              <a:rPr lang="en-US" dirty="0" smtClean="0"/>
              <a:t>Rates</a:t>
            </a:r>
          </a:p>
          <a:p>
            <a:pPr marL="0" indent="0">
              <a:buNone/>
            </a:pPr>
            <a:endParaRPr lang="en-US" dirty="0" smtClean="0"/>
          </a:p>
        </p:txBody>
      </p:sp>
    </p:spTree>
    <p:extLst>
      <p:ext uri="{BB962C8B-B14F-4D97-AF65-F5344CB8AC3E}">
        <p14:creationId xmlns:p14="http://schemas.microsoft.com/office/powerpoint/2010/main" val="1182985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In-Depth: Setting Your Rate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8492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Rates - Calculating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dirty="0" smtClean="0"/>
              <a:t>Rate = salary / 2000</a:t>
            </a:r>
            <a:endParaRPr lang="en-US" dirty="0"/>
          </a:p>
        </p:txBody>
      </p:sp>
    </p:spTree>
    <p:extLst>
      <p:ext uri="{BB962C8B-B14F-4D97-AF65-F5344CB8AC3E}">
        <p14:creationId xmlns:p14="http://schemas.microsoft.com/office/powerpoint/2010/main" val="36143497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Rates - Calculating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strike="sngStrike" dirty="0" smtClean="0"/>
              <a:t>Rate = salary / 2000</a:t>
            </a:r>
            <a:endParaRPr lang="en-US" strike="sngStrike" dirty="0"/>
          </a:p>
        </p:txBody>
      </p:sp>
    </p:spTree>
    <p:extLst>
      <p:ext uri="{BB962C8B-B14F-4D97-AF65-F5344CB8AC3E}">
        <p14:creationId xmlns:p14="http://schemas.microsoft.com/office/powerpoint/2010/main" val="24008194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 Business Costs</a:t>
            </a:r>
            <a:endParaRPr lang="en-US" dirty="0"/>
          </a:p>
        </p:txBody>
      </p:sp>
      <p:sp>
        <p:nvSpPr>
          <p:cNvPr id="5" name="Content Placeholder 4"/>
          <p:cNvSpPr>
            <a:spLocks noGrp="1"/>
          </p:cNvSpPr>
          <p:nvPr>
            <p:ph idx="1"/>
          </p:nvPr>
        </p:nvSpPr>
        <p:spPr/>
        <p:txBody>
          <a:bodyPr/>
          <a:lstStyle/>
          <a:p>
            <a:r>
              <a:rPr lang="en-US" dirty="0" smtClean="0"/>
              <a:t>Rent, licenses, travel, phones, marketing, legal fees, accounting fees, hardware, software, insurance, taxes, education, office supplies…</a:t>
            </a:r>
            <a:endParaRPr lang="en-US" dirty="0"/>
          </a:p>
        </p:txBody>
      </p:sp>
    </p:spTree>
    <p:extLst>
      <p:ext uri="{BB962C8B-B14F-4D97-AF65-F5344CB8AC3E}">
        <p14:creationId xmlns:p14="http://schemas.microsoft.com/office/powerpoint/2010/main" val="15922252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Personal Costs</a:t>
            </a:r>
            <a:endParaRPr lang="en-US" dirty="0"/>
          </a:p>
        </p:txBody>
      </p:sp>
      <p:sp>
        <p:nvSpPr>
          <p:cNvPr id="3" name="Content Placeholder 2"/>
          <p:cNvSpPr>
            <a:spLocks noGrp="1"/>
          </p:cNvSpPr>
          <p:nvPr>
            <p:ph idx="1"/>
          </p:nvPr>
        </p:nvSpPr>
        <p:spPr/>
        <p:txBody>
          <a:bodyPr/>
          <a:lstStyle/>
          <a:p>
            <a:r>
              <a:rPr lang="en-US" dirty="0" smtClean="0"/>
              <a:t>Mortgage, insurance, vehicles, vacation, education, retirement, daily expenses</a:t>
            </a:r>
          </a:p>
          <a:p>
            <a:endParaRPr lang="en-US" dirty="0"/>
          </a:p>
          <a:p>
            <a:r>
              <a:rPr lang="en-US" dirty="0" smtClean="0"/>
              <a:t>DO YOU HAVE KIDS? </a:t>
            </a:r>
            <a:r>
              <a:rPr lang="en-US" dirty="0" smtClean="0">
                <a:sym typeface="Wingdings" pitchFamily="2" charset="2"/>
              </a:rPr>
              <a:t></a:t>
            </a:r>
            <a:endParaRPr lang="en-US" dirty="0"/>
          </a:p>
        </p:txBody>
      </p:sp>
    </p:spTree>
    <p:extLst>
      <p:ext uri="{BB962C8B-B14F-4D97-AF65-F5344CB8AC3E}">
        <p14:creationId xmlns:p14="http://schemas.microsoft.com/office/powerpoint/2010/main" val="43616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Billable Hours</a:t>
            </a:r>
            <a:endParaRPr lang="en-US" dirty="0"/>
          </a:p>
        </p:txBody>
      </p:sp>
      <p:sp>
        <p:nvSpPr>
          <p:cNvPr id="3" name="Content Placeholder 2"/>
          <p:cNvSpPr>
            <a:spLocks noGrp="1"/>
          </p:cNvSpPr>
          <p:nvPr>
            <p:ph idx="1"/>
          </p:nvPr>
        </p:nvSpPr>
        <p:spPr/>
        <p:txBody>
          <a:bodyPr/>
          <a:lstStyle/>
          <a:p>
            <a:r>
              <a:rPr lang="en-US" dirty="0" smtClean="0"/>
              <a:t>You cannot be 100% billable.</a:t>
            </a:r>
          </a:p>
          <a:p>
            <a:endParaRPr lang="en-US" dirty="0"/>
          </a:p>
          <a:p>
            <a:r>
              <a:rPr lang="en-US" dirty="0" smtClean="0"/>
              <a:t>It’s impossible</a:t>
            </a:r>
          </a:p>
          <a:p>
            <a:endParaRPr lang="en-US" dirty="0"/>
          </a:p>
          <a:p>
            <a:r>
              <a:rPr lang="en-US" dirty="0" smtClean="0"/>
              <a:t>Did I mention you can’t be 100% billable?</a:t>
            </a:r>
            <a:endParaRPr lang="en-US" dirty="0"/>
          </a:p>
        </p:txBody>
      </p:sp>
    </p:spTree>
    <p:extLst>
      <p:ext uri="{BB962C8B-B14F-4D97-AF65-F5344CB8AC3E}">
        <p14:creationId xmlns:p14="http://schemas.microsoft.com/office/powerpoint/2010/main" val="5578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 </a:t>
            </a:r>
            <a:r>
              <a:rPr lang="en-US" dirty="0" smtClean="0"/>
              <a:t>Profit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14323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The Market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284322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Skills and Experience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578717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a:t>
            </a:r>
            <a:endParaRPr lang="en-US" dirty="0"/>
          </a:p>
        </p:txBody>
      </p:sp>
      <p:sp>
        <p:nvSpPr>
          <p:cNvPr id="3" name="Content Placeholder 2"/>
          <p:cNvSpPr>
            <a:spLocks noGrp="1"/>
          </p:cNvSpPr>
          <p:nvPr>
            <p:ph idx="1"/>
          </p:nvPr>
        </p:nvSpPr>
        <p:spPr/>
        <p:txBody>
          <a:bodyPr/>
          <a:lstStyle/>
          <a:p>
            <a:pPr marL="0" indent="0">
              <a:buNone/>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Rate </a:t>
            </a:r>
            <a:r>
              <a:rPr lang="en-US" dirty="0"/>
              <a:t> = </a:t>
            </a:r>
            <a:r>
              <a:rPr lang="en-US" dirty="0" smtClean="0"/>
              <a:t>(</a:t>
            </a:r>
            <a:r>
              <a:rPr lang="en-US" b="1" dirty="0" smtClean="0"/>
              <a:t>profit</a:t>
            </a:r>
            <a:r>
              <a:rPr lang="en-US" dirty="0"/>
              <a:t> + </a:t>
            </a:r>
            <a:r>
              <a:rPr lang="en-US" b="1" dirty="0" smtClean="0"/>
              <a:t>business costs + personal costs</a:t>
            </a:r>
            <a:r>
              <a:rPr lang="en-US" dirty="0" smtClean="0"/>
              <a:t>) </a:t>
            </a:r>
            <a:r>
              <a:rPr lang="en-US" dirty="0"/>
              <a:t>/ </a:t>
            </a:r>
            <a:r>
              <a:rPr lang="en-US" dirty="0" smtClean="0"/>
              <a:t>(</a:t>
            </a:r>
            <a:r>
              <a:rPr lang="en-US" b="1" dirty="0" smtClean="0"/>
              <a:t>billable hours</a:t>
            </a:r>
            <a:r>
              <a:rPr lang="en-US" dirty="0"/>
              <a:t> * </a:t>
            </a:r>
            <a:r>
              <a:rPr lang="en-US" b="1" dirty="0" smtClean="0"/>
              <a:t>billable weeks</a:t>
            </a:r>
            <a:r>
              <a:rPr lang="en-US" dirty="0" smtClean="0"/>
              <a:t>)</a:t>
            </a:r>
            <a:endParaRPr lang="en-US" dirty="0"/>
          </a:p>
        </p:txBody>
      </p:sp>
    </p:spTree>
    <p:extLst>
      <p:ext uri="{BB962C8B-B14F-4D97-AF65-F5344CB8AC3E}">
        <p14:creationId xmlns:p14="http://schemas.microsoft.com/office/powerpoint/2010/main" val="4013409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262" y="2067427"/>
            <a:ext cx="6467476" cy="2723147"/>
          </a:xfrm>
        </p:spPr>
      </p:pic>
    </p:spTree>
    <p:extLst>
      <p:ext uri="{BB962C8B-B14F-4D97-AF65-F5344CB8AC3E}">
        <p14:creationId xmlns:p14="http://schemas.microsoft.com/office/powerpoint/2010/main" val="26965643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5899784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2"/>
              </a:rPr>
              <a:t>http</a:t>
            </a:r>
            <a:r>
              <a:rPr lang="en-US" dirty="0" smtClean="0">
                <a:hlinkClick r:id="rId2"/>
              </a:rPr>
              <a:t>://www.allbusiness.com</a:t>
            </a:r>
            <a:endParaRPr lang="en-US" dirty="0" smtClean="0"/>
          </a:p>
          <a:p>
            <a:r>
              <a:rPr lang="en-US" dirty="0" smtClean="0">
                <a:hlinkClick r:id="rId3"/>
              </a:rPr>
              <a:t>http://freelanceswitch.com</a:t>
            </a:r>
            <a:endParaRPr lang="en-US" dirty="0" smtClean="0"/>
          </a:p>
          <a:p>
            <a:r>
              <a:rPr lang="en-US" dirty="0" smtClean="0">
                <a:hlinkClick r:id="rId4"/>
              </a:rPr>
              <a:t>http://webworkerdaily.com</a:t>
            </a:r>
            <a:endParaRPr lang="en-US" dirty="0" smtClean="0"/>
          </a:p>
          <a:p>
            <a:r>
              <a:rPr lang="en-US" dirty="0" smtClean="0">
                <a:hlinkClick r:id="rId5"/>
              </a:rPr>
              <a:t>http://harvestapp.com</a:t>
            </a:r>
            <a:endParaRPr lang="en-US" dirty="0" smtClean="0"/>
          </a:p>
          <a:p>
            <a:r>
              <a:rPr lang="en-US" dirty="0" smtClean="0">
                <a:hlinkClick r:id="rId6"/>
              </a:rPr>
              <a:t>http://freshbooks.com</a:t>
            </a:r>
            <a:endParaRPr lang="en-US" dirty="0" smtClean="0"/>
          </a:p>
          <a:p>
            <a:endParaRPr lang="en-US" dirty="0"/>
          </a:p>
          <a:p>
            <a:r>
              <a:rPr lang="en-US" dirty="0">
                <a:hlinkClick r:id="rId7"/>
              </a:rPr>
              <a:t>http://</a:t>
            </a:r>
            <a:r>
              <a:rPr lang="en-US" dirty="0" smtClean="0">
                <a:hlinkClick r:id="rId7"/>
              </a:rPr>
              <a:t>donxml.com/allthingstechie/archive/2007/02/04/A-Guide-To-Information-Technology-Consulting-Rates.aspx</a:t>
            </a:r>
            <a:endParaRPr lang="en-US" dirty="0" smtClean="0"/>
          </a:p>
          <a:p>
            <a:endParaRPr lang="en-US" dirty="0"/>
          </a:p>
          <a:p>
            <a:r>
              <a:rPr lang="en-US" dirty="0"/>
              <a:t>My Deep Fried Bytes interview on Going Indy</a:t>
            </a:r>
          </a:p>
          <a:p>
            <a:pPr lvl="1"/>
            <a:r>
              <a:rPr lang="en-US" b="1" dirty="0"/>
              <a:t>http://tinyurl.com/GoingIndyDFB</a:t>
            </a:r>
            <a:endParaRPr lang="en-US" dirty="0"/>
          </a:p>
          <a:p>
            <a:endParaRPr lang="en-US" dirty="0" smtClean="0"/>
          </a:p>
          <a:p>
            <a:endParaRPr lang="en-US" dirty="0"/>
          </a:p>
        </p:txBody>
      </p:sp>
    </p:spTree>
    <p:extLst>
      <p:ext uri="{BB962C8B-B14F-4D97-AF65-F5344CB8AC3E}">
        <p14:creationId xmlns:p14="http://schemas.microsoft.com/office/powerpoint/2010/main" val="23744051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endParaRPr lang="en-US" sz="2800" dirty="0"/>
          </a:p>
          <a:p>
            <a:r>
              <a:rPr lang="en-US" sz="2800" dirty="0" smtClean="0"/>
              <a:t>http://about.me/mjeaton</a:t>
            </a:r>
          </a:p>
        </p:txBody>
      </p:sp>
    </p:spTree>
    <p:extLst>
      <p:ext uri="{BB962C8B-B14F-4D97-AF65-F5344CB8AC3E}">
        <p14:creationId xmlns:p14="http://schemas.microsoft.com/office/powerpoint/2010/main" val="13158019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1000" y="812800"/>
            <a:ext cx="4470400" cy="33528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979" y="812800"/>
            <a:ext cx="3851832" cy="2971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3422650"/>
            <a:ext cx="2984500" cy="304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533400"/>
            <a:ext cx="1476375" cy="2312395"/>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4050" y="3543300"/>
            <a:ext cx="3200400" cy="2400300"/>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979" y="4699000"/>
            <a:ext cx="2362200" cy="1771650"/>
          </a:xfrm>
          <a:prstGeom prst="rect">
            <a:avLst/>
          </a:prstGeom>
        </p:spPr>
      </p:pic>
    </p:spTree>
    <p:extLst>
      <p:ext uri="{BB962C8B-B14F-4D97-AF65-F5344CB8AC3E}">
        <p14:creationId xmlns:p14="http://schemas.microsoft.com/office/powerpoint/2010/main" val="3990883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875" y="2847975"/>
            <a:ext cx="4286250" cy="1190625"/>
          </a:xfrm>
        </p:spPr>
      </p:pic>
      <p:sp>
        <p:nvSpPr>
          <p:cNvPr id="2" name="Rectangle 1"/>
          <p:cNvSpPr/>
          <p:nvPr/>
        </p:nvSpPr>
        <p:spPr>
          <a:xfrm>
            <a:off x="4317076" y="381000"/>
            <a:ext cx="4572000" cy="2585323"/>
          </a:xfrm>
          <a:prstGeom prst="rect">
            <a:avLst/>
          </a:prstGeom>
        </p:spPr>
        <p:txBody>
          <a:bodyPr>
            <a:spAutoFit/>
          </a:bodyPr>
          <a:lstStyle/>
          <a:p>
            <a:r>
              <a:rPr lang="en-US" dirty="0"/>
              <a:t>"In a time where organizers are censoring speakers and their content, @</a:t>
            </a:r>
            <a:r>
              <a:rPr lang="en-US" dirty="0" err="1"/>
              <a:t>mjeaton</a:t>
            </a:r>
            <a:r>
              <a:rPr lang="en-US" dirty="0"/>
              <a:t> and @</a:t>
            </a:r>
            <a:r>
              <a:rPr lang="en-US" dirty="0" err="1"/>
              <a:t>kalamazoox</a:t>
            </a:r>
            <a:r>
              <a:rPr lang="en-US" dirty="0"/>
              <a:t> is a bastion of freedom. He is a luminary."</a:t>
            </a:r>
            <a:br>
              <a:rPr lang="en-US" dirty="0"/>
            </a:br>
            <a:r>
              <a:rPr lang="en-US" dirty="0"/>
              <a:t/>
            </a:r>
            <a:br>
              <a:rPr lang="en-US" dirty="0"/>
            </a:br>
            <a:r>
              <a:rPr lang="en-US" dirty="0"/>
              <a:t>"@</a:t>
            </a:r>
            <a:r>
              <a:rPr lang="en-US" dirty="0" err="1"/>
              <a:t>mjeaton</a:t>
            </a:r>
            <a:r>
              <a:rPr lang="en-US" dirty="0"/>
              <a:t> @</a:t>
            </a:r>
            <a:r>
              <a:rPr lang="en-US" dirty="0" err="1"/>
              <a:t>kalamazoox</a:t>
            </a:r>
            <a:r>
              <a:rPr lang="en-US" dirty="0"/>
              <a:t> believes in the open exchange of ideas, however uncomfortable, and trusts humans to think, collaborate and create."</a:t>
            </a:r>
          </a:p>
        </p:txBody>
      </p:sp>
      <p:sp>
        <p:nvSpPr>
          <p:cNvPr id="3" name="Rectangle 2"/>
          <p:cNvSpPr/>
          <p:nvPr/>
        </p:nvSpPr>
        <p:spPr>
          <a:xfrm>
            <a:off x="152400" y="4092476"/>
            <a:ext cx="4572000" cy="2308324"/>
          </a:xfrm>
          <a:prstGeom prst="rect">
            <a:avLst/>
          </a:prstGeom>
        </p:spPr>
        <p:txBody>
          <a:bodyPr>
            <a:spAutoFit/>
          </a:bodyPr>
          <a:lstStyle/>
          <a:p>
            <a:r>
              <a:rPr lang="en-US" dirty="0"/>
              <a:t>"#kalx12 is like an All Star team of speakers. Every single one would have been the best talk at every other conference."</a:t>
            </a:r>
            <a:br>
              <a:rPr lang="en-US" dirty="0"/>
            </a:br>
            <a:r>
              <a:rPr lang="en-US" dirty="0"/>
              <a:t/>
            </a:r>
            <a:br>
              <a:rPr lang="en-US" dirty="0"/>
            </a:br>
            <a:r>
              <a:rPr lang="en-US" dirty="0"/>
              <a:t>"I've discovered @</a:t>
            </a:r>
            <a:r>
              <a:rPr lang="en-US" dirty="0" err="1"/>
              <a:t>kalamazoox</a:t>
            </a:r>
            <a:r>
              <a:rPr lang="en-US" dirty="0"/>
              <a:t> is a hidden gem. Today was like a braver, more profane set of </a:t>
            </a:r>
            <a:r>
              <a:rPr lang="en-US" dirty="0" err="1"/>
              <a:t>dev</a:t>
            </a:r>
            <a:r>
              <a:rPr lang="en-US" dirty="0"/>
              <a:t>-oriented TED talks. Lots of passion and humor."</a:t>
            </a:r>
          </a:p>
        </p:txBody>
      </p:sp>
      <p:sp>
        <p:nvSpPr>
          <p:cNvPr id="5" name="Rectangle 4"/>
          <p:cNvSpPr/>
          <p:nvPr/>
        </p:nvSpPr>
        <p:spPr>
          <a:xfrm>
            <a:off x="457200" y="514350"/>
            <a:ext cx="3505200" cy="646331"/>
          </a:xfrm>
          <a:prstGeom prst="rect">
            <a:avLst/>
          </a:prstGeom>
        </p:spPr>
        <p:txBody>
          <a:bodyPr wrap="square">
            <a:spAutoFit/>
          </a:bodyPr>
          <a:lstStyle/>
          <a:p>
            <a:r>
              <a:rPr lang="en-US" dirty="0"/>
              <a:t>If parts of you don't change after #</a:t>
            </a:r>
            <a:r>
              <a:rPr lang="en-US" b="1" dirty="0"/>
              <a:t>kalx13</a:t>
            </a:r>
            <a:r>
              <a:rPr lang="en-US" dirty="0"/>
              <a:t>, you’re not listening.</a:t>
            </a:r>
          </a:p>
        </p:txBody>
      </p:sp>
      <p:sp>
        <p:nvSpPr>
          <p:cNvPr id="6" name="Rectangle 5"/>
          <p:cNvSpPr/>
          <p:nvPr/>
        </p:nvSpPr>
        <p:spPr>
          <a:xfrm>
            <a:off x="5117176" y="5222766"/>
            <a:ext cx="3657600" cy="923330"/>
          </a:xfrm>
          <a:prstGeom prst="rect">
            <a:avLst/>
          </a:prstGeom>
        </p:spPr>
        <p:txBody>
          <a:bodyPr wrap="square">
            <a:spAutoFit/>
          </a:bodyPr>
          <a:lstStyle/>
          <a:p>
            <a:r>
              <a:rPr lang="en-US" dirty="0"/>
              <a:t>#</a:t>
            </a:r>
            <a:r>
              <a:rPr lang="en-US" b="1" dirty="0"/>
              <a:t>kalx13</a:t>
            </a:r>
            <a:r>
              <a:rPr lang="en-US" dirty="0"/>
              <a:t> part awesome insightful talks, part </a:t>
            </a:r>
            <a:r>
              <a:rPr lang="en-US" dirty="0">
                <a:hlinkClick r:id="rId4"/>
              </a:rPr>
              <a:t>@</a:t>
            </a:r>
            <a:r>
              <a:rPr lang="en-US" dirty="0" err="1">
                <a:hlinkClick r:id="rId4"/>
              </a:rPr>
              <a:t>mjeaton</a:t>
            </a:r>
            <a:r>
              <a:rPr lang="en-US" dirty="0"/>
              <a:t> and friends roasting each other :)</a:t>
            </a:r>
          </a:p>
        </p:txBody>
      </p:sp>
      <p:sp>
        <p:nvSpPr>
          <p:cNvPr id="7" name="Rectangle 6"/>
          <p:cNvSpPr/>
          <p:nvPr/>
        </p:nvSpPr>
        <p:spPr>
          <a:xfrm>
            <a:off x="5486400" y="4054376"/>
            <a:ext cx="3200400" cy="646331"/>
          </a:xfrm>
          <a:prstGeom prst="rect">
            <a:avLst/>
          </a:prstGeom>
        </p:spPr>
        <p:txBody>
          <a:bodyPr wrap="square">
            <a:spAutoFit/>
          </a:bodyPr>
          <a:lstStyle/>
          <a:p>
            <a:r>
              <a:rPr lang="en-US" dirty="0"/>
              <a:t>Other </a:t>
            </a:r>
            <a:r>
              <a:rPr lang="en-US" dirty="0" err="1"/>
              <a:t>confs</a:t>
            </a:r>
            <a:r>
              <a:rPr lang="en-US" dirty="0"/>
              <a:t> are for the head, #kalx13 is for the heart.</a:t>
            </a:r>
          </a:p>
        </p:txBody>
      </p:sp>
    </p:spTree>
    <p:extLst>
      <p:ext uri="{BB962C8B-B14F-4D97-AF65-F5344CB8AC3E}">
        <p14:creationId xmlns:p14="http://schemas.microsoft.com/office/powerpoint/2010/main" val="4004120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fontScale="85000" lnSpcReduction="10000"/>
          </a:bodyPr>
          <a:lstStyle/>
          <a:p>
            <a:pPr marL="0" indent="0" algn="ctr">
              <a:buNone/>
            </a:pPr>
            <a:r>
              <a:rPr lang="en-US" sz="9600" dirty="0"/>
              <a:t>a</a:t>
            </a:r>
            <a:r>
              <a:rPr lang="en-US" sz="9600" dirty="0" smtClean="0"/>
              <a:t>bout.me/</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2841772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I am </a:t>
            </a:r>
            <a:r>
              <a:rPr lang="en-US" b="1" dirty="0" smtClean="0"/>
              <a:t>not</a:t>
            </a:r>
            <a:r>
              <a:rPr lang="en-US" dirty="0" smtClean="0"/>
              <a:t> a Lawyer</a:t>
            </a:r>
          </a:p>
          <a:p>
            <a:r>
              <a:rPr lang="en-US" dirty="0" smtClean="0"/>
              <a:t>I am </a:t>
            </a:r>
            <a:r>
              <a:rPr lang="en-US" b="1" dirty="0" smtClean="0"/>
              <a:t>not</a:t>
            </a:r>
            <a:r>
              <a:rPr lang="en-US" dirty="0" smtClean="0"/>
              <a:t> an Accountant</a:t>
            </a:r>
          </a:p>
          <a:p>
            <a:r>
              <a:rPr lang="en-US" dirty="0" smtClean="0"/>
              <a:t>I am </a:t>
            </a:r>
            <a:r>
              <a:rPr lang="en-US" b="1" dirty="0" smtClean="0"/>
              <a:t>not</a:t>
            </a:r>
            <a:r>
              <a:rPr lang="en-US" dirty="0" smtClean="0"/>
              <a:t> an Insurance Agent</a:t>
            </a:r>
          </a:p>
          <a:p>
            <a:endParaRPr lang="en-US" dirty="0"/>
          </a:p>
          <a:p>
            <a:r>
              <a:rPr lang="en-US" dirty="0" smtClean="0"/>
              <a:t>Please consult your Attorney, Accountant or Insurance Agent for specific advice in these areas.</a:t>
            </a:r>
          </a:p>
          <a:p>
            <a:endParaRPr lang="en-US" dirty="0"/>
          </a:p>
        </p:txBody>
      </p:sp>
    </p:spTree>
    <p:extLst>
      <p:ext uri="{BB962C8B-B14F-4D97-AF65-F5344CB8AC3E}">
        <p14:creationId xmlns:p14="http://schemas.microsoft.com/office/powerpoint/2010/main" val="394702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10884</TotalTime>
  <Words>2168</Words>
  <Application>Microsoft Office PowerPoint</Application>
  <PresentationFormat>On-screen Show (4:3)</PresentationFormat>
  <Paragraphs>433</Paragraphs>
  <Slides>52</Slides>
  <Notes>36</Notes>
  <HiddenSlides>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Going Independent 101 Lessons Learned from Over a Decade of Independence</vt:lpstr>
      <vt:lpstr>Purpose of the Session</vt:lpstr>
      <vt:lpstr>Agenda</vt:lpstr>
      <vt:lpstr>PowerPoint Presentation</vt:lpstr>
      <vt:lpstr>PowerPoint Presentation</vt:lpstr>
      <vt:lpstr>PowerPoint Presentation</vt:lpstr>
      <vt:lpstr>PowerPoint Presentation</vt:lpstr>
      <vt:lpstr>Disclaimer</vt:lpstr>
      <vt:lpstr>Disclaimer #2</vt:lpstr>
      <vt:lpstr>How did I get started?</vt:lpstr>
      <vt:lpstr>What Have I learned?</vt:lpstr>
      <vt:lpstr> Be Happy </vt:lpstr>
      <vt:lpstr>Don’t put all your eggs in one basket</vt:lpstr>
      <vt:lpstr>Surround yourself with amazing people</vt:lpstr>
      <vt:lpstr>Understand that you’re running a business</vt:lpstr>
      <vt:lpstr>It’s about making $$$</vt:lpstr>
      <vt:lpstr>Be willing to make mistakes</vt:lpstr>
      <vt:lpstr>Best and Worst Things</vt:lpstr>
      <vt:lpstr>Why do you want to be independent?</vt:lpstr>
      <vt:lpstr>In-Depth: Starting and Running a Business</vt:lpstr>
      <vt:lpstr>PowerPoint Presentation</vt:lpstr>
      <vt:lpstr>Business - Planning</vt:lpstr>
      <vt:lpstr>Business - Type</vt:lpstr>
      <vt:lpstr>Business - Insurance</vt:lpstr>
      <vt:lpstr>Business - Marketing</vt:lpstr>
      <vt:lpstr>Business - Contracts</vt:lpstr>
      <vt:lpstr>Business - Contracts</vt:lpstr>
      <vt:lpstr>Business - Contracts</vt:lpstr>
      <vt:lpstr>Business - Things to think about</vt:lpstr>
      <vt:lpstr>Business – Too much work</vt:lpstr>
      <vt:lpstr>Business – Reduce friction</vt:lpstr>
      <vt:lpstr>Business - Things to think about</vt:lpstr>
      <vt:lpstr>In-Depth: Clients</vt:lpstr>
      <vt:lpstr>Clients - How to find them</vt:lpstr>
      <vt:lpstr>Clients – After you find them</vt:lpstr>
      <vt:lpstr>Clients – Building the Relationship</vt:lpstr>
      <vt:lpstr>Clients - Communication</vt:lpstr>
      <vt:lpstr>Clients – When things go bad</vt:lpstr>
      <vt:lpstr>In-Depth: Setting Your Rate</vt:lpstr>
      <vt:lpstr>Rates - Calculating</vt:lpstr>
      <vt:lpstr>Rates - Calculating</vt:lpstr>
      <vt:lpstr>Rate – Business Costs</vt:lpstr>
      <vt:lpstr>Rate – Personal Costs</vt:lpstr>
      <vt:lpstr>Rate – Billable Hours</vt:lpstr>
      <vt:lpstr>Rate - Profit</vt:lpstr>
      <vt:lpstr>Rate – The Market</vt:lpstr>
      <vt:lpstr>Rate – Skills and Experience</vt:lpstr>
      <vt:lpstr>Rate</vt:lpstr>
      <vt:lpstr>Questions?</vt:lpstr>
      <vt:lpstr>Resources</vt:lpstr>
      <vt:lpstr>Contact Info</vt:lpstr>
    </vt:vector>
  </TitlesOfParts>
  <Company>Validus Solutions,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Independent CodeMash 2011 PreCompiler</dc:title>
  <dc:subject>Codemash 2011 PreCompiler</dc:subject>
  <dc:creator>Michael Eaton</dc:creator>
  <cp:keywords>codemash, going indy</cp:keywords>
  <cp:lastModifiedBy>Michael Eaton</cp:lastModifiedBy>
  <cp:revision>98</cp:revision>
  <dcterms:created xsi:type="dcterms:W3CDTF">2010-12-11T00:43:30Z</dcterms:created>
  <dcterms:modified xsi:type="dcterms:W3CDTF">2013-08-30T19:49:53Z</dcterms:modified>
</cp:coreProperties>
</file>