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media/image2.jpeg" ContentType="image/jpeg"/>
  <Override PartName="/ppt/media/image3.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a:pPr/>
          </a:p>
        </p:txBody>
      </p:sp>
      <p:sp>
        <p:nvSpPr>
          <p:cNvPr id="143" name="Shape 1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Department = Team, Group</a:t>
            </a:r>
          </a:p>
          <a:p>
            <a:pPr/>
            <a:r>
              <a:t>Manager, boss = Leader</a:t>
            </a:r>
          </a:p>
          <a:p>
            <a:pPr/>
            <a:r>
              <a:t>Borrowers, Debtors, Engineers = Clients</a:t>
            </a:r>
          </a:p>
          <a:p>
            <a:pPr/>
            <a:r>
              <a:t>Workers / employees / cogs = Team Members</a:t>
            </a:r>
          </a:p>
          <a:p>
            <a:pPr/>
            <a:r>
              <a:t>ISMs = The ideas we live by at Quicken Loans and at every one of our family of companies. They have a lot more to do with who we are than what we do.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Emotional intelligence is your ability to recognize and understand emotions in yourself and others, and your ability to use this awareness to manage your behavior and relationships.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EQ is so critical to success that it accounts for 58 percent of performance in all types of jobs. It’s the single biggest predictor of performance in the workplace and the strongest driver of leadership and personal excellence.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Self Awareness is having a clear perception of your personality, including strengths, weaknesses, thoughts, beliefs, motivation, and emotions. Self Awareness allows you to understand other people, how they perceive you, your attitude and your responses to them in the moment.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Lens = perceptions matter because others’ opinions of you influence you and your life. For example, if people think you are passive in meetings when you simply need time to think before speaking, their perceptions begin to shape what opportunities are offered to you. Soon your boss is passing you over for chairing a committee because you are perceived as passive instead of thoughtful.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You use your self-awareness skills to notice your feelings and judge if your needs are being satisfied. You use your self-management skills to express your feelings and act accordingly to benefit the connection. Finally, you use your social awareness skills to better understand the other person’s needs and feelings.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22"/>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bg>
      <p:bgPr>
        <a:solidFill>
          <a:srgbClr val="222222"/>
        </a:solidFill>
      </p:bgPr>
    </p:bg>
    <p:spTree>
      <p:nvGrpSpPr>
        <p:cNvPr id="1" name=""/>
        <p:cNvGrpSpPr/>
        <p:nvPr/>
      </p:nvGrpSpPr>
      <p:grpSpPr>
        <a:xfrm>
          <a:off x="0" y="0"/>
          <a:ext cx="0" cy="0"/>
          <a:chOff x="0" y="0"/>
          <a:chExt cx="0" cy="0"/>
        </a:xfrm>
      </p:grpSpPr>
      <p:sp>
        <p:nvSpPr>
          <p:cNvPr id="117" name="Title Text"/>
          <p:cNvSpPr txBox="1"/>
          <p:nvPr>
            <p:ph type="title"/>
          </p:nvPr>
        </p:nvSpPr>
        <p:spPr>
          <a:xfrm>
            <a:off x="406399" y="4246879"/>
            <a:ext cx="12192002" cy="3386668"/>
          </a:xfrm>
          <a:prstGeom prst="rect">
            <a:avLst/>
          </a:prstGeom>
        </p:spPr>
        <p:txBody>
          <a:bodyPr lIns="27093" tIns="27093" rIns="27093" bIns="27093" anchor="t"/>
          <a:lstStyle>
            <a:lvl1pPr algn="l" defTabSz="587022">
              <a:lnSpc>
                <a:spcPct val="80000"/>
              </a:lnSpc>
              <a:defRPr cap="all" sz="21400">
                <a:solidFill>
                  <a:srgbClr val="34A5DA"/>
                </a:solidFill>
                <a:latin typeface="DIN Condensed Bold"/>
                <a:ea typeface="DIN Condensed Bold"/>
                <a:cs typeface="DIN Condensed Bold"/>
                <a:sym typeface="DIN Condensed Bold"/>
              </a:defRPr>
            </a:lvl1pPr>
          </a:lstStyle>
          <a:p>
            <a:pPr/>
            <a:r>
              <a:t>Title Text</a:t>
            </a:r>
          </a:p>
        </p:txBody>
      </p:sp>
      <p:sp>
        <p:nvSpPr>
          <p:cNvPr id="118" name="Slide Number"/>
          <p:cNvSpPr txBox="1"/>
          <p:nvPr>
            <p:ph type="sldNum" sz="quarter" idx="2"/>
          </p:nvPr>
        </p:nvSpPr>
        <p:spPr>
          <a:xfrm>
            <a:off x="12235927" y="1544319"/>
            <a:ext cx="359484" cy="409788"/>
          </a:xfrm>
          <a:prstGeom prst="rect">
            <a:avLst/>
          </a:prstGeom>
        </p:spPr>
        <p:txBody>
          <a:bodyPr lIns="27093" tIns="27093" rIns="27093" bIns="27093"/>
          <a:lstStyle>
            <a:lvl1pPr algn="r" defTabSz="587022">
              <a:lnSpc>
                <a:spcPct val="80000"/>
              </a:lnSpc>
              <a:defRPr sz="24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222222"/>
        </a:solidFill>
      </p:bgPr>
    </p:bg>
    <p:spTree>
      <p:nvGrpSpPr>
        <p:cNvPr id="1" name=""/>
        <p:cNvGrpSpPr/>
        <p:nvPr/>
      </p:nvGrpSpPr>
      <p:grpSpPr>
        <a:xfrm>
          <a:off x="0" y="0"/>
          <a:ext cx="0" cy="0"/>
          <a:chOff x="0" y="0"/>
          <a:chExt cx="0" cy="0"/>
        </a:xfrm>
      </p:grpSpPr>
      <p:sp>
        <p:nvSpPr>
          <p:cNvPr id="125" name="Slide Number"/>
          <p:cNvSpPr txBox="1"/>
          <p:nvPr>
            <p:ph type="sldNum" sz="quarter" idx="2"/>
          </p:nvPr>
        </p:nvSpPr>
        <p:spPr>
          <a:xfrm>
            <a:off x="12234036" y="1544319"/>
            <a:ext cx="359483" cy="409788"/>
          </a:xfrm>
          <a:prstGeom prst="rect">
            <a:avLst/>
          </a:prstGeom>
        </p:spPr>
        <p:txBody>
          <a:bodyPr lIns="27093" tIns="27093" rIns="27093" bIns="27093"/>
          <a:lstStyle>
            <a:lvl1pPr algn="r" defTabSz="587022">
              <a:lnSpc>
                <a:spcPct val="80000"/>
              </a:lnSpc>
              <a:defRPr sz="24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132" name="Line"/>
          <p:cNvSpPr/>
          <p:nvPr/>
        </p:nvSpPr>
        <p:spPr>
          <a:xfrm flipV="1">
            <a:off x="406399" y="1964070"/>
            <a:ext cx="12192001" cy="197"/>
          </a:xfrm>
          <a:prstGeom prst="line">
            <a:avLst/>
          </a:prstGeom>
          <a:ln w="12700">
            <a:solidFill>
              <a:srgbClr val="A6AAA9"/>
            </a:solidFill>
            <a:miter lim="400000"/>
          </a:ln>
        </p:spPr>
        <p:txBody>
          <a:bodyPr lIns="27093" tIns="27093" rIns="27093" bIns="27093" anchor="ctr"/>
          <a:lstStyle/>
          <a:p>
            <a:pPr algn="l" defTabSz="325120">
              <a:defRPr b="0" sz="800">
                <a:latin typeface="Helvetica"/>
                <a:ea typeface="Helvetica"/>
                <a:cs typeface="Helvetica"/>
                <a:sym typeface="Helvetica"/>
              </a:defRPr>
            </a:pPr>
          </a:p>
        </p:txBody>
      </p:sp>
      <p:sp>
        <p:nvSpPr>
          <p:cNvPr id="133" name="Text"/>
          <p:cNvSpPr txBox="1"/>
          <p:nvPr>
            <p:ph type="body" sz="quarter" idx="21"/>
          </p:nvPr>
        </p:nvSpPr>
        <p:spPr>
          <a:xfrm>
            <a:off x="406399" y="1486746"/>
            <a:ext cx="11176002" cy="409788"/>
          </a:xfrm>
          <a:prstGeom prst="rect">
            <a:avLst/>
          </a:prstGeom>
        </p:spPr>
        <p:txBody>
          <a:bodyPr lIns="27093" tIns="27093" rIns="27093" bIns="27093" anchor="b">
            <a:spAutoFit/>
          </a:bodyPr>
          <a:lstStyle>
            <a:lvl1pPr marL="0" indent="0" defTabSz="460586">
              <a:lnSpc>
                <a:spcPct val="80000"/>
              </a:lnSpc>
              <a:spcBef>
                <a:spcPts val="0"/>
              </a:spcBef>
              <a:buSzTx/>
              <a:buNone/>
              <a:defRPr cap="all" spc="120" sz="2400">
                <a:solidFill>
                  <a:srgbClr val="838787"/>
                </a:solidFill>
                <a:latin typeface="DIN Alternate Bold"/>
                <a:ea typeface="DIN Alternate Bold"/>
                <a:cs typeface="DIN Alternate Bold"/>
                <a:sym typeface="DIN Alternate Bold"/>
              </a:defRPr>
            </a:lvl1pPr>
          </a:lstStyle>
          <a:p>
            <a:pPr/>
            <a:r>
              <a:t>Text</a:t>
            </a:r>
          </a:p>
        </p:txBody>
      </p:sp>
      <p:sp>
        <p:nvSpPr>
          <p:cNvPr id="134" name="Title Text"/>
          <p:cNvSpPr txBox="1"/>
          <p:nvPr>
            <p:ph type="title"/>
          </p:nvPr>
        </p:nvSpPr>
        <p:spPr>
          <a:xfrm>
            <a:off x="406399" y="2370666"/>
            <a:ext cx="12192002" cy="541868"/>
          </a:xfrm>
          <a:prstGeom prst="rect">
            <a:avLst/>
          </a:prstGeom>
        </p:spPr>
        <p:txBody>
          <a:bodyPr lIns="27093" tIns="27093" rIns="27093" bIns="27093" anchor="t"/>
          <a:lstStyle>
            <a:lvl1pPr algn="l" defTabSz="587022">
              <a:lnSpc>
                <a:spcPct val="80000"/>
              </a:lnSpc>
              <a:spcBef>
                <a:spcPts val="2700"/>
              </a:spcBef>
              <a:defRPr cap="all" sz="6000">
                <a:solidFill>
                  <a:srgbClr val="34A5DA"/>
                </a:solidFill>
                <a:latin typeface="DIN Condensed Bold"/>
                <a:ea typeface="DIN Condensed Bold"/>
                <a:cs typeface="DIN Condensed Bold"/>
                <a:sym typeface="DIN Condensed Bold"/>
              </a:defRPr>
            </a:lvl1pPr>
          </a:lstStyle>
          <a:p>
            <a:pPr/>
            <a:r>
              <a:t>Title Text</a:t>
            </a:r>
          </a:p>
        </p:txBody>
      </p:sp>
      <p:sp>
        <p:nvSpPr>
          <p:cNvPr id="135" name="Body Level One…"/>
          <p:cNvSpPr txBox="1"/>
          <p:nvPr>
            <p:ph type="body" idx="1"/>
          </p:nvPr>
        </p:nvSpPr>
        <p:spPr>
          <a:xfrm>
            <a:off x="406399" y="3278293"/>
            <a:ext cx="12192002" cy="4578774"/>
          </a:xfrm>
          <a:prstGeom prst="rect">
            <a:avLst/>
          </a:prstGeom>
        </p:spPr>
        <p:txBody>
          <a:bodyPr lIns="27093" tIns="27093" rIns="27093" bIns="27093" anchor="t"/>
          <a:lstStyle>
            <a:lvl1pPr marL="449791" indent="-449791" defTabSz="587022">
              <a:spcBef>
                <a:spcPts val="27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1pPr>
            <a:lvl2pPr marL="1084791" indent="-449791" defTabSz="587022">
              <a:spcBef>
                <a:spcPts val="27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2pPr>
            <a:lvl3pPr marL="1719791" indent="-449791" defTabSz="587022">
              <a:spcBef>
                <a:spcPts val="27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3pPr>
            <a:lvl4pPr marL="2354791" indent="-449791" defTabSz="587022">
              <a:spcBef>
                <a:spcPts val="27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4pPr>
            <a:lvl5pPr marL="2989791" indent="-449791" defTabSz="587022">
              <a:spcBef>
                <a:spcPts val="27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xfrm>
            <a:off x="12234036" y="1544319"/>
            <a:ext cx="359483" cy="409788"/>
          </a:xfrm>
          <a:prstGeom prst="rect">
            <a:avLst/>
          </a:prstGeom>
        </p:spPr>
        <p:txBody>
          <a:bodyPr lIns="27093" tIns="27093" rIns="27093" bIns="27093"/>
          <a:lstStyle>
            <a:lvl1pPr algn="r" defTabSz="587022">
              <a:lnSpc>
                <a:spcPct val="80000"/>
              </a:lnSpc>
              <a:defRPr sz="24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about.me/mjeaton"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45" name="“Developers don’t have people skills!” It may be a stereotype, but for some, it’s a badge of honor to be the the anti-social, soda-drinking hermit that people are afraid to talk to. Movies, TV shows, and comics make light of it, and so do many of us, but"/>
          <p:cNvSpPr txBox="1"/>
          <p:nvPr>
            <p:ph type="body" idx="1"/>
          </p:nvPr>
        </p:nvSpPr>
        <p:spPr>
          <a:xfrm>
            <a:off x="952500" y="615645"/>
            <a:ext cx="11099800" cy="8261655"/>
          </a:xfrm>
          <a:prstGeom prst="rect">
            <a:avLst/>
          </a:prstGeom>
        </p:spPr>
        <p:txBody>
          <a:bodyPr/>
          <a:lstStyle>
            <a:lvl1pPr marL="0" indent="0" defTabSz="457200">
              <a:lnSpc>
                <a:spcPts val="4500"/>
              </a:lnSpc>
              <a:spcBef>
                <a:spcPts val="0"/>
              </a:spcBef>
              <a:buSzTx/>
              <a:buNone/>
              <a:defRPr sz="2400">
                <a:solidFill>
                  <a:srgbClr val="222222"/>
                </a:solidFill>
              </a:defRPr>
            </a:lvl1pPr>
          </a:lstStyle>
          <a:p>
            <a:pPr/>
            <a:r>
              <a:t>“Developers don’t have people skills!” It may be a stereotype, but for some, it’s a badge of honor to be the the anti-social, soda-drinking hermit that people are afraid to talk to. Movies, TV shows, and comics make light of it, and so do many of us, but it really is no laughing matter. We strive to the be the absolute best we can be at the technical side of things—we buy books, attend conferences and stay up late hacking on our side projects—but do very little to improve our core skills. Unlike IQ, EQ can actively be developed and improved. In this session, you’ll learn about the components of EQ, why they matter, and some strategies you can use to improve your own EQ!</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Image" descr="Image"/>
          <p:cNvPicPr>
            <a:picLocks noChangeAspect="1"/>
          </p:cNvPicPr>
          <p:nvPr/>
        </p:nvPicPr>
        <p:blipFill>
          <a:blip r:embed="rId2">
            <a:extLst/>
          </a:blip>
          <a:stretch>
            <a:fillRect/>
          </a:stretch>
        </p:blipFill>
        <p:spPr>
          <a:xfrm>
            <a:off x="762000" y="4521200"/>
            <a:ext cx="11480800" cy="7112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Breakdown"/>
          <p:cNvSpPr txBox="1"/>
          <p:nvPr>
            <p:ph type="title"/>
          </p:nvPr>
        </p:nvSpPr>
        <p:spPr>
          <a:prstGeom prst="rect">
            <a:avLst/>
          </a:prstGeom>
        </p:spPr>
        <p:txBody>
          <a:bodyPr/>
          <a:lstStyle/>
          <a:p>
            <a:pPr/>
            <a:r>
              <a:t>Breakdown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Image" descr="Image"/>
          <p:cNvPicPr>
            <a:picLocks noChangeAspect="1"/>
          </p:cNvPicPr>
          <p:nvPr/>
        </p:nvPicPr>
        <p:blipFill>
          <a:blip r:embed="rId2">
            <a:extLst/>
          </a:blip>
          <a:stretch>
            <a:fillRect/>
          </a:stretch>
        </p:blipFill>
        <p:spPr>
          <a:xfrm>
            <a:off x="1085850" y="4629150"/>
            <a:ext cx="10833100" cy="4953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Image" descr="Image"/>
          <p:cNvPicPr>
            <a:picLocks noChangeAspect="1"/>
          </p:cNvPicPr>
          <p:nvPr/>
        </p:nvPicPr>
        <p:blipFill>
          <a:blip r:embed="rId2">
            <a:extLst/>
          </a:blip>
          <a:stretch>
            <a:fillRect/>
          </a:stretch>
        </p:blipFill>
        <p:spPr>
          <a:xfrm>
            <a:off x="1009650" y="4629150"/>
            <a:ext cx="10985500" cy="4953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Image" descr="Image"/>
          <p:cNvPicPr>
            <a:picLocks noChangeAspect="1"/>
          </p:cNvPicPr>
          <p:nvPr/>
        </p:nvPicPr>
        <p:blipFill>
          <a:blip r:embed="rId2">
            <a:extLst/>
          </a:blip>
          <a:stretch>
            <a:fillRect/>
          </a:stretch>
        </p:blipFill>
        <p:spPr>
          <a:xfrm>
            <a:off x="1066800" y="4692650"/>
            <a:ext cx="10871200" cy="3683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Image" descr="Image"/>
          <p:cNvPicPr>
            <a:picLocks noChangeAspect="1"/>
          </p:cNvPicPr>
          <p:nvPr/>
        </p:nvPicPr>
        <p:blipFill>
          <a:blip r:embed="rId2">
            <a:extLst/>
          </a:blip>
          <a:stretch>
            <a:fillRect/>
          </a:stretch>
        </p:blipFill>
        <p:spPr>
          <a:xfrm>
            <a:off x="1054100" y="4616450"/>
            <a:ext cx="10896600" cy="5207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EQ can be learned and improved"/>
          <p:cNvSpPr txBox="1"/>
          <p:nvPr>
            <p:ph type="title"/>
          </p:nvPr>
        </p:nvSpPr>
        <p:spPr>
          <a:prstGeom prst="rect">
            <a:avLst/>
          </a:prstGeom>
        </p:spPr>
        <p:txBody>
          <a:bodyPr/>
          <a:lstStyle/>
          <a:p>
            <a:pPr/>
            <a:r>
              <a:t>EQ can be learned and improved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elf Awareness"/>
          <p:cNvSpPr txBox="1"/>
          <p:nvPr>
            <p:ph type="title"/>
          </p:nvPr>
        </p:nvSpPr>
        <p:spPr>
          <a:prstGeom prst="rect">
            <a:avLst/>
          </a:prstGeom>
        </p:spPr>
        <p:txBody>
          <a:bodyPr/>
          <a:lstStyle/>
          <a:p>
            <a:pPr/>
            <a:r>
              <a:t>Self Awareness</a:t>
            </a:r>
          </a:p>
        </p:txBody>
      </p:sp>
      <p:sp>
        <p:nvSpPr>
          <p:cNvPr id="186" name="Your ability to accurately perceive your emotions and stay aware of them as they happen."/>
          <p:cNvSpPr txBox="1"/>
          <p:nvPr/>
        </p:nvSpPr>
        <p:spPr>
          <a:xfrm>
            <a:off x="829081" y="4279900"/>
            <a:ext cx="11346638"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600">
                <a:latin typeface="Helvetica"/>
                <a:ea typeface="Helvetica"/>
                <a:cs typeface="Helvetica"/>
                <a:sym typeface="Helvetica"/>
              </a:defRPr>
            </a:lvl1pPr>
          </a:lstStyle>
          <a:p>
            <a:pPr/>
            <a:r>
              <a:t>Your ability to accurately perceive your emotions and stay aware of them as they happen.</a:t>
            </a:r>
          </a:p>
        </p:txBody>
      </p:sp>
      <p:grpSp>
        <p:nvGrpSpPr>
          <p:cNvPr id="190" name="Group"/>
          <p:cNvGrpSpPr/>
          <p:nvPr/>
        </p:nvGrpSpPr>
        <p:grpSpPr>
          <a:xfrm>
            <a:off x="10082317" y="7443433"/>
            <a:ext cx="2525990" cy="2016412"/>
            <a:chOff x="0" y="0"/>
            <a:chExt cx="2525988" cy="2016411"/>
          </a:xfrm>
        </p:grpSpPr>
        <p:pic>
          <p:nvPicPr>
            <p:cNvPr id="187" name="Image" descr="Image"/>
            <p:cNvPicPr>
              <a:picLocks noChangeAspect="0"/>
            </p:cNvPicPr>
            <p:nvPr/>
          </p:nvPicPr>
          <p:blipFill>
            <a:blip r:embed="rId3">
              <a:extLst/>
            </a:blip>
            <a:stretch>
              <a:fillRect/>
            </a:stretch>
          </p:blipFill>
          <p:spPr>
            <a:xfrm>
              <a:off x="0" y="255785"/>
              <a:ext cx="1105408" cy="1320650"/>
            </a:xfrm>
            <a:prstGeom prst="rect">
              <a:avLst/>
            </a:prstGeom>
            <a:ln w="12700" cap="flat">
              <a:noFill/>
              <a:miter lim="400000"/>
            </a:ln>
            <a:effectLst/>
          </p:spPr>
        </p:pic>
        <p:pic>
          <p:nvPicPr>
            <p:cNvPr id="188" name="Image" descr="Image"/>
            <p:cNvPicPr>
              <a:picLocks noChangeAspect="1"/>
            </p:cNvPicPr>
            <p:nvPr/>
          </p:nvPicPr>
          <p:blipFill>
            <a:blip r:embed="rId4">
              <a:extLst/>
            </a:blip>
            <a:stretch>
              <a:fillRect/>
            </a:stretch>
          </p:blipFill>
          <p:spPr>
            <a:xfrm>
              <a:off x="1480870" y="0"/>
              <a:ext cx="1045119" cy="1240476"/>
            </a:xfrm>
            <a:prstGeom prst="rect">
              <a:avLst/>
            </a:prstGeom>
            <a:ln w="12700" cap="flat">
              <a:noFill/>
              <a:miter lim="400000"/>
            </a:ln>
            <a:effectLst/>
          </p:spPr>
        </p:pic>
        <p:pic>
          <p:nvPicPr>
            <p:cNvPr id="189" name="Image" descr="Image"/>
            <p:cNvPicPr>
              <a:picLocks noChangeAspect="1"/>
            </p:cNvPicPr>
            <p:nvPr/>
          </p:nvPicPr>
          <p:blipFill>
            <a:blip r:embed="rId5">
              <a:extLst/>
            </a:blip>
            <a:stretch>
              <a:fillRect/>
            </a:stretch>
          </p:blipFill>
          <p:spPr>
            <a:xfrm>
              <a:off x="889935" y="775936"/>
              <a:ext cx="863488" cy="124047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trategies to Improve"/>
          <p:cNvSpPr txBox="1"/>
          <p:nvPr>
            <p:ph type="title"/>
          </p:nvPr>
        </p:nvSpPr>
        <p:spPr>
          <a:prstGeom prst="rect">
            <a:avLst/>
          </a:prstGeom>
        </p:spPr>
        <p:txBody>
          <a:bodyPr/>
          <a:lstStyle/>
          <a:p>
            <a:pPr/>
            <a:r>
              <a:t>Strategies to Improve</a:t>
            </a:r>
          </a:p>
        </p:txBody>
      </p:sp>
      <p:sp>
        <p:nvSpPr>
          <p:cNvPr id="195" name="Pause, Think, Act…"/>
          <p:cNvSpPr txBox="1"/>
          <p:nvPr>
            <p:ph type="body" idx="1"/>
          </p:nvPr>
        </p:nvSpPr>
        <p:spPr>
          <a:prstGeom prst="rect">
            <a:avLst/>
          </a:prstGeom>
        </p:spPr>
        <p:txBody>
          <a:bodyPr/>
          <a:lstStyle/>
          <a:p>
            <a:pPr/>
            <a:r>
              <a:t>Pause, Think, Act</a:t>
            </a:r>
          </a:p>
          <a:p>
            <a:pPr/>
            <a:r>
              <a:t>Who and what pushes your buttons?</a:t>
            </a:r>
          </a:p>
          <a:p>
            <a:pPr/>
            <a:r>
              <a:t>Journal</a:t>
            </a:r>
          </a:p>
          <a:p>
            <a:pPr/>
            <a:r>
              <a:t>Why?</a:t>
            </a:r>
          </a:p>
          <a:p>
            <a:pPr/>
            <a:r>
              <a:t>Feedback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5"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elf Management"/>
          <p:cNvSpPr txBox="1"/>
          <p:nvPr>
            <p:ph type="title"/>
          </p:nvPr>
        </p:nvSpPr>
        <p:spPr>
          <a:prstGeom prst="rect">
            <a:avLst/>
          </a:prstGeom>
        </p:spPr>
        <p:txBody>
          <a:bodyPr/>
          <a:lstStyle/>
          <a:p>
            <a:pPr/>
            <a:r>
              <a:t>Self Management</a:t>
            </a:r>
          </a:p>
        </p:txBody>
      </p:sp>
      <p:sp>
        <p:nvSpPr>
          <p:cNvPr id="198" name="Your ability to use awareness of your emotions to stay flexible and positively direct your behavior."/>
          <p:cNvSpPr txBox="1"/>
          <p:nvPr/>
        </p:nvSpPr>
        <p:spPr>
          <a:xfrm>
            <a:off x="1101498" y="4279900"/>
            <a:ext cx="1080180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600">
                <a:latin typeface="Helvetica"/>
                <a:ea typeface="Helvetica"/>
                <a:cs typeface="Helvetica"/>
                <a:sym typeface="Helvetica"/>
              </a:defRPr>
            </a:lvl1pPr>
          </a:lstStyle>
          <a:p>
            <a:pPr/>
            <a:r>
              <a:t>Your ability to use awareness of your emotions to stay flexible and positively direct your behavior.</a:t>
            </a:r>
          </a:p>
        </p:txBody>
      </p:sp>
      <p:grpSp>
        <p:nvGrpSpPr>
          <p:cNvPr id="202" name="Group"/>
          <p:cNvGrpSpPr/>
          <p:nvPr/>
        </p:nvGrpSpPr>
        <p:grpSpPr>
          <a:xfrm>
            <a:off x="520277" y="7340600"/>
            <a:ext cx="2525990" cy="2016412"/>
            <a:chOff x="0" y="0"/>
            <a:chExt cx="2525988" cy="2016411"/>
          </a:xfrm>
        </p:grpSpPr>
        <p:pic>
          <p:nvPicPr>
            <p:cNvPr id="199" name="Image" descr="Image"/>
            <p:cNvPicPr>
              <a:picLocks noChangeAspect="0"/>
            </p:cNvPicPr>
            <p:nvPr/>
          </p:nvPicPr>
          <p:blipFill>
            <a:blip r:embed="rId2">
              <a:extLst/>
            </a:blip>
            <a:stretch>
              <a:fillRect/>
            </a:stretch>
          </p:blipFill>
          <p:spPr>
            <a:xfrm>
              <a:off x="0" y="255785"/>
              <a:ext cx="1105408" cy="1320650"/>
            </a:xfrm>
            <a:prstGeom prst="rect">
              <a:avLst/>
            </a:prstGeom>
            <a:ln w="12700" cap="flat">
              <a:noFill/>
              <a:miter lim="400000"/>
            </a:ln>
            <a:effectLst/>
          </p:spPr>
        </p:pic>
        <p:pic>
          <p:nvPicPr>
            <p:cNvPr id="200" name="Image" descr="Image"/>
            <p:cNvPicPr>
              <a:picLocks noChangeAspect="1"/>
            </p:cNvPicPr>
            <p:nvPr/>
          </p:nvPicPr>
          <p:blipFill>
            <a:blip r:embed="rId3">
              <a:extLst/>
            </a:blip>
            <a:stretch>
              <a:fillRect/>
            </a:stretch>
          </p:blipFill>
          <p:spPr>
            <a:xfrm>
              <a:off x="1480870" y="0"/>
              <a:ext cx="1045119" cy="1240476"/>
            </a:xfrm>
            <a:prstGeom prst="rect">
              <a:avLst/>
            </a:prstGeom>
            <a:ln w="12700" cap="flat">
              <a:noFill/>
              <a:miter lim="400000"/>
            </a:ln>
            <a:effectLst/>
          </p:spPr>
        </p:pic>
        <p:pic>
          <p:nvPicPr>
            <p:cNvPr id="201" name="Image" descr="Image"/>
            <p:cNvPicPr>
              <a:picLocks noChangeAspect="1"/>
            </p:cNvPicPr>
            <p:nvPr/>
          </p:nvPicPr>
          <p:blipFill>
            <a:blip r:embed="rId4">
              <a:extLst/>
            </a:blip>
            <a:stretch>
              <a:fillRect/>
            </a:stretch>
          </p:blipFill>
          <p:spPr>
            <a:xfrm>
              <a:off x="889935" y="775936"/>
              <a:ext cx="863488" cy="124047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I have people skills!   The Importance of Emotional Intelligence and Your Career!"/>
          <p:cNvSpPr txBox="1"/>
          <p:nvPr>
            <p:ph type="ctrTitle"/>
          </p:nvPr>
        </p:nvSpPr>
        <p:spPr>
          <a:xfrm>
            <a:off x="1270000" y="1638300"/>
            <a:ext cx="10464800" cy="5160344"/>
          </a:xfrm>
          <a:prstGeom prst="rect">
            <a:avLst/>
          </a:prstGeom>
        </p:spPr>
        <p:txBody>
          <a:bodyPr anchor="t"/>
          <a:lstStyle/>
          <a:p>
            <a:pPr algn="l" defTabSz="457200">
              <a:lnSpc>
                <a:spcPts val="7700"/>
              </a:lnSpc>
              <a:spcBef>
                <a:spcPts val="1000"/>
              </a:spcBef>
              <a:defRPr sz="4800">
                <a:solidFill>
                  <a:srgbClr val="222222"/>
                </a:solidFill>
                <a:latin typeface="Helvetica Neue Light"/>
                <a:ea typeface="Helvetica Neue Light"/>
                <a:cs typeface="Helvetica Neue Light"/>
                <a:sym typeface="Helvetica Neue Light"/>
              </a:defRPr>
            </a:pPr>
          </a:p>
          <a:p>
            <a:pPr algn="l" defTabSz="457200">
              <a:lnSpc>
                <a:spcPts val="7700"/>
              </a:lnSpc>
              <a:spcBef>
                <a:spcPts val="1000"/>
              </a:spcBef>
              <a:defRPr sz="4800">
                <a:solidFill>
                  <a:srgbClr val="222222"/>
                </a:solidFill>
                <a:latin typeface="Helvetica Neue Light"/>
                <a:ea typeface="Helvetica Neue Light"/>
                <a:cs typeface="Helvetica Neue Light"/>
                <a:sym typeface="Helvetica Neue Light"/>
              </a:defRPr>
            </a:pPr>
            <a:r>
              <a:t>I have people skills! </a:t>
            </a:r>
            <a:br/>
            <a:br/>
            <a:r>
              <a:t>The Importance of Emotional Intelligence and Your Career!</a:t>
            </a:r>
          </a:p>
        </p:txBody>
      </p:sp>
      <p:sp>
        <p:nvSpPr>
          <p:cNvPr id="148" name="Michael Eaton…"/>
          <p:cNvSpPr txBox="1"/>
          <p:nvPr>
            <p:ph type="subTitle" sz="quarter" idx="1"/>
          </p:nvPr>
        </p:nvSpPr>
        <p:spPr>
          <a:xfrm>
            <a:off x="1270000" y="7987324"/>
            <a:ext cx="10464800" cy="1130301"/>
          </a:xfrm>
          <a:prstGeom prst="rect">
            <a:avLst/>
          </a:prstGeom>
        </p:spPr>
        <p:txBody>
          <a:bodyPr/>
          <a:lstStyle/>
          <a:p>
            <a:pPr defTabSz="537463">
              <a:defRPr sz="3404"/>
            </a:pPr>
            <a:r>
              <a:t>Michael Eaton</a:t>
            </a:r>
          </a:p>
          <a:p>
            <a:pPr defTabSz="537463">
              <a:defRPr sz="3404"/>
            </a:pPr>
            <a:r>
              <a:t>January 2018</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trategies to Improve"/>
          <p:cNvSpPr txBox="1"/>
          <p:nvPr>
            <p:ph type="title"/>
          </p:nvPr>
        </p:nvSpPr>
        <p:spPr>
          <a:prstGeom prst="rect">
            <a:avLst/>
          </a:prstGeom>
        </p:spPr>
        <p:txBody>
          <a:bodyPr/>
          <a:lstStyle/>
          <a:p>
            <a:pPr/>
            <a:r>
              <a:t>Strategies to Improve</a:t>
            </a:r>
          </a:p>
        </p:txBody>
      </p:sp>
      <p:sp>
        <p:nvSpPr>
          <p:cNvPr id="205" name="Pause, Think, Act / Count to 10…"/>
          <p:cNvSpPr txBox="1"/>
          <p:nvPr>
            <p:ph type="body" idx="1"/>
          </p:nvPr>
        </p:nvSpPr>
        <p:spPr>
          <a:prstGeom prst="rect">
            <a:avLst/>
          </a:prstGeom>
        </p:spPr>
        <p:txBody>
          <a:bodyPr/>
          <a:lstStyle/>
          <a:p>
            <a:pPr/>
            <a:r>
              <a:t>Pause, Think, Act / Count to 10</a:t>
            </a:r>
          </a:p>
          <a:p>
            <a:pPr/>
            <a:r>
              <a:t>Positive self talk</a:t>
            </a:r>
          </a:p>
          <a:p>
            <a:pPr/>
            <a:r>
              <a:t>Sleep</a:t>
            </a:r>
          </a:p>
          <a:p>
            <a:pPr/>
            <a:r>
              <a:t>Breath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5"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ocial Awareness"/>
          <p:cNvSpPr txBox="1"/>
          <p:nvPr>
            <p:ph type="title"/>
          </p:nvPr>
        </p:nvSpPr>
        <p:spPr>
          <a:prstGeom prst="rect">
            <a:avLst/>
          </a:prstGeom>
        </p:spPr>
        <p:txBody>
          <a:bodyPr/>
          <a:lstStyle/>
          <a:p>
            <a:pPr/>
            <a:r>
              <a:t>Social Awareness</a:t>
            </a:r>
          </a:p>
        </p:txBody>
      </p:sp>
      <p:sp>
        <p:nvSpPr>
          <p:cNvPr id="208" name="Your ability to accurately pick up on emotions in other people and get what is really going on."/>
          <p:cNvSpPr txBox="1"/>
          <p:nvPr/>
        </p:nvSpPr>
        <p:spPr>
          <a:xfrm>
            <a:off x="1599706" y="4279900"/>
            <a:ext cx="10514070"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600">
                <a:latin typeface="Helvetica"/>
                <a:ea typeface="Helvetica"/>
                <a:cs typeface="Helvetica"/>
                <a:sym typeface="Helvetica"/>
              </a:defRPr>
            </a:lvl1pPr>
          </a:lstStyle>
          <a:p>
            <a:pPr/>
            <a:r>
              <a:t>Your ability to accurately pick up on emotions in other people and get what is really going on.</a:t>
            </a:r>
          </a:p>
        </p:txBody>
      </p:sp>
      <p:grpSp>
        <p:nvGrpSpPr>
          <p:cNvPr id="212" name="Group"/>
          <p:cNvGrpSpPr/>
          <p:nvPr/>
        </p:nvGrpSpPr>
        <p:grpSpPr>
          <a:xfrm>
            <a:off x="10082317" y="7443433"/>
            <a:ext cx="2525990" cy="2016412"/>
            <a:chOff x="0" y="0"/>
            <a:chExt cx="2525988" cy="2016411"/>
          </a:xfrm>
        </p:grpSpPr>
        <p:pic>
          <p:nvPicPr>
            <p:cNvPr id="209" name="Image" descr="Image"/>
            <p:cNvPicPr>
              <a:picLocks noChangeAspect="0"/>
            </p:cNvPicPr>
            <p:nvPr/>
          </p:nvPicPr>
          <p:blipFill>
            <a:blip r:embed="rId2">
              <a:extLst/>
            </a:blip>
            <a:stretch>
              <a:fillRect/>
            </a:stretch>
          </p:blipFill>
          <p:spPr>
            <a:xfrm>
              <a:off x="0" y="255785"/>
              <a:ext cx="1105408" cy="1320650"/>
            </a:xfrm>
            <a:prstGeom prst="rect">
              <a:avLst/>
            </a:prstGeom>
            <a:ln w="12700" cap="flat">
              <a:noFill/>
              <a:miter lim="400000"/>
            </a:ln>
            <a:effectLst/>
          </p:spPr>
        </p:pic>
        <p:pic>
          <p:nvPicPr>
            <p:cNvPr id="210" name="Image" descr="Image"/>
            <p:cNvPicPr>
              <a:picLocks noChangeAspect="1"/>
            </p:cNvPicPr>
            <p:nvPr/>
          </p:nvPicPr>
          <p:blipFill>
            <a:blip r:embed="rId3">
              <a:extLst/>
            </a:blip>
            <a:stretch>
              <a:fillRect/>
            </a:stretch>
          </p:blipFill>
          <p:spPr>
            <a:xfrm>
              <a:off x="1480870" y="0"/>
              <a:ext cx="1045119" cy="1240476"/>
            </a:xfrm>
            <a:prstGeom prst="rect">
              <a:avLst/>
            </a:prstGeom>
            <a:ln w="12700" cap="flat">
              <a:noFill/>
              <a:miter lim="400000"/>
            </a:ln>
            <a:effectLst/>
          </p:spPr>
        </p:pic>
        <p:pic>
          <p:nvPicPr>
            <p:cNvPr id="211" name="Image" descr="Image"/>
            <p:cNvPicPr>
              <a:picLocks noChangeAspect="1"/>
            </p:cNvPicPr>
            <p:nvPr/>
          </p:nvPicPr>
          <p:blipFill>
            <a:blip r:embed="rId4">
              <a:extLst/>
            </a:blip>
            <a:stretch>
              <a:fillRect/>
            </a:stretch>
          </p:blipFill>
          <p:spPr>
            <a:xfrm>
              <a:off x="889935" y="775936"/>
              <a:ext cx="863488" cy="124047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trategies to Improve"/>
          <p:cNvSpPr txBox="1"/>
          <p:nvPr>
            <p:ph type="title"/>
          </p:nvPr>
        </p:nvSpPr>
        <p:spPr>
          <a:prstGeom prst="rect">
            <a:avLst/>
          </a:prstGeom>
        </p:spPr>
        <p:txBody>
          <a:bodyPr/>
          <a:lstStyle/>
          <a:p>
            <a:pPr/>
            <a:r>
              <a:t>Strategies to Improve</a:t>
            </a:r>
          </a:p>
        </p:txBody>
      </p:sp>
      <p:sp>
        <p:nvSpPr>
          <p:cNvPr id="215" name="Be present…"/>
          <p:cNvSpPr txBox="1"/>
          <p:nvPr>
            <p:ph type="body" idx="1"/>
          </p:nvPr>
        </p:nvSpPr>
        <p:spPr>
          <a:prstGeom prst="rect">
            <a:avLst/>
          </a:prstGeom>
        </p:spPr>
        <p:txBody>
          <a:bodyPr/>
          <a:lstStyle/>
          <a:p>
            <a:pPr/>
            <a:r>
              <a:t>Be present</a:t>
            </a:r>
          </a:p>
          <a:p>
            <a:pPr/>
            <a:r>
              <a:t>Body language</a:t>
            </a:r>
          </a:p>
          <a:p>
            <a:pPr/>
            <a:r>
              <a:t>Listen</a:t>
            </a:r>
          </a:p>
          <a:p>
            <a:pPr/>
            <a:r>
              <a:t>Lens (perception matters)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Relationship Management"/>
          <p:cNvSpPr txBox="1"/>
          <p:nvPr>
            <p:ph type="title"/>
          </p:nvPr>
        </p:nvSpPr>
        <p:spPr>
          <a:prstGeom prst="rect">
            <a:avLst/>
          </a:prstGeom>
        </p:spPr>
        <p:txBody>
          <a:bodyPr/>
          <a:lstStyle>
            <a:lvl1pPr defTabSz="519937">
              <a:defRPr sz="7119"/>
            </a:lvl1pPr>
          </a:lstStyle>
          <a:p>
            <a:pPr/>
            <a:r>
              <a:t>Relationship Management</a:t>
            </a:r>
          </a:p>
        </p:txBody>
      </p:sp>
      <p:sp>
        <p:nvSpPr>
          <p:cNvPr id="220" name="Your ability to use awareness of your emotions and the emotions of others to manage interactions successfully."/>
          <p:cNvSpPr txBox="1"/>
          <p:nvPr/>
        </p:nvSpPr>
        <p:spPr>
          <a:xfrm>
            <a:off x="1854903" y="4006849"/>
            <a:ext cx="929499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600">
                <a:latin typeface="Helvetica"/>
                <a:ea typeface="Helvetica"/>
                <a:cs typeface="Helvetica"/>
                <a:sym typeface="Helvetica"/>
              </a:defRPr>
            </a:lvl1pPr>
          </a:lstStyle>
          <a:p>
            <a:pPr/>
            <a:r>
              <a:t>Your ability to use awareness of your emotions and the emotions of others to manage interactions successfully.</a:t>
            </a:r>
          </a:p>
        </p:txBody>
      </p:sp>
      <p:grpSp>
        <p:nvGrpSpPr>
          <p:cNvPr id="224" name="Group"/>
          <p:cNvGrpSpPr/>
          <p:nvPr/>
        </p:nvGrpSpPr>
        <p:grpSpPr>
          <a:xfrm>
            <a:off x="584131" y="7340600"/>
            <a:ext cx="2525989" cy="2016412"/>
            <a:chOff x="0" y="0"/>
            <a:chExt cx="2525988" cy="2016411"/>
          </a:xfrm>
        </p:grpSpPr>
        <p:pic>
          <p:nvPicPr>
            <p:cNvPr id="221" name="Image" descr="Image"/>
            <p:cNvPicPr>
              <a:picLocks noChangeAspect="0"/>
            </p:cNvPicPr>
            <p:nvPr/>
          </p:nvPicPr>
          <p:blipFill>
            <a:blip r:embed="rId3">
              <a:extLst/>
            </a:blip>
            <a:stretch>
              <a:fillRect/>
            </a:stretch>
          </p:blipFill>
          <p:spPr>
            <a:xfrm>
              <a:off x="0" y="255785"/>
              <a:ext cx="1105408" cy="1320650"/>
            </a:xfrm>
            <a:prstGeom prst="rect">
              <a:avLst/>
            </a:prstGeom>
            <a:ln w="12700" cap="flat">
              <a:noFill/>
              <a:miter lim="400000"/>
            </a:ln>
            <a:effectLst/>
          </p:spPr>
        </p:pic>
        <p:pic>
          <p:nvPicPr>
            <p:cNvPr id="222" name="Image" descr="Image"/>
            <p:cNvPicPr>
              <a:picLocks noChangeAspect="1"/>
            </p:cNvPicPr>
            <p:nvPr/>
          </p:nvPicPr>
          <p:blipFill>
            <a:blip r:embed="rId4">
              <a:extLst/>
            </a:blip>
            <a:stretch>
              <a:fillRect/>
            </a:stretch>
          </p:blipFill>
          <p:spPr>
            <a:xfrm>
              <a:off x="1480870" y="0"/>
              <a:ext cx="1045119" cy="1240476"/>
            </a:xfrm>
            <a:prstGeom prst="rect">
              <a:avLst/>
            </a:prstGeom>
            <a:ln w="12700" cap="flat">
              <a:noFill/>
              <a:miter lim="400000"/>
            </a:ln>
            <a:effectLst/>
          </p:spPr>
        </p:pic>
        <p:pic>
          <p:nvPicPr>
            <p:cNvPr id="223" name="Image" descr="Image"/>
            <p:cNvPicPr>
              <a:picLocks noChangeAspect="1"/>
            </p:cNvPicPr>
            <p:nvPr/>
          </p:nvPicPr>
          <p:blipFill>
            <a:blip r:embed="rId5">
              <a:extLst/>
            </a:blip>
            <a:stretch>
              <a:fillRect/>
            </a:stretch>
          </p:blipFill>
          <p:spPr>
            <a:xfrm>
              <a:off x="889935" y="775936"/>
              <a:ext cx="863488" cy="124047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trategies to Improve"/>
          <p:cNvSpPr txBox="1"/>
          <p:nvPr>
            <p:ph type="title"/>
          </p:nvPr>
        </p:nvSpPr>
        <p:spPr>
          <a:prstGeom prst="rect">
            <a:avLst/>
          </a:prstGeom>
        </p:spPr>
        <p:txBody>
          <a:bodyPr/>
          <a:lstStyle/>
          <a:p>
            <a:pPr/>
            <a:r>
              <a:t>Strategies to Improve</a:t>
            </a:r>
          </a:p>
        </p:txBody>
      </p:sp>
      <p:sp>
        <p:nvSpPr>
          <p:cNvPr id="229" name="Ask questions…"/>
          <p:cNvSpPr txBox="1"/>
          <p:nvPr>
            <p:ph type="body" idx="1"/>
          </p:nvPr>
        </p:nvSpPr>
        <p:spPr>
          <a:prstGeom prst="rect">
            <a:avLst/>
          </a:prstGeom>
        </p:spPr>
        <p:txBody>
          <a:bodyPr/>
          <a:lstStyle/>
          <a:p>
            <a:pPr/>
            <a:r>
              <a:t>Ask questions</a:t>
            </a:r>
          </a:p>
          <a:p>
            <a:pPr/>
            <a:r>
              <a:t>Share</a:t>
            </a:r>
          </a:p>
          <a:p>
            <a:pPr/>
            <a:r>
              <a:t>Take feedback well</a:t>
            </a:r>
          </a:p>
          <a:p>
            <a:pPr/>
            <a:r>
              <a:t>Acknowledge feelings</a:t>
            </a:r>
          </a:p>
          <a:p>
            <a:pPr/>
            <a:r>
              <a:t>Direct and constructive feedback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9"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EQ can be learned and improved"/>
          <p:cNvSpPr txBox="1"/>
          <p:nvPr>
            <p:ph type="title"/>
          </p:nvPr>
        </p:nvSpPr>
        <p:spPr>
          <a:prstGeom prst="rect">
            <a:avLst/>
          </a:prstGeom>
        </p:spPr>
        <p:txBody>
          <a:bodyPr/>
          <a:lstStyle/>
          <a:p>
            <a:pPr/>
            <a:r>
              <a:t>EQ can be learned and improved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Image" descr="Image"/>
          <p:cNvPicPr>
            <a:picLocks noChangeAspect="1"/>
          </p:cNvPicPr>
          <p:nvPr/>
        </p:nvPicPr>
        <p:blipFill>
          <a:blip r:embed="rId2">
            <a:extLst/>
          </a:blip>
          <a:stretch>
            <a:fillRect/>
          </a:stretch>
        </p:blipFill>
        <p:spPr>
          <a:xfrm>
            <a:off x="774700" y="4375150"/>
            <a:ext cx="11455400" cy="10033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Breakdown"/>
          <p:cNvSpPr txBox="1"/>
          <p:nvPr>
            <p:ph type="title"/>
          </p:nvPr>
        </p:nvSpPr>
        <p:spPr>
          <a:prstGeom prst="rect">
            <a:avLst/>
          </a:prstGeom>
        </p:spPr>
        <p:txBody>
          <a:bodyPr/>
          <a:lstStyle/>
          <a:p>
            <a:pPr/>
            <a:r>
              <a:t>Breakdown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Image" descr="Image"/>
          <p:cNvPicPr>
            <a:picLocks noChangeAspect="1"/>
          </p:cNvPicPr>
          <p:nvPr/>
        </p:nvPicPr>
        <p:blipFill>
          <a:blip r:embed="rId2">
            <a:extLst/>
          </a:blip>
          <a:stretch>
            <a:fillRect/>
          </a:stretch>
        </p:blipFill>
        <p:spPr>
          <a:xfrm>
            <a:off x="1047750" y="4425950"/>
            <a:ext cx="10909300" cy="9017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Image" descr="Image"/>
          <p:cNvPicPr>
            <a:picLocks noChangeAspect="1"/>
          </p:cNvPicPr>
          <p:nvPr/>
        </p:nvPicPr>
        <p:blipFill>
          <a:blip r:embed="rId2">
            <a:extLst/>
          </a:blip>
          <a:stretch>
            <a:fillRect/>
          </a:stretch>
        </p:blipFill>
        <p:spPr>
          <a:xfrm>
            <a:off x="1009650" y="4445000"/>
            <a:ext cx="10985500" cy="8636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50" name="QuickenLoans-Logo-Horiz.png" descr="QuickenLoans-Logo-Horiz.png"/>
          <p:cNvPicPr>
            <a:picLocks noChangeAspect="1"/>
          </p:cNvPicPr>
          <p:nvPr/>
        </p:nvPicPr>
        <p:blipFill>
          <a:blip r:embed="rId2">
            <a:extLst/>
          </a:blip>
          <a:stretch>
            <a:fillRect/>
          </a:stretch>
        </p:blipFill>
        <p:spPr>
          <a:xfrm>
            <a:off x="1801793" y="4401103"/>
            <a:ext cx="9401214" cy="1162095"/>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Image" descr="Image"/>
          <p:cNvPicPr>
            <a:picLocks noChangeAspect="1"/>
          </p:cNvPicPr>
          <p:nvPr/>
        </p:nvPicPr>
        <p:blipFill>
          <a:blip r:embed="rId2">
            <a:extLst/>
          </a:blip>
          <a:stretch>
            <a:fillRect/>
          </a:stretch>
        </p:blipFill>
        <p:spPr>
          <a:xfrm>
            <a:off x="1047750" y="4438650"/>
            <a:ext cx="10909300" cy="8763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Image" descr="Image"/>
          <p:cNvPicPr>
            <a:picLocks noChangeAspect="1"/>
          </p:cNvPicPr>
          <p:nvPr/>
        </p:nvPicPr>
        <p:blipFill>
          <a:blip r:embed="rId2">
            <a:extLst/>
          </a:blip>
          <a:stretch>
            <a:fillRect/>
          </a:stretch>
        </p:blipFill>
        <p:spPr>
          <a:xfrm>
            <a:off x="1047750" y="4438650"/>
            <a:ext cx="10909300" cy="8763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Actions"/>
          <p:cNvSpPr txBox="1"/>
          <p:nvPr>
            <p:ph type="title"/>
          </p:nvPr>
        </p:nvSpPr>
        <p:spPr>
          <a:prstGeom prst="rect">
            <a:avLst/>
          </a:prstGeom>
        </p:spPr>
        <p:txBody>
          <a:bodyPr/>
          <a:lstStyle/>
          <a:p>
            <a:pPr/>
            <a:r>
              <a:t>Actions</a:t>
            </a:r>
          </a:p>
        </p:txBody>
      </p:sp>
      <p:sp>
        <p:nvSpPr>
          <p:cNvPr id="246" name="Determine it’s important…"/>
          <p:cNvSpPr txBox="1"/>
          <p:nvPr>
            <p:ph type="body" idx="1"/>
          </p:nvPr>
        </p:nvSpPr>
        <p:spPr>
          <a:prstGeom prst="rect">
            <a:avLst/>
          </a:prstGeom>
        </p:spPr>
        <p:txBody>
          <a:bodyPr/>
          <a:lstStyle/>
          <a:p>
            <a:pPr/>
            <a:r>
              <a:t>Determine it’s important</a:t>
            </a:r>
          </a:p>
          <a:p>
            <a:pPr/>
            <a:r>
              <a:t>Areas for improvement?</a:t>
            </a:r>
          </a:p>
          <a:p>
            <a:pPr/>
            <a:r>
              <a:t>Find a mentor</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Questions?"/>
          <p:cNvSpPr txBox="1"/>
          <p:nvPr>
            <p:ph type="title"/>
          </p:nvPr>
        </p:nvSpPr>
        <p:spPr>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0" name="https://about.me/mjeaton"/>
          <p:cNvSpPr txBox="1"/>
          <p:nvPr>
            <p:ph type="title"/>
          </p:nvPr>
        </p:nvSpPr>
        <p:spPr>
          <a:prstGeom prst="rect">
            <a:avLst/>
          </a:prstGeom>
        </p:spPr>
        <p:txBody>
          <a:bodyPr/>
          <a:lstStyle>
            <a:lvl1pPr algn="ctr">
              <a:defRPr sz="6400" u="sng">
                <a:solidFill>
                  <a:srgbClr val="000000"/>
                </a:solidFill>
                <a:latin typeface="Helvetica Neue"/>
                <a:ea typeface="Helvetica Neue"/>
                <a:cs typeface="Helvetica Neue"/>
                <a:sym typeface="Helvetica Neue"/>
                <a:hlinkClick r:id="rId2" invalidUrl="" action="" tgtFrame="" tooltip="" history="1" highlightClick="0" endSnd="0"/>
              </a:defRPr>
            </a:lvl1pPr>
          </a:lstStyle>
          <a:p>
            <a:pPr>
              <a:defRPr u="none"/>
            </a:pPr>
            <a:r>
              <a:rPr u="sng">
                <a:hlinkClick r:id="rId2" invalidUrl="" action="" tgtFrame="" tooltip="" history="1" highlightClick="0" endSnd="0"/>
              </a:rPr>
              <a:t>https://about.me/mjeaton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bg>
      <p:bgPr>
        <a:solidFill>
          <a:srgbClr val="FFFFFF"/>
        </a:solidFill>
      </p:bgPr>
    </p:bg>
    <p:spTree>
      <p:nvGrpSpPr>
        <p:cNvPr id="1" name=""/>
        <p:cNvGrpSpPr/>
        <p:nvPr/>
      </p:nvGrpSpPr>
      <p:grpSpPr>
        <a:xfrm>
          <a:off x="0" y="0"/>
          <a:ext cx="0" cy="0"/>
          <a:chOff x="0" y="0"/>
          <a:chExt cx="0" cy="0"/>
        </a:xfrm>
      </p:grpSpPr>
      <p:sp>
        <p:nvSpPr>
          <p:cNvPr id="152" name="QL Terms"/>
          <p:cNvSpPr txBox="1"/>
          <p:nvPr>
            <p:ph type="title"/>
          </p:nvPr>
        </p:nvSpPr>
        <p:spPr>
          <a:prstGeom prst="rect">
            <a:avLst/>
          </a:prstGeom>
        </p:spPr>
        <p:txBody>
          <a:bodyPr/>
          <a:lstStyle>
            <a:lvl1pPr defTabSz="375694">
              <a:spcBef>
                <a:spcPts val="1700"/>
              </a:spcBef>
              <a:defRPr sz="3839">
                <a:solidFill>
                  <a:srgbClr val="000000"/>
                </a:solidFill>
              </a:defRPr>
            </a:lvl1pPr>
          </a:lstStyle>
          <a:p>
            <a:pPr/>
            <a:r>
              <a:t>QL Terms</a:t>
            </a:r>
          </a:p>
        </p:txBody>
      </p:sp>
      <p:sp>
        <p:nvSpPr>
          <p:cNvPr id="153" name="Department = Team, Group…"/>
          <p:cNvSpPr txBox="1"/>
          <p:nvPr>
            <p:ph type="body" idx="1"/>
          </p:nvPr>
        </p:nvSpPr>
        <p:spPr>
          <a:prstGeom prst="rect">
            <a:avLst/>
          </a:prstGeom>
        </p:spPr>
        <p:txBody>
          <a:bodyPr/>
          <a:lstStyle/>
          <a:p>
            <a:pPr marL="364331" indent="-364331" defTabSz="475487">
              <a:spcBef>
                <a:spcPts val="2200"/>
              </a:spcBef>
              <a:defRPr sz="2754">
                <a:solidFill>
                  <a:srgbClr val="000000"/>
                </a:solidFill>
              </a:defRPr>
            </a:pPr>
            <a:r>
              <a:t>Department = Team, Group</a:t>
            </a:r>
          </a:p>
          <a:p>
            <a:pPr marL="364331" indent="-364331" defTabSz="475487">
              <a:spcBef>
                <a:spcPts val="2200"/>
              </a:spcBef>
              <a:defRPr sz="2754">
                <a:solidFill>
                  <a:srgbClr val="000000"/>
                </a:solidFill>
              </a:defRPr>
            </a:pPr>
            <a:r>
              <a:t>Manager, boss = Leader</a:t>
            </a:r>
          </a:p>
          <a:p>
            <a:pPr marL="364331" indent="-364331" defTabSz="475487">
              <a:spcBef>
                <a:spcPts val="2200"/>
              </a:spcBef>
              <a:defRPr sz="2754">
                <a:solidFill>
                  <a:srgbClr val="000000"/>
                </a:solidFill>
              </a:defRPr>
            </a:pPr>
            <a:r>
              <a:t>Borrowers, Debtors, Engineers = Clients</a:t>
            </a:r>
          </a:p>
          <a:p>
            <a:pPr marL="364331" indent="-364331" defTabSz="475487">
              <a:spcBef>
                <a:spcPts val="2200"/>
              </a:spcBef>
              <a:defRPr sz="2754">
                <a:solidFill>
                  <a:srgbClr val="000000"/>
                </a:solidFill>
              </a:defRPr>
            </a:pPr>
            <a:r>
              <a:t>Workers / employees / cogs = Team Members</a:t>
            </a:r>
          </a:p>
          <a:p>
            <a:pPr marL="364331" indent="-364331" defTabSz="475487">
              <a:spcBef>
                <a:spcPts val="2200"/>
              </a:spcBef>
              <a:defRPr sz="2754">
                <a:solidFill>
                  <a:srgbClr val="000000"/>
                </a:solidFill>
              </a:defRPr>
            </a:pPr>
            <a:r>
              <a:t>ISMs = The ideas we live by at Quicken Loans and at every one of our family of companies. They have a lot more to do with who we are than what we do.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157" name="Image" descr="Image"/>
          <p:cNvPicPr>
            <a:picLocks noChangeAspect="1"/>
          </p:cNvPicPr>
          <p:nvPr/>
        </p:nvPicPr>
        <p:blipFill>
          <a:blip r:embed="rId2">
            <a:extLst/>
          </a:blip>
          <a:stretch>
            <a:fillRect/>
          </a:stretch>
        </p:blipFill>
        <p:spPr>
          <a:xfrm>
            <a:off x="971550" y="3409950"/>
            <a:ext cx="11061700" cy="29337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59" name="IQ is fixed"/>
          <p:cNvSpPr txBox="1"/>
          <p:nvPr>
            <p:ph type="title"/>
          </p:nvPr>
        </p:nvSpPr>
        <p:spPr>
          <a:prstGeom prst="rect">
            <a:avLst/>
          </a:prstGeom>
        </p:spPr>
        <p:txBody>
          <a:bodyPr/>
          <a:lstStyle/>
          <a:p>
            <a:pPr/>
            <a:r>
              <a:t>IQ is fixed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3">
            <a:extLst/>
          </a:blip>
          <a:stretch>
            <a:fillRect/>
          </a:stretch>
        </p:blipFill>
        <p:spPr>
          <a:xfrm>
            <a:off x="971550" y="3536950"/>
            <a:ext cx="11061700" cy="26797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Why do we care?"/>
          <p:cNvSpPr txBox="1"/>
          <p:nvPr>
            <p:ph type="title"/>
          </p:nvPr>
        </p:nvSpPr>
        <p:spPr>
          <a:prstGeom prst="rect">
            <a:avLst/>
          </a:prstGeom>
        </p:spPr>
        <p:txBody>
          <a:bodyPr/>
          <a:lstStyle/>
          <a:p>
            <a:pPr/>
            <a:r>
              <a:t>Why do we care?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Image" descr="Image"/>
          <p:cNvPicPr>
            <a:picLocks noChangeAspect="1"/>
          </p:cNvPicPr>
          <p:nvPr/>
        </p:nvPicPr>
        <p:blipFill>
          <a:blip r:embed="rId2">
            <a:extLst/>
          </a:blip>
          <a:stretch>
            <a:fillRect/>
          </a:stretch>
        </p:blipFill>
        <p:spPr>
          <a:xfrm>
            <a:off x="3740150" y="660400"/>
            <a:ext cx="5524500" cy="84328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