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335" r:id="rId2"/>
    <p:sldId id="258" r:id="rId3"/>
    <p:sldId id="337" r:id="rId4"/>
    <p:sldId id="336" r:id="rId5"/>
    <p:sldId id="338" r:id="rId6"/>
    <p:sldId id="339" r:id="rId7"/>
    <p:sldId id="340" r:id="rId8"/>
    <p:sldId id="341" r:id="rId9"/>
    <p:sldId id="342" r:id="rId10"/>
    <p:sldId id="343" r:id="rId11"/>
    <p:sldId id="292" r:id="rId12"/>
    <p:sldId id="293" r:id="rId13"/>
    <p:sldId id="262" r:id="rId14"/>
    <p:sldId id="297" r:id="rId15"/>
    <p:sldId id="312" r:id="rId16"/>
    <p:sldId id="313" r:id="rId17"/>
    <p:sldId id="263" r:id="rId18"/>
    <p:sldId id="264" r:id="rId19"/>
    <p:sldId id="305" r:id="rId20"/>
    <p:sldId id="306" r:id="rId21"/>
    <p:sldId id="295" r:id="rId22"/>
    <p:sldId id="301" r:id="rId23"/>
    <p:sldId id="298" r:id="rId24"/>
    <p:sldId id="307" r:id="rId25"/>
    <p:sldId id="265" r:id="rId26"/>
    <p:sldId id="279" r:id="rId27"/>
    <p:sldId id="333" r:id="rId28"/>
    <p:sldId id="281" r:id="rId29"/>
    <p:sldId id="280" r:id="rId30"/>
    <p:sldId id="282" r:id="rId31"/>
    <p:sldId id="278" r:id="rId32"/>
    <p:sldId id="289" r:id="rId33"/>
    <p:sldId id="309" r:id="rId34"/>
    <p:sldId id="290" r:id="rId35"/>
    <p:sldId id="311" r:id="rId36"/>
    <p:sldId id="268" r:id="rId37"/>
    <p:sldId id="283" r:id="rId38"/>
    <p:sldId id="284" r:id="rId39"/>
    <p:sldId id="269" r:id="rId40"/>
    <p:sldId id="270" r:id="rId41"/>
    <p:sldId id="294" r:id="rId42"/>
    <p:sldId id="303" r:id="rId43"/>
    <p:sldId id="314" r:id="rId44"/>
    <p:sldId id="274" r:id="rId45"/>
    <p:sldId id="315" r:id="rId46"/>
    <p:sldId id="316" r:id="rId47"/>
    <p:sldId id="317" r:id="rId48"/>
    <p:sldId id="325" r:id="rId49"/>
    <p:sldId id="323" r:id="rId50"/>
    <p:sldId id="328" r:id="rId51"/>
    <p:sldId id="329" r:id="rId52"/>
    <p:sldId id="327" r:id="rId53"/>
    <p:sldId id="326" r:id="rId54"/>
    <p:sldId id="275" r:id="rId55"/>
    <p:sldId id="276" r:id="rId56"/>
    <p:sldId id="322" r:id="rId57"/>
    <p:sldId id="334" r:id="rId58"/>
    <p:sldId id="330" r:id="rId59"/>
    <p:sldId id="318" r:id="rId60"/>
    <p:sldId id="331" r:id="rId61"/>
    <p:sldId id="319" r:id="rId62"/>
    <p:sldId id="332" r:id="rId63"/>
    <p:sldId id="344" r:id="rId64"/>
    <p:sldId id="345"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14" autoAdjust="0"/>
  </p:normalViewPr>
  <p:slideViewPr>
    <p:cSldViewPr>
      <p:cViewPr varScale="1">
        <p:scale>
          <a:sx n="72" d="100"/>
          <a:sy n="72" d="100"/>
        </p:scale>
        <p:origin x="-190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8949A-EFEC-4B07-ACED-DC68F97D8B39}" type="datetimeFigureOut">
              <a:rPr lang="en-US" smtClean="0"/>
              <a:t>4/24/2013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196DFA-6F1B-497F-B5BA-EC737023875D}" type="slidenum">
              <a:rPr lang="en-US" smtClean="0"/>
              <a:t>‹#›</a:t>
            </a:fld>
            <a:endParaRPr lang="en-US"/>
          </a:p>
        </p:txBody>
      </p:sp>
    </p:spTree>
    <p:extLst>
      <p:ext uri="{BB962C8B-B14F-4D97-AF65-F5344CB8AC3E}">
        <p14:creationId xmlns:p14="http://schemas.microsoft.com/office/powerpoint/2010/main" val="230392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2</a:t>
            </a:fld>
            <a:endParaRPr lang="en-US"/>
          </a:p>
        </p:txBody>
      </p:sp>
    </p:spTree>
    <p:extLst>
      <p:ext uri="{BB962C8B-B14F-4D97-AF65-F5344CB8AC3E}">
        <p14:creationId xmlns:p14="http://schemas.microsoft.com/office/powerpoint/2010/main" val="200989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44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This says the Text property of the textbox will display data in the </a:t>
            </a:r>
            <a:r>
              <a:rPr lang="en-US" dirty="0" err="1" smtClean="0"/>
              <a:t>FirstName</a:t>
            </a:r>
            <a:r>
              <a:rPr lang="en-US" dirty="0" smtClean="0"/>
              <a:t> property of our data source.</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45</a:t>
            </a:fld>
            <a:endParaRPr lang="en-US"/>
          </a:p>
        </p:txBody>
      </p:sp>
    </p:spTree>
    <p:extLst>
      <p:ext uri="{BB962C8B-B14F-4D97-AF65-F5344CB8AC3E}">
        <p14:creationId xmlns:p14="http://schemas.microsoft.com/office/powerpoint/2010/main" val="3449156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Used to notify clients, typically binding clients, that a property value has changed</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46</a:t>
            </a:fld>
            <a:endParaRPr lang="en-US"/>
          </a:p>
        </p:txBody>
      </p:sp>
    </p:spTree>
    <p:extLst>
      <p:ext uri="{BB962C8B-B14F-4D97-AF65-F5344CB8AC3E}">
        <p14:creationId xmlns:p14="http://schemas.microsoft.com/office/powerpoint/2010/main" val="172721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gn="l"/>
            <a:r>
              <a:rPr lang="en-US" dirty="0" smtClean="0"/>
              <a:t>A button doesn’t have to be a gray rectangle</a:t>
            </a:r>
          </a:p>
          <a:p>
            <a:pPr lvl="2" algn="l"/>
            <a:r>
              <a:rPr lang="en-US" dirty="0" smtClean="0"/>
              <a:t>A </a:t>
            </a:r>
            <a:r>
              <a:rPr lang="en-US" dirty="0" err="1" smtClean="0"/>
              <a:t>listbox</a:t>
            </a:r>
            <a:r>
              <a:rPr lang="en-US" dirty="0" smtClean="0"/>
              <a:t> doesn’t have to contain simple strings</a:t>
            </a:r>
          </a:p>
          <a:p>
            <a:pPr lvl="2" algn="l"/>
            <a:r>
              <a:rPr lang="en-US" dirty="0" smtClean="0"/>
              <a:t>Allows you to easily apply standard colors, fonts, etc.</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55</a:t>
            </a:fld>
            <a:endParaRPr lang="en-US"/>
          </a:p>
        </p:txBody>
      </p:sp>
    </p:spTree>
    <p:extLst>
      <p:ext uri="{BB962C8B-B14F-4D97-AF65-F5344CB8AC3E}">
        <p14:creationId xmlns:p14="http://schemas.microsoft.com/office/powerpoint/2010/main" val="163042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813696-705E-46F3-8536-9F7F0CB6604C}" type="slidenum">
              <a:rPr lang="en-US" smtClean="0"/>
              <a:t>5</a:t>
            </a:fld>
            <a:endParaRPr lang="en-US"/>
          </a:p>
        </p:txBody>
      </p:sp>
    </p:spTree>
    <p:extLst>
      <p:ext uri="{BB962C8B-B14F-4D97-AF65-F5344CB8AC3E}">
        <p14:creationId xmlns:p14="http://schemas.microsoft.com/office/powerpoint/2010/main" val="996089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11</a:t>
            </a:fld>
            <a:endParaRPr lang="en-US"/>
          </a:p>
        </p:txBody>
      </p:sp>
    </p:spTree>
    <p:extLst>
      <p:ext uri="{BB962C8B-B14F-4D97-AF65-F5344CB8AC3E}">
        <p14:creationId xmlns:p14="http://schemas.microsoft.com/office/powerpoint/2010/main" val="1017514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12</a:t>
            </a:fld>
            <a:endParaRPr lang="en-US"/>
          </a:p>
        </p:txBody>
      </p:sp>
    </p:spTree>
    <p:extLst>
      <p:ext uri="{BB962C8B-B14F-4D97-AF65-F5344CB8AC3E}">
        <p14:creationId xmlns:p14="http://schemas.microsoft.com/office/powerpoint/2010/main" val="4162474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13</a:t>
            </a:fld>
            <a:endParaRPr lang="en-US"/>
          </a:p>
        </p:txBody>
      </p:sp>
    </p:spTree>
    <p:extLst>
      <p:ext uri="{BB962C8B-B14F-4D97-AF65-F5344CB8AC3E}">
        <p14:creationId xmlns:p14="http://schemas.microsoft.com/office/powerpoint/2010/main" val="2020778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17</a:t>
            </a:fld>
            <a:endParaRPr lang="en-US"/>
          </a:p>
        </p:txBody>
      </p:sp>
    </p:spTree>
    <p:extLst>
      <p:ext uri="{BB962C8B-B14F-4D97-AF65-F5344CB8AC3E}">
        <p14:creationId xmlns:p14="http://schemas.microsoft.com/office/powerpoint/2010/main" val="1802590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File | New and the parts of a WPF application.</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18</a:t>
            </a:fld>
            <a:endParaRPr lang="en-US"/>
          </a:p>
        </p:txBody>
      </p:sp>
    </p:spTree>
    <p:extLst>
      <p:ext uri="{BB962C8B-B14F-4D97-AF65-F5344CB8AC3E}">
        <p14:creationId xmlns:p14="http://schemas.microsoft.com/office/powerpoint/2010/main" val="1356951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classes of controls in WPF. Layout controls are for layout,</a:t>
            </a:r>
            <a:r>
              <a:rPr lang="en-US" baseline="0" dirty="0" smtClean="0"/>
              <a:t> content controls are cool in that a content control can hold any other type of object – example – a button has a content property instead of a text property so you can do crazy stuff like putting videos in buttons. Text controls display text and list controls display lists of objects.</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25</a:t>
            </a:fld>
            <a:endParaRPr lang="en-US"/>
          </a:p>
        </p:txBody>
      </p:sp>
    </p:spTree>
    <p:extLst>
      <p:ext uri="{BB962C8B-B14F-4D97-AF65-F5344CB8AC3E}">
        <p14:creationId xmlns:p14="http://schemas.microsoft.com/office/powerpoint/2010/main" val="504585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http://winrtxamltoolkit.codeplex.com/ - </a:t>
            </a:r>
            <a:r>
              <a:rPr lang="en-US" dirty="0" err="1" smtClean="0"/>
              <a:t>WinRT</a:t>
            </a:r>
            <a:r>
              <a:rPr lang="en-US" dirty="0" smtClean="0"/>
              <a:t> XAML Toolkit</a:t>
            </a:r>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27</a:t>
            </a:fld>
            <a:endParaRPr lang="en-US"/>
          </a:p>
        </p:txBody>
      </p:sp>
    </p:spTree>
    <p:extLst>
      <p:ext uri="{BB962C8B-B14F-4D97-AF65-F5344CB8AC3E}">
        <p14:creationId xmlns:p14="http://schemas.microsoft.com/office/powerpoint/2010/main" val="982613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8D2CC-43E0-40CB-B3E1-A918DF6EAA6E}" type="datetime1">
              <a:rPr lang="en-US" smtClean="0"/>
              <a:t>4/24/2013</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29609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E593D5-3084-4A4D-96D1-9AEC8CC1B683}" type="datetime1">
              <a:rPr lang="en-US" smtClean="0"/>
              <a:t>4/24/2013</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02702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E754C4-3F58-4679-B7BF-08CDC3726DBA}" type="datetime1">
              <a:rPr lang="en-US" smtClean="0"/>
              <a:t>4/24/2013</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572879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eaLnBrk="1" hangingPunct="1"/>
            <a:r>
              <a:rPr lang="en-US" smtClean="0"/>
              <a:t>Click to edit Master title style</a:t>
            </a:r>
            <a:endParaRPr lang="en-US" dirty="0" smtClean="0"/>
          </a:p>
        </p:txBody>
      </p:sp>
      <p:sp>
        <p:nvSpPr>
          <p:cNvPr id="8" name="Content Placeholder 2"/>
          <p:cNvSpPr>
            <a:spLocks noGrp="1"/>
          </p:cNvSpPr>
          <p:nvPr>
            <p:ph idx="1" hasCustomPrompt="1"/>
          </p:nvPr>
        </p:nvSpPr>
        <p:spPr>
          <a:xfrm>
            <a:off x="457200" y="1600200"/>
            <a:ext cx="8229600" cy="4525963"/>
          </a:xfrm>
        </p:spPr>
        <p:txBody>
          <a:bodyPr/>
          <a:lstStyle>
            <a:lvl1pPr>
              <a:defRPr/>
            </a:lvl1pPr>
          </a:lstStyle>
          <a:p>
            <a:pPr eaLnBrk="1" hangingPunct="1"/>
            <a:r>
              <a:rPr lang="en-US" dirty="0" smtClean="0"/>
              <a:t>Content</a:t>
            </a:r>
          </a:p>
        </p:txBody>
      </p:sp>
    </p:spTree>
    <p:extLst>
      <p:ext uri="{BB962C8B-B14F-4D97-AF65-F5344CB8AC3E}">
        <p14:creationId xmlns:p14="http://schemas.microsoft.com/office/powerpoint/2010/main" val="10378676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5584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76096"/>
          </a:xfrm>
          <a:prstGeom prst="rect">
            <a:avLst/>
          </a:prstGeom>
        </p:spPr>
      </p:pic>
    </p:spTree>
    <p:extLst>
      <p:ext uri="{BB962C8B-B14F-4D97-AF65-F5344CB8AC3E}">
        <p14:creationId xmlns:p14="http://schemas.microsoft.com/office/powerpoint/2010/main" val="5703404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BA84A3-81FB-41E7-A360-61270756291B}" type="datetime1">
              <a:rPr lang="en-US" smtClean="0"/>
              <a:t>4/24/2013</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39803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5DDAFC-C116-45C3-BE0F-9277B3788B6B}" type="datetime1">
              <a:rPr lang="en-US" smtClean="0"/>
              <a:t>4/24/2013</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16680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86C767-4A7E-4D23-ABE4-C799AA14080D}" type="datetime1">
              <a:rPr lang="en-US" smtClean="0"/>
              <a:t>4/24/2013</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1396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614BC4-68D3-4B3A-BD17-54710DEDA2D0}" type="datetime1">
              <a:rPr lang="en-US" smtClean="0"/>
              <a:t>4/24/2013</a:t>
            </a:fld>
            <a:endParaRPr lang="en-US"/>
          </a:p>
        </p:txBody>
      </p:sp>
      <p:sp>
        <p:nvSpPr>
          <p:cNvPr id="8" name="Footer Placeholder 7"/>
          <p:cNvSpPr>
            <a:spLocks noGrp="1"/>
          </p:cNvSpPr>
          <p:nvPr>
            <p:ph type="ftr" sz="quarter" idx="11"/>
          </p:nvPr>
        </p:nvSpPr>
        <p:spPr/>
        <p:txBody>
          <a:bodyPr/>
          <a:lstStyle/>
          <a:p>
            <a:r>
              <a:rPr lang="en-US" smtClean="0"/>
              <a:t>Recorded for Mettler Toledo. Not for public use.</a:t>
            </a:r>
            <a:endParaRPr lang="en-US"/>
          </a:p>
        </p:txBody>
      </p:sp>
      <p:sp>
        <p:nvSpPr>
          <p:cNvPr id="9" name="Slide Number Placeholder 8"/>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50863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C6A4A9-3220-4CB1-B491-95A4007FBCB0}" type="datetime1">
              <a:rPr lang="en-US" smtClean="0"/>
              <a:t>4/24/2013</a:t>
            </a:fld>
            <a:endParaRPr lang="en-US"/>
          </a:p>
        </p:txBody>
      </p:sp>
      <p:sp>
        <p:nvSpPr>
          <p:cNvPr id="4" name="Footer Placeholder 3"/>
          <p:cNvSpPr>
            <a:spLocks noGrp="1"/>
          </p:cNvSpPr>
          <p:nvPr>
            <p:ph type="ftr" sz="quarter" idx="11"/>
          </p:nvPr>
        </p:nvSpPr>
        <p:spPr/>
        <p:txBody>
          <a:bodyPr/>
          <a:lstStyle/>
          <a:p>
            <a:r>
              <a:rPr lang="en-US" smtClean="0"/>
              <a:t>Recorded for Mettler Toledo. Not for public use.</a:t>
            </a:r>
            <a:endParaRPr lang="en-US"/>
          </a:p>
        </p:txBody>
      </p:sp>
      <p:sp>
        <p:nvSpPr>
          <p:cNvPr id="5" name="Slide Number Placeholder 4"/>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57038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9636E-488C-4941-9F47-AB733FEFF717}" type="datetime1">
              <a:rPr lang="en-US" smtClean="0"/>
              <a:t>4/24/2013</a:t>
            </a:fld>
            <a:endParaRPr lang="en-US"/>
          </a:p>
        </p:txBody>
      </p:sp>
      <p:sp>
        <p:nvSpPr>
          <p:cNvPr id="3" name="Footer Placeholder 2"/>
          <p:cNvSpPr>
            <a:spLocks noGrp="1"/>
          </p:cNvSpPr>
          <p:nvPr>
            <p:ph type="ftr" sz="quarter" idx="11"/>
          </p:nvPr>
        </p:nvSpPr>
        <p:spPr/>
        <p:txBody>
          <a:bodyPr/>
          <a:lstStyle/>
          <a:p>
            <a:r>
              <a:rPr lang="en-US" smtClean="0"/>
              <a:t>Recorded for Mettler Toledo. Not for public use.</a:t>
            </a:r>
            <a:endParaRPr lang="en-US"/>
          </a:p>
        </p:txBody>
      </p:sp>
      <p:sp>
        <p:nvSpPr>
          <p:cNvPr id="4" name="Slide Number Placeholder 3"/>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334694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11D6B6-B119-4FC5-BBDB-B00FC2A38823}" type="datetime1">
              <a:rPr lang="en-US" smtClean="0"/>
              <a:t>4/24/2013</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4664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AF83A5-AF7A-44F6-838C-EF788FFD5B26}" type="datetime1">
              <a:rPr lang="en-US" smtClean="0"/>
              <a:t>4/24/2013</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8580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1B6AB-148A-4E4D-965A-DD3079F168B4}" type="datetime1">
              <a:rPr lang="en-US" smtClean="0"/>
              <a:t>4/24/2013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Recorded for Mettler Toledo. Not for public use.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18F14-C333-4F1B-905E-16427C147338}" type="slidenum">
              <a:rPr lang="en-US" smtClean="0"/>
              <a:t>‹#›</a:t>
            </a:fld>
            <a:endParaRPr lang="en-US"/>
          </a:p>
        </p:txBody>
      </p:sp>
    </p:spTree>
    <p:extLst>
      <p:ext uri="{BB962C8B-B14F-4D97-AF65-F5344CB8AC3E}">
        <p14:creationId xmlns:p14="http://schemas.microsoft.com/office/powerpoint/2010/main" val="3023749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mjeaton.net/blog" TargetMode="External"/><Relationship Id="rId2" Type="http://schemas.openxmlformats.org/officeDocument/2006/relationships/hyperlink" Target="mailto:mjeaton@validussolution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91200"/>
          </a:xfrm>
        </p:spPr>
        <p:txBody>
          <a:bodyPr>
            <a:normAutofit fontScale="62500" lnSpcReduction="20000"/>
          </a:bodyPr>
          <a:lstStyle/>
          <a:p>
            <a:pPr marL="0" indent="0" fontAlgn="base">
              <a:buNone/>
            </a:pPr>
            <a:r>
              <a:rPr lang="en-US" dirty="0"/>
              <a:t>You're a developer with years of experience creating amazing web or </a:t>
            </a:r>
            <a:r>
              <a:rPr lang="en-US" dirty="0" err="1"/>
              <a:t>WinForms</a:t>
            </a:r>
            <a:r>
              <a:rPr lang="en-US" dirty="0"/>
              <a:t> applications, but you've just been assigned to a *gasp* WPF or Silverlight (or WP7) project! Because you're an expert developer, you're expected to love this new technology and be productive from day 1. You click File | New | WPF (or Silverlight) project and feel completely lost as you open the XAML files. Not only that, but you have to contend with new patterns like MVVM! Trust me, it's not as bad as it appears and XAML is NOT as hard as you think. This hands-on workshop will cover the things you need to know to be successful on your first XAML-based project.</a:t>
            </a:r>
          </a:p>
          <a:p>
            <a:pPr fontAlgn="base"/>
            <a:r>
              <a:rPr lang="en-US" dirty="0"/>
              <a:t>Attendees can expect an all-day dive into the following XAML concepts:</a:t>
            </a:r>
          </a:p>
          <a:p>
            <a:pPr fontAlgn="base"/>
            <a:r>
              <a:rPr lang="en-US" dirty="0"/>
              <a:t>Overview of XAML</a:t>
            </a:r>
          </a:p>
          <a:p>
            <a:pPr fontAlgn="base"/>
            <a:r>
              <a:rPr lang="en-US" dirty="0"/>
              <a:t>Layouts</a:t>
            </a:r>
          </a:p>
          <a:p>
            <a:pPr fontAlgn="base"/>
            <a:r>
              <a:rPr lang="en-US" dirty="0"/>
              <a:t>Controls</a:t>
            </a:r>
          </a:p>
          <a:p>
            <a:pPr fontAlgn="base"/>
            <a:r>
              <a:rPr lang="en-US" dirty="0" err="1"/>
              <a:t>Databinding</a:t>
            </a:r>
            <a:endParaRPr lang="en-US" dirty="0"/>
          </a:p>
          <a:p>
            <a:pPr fontAlgn="base"/>
            <a:r>
              <a:rPr lang="en-US" dirty="0"/>
              <a:t>Styling</a:t>
            </a:r>
          </a:p>
          <a:p>
            <a:pPr fontAlgn="base"/>
            <a:r>
              <a:rPr lang="en-US" dirty="0" err="1"/>
              <a:t>Templating</a:t>
            </a:r>
            <a:endParaRPr lang="en-US" dirty="0"/>
          </a:p>
          <a:p>
            <a:pPr fontAlgn="base"/>
            <a:r>
              <a:rPr lang="en-US" dirty="0"/>
              <a:t>Patterns such as MVVM</a:t>
            </a:r>
          </a:p>
          <a:p>
            <a:pPr fontAlgn="base"/>
            <a:r>
              <a:rPr lang="en-US" dirty="0"/>
              <a:t>And More</a:t>
            </a:r>
          </a:p>
          <a:p>
            <a:pPr fontAlgn="base"/>
            <a:r>
              <a:rPr lang="en-US" dirty="0"/>
              <a:t>There will be a lot to cover in 8 hours and the day will get progressively more advanced as we move through more topics.</a:t>
            </a:r>
          </a:p>
          <a:p>
            <a:pPr marL="0" indent="0">
              <a:buNone/>
            </a:pPr>
            <a:endParaRPr lang="en-US" dirty="0"/>
          </a:p>
        </p:txBody>
      </p:sp>
    </p:spTree>
    <p:extLst>
      <p:ext uri="{BB962C8B-B14F-4D97-AF65-F5344CB8AC3E}">
        <p14:creationId xmlns:p14="http://schemas.microsoft.com/office/powerpoint/2010/main" val="66928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a:t>
            </a:r>
            <a:r>
              <a:rPr lang="en-US" dirty="0" smtClean="0"/>
              <a:t>Why should I care?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153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is…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dirty="0"/>
              <a:t>component of Microsoft .NET </a:t>
            </a:r>
            <a:r>
              <a:rPr lang="en-US" dirty="0" smtClean="0"/>
              <a:t>Framework</a:t>
            </a:r>
          </a:p>
          <a:p>
            <a:r>
              <a:rPr lang="en-US" dirty="0" smtClean="0"/>
              <a:t>Used for building desktop applications</a:t>
            </a:r>
          </a:p>
          <a:p>
            <a:r>
              <a:rPr lang="en-US" dirty="0" smtClean="0"/>
              <a:t>It supports</a:t>
            </a:r>
          </a:p>
          <a:p>
            <a:pPr lvl="1"/>
            <a:r>
              <a:rPr lang="en-US" dirty="0" smtClean="0"/>
              <a:t>UI</a:t>
            </a:r>
          </a:p>
          <a:p>
            <a:pPr lvl="1"/>
            <a:r>
              <a:rPr lang="en-US" dirty="0" smtClean="0"/>
              <a:t>Media</a:t>
            </a:r>
          </a:p>
          <a:p>
            <a:pPr lvl="1"/>
            <a:r>
              <a:rPr lang="en-US" dirty="0" smtClean="0"/>
              <a:t>Documents</a:t>
            </a:r>
          </a:p>
          <a:p>
            <a:pPr lvl="1"/>
            <a:r>
              <a:rPr lang="en-US" dirty="0" smtClean="0"/>
              <a:t>hardware acceleration</a:t>
            </a:r>
          </a:p>
          <a:p>
            <a:pPr lvl="1"/>
            <a:r>
              <a:rPr lang="en-US" dirty="0" smtClean="0"/>
              <a:t>vector graphics</a:t>
            </a:r>
          </a:p>
          <a:p>
            <a:pPr lvl="1"/>
            <a:r>
              <a:rPr lang="en-US" dirty="0" smtClean="0"/>
              <a:t>scalability </a:t>
            </a:r>
            <a:r>
              <a:rPr lang="en-US" dirty="0"/>
              <a:t>to different form </a:t>
            </a:r>
            <a:r>
              <a:rPr lang="en-US" dirty="0" smtClean="0"/>
              <a:t>factors</a:t>
            </a:r>
          </a:p>
          <a:p>
            <a:pPr lvl="1"/>
            <a:r>
              <a:rPr lang="en-US" dirty="0" smtClean="0"/>
              <a:t>integration </a:t>
            </a:r>
            <a:r>
              <a:rPr lang="en-US" dirty="0"/>
              <a:t>with </a:t>
            </a:r>
            <a:r>
              <a:rPr lang="en-US" dirty="0" smtClean="0"/>
              <a:t>Windows</a:t>
            </a:r>
          </a:p>
          <a:p>
            <a:pPr lvl="1"/>
            <a:r>
              <a:rPr lang="en-US" dirty="0" smtClean="0"/>
              <a:t>interactive </a:t>
            </a:r>
            <a:r>
              <a:rPr lang="en-US" dirty="0"/>
              <a:t>data </a:t>
            </a:r>
            <a:r>
              <a:rPr lang="en-US" dirty="0" smtClean="0"/>
              <a:t>visualization</a:t>
            </a:r>
          </a:p>
          <a:p>
            <a:pPr lvl="1"/>
            <a:r>
              <a:rPr lang="en-US" dirty="0"/>
              <a:t>s</a:t>
            </a:r>
            <a:r>
              <a:rPr lang="en-US" dirty="0" smtClean="0"/>
              <a:t>uperior </a:t>
            </a:r>
            <a:r>
              <a:rPr lang="en-US" dirty="0"/>
              <a:t>content readability</a:t>
            </a:r>
            <a:endParaRPr lang="en-US" dirty="0" smtClean="0"/>
          </a:p>
          <a:p>
            <a:endParaRPr lang="en-US" dirty="0" smtClean="0"/>
          </a:p>
          <a:p>
            <a:endParaRPr lang="en-US" dirty="0"/>
          </a:p>
        </p:txBody>
      </p:sp>
    </p:spTree>
    <p:extLst>
      <p:ext uri="{BB962C8B-B14F-4D97-AF65-F5344CB8AC3E}">
        <p14:creationId xmlns:p14="http://schemas.microsoft.com/office/powerpoint/2010/main" val="3110475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is…</a:t>
            </a: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declarative markup </a:t>
            </a:r>
            <a:r>
              <a:rPr lang="en-US" dirty="0" smtClean="0"/>
              <a:t>language</a:t>
            </a:r>
          </a:p>
          <a:p>
            <a:r>
              <a:rPr lang="en-US" dirty="0" smtClean="0"/>
              <a:t>Based on XML</a:t>
            </a:r>
          </a:p>
          <a:p>
            <a:r>
              <a:rPr lang="en-US" dirty="0" smtClean="0"/>
              <a:t>Used </a:t>
            </a:r>
            <a:r>
              <a:rPr lang="en-US" dirty="0"/>
              <a:t>to initialize structured values and </a:t>
            </a:r>
            <a:r>
              <a:rPr lang="en-US" dirty="0" smtClean="0"/>
              <a:t>objects</a:t>
            </a:r>
          </a:p>
          <a:p>
            <a:r>
              <a:rPr lang="en-US" dirty="0" smtClean="0"/>
              <a:t>Used extensively in</a:t>
            </a:r>
          </a:p>
          <a:p>
            <a:pPr lvl="1"/>
            <a:r>
              <a:rPr lang="en-US" dirty="0" smtClean="0"/>
              <a:t>WPF</a:t>
            </a:r>
          </a:p>
          <a:p>
            <a:pPr lvl="1"/>
            <a:r>
              <a:rPr lang="en-US" dirty="0" smtClean="0"/>
              <a:t>Silverlight</a:t>
            </a:r>
          </a:p>
          <a:p>
            <a:pPr lvl="1"/>
            <a:r>
              <a:rPr lang="en-US" dirty="0" smtClean="0"/>
              <a:t>Windows Workflow</a:t>
            </a:r>
          </a:p>
        </p:txBody>
      </p:sp>
    </p:spTree>
    <p:extLst>
      <p:ext uri="{BB962C8B-B14F-4D97-AF65-F5344CB8AC3E}">
        <p14:creationId xmlns:p14="http://schemas.microsoft.com/office/powerpoint/2010/main" val="1555095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 WPF (and Silverlight), XAML is…</a:t>
            </a:r>
            <a:endParaRPr lang="en-US" dirty="0"/>
          </a:p>
        </p:txBody>
      </p:sp>
      <p:sp>
        <p:nvSpPr>
          <p:cNvPr id="7" name="Content Placeholder 6"/>
          <p:cNvSpPr>
            <a:spLocks noGrp="1"/>
          </p:cNvSpPr>
          <p:nvPr>
            <p:ph idx="1"/>
          </p:nvPr>
        </p:nvSpPr>
        <p:spPr/>
        <p:txBody>
          <a:bodyPr/>
          <a:lstStyle/>
          <a:p>
            <a:r>
              <a:rPr lang="en-US" dirty="0" smtClean="0"/>
              <a:t>Used as the UI markup language to define</a:t>
            </a:r>
          </a:p>
          <a:p>
            <a:pPr lvl="1"/>
            <a:r>
              <a:rPr lang="en-US" dirty="0" smtClean="0"/>
              <a:t>UI elements</a:t>
            </a:r>
          </a:p>
          <a:p>
            <a:pPr lvl="1"/>
            <a:r>
              <a:rPr lang="en-US" dirty="0" smtClean="0"/>
              <a:t>Data binding</a:t>
            </a:r>
          </a:p>
          <a:p>
            <a:pPr lvl="1"/>
            <a:r>
              <a:rPr lang="en-US" dirty="0" smtClean="0"/>
              <a:t>Other features</a:t>
            </a:r>
          </a:p>
          <a:p>
            <a:r>
              <a:rPr lang="en-US" dirty="0" smtClean="0"/>
              <a:t>Elements map directly to CLR object instances</a:t>
            </a:r>
          </a:p>
          <a:p>
            <a:r>
              <a:rPr lang="en-US" dirty="0" smtClean="0"/>
              <a:t>Attributes map to properties and events on those objects</a:t>
            </a:r>
          </a:p>
          <a:p>
            <a:endParaRPr lang="en-US" dirty="0" smtClean="0"/>
          </a:p>
        </p:txBody>
      </p:sp>
    </p:spTree>
    <p:extLst>
      <p:ext uri="{BB962C8B-B14F-4D97-AF65-F5344CB8AC3E}">
        <p14:creationId xmlns:p14="http://schemas.microsoft.com/office/powerpoint/2010/main" val="1963109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XAML file</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t>&lt;</a:t>
            </a:r>
            <a:r>
              <a:rPr lang="en-US" sz="2000" b="1" i="1" dirty="0" smtClean="0"/>
              <a:t>Window | Page | </a:t>
            </a:r>
            <a:r>
              <a:rPr lang="en-US" sz="2000" b="1" i="1" dirty="0" err="1" smtClean="0"/>
              <a:t>UserControl</a:t>
            </a:r>
            <a:endParaRPr lang="en-US" sz="2000" b="1" i="1" dirty="0" smtClean="0"/>
          </a:p>
          <a:p>
            <a:pPr>
              <a:buNone/>
            </a:pPr>
            <a:r>
              <a:rPr lang="en-US" sz="2000" b="1" dirty="0" smtClean="0"/>
              <a:t>	</a:t>
            </a:r>
            <a:r>
              <a:rPr lang="en-US" sz="2000" b="1" dirty="0" err="1" smtClean="0"/>
              <a:t>xmlns</a:t>
            </a:r>
            <a:r>
              <a:rPr lang="en-US" sz="2000" b="1" dirty="0" smtClean="0"/>
              <a:t>="http://schemas.microsoft.com/winfx/2006/xaml/presentation"    </a:t>
            </a:r>
            <a:r>
              <a:rPr lang="en-US" sz="2000" b="1" dirty="0" err="1" smtClean="0"/>
              <a:t>xmlns:x</a:t>
            </a:r>
            <a:r>
              <a:rPr lang="en-US" sz="2000" b="1" dirty="0" smtClean="0"/>
              <a:t>="http://schemas.microsoft.com/winfx/2006/xaml"</a:t>
            </a:r>
          </a:p>
          <a:p>
            <a:pPr>
              <a:buNone/>
            </a:pPr>
            <a:r>
              <a:rPr lang="en-US" sz="2000" b="1" dirty="0" smtClean="0"/>
              <a:t>	&gt;</a:t>
            </a:r>
          </a:p>
          <a:p>
            <a:pPr>
              <a:buNone/>
            </a:pPr>
            <a:endParaRPr lang="en-US" sz="2000" b="1" dirty="0" smtClean="0"/>
          </a:p>
          <a:p>
            <a:pPr>
              <a:buNone/>
            </a:pPr>
            <a:r>
              <a:rPr lang="en-US" sz="2000" b="1" dirty="0" smtClean="0"/>
              <a:t>	&lt;!– Stuff goes here </a:t>
            </a:r>
            <a:r>
              <a:rPr lang="en-US" sz="2000" b="1" dirty="0" smtClean="0">
                <a:sym typeface="Wingdings" pitchFamily="2" charset="2"/>
              </a:rPr>
              <a:t></a:t>
            </a:r>
            <a:endParaRPr lang="en-US" sz="2000" b="1" dirty="0"/>
          </a:p>
          <a:p>
            <a:pPr>
              <a:buNone/>
            </a:pPr>
            <a:endParaRPr lang="en-US" sz="2000" b="1" dirty="0" smtClean="0"/>
          </a:p>
          <a:p>
            <a:pPr>
              <a:buNone/>
            </a:pPr>
            <a:endParaRPr lang="en-US" sz="2000" b="1" dirty="0" smtClean="0"/>
          </a:p>
          <a:p>
            <a:pPr>
              <a:buNone/>
            </a:pPr>
            <a:r>
              <a:rPr lang="en-US" sz="2000" b="1" dirty="0" smtClean="0"/>
              <a:t>&lt;/</a:t>
            </a:r>
            <a:r>
              <a:rPr lang="en-US" sz="2000" b="1" i="1" dirty="0" smtClean="0"/>
              <a:t>Window | Page | </a:t>
            </a:r>
            <a:r>
              <a:rPr lang="en-US" sz="2000" b="1" i="1" dirty="0" err="1" smtClean="0"/>
              <a:t>UserControl</a:t>
            </a:r>
            <a:r>
              <a:rPr lang="en-US" sz="2000" b="1" dirty="0" smtClean="0"/>
              <a:t>&gt;</a:t>
            </a:r>
            <a:endParaRPr lang="en-US" sz="2000" b="1" dirty="0"/>
          </a:p>
        </p:txBody>
      </p:sp>
    </p:spTree>
    <p:extLst>
      <p:ext uri="{BB962C8B-B14F-4D97-AF65-F5344CB8AC3E}">
        <p14:creationId xmlns:p14="http://schemas.microsoft.com/office/powerpoint/2010/main" val="3757030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Tags</a:t>
            </a:r>
            <a:endParaRPr lang="en-US" dirty="0"/>
          </a:p>
        </p:txBody>
      </p:sp>
      <p:sp>
        <p:nvSpPr>
          <p:cNvPr id="3" name="Content Placeholder 2"/>
          <p:cNvSpPr>
            <a:spLocks noGrp="1"/>
          </p:cNvSpPr>
          <p:nvPr>
            <p:ph idx="1"/>
          </p:nvPr>
        </p:nvSpPr>
        <p:spPr/>
        <p:txBody>
          <a:bodyPr/>
          <a:lstStyle/>
          <a:p>
            <a:r>
              <a:rPr lang="en-US" dirty="0" smtClean="0"/>
              <a:t>Various ways to accomplish the same thing</a:t>
            </a:r>
          </a:p>
          <a:p>
            <a:pPr marL="457200" lvl="1" indent="0">
              <a:buNone/>
            </a:pPr>
            <a:r>
              <a:rPr lang="en-US" dirty="0" smtClean="0"/>
              <a:t>&lt;Button&gt;This is a button&lt;/Button&gt;</a:t>
            </a:r>
          </a:p>
          <a:p>
            <a:pPr marL="457200" lvl="1" indent="0">
              <a:buNone/>
            </a:pPr>
            <a:r>
              <a:rPr lang="en-US" dirty="0" smtClean="0"/>
              <a:t>&lt;Button Content=“This is a button”&gt;&lt;/Button&gt;</a:t>
            </a:r>
          </a:p>
          <a:p>
            <a:pPr marL="457200" lvl="1" indent="0">
              <a:buNone/>
            </a:pPr>
            <a:r>
              <a:rPr lang="en-US" dirty="0" smtClean="0"/>
              <a:t>&lt;Button Content=“This is a button”/&gt;</a:t>
            </a:r>
          </a:p>
          <a:p>
            <a:pPr marL="0" indent="0">
              <a:buNone/>
            </a:pPr>
            <a:endParaRPr lang="en-US" dirty="0"/>
          </a:p>
        </p:txBody>
      </p:sp>
    </p:spTree>
    <p:extLst>
      <p:ext uri="{BB962C8B-B14F-4D97-AF65-F5344CB8AC3E}">
        <p14:creationId xmlns:p14="http://schemas.microsoft.com/office/powerpoint/2010/main" val="113365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Tags</a:t>
            </a:r>
            <a:endParaRPr lang="en-US" dirty="0"/>
          </a:p>
        </p:txBody>
      </p:sp>
      <p:sp>
        <p:nvSpPr>
          <p:cNvPr id="3" name="Content Placeholder 2"/>
          <p:cNvSpPr>
            <a:spLocks noGrp="1"/>
          </p:cNvSpPr>
          <p:nvPr>
            <p:ph idx="1"/>
          </p:nvPr>
        </p:nvSpPr>
        <p:spPr/>
        <p:txBody>
          <a:bodyPr/>
          <a:lstStyle/>
          <a:p>
            <a:r>
              <a:rPr lang="en-US" dirty="0" smtClean="0"/>
              <a:t>For readability, when dealing with long pieces of XAML, place each attribute on a separate line:</a:t>
            </a:r>
          </a:p>
        </p:txBody>
      </p:sp>
      <p:sp>
        <p:nvSpPr>
          <p:cNvPr id="5" name="Rectangle 4"/>
          <p:cNvSpPr/>
          <p:nvPr/>
        </p:nvSpPr>
        <p:spPr>
          <a:xfrm>
            <a:off x="2318657" y="3200400"/>
            <a:ext cx="4572000" cy="2031325"/>
          </a:xfrm>
          <a:prstGeom prst="rect">
            <a:avLst/>
          </a:prstGeom>
        </p:spPr>
        <p:txBody>
          <a:bodyPr>
            <a:spAutoFit/>
          </a:bodyPr>
          <a:lstStyle/>
          <a:p>
            <a:r>
              <a:rPr lang="en-US" dirty="0"/>
              <a:t> &lt;Button</a:t>
            </a:r>
          </a:p>
          <a:p>
            <a:r>
              <a:rPr lang="en-US" dirty="0"/>
              <a:t>      Content="This is a button"</a:t>
            </a:r>
          </a:p>
          <a:p>
            <a:r>
              <a:rPr lang="en-US" dirty="0"/>
              <a:t>      Background="Blue"</a:t>
            </a:r>
          </a:p>
          <a:p>
            <a:r>
              <a:rPr lang="en-US" dirty="0"/>
              <a:t>      Foreground="White"</a:t>
            </a:r>
          </a:p>
          <a:p>
            <a:r>
              <a:rPr lang="en-US" dirty="0"/>
              <a:t>      Height="35"</a:t>
            </a:r>
          </a:p>
          <a:p>
            <a:r>
              <a:rPr lang="en-US" dirty="0"/>
              <a:t>      Width="100"</a:t>
            </a:r>
          </a:p>
          <a:p>
            <a:r>
              <a:rPr lang="en-US" dirty="0"/>
              <a:t>      /&gt;</a:t>
            </a:r>
          </a:p>
        </p:txBody>
      </p:sp>
    </p:spTree>
    <p:extLst>
      <p:ext uri="{BB962C8B-B14F-4D97-AF65-F5344CB8AC3E}">
        <p14:creationId xmlns:p14="http://schemas.microsoft.com/office/powerpoint/2010/main" val="1735869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know?</a:t>
            </a:r>
            <a:endParaRPr lang="en-US" dirty="0"/>
          </a:p>
        </p:txBody>
      </p:sp>
      <p:sp>
        <p:nvSpPr>
          <p:cNvPr id="3" name="Content Placeholder 2"/>
          <p:cNvSpPr>
            <a:spLocks noGrp="1"/>
          </p:cNvSpPr>
          <p:nvPr>
            <p:ph idx="1"/>
          </p:nvPr>
        </p:nvSpPr>
        <p:spPr/>
        <p:txBody>
          <a:bodyPr/>
          <a:lstStyle/>
          <a:p>
            <a:r>
              <a:rPr lang="en-US" dirty="0" smtClean="0"/>
              <a:t>Anything you can do in XAML, you can do in code</a:t>
            </a:r>
          </a:p>
          <a:p>
            <a:pPr marL="0" indent="0">
              <a:spcBef>
                <a:spcPts val="0"/>
              </a:spcBef>
              <a:buNone/>
            </a:pPr>
            <a:r>
              <a:rPr lang="en-US" b="1" dirty="0" smtClean="0"/>
              <a:t>	</a:t>
            </a:r>
            <a:r>
              <a:rPr lang="en-US" b="1" dirty="0" err="1" smtClean="0"/>
              <a:t>var</a:t>
            </a:r>
            <a:r>
              <a:rPr lang="en-US" b="1" dirty="0" smtClean="0"/>
              <a:t> b = new Button();</a:t>
            </a:r>
          </a:p>
          <a:p>
            <a:pPr marL="0" indent="0">
              <a:spcBef>
                <a:spcPts val="0"/>
              </a:spcBef>
              <a:buNone/>
            </a:pPr>
            <a:r>
              <a:rPr lang="en-US" b="1" dirty="0" smtClean="0"/>
              <a:t>	</a:t>
            </a:r>
            <a:r>
              <a:rPr lang="en-US" b="1" dirty="0" err="1" smtClean="0"/>
              <a:t>b.Content</a:t>
            </a:r>
            <a:r>
              <a:rPr lang="en-US" b="1" dirty="0" smtClean="0"/>
              <a:t> = “hello, world”;</a:t>
            </a:r>
          </a:p>
          <a:p>
            <a:pPr marL="0" indent="0">
              <a:spcBef>
                <a:spcPts val="0"/>
              </a:spcBef>
              <a:buNone/>
            </a:pPr>
            <a:r>
              <a:rPr lang="en-US" b="1" dirty="0" smtClean="0"/>
              <a:t>	</a:t>
            </a:r>
            <a:r>
              <a:rPr lang="en-US" b="1" dirty="0" err="1" smtClean="0"/>
              <a:t>b.Click</a:t>
            </a:r>
            <a:r>
              <a:rPr lang="en-US" b="1" dirty="0" smtClean="0"/>
              <a:t> += </a:t>
            </a:r>
            <a:r>
              <a:rPr lang="en-US" b="1" dirty="0" err="1" smtClean="0"/>
              <a:t>clickedEvent</a:t>
            </a:r>
            <a:r>
              <a:rPr lang="en-US" b="1" dirty="0" smtClean="0"/>
              <a:t>;</a:t>
            </a:r>
          </a:p>
          <a:p>
            <a:pPr indent="0">
              <a:buNone/>
            </a:pPr>
            <a:r>
              <a:rPr lang="en-US" dirty="0" smtClean="0"/>
              <a:t>		is the same as</a:t>
            </a:r>
          </a:p>
          <a:p>
            <a:pPr indent="0">
              <a:buNone/>
            </a:pPr>
            <a:r>
              <a:rPr lang="en-US" b="1" dirty="0" smtClean="0"/>
              <a:t>	&lt;Button Content=“hello, world” 			Click=“</a:t>
            </a:r>
            <a:r>
              <a:rPr lang="en-US" b="1" dirty="0" err="1" smtClean="0"/>
              <a:t>clickedEvent</a:t>
            </a:r>
            <a:r>
              <a:rPr lang="en-US" b="1" dirty="0" smtClean="0"/>
              <a:t>”/&gt;</a:t>
            </a:r>
            <a:endParaRPr lang="en-US" b="1" dirty="0"/>
          </a:p>
        </p:txBody>
      </p:sp>
    </p:spTree>
    <p:extLst>
      <p:ext uri="{BB962C8B-B14F-4D97-AF65-F5344CB8AC3E}">
        <p14:creationId xmlns:p14="http://schemas.microsoft.com/office/powerpoint/2010/main" val="1339512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457200" y="685800"/>
            <a:ext cx="7594600" cy="4899571"/>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5410200" y="1524000"/>
            <a:ext cx="3076575" cy="4705350"/>
          </a:xfrm>
          <a:prstGeom prst="rect">
            <a:avLst/>
          </a:prstGeom>
          <a:noFill/>
          <a:ln w="9525">
            <a:noFill/>
            <a:miter lim="800000"/>
            <a:headEnd/>
            <a:tailEnd/>
          </a:ln>
        </p:spPr>
      </p:pic>
    </p:spTree>
    <p:extLst>
      <p:ext uri="{BB962C8B-B14F-4D97-AF65-F5344CB8AC3E}">
        <p14:creationId xmlns:p14="http://schemas.microsoft.com/office/powerpoint/2010/main" val="4147802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App.xaml</a:t>
            </a:r>
            <a:endParaRPr lang="en-US" dirty="0"/>
          </a:p>
        </p:txBody>
      </p:sp>
      <p:sp>
        <p:nvSpPr>
          <p:cNvPr id="5" name="Rectangle 4"/>
          <p:cNvSpPr/>
          <p:nvPr/>
        </p:nvSpPr>
        <p:spPr>
          <a:xfrm>
            <a:off x="838200" y="1524000"/>
            <a:ext cx="7391400" cy="2800767"/>
          </a:xfrm>
          <a:prstGeom prst="rect">
            <a:avLst/>
          </a:prstGeom>
        </p:spPr>
        <p:txBody>
          <a:bodyPr wrap="square">
            <a:spAutoFit/>
          </a:bodyPr>
          <a:lstStyle/>
          <a:p>
            <a:r>
              <a:rPr lang="en-US" sz="1600" dirty="0" smtClean="0"/>
              <a:t>&lt;</a:t>
            </a:r>
            <a:r>
              <a:rPr lang="en-US" sz="1600" dirty="0" err="1"/>
              <a:t>Application.Resources</a:t>
            </a:r>
            <a:r>
              <a:rPr lang="en-US" sz="1600" dirty="0"/>
              <a:t>&gt;         </a:t>
            </a:r>
          </a:p>
          <a:p>
            <a:r>
              <a:rPr lang="en-US" sz="1600" dirty="0"/>
              <a:t>        &lt;Style </a:t>
            </a:r>
            <a:r>
              <a:rPr lang="en-US" sz="1600" dirty="0" err="1"/>
              <a:t>TargetType</a:t>
            </a:r>
            <a:r>
              <a:rPr lang="en-US" sz="1600" dirty="0"/>
              <a:t>="Button"&gt;</a:t>
            </a:r>
          </a:p>
          <a:p>
            <a:r>
              <a:rPr lang="en-US" sz="1600" dirty="0" smtClean="0"/>
              <a:t/>
            </a:r>
            <a:br>
              <a:rPr lang="en-US" sz="1600" dirty="0" smtClean="0"/>
            </a:br>
            <a:r>
              <a:rPr lang="en-US" sz="1600" dirty="0" smtClean="0"/>
              <a:t>            </a:t>
            </a:r>
            <a:r>
              <a:rPr lang="en-US" sz="1600" dirty="0"/>
              <a:t>&lt;Setter Property="</a:t>
            </a:r>
            <a:r>
              <a:rPr lang="en-US" sz="1600" dirty="0" err="1"/>
              <a:t>FontSize</a:t>
            </a:r>
            <a:r>
              <a:rPr lang="en-US" sz="1600" dirty="0"/>
              <a:t>"</a:t>
            </a:r>
          </a:p>
          <a:p>
            <a:r>
              <a:rPr lang="en-US" sz="1600" dirty="0"/>
              <a:t>                    Value="24" /&gt;</a:t>
            </a:r>
          </a:p>
          <a:p>
            <a:r>
              <a:rPr lang="en-US" sz="1600" dirty="0" smtClean="0"/>
              <a:t/>
            </a:r>
            <a:br>
              <a:rPr lang="en-US" sz="1600" dirty="0" smtClean="0"/>
            </a:br>
            <a:r>
              <a:rPr lang="en-US" sz="1600" dirty="0" smtClean="0"/>
              <a:t>            </a:t>
            </a:r>
            <a:r>
              <a:rPr lang="en-US" sz="1600" dirty="0"/>
              <a:t>&lt;Setter Property="</a:t>
            </a:r>
            <a:r>
              <a:rPr lang="en-US" sz="1600" dirty="0" err="1"/>
              <a:t>FontFamily</a:t>
            </a:r>
            <a:r>
              <a:rPr lang="en-US" sz="1600" dirty="0"/>
              <a:t>"</a:t>
            </a:r>
          </a:p>
          <a:p>
            <a:r>
              <a:rPr lang="en-US" sz="1600" dirty="0"/>
              <a:t>                    Value="Comic Sans MS" /&gt;</a:t>
            </a:r>
          </a:p>
          <a:p>
            <a:r>
              <a:rPr lang="en-US" sz="1600" dirty="0"/>
              <a:t>        &lt;/Style&gt;        </a:t>
            </a:r>
            <a:endParaRPr lang="en-US" sz="1600" dirty="0" smtClean="0"/>
          </a:p>
          <a:p>
            <a:endParaRPr lang="en-US" sz="1600" dirty="0" smtClean="0"/>
          </a:p>
          <a:p>
            <a:r>
              <a:rPr lang="en-US" sz="1600" dirty="0" smtClean="0"/>
              <a:t>&lt;/</a:t>
            </a:r>
            <a:r>
              <a:rPr lang="en-US" sz="1600" dirty="0" err="1"/>
              <a:t>Application.Resources</a:t>
            </a:r>
            <a:r>
              <a:rPr lang="en-US" sz="1600" dirty="0"/>
              <a:t>&gt;</a:t>
            </a:r>
          </a:p>
        </p:txBody>
      </p:sp>
    </p:spTree>
    <p:extLst>
      <p:ext uri="{BB962C8B-B14F-4D97-AF65-F5344CB8AC3E}">
        <p14:creationId xmlns:p14="http://schemas.microsoft.com/office/powerpoint/2010/main" val="811831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to </a:t>
            </a:r>
            <a:r>
              <a:rPr lang="en-US" dirty="0" smtClean="0"/>
              <a:t>XAML using WPF</a:t>
            </a:r>
            <a:endParaRPr lang="en-US" dirty="0"/>
          </a:p>
        </p:txBody>
      </p:sp>
      <p:sp>
        <p:nvSpPr>
          <p:cNvPr id="5" name="Subtitle 4"/>
          <p:cNvSpPr>
            <a:spLocks noGrp="1"/>
          </p:cNvSpPr>
          <p:nvPr>
            <p:ph type="subTitle" idx="1"/>
          </p:nvPr>
        </p:nvSpPr>
        <p:spPr/>
        <p:txBody>
          <a:bodyPr/>
          <a:lstStyle/>
          <a:p>
            <a:r>
              <a:rPr lang="en-US" dirty="0" err="1"/>
              <a:t>CodepaLOUsa</a:t>
            </a:r>
            <a:endParaRPr lang="en-US" dirty="0"/>
          </a:p>
          <a:p>
            <a:r>
              <a:rPr lang="en-US" dirty="0"/>
              <a:t>April 25th – 27</a:t>
            </a:r>
            <a:r>
              <a:rPr lang="en-US" baseline="30000" dirty="0"/>
              <a:t>th</a:t>
            </a:r>
            <a:r>
              <a:rPr lang="en-US" dirty="0"/>
              <a:t>, 2013</a:t>
            </a:r>
          </a:p>
          <a:p>
            <a:endParaRPr lang="en-US" dirty="0"/>
          </a:p>
        </p:txBody>
      </p:sp>
      <p:sp>
        <p:nvSpPr>
          <p:cNvPr id="7" name="Subtitle 2"/>
          <p:cNvSpPr txBox="1">
            <a:spLocks/>
          </p:cNvSpPr>
          <p:nvPr/>
        </p:nvSpPr>
        <p:spPr>
          <a:xfrm>
            <a:off x="6477000" y="5580460"/>
            <a:ext cx="2514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400" dirty="0" smtClean="0"/>
              <a:t/>
            </a:r>
            <a:br>
              <a:rPr lang="en-US" sz="1400" dirty="0" smtClean="0"/>
            </a:br>
            <a:r>
              <a:rPr lang="en-US" sz="1400" dirty="0" smtClean="0"/>
              <a:t>Michael Eaton</a:t>
            </a:r>
          </a:p>
          <a:p>
            <a:pPr algn="r"/>
            <a:r>
              <a:rPr lang="en-US" sz="1400" dirty="0" smtClean="0"/>
              <a:t>@</a:t>
            </a:r>
            <a:r>
              <a:rPr lang="en-US" sz="1400" dirty="0" err="1" smtClean="0"/>
              <a:t>mjeaton</a:t>
            </a:r>
            <a:endParaRPr lang="en-US" sz="1400" dirty="0"/>
          </a:p>
        </p:txBody>
      </p:sp>
      <p:pic>
        <p:nvPicPr>
          <p:cNvPr id="8" name="Picture 7" descr="Validus_Color_Trans.jpg"/>
          <p:cNvPicPr>
            <a:picLocks noChangeAspect="1"/>
          </p:cNvPicPr>
          <p:nvPr/>
        </p:nvPicPr>
        <p:blipFill>
          <a:blip r:embed="rId3" cstate="print"/>
          <a:stretch>
            <a:fillRect/>
          </a:stretch>
        </p:blipFill>
        <p:spPr>
          <a:xfrm>
            <a:off x="215900" y="5857186"/>
            <a:ext cx="2057400" cy="866274"/>
          </a:xfrm>
          <a:prstGeom prst="rect">
            <a:avLst/>
          </a:prstGeom>
        </p:spPr>
      </p:pic>
    </p:spTree>
    <p:extLst>
      <p:ext uri="{BB962C8B-B14F-4D97-AF65-F5344CB8AC3E}">
        <p14:creationId xmlns:p14="http://schemas.microsoft.com/office/powerpoint/2010/main" val="2985527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App.xaml.cs</a:t>
            </a:r>
            <a:endParaRPr lang="en-US" dirty="0"/>
          </a:p>
        </p:txBody>
      </p:sp>
      <p:sp>
        <p:nvSpPr>
          <p:cNvPr id="5" name="Rectangle 4"/>
          <p:cNvSpPr/>
          <p:nvPr/>
        </p:nvSpPr>
        <p:spPr>
          <a:xfrm>
            <a:off x="1066800" y="1371600"/>
            <a:ext cx="6629400" cy="4832092"/>
          </a:xfrm>
          <a:prstGeom prst="rect">
            <a:avLst/>
          </a:prstGeom>
        </p:spPr>
        <p:txBody>
          <a:bodyPr wrap="square">
            <a:spAutoFit/>
          </a:bodyPr>
          <a:lstStyle/>
          <a:p>
            <a:r>
              <a:rPr lang="en-US" sz="1400" dirty="0"/>
              <a:t> public partial class App : Application</a:t>
            </a:r>
          </a:p>
          <a:p>
            <a:r>
              <a:rPr lang="en-US" sz="1400" dirty="0" smtClean="0"/>
              <a:t>{</a:t>
            </a:r>
            <a:endParaRPr lang="en-US" sz="1400" dirty="0"/>
          </a:p>
          <a:p>
            <a:r>
              <a:rPr lang="en-US" sz="1400" dirty="0"/>
              <a:t>        public App()</a:t>
            </a:r>
          </a:p>
          <a:p>
            <a:r>
              <a:rPr lang="en-US" sz="1400" dirty="0"/>
              <a:t>        {</a:t>
            </a:r>
          </a:p>
          <a:p>
            <a:r>
              <a:rPr lang="en-US" sz="1400" dirty="0"/>
              <a:t>            Startup += </a:t>
            </a:r>
            <a:r>
              <a:rPr lang="en-US" sz="1400" dirty="0" err="1"/>
              <a:t>App_Startup</a:t>
            </a:r>
            <a:r>
              <a:rPr lang="en-US" sz="1400" dirty="0"/>
              <a:t>;</a:t>
            </a:r>
          </a:p>
          <a:p>
            <a:r>
              <a:rPr lang="en-US" sz="1400" dirty="0"/>
              <a:t>            Exit += </a:t>
            </a:r>
            <a:r>
              <a:rPr lang="en-US" sz="1400" dirty="0" err="1"/>
              <a:t>App_Exit</a:t>
            </a:r>
            <a:r>
              <a:rPr lang="en-US" sz="1400" dirty="0"/>
              <a:t>;</a:t>
            </a:r>
          </a:p>
          <a:p>
            <a:r>
              <a:rPr lang="en-US" sz="1400" dirty="0"/>
              <a:t>            </a:t>
            </a:r>
            <a:r>
              <a:rPr lang="en-US" sz="1400" dirty="0" err="1"/>
              <a:t>InitializeComponent</a:t>
            </a:r>
            <a:r>
              <a:rPr lang="en-US" sz="1400" dirty="0"/>
              <a:t>();</a:t>
            </a:r>
          </a:p>
          <a:p>
            <a:r>
              <a:rPr lang="en-US" sz="1400" dirty="0"/>
              <a:t>        }</a:t>
            </a:r>
          </a:p>
          <a:p>
            <a:endParaRPr lang="en-US" sz="1400" dirty="0"/>
          </a:p>
          <a:p>
            <a:r>
              <a:rPr lang="en-US" sz="1400" dirty="0"/>
              <a:t>        void </a:t>
            </a:r>
            <a:r>
              <a:rPr lang="en-US" sz="1400" dirty="0" err="1"/>
              <a:t>App_Exit</a:t>
            </a:r>
            <a:r>
              <a:rPr lang="en-US" sz="1400" dirty="0"/>
              <a:t>(object sender, </a:t>
            </a:r>
            <a:r>
              <a:rPr lang="en-US" sz="1400" dirty="0" err="1"/>
              <a:t>ExitEventArgs</a:t>
            </a:r>
            <a:r>
              <a:rPr lang="en-US" sz="1400" dirty="0"/>
              <a:t> e)</a:t>
            </a:r>
          </a:p>
          <a:p>
            <a:r>
              <a:rPr lang="en-US" sz="1400" dirty="0"/>
              <a:t>        {</a:t>
            </a:r>
          </a:p>
          <a:p>
            <a:r>
              <a:rPr lang="en-US" sz="1400" dirty="0"/>
              <a:t>            </a:t>
            </a:r>
            <a:r>
              <a:rPr lang="en-US" sz="1400" dirty="0" err="1"/>
              <a:t>var</a:t>
            </a:r>
            <a:r>
              <a:rPr lang="en-US" sz="1400" dirty="0"/>
              <a:t> </a:t>
            </a:r>
            <a:r>
              <a:rPr lang="en-US" sz="1400" dirty="0" err="1"/>
              <a:t>ss</a:t>
            </a:r>
            <a:r>
              <a:rPr lang="en-US" sz="1400" dirty="0"/>
              <a:t> = </a:t>
            </a:r>
            <a:r>
              <a:rPr lang="en-US" sz="1400" dirty="0" err="1"/>
              <a:t>ServiceLocator.GetKernel</a:t>
            </a:r>
            <a:r>
              <a:rPr lang="en-US" sz="1400" dirty="0"/>
              <a:t>().Get&lt;</a:t>
            </a:r>
            <a:r>
              <a:rPr lang="en-US" sz="1400" dirty="0" err="1"/>
              <a:t>IScaleServer</a:t>
            </a:r>
            <a:r>
              <a:rPr lang="en-US" sz="1400" dirty="0"/>
              <a:t>&gt;();</a:t>
            </a:r>
          </a:p>
          <a:p>
            <a:r>
              <a:rPr lang="en-US" sz="1400" dirty="0"/>
              <a:t>            </a:t>
            </a:r>
            <a:r>
              <a:rPr lang="en-US" sz="1400" dirty="0" err="1"/>
              <a:t>ss.StopScaleServer</a:t>
            </a:r>
            <a:r>
              <a:rPr lang="en-US" sz="1400" dirty="0"/>
              <a:t>();</a:t>
            </a:r>
          </a:p>
          <a:p>
            <a:r>
              <a:rPr lang="en-US" sz="1400" dirty="0"/>
              <a:t>        }</a:t>
            </a:r>
          </a:p>
          <a:p>
            <a:r>
              <a:rPr lang="en-US" sz="1400" dirty="0" smtClean="0"/>
              <a:t> </a:t>
            </a:r>
          </a:p>
          <a:p>
            <a:r>
              <a:rPr lang="en-US" sz="1400" dirty="0"/>
              <a:t> </a:t>
            </a:r>
            <a:r>
              <a:rPr lang="en-US" sz="1400" dirty="0" smtClean="0"/>
              <a:t>       void </a:t>
            </a:r>
            <a:r>
              <a:rPr lang="en-US" sz="1400" dirty="0" err="1"/>
              <a:t>App_Startup</a:t>
            </a:r>
            <a:r>
              <a:rPr lang="en-US" sz="1400" dirty="0"/>
              <a:t>(object sender, </a:t>
            </a:r>
            <a:r>
              <a:rPr lang="en-US" sz="1400" dirty="0" err="1"/>
              <a:t>StartupEventArgs</a:t>
            </a:r>
            <a:r>
              <a:rPr lang="en-US" sz="1400" dirty="0"/>
              <a:t> e)</a:t>
            </a:r>
          </a:p>
          <a:p>
            <a:r>
              <a:rPr lang="en-US" sz="1400" dirty="0"/>
              <a:t>        {</a:t>
            </a:r>
          </a:p>
          <a:p>
            <a:r>
              <a:rPr lang="en-US" sz="1400" dirty="0" smtClean="0"/>
              <a:t>            </a:t>
            </a:r>
            <a:r>
              <a:rPr lang="en-US" sz="1400" dirty="0" err="1" smtClean="0"/>
              <a:t>StyleManager.ApplicationTheme</a:t>
            </a:r>
            <a:r>
              <a:rPr lang="en-US" sz="1400" dirty="0" smtClean="0"/>
              <a:t> </a:t>
            </a:r>
            <a:r>
              <a:rPr lang="en-US" sz="1400" dirty="0"/>
              <a:t>= new Windows7Theme();</a:t>
            </a:r>
          </a:p>
          <a:p>
            <a:r>
              <a:rPr lang="en-US" sz="1400" dirty="0"/>
              <a:t>            </a:t>
            </a:r>
            <a:r>
              <a:rPr lang="en-US" sz="1400" dirty="0" err="1"/>
              <a:t>XmlConfigurator.Configure</a:t>
            </a:r>
            <a:r>
              <a:rPr lang="en-US" sz="1400" dirty="0"/>
              <a:t>();</a:t>
            </a:r>
          </a:p>
          <a:p>
            <a:r>
              <a:rPr lang="en-US" sz="1400" dirty="0"/>
              <a:t>            HibernatingRhinos.Profiler.Appender.NHibernate.NHibernateProfiler.Initialize();</a:t>
            </a:r>
          </a:p>
          <a:p>
            <a:r>
              <a:rPr lang="en-US" sz="1400" dirty="0" smtClean="0"/>
              <a:t>        }</a:t>
            </a:r>
          </a:p>
          <a:p>
            <a:r>
              <a:rPr lang="en-US" sz="1400" dirty="0" smtClean="0"/>
              <a:t>}</a:t>
            </a:r>
            <a:endParaRPr lang="en-US" sz="1400" dirty="0"/>
          </a:p>
        </p:txBody>
      </p:sp>
    </p:spTree>
    <p:extLst>
      <p:ext uri="{BB962C8B-B14F-4D97-AF65-F5344CB8AC3E}">
        <p14:creationId xmlns:p14="http://schemas.microsoft.com/office/powerpoint/2010/main" val="905548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Margins</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Outside spacing</a:t>
            </a:r>
            <a:br>
              <a:rPr lang="en-US" dirty="0" smtClean="0"/>
            </a:br>
            <a:r>
              <a:rPr lang="en-US" dirty="0" smtClean="0"/>
              <a:t>Left, Top, Right, Bottom</a:t>
            </a:r>
          </a:p>
          <a:p>
            <a:endParaRPr lang="en-US" dirty="0" smtClean="0"/>
          </a:p>
          <a:p>
            <a:endParaRPr lang="en-US" dirty="0"/>
          </a:p>
          <a:p>
            <a:endParaRPr lang="en-US" dirty="0" smtClean="0"/>
          </a:p>
          <a:p>
            <a:endParaRPr lang="en-US" dirty="0"/>
          </a:p>
          <a:p>
            <a:endParaRPr lang="en-US" dirty="0" smtClean="0"/>
          </a:p>
          <a:p>
            <a:pPr marL="0" indent="0">
              <a:buNone/>
            </a:pPr>
            <a:r>
              <a:rPr lang="en-US" dirty="0" smtClean="0"/>
              <a:t/>
            </a:r>
            <a:br>
              <a:rPr lang="en-US" dirty="0" smtClean="0"/>
            </a:br>
            <a:r>
              <a:rPr lang="en-US" dirty="0" smtClean="0"/>
              <a:t/>
            </a:r>
            <a:br>
              <a:rPr lang="en-US" dirty="0" smtClean="0"/>
            </a:br>
            <a:r>
              <a:rPr lang="en-US" dirty="0" smtClean="0"/>
              <a:t>If all margins are the same, you may use the alternate syntax of Margin=“10”</a:t>
            </a:r>
          </a:p>
          <a:p>
            <a:pPr marL="0" indent="0">
              <a:buNone/>
            </a:pPr>
            <a:r>
              <a:rPr lang="en-US" sz="1900" dirty="0" smtClean="0"/>
              <a:t/>
            </a:r>
            <a:br>
              <a:rPr lang="en-US" sz="1900" dirty="0" smtClean="0"/>
            </a:br>
            <a:r>
              <a:rPr lang="en-US" sz="1900" dirty="0" smtClean="0"/>
              <a:t>Note: Units are Device Independent</a:t>
            </a:r>
            <a:endParaRPr lang="en-US" sz="1900" dirty="0"/>
          </a:p>
        </p:txBody>
      </p:sp>
      <p:pic>
        <p:nvPicPr>
          <p:cNvPr id="5" name="Snagit_PPT60C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460101"/>
            <a:ext cx="1047619" cy="533333"/>
          </a:xfrm>
          <a:prstGeom prst="rect">
            <a:avLst/>
          </a:prstGeom>
        </p:spPr>
      </p:pic>
      <p:sp>
        <p:nvSpPr>
          <p:cNvPr id="6" name="Rectangle 5"/>
          <p:cNvSpPr/>
          <p:nvPr/>
        </p:nvSpPr>
        <p:spPr>
          <a:xfrm>
            <a:off x="2547257" y="2133600"/>
            <a:ext cx="6172200" cy="2616101"/>
          </a:xfrm>
          <a:prstGeom prst="rect">
            <a:avLst/>
          </a:prstGeom>
        </p:spPr>
        <p:txBody>
          <a:bodyPr wrap="square">
            <a:spAutoFit/>
          </a:bodyPr>
          <a:lstStyle/>
          <a:p>
            <a:r>
              <a:rPr lang="en-US" sz="1600" dirty="0" smtClean="0"/>
              <a:t>&lt;</a:t>
            </a:r>
            <a:r>
              <a:rPr lang="en-US" sz="1600" dirty="0" err="1"/>
              <a:t>StackPanel</a:t>
            </a:r>
            <a:r>
              <a:rPr lang="en-US" sz="1600" dirty="0"/>
              <a:t> </a:t>
            </a:r>
          </a:p>
          <a:p>
            <a:r>
              <a:rPr lang="en-US" sz="1600" dirty="0"/>
              <a:t>            Orientation="Horizontal"</a:t>
            </a:r>
          </a:p>
          <a:p>
            <a:r>
              <a:rPr lang="en-US" sz="1600" dirty="0"/>
              <a:t>            </a:t>
            </a:r>
            <a:r>
              <a:rPr lang="en-US" sz="1600" dirty="0" err="1"/>
              <a:t>Grid.Row</a:t>
            </a:r>
            <a:r>
              <a:rPr lang="en-US" sz="1600" dirty="0"/>
              <a:t>="3"</a:t>
            </a:r>
          </a:p>
          <a:p>
            <a:r>
              <a:rPr lang="en-US" sz="1600" dirty="0"/>
              <a:t>            </a:t>
            </a:r>
            <a:r>
              <a:rPr lang="en-US" sz="1600" dirty="0" err="1"/>
              <a:t>Grid.Column</a:t>
            </a:r>
            <a:r>
              <a:rPr lang="en-US" sz="1600" dirty="0"/>
              <a:t>="1"</a:t>
            </a:r>
          </a:p>
          <a:p>
            <a:r>
              <a:rPr lang="en-US" sz="1600" dirty="0"/>
              <a:t>            Margin="10,10,10,10"</a:t>
            </a:r>
          </a:p>
          <a:p>
            <a:r>
              <a:rPr lang="en-US" sz="1600" dirty="0"/>
              <a:t>            &gt;</a:t>
            </a:r>
          </a:p>
          <a:p>
            <a:endParaRPr lang="en-US" sz="1600" dirty="0"/>
          </a:p>
          <a:p>
            <a:r>
              <a:rPr lang="en-US" sz="1600" dirty="0"/>
              <a:t>            &lt;Button Content="Ok"  Margin="0,0,10,0" /&gt;</a:t>
            </a:r>
          </a:p>
          <a:p>
            <a:r>
              <a:rPr lang="en-US" sz="1600" dirty="0"/>
              <a:t>            &lt;Button Content="Cancel"  /&gt;</a:t>
            </a:r>
          </a:p>
          <a:p>
            <a:r>
              <a:rPr lang="en-US" sz="1600" dirty="0" smtClean="0"/>
              <a:t>&lt;/</a:t>
            </a:r>
            <a:r>
              <a:rPr lang="en-US" sz="1600" dirty="0" err="1"/>
              <a:t>StackPanel</a:t>
            </a:r>
            <a:r>
              <a:rPr lang="en-US" sz="1600" dirty="0"/>
              <a:t>&gt;</a:t>
            </a:r>
          </a:p>
        </p:txBody>
      </p:sp>
    </p:spTree>
    <p:extLst>
      <p:ext uri="{BB962C8B-B14F-4D97-AF65-F5344CB8AC3E}">
        <p14:creationId xmlns:p14="http://schemas.microsoft.com/office/powerpoint/2010/main" val="39235241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US" dirty="0"/>
          </a:p>
        </p:txBody>
      </p:sp>
      <p:sp>
        <p:nvSpPr>
          <p:cNvPr id="5"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Inside spacing</a:t>
            </a:r>
            <a:br>
              <a:rPr lang="en-US" dirty="0" smtClean="0"/>
            </a:br>
            <a:r>
              <a:rPr lang="en-US" dirty="0" smtClean="0"/>
              <a:t>Left, Top, Right, Bottom</a:t>
            </a:r>
          </a:p>
          <a:p>
            <a:endParaRPr lang="en-US" dirty="0" smtClean="0"/>
          </a:p>
          <a:p>
            <a:endParaRPr lang="en-US" dirty="0"/>
          </a:p>
          <a:p>
            <a:endParaRPr lang="en-US" dirty="0" smtClean="0"/>
          </a:p>
          <a:p>
            <a:endParaRPr lang="en-US" dirty="0" smtClean="0"/>
          </a:p>
          <a:p>
            <a:endParaRPr lang="en-US" dirty="0" smtClean="0"/>
          </a:p>
          <a:p>
            <a:pPr marL="0" indent="0">
              <a:buNone/>
            </a:pPr>
            <a:r>
              <a:rPr lang="en-US" dirty="0" smtClean="0"/>
              <a:t/>
            </a:r>
            <a:br>
              <a:rPr lang="en-US" dirty="0" smtClean="0"/>
            </a:br>
            <a:r>
              <a:rPr lang="en-US" dirty="0" smtClean="0"/>
              <a:t/>
            </a:r>
            <a:br>
              <a:rPr lang="en-US" dirty="0" smtClean="0"/>
            </a:br>
            <a:r>
              <a:rPr lang="en-US" dirty="0" smtClean="0"/>
              <a:t>If the padding values are the same, you may use the alternate syntax of Padding=“10”</a:t>
            </a:r>
          </a:p>
          <a:p>
            <a:pPr marL="0" indent="0">
              <a:buNone/>
            </a:pPr>
            <a:r>
              <a:rPr lang="en-US" sz="1900" dirty="0" smtClean="0"/>
              <a:t/>
            </a:r>
            <a:br>
              <a:rPr lang="en-US" sz="1900" dirty="0" smtClean="0"/>
            </a:br>
            <a:r>
              <a:rPr lang="en-US" sz="1900" dirty="0" smtClean="0"/>
              <a:t>Note: Units are Device Independent</a:t>
            </a:r>
            <a:endParaRPr lang="en-US" sz="1900" dirty="0"/>
          </a:p>
        </p:txBody>
      </p:sp>
      <p:sp>
        <p:nvSpPr>
          <p:cNvPr id="6" name="Rectangle 5"/>
          <p:cNvSpPr/>
          <p:nvPr/>
        </p:nvSpPr>
        <p:spPr>
          <a:xfrm>
            <a:off x="3657600" y="2667000"/>
            <a:ext cx="4076501" cy="369332"/>
          </a:xfrm>
          <a:prstGeom prst="rect">
            <a:avLst/>
          </a:prstGeom>
        </p:spPr>
        <p:txBody>
          <a:bodyPr wrap="none">
            <a:spAutoFit/>
          </a:bodyPr>
          <a:lstStyle/>
          <a:p>
            <a:r>
              <a:rPr lang="en-US" dirty="0"/>
              <a:t>&lt;Button Content="Button" Padding="25" </a:t>
            </a:r>
          </a:p>
        </p:txBody>
      </p:sp>
      <p:pic>
        <p:nvPicPr>
          <p:cNvPr id="7" name="Snagit_PPT88B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489761"/>
            <a:ext cx="876191" cy="723810"/>
          </a:xfrm>
          <a:prstGeom prst="rect">
            <a:avLst/>
          </a:prstGeom>
        </p:spPr>
      </p:pic>
    </p:spTree>
    <p:extLst>
      <p:ext uri="{BB962C8B-B14F-4D97-AF65-F5344CB8AC3E}">
        <p14:creationId xmlns:p14="http://schemas.microsoft.com/office/powerpoint/2010/main" val="1520833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err="1" smtClean="0"/>
              <a:t>HorizontalAlignment</a:t>
            </a:r>
            <a:r>
              <a:rPr lang="en-US" dirty="0" smtClean="0"/>
              <a:t> and </a:t>
            </a:r>
            <a:r>
              <a:rPr lang="en-US" dirty="0" err="1" smtClean="0"/>
              <a:t>VerticalAlignment</a:t>
            </a:r>
            <a:endParaRPr lang="en-US" dirty="0" smtClean="0"/>
          </a:p>
        </p:txBody>
      </p:sp>
      <p:pic>
        <p:nvPicPr>
          <p:cNvPr id="6" name="Snagit_PPT695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71" y="1981200"/>
            <a:ext cx="3419048" cy="1371391"/>
          </a:xfrm>
          <a:prstGeom prst="rect">
            <a:avLst/>
          </a:prstGeom>
        </p:spPr>
      </p:pic>
      <p:sp>
        <p:nvSpPr>
          <p:cNvPr id="7" name="Rectangle 6"/>
          <p:cNvSpPr/>
          <p:nvPr/>
        </p:nvSpPr>
        <p:spPr>
          <a:xfrm>
            <a:off x="914400" y="3352591"/>
            <a:ext cx="2014719" cy="276999"/>
          </a:xfrm>
          <a:prstGeom prst="rect">
            <a:avLst/>
          </a:prstGeom>
        </p:spPr>
        <p:txBody>
          <a:bodyPr wrap="none">
            <a:spAutoFit/>
          </a:bodyPr>
          <a:lstStyle/>
          <a:p>
            <a:r>
              <a:rPr lang="en-US" sz="1200" dirty="0"/>
              <a:t>&lt;Button Content="Button" </a:t>
            </a:r>
            <a:r>
              <a:rPr lang="en-US" sz="1200" dirty="0" smtClean="0"/>
              <a:t>/&gt;</a:t>
            </a:r>
            <a:endParaRPr lang="en-US" sz="1200" dirty="0"/>
          </a:p>
        </p:txBody>
      </p:sp>
      <p:sp>
        <p:nvSpPr>
          <p:cNvPr id="8" name="TextBox 7"/>
          <p:cNvSpPr txBox="1"/>
          <p:nvPr/>
        </p:nvSpPr>
        <p:spPr>
          <a:xfrm>
            <a:off x="4953000" y="2590800"/>
            <a:ext cx="3200400" cy="369332"/>
          </a:xfrm>
          <a:prstGeom prst="rect">
            <a:avLst/>
          </a:prstGeom>
          <a:noFill/>
        </p:spPr>
        <p:txBody>
          <a:bodyPr wrap="square" rtlCol="0">
            <a:spAutoFit/>
          </a:bodyPr>
          <a:lstStyle/>
          <a:p>
            <a:pPr algn="ctr"/>
            <a:r>
              <a:rPr lang="en-US" dirty="0" smtClean="0"/>
              <a:t>Defaults = “Stretch”</a:t>
            </a:r>
            <a:endParaRPr lang="en-US" dirty="0"/>
          </a:p>
        </p:txBody>
      </p:sp>
      <p:pic>
        <p:nvPicPr>
          <p:cNvPr id="9" name="Snagit_PPTF4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90" y="3962400"/>
            <a:ext cx="3323810" cy="1580952"/>
          </a:xfrm>
          <a:prstGeom prst="rect">
            <a:avLst/>
          </a:prstGeom>
        </p:spPr>
      </p:pic>
      <p:sp>
        <p:nvSpPr>
          <p:cNvPr id="10" name="Rectangle 9"/>
          <p:cNvSpPr/>
          <p:nvPr/>
        </p:nvSpPr>
        <p:spPr>
          <a:xfrm>
            <a:off x="805543" y="5562600"/>
            <a:ext cx="3907971" cy="646331"/>
          </a:xfrm>
          <a:prstGeom prst="rect">
            <a:avLst/>
          </a:prstGeom>
        </p:spPr>
        <p:txBody>
          <a:bodyPr wrap="square">
            <a:spAutoFit/>
          </a:bodyPr>
          <a:lstStyle/>
          <a:p>
            <a:r>
              <a:rPr lang="en-US" sz="1200" dirty="0" smtClean="0"/>
              <a:t>&lt;Button Content="Top" </a:t>
            </a:r>
            <a:r>
              <a:rPr lang="en-US" sz="1200" dirty="0" err="1" smtClean="0"/>
              <a:t>VerticalAlignment</a:t>
            </a:r>
            <a:r>
              <a:rPr lang="en-US" sz="1200" dirty="0" smtClean="0"/>
              <a:t>="Top" /&gt;</a:t>
            </a:r>
            <a:br>
              <a:rPr lang="en-US" sz="1200" dirty="0" smtClean="0"/>
            </a:br>
            <a:r>
              <a:rPr lang="en-US" sz="1200" dirty="0" smtClean="0"/>
              <a:t>&lt;Button Content=“Center" </a:t>
            </a:r>
            <a:r>
              <a:rPr lang="en-US" sz="1200" dirty="0" err="1" smtClean="0"/>
              <a:t>VerticalAlignment</a:t>
            </a:r>
            <a:r>
              <a:rPr lang="en-US" sz="1200" dirty="0" smtClean="0"/>
              <a:t>=“Center" /&gt;</a:t>
            </a:r>
            <a:br>
              <a:rPr lang="en-US" sz="1200" dirty="0" smtClean="0"/>
            </a:br>
            <a:r>
              <a:rPr lang="en-US" sz="1200" dirty="0" smtClean="0"/>
              <a:t>&lt;Button Content=“Bottom" </a:t>
            </a:r>
            <a:r>
              <a:rPr lang="en-US" sz="1200" dirty="0" err="1" smtClean="0"/>
              <a:t>VerticalAlignment</a:t>
            </a:r>
            <a:r>
              <a:rPr lang="en-US" sz="1200" dirty="0" smtClean="0"/>
              <a:t>=“Bottom" /&gt;</a:t>
            </a:r>
            <a:endParaRPr lang="en-US" sz="1200" dirty="0"/>
          </a:p>
        </p:txBody>
      </p:sp>
      <p:pic>
        <p:nvPicPr>
          <p:cNvPr id="11" name="Snagit_PPT1DD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930466"/>
            <a:ext cx="3342857" cy="1600000"/>
          </a:xfrm>
          <a:prstGeom prst="rect">
            <a:avLst/>
          </a:prstGeom>
        </p:spPr>
      </p:pic>
      <p:sp>
        <p:nvSpPr>
          <p:cNvPr id="12" name="Rectangle 11"/>
          <p:cNvSpPr/>
          <p:nvPr/>
        </p:nvSpPr>
        <p:spPr>
          <a:xfrm>
            <a:off x="5181600" y="5541875"/>
            <a:ext cx="4022272" cy="646331"/>
          </a:xfrm>
          <a:prstGeom prst="rect">
            <a:avLst/>
          </a:prstGeom>
        </p:spPr>
        <p:txBody>
          <a:bodyPr wrap="square">
            <a:spAutoFit/>
          </a:bodyPr>
          <a:lstStyle/>
          <a:p>
            <a:r>
              <a:rPr lang="en-US" sz="1200" dirty="0" smtClean="0"/>
              <a:t>&lt;</a:t>
            </a:r>
            <a:r>
              <a:rPr lang="en-US" sz="1200" dirty="0"/>
              <a:t>Button Content="Left" </a:t>
            </a:r>
            <a:r>
              <a:rPr lang="en-US" sz="1200" dirty="0" err="1"/>
              <a:t>HorizontalAlignment</a:t>
            </a:r>
            <a:r>
              <a:rPr lang="en-US" sz="1200" dirty="0"/>
              <a:t>="Left" </a:t>
            </a:r>
            <a:r>
              <a:rPr lang="en-US" sz="1200" dirty="0" smtClean="0"/>
              <a:t>/&gt;</a:t>
            </a:r>
            <a:endParaRPr lang="en-US" sz="1200" dirty="0"/>
          </a:p>
          <a:p>
            <a:r>
              <a:rPr lang="en-US" sz="1200" dirty="0" smtClean="0"/>
              <a:t>&lt;</a:t>
            </a:r>
            <a:r>
              <a:rPr lang="en-US" sz="1200" dirty="0"/>
              <a:t>Button Content="Center" </a:t>
            </a:r>
            <a:r>
              <a:rPr lang="en-US" sz="1200" dirty="0" err="1"/>
              <a:t>HorizontalAlignment</a:t>
            </a:r>
            <a:r>
              <a:rPr lang="en-US" sz="1200" dirty="0"/>
              <a:t>="Center" </a:t>
            </a:r>
            <a:r>
              <a:rPr lang="en-US" sz="1200" dirty="0" smtClean="0"/>
              <a:t>/&gt;</a:t>
            </a:r>
            <a:endParaRPr lang="en-US" sz="1200" dirty="0"/>
          </a:p>
          <a:p>
            <a:r>
              <a:rPr lang="en-US" sz="1200" dirty="0" smtClean="0"/>
              <a:t>&lt;</a:t>
            </a:r>
            <a:r>
              <a:rPr lang="en-US" sz="1200" dirty="0"/>
              <a:t>Button Content="Right" </a:t>
            </a:r>
            <a:r>
              <a:rPr lang="en-US" sz="1200" dirty="0" err="1"/>
              <a:t>HorizontalAlignment</a:t>
            </a:r>
            <a:r>
              <a:rPr lang="en-US" sz="1200" dirty="0"/>
              <a:t>="Right" </a:t>
            </a:r>
            <a:r>
              <a:rPr lang="en-US" sz="1200" dirty="0" smtClean="0"/>
              <a:t>/&gt;</a:t>
            </a:r>
            <a:endParaRPr lang="en-US" sz="1200" dirty="0"/>
          </a:p>
        </p:txBody>
      </p:sp>
    </p:spTree>
    <p:extLst>
      <p:ext uri="{BB962C8B-B14F-4D97-AF65-F5344CB8AC3E}">
        <p14:creationId xmlns:p14="http://schemas.microsoft.com/office/powerpoint/2010/main" val="472316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ContentAlignment</a:t>
            </a:r>
            <a:endParaRPr lang="en-US" dirty="0"/>
          </a:p>
        </p:txBody>
      </p:sp>
      <p:sp>
        <p:nvSpPr>
          <p:cNvPr id="13" name="Content Placeholder 12"/>
          <p:cNvSpPr>
            <a:spLocks noGrp="1"/>
          </p:cNvSpPr>
          <p:nvPr>
            <p:ph idx="1"/>
          </p:nvPr>
        </p:nvSpPr>
        <p:spPr/>
        <p:txBody>
          <a:bodyPr/>
          <a:lstStyle/>
          <a:p>
            <a:r>
              <a:rPr lang="en-US" dirty="0" err="1" smtClean="0"/>
              <a:t>HorizontalContentAlignment</a:t>
            </a:r>
            <a:r>
              <a:rPr lang="en-US" dirty="0" smtClean="0"/>
              <a:t> and </a:t>
            </a:r>
            <a:r>
              <a:rPr lang="en-US" dirty="0" err="1" smtClean="0"/>
              <a:t>VerticalContentAlignment</a:t>
            </a:r>
            <a:endParaRPr lang="en-US" dirty="0" smtClean="0"/>
          </a:p>
          <a:p>
            <a:pPr lvl="1"/>
            <a:r>
              <a:rPr lang="en-US" dirty="0" smtClean="0"/>
              <a:t>Applies to Content controls such as buttons</a:t>
            </a:r>
            <a:endParaRPr lang="en-US" dirty="0"/>
          </a:p>
        </p:txBody>
      </p:sp>
      <p:pic>
        <p:nvPicPr>
          <p:cNvPr id="14" name="Snagit_PPTE7D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352800"/>
            <a:ext cx="3276191" cy="1552381"/>
          </a:xfrm>
          <a:prstGeom prst="rect">
            <a:avLst/>
          </a:prstGeom>
        </p:spPr>
      </p:pic>
      <p:pic>
        <p:nvPicPr>
          <p:cNvPr id="15" name="Snagit_PPT56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324229"/>
            <a:ext cx="3304762" cy="1580952"/>
          </a:xfrm>
          <a:prstGeom prst="rect">
            <a:avLst/>
          </a:prstGeom>
        </p:spPr>
      </p:pic>
      <p:sp>
        <p:nvSpPr>
          <p:cNvPr id="16" name="Rectangle 15"/>
          <p:cNvSpPr/>
          <p:nvPr/>
        </p:nvSpPr>
        <p:spPr>
          <a:xfrm>
            <a:off x="4876800" y="4916269"/>
            <a:ext cx="4572000" cy="646331"/>
          </a:xfrm>
          <a:prstGeom prst="rect">
            <a:avLst/>
          </a:prstGeom>
        </p:spPr>
        <p:txBody>
          <a:bodyPr wrap="square">
            <a:spAutoFit/>
          </a:bodyPr>
          <a:lstStyle/>
          <a:p>
            <a:r>
              <a:rPr lang="en-US" sz="1200" dirty="0" smtClean="0"/>
              <a:t>&lt;</a:t>
            </a:r>
            <a:r>
              <a:rPr lang="en-US" sz="1200" dirty="0"/>
              <a:t>Button Content="Top" </a:t>
            </a:r>
            <a:r>
              <a:rPr lang="en-US" sz="1200" dirty="0" err="1"/>
              <a:t>VerticalContentAlignment</a:t>
            </a:r>
            <a:r>
              <a:rPr lang="en-US" sz="1200" dirty="0"/>
              <a:t>="Top" </a:t>
            </a:r>
            <a:r>
              <a:rPr lang="en-US" sz="1200" dirty="0" smtClean="0"/>
              <a:t>/&gt;</a:t>
            </a:r>
            <a:endParaRPr lang="en-US" sz="1200" dirty="0"/>
          </a:p>
          <a:p>
            <a:r>
              <a:rPr lang="en-US" sz="1200" dirty="0" smtClean="0"/>
              <a:t>&lt;</a:t>
            </a:r>
            <a:r>
              <a:rPr lang="en-US" sz="1200" dirty="0"/>
              <a:t>Button Content="Center" </a:t>
            </a:r>
            <a:r>
              <a:rPr lang="en-US" sz="1200" dirty="0" err="1"/>
              <a:t>VerticalContentAlignment</a:t>
            </a:r>
            <a:r>
              <a:rPr lang="en-US" sz="1200" dirty="0"/>
              <a:t>="Center</a:t>
            </a:r>
            <a:r>
              <a:rPr lang="en-US" sz="1200" dirty="0" smtClean="0"/>
              <a:t>" /&gt;</a:t>
            </a:r>
            <a:endParaRPr lang="en-US" sz="1200" dirty="0"/>
          </a:p>
          <a:p>
            <a:r>
              <a:rPr lang="en-US" sz="1200" dirty="0" smtClean="0"/>
              <a:t>&lt;</a:t>
            </a:r>
            <a:r>
              <a:rPr lang="en-US" sz="1200" dirty="0"/>
              <a:t>Button Content="Bottom" </a:t>
            </a:r>
            <a:r>
              <a:rPr lang="en-US" sz="1200" dirty="0" err="1"/>
              <a:t>VerticalContentAlignment</a:t>
            </a:r>
            <a:r>
              <a:rPr lang="en-US" sz="1200" dirty="0"/>
              <a:t>="Bottom" </a:t>
            </a:r>
            <a:r>
              <a:rPr lang="en-US" sz="1200" dirty="0" smtClean="0"/>
              <a:t>/&gt;</a:t>
            </a:r>
            <a:endParaRPr lang="en-US" sz="1200" dirty="0"/>
          </a:p>
        </p:txBody>
      </p:sp>
      <p:sp>
        <p:nvSpPr>
          <p:cNvPr id="17" name="Rectangle 16"/>
          <p:cNvSpPr/>
          <p:nvPr/>
        </p:nvSpPr>
        <p:spPr>
          <a:xfrm>
            <a:off x="381000" y="4916269"/>
            <a:ext cx="4572000" cy="646331"/>
          </a:xfrm>
          <a:prstGeom prst="rect">
            <a:avLst/>
          </a:prstGeom>
        </p:spPr>
        <p:txBody>
          <a:bodyPr wrap="square">
            <a:spAutoFit/>
          </a:bodyPr>
          <a:lstStyle/>
          <a:p>
            <a:r>
              <a:rPr lang="en-US" sz="1200" dirty="0" smtClean="0"/>
              <a:t>&lt;</a:t>
            </a:r>
            <a:r>
              <a:rPr lang="en-US" sz="1200" dirty="0"/>
              <a:t>Button Content="Left" </a:t>
            </a:r>
            <a:r>
              <a:rPr lang="en-US" sz="1200" dirty="0" err="1"/>
              <a:t>HorizontalContentAlignment</a:t>
            </a:r>
            <a:r>
              <a:rPr lang="en-US" sz="1200" dirty="0"/>
              <a:t>="Left"  </a:t>
            </a:r>
            <a:r>
              <a:rPr lang="en-US" sz="1200" dirty="0" smtClean="0"/>
              <a:t>/&gt;</a:t>
            </a:r>
            <a:endParaRPr lang="en-US" sz="1200" dirty="0"/>
          </a:p>
          <a:p>
            <a:r>
              <a:rPr lang="en-US" sz="1200" dirty="0" smtClean="0"/>
              <a:t>&lt;</a:t>
            </a:r>
            <a:r>
              <a:rPr lang="en-US" sz="1200" dirty="0"/>
              <a:t>Button Content="Center" </a:t>
            </a:r>
            <a:r>
              <a:rPr lang="en-US" sz="1200" dirty="0" err="1"/>
              <a:t>HorizontalContentAlignment</a:t>
            </a:r>
            <a:r>
              <a:rPr lang="en-US" sz="1200" dirty="0"/>
              <a:t>="Center" </a:t>
            </a:r>
            <a:r>
              <a:rPr lang="en-US" sz="1200" dirty="0" smtClean="0"/>
              <a:t>/&gt;</a:t>
            </a:r>
            <a:endParaRPr lang="en-US" sz="1200" dirty="0"/>
          </a:p>
          <a:p>
            <a:r>
              <a:rPr lang="en-US" sz="1200" dirty="0" smtClean="0"/>
              <a:t>&lt;</a:t>
            </a:r>
            <a:r>
              <a:rPr lang="en-US" sz="1200" dirty="0"/>
              <a:t>Button Content="Right" </a:t>
            </a:r>
            <a:r>
              <a:rPr lang="en-US" sz="1200" dirty="0" err="1"/>
              <a:t>HorizontalContentAlignment</a:t>
            </a:r>
            <a:r>
              <a:rPr lang="en-US" sz="1200" dirty="0"/>
              <a:t>="Right" </a:t>
            </a:r>
            <a:r>
              <a:rPr lang="en-US" sz="1200" dirty="0" smtClean="0"/>
              <a:t>/&gt;</a:t>
            </a:r>
            <a:endParaRPr lang="en-US" sz="1200" dirty="0"/>
          </a:p>
        </p:txBody>
      </p:sp>
    </p:spTree>
    <p:extLst>
      <p:ext uri="{BB962C8B-B14F-4D97-AF65-F5344CB8AC3E}">
        <p14:creationId xmlns:p14="http://schemas.microsoft.com/office/powerpoint/2010/main" val="3785653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Types</a:t>
            </a:r>
            <a:endParaRPr lang="en-US" dirty="0"/>
          </a:p>
        </p:txBody>
      </p:sp>
      <p:sp>
        <p:nvSpPr>
          <p:cNvPr id="3" name="Content Placeholder 2"/>
          <p:cNvSpPr>
            <a:spLocks noGrp="1"/>
          </p:cNvSpPr>
          <p:nvPr>
            <p:ph idx="1"/>
          </p:nvPr>
        </p:nvSpPr>
        <p:spPr/>
        <p:txBody>
          <a:bodyPr/>
          <a:lstStyle/>
          <a:p>
            <a:r>
              <a:rPr lang="en-US" dirty="0" smtClean="0"/>
              <a:t>Layout</a:t>
            </a:r>
          </a:p>
          <a:p>
            <a:r>
              <a:rPr lang="en-US" dirty="0" smtClean="0"/>
              <a:t>Content</a:t>
            </a:r>
          </a:p>
          <a:p>
            <a:r>
              <a:rPr lang="en-US" dirty="0" smtClean="0"/>
              <a:t>Grouping</a:t>
            </a:r>
          </a:p>
          <a:p>
            <a:r>
              <a:rPr lang="en-US" dirty="0" smtClean="0"/>
              <a:t>Text</a:t>
            </a:r>
          </a:p>
          <a:p>
            <a:r>
              <a:rPr lang="en-US" dirty="0" smtClean="0"/>
              <a:t>List</a:t>
            </a:r>
          </a:p>
          <a:p>
            <a:endParaRPr lang="en-US" dirty="0"/>
          </a:p>
        </p:txBody>
      </p:sp>
    </p:spTree>
    <p:extLst>
      <p:ext uri="{BB962C8B-B14F-4D97-AF65-F5344CB8AC3E}">
        <p14:creationId xmlns:p14="http://schemas.microsoft.com/office/powerpoint/2010/main" val="394340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a:t>
            </a:r>
            <a:endParaRPr lang="en-US" dirty="0"/>
          </a:p>
        </p:txBody>
      </p:sp>
      <p:pic>
        <p:nvPicPr>
          <p:cNvPr id="4" name="Snagit_PPT317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95400"/>
            <a:ext cx="2857143" cy="1523810"/>
          </a:xfrm>
        </p:spPr>
      </p:pic>
      <p:pic>
        <p:nvPicPr>
          <p:cNvPr id="5" name="Snagit_PPT46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295400"/>
            <a:ext cx="5352381" cy="5038096"/>
          </a:xfrm>
          <a:prstGeom prst="rect">
            <a:avLst/>
          </a:prstGeom>
        </p:spPr>
      </p:pic>
      <p:sp>
        <p:nvSpPr>
          <p:cNvPr id="6" name="Rectangle 5"/>
          <p:cNvSpPr/>
          <p:nvPr/>
        </p:nvSpPr>
        <p:spPr>
          <a:xfrm>
            <a:off x="381000" y="3255611"/>
            <a:ext cx="2590800" cy="369332"/>
          </a:xfrm>
          <a:prstGeom prst="rect">
            <a:avLst/>
          </a:prstGeom>
        </p:spPr>
        <p:txBody>
          <a:bodyPr wrap="square">
            <a:spAutoFit/>
          </a:bodyPr>
          <a:lstStyle/>
          <a:p>
            <a:r>
              <a:rPr lang="en-US" dirty="0" smtClean="0"/>
              <a:t>- Rows </a:t>
            </a:r>
            <a:r>
              <a:rPr lang="en-US" dirty="0"/>
              <a:t>and columns</a:t>
            </a:r>
          </a:p>
        </p:txBody>
      </p:sp>
      <p:sp>
        <p:nvSpPr>
          <p:cNvPr id="8" name="Rectangle 7"/>
          <p:cNvSpPr/>
          <p:nvPr/>
        </p:nvSpPr>
        <p:spPr>
          <a:xfrm>
            <a:off x="500743" y="4343400"/>
            <a:ext cx="2590800" cy="1200329"/>
          </a:xfrm>
          <a:prstGeom prst="rect">
            <a:avLst/>
          </a:prstGeom>
        </p:spPr>
        <p:txBody>
          <a:bodyPr wrap="square">
            <a:spAutoFit/>
          </a:bodyPr>
          <a:lstStyle/>
          <a:p>
            <a:r>
              <a:rPr lang="en-US" dirty="0" smtClean="0"/>
              <a:t>In almost all cases, the Grid should be your primary method of laying out your views.</a:t>
            </a:r>
            <a:endParaRPr lang="en-US" dirty="0"/>
          </a:p>
        </p:txBody>
      </p:sp>
    </p:spTree>
    <p:extLst>
      <p:ext uri="{BB962C8B-B14F-4D97-AF65-F5344CB8AC3E}">
        <p14:creationId xmlns:p14="http://schemas.microsoft.com/office/powerpoint/2010/main" val="3348954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GridSplitter</a:t>
            </a:r>
            <a:r>
              <a:rPr lang="en-US" dirty="0" smtClean="0"/>
              <a:t> Demo</a:t>
            </a:r>
            <a:endParaRPr lang="en-US" dirty="0"/>
          </a:p>
        </p:txBody>
      </p:sp>
    </p:spTree>
    <p:extLst>
      <p:ext uri="{BB962C8B-B14F-4D97-AF65-F5344CB8AC3E}">
        <p14:creationId xmlns:p14="http://schemas.microsoft.com/office/powerpoint/2010/main" val="8877616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StackPanel</a:t>
            </a:r>
            <a:endParaRPr lang="en-US" dirty="0"/>
          </a:p>
        </p:txBody>
      </p:sp>
      <p:pic>
        <p:nvPicPr>
          <p:cNvPr id="4" name="Snagit_PPT1C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2533" y="1295400"/>
            <a:ext cx="5266667" cy="4876191"/>
          </a:xfrm>
        </p:spPr>
      </p:pic>
      <p:pic>
        <p:nvPicPr>
          <p:cNvPr id="5" name="Snagit_PPTC7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95400"/>
            <a:ext cx="2857143" cy="2857143"/>
          </a:xfrm>
          <a:prstGeom prst="rect">
            <a:avLst/>
          </a:prstGeom>
        </p:spPr>
      </p:pic>
      <p:sp>
        <p:nvSpPr>
          <p:cNvPr id="7" name="Rectangle 6"/>
          <p:cNvSpPr/>
          <p:nvPr/>
        </p:nvSpPr>
        <p:spPr>
          <a:xfrm>
            <a:off x="228600" y="4572000"/>
            <a:ext cx="3384260" cy="369332"/>
          </a:xfrm>
          <a:prstGeom prst="rect">
            <a:avLst/>
          </a:prstGeom>
        </p:spPr>
        <p:txBody>
          <a:bodyPr wrap="none">
            <a:spAutoFit/>
          </a:bodyPr>
          <a:lstStyle/>
          <a:p>
            <a:r>
              <a:rPr lang="en-US" dirty="0" smtClean="0"/>
              <a:t>- Vertical </a:t>
            </a:r>
            <a:r>
              <a:rPr lang="en-US" dirty="0"/>
              <a:t>or Horizontal orientation</a:t>
            </a:r>
          </a:p>
        </p:txBody>
      </p:sp>
    </p:spTree>
    <p:extLst>
      <p:ext uri="{BB962C8B-B14F-4D97-AF65-F5344CB8AC3E}">
        <p14:creationId xmlns:p14="http://schemas.microsoft.com/office/powerpoint/2010/main" val="18793999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DockPanel</a:t>
            </a:r>
            <a:endParaRPr lang="en-US" dirty="0"/>
          </a:p>
        </p:txBody>
      </p:sp>
      <p:pic>
        <p:nvPicPr>
          <p:cNvPr id="5" name="Snagit_PPT295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66800"/>
            <a:ext cx="2857143" cy="2857143"/>
          </a:xfrm>
          <a:prstGeom prst="rect">
            <a:avLst/>
          </a:prstGeom>
        </p:spPr>
      </p:pic>
      <p:pic>
        <p:nvPicPr>
          <p:cNvPr id="4" name="Snagit_PPT139C"/>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7800" y="2009695"/>
            <a:ext cx="7019048" cy="4438096"/>
          </a:xfrm>
        </p:spPr>
      </p:pic>
      <p:sp>
        <p:nvSpPr>
          <p:cNvPr id="6" name="Rectangle 5"/>
          <p:cNvSpPr/>
          <p:nvPr/>
        </p:nvSpPr>
        <p:spPr>
          <a:xfrm>
            <a:off x="4267200" y="1371600"/>
            <a:ext cx="2518895" cy="369332"/>
          </a:xfrm>
          <a:prstGeom prst="rect">
            <a:avLst/>
          </a:prstGeom>
        </p:spPr>
        <p:txBody>
          <a:bodyPr wrap="none">
            <a:spAutoFit/>
          </a:bodyPr>
          <a:lstStyle/>
          <a:p>
            <a:r>
              <a:rPr lang="en-US" dirty="0" smtClean="0"/>
              <a:t>- Left</a:t>
            </a:r>
            <a:r>
              <a:rPr lang="en-US" dirty="0"/>
              <a:t>, Top, Right, Bottom</a:t>
            </a:r>
          </a:p>
        </p:txBody>
      </p:sp>
    </p:spTree>
    <p:extLst>
      <p:ext uri="{BB962C8B-B14F-4D97-AF65-F5344CB8AC3E}">
        <p14:creationId xmlns:p14="http://schemas.microsoft.com/office/powerpoint/2010/main" val="1751680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8510"/>
            <a:ext cx="8229600" cy="1500981"/>
          </a:xfrm>
        </p:spPr>
        <p:txBody>
          <a:bodyPr>
            <a:normAutofit lnSpcReduction="10000"/>
          </a:bodyPr>
          <a:lstStyle/>
          <a:p>
            <a:pPr marL="0" indent="0" algn="ctr">
              <a:buNone/>
            </a:pPr>
            <a:r>
              <a:rPr lang="en-US" sz="9600" dirty="0" smtClean="0"/>
              <a:t>@</a:t>
            </a:r>
            <a:r>
              <a:rPr lang="en-US" sz="9600" dirty="0" err="1" smtClean="0"/>
              <a:t>mjeaton</a:t>
            </a:r>
            <a:endParaRPr lang="en-US" sz="9600" dirty="0" smtClean="0"/>
          </a:p>
          <a:p>
            <a:pPr marL="0" indent="0">
              <a:buNone/>
            </a:pPr>
            <a:endParaRPr lang="en-US" dirty="0"/>
          </a:p>
        </p:txBody>
      </p:sp>
    </p:spTree>
    <p:extLst>
      <p:ext uri="{BB962C8B-B14F-4D97-AF65-F5344CB8AC3E}">
        <p14:creationId xmlns:p14="http://schemas.microsoft.com/office/powerpoint/2010/main" val="3944267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WrapPanel</a:t>
            </a:r>
            <a:endParaRPr lang="en-US" dirty="0"/>
          </a:p>
        </p:txBody>
      </p:sp>
      <p:pic>
        <p:nvPicPr>
          <p:cNvPr id="4" name="Snagit_PPT5B3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371600"/>
            <a:ext cx="4390476" cy="1828572"/>
          </a:xfrm>
        </p:spPr>
      </p:pic>
      <p:pic>
        <p:nvPicPr>
          <p:cNvPr id="5" name="Snagit_PPT66C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905000"/>
            <a:ext cx="5266667" cy="4542857"/>
          </a:xfrm>
          <a:prstGeom prst="rect">
            <a:avLst/>
          </a:prstGeom>
        </p:spPr>
      </p:pic>
      <p:sp>
        <p:nvSpPr>
          <p:cNvPr id="6" name="Rectangle 5"/>
          <p:cNvSpPr/>
          <p:nvPr/>
        </p:nvSpPr>
        <p:spPr>
          <a:xfrm>
            <a:off x="1219200" y="3635046"/>
            <a:ext cx="1167371" cy="369332"/>
          </a:xfrm>
          <a:prstGeom prst="rect">
            <a:avLst/>
          </a:prstGeom>
        </p:spPr>
        <p:txBody>
          <a:bodyPr wrap="none">
            <a:spAutoFit/>
          </a:bodyPr>
          <a:lstStyle/>
          <a:p>
            <a:r>
              <a:rPr lang="en-US" dirty="0" smtClean="0"/>
              <a:t>- Overflow</a:t>
            </a:r>
            <a:endParaRPr lang="en-US" dirty="0"/>
          </a:p>
        </p:txBody>
      </p:sp>
    </p:spTree>
    <p:extLst>
      <p:ext uri="{BB962C8B-B14F-4D97-AF65-F5344CB8AC3E}">
        <p14:creationId xmlns:p14="http://schemas.microsoft.com/office/powerpoint/2010/main" val="11947264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Canvas</a:t>
            </a:r>
            <a:endParaRPr lang="en-US" dirty="0"/>
          </a:p>
        </p:txBody>
      </p:sp>
      <p:pic>
        <p:nvPicPr>
          <p:cNvPr id="4" name="Snagit_PPT2EC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09895"/>
            <a:ext cx="3571429" cy="3523810"/>
          </a:xfrm>
        </p:spPr>
      </p:pic>
      <p:pic>
        <p:nvPicPr>
          <p:cNvPr id="5" name="Snagit_PPT4B8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048000"/>
            <a:ext cx="6466667" cy="2638095"/>
          </a:xfrm>
          <a:prstGeom prst="rect">
            <a:avLst/>
          </a:prstGeom>
        </p:spPr>
      </p:pic>
      <p:sp>
        <p:nvSpPr>
          <p:cNvPr id="6" name="Rectangle 5"/>
          <p:cNvSpPr/>
          <p:nvPr/>
        </p:nvSpPr>
        <p:spPr>
          <a:xfrm>
            <a:off x="4876800" y="1447800"/>
            <a:ext cx="2071401" cy="369332"/>
          </a:xfrm>
          <a:prstGeom prst="rect">
            <a:avLst/>
          </a:prstGeom>
        </p:spPr>
        <p:txBody>
          <a:bodyPr wrap="none">
            <a:spAutoFit/>
          </a:bodyPr>
          <a:lstStyle/>
          <a:p>
            <a:r>
              <a:rPr lang="en-US" dirty="0" smtClean="0"/>
              <a:t>- Explicit </a:t>
            </a:r>
            <a:r>
              <a:rPr lang="en-US" dirty="0"/>
              <a:t>positioning</a:t>
            </a:r>
          </a:p>
        </p:txBody>
      </p:sp>
    </p:spTree>
    <p:extLst>
      <p:ext uri="{BB962C8B-B14F-4D97-AF65-F5344CB8AC3E}">
        <p14:creationId xmlns:p14="http://schemas.microsoft.com/office/powerpoint/2010/main" val="2327923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Layouts</a:t>
            </a:r>
            <a:endParaRPr lang="en-US" dirty="0"/>
          </a:p>
        </p:txBody>
      </p:sp>
      <p:pic>
        <p:nvPicPr>
          <p:cNvPr id="4" name="Snagit_PPTC37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19914"/>
            <a:ext cx="7619048" cy="5714286"/>
          </a:xfrm>
        </p:spPr>
      </p:pic>
    </p:spTree>
    <p:extLst>
      <p:ext uri="{BB962C8B-B14F-4D97-AF65-F5344CB8AC3E}">
        <p14:creationId xmlns:p14="http://schemas.microsoft.com/office/powerpoint/2010/main" val="34041861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Controls</a:t>
            </a:r>
            <a:endParaRPr lang="en-US" dirty="0"/>
          </a:p>
        </p:txBody>
      </p:sp>
      <p:sp>
        <p:nvSpPr>
          <p:cNvPr id="3" name="Content Placeholder 2"/>
          <p:cNvSpPr>
            <a:spLocks noGrp="1"/>
          </p:cNvSpPr>
          <p:nvPr>
            <p:ph idx="1"/>
          </p:nvPr>
        </p:nvSpPr>
        <p:spPr/>
        <p:txBody>
          <a:bodyPr/>
          <a:lstStyle/>
          <a:p>
            <a:r>
              <a:rPr lang="en-US" dirty="0" err="1" smtClean="0"/>
              <a:t>GroupBox</a:t>
            </a:r>
            <a:endParaRPr lang="en-US" dirty="0" smtClean="0"/>
          </a:p>
          <a:p>
            <a:r>
              <a:rPr lang="en-US" dirty="0" smtClean="0"/>
              <a:t>Expander</a:t>
            </a:r>
            <a:endParaRPr lang="en-US" dirty="0"/>
          </a:p>
        </p:txBody>
      </p:sp>
    </p:spTree>
    <p:extLst>
      <p:ext uri="{BB962C8B-B14F-4D97-AF65-F5344CB8AC3E}">
        <p14:creationId xmlns:p14="http://schemas.microsoft.com/office/powerpoint/2010/main" val="2276228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GroupBox</a:t>
            </a:r>
            <a:endParaRPr lang="en-US" dirty="0"/>
          </a:p>
        </p:txBody>
      </p:sp>
      <p:sp>
        <p:nvSpPr>
          <p:cNvPr id="5" name="Rectangle 4"/>
          <p:cNvSpPr/>
          <p:nvPr/>
        </p:nvSpPr>
        <p:spPr>
          <a:xfrm>
            <a:off x="1143000" y="2743200"/>
            <a:ext cx="6858000" cy="923330"/>
          </a:xfrm>
          <a:prstGeom prst="rect">
            <a:avLst/>
          </a:prstGeom>
        </p:spPr>
        <p:txBody>
          <a:bodyPr wrap="square">
            <a:spAutoFit/>
          </a:bodyPr>
          <a:lstStyle/>
          <a:p>
            <a:r>
              <a:rPr lang="en-US" dirty="0" smtClean="0"/>
              <a:t>&lt;</a:t>
            </a:r>
            <a:r>
              <a:rPr lang="en-US" dirty="0" err="1"/>
              <a:t>GroupBox</a:t>
            </a:r>
            <a:r>
              <a:rPr lang="en-US" dirty="0"/>
              <a:t> Header="This is a group box" Width="200" Height="100"&gt;    </a:t>
            </a:r>
          </a:p>
          <a:p>
            <a:r>
              <a:rPr lang="en-US" dirty="0"/>
              <a:t>      &lt;</a:t>
            </a:r>
            <a:r>
              <a:rPr lang="en-US" dirty="0" err="1"/>
              <a:t>TextBlock</a:t>
            </a:r>
            <a:r>
              <a:rPr lang="en-US" dirty="0"/>
              <a:t> Text="Stuff goes here"/&gt;    </a:t>
            </a:r>
          </a:p>
          <a:p>
            <a:r>
              <a:rPr lang="en-US" dirty="0" smtClean="0"/>
              <a:t>&lt;/</a:t>
            </a:r>
            <a:r>
              <a:rPr lang="en-US" dirty="0" err="1"/>
              <a:t>GroupBox</a:t>
            </a:r>
            <a:r>
              <a:rPr lang="en-US" dirty="0"/>
              <a:t>&gt;</a:t>
            </a:r>
          </a:p>
        </p:txBody>
      </p:sp>
      <p:pic>
        <p:nvPicPr>
          <p:cNvPr id="6" name="Snagit_PPT352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24000"/>
            <a:ext cx="2190476" cy="1133333"/>
          </a:xfrm>
          <a:prstGeom prst="rect">
            <a:avLst/>
          </a:prstGeom>
        </p:spPr>
      </p:pic>
      <p:sp>
        <p:nvSpPr>
          <p:cNvPr id="7" name="TextBox 6"/>
          <p:cNvSpPr txBox="1"/>
          <p:nvPr/>
        </p:nvSpPr>
        <p:spPr>
          <a:xfrm>
            <a:off x="3505200" y="1600200"/>
            <a:ext cx="4356257" cy="369332"/>
          </a:xfrm>
          <a:prstGeom prst="rect">
            <a:avLst/>
          </a:prstGeom>
          <a:noFill/>
        </p:spPr>
        <p:txBody>
          <a:bodyPr wrap="none" rtlCol="0">
            <a:spAutoFit/>
          </a:bodyPr>
          <a:lstStyle/>
          <a:p>
            <a:r>
              <a:rPr lang="en-US" dirty="0" smtClean="0"/>
              <a:t>Used when you want to group related items.</a:t>
            </a:r>
            <a:endParaRPr lang="en-US" dirty="0"/>
          </a:p>
        </p:txBody>
      </p:sp>
      <p:sp>
        <p:nvSpPr>
          <p:cNvPr id="8" name="TextBox 7"/>
          <p:cNvSpPr txBox="1"/>
          <p:nvPr/>
        </p:nvSpPr>
        <p:spPr>
          <a:xfrm>
            <a:off x="1143000" y="4953000"/>
            <a:ext cx="5562600" cy="369332"/>
          </a:xfrm>
          <a:prstGeom prst="rect">
            <a:avLst/>
          </a:prstGeom>
          <a:noFill/>
        </p:spPr>
        <p:txBody>
          <a:bodyPr wrap="square" rtlCol="0">
            <a:spAutoFit/>
          </a:bodyPr>
          <a:lstStyle/>
          <a:p>
            <a:r>
              <a:rPr lang="en-US" dirty="0" smtClean="0"/>
              <a:t>Note: The Header is also a Content control!</a:t>
            </a:r>
            <a:endParaRPr lang="en-US" dirty="0"/>
          </a:p>
        </p:txBody>
      </p:sp>
    </p:spTree>
    <p:extLst>
      <p:ext uri="{BB962C8B-B14F-4D97-AF65-F5344CB8AC3E}">
        <p14:creationId xmlns:p14="http://schemas.microsoft.com/office/powerpoint/2010/main" val="6831286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3036864"/>
            <a:ext cx="8001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33265"/>
            <a:ext cx="8001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505200" y="1600200"/>
            <a:ext cx="5127814" cy="923330"/>
          </a:xfrm>
          <a:prstGeom prst="rect">
            <a:avLst/>
          </a:prstGeom>
          <a:noFill/>
        </p:spPr>
        <p:txBody>
          <a:bodyPr wrap="none" rtlCol="0">
            <a:spAutoFit/>
          </a:bodyPr>
          <a:lstStyle/>
          <a:p>
            <a:r>
              <a:rPr lang="en-US" dirty="0" smtClean="0"/>
              <a:t>Used when you want to group related items, but you</a:t>
            </a:r>
          </a:p>
          <a:p>
            <a:r>
              <a:rPr lang="en-US" dirty="0"/>
              <a:t>w</a:t>
            </a:r>
            <a:r>
              <a:rPr lang="en-US" dirty="0" smtClean="0"/>
              <a:t>ant to allow the user to expand or collapse the </a:t>
            </a:r>
          </a:p>
          <a:p>
            <a:r>
              <a:rPr lang="en-US" dirty="0" smtClean="0"/>
              <a:t>contents.</a:t>
            </a:r>
            <a:endParaRPr lang="en-US" dirty="0"/>
          </a:p>
        </p:txBody>
      </p:sp>
      <p:sp>
        <p:nvSpPr>
          <p:cNvPr id="9" name="TextBox 8"/>
          <p:cNvSpPr txBox="1"/>
          <p:nvPr/>
        </p:nvSpPr>
        <p:spPr>
          <a:xfrm>
            <a:off x="1143000" y="4953000"/>
            <a:ext cx="5562600" cy="369332"/>
          </a:xfrm>
          <a:prstGeom prst="rect">
            <a:avLst/>
          </a:prstGeom>
          <a:noFill/>
        </p:spPr>
        <p:txBody>
          <a:bodyPr wrap="square" rtlCol="0">
            <a:spAutoFit/>
          </a:bodyPr>
          <a:lstStyle/>
          <a:p>
            <a:r>
              <a:rPr lang="en-US" dirty="0" smtClean="0"/>
              <a:t>Note: The Header is also a Content control!</a:t>
            </a:r>
            <a:endParaRPr lang="en-US" dirty="0"/>
          </a:p>
        </p:txBody>
      </p:sp>
      <p:sp>
        <p:nvSpPr>
          <p:cNvPr id="5" name="Rectangle 4"/>
          <p:cNvSpPr/>
          <p:nvPr/>
        </p:nvSpPr>
        <p:spPr>
          <a:xfrm>
            <a:off x="2590800" y="2895600"/>
            <a:ext cx="6164357" cy="1815882"/>
          </a:xfrm>
          <a:prstGeom prst="rect">
            <a:avLst/>
          </a:prstGeom>
        </p:spPr>
        <p:txBody>
          <a:bodyPr wrap="square">
            <a:spAutoFit/>
          </a:bodyPr>
          <a:lstStyle/>
          <a:p>
            <a:r>
              <a:rPr lang="en-US" sz="1600" dirty="0"/>
              <a:t>&lt;Expander Header="Options" </a:t>
            </a:r>
            <a:r>
              <a:rPr lang="en-US" sz="1600" dirty="0" smtClean="0"/>
              <a:t> </a:t>
            </a:r>
            <a:r>
              <a:rPr lang="en-US" sz="1600" dirty="0" err="1" smtClean="0"/>
              <a:t>IsExpanded</a:t>
            </a:r>
            <a:r>
              <a:rPr lang="en-US" sz="1600" dirty="0"/>
              <a:t>="True"&gt;</a:t>
            </a:r>
          </a:p>
          <a:p>
            <a:r>
              <a:rPr lang="en-US" sz="1600" dirty="0"/>
              <a:t>    &lt;</a:t>
            </a:r>
            <a:r>
              <a:rPr lang="en-US" sz="1600" dirty="0" err="1"/>
              <a:t>StackPanel</a:t>
            </a:r>
            <a:r>
              <a:rPr lang="en-US" sz="1600" dirty="0"/>
              <a:t> Orientation="Vertical"&gt;</a:t>
            </a:r>
          </a:p>
          <a:p>
            <a:pPr lvl="1"/>
            <a:r>
              <a:rPr lang="en-US" sz="1600" dirty="0" smtClean="0"/>
              <a:t>&lt;</a:t>
            </a:r>
            <a:r>
              <a:rPr lang="en-US" sz="1600" dirty="0" err="1" smtClean="0"/>
              <a:t>CheckBox</a:t>
            </a:r>
            <a:r>
              <a:rPr lang="en-US" sz="1600" dirty="0" smtClean="0"/>
              <a:t> Content="Option 1"/&gt;</a:t>
            </a:r>
          </a:p>
          <a:p>
            <a:pPr lvl="1"/>
            <a:r>
              <a:rPr lang="en-US" sz="1600" dirty="0" smtClean="0"/>
              <a:t>&lt;</a:t>
            </a:r>
            <a:r>
              <a:rPr lang="en-US" sz="1600" dirty="0" err="1" smtClean="0"/>
              <a:t>CheckBox</a:t>
            </a:r>
            <a:r>
              <a:rPr lang="en-US" sz="1600" dirty="0" smtClean="0"/>
              <a:t> Content="Option 2"/&gt;</a:t>
            </a:r>
          </a:p>
          <a:p>
            <a:pPr lvl="1"/>
            <a:r>
              <a:rPr lang="en-US" sz="1600" dirty="0" smtClean="0"/>
              <a:t>&lt;</a:t>
            </a:r>
            <a:r>
              <a:rPr lang="en-US" sz="1600" dirty="0" err="1" smtClean="0"/>
              <a:t>CheckBox</a:t>
            </a:r>
            <a:r>
              <a:rPr lang="en-US" sz="1600" dirty="0" smtClean="0"/>
              <a:t> Content="Option 3"/&gt;</a:t>
            </a:r>
          </a:p>
          <a:p>
            <a:r>
              <a:rPr lang="en-US" sz="1600" dirty="0" smtClean="0"/>
              <a:t>    </a:t>
            </a:r>
            <a:r>
              <a:rPr lang="en-US" sz="1600" dirty="0"/>
              <a:t>&lt;/</a:t>
            </a:r>
            <a:r>
              <a:rPr lang="en-US" sz="1600" dirty="0" err="1"/>
              <a:t>StackPanel</a:t>
            </a:r>
            <a:r>
              <a:rPr lang="en-US" sz="1600" dirty="0"/>
              <a:t>&gt;</a:t>
            </a:r>
          </a:p>
          <a:p>
            <a:r>
              <a:rPr lang="en-US" sz="1600" dirty="0" smtClean="0"/>
              <a:t>&lt;/</a:t>
            </a:r>
            <a:r>
              <a:rPr lang="en-US" sz="1600" dirty="0"/>
              <a:t>Expander&gt;</a:t>
            </a:r>
          </a:p>
        </p:txBody>
      </p:sp>
    </p:spTree>
    <p:extLst>
      <p:ext uri="{BB962C8B-B14F-4D97-AF65-F5344CB8AC3E}">
        <p14:creationId xmlns:p14="http://schemas.microsoft.com/office/powerpoint/2010/main" val="14416092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Controls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err="1" smtClean="0"/>
              <a:t>ContentControl</a:t>
            </a:r>
            <a:r>
              <a:rPr lang="en-US" dirty="0" smtClean="0"/>
              <a:t> can </a:t>
            </a:r>
            <a:r>
              <a:rPr lang="en-US" dirty="0"/>
              <a:t>contain content such as text, images, or panels. </a:t>
            </a:r>
            <a:endParaRPr lang="en-US" dirty="0" smtClean="0"/>
          </a:p>
          <a:p>
            <a:r>
              <a:rPr lang="en-US" dirty="0" smtClean="0"/>
              <a:t>Examples of Content controls include:</a:t>
            </a:r>
          </a:p>
          <a:p>
            <a:pPr lvl="1"/>
            <a:r>
              <a:rPr lang="en-US" dirty="0" smtClean="0"/>
              <a:t>Button</a:t>
            </a:r>
            <a:endParaRPr lang="en-US" dirty="0"/>
          </a:p>
          <a:p>
            <a:pPr lvl="1"/>
            <a:r>
              <a:rPr lang="en-US" dirty="0" err="1" smtClean="0"/>
              <a:t>CheckBox</a:t>
            </a:r>
            <a:endParaRPr lang="en-US" dirty="0" smtClean="0"/>
          </a:p>
          <a:p>
            <a:pPr lvl="1"/>
            <a:r>
              <a:rPr lang="en-US" dirty="0" err="1" smtClean="0"/>
              <a:t>RadioButton</a:t>
            </a:r>
            <a:endParaRPr lang="en-US" dirty="0" smtClean="0"/>
          </a:p>
          <a:p>
            <a:pPr lvl="1"/>
            <a:r>
              <a:rPr lang="en-US" dirty="0" err="1" smtClean="0"/>
              <a:t>ListBoxItem</a:t>
            </a:r>
            <a:endParaRPr lang="en-US" dirty="0" smtClean="0"/>
          </a:p>
          <a:p>
            <a:pPr lvl="1"/>
            <a:r>
              <a:rPr lang="en-US" dirty="0" smtClean="0"/>
              <a:t>Menu</a:t>
            </a:r>
          </a:p>
          <a:p>
            <a:pPr lvl="1"/>
            <a:r>
              <a:rPr lang="en-US" dirty="0" smtClean="0"/>
              <a:t>Label</a:t>
            </a:r>
          </a:p>
          <a:p>
            <a:pPr lvl="1"/>
            <a:r>
              <a:rPr lang="en-US" dirty="0" smtClean="0"/>
              <a:t>Many more…</a:t>
            </a:r>
          </a:p>
        </p:txBody>
      </p:sp>
    </p:spTree>
    <p:extLst>
      <p:ext uri="{BB962C8B-B14F-4D97-AF65-F5344CB8AC3E}">
        <p14:creationId xmlns:p14="http://schemas.microsoft.com/office/powerpoint/2010/main" val="3382833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a:t>
            </a:r>
            <a:endParaRPr lang="en-US" dirty="0"/>
          </a:p>
        </p:txBody>
      </p:sp>
      <p:pic>
        <p:nvPicPr>
          <p:cNvPr id="4" name="Snagit_PPTFCB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94370"/>
            <a:ext cx="1609524" cy="476191"/>
          </a:xfrm>
        </p:spPr>
      </p:pic>
      <p:sp>
        <p:nvSpPr>
          <p:cNvPr id="5" name="Rectangle 4"/>
          <p:cNvSpPr/>
          <p:nvPr/>
        </p:nvSpPr>
        <p:spPr>
          <a:xfrm>
            <a:off x="2667000" y="1447800"/>
            <a:ext cx="6400800" cy="369332"/>
          </a:xfrm>
          <a:prstGeom prst="rect">
            <a:avLst/>
          </a:prstGeom>
        </p:spPr>
        <p:txBody>
          <a:bodyPr wrap="square">
            <a:spAutoFit/>
          </a:bodyPr>
          <a:lstStyle/>
          <a:p>
            <a:r>
              <a:rPr lang="en-US" dirty="0"/>
              <a:t>&lt;Button Content="This is a button" Height="35" Width="150"/&gt;</a:t>
            </a:r>
          </a:p>
        </p:txBody>
      </p:sp>
      <p:pic>
        <p:nvPicPr>
          <p:cNvPr id="6" name="Snagit_PPTEC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24" y="2286076"/>
            <a:ext cx="1990476" cy="609524"/>
          </a:xfrm>
          <a:prstGeom prst="rect">
            <a:avLst/>
          </a:prstGeom>
        </p:spPr>
      </p:pic>
      <p:sp>
        <p:nvSpPr>
          <p:cNvPr id="7" name="Rectangle 6"/>
          <p:cNvSpPr/>
          <p:nvPr/>
        </p:nvSpPr>
        <p:spPr>
          <a:xfrm>
            <a:off x="2590800" y="2133600"/>
            <a:ext cx="5867400" cy="923330"/>
          </a:xfrm>
          <a:prstGeom prst="rect">
            <a:avLst/>
          </a:prstGeom>
        </p:spPr>
        <p:txBody>
          <a:bodyPr wrap="square">
            <a:spAutoFit/>
          </a:bodyPr>
          <a:lstStyle/>
          <a:p>
            <a:r>
              <a:rPr lang="en-US" dirty="0" smtClean="0"/>
              <a:t>&lt;</a:t>
            </a:r>
            <a:r>
              <a:rPr lang="en-US" dirty="0"/>
              <a:t>Button Height="50" Width="200"&gt;</a:t>
            </a:r>
          </a:p>
          <a:p>
            <a:r>
              <a:rPr lang="en-US" dirty="0"/>
              <a:t>      &lt;Image Source="c:\temp\kalamaxoo_web_sml.png"/&gt;</a:t>
            </a:r>
          </a:p>
          <a:p>
            <a:r>
              <a:rPr lang="en-US" dirty="0" smtClean="0"/>
              <a:t>&lt;/</a:t>
            </a:r>
            <a:r>
              <a:rPr lang="en-US" dirty="0"/>
              <a:t>Button&gt;</a:t>
            </a:r>
          </a:p>
        </p:txBody>
      </p:sp>
      <p:pic>
        <p:nvPicPr>
          <p:cNvPr id="8" name="Snagit_PPT77B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8876" y="3505200"/>
            <a:ext cx="409524" cy="419048"/>
          </a:xfrm>
          <a:prstGeom prst="rect">
            <a:avLst/>
          </a:prstGeom>
        </p:spPr>
      </p:pic>
      <p:sp>
        <p:nvSpPr>
          <p:cNvPr id="9" name="Rectangle 8"/>
          <p:cNvSpPr/>
          <p:nvPr/>
        </p:nvSpPr>
        <p:spPr>
          <a:xfrm>
            <a:off x="2667000" y="3276600"/>
            <a:ext cx="6172200" cy="923330"/>
          </a:xfrm>
          <a:prstGeom prst="rect">
            <a:avLst/>
          </a:prstGeom>
        </p:spPr>
        <p:txBody>
          <a:bodyPr wrap="square">
            <a:spAutoFit/>
          </a:bodyPr>
          <a:lstStyle/>
          <a:p>
            <a:r>
              <a:rPr lang="en-US" dirty="0" smtClean="0"/>
              <a:t>&lt;</a:t>
            </a:r>
            <a:r>
              <a:rPr lang="en-US" dirty="0"/>
              <a:t>Button Height="36" Width="</a:t>
            </a:r>
            <a:r>
              <a:rPr lang="en-US" dirty="0" smtClean="0"/>
              <a:t>36“ Click=“Button_Click”&gt;</a:t>
            </a:r>
            <a:endParaRPr lang="en-US" dirty="0"/>
          </a:p>
          <a:p>
            <a:r>
              <a:rPr lang="en-US" dirty="0"/>
              <a:t>      &lt;Image Source="c:\temp\delete.png"/&gt;</a:t>
            </a:r>
          </a:p>
          <a:p>
            <a:r>
              <a:rPr lang="en-US" dirty="0" smtClean="0"/>
              <a:t>&lt;/</a:t>
            </a:r>
            <a:r>
              <a:rPr lang="en-US" dirty="0"/>
              <a:t>Button&gt;</a:t>
            </a:r>
          </a:p>
        </p:txBody>
      </p:sp>
    </p:spTree>
    <p:extLst>
      <p:ext uri="{BB962C8B-B14F-4D97-AF65-F5344CB8AC3E}">
        <p14:creationId xmlns:p14="http://schemas.microsoft.com/office/powerpoint/2010/main" val="733531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CheckBox</a:t>
            </a:r>
            <a:endParaRPr lang="en-US" dirty="0"/>
          </a:p>
        </p:txBody>
      </p:sp>
      <p:sp>
        <p:nvSpPr>
          <p:cNvPr id="5" name="Rectangle 4"/>
          <p:cNvSpPr/>
          <p:nvPr/>
        </p:nvSpPr>
        <p:spPr>
          <a:xfrm>
            <a:off x="762000" y="2743200"/>
            <a:ext cx="7620000" cy="2554545"/>
          </a:xfrm>
          <a:prstGeom prst="rect">
            <a:avLst/>
          </a:prstGeom>
        </p:spPr>
        <p:txBody>
          <a:bodyPr wrap="square">
            <a:spAutoFit/>
          </a:bodyPr>
          <a:lstStyle/>
          <a:p>
            <a:r>
              <a:rPr lang="en-US" sz="1600" dirty="0"/>
              <a:t> &lt;</a:t>
            </a:r>
            <a:r>
              <a:rPr lang="en-US" sz="1600" dirty="0" err="1"/>
              <a:t>GroupBox</a:t>
            </a:r>
            <a:r>
              <a:rPr lang="en-US" sz="1600" dirty="0"/>
              <a:t> Header="Favorite Conference" Padding="5" Width="200" Height="100"&gt;</a:t>
            </a:r>
          </a:p>
          <a:p>
            <a:r>
              <a:rPr lang="en-US" sz="1600" dirty="0"/>
              <a:t>    &lt;</a:t>
            </a:r>
            <a:r>
              <a:rPr lang="en-US" sz="1600" dirty="0" err="1"/>
              <a:t>StackPanel</a:t>
            </a:r>
            <a:r>
              <a:rPr lang="en-US" sz="1600" dirty="0"/>
              <a:t> Orientation="Vertical"&gt;</a:t>
            </a:r>
          </a:p>
          <a:p>
            <a:r>
              <a:rPr lang="en-US" sz="1600" dirty="0"/>
              <a:t>        &lt;</a:t>
            </a:r>
            <a:r>
              <a:rPr lang="en-US" sz="1600" dirty="0" err="1"/>
              <a:t>CheckBox</a:t>
            </a:r>
            <a:r>
              <a:rPr lang="en-US" sz="1600" dirty="0"/>
              <a:t>&gt;  </a:t>
            </a:r>
          </a:p>
          <a:p>
            <a:r>
              <a:rPr lang="en-US" sz="1600" dirty="0"/>
              <a:t>            &lt;Image Source="c:\temp\kalamaxoo_web_sml.png" Height="35"/&gt;</a:t>
            </a:r>
          </a:p>
          <a:p>
            <a:r>
              <a:rPr lang="en-US" sz="1600" dirty="0"/>
              <a:t>        &lt;/</a:t>
            </a:r>
            <a:r>
              <a:rPr lang="en-US" sz="1600" dirty="0" err="1"/>
              <a:t>CheckBox</a:t>
            </a:r>
            <a:r>
              <a:rPr lang="en-US" sz="1600" dirty="0"/>
              <a:t>&gt;    </a:t>
            </a:r>
          </a:p>
          <a:p>
            <a:r>
              <a:rPr lang="en-US" sz="1600" dirty="0"/>
              <a:t>        &lt;</a:t>
            </a:r>
            <a:r>
              <a:rPr lang="en-US" sz="1600" dirty="0" err="1"/>
              <a:t>CheckBox</a:t>
            </a:r>
            <a:r>
              <a:rPr lang="en-US" sz="1600" dirty="0"/>
              <a:t>&gt;</a:t>
            </a:r>
          </a:p>
          <a:p>
            <a:r>
              <a:rPr lang="en-US" sz="1600" dirty="0"/>
              <a:t>          &lt;Image Source="c:\temp\MADExpoLogo1.png" Height="35"/&gt;</a:t>
            </a:r>
          </a:p>
          <a:p>
            <a:r>
              <a:rPr lang="en-US" sz="1600" dirty="0"/>
              <a:t>        &lt;/</a:t>
            </a:r>
            <a:r>
              <a:rPr lang="en-US" sz="1600" dirty="0" err="1"/>
              <a:t>CheckBox</a:t>
            </a:r>
            <a:r>
              <a:rPr lang="en-US" sz="1600" dirty="0"/>
              <a:t>&gt;    </a:t>
            </a:r>
          </a:p>
          <a:p>
            <a:r>
              <a:rPr lang="en-US" sz="1600" dirty="0"/>
              <a:t>      &lt;/</a:t>
            </a:r>
            <a:r>
              <a:rPr lang="en-US" sz="1600" dirty="0" err="1"/>
              <a:t>StackPanel</a:t>
            </a:r>
            <a:r>
              <a:rPr lang="en-US" sz="1600" dirty="0"/>
              <a:t>&gt;</a:t>
            </a:r>
          </a:p>
          <a:p>
            <a:r>
              <a:rPr lang="en-US" sz="1600" dirty="0"/>
              <a:t>  &lt;/</a:t>
            </a:r>
            <a:r>
              <a:rPr lang="en-US" sz="1600" dirty="0" err="1"/>
              <a:t>GroupBox</a:t>
            </a:r>
            <a:r>
              <a:rPr lang="en-US" sz="1600" dirty="0"/>
              <a:t>&gt;</a:t>
            </a:r>
          </a:p>
        </p:txBody>
      </p:sp>
      <p:pic>
        <p:nvPicPr>
          <p:cNvPr id="9" name="Snagit_PPT2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08571"/>
            <a:ext cx="2085714" cy="1171429"/>
          </a:xfrm>
          <a:prstGeom prst="rect">
            <a:avLst/>
          </a:prstGeom>
        </p:spPr>
      </p:pic>
    </p:spTree>
    <p:extLst>
      <p:ext uri="{BB962C8B-B14F-4D97-AF65-F5344CB8AC3E}">
        <p14:creationId xmlns:p14="http://schemas.microsoft.com/office/powerpoint/2010/main" val="41184507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Controls</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err="1" smtClean="0"/>
              <a:t>TextBox</a:t>
            </a:r>
            <a:r>
              <a:rPr lang="en-US" dirty="0" smtClean="0"/>
              <a:t> – Used for entering text.</a:t>
            </a:r>
            <a:br>
              <a:rPr lang="en-US" dirty="0" smtClean="0"/>
            </a:br>
            <a:endParaRPr lang="en-US" dirty="0" smtClean="0"/>
          </a:p>
          <a:p>
            <a:r>
              <a:rPr lang="en-US" dirty="0" err="1" smtClean="0"/>
              <a:t>TextBlock</a:t>
            </a:r>
            <a:r>
              <a:rPr lang="en-US" dirty="0" smtClean="0"/>
              <a:t> – Used for displaying static text.</a:t>
            </a:r>
            <a:br>
              <a:rPr lang="en-US" dirty="0" smtClean="0"/>
            </a:br>
            <a:endParaRPr lang="en-US" dirty="0" smtClean="0"/>
          </a:p>
          <a:p>
            <a:r>
              <a:rPr lang="en-US" dirty="0" err="1" smtClean="0"/>
              <a:t>RichTextBox</a:t>
            </a:r>
            <a:r>
              <a:rPr lang="en-US" dirty="0" smtClean="0"/>
              <a:t> – Used for displaying Rich Text</a:t>
            </a:r>
          </a:p>
          <a:p>
            <a:endParaRPr lang="en-US" dirty="0"/>
          </a:p>
        </p:txBody>
      </p:sp>
      <p:pic>
        <p:nvPicPr>
          <p:cNvPr id="9" name="Snagit_PPT72E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28" y="1905000"/>
            <a:ext cx="2142857" cy="504762"/>
          </a:xfrm>
          <a:prstGeom prst="rect">
            <a:avLst/>
          </a:prstGeom>
        </p:spPr>
      </p:pic>
      <p:sp>
        <p:nvSpPr>
          <p:cNvPr id="12" name="TextBox 11"/>
          <p:cNvSpPr txBox="1"/>
          <p:nvPr/>
        </p:nvSpPr>
        <p:spPr>
          <a:xfrm>
            <a:off x="2695323" y="3090446"/>
            <a:ext cx="5781504" cy="338554"/>
          </a:xfrm>
          <a:prstGeom prst="rect">
            <a:avLst/>
          </a:prstGeom>
          <a:noFill/>
        </p:spPr>
        <p:txBody>
          <a:bodyPr wrap="square" rtlCol="0">
            <a:spAutoFit/>
          </a:bodyPr>
          <a:lstStyle/>
          <a:p>
            <a:r>
              <a:rPr lang="en-US" sz="1600" dirty="0"/>
              <a:t>&lt;</a:t>
            </a:r>
            <a:r>
              <a:rPr lang="en-US" sz="1600" dirty="0" err="1"/>
              <a:t>TextBlock</a:t>
            </a:r>
            <a:r>
              <a:rPr lang="en-US" sz="1600" dirty="0"/>
              <a:t> Text="This is static text </a:t>
            </a:r>
            <a:r>
              <a:rPr lang="en-US" sz="1600" dirty="0" smtClean="0"/>
              <a:t>that can’t be changed"/&gt;</a:t>
            </a:r>
            <a:endParaRPr lang="en-US" sz="1600" dirty="0"/>
          </a:p>
        </p:txBody>
      </p:sp>
      <p:pic>
        <p:nvPicPr>
          <p:cNvPr id="13" name="Snagit_PPT4DA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28" y="3178771"/>
            <a:ext cx="2009524" cy="161905"/>
          </a:xfrm>
          <a:prstGeom prst="rect">
            <a:avLst/>
          </a:prstGeom>
        </p:spPr>
      </p:pic>
      <p:sp>
        <p:nvSpPr>
          <p:cNvPr id="14" name="Rectangle 13"/>
          <p:cNvSpPr/>
          <p:nvPr/>
        </p:nvSpPr>
        <p:spPr>
          <a:xfrm>
            <a:off x="2695323" y="1988104"/>
            <a:ext cx="5921989" cy="338554"/>
          </a:xfrm>
          <a:prstGeom prst="rect">
            <a:avLst/>
          </a:prstGeom>
        </p:spPr>
        <p:txBody>
          <a:bodyPr wrap="square">
            <a:spAutoFit/>
          </a:bodyPr>
          <a:lstStyle/>
          <a:p>
            <a:r>
              <a:rPr lang="en-US" sz="1600" dirty="0"/>
              <a:t>&lt;</a:t>
            </a:r>
            <a:r>
              <a:rPr lang="en-US" sz="1600" dirty="0" err="1"/>
              <a:t>TextBox</a:t>
            </a:r>
            <a:r>
              <a:rPr lang="en-US" sz="1600" dirty="0"/>
              <a:t> Width="200" Height="25" </a:t>
            </a:r>
            <a:r>
              <a:rPr lang="en-US" sz="1600" dirty="0" err="1"/>
              <a:t>MaxLength</a:t>
            </a:r>
            <a:r>
              <a:rPr lang="en-US" sz="1600" dirty="0"/>
              <a:t>="50"/&gt;</a:t>
            </a:r>
          </a:p>
        </p:txBody>
      </p:sp>
      <p:pic>
        <p:nvPicPr>
          <p:cNvPr id="15" name="Snagit_PPTD2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828" y="4450314"/>
            <a:ext cx="3028572" cy="1352381"/>
          </a:xfrm>
          <a:prstGeom prst="rect">
            <a:avLst/>
          </a:prstGeom>
        </p:spPr>
      </p:pic>
      <p:sp>
        <p:nvSpPr>
          <p:cNvPr id="16" name="Rectangle 15"/>
          <p:cNvSpPr/>
          <p:nvPr/>
        </p:nvSpPr>
        <p:spPr>
          <a:xfrm>
            <a:off x="2695323" y="4157008"/>
            <a:ext cx="6019801" cy="1938992"/>
          </a:xfrm>
          <a:prstGeom prst="rect">
            <a:avLst/>
          </a:prstGeom>
        </p:spPr>
        <p:txBody>
          <a:bodyPr wrap="square">
            <a:spAutoFit/>
          </a:bodyPr>
          <a:lstStyle/>
          <a:p>
            <a:r>
              <a:rPr lang="en-US" sz="1200" dirty="0"/>
              <a:t> &lt;</a:t>
            </a:r>
            <a:r>
              <a:rPr lang="en-US" sz="1200" dirty="0" err="1" smtClean="0"/>
              <a:t>RichTextBox</a:t>
            </a:r>
            <a:r>
              <a:rPr lang="en-US" sz="1200" dirty="0" smtClean="0"/>
              <a:t> </a:t>
            </a:r>
            <a:r>
              <a:rPr lang="en-US" sz="1200" dirty="0" err="1" smtClean="0"/>
              <a:t>FontFamily</a:t>
            </a:r>
            <a:r>
              <a:rPr lang="en-US" sz="1200" dirty="0"/>
              <a:t>="Comic Sans MS" Foreground="Purple" </a:t>
            </a:r>
            <a:r>
              <a:rPr lang="en-US" sz="1200" dirty="0" err="1"/>
              <a:t>FontSize</a:t>
            </a:r>
            <a:r>
              <a:rPr lang="en-US" sz="1200" dirty="0"/>
              <a:t>="24"&gt;  </a:t>
            </a:r>
          </a:p>
          <a:p>
            <a:r>
              <a:rPr lang="en-US" sz="1200" dirty="0"/>
              <a:t>      &lt;</a:t>
            </a:r>
            <a:r>
              <a:rPr lang="en-US" sz="1200" dirty="0" err="1"/>
              <a:t>FlowDocument</a:t>
            </a:r>
            <a:r>
              <a:rPr lang="en-US" sz="1200" dirty="0"/>
              <a:t>&gt;</a:t>
            </a:r>
          </a:p>
          <a:p>
            <a:r>
              <a:rPr lang="en-US" sz="1200" dirty="0"/>
              <a:t>        &lt;Paragraph&gt;</a:t>
            </a:r>
          </a:p>
          <a:p>
            <a:r>
              <a:rPr lang="en-US" sz="1200" dirty="0"/>
              <a:t>          &lt;Run&gt;Paragraph 1&lt;/Run&gt;</a:t>
            </a:r>
          </a:p>
          <a:p>
            <a:r>
              <a:rPr lang="en-US" sz="1200" dirty="0"/>
              <a:t>        &lt;/Paragraph&gt;</a:t>
            </a:r>
          </a:p>
          <a:p>
            <a:r>
              <a:rPr lang="en-US" sz="1200" dirty="0"/>
              <a:t>        &lt;Paragraph&gt;</a:t>
            </a:r>
          </a:p>
          <a:p>
            <a:r>
              <a:rPr lang="en-US" sz="1200" dirty="0"/>
              <a:t>          &lt;Run&gt;Paragraph 2&lt;/Run&gt;</a:t>
            </a:r>
          </a:p>
          <a:p>
            <a:r>
              <a:rPr lang="en-US" sz="1200" dirty="0"/>
              <a:t>        &lt;/Paragraph&gt;</a:t>
            </a:r>
          </a:p>
          <a:p>
            <a:r>
              <a:rPr lang="en-US" sz="1200" dirty="0"/>
              <a:t>      &lt;/</a:t>
            </a:r>
            <a:r>
              <a:rPr lang="en-US" sz="1200" dirty="0" err="1"/>
              <a:t>FlowDocument</a:t>
            </a:r>
            <a:r>
              <a:rPr lang="en-US" sz="1200" dirty="0"/>
              <a:t>&gt;</a:t>
            </a:r>
          </a:p>
          <a:p>
            <a:r>
              <a:rPr lang="en-US" sz="1200" dirty="0"/>
              <a:t>    &lt;/</a:t>
            </a:r>
            <a:r>
              <a:rPr lang="en-US" sz="1200" dirty="0" err="1"/>
              <a:t>RichTextBox</a:t>
            </a:r>
            <a:r>
              <a:rPr lang="en-US" sz="1200" dirty="0"/>
              <a:t>&gt;</a:t>
            </a:r>
          </a:p>
        </p:txBody>
      </p:sp>
    </p:spTree>
    <p:extLst>
      <p:ext uri="{BB962C8B-B14F-4D97-AF65-F5344CB8AC3E}">
        <p14:creationId xmlns:p14="http://schemas.microsoft.com/office/powerpoint/2010/main" val="474678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751" y="1174151"/>
            <a:ext cx="685800" cy="914400"/>
          </a:xfrm>
          <a:prstGeom prst="rect">
            <a:avLst/>
          </a:prstGeom>
        </p:spPr>
      </p:pic>
      <p:sp>
        <p:nvSpPr>
          <p:cNvPr id="3" name="Rectangle 2"/>
          <p:cNvSpPr/>
          <p:nvPr/>
        </p:nvSpPr>
        <p:spPr>
          <a:xfrm>
            <a:off x="1524000" y="1313315"/>
            <a:ext cx="4800600" cy="477054"/>
          </a:xfrm>
          <a:prstGeom prst="rect">
            <a:avLst/>
          </a:prstGeom>
        </p:spPr>
        <p:txBody>
          <a:bodyPr wrap="square">
            <a:spAutoFit/>
          </a:bodyPr>
          <a:lstStyle/>
          <a:p>
            <a:r>
              <a:rPr lang="en-US" sz="2500" b="1"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Insiders Program</a:t>
            </a:r>
          </a:p>
        </p:txBody>
      </p:sp>
      <p:sp>
        <p:nvSpPr>
          <p:cNvPr id="4" name="Rectangle 3"/>
          <p:cNvSpPr/>
          <p:nvPr/>
        </p:nvSpPr>
        <p:spPr>
          <a:xfrm>
            <a:off x="1066801" y="5678408"/>
            <a:ext cx="6251135" cy="338554"/>
          </a:xfrm>
          <a:prstGeom prst="rect">
            <a:avLst/>
          </a:prstGeom>
        </p:spPr>
        <p:txBody>
          <a:bodyPr wrap="none">
            <a:spAutoFit/>
          </a:bodyPr>
          <a:lstStyle/>
          <a:p>
            <a:r>
              <a:rPr lang="en-US" sz="1600" b="1"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More Info:  </a:t>
            </a:r>
            <a:r>
              <a:rPr lang="en-US" sz="1600"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www.telerik.com/community/insiders/insiders-faq.aspx</a:t>
            </a:r>
            <a:endParaRPr lang="en-US" sz="1600" dirty="0">
              <a:solidFill>
                <a:srgbClr val="373B3D"/>
              </a:solidFill>
              <a:effectLst>
                <a:glow rad="63500">
                  <a:schemeClr val="bg1">
                    <a:alpha val="40000"/>
                  </a:schemeClr>
                </a:glow>
              </a:effectLst>
              <a:latin typeface="Segoe UI" pitchFamily="34" charset="0"/>
              <a:ea typeface="Segoe UI" pitchFamily="34" charset="0"/>
              <a:cs typeface="Segoe UI" pitchFamily="34" charset="0"/>
            </a:endParaRPr>
          </a:p>
        </p:txBody>
      </p:sp>
      <p:sp>
        <p:nvSpPr>
          <p:cNvPr id="5" name="Rectangle 4"/>
          <p:cNvSpPr/>
          <p:nvPr/>
        </p:nvSpPr>
        <p:spPr>
          <a:xfrm>
            <a:off x="1447800" y="2108200"/>
            <a:ext cx="6172200" cy="2492990"/>
          </a:xfrm>
          <a:prstGeom prst="rect">
            <a:avLst/>
          </a:prstGeom>
        </p:spPr>
        <p:txBody>
          <a:bodyPr wrap="square">
            <a:spAutoFit/>
          </a:bodyPr>
          <a:lstStyle/>
          <a:p>
            <a:pPr marL="285750" indent="-285750">
              <a:buFont typeface="Wingdings" pitchFamily="2" charset="2"/>
              <a:buChar char="§"/>
            </a:pPr>
            <a:r>
              <a:rPr lang="en-US" sz="1300" b="1" dirty="0" smtClean="0"/>
              <a:t>Born in 2010: </a:t>
            </a:r>
            <a:r>
              <a:rPr lang="en-US" sz="1300" dirty="0"/>
              <a:t> </a:t>
            </a:r>
            <a:r>
              <a:rPr lang="en-US" sz="1300" dirty="0" smtClean="0"/>
              <a:t>Telerik noticed a strong need for community speakers</a:t>
            </a:r>
          </a:p>
          <a:p>
            <a:pPr marL="285750" indent="-285750">
              <a:buFont typeface="Wingdings" pitchFamily="2" charset="2"/>
              <a:buChar char="§"/>
            </a:pPr>
            <a:r>
              <a:rPr lang="en-US" sz="1300" b="1" dirty="0" smtClean="0"/>
              <a:t>21 </a:t>
            </a:r>
            <a:r>
              <a:rPr lang="en-US" sz="1300" dirty="0"/>
              <a:t>total </a:t>
            </a:r>
            <a:r>
              <a:rPr lang="en-US" sz="1300" dirty="0" smtClean="0"/>
              <a:t>speakers (as of 2012) </a:t>
            </a:r>
            <a:r>
              <a:rPr lang="en-US" sz="1300" i="1" dirty="0" smtClean="0"/>
              <a:t>(May grow in time)</a:t>
            </a:r>
            <a:endParaRPr lang="en-US" sz="1300" i="1" dirty="0"/>
          </a:p>
          <a:p>
            <a:pPr marL="285750" indent="-285750">
              <a:buFont typeface="Wingdings" pitchFamily="2" charset="2"/>
              <a:buChar char="§"/>
            </a:pPr>
            <a:r>
              <a:rPr lang="en-US" sz="1300" dirty="0" smtClean="0"/>
              <a:t>Independent </a:t>
            </a:r>
            <a:r>
              <a:rPr lang="en-US" sz="1300" dirty="0"/>
              <a:t>speakers </a:t>
            </a:r>
            <a:r>
              <a:rPr lang="en-US" sz="1300" dirty="0" smtClean="0"/>
              <a:t>providing quality sessions </a:t>
            </a:r>
          </a:p>
          <a:p>
            <a:pPr marL="285750" indent="-285750">
              <a:buFont typeface="Wingdings" pitchFamily="2" charset="2"/>
              <a:buChar char="§"/>
            </a:pPr>
            <a:r>
              <a:rPr lang="en-US" sz="1300" dirty="0" smtClean="0"/>
              <a:t>Speaker criteria:</a:t>
            </a:r>
          </a:p>
          <a:p>
            <a:pPr marL="742950" lvl="1" indent="-285750">
              <a:buFont typeface="Wingdings" pitchFamily="2" charset="2"/>
              <a:buChar char="§"/>
            </a:pPr>
            <a:r>
              <a:rPr lang="en-US" sz="1300" dirty="0" smtClean="0"/>
              <a:t>Expertise and talents</a:t>
            </a:r>
          </a:p>
          <a:p>
            <a:pPr marL="742950" lvl="1" indent="-285750">
              <a:buFont typeface="Wingdings" pitchFamily="2" charset="2"/>
              <a:buChar char="§"/>
            </a:pPr>
            <a:r>
              <a:rPr lang="en-US" sz="1300" dirty="0" smtClean="0"/>
              <a:t>Geographical region </a:t>
            </a:r>
          </a:p>
          <a:p>
            <a:pPr marL="742950" lvl="1" indent="-285750">
              <a:buFont typeface="Wingdings" pitchFamily="2" charset="2"/>
              <a:buChar char="§"/>
            </a:pPr>
            <a:r>
              <a:rPr lang="en-US" sz="1300" dirty="0"/>
              <a:t>H</a:t>
            </a:r>
            <a:r>
              <a:rPr lang="en-US" sz="1300" dirty="0" smtClean="0"/>
              <a:t>onest enthusiasm for Telerik</a:t>
            </a:r>
          </a:p>
          <a:p>
            <a:pPr marL="285750" indent="-285750">
              <a:buFont typeface="Wingdings" pitchFamily="2" charset="2"/>
              <a:buChar char="§"/>
            </a:pPr>
            <a:r>
              <a:rPr lang="en-US" sz="1300" dirty="0" smtClean="0"/>
              <a:t>Benefits:</a:t>
            </a:r>
          </a:p>
          <a:p>
            <a:pPr marL="742950" lvl="1" indent="-285750">
              <a:buFont typeface="Wingdings" pitchFamily="2" charset="2"/>
              <a:buChar char="§"/>
            </a:pPr>
            <a:r>
              <a:rPr lang="en-US" sz="1300" dirty="0" smtClean="0"/>
              <a:t>Financial support for travel &amp; swag for sessions</a:t>
            </a:r>
          </a:p>
          <a:p>
            <a:pPr marL="742950" lvl="1" indent="-285750">
              <a:buFont typeface="Wingdings" pitchFamily="2" charset="2"/>
              <a:buChar char="§"/>
            </a:pPr>
            <a:r>
              <a:rPr lang="en-US" sz="1300" dirty="0" smtClean="0"/>
              <a:t>Supportive network of Telerik team </a:t>
            </a:r>
          </a:p>
          <a:p>
            <a:pPr marL="742950" lvl="1" indent="-285750">
              <a:buFont typeface="Wingdings" pitchFamily="2" charset="2"/>
              <a:buChar char="§"/>
            </a:pPr>
            <a:r>
              <a:rPr lang="en-US" sz="1300" dirty="0" smtClean="0"/>
              <a:t>Work with product teams and beta test products </a:t>
            </a:r>
          </a:p>
          <a:p>
            <a:pPr marL="285750" indent="-285750">
              <a:buFont typeface="Wingdings" pitchFamily="2" charset="2"/>
              <a:buChar char="§"/>
            </a:pPr>
            <a:r>
              <a:rPr lang="en-US" sz="1300" dirty="0" smtClean="0"/>
              <a:t>Locations: </a:t>
            </a:r>
            <a:r>
              <a:rPr lang="en-US" sz="1300" i="1" dirty="0" smtClean="0"/>
              <a:t>Europe, North America &amp; India </a:t>
            </a:r>
          </a:p>
        </p:txBody>
      </p:sp>
      <p:pic>
        <p:nvPicPr>
          <p:cNvPr id="6" name="Picture 2" descr="C:\Users\parker\Dropbox\Insider Summit\Logo\Telerik_Insiders_257x1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1" y="5000247"/>
            <a:ext cx="1419045" cy="9129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3390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Controls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err="1" smtClean="0"/>
              <a:t>ListBox</a:t>
            </a: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pic>
        <p:nvPicPr>
          <p:cNvPr id="5" name="Snagit_PPT83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733" y="1839071"/>
            <a:ext cx="1085714" cy="933333"/>
          </a:xfrm>
          <a:prstGeom prst="rect">
            <a:avLst/>
          </a:prstGeom>
        </p:spPr>
      </p:pic>
      <p:sp>
        <p:nvSpPr>
          <p:cNvPr id="6" name="Rectangle 5"/>
          <p:cNvSpPr/>
          <p:nvPr/>
        </p:nvSpPr>
        <p:spPr>
          <a:xfrm>
            <a:off x="3086100" y="1447800"/>
            <a:ext cx="5562600" cy="1600438"/>
          </a:xfrm>
          <a:prstGeom prst="rect">
            <a:avLst/>
          </a:prstGeom>
        </p:spPr>
        <p:txBody>
          <a:bodyPr wrap="square">
            <a:spAutoFit/>
          </a:bodyPr>
          <a:lstStyle/>
          <a:p>
            <a:r>
              <a:rPr lang="en-US" sz="1400" dirty="0" smtClean="0"/>
              <a:t>&lt;</a:t>
            </a:r>
            <a:r>
              <a:rPr lang="en-US" sz="1400" dirty="0" err="1"/>
              <a:t>ListBox</a:t>
            </a:r>
            <a:r>
              <a:rPr lang="en-US" sz="1400" dirty="0"/>
              <a:t> Width="100" Height="75" Margin="0,0,0,25"&gt;      </a:t>
            </a:r>
          </a:p>
          <a:p>
            <a:r>
              <a:rPr lang="en-US" sz="1400" dirty="0"/>
              <a:t>        &lt;</a:t>
            </a:r>
            <a:r>
              <a:rPr lang="en-US" sz="1400" dirty="0" err="1"/>
              <a:t>ListBoxItem</a:t>
            </a:r>
            <a:r>
              <a:rPr lang="en-US" sz="1400" dirty="0"/>
              <a:t> Content="Item 1"/&gt;</a:t>
            </a:r>
          </a:p>
          <a:p>
            <a:r>
              <a:rPr lang="en-US" sz="1400" dirty="0"/>
              <a:t>        &lt;</a:t>
            </a:r>
            <a:r>
              <a:rPr lang="en-US" sz="1400" dirty="0" err="1"/>
              <a:t>ListBoxItem</a:t>
            </a:r>
            <a:r>
              <a:rPr lang="en-US" sz="1400" dirty="0"/>
              <a:t> Content="Item 2"/&gt;</a:t>
            </a:r>
          </a:p>
          <a:p>
            <a:r>
              <a:rPr lang="en-US" sz="1400" dirty="0"/>
              <a:t>        &lt;</a:t>
            </a:r>
            <a:r>
              <a:rPr lang="en-US" sz="1400" dirty="0" err="1"/>
              <a:t>ListBoxItem</a:t>
            </a:r>
            <a:r>
              <a:rPr lang="en-US" sz="1400" dirty="0"/>
              <a:t> Content="Item 3"/&gt;</a:t>
            </a:r>
          </a:p>
          <a:p>
            <a:r>
              <a:rPr lang="en-US" sz="1400" dirty="0"/>
              <a:t>        &lt;</a:t>
            </a:r>
            <a:r>
              <a:rPr lang="en-US" sz="1400" dirty="0" err="1"/>
              <a:t>ListBoxItem</a:t>
            </a:r>
            <a:r>
              <a:rPr lang="en-US" sz="1400" dirty="0"/>
              <a:t> Content="Item 4"/&gt;    </a:t>
            </a:r>
          </a:p>
          <a:p>
            <a:r>
              <a:rPr lang="en-US" sz="1400" dirty="0"/>
              <a:t>        &lt;</a:t>
            </a:r>
            <a:r>
              <a:rPr lang="en-US" sz="1400" dirty="0" err="1"/>
              <a:t>ListBoxItem</a:t>
            </a:r>
            <a:r>
              <a:rPr lang="en-US" sz="1400" dirty="0"/>
              <a:t> Content="Item 5"/&gt;</a:t>
            </a:r>
          </a:p>
          <a:p>
            <a:r>
              <a:rPr lang="en-US" sz="1400" dirty="0" smtClean="0"/>
              <a:t>&lt;/</a:t>
            </a:r>
            <a:r>
              <a:rPr lang="en-US" sz="1400" dirty="0" err="1"/>
              <a:t>ListBox</a:t>
            </a:r>
            <a:r>
              <a:rPr lang="en-US" sz="1400" dirty="0"/>
              <a:t>&gt;</a:t>
            </a:r>
          </a:p>
        </p:txBody>
      </p:sp>
      <p:pic>
        <p:nvPicPr>
          <p:cNvPr id="7" name="Snagit_PPT56F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751" y="3581400"/>
            <a:ext cx="1266667" cy="2038095"/>
          </a:xfrm>
          <a:prstGeom prst="rect">
            <a:avLst/>
          </a:prstGeom>
        </p:spPr>
      </p:pic>
      <p:sp>
        <p:nvSpPr>
          <p:cNvPr id="8" name="Rectangle 7"/>
          <p:cNvSpPr/>
          <p:nvPr/>
        </p:nvSpPr>
        <p:spPr>
          <a:xfrm>
            <a:off x="2667000" y="3369340"/>
            <a:ext cx="6400800" cy="2462213"/>
          </a:xfrm>
          <a:prstGeom prst="rect">
            <a:avLst/>
          </a:prstGeom>
        </p:spPr>
        <p:txBody>
          <a:bodyPr wrap="square">
            <a:spAutoFit/>
          </a:bodyPr>
          <a:lstStyle/>
          <a:p>
            <a:r>
              <a:rPr lang="en-US" sz="1400" dirty="0" smtClean="0"/>
              <a:t>&lt;</a:t>
            </a:r>
            <a:r>
              <a:rPr lang="en-US" sz="1400" dirty="0" err="1"/>
              <a:t>ListBox</a:t>
            </a:r>
            <a:r>
              <a:rPr lang="en-US" sz="1400" dirty="0"/>
              <a:t> Width="125" Height="205" Margin="0,0,0,25"&gt;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:\temp\Desert.jpg</a:t>
            </a:r>
            <a:r>
              <a:rPr lang="en-US" sz="1400" dirty="0"/>
              <a:t>" Height="75" Width="75" /&gt;       </a:t>
            </a:r>
          </a:p>
          <a:p>
            <a:r>
              <a:rPr lang="en-US" sz="1400" dirty="0"/>
              <a:t>        &lt;/</a:t>
            </a:r>
            <a:r>
              <a:rPr lang="en-US" sz="1400" dirty="0" err="1"/>
              <a:t>ListBoxItem</a:t>
            </a:r>
            <a:r>
              <a:rPr lang="en-US" sz="1400" dirty="0"/>
              <a:t>&gt;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:\temp\lighthouse.jpg</a:t>
            </a:r>
            <a:r>
              <a:rPr lang="en-US" sz="1400" dirty="0"/>
              <a:t>" Height="75" Width="75" </a:t>
            </a:r>
            <a:r>
              <a:rPr lang="en-US" sz="1400" dirty="0" smtClean="0"/>
              <a:t>/&gt;      </a:t>
            </a:r>
            <a:endParaRPr lang="en-US" sz="1400" dirty="0"/>
          </a:p>
          <a:p>
            <a:r>
              <a:rPr lang="en-US" sz="1400" dirty="0"/>
              <a:t>        &lt;/</a:t>
            </a:r>
            <a:r>
              <a:rPr lang="en-US" sz="1400" dirty="0" err="1"/>
              <a:t>ListBoxItem</a:t>
            </a:r>
            <a:r>
              <a:rPr lang="en-US" sz="1400" dirty="0"/>
              <a:t>&gt;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:\temp\Tulips.jpg</a:t>
            </a:r>
            <a:r>
              <a:rPr lang="en-US" sz="1400" dirty="0"/>
              <a:t>" Height="75" Width="75" </a:t>
            </a:r>
            <a:r>
              <a:rPr lang="en-US" sz="1400" dirty="0" smtClean="0"/>
              <a:t>/&gt;</a:t>
            </a:r>
            <a:endParaRPr lang="en-US" sz="1400" dirty="0"/>
          </a:p>
          <a:p>
            <a:r>
              <a:rPr lang="en-US" sz="1400" dirty="0"/>
              <a:t>        &lt;/</a:t>
            </a:r>
            <a:r>
              <a:rPr lang="en-US" sz="1400" dirty="0" err="1"/>
              <a:t>ListBoxItem</a:t>
            </a:r>
            <a:r>
              <a:rPr lang="en-US" sz="1400" dirty="0"/>
              <a:t>&gt;        </a:t>
            </a:r>
          </a:p>
          <a:p>
            <a:r>
              <a:rPr lang="en-US" sz="1400" dirty="0" smtClean="0"/>
              <a:t>&lt;/</a:t>
            </a:r>
            <a:r>
              <a:rPr lang="en-US" sz="1400" dirty="0" err="1"/>
              <a:t>ListBox</a:t>
            </a:r>
            <a:r>
              <a:rPr lang="en-US" sz="1400" dirty="0"/>
              <a:t>&gt;</a:t>
            </a:r>
          </a:p>
        </p:txBody>
      </p:sp>
    </p:spTree>
    <p:extLst>
      <p:ext uri="{BB962C8B-B14F-4D97-AF65-F5344CB8AC3E}">
        <p14:creationId xmlns:p14="http://schemas.microsoft.com/office/powerpoint/2010/main" val="20865152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Controls</a:t>
            </a:r>
            <a:endParaRPr lang="en-US" dirty="0"/>
          </a:p>
        </p:txBody>
      </p:sp>
      <p:sp>
        <p:nvSpPr>
          <p:cNvPr id="8" name="Content Placeholder 7"/>
          <p:cNvSpPr>
            <a:spLocks noGrp="1"/>
          </p:cNvSpPr>
          <p:nvPr>
            <p:ph idx="1"/>
          </p:nvPr>
        </p:nvSpPr>
        <p:spPr>
          <a:xfrm>
            <a:off x="457200" y="1295400"/>
            <a:ext cx="8229600" cy="4830763"/>
          </a:xfrm>
        </p:spPr>
        <p:txBody>
          <a:bodyPr/>
          <a:lstStyle/>
          <a:p>
            <a:r>
              <a:rPr lang="en-US" dirty="0" err="1" smtClean="0"/>
              <a:t>ComboBox</a:t>
            </a:r>
            <a:endParaRPr lang="en-US" dirty="0" smtClean="0"/>
          </a:p>
          <a:p>
            <a:endParaRPr lang="en-US" dirty="0"/>
          </a:p>
        </p:txBody>
      </p:sp>
      <p:pic>
        <p:nvPicPr>
          <p:cNvPr id="9" name="Snagit_PPT876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085" y="2209800"/>
            <a:ext cx="1085714" cy="952381"/>
          </a:xfrm>
          <a:prstGeom prst="rect">
            <a:avLst/>
          </a:prstGeom>
        </p:spPr>
      </p:pic>
      <p:pic>
        <p:nvPicPr>
          <p:cNvPr id="10" name="Snagit_PPTD3F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828" y="3810000"/>
            <a:ext cx="1104762" cy="1800000"/>
          </a:xfrm>
          <a:prstGeom prst="rect">
            <a:avLst/>
          </a:prstGeom>
        </p:spPr>
      </p:pic>
      <p:sp>
        <p:nvSpPr>
          <p:cNvPr id="11" name="Rectangle 10"/>
          <p:cNvSpPr/>
          <p:nvPr/>
        </p:nvSpPr>
        <p:spPr>
          <a:xfrm>
            <a:off x="3505200" y="1871360"/>
            <a:ext cx="4572000" cy="1384995"/>
          </a:xfrm>
          <a:prstGeom prst="rect">
            <a:avLst/>
          </a:prstGeom>
        </p:spPr>
        <p:txBody>
          <a:bodyPr>
            <a:spAutoFit/>
          </a:bodyPr>
          <a:lstStyle/>
          <a:p>
            <a:r>
              <a:rPr lang="en-US" sz="1400" dirty="0" smtClean="0"/>
              <a:t>&lt;</a:t>
            </a:r>
            <a:r>
              <a:rPr lang="en-US" sz="1400" dirty="0" err="1"/>
              <a:t>ComboBox</a:t>
            </a:r>
            <a:r>
              <a:rPr lang="en-US" sz="1400" dirty="0"/>
              <a:t> Width="100" Margin="0,0,0,25"&gt;</a:t>
            </a:r>
          </a:p>
          <a:p>
            <a:r>
              <a:rPr lang="en-US" sz="1400" dirty="0"/>
              <a:t>        &lt;</a:t>
            </a:r>
            <a:r>
              <a:rPr lang="en-US" sz="1400" dirty="0" err="1"/>
              <a:t>ComboBoxItem</a:t>
            </a:r>
            <a:r>
              <a:rPr lang="en-US" sz="1400" dirty="0"/>
              <a:t> Content="Item 1"/&gt;</a:t>
            </a:r>
          </a:p>
          <a:p>
            <a:r>
              <a:rPr lang="en-US" sz="1400" dirty="0"/>
              <a:t>        &lt;</a:t>
            </a:r>
            <a:r>
              <a:rPr lang="en-US" sz="1400" dirty="0" err="1"/>
              <a:t>ComboBoxItem</a:t>
            </a:r>
            <a:r>
              <a:rPr lang="en-US" sz="1400" dirty="0"/>
              <a:t> Content="Item 2"/&gt;</a:t>
            </a:r>
          </a:p>
          <a:p>
            <a:r>
              <a:rPr lang="en-US" sz="1400" dirty="0" smtClean="0"/>
              <a:t>        &lt;</a:t>
            </a:r>
            <a:r>
              <a:rPr lang="en-US" sz="1400" dirty="0" err="1" smtClean="0"/>
              <a:t>ComboBoxItem</a:t>
            </a:r>
            <a:r>
              <a:rPr lang="en-US" sz="1400" dirty="0" smtClean="0"/>
              <a:t> Content="Item 3"/&gt;</a:t>
            </a:r>
          </a:p>
          <a:p>
            <a:r>
              <a:rPr lang="en-US" sz="1400" dirty="0" smtClean="0"/>
              <a:t>        </a:t>
            </a:r>
            <a:r>
              <a:rPr lang="en-US" sz="1400" dirty="0"/>
              <a:t>&lt;</a:t>
            </a:r>
            <a:r>
              <a:rPr lang="en-US" sz="1400" dirty="0" err="1"/>
              <a:t>ComboBoxItem</a:t>
            </a:r>
            <a:r>
              <a:rPr lang="en-US" sz="1400" dirty="0"/>
              <a:t> Content="Item 4"/&gt;</a:t>
            </a:r>
          </a:p>
          <a:p>
            <a:r>
              <a:rPr lang="en-US" sz="1400" dirty="0" smtClean="0"/>
              <a:t>&lt;/</a:t>
            </a:r>
            <a:r>
              <a:rPr lang="en-US" sz="1400" dirty="0" err="1"/>
              <a:t>ComboBox</a:t>
            </a:r>
            <a:r>
              <a:rPr lang="en-US" sz="1400" dirty="0"/>
              <a:t>&gt;</a:t>
            </a:r>
          </a:p>
        </p:txBody>
      </p:sp>
      <p:sp>
        <p:nvSpPr>
          <p:cNvPr id="12" name="Rectangle 11"/>
          <p:cNvSpPr/>
          <p:nvPr/>
        </p:nvSpPr>
        <p:spPr>
          <a:xfrm>
            <a:off x="3581400" y="3631439"/>
            <a:ext cx="5410200" cy="1815882"/>
          </a:xfrm>
          <a:prstGeom prst="rect">
            <a:avLst/>
          </a:prstGeom>
        </p:spPr>
        <p:txBody>
          <a:bodyPr wrap="square">
            <a:spAutoFit/>
          </a:bodyPr>
          <a:lstStyle/>
          <a:p>
            <a:r>
              <a:rPr lang="en-US" sz="1400" dirty="0" smtClean="0"/>
              <a:t>&lt;</a:t>
            </a:r>
            <a:r>
              <a:rPr lang="en-US" sz="1400" dirty="0" err="1"/>
              <a:t>ComboBox</a:t>
            </a:r>
            <a:r>
              <a:rPr lang="en-US" sz="1400" dirty="0"/>
              <a:t> Width="100" Margin="0,0,0,25"&gt;</a:t>
            </a:r>
          </a:p>
          <a:p>
            <a:r>
              <a:rPr lang="en-US" sz="1400" dirty="0"/>
              <a:t>        &lt;</a:t>
            </a:r>
            <a:r>
              <a:rPr lang="en-US" sz="1400" dirty="0" err="1" smtClean="0"/>
              <a:t>ComboBoxItem</a:t>
            </a:r>
            <a:r>
              <a:rPr lang="en-US" sz="1400" dirty="0" smtClean="0"/>
              <a:t>&gt;</a:t>
            </a:r>
          </a:p>
          <a:p>
            <a:r>
              <a:rPr lang="en-US" sz="1400" dirty="0" smtClean="0"/>
              <a:t>            &lt;Image Source="C:\temp\Tulips.jpg" Height="75" Width="75"/&gt;</a:t>
            </a:r>
          </a:p>
          <a:p>
            <a:r>
              <a:rPr lang="en-US" sz="1400" dirty="0" smtClean="0"/>
              <a:t>        </a:t>
            </a:r>
            <a:r>
              <a:rPr lang="en-US" sz="1400" dirty="0"/>
              <a:t>&lt;/</a:t>
            </a:r>
            <a:r>
              <a:rPr lang="en-US" sz="1400" dirty="0" err="1"/>
              <a:t>ComboBoxItem</a:t>
            </a:r>
            <a:r>
              <a:rPr lang="en-US" sz="1400" dirty="0"/>
              <a:t>&gt;</a:t>
            </a:r>
          </a:p>
          <a:p>
            <a:r>
              <a:rPr lang="en-US" sz="1400" dirty="0"/>
              <a:t>        &lt;</a:t>
            </a:r>
            <a:r>
              <a:rPr lang="en-US" sz="1400" dirty="0" err="1"/>
              <a:t>ComboBoxItem</a:t>
            </a:r>
            <a:r>
              <a:rPr lang="en-US" sz="1400" dirty="0"/>
              <a:t>&gt;</a:t>
            </a:r>
          </a:p>
          <a:p>
            <a:r>
              <a:rPr lang="en-US" sz="1400" dirty="0"/>
              <a:t>        </a:t>
            </a:r>
            <a:r>
              <a:rPr lang="en-US" sz="1400" dirty="0" smtClean="0"/>
              <a:t>    &lt;</a:t>
            </a:r>
            <a:r>
              <a:rPr lang="en-US" sz="1400" dirty="0"/>
              <a:t>Image Source="C:\temp\desert.jpg" Height="75" Width="75</a:t>
            </a:r>
            <a:r>
              <a:rPr lang="en-US" sz="1400" dirty="0" smtClean="0"/>
              <a:t>"/&gt;</a:t>
            </a:r>
            <a:endParaRPr lang="en-US" sz="1400" dirty="0"/>
          </a:p>
          <a:p>
            <a:r>
              <a:rPr lang="en-US" sz="1400" dirty="0"/>
              <a:t>        &lt;/</a:t>
            </a:r>
            <a:r>
              <a:rPr lang="en-US" sz="1400" dirty="0" err="1"/>
              <a:t>ComboBoxItem</a:t>
            </a:r>
            <a:r>
              <a:rPr lang="en-US" sz="1400" dirty="0"/>
              <a:t>&gt;        </a:t>
            </a:r>
          </a:p>
          <a:p>
            <a:r>
              <a:rPr lang="en-US" sz="1400" dirty="0" smtClean="0"/>
              <a:t>&lt;/</a:t>
            </a:r>
            <a:r>
              <a:rPr lang="en-US" sz="1400" dirty="0" err="1"/>
              <a:t>ComboBox</a:t>
            </a:r>
            <a:r>
              <a:rPr lang="en-US" sz="1400" dirty="0"/>
              <a:t>&gt; </a:t>
            </a:r>
          </a:p>
        </p:txBody>
      </p:sp>
    </p:spTree>
    <p:extLst>
      <p:ext uri="{BB962C8B-B14F-4D97-AF65-F5344CB8AC3E}">
        <p14:creationId xmlns:p14="http://schemas.microsoft.com/office/powerpoint/2010/main" val="26730064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ScrollViewer</a:t>
            </a:r>
            <a:endParaRPr lang="en-US" dirty="0"/>
          </a:p>
        </p:txBody>
      </p:sp>
      <p:pic>
        <p:nvPicPr>
          <p:cNvPr id="5" name="Snagit_PPTCC2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52600"/>
            <a:ext cx="3400000" cy="1666667"/>
          </a:xfrm>
        </p:spPr>
      </p:pic>
      <p:sp>
        <p:nvSpPr>
          <p:cNvPr id="6" name="TextBox 5"/>
          <p:cNvSpPr txBox="1"/>
          <p:nvPr/>
        </p:nvSpPr>
        <p:spPr>
          <a:xfrm>
            <a:off x="4648200" y="1734234"/>
            <a:ext cx="3429000" cy="646331"/>
          </a:xfrm>
          <a:prstGeom prst="rect">
            <a:avLst/>
          </a:prstGeom>
          <a:noFill/>
        </p:spPr>
        <p:txBody>
          <a:bodyPr wrap="square" rtlCol="0">
            <a:spAutoFit/>
          </a:bodyPr>
          <a:lstStyle/>
          <a:p>
            <a:r>
              <a:rPr lang="en-US" dirty="0" smtClean="0"/>
              <a:t>Used to define a scrollable area within an application.</a:t>
            </a:r>
            <a:endParaRPr lang="en-US" dirty="0"/>
          </a:p>
        </p:txBody>
      </p:sp>
      <p:sp>
        <p:nvSpPr>
          <p:cNvPr id="7" name="Rectangle 6"/>
          <p:cNvSpPr/>
          <p:nvPr/>
        </p:nvSpPr>
        <p:spPr>
          <a:xfrm>
            <a:off x="457200" y="3581400"/>
            <a:ext cx="8305800" cy="2308324"/>
          </a:xfrm>
          <a:prstGeom prst="rect">
            <a:avLst/>
          </a:prstGeom>
        </p:spPr>
        <p:txBody>
          <a:bodyPr wrap="square">
            <a:spAutoFit/>
          </a:bodyPr>
          <a:lstStyle/>
          <a:p>
            <a:r>
              <a:rPr lang="en-US" sz="1600" dirty="0"/>
              <a:t> &lt;</a:t>
            </a:r>
            <a:r>
              <a:rPr lang="en-US" sz="1600" dirty="0" err="1"/>
              <a:t>ScrollViewer</a:t>
            </a:r>
            <a:r>
              <a:rPr lang="en-US" sz="1600" dirty="0"/>
              <a:t> </a:t>
            </a:r>
            <a:r>
              <a:rPr lang="en-US" sz="1600" dirty="0" err="1" smtClean="0"/>
              <a:t>HorizontalScrollBarVisibility</a:t>
            </a:r>
            <a:r>
              <a:rPr lang="en-US" sz="1600" dirty="0"/>
              <a:t>="Auto"&gt;</a:t>
            </a:r>
          </a:p>
          <a:p>
            <a:r>
              <a:rPr lang="en-US" sz="1600" dirty="0"/>
              <a:t>    &lt;</a:t>
            </a:r>
            <a:r>
              <a:rPr lang="en-US" sz="1600" dirty="0" err="1"/>
              <a:t>StackPanel</a:t>
            </a:r>
            <a:r>
              <a:rPr lang="en-US" sz="1600" dirty="0"/>
              <a:t> </a:t>
            </a:r>
            <a:r>
              <a:rPr lang="en-US" sz="1600" dirty="0" err="1"/>
              <a:t>VerticalAlignment</a:t>
            </a:r>
            <a:r>
              <a:rPr lang="en-US" sz="1600" dirty="0"/>
              <a:t>="Top" </a:t>
            </a:r>
            <a:r>
              <a:rPr lang="en-US" sz="1600" dirty="0" err="1"/>
              <a:t>HorizontalAlignment</a:t>
            </a:r>
            <a:r>
              <a:rPr lang="en-US" sz="1600" dirty="0"/>
              <a:t>="Left"&gt;</a:t>
            </a:r>
          </a:p>
          <a:p>
            <a:r>
              <a:rPr lang="en-US" sz="1600" dirty="0"/>
              <a:t>      </a:t>
            </a:r>
            <a:r>
              <a:rPr lang="en-US" sz="1600" dirty="0" smtClean="0"/>
              <a:t> &lt;</a:t>
            </a:r>
            <a:r>
              <a:rPr lang="en-US" sz="1600" dirty="0" err="1"/>
              <a:t>TextBlock</a:t>
            </a:r>
            <a:r>
              <a:rPr lang="en-US" sz="1600" dirty="0"/>
              <a:t> </a:t>
            </a:r>
            <a:r>
              <a:rPr lang="en-US" sz="1600" dirty="0" err="1"/>
              <a:t>TextWrapping</a:t>
            </a:r>
            <a:r>
              <a:rPr lang="en-US" sz="1600" dirty="0"/>
              <a:t>="Wrap" Margin="0,0,0,20</a:t>
            </a:r>
            <a:r>
              <a:rPr lang="en-US" sz="1600" dirty="0" smtClean="0"/>
              <a:t>"&gt;</a:t>
            </a:r>
            <a:br>
              <a:rPr lang="en-US" sz="1600" dirty="0" smtClean="0"/>
            </a:br>
            <a:r>
              <a:rPr lang="en-US" sz="1600" dirty="0" smtClean="0"/>
              <a:t>	Scrolling </a:t>
            </a:r>
            <a:r>
              <a:rPr lang="en-US" sz="1600" dirty="0"/>
              <a:t>is enabled when it is necessary. </a:t>
            </a:r>
            <a:r>
              <a:rPr lang="en-US" sz="1600" dirty="0" smtClean="0"/>
              <a:t>Resize </a:t>
            </a:r>
            <a:r>
              <a:rPr lang="en-US" sz="1600" dirty="0"/>
              <a:t>the window, making it larger and </a:t>
            </a:r>
            <a:r>
              <a:rPr lang="en-US" sz="1600" dirty="0" smtClean="0"/>
              <a:t/>
            </a:r>
            <a:br>
              <a:rPr lang="en-US" sz="1600" dirty="0" smtClean="0"/>
            </a:br>
            <a:r>
              <a:rPr lang="en-US" sz="1600" dirty="0" smtClean="0"/>
              <a:t>	smaller.</a:t>
            </a:r>
            <a:br>
              <a:rPr lang="en-US" sz="1600" dirty="0" smtClean="0"/>
            </a:br>
            <a:r>
              <a:rPr lang="en-US" sz="1600" dirty="0" smtClean="0"/>
              <a:t>       &lt;/</a:t>
            </a:r>
            <a:r>
              <a:rPr lang="en-US" sz="1600" dirty="0" err="1"/>
              <a:t>TextBlock</a:t>
            </a:r>
            <a:r>
              <a:rPr lang="en-US" sz="1600" dirty="0"/>
              <a:t>&gt;</a:t>
            </a:r>
          </a:p>
          <a:p>
            <a:r>
              <a:rPr lang="en-US" sz="1600" dirty="0"/>
              <a:t>      &lt;Rectangle Fill="Red" Width="500" Height="</a:t>
            </a:r>
            <a:r>
              <a:rPr lang="en-US" sz="1600" dirty="0" smtClean="0"/>
              <a:t>500“/&gt;</a:t>
            </a:r>
            <a:endParaRPr lang="en-US" sz="1600" dirty="0"/>
          </a:p>
          <a:p>
            <a:r>
              <a:rPr lang="en-US" sz="1600" dirty="0"/>
              <a:t>    &lt;/</a:t>
            </a:r>
            <a:r>
              <a:rPr lang="en-US" sz="1600" dirty="0" err="1"/>
              <a:t>StackPanel</a:t>
            </a:r>
            <a:r>
              <a:rPr lang="en-US" sz="1600" dirty="0" smtClean="0"/>
              <a:t>&gt;</a:t>
            </a:r>
          </a:p>
          <a:p>
            <a:r>
              <a:rPr lang="en-US" sz="1600" dirty="0" smtClean="0"/>
              <a:t>&lt;/</a:t>
            </a:r>
            <a:r>
              <a:rPr lang="en-US" sz="1600" dirty="0" err="1"/>
              <a:t>ScrollViewer</a:t>
            </a:r>
            <a:r>
              <a:rPr lang="en-US" sz="1600" dirty="0"/>
              <a:t>&gt;</a:t>
            </a:r>
          </a:p>
        </p:txBody>
      </p:sp>
    </p:spTree>
    <p:extLst>
      <p:ext uri="{BB962C8B-B14F-4D97-AF65-F5344CB8AC3E}">
        <p14:creationId xmlns:p14="http://schemas.microsoft.com/office/powerpoint/2010/main" val="39959282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r>
              <a:rPr lang="en-US" dirty="0" smtClean="0"/>
              <a:t>Allows us to connect data to an element on the screen</a:t>
            </a:r>
          </a:p>
          <a:p>
            <a:pPr lvl="1"/>
            <a:r>
              <a:rPr lang="en-US" dirty="0" smtClean="0"/>
              <a:t>Extremely powerful</a:t>
            </a:r>
          </a:p>
          <a:p>
            <a:pPr lvl="1"/>
            <a:r>
              <a:rPr lang="en-US" dirty="0" smtClean="0"/>
              <a:t>Data can come from many different sources</a:t>
            </a:r>
          </a:p>
          <a:p>
            <a:pPr lvl="2"/>
            <a:r>
              <a:rPr lang="en-US" dirty="0" smtClean="0"/>
              <a:t>WPF doesn’t care what the source is</a:t>
            </a:r>
          </a:p>
          <a:p>
            <a:pPr lvl="1"/>
            <a:r>
              <a:rPr lang="en-US" dirty="0" smtClean="0"/>
              <a:t>Used everywhere</a:t>
            </a:r>
          </a:p>
          <a:p>
            <a:pPr lvl="1"/>
            <a:r>
              <a:rPr lang="en-US" dirty="0" smtClean="0"/>
              <a:t>Enables MVVM</a:t>
            </a:r>
            <a:endParaRPr lang="en-US" dirty="0"/>
          </a:p>
        </p:txBody>
      </p:sp>
    </p:spTree>
    <p:extLst>
      <p:ext uri="{BB962C8B-B14F-4D97-AF65-F5344CB8AC3E}">
        <p14:creationId xmlns:p14="http://schemas.microsoft.com/office/powerpoint/2010/main" val="34107580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normAutofit/>
          </a:bodyPr>
          <a:lstStyle/>
          <a:p>
            <a:r>
              <a:rPr lang="en-US" dirty="0" err="1" smtClean="0"/>
              <a:t>DataContext</a:t>
            </a:r>
            <a:endParaRPr lang="en-US" dirty="0" smtClean="0"/>
          </a:p>
          <a:p>
            <a:pPr lvl="1"/>
            <a:r>
              <a:rPr lang="en-US" dirty="0"/>
              <a:t> provides a convenient way to establish a data </a:t>
            </a:r>
            <a:r>
              <a:rPr lang="en-US" dirty="0" smtClean="0"/>
              <a:t>scope</a:t>
            </a:r>
          </a:p>
          <a:p>
            <a:pPr lvl="1"/>
            <a:r>
              <a:rPr lang="en-US" dirty="0"/>
              <a:t>m</a:t>
            </a:r>
            <a:r>
              <a:rPr lang="en-US" dirty="0" smtClean="0"/>
              <a:t>ultiple targets can share the same source</a:t>
            </a:r>
          </a:p>
        </p:txBody>
      </p:sp>
    </p:spTree>
    <p:extLst>
      <p:ext uri="{BB962C8B-B14F-4D97-AF65-F5344CB8AC3E}">
        <p14:creationId xmlns:p14="http://schemas.microsoft.com/office/powerpoint/2010/main" val="15337694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A typical data binding assignment in XAML</a:t>
            </a:r>
          </a:p>
          <a:p>
            <a:pPr marL="457200" lvl="1" indent="0">
              <a:buNone/>
            </a:pPr>
            <a:r>
              <a:rPr lang="en-US" dirty="0" smtClean="0"/>
              <a:t>&lt;</a:t>
            </a:r>
            <a:r>
              <a:rPr lang="en-US" dirty="0" err="1" smtClean="0"/>
              <a:t>TextBox</a:t>
            </a:r>
            <a:r>
              <a:rPr lang="en-US" dirty="0" smtClean="0"/>
              <a:t> Text=“{Binding </a:t>
            </a:r>
            <a:r>
              <a:rPr lang="en-US" dirty="0" err="1" smtClean="0"/>
              <a:t>FirstName</a:t>
            </a:r>
            <a:r>
              <a:rPr lang="en-US" dirty="0" smtClean="0"/>
              <a:t>}”/&gt;</a:t>
            </a:r>
          </a:p>
          <a:p>
            <a:pPr lvl="1"/>
            <a:r>
              <a:rPr lang="en-US" dirty="0" smtClean="0"/>
              <a:t>The data source is typically set using the .</a:t>
            </a:r>
            <a:r>
              <a:rPr lang="en-US" dirty="0" err="1" smtClean="0"/>
              <a:t>DataContext</a:t>
            </a:r>
            <a:r>
              <a:rPr lang="en-US" dirty="0" smtClean="0"/>
              <a:t> property of a parent object.</a:t>
            </a:r>
          </a:p>
          <a:p>
            <a:pPr lvl="2"/>
            <a:r>
              <a:rPr lang="en-US" dirty="0" smtClean="0"/>
              <a:t>Typically done via the code-behind unless you’re using MVVM (this will be in a later lesson)</a:t>
            </a:r>
          </a:p>
        </p:txBody>
      </p:sp>
    </p:spTree>
    <p:extLst>
      <p:ext uri="{BB962C8B-B14F-4D97-AF65-F5344CB8AC3E}">
        <p14:creationId xmlns:p14="http://schemas.microsoft.com/office/powerpoint/2010/main" val="30752257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INotifyPropertyChanged</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Implements a single event</a:t>
            </a:r>
          </a:p>
          <a:p>
            <a:pPr marL="457200" lvl="1" indent="0">
              <a:buNone/>
            </a:pPr>
            <a:r>
              <a:rPr lang="en-US" sz="2000" dirty="0" smtClean="0"/>
              <a:t>public </a:t>
            </a:r>
            <a:r>
              <a:rPr lang="en-US" sz="2000" dirty="0"/>
              <a:t>event </a:t>
            </a:r>
            <a:r>
              <a:rPr lang="en-US" sz="2000" dirty="0" err="1" smtClean="0"/>
              <a:t>PropertyChangedEventHandler</a:t>
            </a:r>
            <a:r>
              <a:rPr lang="en-US" sz="2000" dirty="0" smtClean="0"/>
              <a:t> </a:t>
            </a:r>
            <a:r>
              <a:rPr lang="en-US" sz="2000" dirty="0" err="1"/>
              <a:t>PropertyChanged</a:t>
            </a:r>
            <a:r>
              <a:rPr lang="en-US" sz="2000" dirty="0" smtClean="0"/>
              <a:t>;</a:t>
            </a:r>
          </a:p>
          <a:p>
            <a:pPr marL="457200" lvl="1" indent="0">
              <a:buNone/>
            </a:pPr>
            <a:endParaRPr lang="en-US" sz="2000" dirty="0"/>
          </a:p>
          <a:p>
            <a:r>
              <a:rPr lang="en-US" sz="2800" dirty="0" smtClean="0"/>
              <a:t>Requires a helper method to raise the event. Typical implementation:</a:t>
            </a:r>
          </a:p>
          <a:p>
            <a:pPr marL="0" indent="0">
              <a:buNone/>
            </a:pPr>
            <a:endParaRPr lang="en-US" sz="2400" dirty="0" smtClean="0"/>
          </a:p>
          <a:p>
            <a:pPr marL="0" indent="0">
              <a:buNone/>
            </a:pPr>
            <a:r>
              <a:rPr lang="en-US" sz="1600" dirty="0"/>
              <a:t> public void </a:t>
            </a:r>
            <a:r>
              <a:rPr lang="en-US" sz="1600" dirty="0" err="1"/>
              <a:t>OnPropertyChanged</a:t>
            </a:r>
            <a:r>
              <a:rPr lang="en-US" sz="1600" dirty="0"/>
              <a:t>(string </a:t>
            </a:r>
            <a:r>
              <a:rPr lang="en-US" sz="1600" dirty="0" err="1"/>
              <a:t>propertyName</a:t>
            </a:r>
            <a:r>
              <a:rPr lang="en-US" sz="1600" dirty="0"/>
              <a:t>)</a:t>
            </a:r>
          </a:p>
          <a:p>
            <a:pPr marL="0" indent="0">
              <a:buNone/>
            </a:pPr>
            <a:r>
              <a:rPr lang="en-US" sz="1600" dirty="0"/>
              <a:t>        {</a:t>
            </a:r>
          </a:p>
          <a:p>
            <a:pPr marL="0" indent="0">
              <a:buNone/>
            </a:pPr>
            <a:r>
              <a:rPr lang="en-US" sz="1600" dirty="0"/>
              <a:t>            if (</a:t>
            </a:r>
            <a:r>
              <a:rPr lang="en-US" sz="1600" dirty="0" err="1"/>
              <a:t>PropertyChanged</a:t>
            </a:r>
            <a:r>
              <a:rPr lang="en-US" sz="1600" dirty="0"/>
              <a:t> != null)</a:t>
            </a:r>
          </a:p>
          <a:p>
            <a:pPr marL="0" indent="0">
              <a:buNone/>
            </a:pPr>
            <a:r>
              <a:rPr lang="en-US" sz="1600" dirty="0"/>
              <a:t>            {</a:t>
            </a:r>
          </a:p>
          <a:p>
            <a:pPr marL="0" indent="0">
              <a:buNone/>
            </a:pPr>
            <a:r>
              <a:rPr lang="en-US" sz="1600" dirty="0"/>
              <a:t>                </a:t>
            </a:r>
            <a:r>
              <a:rPr lang="en-US" sz="1600" dirty="0" err="1"/>
              <a:t>PropertyChanged</a:t>
            </a:r>
            <a:r>
              <a:rPr lang="en-US" sz="1600" dirty="0"/>
              <a:t>(this, new </a:t>
            </a:r>
            <a:r>
              <a:rPr lang="en-US" sz="1600" dirty="0" err="1"/>
              <a:t>PropertyChangedEventArgs</a:t>
            </a:r>
            <a:r>
              <a:rPr lang="en-US" sz="1600" dirty="0"/>
              <a:t>(</a:t>
            </a:r>
            <a:r>
              <a:rPr lang="en-US" sz="1600" dirty="0" err="1"/>
              <a:t>propertyName</a:t>
            </a:r>
            <a:r>
              <a:rPr lang="en-US" sz="1600" dirty="0"/>
              <a:t>));</a:t>
            </a:r>
          </a:p>
          <a:p>
            <a:pPr marL="0" indent="0">
              <a:buNone/>
            </a:pPr>
            <a:r>
              <a:rPr lang="en-US" sz="1600" dirty="0"/>
              <a:t>            }</a:t>
            </a:r>
          </a:p>
          <a:p>
            <a:pPr marL="0" indent="0">
              <a:buNone/>
            </a:pPr>
            <a:r>
              <a:rPr lang="en-US" sz="1600" dirty="0"/>
              <a:t>        </a:t>
            </a:r>
            <a:r>
              <a:rPr lang="en-US" sz="1600" dirty="0" smtClean="0"/>
              <a:t>}</a:t>
            </a:r>
          </a:p>
          <a:p>
            <a:pPr marL="0" indent="0">
              <a:buNone/>
            </a:pPr>
            <a:endParaRPr lang="en-US" sz="1600" dirty="0"/>
          </a:p>
          <a:p>
            <a:r>
              <a:rPr lang="en-US" sz="2800" dirty="0"/>
              <a:t>Normally implemented in a base class</a:t>
            </a:r>
          </a:p>
          <a:p>
            <a:pPr marL="0" indent="0">
              <a:buNone/>
            </a:pPr>
            <a:endParaRPr lang="en-US" sz="1600" dirty="0" smtClean="0"/>
          </a:p>
        </p:txBody>
      </p:sp>
    </p:spTree>
    <p:extLst>
      <p:ext uri="{BB962C8B-B14F-4D97-AF65-F5344CB8AC3E}">
        <p14:creationId xmlns:p14="http://schemas.microsoft.com/office/powerpoint/2010/main" val="29300992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INotifyPropertyChanged</a:t>
            </a:r>
            <a:endParaRPr lang="en-US" dirty="0"/>
          </a:p>
        </p:txBody>
      </p:sp>
      <p:sp>
        <p:nvSpPr>
          <p:cNvPr id="3" name="Content Placeholder 2"/>
          <p:cNvSpPr>
            <a:spLocks noGrp="1"/>
          </p:cNvSpPr>
          <p:nvPr>
            <p:ph idx="1"/>
          </p:nvPr>
        </p:nvSpPr>
        <p:spPr/>
        <p:txBody>
          <a:bodyPr>
            <a:normAutofit/>
          </a:bodyPr>
          <a:lstStyle/>
          <a:p>
            <a:r>
              <a:rPr lang="en-US" dirty="0" smtClean="0"/>
              <a:t>Each property of an object that is bound must raise this event in it’s ‘setter’</a:t>
            </a:r>
            <a:br>
              <a:rPr lang="en-US" dirty="0" smtClean="0"/>
            </a:br>
            <a:endParaRPr lang="en-US" sz="1600" dirty="0" smtClean="0"/>
          </a:p>
          <a:p>
            <a:pPr marL="0" indent="0">
              <a:buNone/>
            </a:pPr>
            <a:r>
              <a:rPr lang="en-US" sz="1600" dirty="0" smtClean="0"/>
              <a:t>     </a:t>
            </a:r>
            <a:r>
              <a:rPr lang="en-US" sz="1600" dirty="0"/>
              <a:t>private string _</a:t>
            </a:r>
            <a:r>
              <a:rPr lang="en-US" sz="1600" dirty="0" err="1"/>
              <a:t>FirstName</a:t>
            </a:r>
            <a:r>
              <a:rPr lang="en-US" sz="1600" dirty="0"/>
              <a:t>;</a:t>
            </a:r>
          </a:p>
          <a:p>
            <a:pPr marL="0" indent="0">
              <a:buNone/>
            </a:pPr>
            <a:r>
              <a:rPr lang="en-US" sz="1600" dirty="0"/>
              <a:t>        public string </a:t>
            </a:r>
            <a:r>
              <a:rPr lang="en-US" sz="1600" dirty="0" err="1"/>
              <a:t>FirstName</a:t>
            </a:r>
            <a:endParaRPr lang="en-US" sz="1600" dirty="0"/>
          </a:p>
          <a:p>
            <a:pPr marL="0" indent="0">
              <a:buNone/>
            </a:pPr>
            <a:r>
              <a:rPr lang="en-US" sz="1600" dirty="0"/>
              <a:t>        {</a:t>
            </a:r>
          </a:p>
          <a:p>
            <a:pPr marL="0" indent="0">
              <a:buNone/>
            </a:pPr>
            <a:r>
              <a:rPr lang="en-US" sz="1600" dirty="0"/>
              <a:t>            get { return _</a:t>
            </a:r>
            <a:r>
              <a:rPr lang="en-US" sz="1600" dirty="0" err="1"/>
              <a:t>FirstName</a:t>
            </a:r>
            <a:r>
              <a:rPr lang="en-US" sz="1600" dirty="0"/>
              <a:t>; }</a:t>
            </a:r>
          </a:p>
          <a:p>
            <a:pPr marL="0" indent="0">
              <a:buNone/>
            </a:pPr>
            <a:r>
              <a:rPr lang="en-US" sz="1600" dirty="0"/>
              <a:t>            set</a:t>
            </a:r>
          </a:p>
          <a:p>
            <a:pPr marL="0" indent="0">
              <a:buNone/>
            </a:pPr>
            <a:r>
              <a:rPr lang="en-US" sz="1600" dirty="0"/>
              <a:t>            {</a:t>
            </a:r>
          </a:p>
          <a:p>
            <a:pPr marL="0" indent="0">
              <a:buNone/>
            </a:pPr>
            <a:r>
              <a:rPr lang="en-US" sz="1600" dirty="0"/>
              <a:t>                _</a:t>
            </a:r>
            <a:r>
              <a:rPr lang="en-US" sz="1600" dirty="0" err="1"/>
              <a:t>FirstName</a:t>
            </a:r>
            <a:r>
              <a:rPr lang="en-US" sz="1600" dirty="0"/>
              <a:t> = value;</a:t>
            </a:r>
          </a:p>
          <a:p>
            <a:pPr marL="0" indent="0">
              <a:buNone/>
            </a:pPr>
            <a:r>
              <a:rPr lang="en-US" sz="1600" dirty="0"/>
              <a:t>                </a:t>
            </a:r>
            <a:r>
              <a:rPr lang="en-US" sz="1600" dirty="0" err="1"/>
              <a:t>OnPropertyChanged</a:t>
            </a:r>
            <a:r>
              <a:rPr lang="en-US" sz="1600" dirty="0"/>
              <a:t>("</a:t>
            </a:r>
            <a:r>
              <a:rPr lang="en-US" sz="1600" dirty="0" err="1"/>
              <a:t>FirstName</a:t>
            </a:r>
            <a:r>
              <a:rPr lang="en-US" sz="1600" dirty="0"/>
              <a:t>");</a:t>
            </a:r>
          </a:p>
          <a:p>
            <a:pPr marL="0" indent="0">
              <a:buNone/>
            </a:pPr>
            <a:r>
              <a:rPr lang="en-US" sz="1600" dirty="0"/>
              <a:t>            }</a:t>
            </a:r>
          </a:p>
          <a:p>
            <a:pPr marL="0" indent="0">
              <a:buNone/>
            </a:pPr>
            <a:r>
              <a:rPr lang="en-US" sz="1600" dirty="0"/>
              <a:t>     </a:t>
            </a:r>
            <a:r>
              <a:rPr lang="en-US" sz="1600" dirty="0" smtClean="0"/>
              <a:t>}</a:t>
            </a:r>
            <a:endParaRPr lang="en-US" sz="1600" dirty="0"/>
          </a:p>
        </p:txBody>
      </p:sp>
    </p:spTree>
    <p:extLst>
      <p:ext uri="{BB962C8B-B14F-4D97-AF65-F5344CB8AC3E}">
        <p14:creationId xmlns:p14="http://schemas.microsoft.com/office/powerpoint/2010/main" val="20207342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err="1" smtClean="0"/>
              <a:t>ObservableCollection</a:t>
            </a:r>
            <a:r>
              <a:rPr lang="en-US" dirty="0" smtClean="0"/>
              <a:t>&lt;T&gt;</a:t>
            </a:r>
          </a:p>
          <a:p>
            <a:pPr lvl="1"/>
            <a:r>
              <a:rPr lang="en-US" dirty="0" smtClean="0"/>
              <a:t>notification when items are added or removed.</a:t>
            </a:r>
          </a:p>
          <a:p>
            <a:r>
              <a:rPr lang="en-US" dirty="0" smtClean="0"/>
              <a:t>Assign to .</a:t>
            </a:r>
            <a:r>
              <a:rPr lang="en-US" dirty="0" err="1" smtClean="0"/>
              <a:t>ItemsSource</a:t>
            </a:r>
            <a:r>
              <a:rPr lang="en-US" dirty="0" smtClean="0"/>
              <a:t> of </a:t>
            </a:r>
            <a:r>
              <a:rPr lang="en-US" dirty="0" err="1" smtClean="0"/>
              <a:t>ListBox</a:t>
            </a:r>
            <a:r>
              <a:rPr lang="en-US" dirty="0" smtClean="0"/>
              <a:t>, </a:t>
            </a:r>
            <a:r>
              <a:rPr lang="en-US" dirty="0" err="1" smtClean="0"/>
              <a:t>ComboBox</a:t>
            </a:r>
            <a:r>
              <a:rPr lang="en-US" dirty="0" smtClean="0"/>
              <a:t>, </a:t>
            </a:r>
            <a:r>
              <a:rPr lang="en-US" dirty="0" err="1" smtClean="0"/>
              <a:t>DataGrid</a:t>
            </a:r>
            <a:r>
              <a:rPr lang="en-US" dirty="0" smtClean="0"/>
              <a:t>, etc.</a:t>
            </a:r>
          </a:p>
          <a:p>
            <a:pPr lvl="1"/>
            <a:r>
              <a:rPr lang="en-US" dirty="0" smtClean="0"/>
              <a:t>Once you’ve assigned .</a:t>
            </a:r>
            <a:r>
              <a:rPr lang="en-US" dirty="0" err="1" smtClean="0"/>
              <a:t>ItemsSource</a:t>
            </a:r>
            <a:r>
              <a:rPr lang="en-US" dirty="0" smtClean="0"/>
              <a:t>, you cannot manually add items</a:t>
            </a:r>
            <a:endParaRPr lang="en-US" dirty="0"/>
          </a:p>
        </p:txBody>
      </p:sp>
    </p:spTree>
    <p:extLst>
      <p:ext uri="{BB962C8B-B14F-4D97-AF65-F5344CB8AC3E}">
        <p14:creationId xmlns:p14="http://schemas.microsoft.com/office/powerpoint/2010/main" val="22811697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Converters</a:t>
            </a:r>
            <a:endParaRPr lang="en-US" dirty="0"/>
          </a:p>
        </p:txBody>
      </p:sp>
      <p:sp>
        <p:nvSpPr>
          <p:cNvPr id="3" name="Content Placeholder 2"/>
          <p:cNvSpPr>
            <a:spLocks noGrp="1"/>
          </p:cNvSpPr>
          <p:nvPr>
            <p:ph idx="1"/>
          </p:nvPr>
        </p:nvSpPr>
        <p:spPr/>
        <p:txBody>
          <a:bodyPr/>
          <a:lstStyle/>
          <a:p>
            <a:r>
              <a:rPr lang="en-US" dirty="0" smtClean="0"/>
              <a:t>Used when the source data isn’t in the format you want for displaying on the screen</a:t>
            </a:r>
          </a:p>
          <a:p>
            <a:pPr lvl="1"/>
            <a:r>
              <a:rPr lang="en-US" dirty="0" smtClean="0"/>
              <a:t>Converts during the binding process</a:t>
            </a:r>
          </a:p>
          <a:p>
            <a:r>
              <a:rPr lang="en-US" dirty="0" smtClean="0"/>
              <a:t>Implements </a:t>
            </a:r>
            <a:r>
              <a:rPr lang="en-US" dirty="0" err="1" smtClean="0"/>
              <a:t>IValueConverter</a:t>
            </a:r>
            <a:r>
              <a:rPr lang="en-US" dirty="0" smtClean="0"/>
              <a:t> interface</a:t>
            </a:r>
          </a:p>
          <a:p>
            <a:pPr lvl="1"/>
            <a:r>
              <a:rPr lang="en-US" dirty="0" smtClean="0"/>
              <a:t>Convert and </a:t>
            </a:r>
            <a:r>
              <a:rPr lang="en-US" dirty="0" err="1" smtClean="0"/>
              <a:t>ConvertBack</a:t>
            </a:r>
            <a:r>
              <a:rPr lang="en-US" dirty="0" smtClean="0"/>
              <a:t> methods</a:t>
            </a:r>
          </a:p>
          <a:p>
            <a:endParaRPr lang="en-US" dirty="0" smtClean="0"/>
          </a:p>
          <a:p>
            <a:endParaRPr lang="en-US" dirty="0"/>
          </a:p>
        </p:txBody>
      </p:sp>
    </p:spTree>
    <p:extLst>
      <p:ext uri="{BB962C8B-B14F-4D97-AF65-F5344CB8AC3E}">
        <p14:creationId xmlns:p14="http://schemas.microsoft.com/office/powerpoint/2010/main" val="1774115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4284436"/>
              </p:ext>
            </p:extLst>
          </p:nvPr>
        </p:nvGraphicFramePr>
        <p:xfrm>
          <a:off x="457200" y="1809591"/>
          <a:ext cx="8229600" cy="2186940"/>
        </p:xfrm>
        <a:graphic>
          <a:graphicData uri="http://schemas.openxmlformats.org/drawingml/2006/table">
            <a:tbl>
              <a:tblPr/>
              <a:tblGrid>
                <a:gridCol w="2248187"/>
                <a:gridCol w="5981413"/>
              </a:tblGrid>
              <a:tr h="0">
                <a:tc>
                  <a:txBody>
                    <a:bodyPr/>
                    <a:lstStyle/>
                    <a:p>
                      <a:pPr algn="l" fontAlgn="base"/>
                      <a:r>
                        <a:rPr lang="en-US" b="0" dirty="0">
                          <a:effectLst/>
                          <a:latin typeface="inherit"/>
                        </a:rPr>
                        <a:t>  </a:t>
                      </a:r>
                      <a:r>
                        <a:rPr lang="en-US" b="0" dirty="0" smtClean="0">
                          <a:effectLst/>
                          <a:latin typeface="inherit"/>
                        </a:rPr>
                        <a:t>9:00 </a:t>
                      </a:r>
                      <a:r>
                        <a:rPr lang="en-US" b="0" dirty="0">
                          <a:effectLst/>
                          <a:latin typeface="inherit"/>
                        </a:rPr>
                        <a:t>– 10:30</a:t>
                      </a:r>
                    </a:p>
                  </a:txBody>
                  <a:tcPr marL="19050" marR="19050" marT="19050" marB="19050">
                    <a:lnL>
                      <a:noFill/>
                    </a:lnL>
                    <a:lnR>
                      <a:noFill/>
                    </a:lnR>
                    <a:lnT>
                      <a:noFill/>
                    </a:lnT>
                    <a:lnB>
                      <a:noFill/>
                    </a:lnB>
                  </a:tcPr>
                </a:tc>
                <a:tc>
                  <a:txBody>
                    <a:bodyPr/>
                    <a:lstStyle/>
                    <a:p>
                      <a:pPr algn="l" fontAlgn="base"/>
                      <a:r>
                        <a:rPr lang="en-US" b="0" dirty="0" smtClean="0">
                          <a:effectLst/>
                          <a:latin typeface="inherit"/>
                        </a:rPr>
                        <a:t>Workshop</a:t>
                      </a:r>
                      <a:endParaRPr lang="en-US" b="0" dirty="0">
                        <a:effectLst/>
                        <a:latin typeface="inherit"/>
                      </a:endParaRPr>
                    </a:p>
                  </a:txBody>
                  <a:tcPr marL="19050" marR="19050" marT="19050" marB="19050">
                    <a:lnL>
                      <a:noFill/>
                    </a:lnL>
                    <a:lnR>
                      <a:noFill/>
                    </a:lnR>
                    <a:lnT>
                      <a:noFill/>
                    </a:lnT>
                    <a:lnB>
                      <a:noFill/>
                    </a:lnB>
                  </a:tcPr>
                </a:tc>
              </a:tr>
              <a:tr h="0">
                <a:tc>
                  <a:txBody>
                    <a:bodyPr/>
                    <a:lstStyle/>
                    <a:p>
                      <a:pPr algn="l" fontAlgn="base"/>
                      <a:r>
                        <a:rPr lang="en-US" b="0" dirty="0">
                          <a:effectLst/>
                          <a:latin typeface="inherit"/>
                        </a:rPr>
                        <a:t>10:30 – 10:45</a:t>
                      </a:r>
                    </a:p>
                  </a:txBody>
                  <a:tcPr marL="19050" marR="19050" marT="19050" marB="19050">
                    <a:lnL>
                      <a:noFill/>
                    </a:lnL>
                    <a:lnR>
                      <a:noFill/>
                    </a:lnR>
                    <a:lnT>
                      <a:noFill/>
                    </a:lnT>
                    <a:lnB>
                      <a:noFill/>
                    </a:lnB>
                  </a:tcPr>
                </a:tc>
                <a:tc>
                  <a:txBody>
                    <a:bodyPr/>
                    <a:lstStyle/>
                    <a:p>
                      <a:pPr algn="l" fontAlgn="base"/>
                      <a:r>
                        <a:rPr lang="en-US" b="0">
                          <a:effectLst/>
                          <a:latin typeface="inherit"/>
                        </a:rPr>
                        <a:t>Break #1</a:t>
                      </a:r>
                    </a:p>
                  </a:txBody>
                  <a:tcPr marL="19050" marR="19050" marT="19050" marB="19050">
                    <a:lnL>
                      <a:noFill/>
                    </a:lnL>
                    <a:lnR>
                      <a:noFill/>
                    </a:lnR>
                    <a:lnT>
                      <a:noFill/>
                    </a:lnT>
                    <a:lnB>
                      <a:noFill/>
                    </a:lnB>
                  </a:tcPr>
                </a:tc>
              </a:tr>
              <a:tr h="0">
                <a:tc>
                  <a:txBody>
                    <a:bodyPr/>
                    <a:lstStyle/>
                    <a:p>
                      <a:pPr algn="l" fontAlgn="base"/>
                      <a:r>
                        <a:rPr lang="en-US" b="0" dirty="0">
                          <a:effectLst/>
                          <a:latin typeface="inherit"/>
                        </a:rPr>
                        <a:t>10:45 – </a:t>
                      </a:r>
                      <a:r>
                        <a:rPr lang="en-US" b="0" dirty="0" smtClean="0">
                          <a:effectLst/>
                          <a:latin typeface="inherit"/>
                        </a:rPr>
                        <a:t>12:30</a:t>
                      </a:r>
                      <a:endParaRPr lang="en-US" b="0" dirty="0">
                        <a:effectLst/>
                        <a:latin typeface="inherit"/>
                      </a:endParaRPr>
                    </a:p>
                  </a:txBody>
                  <a:tcPr marL="19050" marR="19050" marT="19050" marB="19050">
                    <a:lnL>
                      <a:noFill/>
                    </a:lnL>
                    <a:lnR>
                      <a:noFill/>
                    </a:lnR>
                    <a:lnT>
                      <a:noFill/>
                    </a:lnT>
                    <a:lnB>
                      <a:noFill/>
                    </a:lnB>
                  </a:tcPr>
                </a:tc>
                <a:tc>
                  <a:txBody>
                    <a:bodyPr/>
                    <a:lstStyle/>
                    <a:p>
                      <a:pPr algn="l" fontAlgn="base"/>
                      <a:r>
                        <a:rPr lang="en-US" b="0" dirty="0">
                          <a:effectLst/>
                          <a:latin typeface="inherit"/>
                        </a:rPr>
                        <a:t>Workshop</a:t>
                      </a:r>
                    </a:p>
                  </a:txBody>
                  <a:tcPr marL="19050" marR="19050" marT="19050" marB="19050">
                    <a:lnL>
                      <a:noFill/>
                    </a:lnL>
                    <a:lnR>
                      <a:noFill/>
                    </a:lnR>
                    <a:lnT>
                      <a:noFill/>
                    </a:lnT>
                    <a:lnB>
                      <a:noFill/>
                    </a:lnB>
                  </a:tcPr>
                </a:tc>
              </a:tr>
              <a:tr h="0">
                <a:tc>
                  <a:txBody>
                    <a:bodyPr/>
                    <a:lstStyle/>
                    <a:p>
                      <a:pPr algn="l" fontAlgn="base"/>
                      <a:r>
                        <a:rPr lang="en-US" b="0" dirty="0" smtClean="0">
                          <a:effectLst/>
                          <a:latin typeface="inherit"/>
                        </a:rPr>
                        <a:t>12:30 </a:t>
                      </a:r>
                      <a:r>
                        <a:rPr lang="en-US" b="0" dirty="0">
                          <a:effectLst/>
                          <a:latin typeface="inherit"/>
                        </a:rPr>
                        <a:t>–   </a:t>
                      </a:r>
                      <a:r>
                        <a:rPr lang="en-US" b="0" dirty="0" smtClean="0">
                          <a:effectLst/>
                          <a:latin typeface="inherit"/>
                        </a:rPr>
                        <a:t>1:30</a:t>
                      </a:r>
                      <a:endParaRPr lang="en-US" b="0" dirty="0">
                        <a:effectLst/>
                        <a:latin typeface="inherit"/>
                      </a:endParaRPr>
                    </a:p>
                  </a:txBody>
                  <a:tcPr marL="19050" marR="19050" marT="19050" marB="19050">
                    <a:lnL>
                      <a:noFill/>
                    </a:lnL>
                    <a:lnR>
                      <a:noFill/>
                    </a:lnR>
                    <a:lnT>
                      <a:noFill/>
                    </a:lnT>
                    <a:lnB>
                      <a:noFill/>
                    </a:lnB>
                  </a:tcPr>
                </a:tc>
                <a:tc>
                  <a:txBody>
                    <a:bodyPr/>
                    <a:lstStyle/>
                    <a:p>
                      <a:pPr algn="l" fontAlgn="base"/>
                      <a:r>
                        <a:rPr lang="en-US" b="0">
                          <a:effectLst/>
                          <a:latin typeface="inherit"/>
                        </a:rPr>
                        <a:t>Lunch</a:t>
                      </a:r>
                    </a:p>
                  </a:txBody>
                  <a:tcPr marL="19050" marR="19050" marT="19050" marB="19050">
                    <a:lnL>
                      <a:noFill/>
                    </a:lnL>
                    <a:lnR>
                      <a:noFill/>
                    </a:lnR>
                    <a:lnT>
                      <a:noFill/>
                    </a:lnT>
                    <a:lnB>
                      <a:noFill/>
                    </a:lnB>
                  </a:tcPr>
                </a:tc>
              </a:tr>
              <a:tr h="0">
                <a:tc>
                  <a:txBody>
                    <a:bodyPr/>
                    <a:lstStyle/>
                    <a:p>
                      <a:pPr algn="l" fontAlgn="base"/>
                      <a:r>
                        <a:rPr lang="en-US" b="0" dirty="0">
                          <a:effectLst/>
                          <a:latin typeface="inherit"/>
                        </a:rPr>
                        <a:t>  </a:t>
                      </a:r>
                      <a:r>
                        <a:rPr lang="en-US" b="0" dirty="0" smtClean="0">
                          <a:effectLst/>
                          <a:latin typeface="inherit"/>
                        </a:rPr>
                        <a:t>1:30 </a:t>
                      </a:r>
                      <a:r>
                        <a:rPr lang="en-US" b="0" dirty="0">
                          <a:effectLst/>
                          <a:latin typeface="inherit"/>
                        </a:rPr>
                        <a:t>–   3:15</a:t>
                      </a:r>
                    </a:p>
                  </a:txBody>
                  <a:tcPr marL="19050" marR="19050" marT="19050" marB="19050">
                    <a:lnL>
                      <a:noFill/>
                    </a:lnL>
                    <a:lnR>
                      <a:noFill/>
                    </a:lnR>
                    <a:lnT>
                      <a:noFill/>
                    </a:lnT>
                    <a:lnB>
                      <a:noFill/>
                    </a:lnB>
                  </a:tcPr>
                </a:tc>
                <a:tc>
                  <a:txBody>
                    <a:bodyPr/>
                    <a:lstStyle/>
                    <a:p>
                      <a:pPr algn="l" fontAlgn="base"/>
                      <a:r>
                        <a:rPr lang="en-US" b="0">
                          <a:effectLst/>
                          <a:latin typeface="inherit"/>
                        </a:rPr>
                        <a:t>Workshop</a:t>
                      </a:r>
                    </a:p>
                  </a:txBody>
                  <a:tcPr marL="19050" marR="19050" marT="19050" marB="19050">
                    <a:lnL>
                      <a:noFill/>
                    </a:lnL>
                    <a:lnR>
                      <a:noFill/>
                    </a:lnR>
                    <a:lnT>
                      <a:noFill/>
                    </a:lnT>
                    <a:lnB>
                      <a:noFill/>
                    </a:lnB>
                  </a:tcPr>
                </a:tc>
              </a:tr>
              <a:tr h="0">
                <a:tc>
                  <a:txBody>
                    <a:bodyPr/>
                    <a:lstStyle/>
                    <a:p>
                      <a:pPr algn="l" fontAlgn="base"/>
                      <a:r>
                        <a:rPr lang="en-US" b="0" dirty="0">
                          <a:effectLst/>
                          <a:latin typeface="inherit"/>
                        </a:rPr>
                        <a:t>  3:15 –   3:30</a:t>
                      </a:r>
                    </a:p>
                  </a:txBody>
                  <a:tcPr marL="19050" marR="19050" marT="19050" marB="19050">
                    <a:lnL>
                      <a:noFill/>
                    </a:lnL>
                    <a:lnR>
                      <a:noFill/>
                    </a:lnR>
                    <a:lnT>
                      <a:noFill/>
                    </a:lnT>
                    <a:lnB>
                      <a:noFill/>
                    </a:lnB>
                  </a:tcPr>
                </a:tc>
                <a:tc>
                  <a:txBody>
                    <a:bodyPr/>
                    <a:lstStyle/>
                    <a:p>
                      <a:pPr algn="l" fontAlgn="base"/>
                      <a:r>
                        <a:rPr lang="en-US" b="0">
                          <a:effectLst/>
                          <a:latin typeface="inherit"/>
                        </a:rPr>
                        <a:t>Break #2</a:t>
                      </a:r>
                    </a:p>
                  </a:txBody>
                  <a:tcPr marL="19050" marR="19050" marT="19050" marB="19050">
                    <a:lnL>
                      <a:noFill/>
                    </a:lnL>
                    <a:lnR>
                      <a:noFill/>
                    </a:lnR>
                    <a:lnT>
                      <a:noFill/>
                    </a:lnT>
                    <a:lnB>
                      <a:noFill/>
                    </a:lnB>
                  </a:tcPr>
                </a:tc>
              </a:tr>
              <a:tr h="0">
                <a:tc>
                  <a:txBody>
                    <a:bodyPr/>
                    <a:lstStyle/>
                    <a:p>
                      <a:pPr algn="l" fontAlgn="base"/>
                      <a:r>
                        <a:rPr lang="en-US" b="0" dirty="0">
                          <a:effectLst/>
                          <a:latin typeface="inherit"/>
                        </a:rPr>
                        <a:t>  3:30 –   5:00</a:t>
                      </a:r>
                    </a:p>
                  </a:txBody>
                  <a:tcPr marL="19050" marR="19050" marT="19050" marB="19050">
                    <a:lnL>
                      <a:noFill/>
                    </a:lnL>
                    <a:lnR>
                      <a:noFill/>
                    </a:lnR>
                    <a:lnT>
                      <a:noFill/>
                    </a:lnT>
                    <a:lnB>
                      <a:noFill/>
                    </a:lnB>
                  </a:tcPr>
                </a:tc>
                <a:tc>
                  <a:txBody>
                    <a:bodyPr/>
                    <a:lstStyle/>
                    <a:p>
                      <a:pPr algn="l" fontAlgn="base"/>
                      <a:r>
                        <a:rPr lang="en-US" b="0" dirty="0">
                          <a:effectLst/>
                          <a:latin typeface="inherit"/>
                        </a:rPr>
                        <a:t>Workshop</a:t>
                      </a:r>
                    </a:p>
                  </a:txBody>
                  <a:tcPr marL="19050" marR="19050" marT="19050" marB="19050">
                    <a:lnL>
                      <a:noFill/>
                    </a:lnL>
                    <a:lnR>
                      <a:noFill/>
                    </a:lnR>
                    <a:lnT>
                      <a:noFill/>
                    </a:lnT>
                    <a:lnB>
                      <a:noFill/>
                    </a:lnB>
                  </a:tcPr>
                </a:tc>
              </a:tr>
            </a:tbl>
          </a:graphicData>
        </a:graphic>
      </p:graphicFrame>
    </p:spTree>
    <p:extLst>
      <p:ext uri="{BB962C8B-B14F-4D97-AF65-F5344CB8AC3E}">
        <p14:creationId xmlns:p14="http://schemas.microsoft.com/office/powerpoint/2010/main" val="36412124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Converters</a:t>
            </a:r>
            <a:endParaRPr lang="en-US" dirty="0"/>
          </a:p>
        </p:txBody>
      </p:sp>
      <p:sp>
        <p:nvSpPr>
          <p:cNvPr id="3" name="Content Placeholder 2"/>
          <p:cNvSpPr>
            <a:spLocks noGrp="1"/>
          </p:cNvSpPr>
          <p:nvPr>
            <p:ph idx="1"/>
          </p:nvPr>
        </p:nvSpPr>
        <p:spPr>
          <a:xfrm>
            <a:off x="457200" y="1219200"/>
            <a:ext cx="8229600" cy="4800600"/>
          </a:xfrm>
        </p:spPr>
        <p:txBody>
          <a:bodyPr/>
          <a:lstStyle/>
          <a:p>
            <a:r>
              <a:rPr lang="en-US" dirty="0" err="1" smtClean="0"/>
              <a:t>BooleanToVisibilityConverter</a:t>
            </a:r>
            <a:endParaRPr lang="en-US" dirty="0" smtClean="0"/>
          </a:p>
          <a:p>
            <a:endParaRPr lang="en-US" dirty="0"/>
          </a:p>
        </p:txBody>
      </p:sp>
      <p:sp>
        <p:nvSpPr>
          <p:cNvPr id="5" name="Rectangle 4"/>
          <p:cNvSpPr/>
          <p:nvPr/>
        </p:nvSpPr>
        <p:spPr>
          <a:xfrm>
            <a:off x="914400" y="1828800"/>
            <a:ext cx="7162800" cy="3693319"/>
          </a:xfrm>
          <a:prstGeom prst="rect">
            <a:avLst/>
          </a:prstGeom>
        </p:spPr>
        <p:txBody>
          <a:bodyPr wrap="square">
            <a:spAutoFit/>
          </a:bodyPr>
          <a:lstStyle/>
          <a:p>
            <a:r>
              <a:rPr lang="en-US" sz="1200" dirty="0"/>
              <a:t> public class </a:t>
            </a:r>
            <a:r>
              <a:rPr lang="en-US" sz="1200" dirty="0" err="1"/>
              <a:t>BooleanToVisibilityConverter</a:t>
            </a:r>
            <a:r>
              <a:rPr lang="en-US" sz="1200" dirty="0"/>
              <a:t> </a:t>
            </a:r>
            <a:r>
              <a:rPr lang="en-US" sz="1200" dirty="0" smtClean="0"/>
              <a:t>: </a:t>
            </a:r>
            <a:r>
              <a:rPr lang="en-US" sz="1200" dirty="0" err="1"/>
              <a:t>IValueConverter</a:t>
            </a:r>
            <a:endParaRPr lang="en-US" sz="1200" dirty="0"/>
          </a:p>
          <a:p>
            <a:r>
              <a:rPr lang="en-US" sz="1200" dirty="0"/>
              <a:t>    {</a:t>
            </a:r>
          </a:p>
          <a:p>
            <a:r>
              <a:rPr lang="en-US" sz="1200" dirty="0"/>
              <a:t>        public object Convert(object value, Type </a:t>
            </a:r>
            <a:r>
              <a:rPr lang="en-US" sz="1200" dirty="0" err="1"/>
              <a:t>targetType</a:t>
            </a:r>
            <a:r>
              <a:rPr lang="en-US" sz="1200" dirty="0"/>
              <a:t>, object parameter, </a:t>
            </a:r>
            <a:r>
              <a:rPr lang="en-US" sz="1200" dirty="0" err="1"/>
              <a:t>CultureInfo</a:t>
            </a:r>
            <a:r>
              <a:rPr lang="en-US" sz="1200" dirty="0"/>
              <a:t> culture)</a:t>
            </a:r>
          </a:p>
          <a:p>
            <a:r>
              <a:rPr lang="en-US" sz="1200" dirty="0"/>
              <a:t>        {</a:t>
            </a:r>
          </a:p>
          <a:p>
            <a:r>
              <a:rPr lang="en-US" sz="1200" dirty="0"/>
              <a:t>            if (</a:t>
            </a:r>
            <a:r>
              <a:rPr lang="en-US" sz="1200" dirty="0" err="1"/>
              <a:t>targetType</a:t>
            </a:r>
            <a:r>
              <a:rPr lang="en-US" sz="1200" dirty="0"/>
              <a:t> != </a:t>
            </a:r>
            <a:r>
              <a:rPr lang="en-US" sz="1200" dirty="0" err="1"/>
              <a:t>typeof</a:t>
            </a:r>
            <a:r>
              <a:rPr lang="en-US" sz="1200" dirty="0"/>
              <a:t>(Visibility))</a:t>
            </a:r>
          </a:p>
          <a:p>
            <a:r>
              <a:rPr lang="en-US" sz="1200" dirty="0"/>
              <a:t>                throw new </a:t>
            </a:r>
            <a:r>
              <a:rPr lang="en-US" sz="1200" dirty="0" err="1"/>
              <a:t>InvalidOperationException</a:t>
            </a:r>
            <a:r>
              <a:rPr lang="en-US" sz="1200" dirty="0"/>
              <a:t>("The target must be visibility");</a:t>
            </a:r>
          </a:p>
          <a:p>
            <a:endParaRPr lang="en-US" sz="1200" dirty="0"/>
          </a:p>
          <a:p>
            <a:r>
              <a:rPr lang="en-US" sz="1200" dirty="0"/>
              <a:t>            if((</a:t>
            </a:r>
            <a:r>
              <a:rPr lang="en-US" sz="1200" dirty="0" err="1"/>
              <a:t>bool</a:t>
            </a:r>
            <a:r>
              <a:rPr lang="en-US" sz="1200" dirty="0"/>
              <a:t>)value)</a:t>
            </a:r>
          </a:p>
          <a:p>
            <a:r>
              <a:rPr lang="en-US" sz="1200" dirty="0"/>
              <a:t>                return </a:t>
            </a:r>
            <a:r>
              <a:rPr lang="en-US" sz="1200" dirty="0" err="1"/>
              <a:t>Visibility.Visible</a:t>
            </a:r>
            <a:r>
              <a:rPr lang="en-US" sz="1200" dirty="0"/>
              <a:t>;</a:t>
            </a:r>
          </a:p>
          <a:p>
            <a:endParaRPr lang="en-US" sz="1200" dirty="0"/>
          </a:p>
          <a:p>
            <a:r>
              <a:rPr lang="en-US" sz="1200" dirty="0"/>
              <a:t>            return </a:t>
            </a:r>
            <a:r>
              <a:rPr lang="en-US" sz="1200" dirty="0" err="1"/>
              <a:t>Visibility.Hidden</a:t>
            </a:r>
            <a:r>
              <a:rPr lang="en-US" sz="1200" dirty="0"/>
              <a:t>;</a:t>
            </a:r>
          </a:p>
          <a:p>
            <a:r>
              <a:rPr lang="en-US" sz="1200" dirty="0"/>
              <a:t>        }</a:t>
            </a:r>
          </a:p>
          <a:p>
            <a:endParaRPr lang="en-US" sz="1200" dirty="0"/>
          </a:p>
          <a:p>
            <a:r>
              <a:rPr lang="en-US" sz="1200" dirty="0"/>
              <a:t>        public object </a:t>
            </a:r>
            <a:r>
              <a:rPr lang="en-US" sz="1200" dirty="0" err="1"/>
              <a:t>ConvertBack</a:t>
            </a:r>
            <a:r>
              <a:rPr lang="en-US" sz="1200" dirty="0"/>
              <a:t>(object value, Type </a:t>
            </a:r>
            <a:r>
              <a:rPr lang="en-US" sz="1200" dirty="0" err="1"/>
              <a:t>targetType</a:t>
            </a:r>
            <a:r>
              <a:rPr lang="en-US" sz="1200" dirty="0"/>
              <a:t>, object parameter, </a:t>
            </a:r>
            <a:r>
              <a:rPr lang="en-US" sz="1200" dirty="0" err="1"/>
              <a:t>CultureInfo</a:t>
            </a:r>
            <a:r>
              <a:rPr lang="en-US" sz="1200" dirty="0"/>
              <a:t> culture)</a:t>
            </a:r>
          </a:p>
          <a:p>
            <a:r>
              <a:rPr lang="en-US" sz="1200" dirty="0"/>
              <a:t>        {</a:t>
            </a:r>
          </a:p>
          <a:p>
            <a:r>
              <a:rPr lang="en-US" sz="1200" dirty="0"/>
              <a:t>            throw new </a:t>
            </a:r>
            <a:r>
              <a:rPr lang="en-US" sz="1200" dirty="0" err="1"/>
              <a:t>NotSupportedException</a:t>
            </a:r>
            <a:r>
              <a:rPr lang="en-US" sz="1200" dirty="0"/>
              <a:t>();</a:t>
            </a:r>
          </a:p>
          <a:p>
            <a:r>
              <a:rPr lang="en-US" sz="1200" dirty="0"/>
              <a:t>        }</a:t>
            </a:r>
          </a:p>
          <a:p>
            <a:r>
              <a:rPr lang="en-US" sz="1200" dirty="0"/>
              <a:t>    }</a:t>
            </a:r>
          </a:p>
          <a:p>
            <a:r>
              <a:rPr lang="en-US" sz="1200" dirty="0"/>
              <a:t>}</a:t>
            </a:r>
          </a:p>
        </p:txBody>
      </p:sp>
    </p:spTree>
    <p:extLst>
      <p:ext uri="{BB962C8B-B14F-4D97-AF65-F5344CB8AC3E}">
        <p14:creationId xmlns:p14="http://schemas.microsoft.com/office/powerpoint/2010/main" val="32292624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Usage of </a:t>
            </a:r>
            <a:r>
              <a:rPr lang="en-US" dirty="0" err="1" smtClean="0"/>
              <a:t>BooleanToVisibilityConverter</a:t>
            </a:r>
            <a:endParaRPr lang="en-US" dirty="0"/>
          </a:p>
        </p:txBody>
      </p:sp>
      <p:sp>
        <p:nvSpPr>
          <p:cNvPr id="7" name="Content Placeholder 6"/>
          <p:cNvSpPr>
            <a:spLocks noGrp="1"/>
          </p:cNvSpPr>
          <p:nvPr>
            <p:ph idx="1"/>
          </p:nvPr>
        </p:nvSpPr>
        <p:spPr/>
        <p:txBody>
          <a:bodyPr/>
          <a:lstStyle/>
          <a:p>
            <a:r>
              <a:rPr lang="en-US" dirty="0" smtClean="0"/>
              <a:t>In </a:t>
            </a:r>
            <a:r>
              <a:rPr lang="en-US" dirty="0" err="1" smtClean="0"/>
              <a:t>App.xaml</a:t>
            </a:r>
            <a:endParaRPr lang="en-US" dirty="0" smtClean="0"/>
          </a:p>
          <a:p>
            <a:endParaRPr lang="en-US" dirty="0"/>
          </a:p>
          <a:p>
            <a:endParaRPr lang="en-US" dirty="0" smtClean="0"/>
          </a:p>
          <a:p>
            <a:endParaRPr lang="en-US" dirty="0"/>
          </a:p>
          <a:p>
            <a:endParaRPr lang="en-US" dirty="0" smtClean="0"/>
          </a:p>
          <a:p>
            <a:r>
              <a:rPr lang="en-US" dirty="0" smtClean="0"/>
              <a:t>In a view</a:t>
            </a:r>
            <a:endParaRPr lang="en-US" dirty="0"/>
          </a:p>
        </p:txBody>
      </p:sp>
      <p:sp>
        <p:nvSpPr>
          <p:cNvPr id="5" name="TextBox 4"/>
          <p:cNvSpPr txBox="1"/>
          <p:nvPr/>
        </p:nvSpPr>
        <p:spPr>
          <a:xfrm>
            <a:off x="762000" y="5029200"/>
            <a:ext cx="7620000" cy="1200329"/>
          </a:xfrm>
          <a:prstGeom prst="rect">
            <a:avLst/>
          </a:prstGeom>
          <a:noFill/>
        </p:spPr>
        <p:txBody>
          <a:bodyPr wrap="square" rtlCol="0">
            <a:spAutoFit/>
          </a:bodyPr>
          <a:lstStyle/>
          <a:p>
            <a:r>
              <a:rPr lang="en-US" dirty="0" smtClean="0"/>
              <a:t>&lt;</a:t>
            </a:r>
            <a:r>
              <a:rPr lang="en-US" dirty="0"/>
              <a:t>Button </a:t>
            </a:r>
            <a:endParaRPr lang="en-US" dirty="0" smtClean="0"/>
          </a:p>
          <a:p>
            <a:r>
              <a:rPr lang="en-US" dirty="0"/>
              <a:t> </a:t>
            </a:r>
            <a:r>
              <a:rPr lang="en-US" dirty="0" smtClean="0"/>
              <a:t>   Content</a:t>
            </a:r>
            <a:r>
              <a:rPr lang="en-US" dirty="0"/>
              <a:t>="{</a:t>
            </a:r>
            <a:r>
              <a:rPr lang="en-US" dirty="0" err="1"/>
              <a:t>x:Static</a:t>
            </a:r>
            <a:r>
              <a:rPr lang="en-US" dirty="0"/>
              <a:t> p:OnePassView.SetWeight}" </a:t>
            </a:r>
            <a:endParaRPr lang="en-US" dirty="0" smtClean="0"/>
          </a:p>
          <a:p>
            <a:r>
              <a:rPr lang="en-US" dirty="0"/>
              <a:t> </a:t>
            </a:r>
            <a:r>
              <a:rPr lang="en-US" dirty="0" smtClean="0"/>
              <a:t>   Visibility</a:t>
            </a:r>
            <a:r>
              <a:rPr lang="en-US" dirty="0"/>
              <a:t>="{Binding </a:t>
            </a:r>
            <a:r>
              <a:rPr lang="en-US" dirty="0" err="1"/>
              <a:t>IsManual</a:t>
            </a:r>
            <a:r>
              <a:rPr lang="en-US" dirty="0"/>
              <a:t>, Converter={</a:t>
            </a:r>
            <a:r>
              <a:rPr lang="en-US" dirty="0" err="1"/>
              <a:t>StaticResource</a:t>
            </a:r>
            <a:r>
              <a:rPr lang="en-US" dirty="0"/>
              <a:t> </a:t>
            </a:r>
            <a:r>
              <a:rPr lang="en-US" dirty="0" err="1"/>
              <a:t>VisibilityOfBool</a:t>
            </a:r>
            <a:r>
              <a:rPr lang="en-US" dirty="0"/>
              <a:t>}}" </a:t>
            </a:r>
            <a:endParaRPr lang="en-US" dirty="0" smtClean="0"/>
          </a:p>
          <a:p>
            <a:r>
              <a:rPr lang="en-US" dirty="0" smtClean="0"/>
              <a:t>/&gt;</a:t>
            </a:r>
            <a:endParaRPr lang="en-US" dirty="0"/>
          </a:p>
        </p:txBody>
      </p:sp>
      <p:sp>
        <p:nvSpPr>
          <p:cNvPr id="6" name="Rectangle 5"/>
          <p:cNvSpPr/>
          <p:nvPr/>
        </p:nvSpPr>
        <p:spPr>
          <a:xfrm>
            <a:off x="762000" y="2133600"/>
            <a:ext cx="7239000" cy="2492990"/>
          </a:xfrm>
          <a:prstGeom prst="rect">
            <a:avLst/>
          </a:prstGeom>
        </p:spPr>
        <p:txBody>
          <a:bodyPr wrap="square">
            <a:spAutoFit/>
          </a:bodyPr>
          <a:lstStyle/>
          <a:p>
            <a:r>
              <a:rPr lang="en-US" sz="1200" dirty="0"/>
              <a:t>&lt;Application x:Class="GlobalVehicle.EntryLevel.Client.App"</a:t>
            </a:r>
          </a:p>
          <a:p>
            <a:r>
              <a:rPr lang="en-US" sz="1200" dirty="0"/>
              <a:t>             </a:t>
            </a:r>
            <a:r>
              <a:rPr lang="en-US" sz="1200" dirty="0" err="1"/>
              <a:t>xmlns</a:t>
            </a:r>
            <a:r>
              <a:rPr lang="en-US" sz="1200" dirty="0"/>
              <a:t>="http://schemas.microsoft.com/</a:t>
            </a:r>
            <a:r>
              <a:rPr lang="en-US" sz="1200" dirty="0" err="1"/>
              <a:t>winfx</a:t>
            </a:r>
            <a:r>
              <a:rPr lang="en-US" sz="1200" dirty="0"/>
              <a:t>/2006/</a:t>
            </a:r>
            <a:r>
              <a:rPr lang="en-US" sz="1200" dirty="0" err="1"/>
              <a:t>xaml</a:t>
            </a:r>
            <a:r>
              <a:rPr lang="en-US" sz="1200" dirty="0"/>
              <a:t>/presentation"</a:t>
            </a:r>
          </a:p>
          <a:p>
            <a:r>
              <a:rPr lang="en-US" sz="1200" dirty="0"/>
              <a:t>             </a:t>
            </a:r>
            <a:r>
              <a:rPr lang="en-US" sz="1200" dirty="0" err="1"/>
              <a:t>xmlns:x</a:t>
            </a:r>
            <a:r>
              <a:rPr lang="en-US" sz="1200" dirty="0"/>
              <a:t>="http://schemas.microsoft.com/</a:t>
            </a:r>
            <a:r>
              <a:rPr lang="en-US" sz="1200" dirty="0" err="1"/>
              <a:t>winfx</a:t>
            </a:r>
            <a:r>
              <a:rPr lang="en-US" sz="1200" dirty="0"/>
              <a:t>/2006/</a:t>
            </a:r>
            <a:r>
              <a:rPr lang="en-US" sz="1200" dirty="0" err="1"/>
              <a:t>xaml</a:t>
            </a:r>
            <a:r>
              <a:rPr lang="en-US" sz="1200" dirty="0"/>
              <a:t>" </a:t>
            </a:r>
          </a:p>
          <a:p>
            <a:r>
              <a:rPr lang="en-US" sz="1200" dirty="0"/>
              <a:t>             </a:t>
            </a:r>
            <a:r>
              <a:rPr lang="en-US" sz="1200" dirty="0" err="1"/>
              <a:t>xmlns:Converters</a:t>
            </a:r>
            <a:r>
              <a:rPr lang="en-US" sz="1200" dirty="0"/>
              <a:t>="</a:t>
            </a:r>
            <a:r>
              <a:rPr lang="en-US" sz="1200" dirty="0" err="1"/>
              <a:t>clr-namespace:GlobalVehicle.EntryLevel.Client.View.Converters</a:t>
            </a:r>
            <a:r>
              <a:rPr lang="en-US" sz="1200" dirty="0"/>
              <a:t>"</a:t>
            </a:r>
          </a:p>
          <a:p>
            <a:r>
              <a:rPr lang="en-US" sz="1200" dirty="0"/>
              <a:t>             </a:t>
            </a:r>
            <a:r>
              <a:rPr lang="en-US" sz="1200" dirty="0" err="1"/>
              <a:t>xmlns:local</a:t>
            </a:r>
            <a:r>
              <a:rPr lang="en-US" sz="1200" dirty="0"/>
              <a:t>="</a:t>
            </a:r>
            <a:r>
              <a:rPr lang="en-US" sz="1200" dirty="0" err="1"/>
              <a:t>clr-namespace:GlobalVehicle.EntryLevel.Client</a:t>
            </a:r>
            <a:r>
              <a:rPr lang="en-US" sz="1200" dirty="0"/>
              <a:t>"</a:t>
            </a:r>
          </a:p>
          <a:p>
            <a:r>
              <a:rPr lang="en-US" sz="1200" dirty="0"/>
              <a:t>             &gt;</a:t>
            </a:r>
          </a:p>
          <a:p>
            <a:r>
              <a:rPr lang="en-US" sz="1200" dirty="0"/>
              <a:t>    &lt;</a:t>
            </a:r>
            <a:r>
              <a:rPr lang="en-US" sz="1200" dirty="0" err="1"/>
              <a:t>Application.Resources</a:t>
            </a:r>
            <a:r>
              <a:rPr lang="en-US" sz="1200" dirty="0"/>
              <a:t>&gt;</a:t>
            </a:r>
          </a:p>
          <a:p>
            <a:r>
              <a:rPr lang="en-US" sz="1200" dirty="0"/>
              <a:t>        &lt;</a:t>
            </a:r>
            <a:r>
              <a:rPr lang="en-US" sz="1200" dirty="0" err="1"/>
              <a:t>ResourceDictionary</a:t>
            </a:r>
            <a:r>
              <a:rPr lang="en-US" sz="1200" dirty="0"/>
              <a:t>&gt;</a:t>
            </a:r>
          </a:p>
          <a:p>
            <a:r>
              <a:rPr lang="en-US" sz="1200" dirty="0" smtClean="0"/>
              <a:t>            &lt;</a:t>
            </a:r>
            <a:r>
              <a:rPr lang="en-US" sz="1200" dirty="0" err="1"/>
              <a:t>BooleanToVisibilityConverter</a:t>
            </a:r>
            <a:r>
              <a:rPr lang="en-US" sz="1200" dirty="0"/>
              <a:t> x:Key="VisibilityOfBool" /&gt;</a:t>
            </a:r>
          </a:p>
          <a:p>
            <a:r>
              <a:rPr lang="en-US" sz="1200" dirty="0" smtClean="0"/>
              <a:t>       &lt;/</a:t>
            </a:r>
            <a:r>
              <a:rPr lang="en-US" sz="1200" dirty="0" err="1"/>
              <a:t>ResourceDictionary</a:t>
            </a:r>
            <a:r>
              <a:rPr lang="en-US" sz="1200" dirty="0"/>
              <a:t>&gt;</a:t>
            </a:r>
          </a:p>
          <a:p>
            <a:r>
              <a:rPr lang="en-US" sz="1200" dirty="0"/>
              <a:t>    &lt;/</a:t>
            </a:r>
            <a:r>
              <a:rPr lang="en-US" sz="1200" dirty="0" err="1"/>
              <a:t>Application.Resources</a:t>
            </a:r>
            <a:r>
              <a:rPr lang="en-US" sz="1200" dirty="0"/>
              <a:t>&gt;</a:t>
            </a:r>
          </a:p>
          <a:p>
            <a:r>
              <a:rPr lang="en-US" sz="1200" dirty="0"/>
              <a:t>&lt;/Application&gt;</a:t>
            </a:r>
          </a:p>
          <a:p>
            <a:endParaRPr lang="en-US" sz="1200" dirty="0"/>
          </a:p>
        </p:txBody>
      </p:sp>
    </p:spTree>
    <p:extLst>
      <p:ext uri="{BB962C8B-B14F-4D97-AF65-F5344CB8AC3E}">
        <p14:creationId xmlns:p14="http://schemas.microsoft.com/office/powerpoint/2010/main" val="3749950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StringFormat</a:t>
            </a:r>
            <a:endParaRPr lang="en-US" dirty="0"/>
          </a:p>
        </p:txBody>
      </p:sp>
      <p:sp>
        <p:nvSpPr>
          <p:cNvPr id="3" name="Content Placeholder 2"/>
          <p:cNvSpPr>
            <a:spLocks noGrp="1"/>
          </p:cNvSpPr>
          <p:nvPr>
            <p:ph idx="1"/>
          </p:nvPr>
        </p:nvSpPr>
        <p:spPr/>
        <p:txBody>
          <a:bodyPr/>
          <a:lstStyle/>
          <a:p>
            <a:r>
              <a:rPr lang="en-US" dirty="0" smtClean="0"/>
              <a:t>Can be used to format a string directly in a binding statement</a:t>
            </a:r>
            <a:br>
              <a:rPr lang="en-US" dirty="0" smtClean="0"/>
            </a:br>
            <a:endParaRPr lang="en-US" dirty="0" smtClean="0"/>
          </a:p>
          <a:p>
            <a:pPr marL="0" indent="0">
              <a:buNone/>
            </a:pPr>
            <a:r>
              <a:rPr lang="en-US" sz="1600" dirty="0" smtClean="0"/>
              <a:t>&lt;</a:t>
            </a:r>
            <a:r>
              <a:rPr lang="en-US" sz="1600" dirty="0" err="1" smtClean="0"/>
              <a:t>TextBox</a:t>
            </a:r>
            <a:r>
              <a:rPr lang="en-US" sz="1600" dirty="0" smtClean="0"/>
              <a:t> Text=“{Binding </a:t>
            </a:r>
            <a:r>
              <a:rPr lang="en-US" sz="1600" dirty="0" err="1" smtClean="0"/>
              <a:t>HireDate</a:t>
            </a:r>
            <a:r>
              <a:rPr lang="en-US" sz="1600" dirty="0" smtClean="0"/>
              <a:t>, </a:t>
            </a:r>
            <a:r>
              <a:rPr lang="en-US" sz="1600" dirty="0" err="1" smtClean="0"/>
              <a:t>StringFormat</a:t>
            </a:r>
            <a:r>
              <a:rPr lang="en-US" sz="1600" dirty="0" smtClean="0"/>
              <a:t>={}{0:MM/</a:t>
            </a:r>
            <a:r>
              <a:rPr lang="en-US" sz="1600" dirty="0" err="1" smtClean="0"/>
              <a:t>dd</a:t>
            </a:r>
            <a:r>
              <a:rPr lang="en-US" sz="1600" dirty="0" smtClean="0"/>
              <a:t>/</a:t>
            </a:r>
            <a:r>
              <a:rPr lang="en-US" sz="1600" dirty="0" err="1" smtClean="0"/>
              <a:t>yyyy</a:t>
            </a:r>
            <a:r>
              <a:rPr lang="en-US" sz="1600" dirty="0" smtClean="0"/>
              <a:t>}}”/&gt;</a:t>
            </a:r>
          </a:p>
          <a:p>
            <a:pPr marL="0" indent="0">
              <a:buNone/>
            </a:pPr>
            <a:endParaRPr lang="en-US" sz="1600" dirty="0"/>
          </a:p>
          <a:p>
            <a:pPr marL="0" indent="0">
              <a:buNone/>
            </a:pPr>
            <a:r>
              <a:rPr lang="en-US" sz="1600" dirty="0" smtClean="0"/>
              <a:t>&lt;</a:t>
            </a:r>
            <a:r>
              <a:rPr lang="en-US" sz="1600" dirty="0" err="1" smtClean="0"/>
              <a:t>TextBox</a:t>
            </a:r>
            <a:r>
              <a:rPr lang="en-US" sz="1600" dirty="0" smtClean="0"/>
              <a:t> Text=“{Binding Amount, </a:t>
            </a:r>
            <a:r>
              <a:rPr lang="en-US" sz="1600" dirty="0" err="1" smtClean="0"/>
              <a:t>StringFormat</a:t>
            </a:r>
            <a:r>
              <a:rPr lang="en-US" sz="1600" dirty="0" smtClean="0"/>
              <a:t>=Amount: {0:C}}”/&gt;</a:t>
            </a:r>
            <a:endParaRPr lang="en-US" sz="1600" dirty="0"/>
          </a:p>
        </p:txBody>
      </p:sp>
    </p:spTree>
    <p:extLst>
      <p:ext uri="{BB962C8B-B14F-4D97-AF65-F5344CB8AC3E}">
        <p14:creationId xmlns:p14="http://schemas.microsoft.com/office/powerpoint/2010/main" val="6155053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DataBinding</a:t>
            </a:r>
            <a:r>
              <a:rPr lang="en-US" dirty="0" smtClean="0"/>
              <a:t> Errors</a:t>
            </a:r>
            <a:endParaRPr lang="en-US" dirty="0"/>
          </a:p>
        </p:txBody>
      </p:sp>
      <p:sp>
        <p:nvSpPr>
          <p:cNvPr id="3" name="Content Placeholder 2"/>
          <p:cNvSpPr>
            <a:spLocks noGrp="1"/>
          </p:cNvSpPr>
          <p:nvPr>
            <p:ph idx="1"/>
          </p:nvPr>
        </p:nvSpPr>
        <p:spPr/>
        <p:txBody>
          <a:bodyPr/>
          <a:lstStyle/>
          <a:p>
            <a:r>
              <a:rPr lang="en-US" dirty="0" smtClean="0"/>
              <a:t>Bindings are *case-sensitive*</a:t>
            </a:r>
          </a:p>
          <a:p>
            <a:pPr lvl="1"/>
            <a:r>
              <a:rPr lang="en-US" dirty="0" smtClean="0"/>
              <a:t>If a binding isn’t working, check the output window in Visual Studio.</a:t>
            </a:r>
          </a:p>
          <a:p>
            <a:pPr lvl="2"/>
            <a:r>
              <a:rPr lang="en-US" dirty="0" smtClean="0"/>
              <a:t>Look for errors that start with “</a:t>
            </a:r>
            <a:r>
              <a:rPr lang="en-US" dirty="0" err="1"/>
              <a:t>System.Windows.Data</a:t>
            </a:r>
            <a:r>
              <a:rPr lang="en-US" dirty="0"/>
              <a:t> Error: 40 : </a:t>
            </a:r>
            <a:r>
              <a:rPr lang="en-US" dirty="0" err="1" smtClean="0"/>
              <a:t>BindingExpression</a:t>
            </a:r>
            <a:r>
              <a:rPr lang="en-US" dirty="0" smtClean="0"/>
              <a:t>”</a:t>
            </a:r>
            <a:endParaRPr lang="en-US" dirty="0"/>
          </a:p>
        </p:txBody>
      </p:sp>
    </p:spTree>
    <p:extLst>
      <p:ext uri="{BB962C8B-B14F-4D97-AF65-F5344CB8AC3E}">
        <p14:creationId xmlns:p14="http://schemas.microsoft.com/office/powerpoint/2010/main" val="35721437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DataBinding</a:t>
            </a:r>
            <a:r>
              <a:rPr lang="en-US" dirty="0" smtClean="0"/>
              <a:t> Demo</a:t>
            </a:r>
            <a:endParaRPr lang="en-US" dirty="0"/>
          </a:p>
        </p:txBody>
      </p:sp>
    </p:spTree>
    <p:extLst>
      <p:ext uri="{BB962C8B-B14F-4D97-AF65-F5344CB8AC3E}">
        <p14:creationId xmlns:p14="http://schemas.microsoft.com/office/powerpoint/2010/main" val="11344758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and Templates</a:t>
            </a:r>
            <a:endParaRPr lang="en-US" dirty="0"/>
          </a:p>
        </p:txBody>
      </p:sp>
      <p:sp>
        <p:nvSpPr>
          <p:cNvPr id="3" name="Content Placeholder 2"/>
          <p:cNvSpPr>
            <a:spLocks noGrp="1"/>
          </p:cNvSpPr>
          <p:nvPr>
            <p:ph idx="1"/>
          </p:nvPr>
        </p:nvSpPr>
        <p:spPr/>
        <p:txBody>
          <a:bodyPr>
            <a:normAutofit/>
          </a:bodyPr>
          <a:lstStyle/>
          <a:p>
            <a:pPr lvl="1"/>
            <a:r>
              <a:rPr lang="en-US" dirty="0" smtClean="0"/>
              <a:t>Controls the look and feel of an application</a:t>
            </a:r>
          </a:p>
          <a:p>
            <a:pPr lvl="1"/>
            <a:r>
              <a:rPr lang="en-US" dirty="0" smtClean="0"/>
              <a:t>Can completely change how a control looks</a:t>
            </a:r>
          </a:p>
        </p:txBody>
      </p:sp>
    </p:spTree>
    <p:extLst>
      <p:ext uri="{BB962C8B-B14F-4D97-AF65-F5344CB8AC3E}">
        <p14:creationId xmlns:p14="http://schemas.microsoft.com/office/powerpoint/2010/main" val="11796626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lstStyle/>
          <a:p>
            <a:pPr lvl="1"/>
            <a:r>
              <a:rPr lang="en-US" dirty="0"/>
              <a:t>C</a:t>
            </a:r>
            <a:r>
              <a:rPr lang="en-US" dirty="0" smtClean="0"/>
              <a:t>an </a:t>
            </a:r>
            <a:r>
              <a:rPr lang="en-US" dirty="0"/>
              <a:t>be applied to any object which derives from </a:t>
            </a:r>
            <a:r>
              <a:rPr lang="en-US" dirty="0" err="1"/>
              <a:t>FrameworkElement</a:t>
            </a:r>
            <a:r>
              <a:rPr lang="en-US" dirty="0"/>
              <a:t> or </a:t>
            </a:r>
            <a:r>
              <a:rPr lang="en-US" dirty="0" err="1"/>
              <a:t>FrameworkContentElement</a:t>
            </a:r>
            <a:r>
              <a:rPr lang="en-US" dirty="0"/>
              <a:t>, both of which expose a public property named Style.</a:t>
            </a:r>
          </a:p>
          <a:p>
            <a:pPr lvl="1"/>
            <a:r>
              <a:rPr lang="en-US" dirty="0"/>
              <a:t>Local / global</a:t>
            </a:r>
          </a:p>
          <a:p>
            <a:pPr lvl="1"/>
            <a:r>
              <a:rPr lang="en-US" dirty="0"/>
              <a:t>Defines the appearance of a control</a:t>
            </a:r>
          </a:p>
          <a:p>
            <a:endParaRPr lang="en-US" dirty="0"/>
          </a:p>
        </p:txBody>
      </p:sp>
    </p:spTree>
    <p:extLst>
      <p:ext uri="{BB962C8B-B14F-4D97-AF65-F5344CB8AC3E}">
        <p14:creationId xmlns:p14="http://schemas.microsoft.com/office/powerpoint/2010/main" val="23632576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t>Styles Demo</a:t>
            </a:r>
            <a:endParaRPr lang="en-US" dirty="0"/>
          </a:p>
        </p:txBody>
      </p:sp>
    </p:spTree>
    <p:extLst>
      <p:ext uri="{BB962C8B-B14F-4D97-AF65-F5344CB8AC3E}">
        <p14:creationId xmlns:p14="http://schemas.microsoft.com/office/powerpoint/2010/main" val="9507374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normAutofit/>
          </a:bodyPr>
          <a:lstStyle/>
          <a:p>
            <a:r>
              <a:rPr lang="en-US" sz="2800" dirty="0" smtClean="0"/>
              <a:t>Styles can live in several places</a:t>
            </a:r>
          </a:p>
          <a:p>
            <a:pPr lvl="1"/>
            <a:r>
              <a:rPr lang="en-US" sz="2000" dirty="0" err="1" smtClean="0"/>
              <a:t>App.xaml</a:t>
            </a:r>
            <a:endParaRPr lang="en-US" sz="2000" dirty="0" smtClean="0"/>
          </a:p>
          <a:p>
            <a:pPr lvl="2"/>
            <a:r>
              <a:rPr lang="en-US" sz="1600" dirty="0" smtClean="0"/>
              <a:t>&lt;</a:t>
            </a:r>
            <a:r>
              <a:rPr lang="en-US" sz="1600" dirty="0" err="1" smtClean="0"/>
              <a:t>Application.Resources</a:t>
            </a:r>
            <a:r>
              <a:rPr lang="en-US" sz="1600" dirty="0" smtClean="0"/>
              <a:t>&gt;</a:t>
            </a:r>
          </a:p>
          <a:p>
            <a:pPr lvl="3"/>
            <a:r>
              <a:rPr lang="en-US" sz="1200" dirty="0" smtClean="0"/>
              <a:t>Available globally</a:t>
            </a:r>
          </a:p>
          <a:p>
            <a:pPr lvl="1"/>
            <a:r>
              <a:rPr lang="en-US" sz="2000" dirty="0" smtClean="0"/>
              <a:t>&lt;</a:t>
            </a:r>
            <a:r>
              <a:rPr lang="en-US" sz="2000" dirty="0" err="1" smtClean="0"/>
              <a:t>Window|Page|UserControl.Resources</a:t>
            </a:r>
            <a:r>
              <a:rPr lang="en-US" sz="2000" dirty="0" smtClean="0"/>
              <a:t>/&gt;</a:t>
            </a:r>
          </a:p>
          <a:p>
            <a:pPr lvl="2"/>
            <a:r>
              <a:rPr lang="en-US" sz="1600" dirty="0" smtClean="0"/>
              <a:t>Available only within that particular window, page or </a:t>
            </a:r>
            <a:r>
              <a:rPr lang="en-US" sz="1600" dirty="0" err="1" smtClean="0"/>
              <a:t>usercontrol</a:t>
            </a:r>
            <a:endParaRPr lang="en-US" sz="1600" dirty="0" smtClean="0"/>
          </a:p>
          <a:p>
            <a:pPr lvl="1"/>
            <a:r>
              <a:rPr lang="en-US" sz="2000" dirty="0" smtClean="0"/>
              <a:t>&lt;</a:t>
            </a:r>
            <a:r>
              <a:rPr lang="en-US" sz="2000" dirty="0" err="1" smtClean="0"/>
              <a:t>Control.Resources</a:t>
            </a:r>
            <a:r>
              <a:rPr lang="en-US" sz="2000" dirty="0" smtClean="0"/>
              <a:t>&gt;</a:t>
            </a:r>
          </a:p>
          <a:p>
            <a:pPr lvl="2"/>
            <a:r>
              <a:rPr lang="en-US" sz="1600" dirty="0" smtClean="0"/>
              <a:t>&lt;</a:t>
            </a:r>
            <a:r>
              <a:rPr lang="en-US" sz="1600" dirty="0" err="1" smtClean="0"/>
              <a:t>Button.Resources</a:t>
            </a:r>
            <a:r>
              <a:rPr lang="en-US" sz="1600" dirty="0" smtClean="0"/>
              <a:t>&gt;, &lt;</a:t>
            </a:r>
            <a:r>
              <a:rPr lang="en-US" sz="1600" dirty="0" err="1" smtClean="0"/>
              <a:t>Grid.Resources</a:t>
            </a:r>
            <a:r>
              <a:rPr lang="en-US" sz="1600" dirty="0" smtClean="0"/>
              <a:t>&gt;, etc.</a:t>
            </a:r>
          </a:p>
          <a:p>
            <a:pPr lvl="2"/>
            <a:r>
              <a:rPr lang="en-US" sz="1600" dirty="0" smtClean="0"/>
              <a:t>Only available within the context of that particular control</a:t>
            </a:r>
          </a:p>
        </p:txBody>
      </p:sp>
      <p:sp>
        <p:nvSpPr>
          <p:cNvPr id="5" name="Rectangle 4"/>
          <p:cNvSpPr/>
          <p:nvPr/>
        </p:nvSpPr>
        <p:spPr>
          <a:xfrm>
            <a:off x="4038600" y="4728358"/>
            <a:ext cx="4572000" cy="1169551"/>
          </a:xfrm>
          <a:prstGeom prst="rect">
            <a:avLst/>
          </a:prstGeom>
        </p:spPr>
        <p:txBody>
          <a:bodyPr>
            <a:spAutoFit/>
          </a:bodyPr>
          <a:lstStyle/>
          <a:p>
            <a:r>
              <a:rPr lang="en-US" sz="1400" dirty="0"/>
              <a:t>&lt;Style </a:t>
            </a:r>
            <a:r>
              <a:rPr lang="en-US" sz="1400" dirty="0" err="1"/>
              <a:t>TargetType</a:t>
            </a:r>
            <a:r>
              <a:rPr lang="en-US" sz="1400" dirty="0"/>
              <a:t>=“Button”&gt;</a:t>
            </a:r>
          </a:p>
          <a:p>
            <a:r>
              <a:rPr lang="en-US" sz="1400" dirty="0"/>
              <a:t>    &lt;Setter Property=“</a:t>
            </a:r>
            <a:r>
              <a:rPr lang="en-US" sz="1400" dirty="0" err="1"/>
              <a:t>FontSize</a:t>
            </a:r>
            <a:r>
              <a:rPr lang="en-US" sz="1400" dirty="0"/>
              <a:t>” Value=“24”/&gt;</a:t>
            </a:r>
          </a:p>
          <a:p>
            <a:r>
              <a:rPr lang="en-US" sz="1400" dirty="0"/>
              <a:t>    &lt;Setter Property=“</a:t>
            </a:r>
            <a:r>
              <a:rPr lang="en-US" sz="1400" dirty="0" err="1"/>
              <a:t>FontFamily</a:t>
            </a:r>
            <a:r>
              <a:rPr lang="en-US" sz="1400" dirty="0"/>
              <a:t>” Value=“Comic Sans MS</a:t>
            </a:r>
            <a:r>
              <a:rPr lang="en-US" sz="1400" dirty="0" smtClean="0"/>
              <a:t>”/&gt;</a:t>
            </a:r>
            <a:br>
              <a:rPr lang="en-US" sz="1400" dirty="0" smtClean="0"/>
            </a:br>
            <a:r>
              <a:rPr lang="en-US" sz="1400" dirty="0" smtClean="0"/>
              <a:t>    &lt;</a:t>
            </a:r>
            <a:r>
              <a:rPr lang="en-US" sz="1400" dirty="0"/>
              <a:t>Setter Property="Foreground" Value="Red"/&gt;</a:t>
            </a:r>
          </a:p>
          <a:p>
            <a:r>
              <a:rPr lang="en-US" sz="1400" dirty="0"/>
              <a:t>&lt;/Style&gt;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417" y="5084533"/>
            <a:ext cx="180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887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t>Data Templates</a:t>
            </a:r>
            <a:endParaRPr lang="en-US" dirty="0"/>
          </a:p>
        </p:txBody>
      </p:sp>
      <p:sp>
        <p:nvSpPr>
          <p:cNvPr id="3" name="Content Placeholder 2"/>
          <p:cNvSpPr>
            <a:spLocks noGrp="1"/>
          </p:cNvSpPr>
          <p:nvPr>
            <p:ph idx="1"/>
          </p:nvPr>
        </p:nvSpPr>
        <p:spPr/>
        <p:txBody>
          <a:bodyPr/>
          <a:lstStyle/>
          <a:p>
            <a:r>
              <a:rPr lang="en-US" dirty="0" smtClean="0"/>
              <a:t>Defines </a:t>
            </a:r>
            <a:r>
              <a:rPr lang="en-US" dirty="0"/>
              <a:t>the visual representation of </a:t>
            </a:r>
            <a:r>
              <a:rPr lang="en-US" dirty="0" smtClean="0"/>
              <a:t>data</a:t>
            </a:r>
            <a:endParaRPr lang="en-US" dirty="0"/>
          </a:p>
          <a:p>
            <a:endParaRPr lang="en-US" dirty="0"/>
          </a:p>
        </p:txBody>
      </p:sp>
    </p:spTree>
    <p:extLst>
      <p:ext uri="{BB962C8B-B14F-4D97-AF65-F5344CB8AC3E}">
        <p14:creationId xmlns:p14="http://schemas.microsoft.com/office/powerpoint/2010/main" val="2948613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workshop will be</a:t>
            </a:r>
            <a:endParaRPr lang="en-US" dirty="0"/>
          </a:p>
        </p:txBody>
      </p:sp>
      <p:sp>
        <p:nvSpPr>
          <p:cNvPr id="3" name="Content Placeholder 2"/>
          <p:cNvSpPr>
            <a:spLocks noGrp="1"/>
          </p:cNvSpPr>
          <p:nvPr>
            <p:ph idx="1"/>
          </p:nvPr>
        </p:nvSpPr>
        <p:spPr/>
        <p:txBody>
          <a:bodyPr/>
          <a:lstStyle/>
          <a:p>
            <a:r>
              <a:rPr lang="en-US" dirty="0" smtClean="0"/>
              <a:t>Focused on the here and now, mostly in the context of WPF, but </a:t>
            </a:r>
            <a:r>
              <a:rPr lang="en-US" dirty="0" smtClean="0"/>
              <a:t>also a little </a:t>
            </a:r>
            <a:r>
              <a:rPr lang="en-US" dirty="0" smtClean="0"/>
              <a:t>Silverlight and </a:t>
            </a:r>
            <a:r>
              <a:rPr lang="en-US" dirty="0" smtClean="0"/>
              <a:t>maybe some WP7</a:t>
            </a:r>
            <a:endParaRPr lang="en-US" dirty="0" smtClean="0"/>
          </a:p>
        </p:txBody>
      </p:sp>
    </p:spTree>
    <p:extLst>
      <p:ext uri="{BB962C8B-B14F-4D97-AF65-F5344CB8AC3E}">
        <p14:creationId xmlns:p14="http://schemas.microsoft.com/office/powerpoint/2010/main" val="14582754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DataTemplate</a:t>
            </a:r>
            <a:r>
              <a:rPr lang="en-US" dirty="0" smtClean="0"/>
              <a:t> Demo</a:t>
            </a:r>
            <a:endParaRPr lang="en-US" dirty="0"/>
          </a:p>
        </p:txBody>
      </p:sp>
    </p:spTree>
    <p:extLst>
      <p:ext uri="{BB962C8B-B14F-4D97-AF65-F5344CB8AC3E}">
        <p14:creationId xmlns:p14="http://schemas.microsoft.com/office/powerpoint/2010/main" val="16427085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Templates</a:t>
            </a:r>
            <a:endParaRPr lang="en-US" dirty="0"/>
          </a:p>
        </p:txBody>
      </p:sp>
      <p:sp>
        <p:nvSpPr>
          <p:cNvPr id="3" name="Content Placeholder 2"/>
          <p:cNvSpPr>
            <a:spLocks noGrp="1"/>
          </p:cNvSpPr>
          <p:nvPr>
            <p:ph idx="1"/>
          </p:nvPr>
        </p:nvSpPr>
        <p:spPr/>
        <p:txBody>
          <a:bodyPr/>
          <a:lstStyle/>
          <a:p>
            <a:r>
              <a:rPr lang="en-US" dirty="0" smtClean="0"/>
              <a:t>Determines a controls appearance</a:t>
            </a:r>
            <a:endParaRPr lang="en-US" dirty="0"/>
          </a:p>
        </p:txBody>
      </p:sp>
    </p:spTree>
    <p:extLst>
      <p:ext uri="{BB962C8B-B14F-4D97-AF65-F5344CB8AC3E}">
        <p14:creationId xmlns:p14="http://schemas.microsoft.com/office/powerpoint/2010/main" val="15969660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ControlTemplate</a:t>
            </a:r>
            <a:r>
              <a:rPr lang="en-US" dirty="0" smtClean="0"/>
              <a:t> Demo</a:t>
            </a:r>
            <a:endParaRPr lang="en-US" dirty="0"/>
          </a:p>
        </p:txBody>
      </p:sp>
    </p:spTree>
    <p:extLst>
      <p:ext uri="{BB962C8B-B14F-4D97-AF65-F5344CB8AC3E}">
        <p14:creationId xmlns:p14="http://schemas.microsoft.com/office/powerpoint/2010/main" val="15858832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b="1" dirty="0"/>
              <a:t>http://tinyurl.com/PortToWindowsStore</a:t>
            </a:r>
            <a:endParaRPr lang="en-US" dirty="0"/>
          </a:p>
        </p:txBody>
      </p:sp>
    </p:spTree>
    <p:extLst>
      <p:ext uri="{BB962C8B-B14F-4D97-AF65-F5344CB8AC3E}">
        <p14:creationId xmlns:p14="http://schemas.microsoft.com/office/powerpoint/2010/main" val="14822503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Contact Info</a:t>
            </a:r>
            <a:endParaRPr lang="en-US" b="1" dirty="0">
              <a:ln w="12700">
                <a:solidFill>
                  <a:schemeClr val="tx2">
                    <a:satMod val="155000"/>
                  </a:schemeClr>
                </a:solidFill>
                <a:prstDash val="solid"/>
              </a:ln>
              <a:solidFill>
                <a:schemeClr val="bg2">
                  <a:tint val="85000"/>
                  <a:satMod val="155000"/>
                </a:schemeClr>
              </a:solidFill>
            </a:endParaRPr>
          </a:p>
        </p:txBody>
      </p:sp>
      <p:sp>
        <p:nvSpPr>
          <p:cNvPr id="3" name="Content Placeholder 2"/>
          <p:cNvSpPr>
            <a:spLocks noGrp="1"/>
          </p:cNvSpPr>
          <p:nvPr>
            <p:ph idx="1"/>
          </p:nvPr>
        </p:nvSpPr>
        <p:spPr/>
        <p:txBody>
          <a:bodyPr>
            <a:normAutofit/>
          </a:bodyPr>
          <a:lstStyle/>
          <a:p>
            <a:r>
              <a:rPr lang="en-US" sz="2800" dirty="0" smtClean="0"/>
              <a:t>Email: </a:t>
            </a:r>
            <a:r>
              <a:rPr lang="en-US" sz="2800" dirty="0" smtClean="0">
                <a:hlinkClick r:id="rId2"/>
              </a:rPr>
              <a:t>mjeaton@validussolutions.com</a:t>
            </a:r>
            <a:endParaRPr lang="en-US" sz="2800" dirty="0" smtClean="0"/>
          </a:p>
          <a:p>
            <a:r>
              <a:rPr lang="en-US" sz="2800" dirty="0" smtClean="0"/>
              <a:t>Blog: </a:t>
            </a:r>
            <a:r>
              <a:rPr lang="en-US" sz="2800" dirty="0" smtClean="0">
                <a:hlinkClick r:id="rId3"/>
              </a:rPr>
              <a:t>http://mjeaton.net/blog</a:t>
            </a:r>
            <a:endParaRPr lang="en-US" sz="2800" dirty="0" smtClean="0"/>
          </a:p>
          <a:p>
            <a:r>
              <a:rPr lang="en-US" sz="2800" dirty="0" smtClean="0"/>
              <a:t>Twitter: @</a:t>
            </a:r>
            <a:r>
              <a:rPr lang="en-US" sz="2800" dirty="0" err="1" smtClean="0"/>
              <a:t>mjeaton</a:t>
            </a:r>
            <a:endParaRPr lang="en-US" sz="2800" dirty="0" smtClean="0"/>
          </a:p>
        </p:txBody>
      </p:sp>
    </p:spTree>
    <p:extLst>
      <p:ext uri="{BB962C8B-B14F-4D97-AF65-F5344CB8AC3E}">
        <p14:creationId xmlns:p14="http://schemas.microsoft.com/office/powerpoint/2010/main" val="80957864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workshop will NOT be</a:t>
            </a:r>
            <a:endParaRPr lang="en-US" dirty="0"/>
          </a:p>
        </p:txBody>
      </p:sp>
      <p:sp>
        <p:nvSpPr>
          <p:cNvPr id="3" name="Content Placeholder 2"/>
          <p:cNvSpPr>
            <a:spLocks noGrp="1"/>
          </p:cNvSpPr>
          <p:nvPr>
            <p:ph idx="1"/>
          </p:nvPr>
        </p:nvSpPr>
        <p:spPr/>
        <p:txBody>
          <a:bodyPr/>
          <a:lstStyle/>
          <a:p>
            <a:r>
              <a:rPr lang="en-US" dirty="0" smtClean="0"/>
              <a:t>Dealing with Windows </a:t>
            </a:r>
            <a:r>
              <a:rPr lang="en-US" dirty="0" smtClean="0"/>
              <a:t>8, other than a discussion on how XAML fits into the Windows 8 development world</a:t>
            </a:r>
            <a:endParaRPr lang="en-US" dirty="0"/>
          </a:p>
          <a:p>
            <a:pPr lvl="1"/>
            <a:r>
              <a:rPr lang="en-US" dirty="0" smtClean="0"/>
              <a:t>Phil </a:t>
            </a:r>
            <a:r>
              <a:rPr lang="en-US" dirty="0" err="1" smtClean="0"/>
              <a:t>Japikse</a:t>
            </a:r>
            <a:r>
              <a:rPr lang="en-US" dirty="0" smtClean="0"/>
              <a:t> and Jesse Liberty are doing </a:t>
            </a:r>
            <a:r>
              <a:rPr lang="en-US" dirty="0"/>
              <a:t>the Windows 8 workshop right now!</a:t>
            </a:r>
          </a:p>
        </p:txBody>
      </p:sp>
    </p:spTree>
    <p:extLst>
      <p:ext uri="{BB962C8B-B14F-4D97-AF65-F5344CB8AC3E}">
        <p14:creationId xmlns:p14="http://schemas.microsoft.com/office/powerpoint/2010/main" val="1938123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should have</a:t>
            </a:r>
            <a:endParaRPr lang="en-US" dirty="0"/>
          </a:p>
        </p:txBody>
      </p:sp>
      <p:sp>
        <p:nvSpPr>
          <p:cNvPr id="3" name="Content Placeholder 2"/>
          <p:cNvSpPr>
            <a:spLocks noGrp="1"/>
          </p:cNvSpPr>
          <p:nvPr>
            <p:ph idx="1"/>
          </p:nvPr>
        </p:nvSpPr>
        <p:spPr/>
        <p:txBody>
          <a:bodyPr/>
          <a:lstStyle/>
          <a:p>
            <a:r>
              <a:rPr lang="en-US" dirty="0" smtClean="0"/>
              <a:t>Visual Studio 2012 or Visual Studio 2010 installed and running!</a:t>
            </a:r>
          </a:p>
        </p:txBody>
      </p:sp>
    </p:spTree>
    <p:extLst>
      <p:ext uri="{BB962C8B-B14F-4D97-AF65-F5344CB8AC3E}">
        <p14:creationId xmlns:p14="http://schemas.microsoft.com/office/powerpoint/2010/main" val="2415108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Why should I care?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70370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12725</TotalTime>
  <Words>2368</Words>
  <Application>Microsoft Office PowerPoint</Application>
  <PresentationFormat>On-screen Show (4:3)</PresentationFormat>
  <Paragraphs>489</Paragraphs>
  <Slides>64</Slides>
  <Notes>13</Notes>
  <HiddenSlides>3</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PowerPoint Presentation</vt:lpstr>
      <vt:lpstr>An Introduction to XAML using WPF</vt:lpstr>
      <vt:lpstr>PowerPoint Presentation</vt:lpstr>
      <vt:lpstr>PowerPoint Presentation</vt:lpstr>
      <vt:lpstr>Schedule</vt:lpstr>
      <vt:lpstr>This workshop will be</vt:lpstr>
      <vt:lpstr>This workshop will NOT be</vt:lpstr>
      <vt:lpstr>You should have</vt:lpstr>
      <vt:lpstr>XAML: Why should I care?</vt:lpstr>
      <vt:lpstr>WPF: Why should I care?</vt:lpstr>
      <vt:lpstr>WPF is…</vt:lpstr>
      <vt:lpstr>XAML is…</vt:lpstr>
      <vt:lpstr>In WPF (and Silverlight), XAML is…</vt:lpstr>
      <vt:lpstr>Anatomy of a XAML file</vt:lpstr>
      <vt:lpstr>XAML Tags</vt:lpstr>
      <vt:lpstr>XAML Tags</vt:lpstr>
      <vt:lpstr>Did you know?</vt:lpstr>
      <vt:lpstr>PowerPoint Presentation</vt:lpstr>
      <vt:lpstr>App.xaml</vt:lpstr>
      <vt:lpstr>App.xaml.cs</vt:lpstr>
      <vt:lpstr>Margins</vt:lpstr>
      <vt:lpstr>Padding</vt:lpstr>
      <vt:lpstr>Alignment</vt:lpstr>
      <vt:lpstr>ContentAlignment</vt:lpstr>
      <vt:lpstr>Control Types</vt:lpstr>
      <vt:lpstr>Grid</vt:lpstr>
      <vt:lpstr>PowerPoint Presentation</vt:lpstr>
      <vt:lpstr>StackPanel</vt:lpstr>
      <vt:lpstr>DockPanel</vt:lpstr>
      <vt:lpstr>WrapPanel</vt:lpstr>
      <vt:lpstr>Canvas</vt:lpstr>
      <vt:lpstr>Combining Layouts</vt:lpstr>
      <vt:lpstr>Grouping Controls</vt:lpstr>
      <vt:lpstr>GroupBox</vt:lpstr>
      <vt:lpstr>Expander</vt:lpstr>
      <vt:lpstr>Content Controls</vt:lpstr>
      <vt:lpstr>Button</vt:lpstr>
      <vt:lpstr>CheckBox</vt:lpstr>
      <vt:lpstr>Text Controls</vt:lpstr>
      <vt:lpstr>List Controls</vt:lpstr>
      <vt:lpstr>List Controls</vt:lpstr>
      <vt:lpstr>ScrollViewer</vt:lpstr>
      <vt:lpstr>Data Binding</vt:lpstr>
      <vt:lpstr>Data Binding</vt:lpstr>
      <vt:lpstr>Data Binding</vt:lpstr>
      <vt:lpstr>INotifyPropertyChanged</vt:lpstr>
      <vt:lpstr>INotifyPropertyChanged</vt:lpstr>
      <vt:lpstr>Collections</vt:lpstr>
      <vt:lpstr>Converters</vt:lpstr>
      <vt:lpstr>Common Converters</vt:lpstr>
      <vt:lpstr>Usage of BooleanToVisibilityConverter</vt:lpstr>
      <vt:lpstr>StringFormat</vt:lpstr>
      <vt:lpstr>DataBinding Errors</vt:lpstr>
      <vt:lpstr>PowerPoint Presentation</vt:lpstr>
      <vt:lpstr>Styles and Templates</vt:lpstr>
      <vt:lpstr>Styles</vt:lpstr>
      <vt:lpstr>PowerPoint Presentation</vt:lpstr>
      <vt:lpstr>Styles</vt:lpstr>
      <vt:lpstr>Data Templates</vt:lpstr>
      <vt:lpstr>PowerPoint Presentation</vt:lpstr>
      <vt:lpstr>Control Templates</vt:lpstr>
      <vt:lpstr>PowerPoint Presentation</vt:lpstr>
      <vt:lpstr>Resources</vt:lpstr>
      <vt:lpstr>Contact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WPF</dc:title>
  <dc:creator>Michael Eaton</dc:creator>
  <cp:lastModifiedBy>Michael Eaton</cp:lastModifiedBy>
  <cp:revision>57</cp:revision>
  <dcterms:created xsi:type="dcterms:W3CDTF">2011-07-13T13:37:04Z</dcterms:created>
  <dcterms:modified xsi:type="dcterms:W3CDTF">2013-04-25T18:54:45Z</dcterms:modified>
</cp:coreProperties>
</file>