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75" r:id="rId2"/>
    <p:sldId id="263" r:id="rId3"/>
    <p:sldId id="256" r:id="rId4"/>
    <p:sldId id="257" r:id="rId5"/>
    <p:sldId id="264" r:id="rId6"/>
    <p:sldId id="265" r:id="rId7"/>
    <p:sldId id="266" r:id="rId8"/>
    <p:sldId id="267" r:id="rId9"/>
    <p:sldId id="258" r:id="rId10"/>
    <p:sldId id="259" r:id="rId11"/>
    <p:sldId id="260" r:id="rId12"/>
    <p:sldId id="268" r:id="rId13"/>
    <p:sldId id="261" r:id="rId14"/>
    <p:sldId id="270" r:id="rId15"/>
    <p:sldId id="271" r:id="rId16"/>
    <p:sldId id="269" r:id="rId17"/>
    <p:sldId id="276" r:id="rId18"/>
    <p:sldId id="283" r:id="rId19"/>
    <p:sldId id="284" r:id="rId20"/>
    <p:sldId id="285" r:id="rId21"/>
    <p:sldId id="286" r:id="rId22"/>
    <p:sldId id="277" r:id="rId23"/>
    <p:sldId id="287" r:id="rId24"/>
    <p:sldId id="278" r:id="rId25"/>
    <p:sldId id="279" r:id="rId26"/>
    <p:sldId id="280" r:id="rId27"/>
    <p:sldId id="281" r:id="rId28"/>
    <p:sldId id="291" r:id="rId29"/>
    <p:sldId id="282" r:id="rId30"/>
    <p:sldId id="272" r:id="rId31"/>
    <p:sldId id="273" r:id="rId32"/>
    <p:sldId id="274" r:id="rId33"/>
    <p:sldId id="288" r:id="rId34"/>
    <p:sldId id="289" r:id="rId35"/>
    <p:sldId id="290" r:id="rId36"/>
    <p:sldId id="26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37" autoAdjust="0"/>
    <p:restoredTop sz="70734" autoAdjust="0"/>
  </p:normalViewPr>
  <p:slideViewPr>
    <p:cSldViewPr>
      <p:cViewPr>
        <p:scale>
          <a:sx n="69" d="100"/>
          <a:sy n="69" d="100"/>
        </p:scale>
        <p:origin x="-72" y="24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99FE7A-0E98-4606-9241-C40186340405}" type="datetimeFigureOut">
              <a:rPr lang="en-US" smtClean="0"/>
              <a:t>4/23/2013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813696-705E-46F3-8536-9F7F0CB6604C}" type="slidenum">
              <a:rPr lang="en-US" smtClean="0"/>
              <a:t>‹#›</a:t>
            </a:fld>
            <a:endParaRPr lang="en-US"/>
          </a:p>
        </p:txBody>
      </p:sp>
    </p:spTree>
    <p:extLst>
      <p:ext uri="{BB962C8B-B14F-4D97-AF65-F5344CB8AC3E}">
        <p14:creationId xmlns:p14="http://schemas.microsoft.com/office/powerpoint/2010/main" val="1193212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813696-705E-46F3-8536-9F7F0CB6604C}" type="slidenum">
              <a:rPr lang="en-US" smtClean="0"/>
              <a:t>12</a:t>
            </a:fld>
            <a:endParaRPr lang="en-US"/>
          </a:p>
        </p:txBody>
      </p:sp>
    </p:spTree>
    <p:extLst>
      <p:ext uri="{BB962C8B-B14F-4D97-AF65-F5344CB8AC3E}">
        <p14:creationId xmlns:p14="http://schemas.microsoft.com/office/powerpoint/2010/main" val="996089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Silverlight is a free plug-in powered by the .NET framework that is compatible across multiple browsers, devices and operating systems to bring a new level of interactivity wherever the Web works. With support for advanced data integration, multithreading, HD video using IIS Smooth Streaming, and built in content protection, Silverlight enables online and offline applications for a broad range of business and consumer scenarios.</a:t>
            </a:r>
            <a:endParaRPr lang="en-US" dirty="0"/>
          </a:p>
        </p:txBody>
      </p:sp>
      <p:sp>
        <p:nvSpPr>
          <p:cNvPr id="4" name="Slide Number Placeholder 3"/>
          <p:cNvSpPr>
            <a:spLocks noGrp="1"/>
          </p:cNvSpPr>
          <p:nvPr>
            <p:ph type="sldNum" sz="quarter" idx="10"/>
          </p:nvPr>
        </p:nvSpPr>
        <p:spPr/>
        <p:txBody>
          <a:bodyPr/>
          <a:lstStyle/>
          <a:p>
            <a:fld id="{E0DC6DC9-4972-4919-931E-2CB285D48BD7}" type="slidenum">
              <a:rPr lang="en-US" smtClean="0"/>
              <a:pPr/>
              <a:t>18</a:t>
            </a:fld>
            <a:endParaRPr lang="en-US"/>
          </a:p>
        </p:txBody>
      </p:sp>
    </p:spTree>
    <p:extLst>
      <p:ext uri="{BB962C8B-B14F-4D97-AF65-F5344CB8AC3E}">
        <p14:creationId xmlns:p14="http://schemas.microsoft.com/office/powerpoint/2010/main" val="3659606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196DFA-6F1B-497F-B5BA-EC737023875D}" type="slidenum">
              <a:rPr lang="en-US" smtClean="0"/>
              <a:t>22</a:t>
            </a:fld>
            <a:endParaRPr lang="en-US"/>
          </a:p>
        </p:txBody>
      </p:sp>
    </p:spTree>
    <p:extLst>
      <p:ext uri="{BB962C8B-B14F-4D97-AF65-F5344CB8AC3E}">
        <p14:creationId xmlns:p14="http://schemas.microsoft.com/office/powerpoint/2010/main" val="4162474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196DFA-6F1B-497F-B5BA-EC737023875D}" type="slidenum">
              <a:rPr lang="en-US" smtClean="0"/>
              <a:t>24</a:t>
            </a:fld>
            <a:endParaRPr lang="en-US"/>
          </a:p>
        </p:txBody>
      </p:sp>
    </p:spTree>
    <p:extLst>
      <p:ext uri="{BB962C8B-B14F-4D97-AF65-F5344CB8AC3E}">
        <p14:creationId xmlns:p14="http://schemas.microsoft.com/office/powerpoint/2010/main" val="2020778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196DFA-6F1B-497F-B5BA-EC737023875D}" type="slidenum">
              <a:rPr lang="en-US" smtClean="0"/>
              <a:t>29</a:t>
            </a:fld>
            <a:endParaRPr lang="en-US"/>
          </a:p>
        </p:txBody>
      </p:sp>
    </p:spTree>
    <p:extLst>
      <p:ext uri="{BB962C8B-B14F-4D97-AF65-F5344CB8AC3E}">
        <p14:creationId xmlns:p14="http://schemas.microsoft.com/office/powerpoint/2010/main" val="1802590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Binding</a:t>
            </a:r>
          </a:p>
          <a:p>
            <a:r>
              <a:rPr lang="en-US" dirty="0" smtClean="0"/>
              <a:t>Targets</a:t>
            </a:r>
          </a:p>
          <a:p>
            <a:r>
              <a:rPr lang="en-US" dirty="0" smtClean="0"/>
              <a:t> - property on a framework</a:t>
            </a:r>
            <a:r>
              <a:rPr lang="en-US" baseline="0" dirty="0" smtClean="0"/>
              <a:t> object such as Text on a </a:t>
            </a:r>
            <a:r>
              <a:rPr lang="en-US" baseline="0" dirty="0" err="1" smtClean="0"/>
              <a:t>TextBox</a:t>
            </a:r>
            <a:endParaRPr lang="en-US" baseline="0" dirty="0" smtClean="0"/>
          </a:p>
          <a:p>
            <a:pPr marL="171450" indent="-171450">
              <a:buFontTx/>
              <a:buChar char="-"/>
            </a:pPr>
            <a:r>
              <a:rPr lang="en-US" baseline="0" dirty="0" smtClean="0"/>
              <a:t>{Binding} is a markup extension</a:t>
            </a:r>
          </a:p>
          <a:p>
            <a:pPr marL="0" indent="0">
              <a:buFontTx/>
              <a:buNone/>
            </a:pPr>
            <a:r>
              <a:rPr lang="en-US" baseline="0" dirty="0" smtClean="0"/>
              <a:t>	- causes a Binding object to be created</a:t>
            </a:r>
          </a:p>
          <a:p>
            <a:pPr marL="0" indent="0">
              <a:buFontTx/>
              <a:buNone/>
            </a:pPr>
            <a:r>
              <a:rPr lang="en-US" baseline="0" dirty="0" smtClean="0"/>
              <a:t>	- Path, </a:t>
            </a:r>
            <a:r>
              <a:rPr lang="en-US" baseline="0" dirty="0" err="1" smtClean="0"/>
              <a:t>Xpath</a:t>
            </a:r>
            <a:r>
              <a:rPr lang="en-US" baseline="0" dirty="0" smtClean="0"/>
              <a:t>, Source, Mode</a:t>
            </a:r>
          </a:p>
          <a:p>
            <a:pPr marL="0" indent="0">
              <a:buFontTx/>
              <a:buNone/>
            </a:pPr>
            <a:r>
              <a:rPr lang="en-US" baseline="0" dirty="0" smtClean="0"/>
              <a:t>		- Mode = </a:t>
            </a:r>
            <a:r>
              <a:rPr lang="en-US" baseline="0" dirty="0" err="1" smtClean="0"/>
              <a:t>OneWay</a:t>
            </a:r>
            <a:r>
              <a:rPr lang="en-US" baseline="0" dirty="0" smtClean="0"/>
              <a:t>, </a:t>
            </a:r>
            <a:r>
              <a:rPr lang="en-US" baseline="0" dirty="0" err="1" smtClean="0"/>
              <a:t>TwoWay</a:t>
            </a:r>
            <a:r>
              <a:rPr lang="en-US" baseline="0" dirty="0" smtClean="0"/>
              <a:t>, </a:t>
            </a:r>
            <a:r>
              <a:rPr lang="en-US" baseline="0" dirty="0" err="1" smtClean="0"/>
              <a:t>OneWayToSource</a:t>
            </a:r>
            <a:r>
              <a:rPr lang="en-US" baseline="0" dirty="0" smtClean="0"/>
              <a:t> (don’t read the source, but update it with whatever the user types in), </a:t>
            </a:r>
            <a:r>
              <a:rPr lang="en-US" baseline="0" dirty="0" err="1" smtClean="0"/>
              <a:t>OneTime</a:t>
            </a:r>
            <a:r>
              <a:rPr lang="en-US" baseline="0" dirty="0" smtClean="0"/>
              <a:t> (don’t expect source to change)</a:t>
            </a:r>
            <a:endParaRPr lang="en-US" dirty="0" smtClean="0"/>
          </a:p>
          <a:p>
            <a:r>
              <a:rPr lang="en-US" dirty="0" err="1" smtClean="0"/>
              <a:t>DataContext</a:t>
            </a:r>
            <a:endParaRPr lang="en-US" dirty="0" smtClean="0"/>
          </a:p>
          <a:p>
            <a:r>
              <a:rPr lang="en-US" dirty="0" err="1" smtClean="0"/>
              <a:t>Data</a:t>
            </a:r>
            <a:r>
              <a:rPr lang="en-US" baseline="0" dirty="0" err="1" smtClean="0"/>
              <a:t>Templates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B813696-705E-46F3-8536-9F7F0CB6604C}" type="slidenum">
              <a:rPr lang="en-US" smtClean="0"/>
              <a:t>32</a:t>
            </a:fld>
            <a:endParaRPr lang="en-US"/>
          </a:p>
        </p:txBody>
      </p:sp>
    </p:spTree>
    <p:extLst>
      <p:ext uri="{BB962C8B-B14F-4D97-AF65-F5344CB8AC3E}">
        <p14:creationId xmlns:p14="http://schemas.microsoft.com/office/powerpoint/2010/main" val="70109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Lookless</a:t>
            </a:r>
            <a:r>
              <a:rPr lang="en-US" dirty="0" smtClean="0"/>
              <a:t> controls</a:t>
            </a:r>
          </a:p>
          <a:p>
            <a:r>
              <a:rPr lang="en-US" dirty="0" err="1" smtClean="0"/>
              <a:t>ControlTemplates</a:t>
            </a:r>
            <a:endParaRPr lang="en-US" dirty="0" smtClean="0"/>
          </a:p>
          <a:p>
            <a:r>
              <a:rPr lang="en-US" dirty="0" err="1" smtClean="0"/>
              <a:t>TemplateBinding</a:t>
            </a:r>
            <a:endParaRPr lang="en-US" dirty="0" smtClean="0"/>
          </a:p>
          <a:p>
            <a:r>
              <a:rPr lang="en-US" dirty="0" smtClean="0"/>
              <a:t>Triggers</a:t>
            </a:r>
          </a:p>
          <a:p>
            <a:r>
              <a:rPr lang="en-US" dirty="0" err="1" smtClean="0"/>
              <a:t>ContentControl</a:t>
            </a:r>
            <a:endParaRPr lang="en-US" dirty="0" smtClean="0"/>
          </a:p>
          <a:p>
            <a:r>
              <a:rPr lang="en-US" dirty="0" err="1" smtClean="0"/>
              <a:t>ItemsControl</a:t>
            </a:r>
            <a:endParaRPr lang="en-US" dirty="0" smtClean="0"/>
          </a:p>
          <a:p>
            <a:endParaRPr lang="en-US" dirty="0"/>
          </a:p>
        </p:txBody>
      </p:sp>
      <p:sp>
        <p:nvSpPr>
          <p:cNvPr id="4" name="Slide Number Placeholder 3"/>
          <p:cNvSpPr>
            <a:spLocks noGrp="1"/>
          </p:cNvSpPr>
          <p:nvPr>
            <p:ph type="sldNum" sz="quarter" idx="10"/>
          </p:nvPr>
        </p:nvSpPr>
        <p:spPr/>
        <p:txBody>
          <a:bodyPr/>
          <a:lstStyle/>
          <a:p>
            <a:fld id="{FB813696-705E-46F3-8536-9F7F0CB6604C}" type="slidenum">
              <a:rPr lang="en-US" smtClean="0"/>
              <a:t>34</a:t>
            </a:fld>
            <a:endParaRPr lang="en-US"/>
          </a:p>
        </p:txBody>
      </p:sp>
    </p:spTree>
    <p:extLst>
      <p:ext uri="{BB962C8B-B14F-4D97-AF65-F5344CB8AC3E}">
        <p14:creationId xmlns:p14="http://schemas.microsoft.com/office/powerpoint/2010/main" val="2913673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276096"/>
          </a:xfrm>
          <a:prstGeom prst="rect">
            <a:avLst/>
          </a:prstGeom>
        </p:spPr>
      </p:pic>
    </p:spTree>
    <p:extLst>
      <p:ext uri="{BB962C8B-B14F-4D97-AF65-F5344CB8AC3E}">
        <p14:creationId xmlns:p14="http://schemas.microsoft.com/office/powerpoint/2010/main" val="3753123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mjeaton.net/blog" TargetMode="External"/><Relationship Id="rId2" Type="http://schemas.openxmlformats.org/officeDocument/2006/relationships/hyperlink" Target="mailto:mjeaton@validussolutions.com" TargetMode="External"/><Relationship Id="rId1" Type="http://schemas.openxmlformats.org/officeDocument/2006/relationships/slideLayout" Target="../slideLayouts/slideLayout2.xml"/><Relationship Id="rId4" Type="http://schemas.openxmlformats.org/officeDocument/2006/relationships/hyperlink" Target="http://www.linkedin.com/in/mjeato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gif"/><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2.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19.tif"/><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791200"/>
          </a:xfrm>
        </p:spPr>
        <p:txBody>
          <a:bodyPr>
            <a:normAutofit fontScale="62500" lnSpcReduction="20000"/>
          </a:bodyPr>
          <a:lstStyle/>
          <a:p>
            <a:pPr marL="0" indent="0" fontAlgn="base">
              <a:buNone/>
            </a:pPr>
            <a:r>
              <a:rPr lang="en-US" dirty="0"/>
              <a:t>You're a developer with years of experience creating amazing web or </a:t>
            </a:r>
            <a:r>
              <a:rPr lang="en-US" dirty="0" err="1"/>
              <a:t>WinForms</a:t>
            </a:r>
            <a:r>
              <a:rPr lang="en-US" dirty="0"/>
              <a:t> applications, but you've just been assigned to a *gasp* WPF or Silverlight (or WP7) project! Because you're an expert developer, you're expected to love this new technology and be productive from day 1. You click File | New | WPF (or Silverlight) project and feel completely lost as you open the XAML files. Not only that, but you have to contend with new patterns like MVVM! Trust me, it's not as bad as it appears and XAML is NOT as hard as you think. This hands-on workshop will cover the things you need to know to be successful on your first XAML-based project.</a:t>
            </a:r>
          </a:p>
          <a:p>
            <a:pPr fontAlgn="base"/>
            <a:r>
              <a:rPr lang="en-US" dirty="0"/>
              <a:t>Attendees can expect an all-day dive into the following XAML concepts:</a:t>
            </a:r>
          </a:p>
          <a:p>
            <a:pPr fontAlgn="base"/>
            <a:r>
              <a:rPr lang="en-US" dirty="0"/>
              <a:t>Overview of XAML</a:t>
            </a:r>
          </a:p>
          <a:p>
            <a:pPr fontAlgn="base"/>
            <a:r>
              <a:rPr lang="en-US" dirty="0"/>
              <a:t>Layouts</a:t>
            </a:r>
          </a:p>
          <a:p>
            <a:pPr fontAlgn="base"/>
            <a:r>
              <a:rPr lang="en-US" dirty="0"/>
              <a:t>Controls</a:t>
            </a:r>
          </a:p>
          <a:p>
            <a:pPr fontAlgn="base"/>
            <a:r>
              <a:rPr lang="en-US" dirty="0" err="1"/>
              <a:t>Databinding</a:t>
            </a:r>
            <a:endParaRPr lang="en-US" dirty="0"/>
          </a:p>
          <a:p>
            <a:pPr fontAlgn="base"/>
            <a:r>
              <a:rPr lang="en-US" dirty="0"/>
              <a:t>Styling</a:t>
            </a:r>
          </a:p>
          <a:p>
            <a:pPr fontAlgn="base"/>
            <a:r>
              <a:rPr lang="en-US" dirty="0" err="1"/>
              <a:t>Templating</a:t>
            </a:r>
            <a:endParaRPr lang="en-US" dirty="0"/>
          </a:p>
          <a:p>
            <a:pPr fontAlgn="base"/>
            <a:r>
              <a:rPr lang="en-US" dirty="0"/>
              <a:t>Patterns such as MVVM</a:t>
            </a:r>
          </a:p>
          <a:p>
            <a:pPr fontAlgn="base"/>
            <a:r>
              <a:rPr lang="en-US" dirty="0"/>
              <a:t>And More</a:t>
            </a:r>
          </a:p>
          <a:p>
            <a:pPr fontAlgn="base"/>
            <a:r>
              <a:rPr lang="en-US" dirty="0"/>
              <a:t>There will be a lot to cover in 8 hours and the day will get progressively more advanced as we move through more topics.</a:t>
            </a:r>
          </a:p>
          <a:p>
            <a:pPr marL="0" indent="0">
              <a:buNone/>
            </a:pPr>
            <a:endParaRPr lang="en-US" dirty="0"/>
          </a:p>
        </p:txBody>
      </p:sp>
    </p:spTree>
    <p:extLst>
      <p:ext uri="{BB962C8B-B14F-4D97-AF65-F5344CB8AC3E}">
        <p14:creationId xmlns:p14="http://schemas.microsoft.com/office/powerpoint/2010/main" val="1323513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800" y="331431"/>
            <a:ext cx="5410200" cy="2907068"/>
          </a:xfr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00" y="3251200"/>
            <a:ext cx="5029200" cy="33528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24200" y="2127931"/>
            <a:ext cx="5757028" cy="2221137"/>
          </a:xfrm>
          <a:prstGeom prst="rect">
            <a:avLst/>
          </a:prstGeom>
        </p:spPr>
      </p:pic>
    </p:spTree>
    <p:extLst>
      <p:ext uri="{BB962C8B-B14F-4D97-AF65-F5344CB8AC3E}">
        <p14:creationId xmlns:p14="http://schemas.microsoft.com/office/powerpoint/2010/main" val="18057306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78510"/>
            <a:ext cx="8229600" cy="1500981"/>
          </a:xfrm>
        </p:spPr>
        <p:txBody>
          <a:bodyPr>
            <a:normAutofit lnSpcReduction="10000"/>
          </a:bodyPr>
          <a:lstStyle/>
          <a:p>
            <a:pPr marL="0" indent="0" algn="ctr">
              <a:buNone/>
            </a:pPr>
            <a:r>
              <a:rPr lang="en-US" sz="9600" dirty="0" smtClean="0"/>
              <a:t>@</a:t>
            </a:r>
            <a:r>
              <a:rPr lang="en-US" sz="9600" dirty="0" err="1" smtClean="0"/>
              <a:t>mjeaton</a:t>
            </a:r>
            <a:endParaRPr lang="en-US" sz="9600" dirty="0" smtClean="0"/>
          </a:p>
          <a:p>
            <a:pPr marL="0" indent="0">
              <a:buNone/>
            </a:pPr>
            <a:endParaRPr lang="en-US" dirty="0"/>
          </a:p>
        </p:txBody>
      </p:sp>
    </p:spTree>
    <p:extLst>
      <p:ext uri="{BB962C8B-B14F-4D97-AF65-F5344CB8AC3E}">
        <p14:creationId xmlns:p14="http://schemas.microsoft.com/office/powerpoint/2010/main" val="28417720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28477532"/>
              </p:ext>
            </p:extLst>
          </p:nvPr>
        </p:nvGraphicFramePr>
        <p:xfrm>
          <a:off x="457200" y="1809591"/>
          <a:ext cx="8229600" cy="2186940"/>
        </p:xfrm>
        <a:graphic>
          <a:graphicData uri="http://schemas.openxmlformats.org/drawingml/2006/table">
            <a:tbl>
              <a:tblPr/>
              <a:tblGrid>
                <a:gridCol w="2248187"/>
                <a:gridCol w="5981413"/>
              </a:tblGrid>
              <a:tr h="0">
                <a:tc>
                  <a:txBody>
                    <a:bodyPr/>
                    <a:lstStyle/>
                    <a:p>
                      <a:pPr algn="l" fontAlgn="base"/>
                      <a:r>
                        <a:rPr lang="en-US" b="0" dirty="0">
                          <a:effectLst/>
                          <a:latin typeface="inherit"/>
                        </a:rPr>
                        <a:t>  </a:t>
                      </a:r>
                      <a:r>
                        <a:rPr lang="en-US" b="0" dirty="0" smtClean="0">
                          <a:effectLst/>
                          <a:latin typeface="inherit"/>
                        </a:rPr>
                        <a:t>9:00 </a:t>
                      </a:r>
                      <a:r>
                        <a:rPr lang="en-US" b="0" dirty="0">
                          <a:effectLst/>
                          <a:latin typeface="inherit"/>
                        </a:rPr>
                        <a:t>– 10:30</a:t>
                      </a:r>
                    </a:p>
                  </a:txBody>
                  <a:tcPr marL="19050" marR="19050" marT="19050" marB="19050">
                    <a:lnL>
                      <a:noFill/>
                    </a:lnL>
                    <a:lnR>
                      <a:noFill/>
                    </a:lnR>
                    <a:lnT>
                      <a:noFill/>
                    </a:lnT>
                    <a:lnB>
                      <a:noFill/>
                    </a:lnB>
                  </a:tcPr>
                </a:tc>
                <a:tc>
                  <a:txBody>
                    <a:bodyPr/>
                    <a:lstStyle/>
                    <a:p>
                      <a:pPr algn="l" fontAlgn="base"/>
                      <a:r>
                        <a:rPr lang="en-US" b="0" dirty="0" smtClean="0">
                          <a:effectLst/>
                          <a:latin typeface="inherit"/>
                        </a:rPr>
                        <a:t>Workshop</a:t>
                      </a:r>
                      <a:endParaRPr lang="en-US" b="0" dirty="0">
                        <a:effectLst/>
                        <a:latin typeface="inherit"/>
                      </a:endParaRPr>
                    </a:p>
                  </a:txBody>
                  <a:tcPr marL="19050" marR="19050" marT="19050" marB="19050">
                    <a:lnL>
                      <a:noFill/>
                    </a:lnL>
                    <a:lnR>
                      <a:noFill/>
                    </a:lnR>
                    <a:lnT>
                      <a:noFill/>
                    </a:lnT>
                    <a:lnB>
                      <a:noFill/>
                    </a:lnB>
                  </a:tcPr>
                </a:tc>
              </a:tr>
              <a:tr h="0">
                <a:tc>
                  <a:txBody>
                    <a:bodyPr/>
                    <a:lstStyle/>
                    <a:p>
                      <a:pPr algn="l" fontAlgn="base"/>
                      <a:r>
                        <a:rPr lang="en-US" b="0" dirty="0">
                          <a:effectLst/>
                          <a:latin typeface="inherit"/>
                        </a:rPr>
                        <a:t>10:30 – 10:45</a:t>
                      </a:r>
                    </a:p>
                  </a:txBody>
                  <a:tcPr marL="19050" marR="19050" marT="19050" marB="19050">
                    <a:lnL>
                      <a:noFill/>
                    </a:lnL>
                    <a:lnR>
                      <a:noFill/>
                    </a:lnR>
                    <a:lnT>
                      <a:noFill/>
                    </a:lnT>
                    <a:lnB>
                      <a:noFill/>
                    </a:lnB>
                  </a:tcPr>
                </a:tc>
                <a:tc>
                  <a:txBody>
                    <a:bodyPr/>
                    <a:lstStyle/>
                    <a:p>
                      <a:pPr algn="l" fontAlgn="base"/>
                      <a:r>
                        <a:rPr lang="en-US" b="0">
                          <a:effectLst/>
                          <a:latin typeface="inherit"/>
                        </a:rPr>
                        <a:t>Break #1</a:t>
                      </a:r>
                    </a:p>
                  </a:txBody>
                  <a:tcPr marL="19050" marR="19050" marT="19050" marB="19050">
                    <a:lnL>
                      <a:noFill/>
                    </a:lnL>
                    <a:lnR>
                      <a:noFill/>
                    </a:lnR>
                    <a:lnT>
                      <a:noFill/>
                    </a:lnT>
                    <a:lnB>
                      <a:noFill/>
                    </a:lnB>
                  </a:tcPr>
                </a:tc>
              </a:tr>
              <a:tr h="0">
                <a:tc>
                  <a:txBody>
                    <a:bodyPr/>
                    <a:lstStyle/>
                    <a:p>
                      <a:pPr algn="l" fontAlgn="base"/>
                      <a:r>
                        <a:rPr lang="en-US" b="0" dirty="0">
                          <a:effectLst/>
                          <a:latin typeface="inherit"/>
                        </a:rPr>
                        <a:t>10:45 – </a:t>
                      </a:r>
                      <a:r>
                        <a:rPr lang="en-US" b="0" dirty="0" smtClean="0">
                          <a:effectLst/>
                          <a:latin typeface="inherit"/>
                        </a:rPr>
                        <a:t>12:30</a:t>
                      </a:r>
                      <a:endParaRPr lang="en-US" b="0" dirty="0">
                        <a:effectLst/>
                        <a:latin typeface="inherit"/>
                      </a:endParaRPr>
                    </a:p>
                  </a:txBody>
                  <a:tcPr marL="19050" marR="19050" marT="19050" marB="19050">
                    <a:lnL>
                      <a:noFill/>
                    </a:lnL>
                    <a:lnR>
                      <a:noFill/>
                    </a:lnR>
                    <a:lnT>
                      <a:noFill/>
                    </a:lnT>
                    <a:lnB>
                      <a:noFill/>
                    </a:lnB>
                  </a:tcPr>
                </a:tc>
                <a:tc>
                  <a:txBody>
                    <a:bodyPr/>
                    <a:lstStyle/>
                    <a:p>
                      <a:pPr algn="l" fontAlgn="base"/>
                      <a:r>
                        <a:rPr lang="en-US" b="0" dirty="0">
                          <a:effectLst/>
                          <a:latin typeface="inherit"/>
                        </a:rPr>
                        <a:t>Workshop</a:t>
                      </a:r>
                    </a:p>
                  </a:txBody>
                  <a:tcPr marL="19050" marR="19050" marT="19050" marB="19050">
                    <a:lnL>
                      <a:noFill/>
                    </a:lnL>
                    <a:lnR>
                      <a:noFill/>
                    </a:lnR>
                    <a:lnT>
                      <a:noFill/>
                    </a:lnT>
                    <a:lnB>
                      <a:noFill/>
                    </a:lnB>
                  </a:tcPr>
                </a:tc>
              </a:tr>
              <a:tr h="0">
                <a:tc>
                  <a:txBody>
                    <a:bodyPr/>
                    <a:lstStyle/>
                    <a:p>
                      <a:pPr algn="l" fontAlgn="base"/>
                      <a:r>
                        <a:rPr lang="en-US" b="0" dirty="0" smtClean="0">
                          <a:effectLst/>
                          <a:latin typeface="inherit"/>
                        </a:rPr>
                        <a:t>12:30 </a:t>
                      </a:r>
                      <a:r>
                        <a:rPr lang="en-US" b="0" dirty="0">
                          <a:effectLst/>
                          <a:latin typeface="inherit"/>
                        </a:rPr>
                        <a:t>–   </a:t>
                      </a:r>
                      <a:r>
                        <a:rPr lang="en-US" b="0" dirty="0" smtClean="0">
                          <a:effectLst/>
                          <a:latin typeface="inherit"/>
                        </a:rPr>
                        <a:t>1:30</a:t>
                      </a:r>
                      <a:endParaRPr lang="en-US" b="0" dirty="0">
                        <a:effectLst/>
                        <a:latin typeface="inherit"/>
                      </a:endParaRPr>
                    </a:p>
                  </a:txBody>
                  <a:tcPr marL="19050" marR="19050" marT="19050" marB="19050">
                    <a:lnL>
                      <a:noFill/>
                    </a:lnL>
                    <a:lnR>
                      <a:noFill/>
                    </a:lnR>
                    <a:lnT>
                      <a:noFill/>
                    </a:lnT>
                    <a:lnB>
                      <a:noFill/>
                    </a:lnB>
                  </a:tcPr>
                </a:tc>
                <a:tc>
                  <a:txBody>
                    <a:bodyPr/>
                    <a:lstStyle/>
                    <a:p>
                      <a:pPr algn="l" fontAlgn="base"/>
                      <a:r>
                        <a:rPr lang="en-US" b="0">
                          <a:effectLst/>
                          <a:latin typeface="inherit"/>
                        </a:rPr>
                        <a:t>Lunch</a:t>
                      </a:r>
                    </a:p>
                  </a:txBody>
                  <a:tcPr marL="19050" marR="19050" marT="19050" marB="19050">
                    <a:lnL>
                      <a:noFill/>
                    </a:lnL>
                    <a:lnR>
                      <a:noFill/>
                    </a:lnR>
                    <a:lnT>
                      <a:noFill/>
                    </a:lnT>
                    <a:lnB>
                      <a:noFill/>
                    </a:lnB>
                  </a:tcPr>
                </a:tc>
              </a:tr>
              <a:tr h="0">
                <a:tc>
                  <a:txBody>
                    <a:bodyPr/>
                    <a:lstStyle/>
                    <a:p>
                      <a:pPr algn="l" fontAlgn="base"/>
                      <a:r>
                        <a:rPr lang="en-US" b="0" dirty="0">
                          <a:effectLst/>
                          <a:latin typeface="inherit"/>
                        </a:rPr>
                        <a:t>  </a:t>
                      </a:r>
                      <a:r>
                        <a:rPr lang="en-US" b="0" dirty="0" smtClean="0">
                          <a:effectLst/>
                          <a:latin typeface="inherit"/>
                        </a:rPr>
                        <a:t>1:30 </a:t>
                      </a:r>
                      <a:r>
                        <a:rPr lang="en-US" b="0" dirty="0">
                          <a:effectLst/>
                          <a:latin typeface="inherit"/>
                        </a:rPr>
                        <a:t>–   3:15</a:t>
                      </a:r>
                    </a:p>
                  </a:txBody>
                  <a:tcPr marL="19050" marR="19050" marT="19050" marB="19050">
                    <a:lnL>
                      <a:noFill/>
                    </a:lnL>
                    <a:lnR>
                      <a:noFill/>
                    </a:lnR>
                    <a:lnT>
                      <a:noFill/>
                    </a:lnT>
                    <a:lnB>
                      <a:noFill/>
                    </a:lnB>
                  </a:tcPr>
                </a:tc>
                <a:tc>
                  <a:txBody>
                    <a:bodyPr/>
                    <a:lstStyle/>
                    <a:p>
                      <a:pPr algn="l" fontAlgn="base"/>
                      <a:r>
                        <a:rPr lang="en-US" b="0">
                          <a:effectLst/>
                          <a:latin typeface="inherit"/>
                        </a:rPr>
                        <a:t>Workshop</a:t>
                      </a:r>
                    </a:p>
                  </a:txBody>
                  <a:tcPr marL="19050" marR="19050" marT="19050" marB="19050">
                    <a:lnL>
                      <a:noFill/>
                    </a:lnL>
                    <a:lnR>
                      <a:noFill/>
                    </a:lnR>
                    <a:lnT>
                      <a:noFill/>
                    </a:lnT>
                    <a:lnB>
                      <a:noFill/>
                    </a:lnB>
                  </a:tcPr>
                </a:tc>
              </a:tr>
              <a:tr h="0">
                <a:tc>
                  <a:txBody>
                    <a:bodyPr/>
                    <a:lstStyle/>
                    <a:p>
                      <a:pPr algn="l" fontAlgn="base"/>
                      <a:r>
                        <a:rPr lang="en-US" b="0" dirty="0">
                          <a:effectLst/>
                          <a:latin typeface="inherit"/>
                        </a:rPr>
                        <a:t>  3:15 –   3:30</a:t>
                      </a:r>
                    </a:p>
                  </a:txBody>
                  <a:tcPr marL="19050" marR="19050" marT="19050" marB="19050">
                    <a:lnL>
                      <a:noFill/>
                    </a:lnL>
                    <a:lnR>
                      <a:noFill/>
                    </a:lnR>
                    <a:lnT>
                      <a:noFill/>
                    </a:lnT>
                    <a:lnB>
                      <a:noFill/>
                    </a:lnB>
                  </a:tcPr>
                </a:tc>
                <a:tc>
                  <a:txBody>
                    <a:bodyPr/>
                    <a:lstStyle/>
                    <a:p>
                      <a:pPr algn="l" fontAlgn="base"/>
                      <a:r>
                        <a:rPr lang="en-US" b="0">
                          <a:effectLst/>
                          <a:latin typeface="inherit"/>
                        </a:rPr>
                        <a:t>Break #2</a:t>
                      </a:r>
                    </a:p>
                  </a:txBody>
                  <a:tcPr marL="19050" marR="19050" marT="19050" marB="19050">
                    <a:lnL>
                      <a:noFill/>
                    </a:lnL>
                    <a:lnR>
                      <a:noFill/>
                    </a:lnR>
                    <a:lnT>
                      <a:noFill/>
                    </a:lnT>
                    <a:lnB>
                      <a:noFill/>
                    </a:lnB>
                  </a:tcPr>
                </a:tc>
              </a:tr>
              <a:tr h="0">
                <a:tc>
                  <a:txBody>
                    <a:bodyPr/>
                    <a:lstStyle/>
                    <a:p>
                      <a:pPr algn="l" fontAlgn="base"/>
                      <a:r>
                        <a:rPr lang="en-US" b="0" dirty="0">
                          <a:effectLst/>
                          <a:latin typeface="inherit"/>
                        </a:rPr>
                        <a:t>  3:30 –   5:00</a:t>
                      </a:r>
                    </a:p>
                  </a:txBody>
                  <a:tcPr marL="19050" marR="19050" marT="19050" marB="19050">
                    <a:lnL>
                      <a:noFill/>
                    </a:lnL>
                    <a:lnR>
                      <a:noFill/>
                    </a:lnR>
                    <a:lnT>
                      <a:noFill/>
                    </a:lnT>
                    <a:lnB>
                      <a:noFill/>
                    </a:lnB>
                  </a:tcPr>
                </a:tc>
                <a:tc>
                  <a:txBody>
                    <a:bodyPr/>
                    <a:lstStyle/>
                    <a:p>
                      <a:pPr algn="l" fontAlgn="base"/>
                      <a:r>
                        <a:rPr lang="en-US" b="0" dirty="0">
                          <a:effectLst/>
                          <a:latin typeface="inherit"/>
                        </a:rPr>
                        <a:t>Workshop</a:t>
                      </a:r>
                    </a:p>
                  </a:txBody>
                  <a:tcPr marL="19050" marR="19050" marT="19050" marB="19050">
                    <a:lnL>
                      <a:noFill/>
                    </a:lnL>
                    <a:lnR>
                      <a:noFill/>
                    </a:lnR>
                    <a:lnT>
                      <a:noFill/>
                    </a:lnT>
                    <a:lnB>
                      <a:noFill/>
                    </a:lnB>
                  </a:tcPr>
                </a:tc>
              </a:tr>
            </a:tbl>
          </a:graphicData>
        </a:graphic>
      </p:graphicFrame>
    </p:spTree>
    <p:extLst>
      <p:ext uri="{BB962C8B-B14F-4D97-AF65-F5344CB8AC3E}">
        <p14:creationId xmlns:p14="http://schemas.microsoft.com/office/powerpoint/2010/main" val="3206502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Introduction / logistics</a:t>
            </a:r>
          </a:p>
          <a:p>
            <a:r>
              <a:rPr lang="en-US" dirty="0" smtClean="0"/>
              <a:t>Overview of XAML</a:t>
            </a:r>
          </a:p>
          <a:p>
            <a:r>
              <a:rPr lang="en-US" dirty="0" smtClean="0"/>
              <a:t>Layouts</a:t>
            </a:r>
          </a:p>
          <a:p>
            <a:r>
              <a:rPr lang="en-US" dirty="0" smtClean="0"/>
              <a:t>Controls</a:t>
            </a:r>
          </a:p>
          <a:p>
            <a:r>
              <a:rPr lang="en-US" dirty="0" err="1" smtClean="0"/>
              <a:t>Databinding</a:t>
            </a:r>
            <a:endParaRPr lang="en-US" dirty="0" smtClean="0"/>
          </a:p>
          <a:p>
            <a:r>
              <a:rPr lang="en-US" dirty="0" smtClean="0"/>
              <a:t>MVVM</a:t>
            </a:r>
          </a:p>
          <a:p>
            <a:r>
              <a:rPr lang="en-US" dirty="0" smtClean="0"/>
              <a:t>Styling and </a:t>
            </a:r>
            <a:r>
              <a:rPr lang="en-US" dirty="0" err="1" smtClean="0"/>
              <a:t>Templating</a:t>
            </a:r>
            <a:endParaRPr lang="en-US" dirty="0" smtClean="0"/>
          </a:p>
          <a:p>
            <a:endParaRPr lang="en-US" dirty="0" smtClean="0"/>
          </a:p>
        </p:txBody>
      </p:sp>
    </p:spTree>
    <p:extLst>
      <p:ext uri="{BB962C8B-B14F-4D97-AF65-F5344CB8AC3E}">
        <p14:creationId xmlns:p14="http://schemas.microsoft.com/office/powerpoint/2010/main" val="2495337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workshop will be</a:t>
            </a:r>
            <a:endParaRPr lang="en-US" dirty="0"/>
          </a:p>
        </p:txBody>
      </p:sp>
      <p:sp>
        <p:nvSpPr>
          <p:cNvPr id="3" name="Content Placeholder 2"/>
          <p:cNvSpPr>
            <a:spLocks noGrp="1"/>
          </p:cNvSpPr>
          <p:nvPr>
            <p:ph idx="1"/>
          </p:nvPr>
        </p:nvSpPr>
        <p:spPr/>
        <p:txBody>
          <a:bodyPr/>
          <a:lstStyle/>
          <a:p>
            <a:r>
              <a:rPr lang="en-US" dirty="0" smtClean="0"/>
              <a:t>Focused on the here and now, mostly in the context of WPF, but also Silverlight and WP7</a:t>
            </a:r>
          </a:p>
        </p:txBody>
      </p:sp>
    </p:spTree>
    <p:extLst>
      <p:ext uri="{BB962C8B-B14F-4D97-AF65-F5344CB8AC3E}">
        <p14:creationId xmlns:p14="http://schemas.microsoft.com/office/powerpoint/2010/main" val="746482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workshop will NOT be</a:t>
            </a:r>
            <a:endParaRPr lang="en-US" dirty="0"/>
          </a:p>
        </p:txBody>
      </p:sp>
      <p:sp>
        <p:nvSpPr>
          <p:cNvPr id="3" name="Content Placeholder 2"/>
          <p:cNvSpPr>
            <a:spLocks noGrp="1"/>
          </p:cNvSpPr>
          <p:nvPr>
            <p:ph idx="1"/>
          </p:nvPr>
        </p:nvSpPr>
        <p:spPr/>
        <p:txBody>
          <a:bodyPr/>
          <a:lstStyle/>
          <a:p>
            <a:r>
              <a:rPr lang="en-US" dirty="0" smtClean="0"/>
              <a:t>Doing Windows 8, other than a discussion on how XAML fits into the Windows 8 development world</a:t>
            </a:r>
            <a:endParaRPr lang="en-US" dirty="0"/>
          </a:p>
          <a:p>
            <a:pPr lvl="1"/>
            <a:r>
              <a:rPr lang="en-US" dirty="0" smtClean="0"/>
              <a:t>Phil </a:t>
            </a:r>
            <a:r>
              <a:rPr lang="en-US" dirty="0" err="1" smtClean="0"/>
              <a:t>Japikse</a:t>
            </a:r>
            <a:r>
              <a:rPr lang="en-US" dirty="0" smtClean="0"/>
              <a:t> and Jesse Liberty are doing </a:t>
            </a:r>
            <a:r>
              <a:rPr lang="en-US" dirty="0"/>
              <a:t>the Windows 8 workshop right now!</a:t>
            </a:r>
          </a:p>
        </p:txBody>
      </p:sp>
    </p:spTree>
    <p:extLst>
      <p:ext uri="{BB962C8B-B14F-4D97-AF65-F5344CB8AC3E}">
        <p14:creationId xmlns:p14="http://schemas.microsoft.com/office/powerpoint/2010/main" val="3157128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should have</a:t>
            </a:r>
            <a:endParaRPr lang="en-US" dirty="0"/>
          </a:p>
        </p:txBody>
      </p:sp>
      <p:sp>
        <p:nvSpPr>
          <p:cNvPr id="3" name="Content Placeholder 2"/>
          <p:cNvSpPr>
            <a:spLocks noGrp="1"/>
          </p:cNvSpPr>
          <p:nvPr>
            <p:ph idx="1"/>
          </p:nvPr>
        </p:nvSpPr>
        <p:spPr/>
        <p:txBody>
          <a:bodyPr/>
          <a:lstStyle/>
          <a:p>
            <a:r>
              <a:rPr lang="en-US" dirty="0" smtClean="0"/>
              <a:t>Visual Studio 2012 or Visual Studio 2010 installed and running!</a:t>
            </a:r>
          </a:p>
        </p:txBody>
      </p:sp>
    </p:spTree>
    <p:extLst>
      <p:ext uri="{BB962C8B-B14F-4D97-AF65-F5344CB8AC3E}">
        <p14:creationId xmlns:p14="http://schemas.microsoft.com/office/powerpoint/2010/main" val="2495959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XAML: Why should I care?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161539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WPF</a:t>
            </a:r>
            <a:endParaRPr lang="en-US" dirty="0"/>
          </a:p>
        </p:txBody>
      </p:sp>
      <p:sp>
        <p:nvSpPr>
          <p:cNvPr id="2" name="Content Placeholder 1"/>
          <p:cNvSpPr>
            <a:spLocks noGrp="1"/>
          </p:cNvSpPr>
          <p:nvPr>
            <p:ph idx="1"/>
          </p:nvPr>
        </p:nvSpPr>
        <p:spPr/>
        <p:txBody>
          <a:bodyPr/>
          <a:lstStyle/>
          <a:p>
            <a:pPr marL="0" indent="0">
              <a:buNone/>
            </a:pPr>
            <a:r>
              <a:rPr lang="en-US" dirty="0"/>
              <a:t>WPF, a component of Microsoft .NET Framework 4, empowers you to build the next-generation of Windows user experiences. WPF supports UI, media, documents, hardware acceleration, vector graphics, scalability to different form factors, integration with Windows, interactive data visualization, and superior content readability. </a:t>
            </a:r>
          </a:p>
        </p:txBody>
      </p:sp>
    </p:spTree>
    <p:extLst>
      <p:ext uri="{BB962C8B-B14F-4D97-AF65-F5344CB8AC3E}">
        <p14:creationId xmlns:p14="http://schemas.microsoft.com/office/powerpoint/2010/main" val="346331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Silverlight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Silverlight is a free plug-in powered by the .NET framework that is compatible across multiple browsers, devices and operating systems to bring a new level of interactivity wherever the Web works. With support for advanced data integration, multithreading, HD video using IIS Smooth Streaming, and built in content protection, Silverlight enables online and offline applications for a broad range of business and consumer scenarios.</a:t>
            </a:r>
          </a:p>
        </p:txBody>
      </p:sp>
    </p:spTree>
    <p:extLst>
      <p:ext uri="{BB962C8B-B14F-4D97-AF65-F5344CB8AC3E}">
        <p14:creationId xmlns:p14="http://schemas.microsoft.com/office/powerpoint/2010/main" val="2330952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XAML: Deep Dive</a:t>
            </a:r>
            <a:endParaRPr lang="en-US" dirty="0"/>
          </a:p>
        </p:txBody>
      </p:sp>
      <p:sp>
        <p:nvSpPr>
          <p:cNvPr id="3" name="Subtitle 2"/>
          <p:cNvSpPr>
            <a:spLocks noGrp="1"/>
          </p:cNvSpPr>
          <p:nvPr>
            <p:ph type="subTitle" idx="1"/>
          </p:nvPr>
        </p:nvSpPr>
        <p:spPr/>
        <p:txBody>
          <a:bodyPr/>
          <a:lstStyle/>
          <a:p>
            <a:r>
              <a:rPr lang="en-US" dirty="0" err="1" smtClean="0"/>
              <a:t>CodepaLOUsa</a:t>
            </a:r>
            <a:endParaRPr lang="en-US" dirty="0"/>
          </a:p>
          <a:p>
            <a:r>
              <a:rPr lang="en-US" dirty="0" smtClean="0"/>
              <a:t>April 25th </a:t>
            </a:r>
            <a:r>
              <a:rPr lang="en-US" dirty="0"/>
              <a:t>– </a:t>
            </a:r>
            <a:r>
              <a:rPr lang="en-US" dirty="0" smtClean="0"/>
              <a:t>27</a:t>
            </a:r>
            <a:r>
              <a:rPr lang="en-US" baseline="30000" dirty="0" smtClean="0"/>
              <a:t>th</a:t>
            </a:r>
            <a:r>
              <a:rPr lang="en-US" dirty="0"/>
              <a:t>, </a:t>
            </a:r>
            <a:r>
              <a:rPr lang="en-US" dirty="0" smtClean="0"/>
              <a:t>2013</a:t>
            </a:r>
            <a:endParaRPr lang="en-US" dirty="0"/>
          </a:p>
        </p:txBody>
      </p:sp>
      <p:sp>
        <p:nvSpPr>
          <p:cNvPr id="4" name="Subtitle 2"/>
          <p:cNvSpPr txBox="1">
            <a:spLocks/>
          </p:cNvSpPr>
          <p:nvPr/>
        </p:nvSpPr>
        <p:spPr>
          <a:xfrm>
            <a:off x="6477000" y="5580460"/>
            <a:ext cx="2514600" cy="11430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1400" dirty="0" smtClean="0"/>
              <a:t/>
            </a:r>
            <a:br>
              <a:rPr lang="en-US" sz="1400" dirty="0" smtClean="0"/>
            </a:br>
            <a:r>
              <a:rPr lang="en-US" sz="1400" dirty="0" smtClean="0"/>
              <a:t>Michael Eaton</a:t>
            </a:r>
          </a:p>
          <a:p>
            <a:pPr algn="r"/>
            <a:r>
              <a:rPr lang="en-US" sz="1400" dirty="0" smtClean="0"/>
              <a:t>@</a:t>
            </a:r>
            <a:r>
              <a:rPr lang="en-US" sz="1400" dirty="0" err="1" smtClean="0"/>
              <a:t>mjeaton</a:t>
            </a:r>
            <a:endParaRPr lang="en-US" sz="1400" dirty="0"/>
          </a:p>
        </p:txBody>
      </p:sp>
      <p:pic>
        <p:nvPicPr>
          <p:cNvPr id="5" name="Picture 4" descr="Validus_Color_Trans.jpg"/>
          <p:cNvPicPr>
            <a:picLocks noChangeAspect="1"/>
          </p:cNvPicPr>
          <p:nvPr/>
        </p:nvPicPr>
        <p:blipFill>
          <a:blip r:embed="rId2" cstate="print"/>
          <a:stretch>
            <a:fillRect/>
          </a:stretch>
        </p:blipFill>
        <p:spPr>
          <a:xfrm>
            <a:off x="215900" y="5857186"/>
            <a:ext cx="2057400" cy="866274"/>
          </a:xfrm>
          <a:prstGeom prst="rect">
            <a:avLst/>
          </a:prstGeom>
        </p:spPr>
      </p:pic>
    </p:spTree>
    <p:extLst>
      <p:ext uri="{BB962C8B-B14F-4D97-AF65-F5344CB8AC3E}">
        <p14:creationId xmlns:p14="http://schemas.microsoft.com/office/powerpoint/2010/main" val="2495746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Phone 7</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91357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8 Metro Apps</a:t>
            </a:r>
            <a:endParaRPr lang="en-US" dirty="0"/>
          </a:p>
        </p:txBody>
      </p:sp>
      <p:sp>
        <p:nvSpPr>
          <p:cNvPr id="3" name="Content Placeholder 2"/>
          <p:cNvSpPr>
            <a:spLocks noGrp="1"/>
          </p:cNvSpPr>
          <p:nvPr>
            <p:ph idx="1"/>
          </p:nvPr>
        </p:nvSpPr>
        <p:spPr/>
        <p:txBody>
          <a:bodyPr/>
          <a:lstStyle/>
          <a:p>
            <a:r>
              <a:rPr lang="en-US" dirty="0" smtClean="0"/>
              <a:t>XAML + C#/C++/VB.NET + </a:t>
            </a:r>
            <a:r>
              <a:rPr lang="en-US" dirty="0" err="1" smtClean="0"/>
              <a:t>WinRT</a:t>
            </a:r>
            <a:endParaRPr lang="en-US" dirty="0"/>
          </a:p>
        </p:txBody>
      </p:sp>
    </p:spTree>
    <p:extLst>
      <p:ext uri="{BB962C8B-B14F-4D97-AF65-F5344CB8AC3E}">
        <p14:creationId xmlns:p14="http://schemas.microsoft.com/office/powerpoint/2010/main" val="2140394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XAML is…</a:t>
            </a:r>
            <a:endParaRPr lang="en-US" dirty="0"/>
          </a:p>
        </p:txBody>
      </p:sp>
      <p:sp>
        <p:nvSpPr>
          <p:cNvPr id="3" name="Content Placeholder 2"/>
          <p:cNvSpPr>
            <a:spLocks noGrp="1"/>
          </p:cNvSpPr>
          <p:nvPr>
            <p:ph idx="1"/>
          </p:nvPr>
        </p:nvSpPr>
        <p:spPr/>
        <p:txBody>
          <a:bodyPr/>
          <a:lstStyle/>
          <a:p>
            <a:r>
              <a:rPr lang="en-US" dirty="0"/>
              <a:t>A</a:t>
            </a:r>
            <a:r>
              <a:rPr lang="en-US" dirty="0" smtClean="0"/>
              <a:t> </a:t>
            </a:r>
            <a:r>
              <a:rPr lang="en-US" dirty="0"/>
              <a:t>declarative markup </a:t>
            </a:r>
            <a:r>
              <a:rPr lang="en-US" dirty="0" smtClean="0"/>
              <a:t>language</a:t>
            </a:r>
          </a:p>
          <a:p>
            <a:r>
              <a:rPr lang="en-US" dirty="0" smtClean="0"/>
              <a:t>Based on XML</a:t>
            </a:r>
          </a:p>
          <a:p>
            <a:r>
              <a:rPr lang="en-US" dirty="0" smtClean="0"/>
              <a:t>Used </a:t>
            </a:r>
            <a:r>
              <a:rPr lang="en-US" dirty="0"/>
              <a:t>to initialize structured values and </a:t>
            </a:r>
            <a:r>
              <a:rPr lang="en-US" dirty="0" smtClean="0"/>
              <a:t>objects</a:t>
            </a:r>
          </a:p>
          <a:p>
            <a:r>
              <a:rPr lang="en-US" dirty="0" smtClean="0"/>
              <a:t>Used extensively in</a:t>
            </a:r>
          </a:p>
          <a:p>
            <a:pPr lvl="1"/>
            <a:r>
              <a:rPr lang="en-US" dirty="0" smtClean="0"/>
              <a:t>WPF</a:t>
            </a:r>
          </a:p>
          <a:p>
            <a:pPr lvl="1"/>
            <a:r>
              <a:rPr lang="en-US" dirty="0" smtClean="0"/>
              <a:t>Silverlight</a:t>
            </a:r>
          </a:p>
          <a:p>
            <a:pPr lvl="1"/>
            <a:r>
              <a:rPr lang="en-US" dirty="0" smtClean="0"/>
              <a:t>Windows Workflow</a:t>
            </a:r>
          </a:p>
          <a:p>
            <a:pPr lvl="1"/>
            <a:r>
              <a:rPr lang="en-US" dirty="0" smtClean="0"/>
              <a:t>Windows 8</a:t>
            </a:r>
          </a:p>
        </p:txBody>
      </p:sp>
    </p:spTree>
    <p:extLst>
      <p:ext uri="{BB962C8B-B14F-4D97-AF65-F5344CB8AC3E}">
        <p14:creationId xmlns:p14="http://schemas.microsoft.com/office/powerpoint/2010/main" val="40552272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writing XAML</a:t>
            </a:r>
            <a:endParaRPr lang="en-US" dirty="0"/>
          </a:p>
        </p:txBody>
      </p:sp>
      <p:sp>
        <p:nvSpPr>
          <p:cNvPr id="3" name="Content Placeholder 2"/>
          <p:cNvSpPr>
            <a:spLocks noGrp="1"/>
          </p:cNvSpPr>
          <p:nvPr>
            <p:ph idx="1"/>
          </p:nvPr>
        </p:nvSpPr>
        <p:spPr/>
        <p:txBody>
          <a:bodyPr/>
          <a:lstStyle/>
          <a:p>
            <a:r>
              <a:rPr lang="en-US" dirty="0" smtClean="0"/>
              <a:t>Visual Studio</a:t>
            </a:r>
          </a:p>
          <a:p>
            <a:r>
              <a:rPr lang="en-US" dirty="0" smtClean="0"/>
              <a:t>Expression Blend</a:t>
            </a:r>
          </a:p>
          <a:p>
            <a:r>
              <a:rPr lang="en-US" dirty="0" err="1" smtClean="0"/>
              <a:t>XAMLPad</a:t>
            </a:r>
            <a:endParaRPr lang="en-US" dirty="0" smtClean="0"/>
          </a:p>
          <a:p>
            <a:pPr lvl="1"/>
            <a:r>
              <a:rPr lang="en-US" dirty="0" smtClean="0"/>
              <a:t>Free.  Ships with the .NET Framework</a:t>
            </a:r>
          </a:p>
          <a:p>
            <a:r>
              <a:rPr lang="en-US" dirty="0" smtClean="0"/>
              <a:t>#Develop</a:t>
            </a:r>
          </a:p>
          <a:p>
            <a:r>
              <a:rPr lang="en-US" dirty="0" err="1" smtClean="0"/>
              <a:t>KaXAML</a:t>
            </a:r>
            <a:endParaRPr lang="en-US" dirty="0"/>
          </a:p>
        </p:txBody>
      </p:sp>
    </p:spTree>
    <p:extLst>
      <p:ext uri="{BB962C8B-B14F-4D97-AF65-F5344CB8AC3E}">
        <p14:creationId xmlns:p14="http://schemas.microsoft.com/office/powerpoint/2010/main" val="7220288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In WPF (and Silverlight), XAML is…</a:t>
            </a:r>
            <a:endParaRPr lang="en-US" dirty="0"/>
          </a:p>
        </p:txBody>
      </p:sp>
      <p:sp>
        <p:nvSpPr>
          <p:cNvPr id="7" name="Content Placeholder 6"/>
          <p:cNvSpPr>
            <a:spLocks noGrp="1"/>
          </p:cNvSpPr>
          <p:nvPr>
            <p:ph idx="1"/>
          </p:nvPr>
        </p:nvSpPr>
        <p:spPr/>
        <p:txBody>
          <a:bodyPr/>
          <a:lstStyle/>
          <a:p>
            <a:r>
              <a:rPr lang="en-US" dirty="0" smtClean="0"/>
              <a:t>Used as the UI markup language to define</a:t>
            </a:r>
          </a:p>
          <a:p>
            <a:pPr lvl="1"/>
            <a:r>
              <a:rPr lang="en-US" dirty="0" smtClean="0"/>
              <a:t>UI elements</a:t>
            </a:r>
          </a:p>
          <a:p>
            <a:pPr lvl="1"/>
            <a:r>
              <a:rPr lang="en-US" dirty="0" smtClean="0"/>
              <a:t>Data binding</a:t>
            </a:r>
          </a:p>
          <a:p>
            <a:pPr lvl="1"/>
            <a:r>
              <a:rPr lang="en-US" dirty="0" smtClean="0"/>
              <a:t>Other features</a:t>
            </a:r>
          </a:p>
          <a:p>
            <a:r>
              <a:rPr lang="en-US" dirty="0" smtClean="0"/>
              <a:t>Elements map directly to CLR object instances</a:t>
            </a:r>
          </a:p>
          <a:p>
            <a:r>
              <a:rPr lang="en-US" dirty="0" smtClean="0"/>
              <a:t>Attributes map to properties and events on those objects</a:t>
            </a:r>
          </a:p>
          <a:p>
            <a:endParaRPr lang="en-US" dirty="0" smtClean="0"/>
          </a:p>
        </p:txBody>
      </p:sp>
    </p:spTree>
    <p:extLst>
      <p:ext uri="{BB962C8B-B14F-4D97-AF65-F5344CB8AC3E}">
        <p14:creationId xmlns:p14="http://schemas.microsoft.com/office/powerpoint/2010/main" val="9794085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XAML file</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t>&lt;</a:t>
            </a:r>
            <a:r>
              <a:rPr lang="en-US" sz="2000" b="1" i="1" dirty="0" smtClean="0"/>
              <a:t>Window | Page | </a:t>
            </a:r>
            <a:r>
              <a:rPr lang="en-US" sz="2000" b="1" i="1" dirty="0" err="1" smtClean="0"/>
              <a:t>UserControl</a:t>
            </a:r>
            <a:endParaRPr lang="en-US" sz="2000" b="1" i="1" dirty="0" smtClean="0"/>
          </a:p>
          <a:p>
            <a:pPr>
              <a:buNone/>
            </a:pPr>
            <a:r>
              <a:rPr lang="en-US" sz="2000" b="1" dirty="0" smtClean="0"/>
              <a:t>	</a:t>
            </a:r>
            <a:r>
              <a:rPr lang="en-US" sz="2000" b="1" dirty="0" err="1" smtClean="0"/>
              <a:t>xmlns</a:t>
            </a:r>
            <a:r>
              <a:rPr lang="en-US" sz="2000" b="1" dirty="0" smtClean="0"/>
              <a:t>="http://schemas.microsoft.com/winfx/2006/xaml/presentation"    </a:t>
            </a:r>
            <a:r>
              <a:rPr lang="en-US" sz="2000" b="1" dirty="0" err="1" smtClean="0"/>
              <a:t>xmlns:x</a:t>
            </a:r>
            <a:r>
              <a:rPr lang="en-US" sz="2000" b="1" dirty="0" smtClean="0"/>
              <a:t>="http://schemas.microsoft.com/winfx/2006/xaml"</a:t>
            </a:r>
          </a:p>
          <a:p>
            <a:pPr>
              <a:buNone/>
            </a:pPr>
            <a:r>
              <a:rPr lang="en-US" sz="2000" b="1" dirty="0" smtClean="0"/>
              <a:t>	&gt;</a:t>
            </a:r>
          </a:p>
          <a:p>
            <a:pPr>
              <a:buNone/>
            </a:pPr>
            <a:endParaRPr lang="en-US" sz="2000" b="1" dirty="0" smtClean="0"/>
          </a:p>
          <a:p>
            <a:pPr>
              <a:buNone/>
            </a:pPr>
            <a:r>
              <a:rPr lang="en-US" sz="2000" b="1" dirty="0" smtClean="0"/>
              <a:t>	&lt;!– Stuff goes here </a:t>
            </a:r>
            <a:r>
              <a:rPr lang="en-US" sz="2000" b="1" dirty="0" smtClean="0">
                <a:sym typeface="Wingdings" pitchFamily="2" charset="2"/>
              </a:rPr>
              <a:t></a:t>
            </a:r>
            <a:endParaRPr lang="en-US" sz="2000" b="1" dirty="0"/>
          </a:p>
          <a:p>
            <a:pPr>
              <a:buNone/>
            </a:pPr>
            <a:endParaRPr lang="en-US" sz="2000" b="1" dirty="0" smtClean="0"/>
          </a:p>
          <a:p>
            <a:pPr>
              <a:buNone/>
            </a:pPr>
            <a:endParaRPr lang="en-US" sz="2000" b="1" dirty="0" smtClean="0"/>
          </a:p>
          <a:p>
            <a:pPr>
              <a:buNone/>
            </a:pPr>
            <a:r>
              <a:rPr lang="en-US" sz="2000" b="1" dirty="0" smtClean="0"/>
              <a:t>&lt;/</a:t>
            </a:r>
            <a:r>
              <a:rPr lang="en-US" sz="2000" b="1" i="1" dirty="0" smtClean="0"/>
              <a:t>Window | Page | </a:t>
            </a:r>
            <a:r>
              <a:rPr lang="en-US" sz="2000" b="1" i="1" dirty="0" err="1" smtClean="0"/>
              <a:t>UserControl</a:t>
            </a:r>
            <a:r>
              <a:rPr lang="en-US" sz="2000" b="1" dirty="0" smtClean="0"/>
              <a:t>&gt;</a:t>
            </a:r>
            <a:endParaRPr lang="en-US" sz="2000" b="1" dirty="0"/>
          </a:p>
        </p:txBody>
      </p:sp>
    </p:spTree>
    <p:extLst>
      <p:ext uri="{BB962C8B-B14F-4D97-AF65-F5344CB8AC3E}">
        <p14:creationId xmlns:p14="http://schemas.microsoft.com/office/powerpoint/2010/main" val="32500387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XAML Tags</a:t>
            </a:r>
            <a:endParaRPr lang="en-US" dirty="0"/>
          </a:p>
        </p:txBody>
      </p:sp>
      <p:sp>
        <p:nvSpPr>
          <p:cNvPr id="3" name="Content Placeholder 2"/>
          <p:cNvSpPr>
            <a:spLocks noGrp="1"/>
          </p:cNvSpPr>
          <p:nvPr>
            <p:ph idx="1"/>
          </p:nvPr>
        </p:nvSpPr>
        <p:spPr/>
        <p:txBody>
          <a:bodyPr/>
          <a:lstStyle/>
          <a:p>
            <a:pPr marL="457200" lvl="1" indent="0">
              <a:buNone/>
            </a:pPr>
            <a:r>
              <a:rPr lang="en-US" dirty="0" smtClean="0"/>
              <a:t>&lt;Button&gt;This is a button&lt;/Button&gt;</a:t>
            </a:r>
          </a:p>
          <a:p>
            <a:pPr marL="457200" lvl="1" indent="0">
              <a:buNone/>
            </a:pPr>
            <a:r>
              <a:rPr lang="en-US" dirty="0" smtClean="0"/>
              <a:t>&lt;Button Content=“This is a button”&gt;&lt;/Button&gt;</a:t>
            </a:r>
          </a:p>
          <a:p>
            <a:pPr marL="457200" lvl="1" indent="0">
              <a:buNone/>
            </a:pPr>
            <a:r>
              <a:rPr lang="en-US" dirty="0" smtClean="0"/>
              <a:t>&lt;Button Content=“This is a button”/&gt;</a:t>
            </a:r>
          </a:p>
          <a:p>
            <a:pPr marL="0" indent="0">
              <a:buNone/>
            </a:pPr>
            <a:endParaRPr lang="en-US" dirty="0"/>
          </a:p>
        </p:txBody>
      </p:sp>
    </p:spTree>
    <p:extLst>
      <p:ext uri="{BB962C8B-B14F-4D97-AF65-F5344CB8AC3E}">
        <p14:creationId xmlns:p14="http://schemas.microsoft.com/office/powerpoint/2010/main" val="133660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3">
                                            <p:txEl>
                                              <p:pRg st="2" end="2"/>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XAML Tags</a:t>
            </a:r>
            <a:endParaRPr lang="en-US" dirty="0"/>
          </a:p>
        </p:txBody>
      </p:sp>
      <p:sp>
        <p:nvSpPr>
          <p:cNvPr id="3" name="Content Placeholder 2"/>
          <p:cNvSpPr>
            <a:spLocks noGrp="1"/>
          </p:cNvSpPr>
          <p:nvPr>
            <p:ph idx="1"/>
          </p:nvPr>
        </p:nvSpPr>
        <p:spPr/>
        <p:txBody>
          <a:bodyPr/>
          <a:lstStyle/>
          <a:p>
            <a:r>
              <a:rPr lang="en-US" dirty="0" smtClean="0"/>
              <a:t>For readability, when dealing with long pieces of XAML, place each attribute on a separate line:</a:t>
            </a:r>
          </a:p>
        </p:txBody>
      </p:sp>
      <p:sp>
        <p:nvSpPr>
          <p:cNvPr id="5" name="Rectangle 4"/>
          <p:cNvSpPr/>
          <p:nvPr/>
        </p:nvSpPr>
        <p:spPr>
          <a:xfrm>
            <a:off x="2318657" y="3200400"/>
            <a:ext cx="4572000" cy="2031325"/>
          </a:xfrm>
          <a:prstGeom prst="rect">
            <a:avLst/>
          </a:prstGeom>
        </p:spPr>
        <p:txBody>
          <a:bodyPr>
            <a:spAutoFit/>
          </a:bodyPr>
          <a:lstStyle/>
          <a:p>
            <a:r>
              <a:rPr lang="en-US" dirty="0"/>
              <a:t> &lt;Button</a:t>
            </a:r>
          </a:p>
          <a:p>
            <a:r>
              <a:rPr lang="en-US" dirty="0"/>
              <a:t>      Content="This is a button"</a:t>
            </a:r>
          </a:p>
          <a:p>
            <a:r>
              <a:rPr lang="en-US" dirty="0"/>
              <a:t>      Background="Blue"</a:t>
            </a:r>
          </a:p>
          <a:p>
            <a:r>
              <a:rPr lang="en-US" dirty="0"/>
              <a:t>      Foreground="White"</a:t>
            </a:r>
          </a:p>
          <a:p>
            <a:r>
              <a:rPr lang="en-US" dirty="0"/>
              <a:t>      Height="35"</a:t>
            </a:r>
          </a:p>
          <a:p>
            <a:r>
              <a:rPr lang="en-US" dirty="0"/>
              <a:t>      Width="100"</a:t>
            </a:r>
          </a:p>
          <a:p>
            <a:r>
              <a:rPr lang="en-US" dirty="0"/>
              <a:t>      /&gt;</a:t>
            </a:r>
          </a:p>
        </p:txBody>
      </p:sp>
    </p:spTree>
    <p:extLst>
      <p:ext uri="{BB962C8B-B14F-4D97-AF65-F5344CB8AC3E}">
        <p14:creationId xmlns:p14="http://schemas.microsoft.com/office/powerpoint/2010/main" val="36702242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93976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Did you know?</a:t>
            </a:r>
            <a:endParaRPr lang="en-US" dirty="0"/>
          </a:p>
        </p:txBody>
      </p:sp>
      <p:sp>
        <p:nvSpPr>
          <p:cNvPr id="3" name="Content Placeholder 2"/>
          <p:cNvSpPr>
            <a:spLocks noGrp="1"/>
          </p:cNvSpPr>
          <p:nvPr>
            <p:ph idx="1"/>
          </p:nvPr>
        </p:nvSpPr>
        <p:spPr/>
        <p:txBody>
          <a:bodyPr/>
          <a:lstStyle/>
          <a:p>
            <a:r>
              <a:rPr lang="en-US" dirty="0" smtClean="0"/>
              <a:t>Anything you can do in XAML, you can do in code</a:t>
            </a:r>
          </a:p>
          <a:p>
            <a:pPr marL="0" indent="0">
              <a:spcBef>
                <a:spcPts val="0"/>
              </a:spcBef>
              <a:buNone/>
            </a:pPr>
            <a:r>
              <a:rPr lang="en-US" b="1" dirty="0" smtClean="0"/>
              <a:t>	</a:t>
            </a:r>
            <a:r>
              <a:rPr lang="en-US" b="1" dirty="0" err="1" smtClean="0"/>
              <a:t>var</a:t>
            </a:r>
            <a:r>
              <a:rPr lang="en-US" b="1" dirty="0" smtClean="0"/>
              <a:t> b = new Button();</a:t>
            </a:r>
          </a:p>
          <a:p>
            <a:pPr marL="0" indent="0">
              <a:spcBef>
                <a:spcPts val="0"/>
              </a:spcBef>
              <a:buNone/>
            </a:pPr>
            <a:r>
              <a:rPr lang="en-US" b="1" dirty="0" smtClean="0"/>
              <a:t>	</a:t>
            </a:r>
            <a:r>
              <a:rPr lang="en-US" b="1" dirty="0" err="1" smtClean="0"/>
              <a:t>b.Content</a:t>
            </a:r>
            <a:r>
              <a:rPr lang="en-US" b="1" dirty="0" smtClean="0"/>
              <a:t> = “hello, world”;</a:t>
            </a:r>
          </a:p>
          <a:p>
            <a:pPr marL="0" indent="0">
              <a:spcBef>
                <a:spcPts val="0"/>
              </a:spcBef>
              <a:buNone/>
            </a:pPr>
            <a:r>
              <a:rPr lang="en-US" b="1" dirty="0" smtClean="0"/>
              <a:t>	</a:t>
            </a:r>
            <a:r>
              <a:rPr lang="en-US" b="1" dirty="0" err="1" smtClean="0"/>
              <a:t>b.Click</a:t>
            </a:r>
            <a:r>
              <a:rPr lang="en-US" b="1" dirty="0" smtClean="0"/>
              <a:t> += </a:t>
            </a:r>
            <a:r>
              <a:rPr lang="en-US" b="1" dirty="0" err="1" smtClean="0"/>
              <a:t>clickedEvent</a:t>
            </a:r>
            <a:r>
              <a:rPr lang="en-US" b="1" dirty="0" smtClean="0"/>
              <a:t>;</a:t>
            </a:r>
          </a:p>
          <a:p>
            <a:pPr indent="0">
              <a:buNone/>
            </a:pPr>
            <a:r>
              <a:rPr lang="en-US" dirty="0" smtClean="0"/>
              <a:t>		is the same as</a:t>
            </a:r>
          </a:p>
          <a:p>
            <a:pPr indent="0">
              <a:buNone/>
            </a:pPr>
            <a:r>
              <a:rPr lang="en-US" b="1" dirty="0" smtClean="0"/>
              <a:t>	&lt;Button Content=“hello, world” 			Click=“</a:t>
            </a:r>
            <a:r>
              <a:rPr lang="en-US" b="1" dirty="0" err="1" smtClean="0"/>
              <a:t>clickedEvent</a:t>
            </a:r>
            <a:r>
              <a:rPr lang="en-US" b="1" dirty="0" smtClean="0"/>
              <a:t>”/&gt;</a:t>
            </a:r>
            <a:endParaRPr lang="en-US" b="1" dirty="0"/>
          </a:p>
        </p:txBody>
      </p:sp>
    </p:spTree>
    <p:extLst>
      <p:ext uri="{BB962C8B-B14F-4D97-AF65-F5344CB8AC3E}">
        <p14:creationId xmlns:p14="http://schemas.microsoft.com/office/powerpoint/2010/main" val="606061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8262" y="2067427"/>
            <a:ext cx="6467476" cy="2723147"/>
          </a:xfrm>
        </p:spPr>
      </p:pic>
    </p:spTree>
    <p:extLst>
      <p:ext uri="{BB962C8B-B14F-4D97-AF65-F5344CB8AC3E}">
        <p14:creationId xmlns:p14="http://schemas.microsoft.com/office/powerpoint/2010/main" val="26965643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Layouts</a:t>
            </a:r>
            <a:endParaRPr lang="en-US" dirty="0"/>
          </a:p>
        </p:txBody>
      </p:sp>
      <p:sp>
        <p:nvSpPr>
          <p:cNvPr id="3" name="Content Placeholder 2"/>
          <p:cNvSpPr>
            <a:spLocks noGrp="1"/>
          </p:cNvSpPr>
          <p:nvPr>
            <p:ph idx="1"/>
          </p:nvPr>
        </p:nvSpPr>
        <p:spPr/>
        <p:txBody>
          <a:bodyPr/>
          <a:lstStyle/>
          <a:p>
            <a:r>
              <a:rPr lang="en-US" dirty="0" smtClean="0"/>
              <a:t>Goals</a:t>
            </a:r>
          </a:p>
          <a:p>
            <a:pPr lvl="1"/>
            <a:r>
              <a:rPr lang="en-US" dirty="0" smtClean="0"/>
              <a:t>Learn the methods for laying out </a:t>
            </a:r>
            <a:r>
              <a:rPr lang="en-US" smtClean="0"/>
              <a:t>your apps</a:t>
            </a:r>
          </a:p>
          <a:p>
            <a:pPr lvl="1"/>
            <a:endParaRPr lang="en-US"/>
          </a:p>
        </p:txBody>
      </p:sp>
    </p:spTree>
    <p:extLst>
      <p:ext uri="{BB962C8B-B14F-4D97-AF65-F5344CB8AC3E}">
        <p14:creationId xmlns:p14="http://schemas.microsoft.com/office/powerpoint/2010/main" val="8964608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Controls</a:t>
            </a:r>
            <a:endParaRPr lang="en-US" dirty="0"/>
          </a:p>
        </p:txBody>
      </p:sp>
      <p:sp>
        <p:nvSpPr>
          <p:cNvPr id="3" name="Content Placeholder 2"/>
          <p:cNvSpPr>
            <a:spLocks noGrp="1"/>
          </p:cNvSpPr>
          <p:nvPr>
            <p:ph idx="1"/>
          </p:nvPr>
        </p:nvSpPr>
        <p:spPr/>
        <p:txBody>
          <a:bodyPr/>
          <a:lstStyle/>
          <a:p>
            <a:r>
              <a:rPr lang="en-US" dirty="0" smtClean="0"/>
              <a:t>Content</a:t>
            </a:r>
          </a:p>
          <a:p>
            <a:endParaRPr lang="en-US" dirty="0"/>
          </a:p>
          <a:p>
            <a:r>
              <a:rPr lang="en-US" dirty="0" smtClean="0"/>
              <a:t>Text</a:t>
            </a:r>
          </a:p>
          <a:p>
            <a:endParaRPr lang="en-US" dirty="0"/>
          </a:p>
          <a:p>
            <a:r>
              <a:rPr lang="en-US" dirty="0" smtClean="0"/>
              <a:t>List</a:t>
            </a:r>
            <a:endParaRPr lang="en-US" dirty="0"/>
          </a:p>
        </p:txBody>
      </p:sp>
    </p:spTree>
    <p:extLst>
      <p:ext uri="{BB962C8B-B14F-4D97-AF65-F5344CB8AC3E}">
        <p14:creationId xmlns:p14="http://schemas.microsoft.com/office/powerpoint/2010/main" val="476629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Databinding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93952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029900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 and Control Templates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0147624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Templates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743188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Contact Info</a:t>
            </a:r>
            <a:endParaRPr lang="en-US" b="1" dirty="0">
              <a:ln w="12700">
                <a:solidFill>
                  <a:schemeClr val="tx2">
                    <a:satMod val="155000"/>
                  </a:schemeClr>
                </a:solidFill>
                <a:prstDash val="solid"/>
              </a:ln>
              <a:solidFill>
                <a:schemeClr val="bg2">
                  <a:tint val="85000"/>
                  <a:satMod val="155000"/>
                </a:schemeClr>
              </a:solidFill>
            </a:endParaRPr>
          </a:p>
        </p:txBody>
      </p:sp>
      <p:sp>
        <p:nvSpPr>
          <p:cNvPr id="3" name="Content Placeholder 2"/>
          <p:cNvSpPr>
            <a:spLocks noGrp="1"/>
          </p:cNvSpPr>
          <p:nvPr>
            <p:ph idx="1"/>
          </p:nvPr>
        </p:nvSpPr>
        <p:spPr/>
        <p:txBody>
          <a:bodyPr>
            <a:normAutofit/>
          </a:bodyPr>
          <a:lstStyle/>
          <a:p>
            <a:r>
              <a:rPr lang="en-US" sz="2800" dirty="0" smtClean="0"/>
              <a:t>Email: </a:t>
            </a:r>
            <a:r>
              <a:rPr lang="en-US" sz="2800" dirty="0" smtClean="0">
                <a:hlinkClick r:id="rId2"/>
              </a:rPr>
              <a:t>mjeaton@validussolutions.com</a:t>
            </a:r>
            <a:endParaRPr lang="en-US" sz="2800" dirty="0" smtClean="0"/>
          </a:p>
          <a:p>
            <a:r>
              <a:rPr lang="en-US" sz="2800" dirty="0" smtClean="0"/>
              <a:t>Blog: </a:t>
            </a:r>
            <a:r>
              <a:rPr lang="en-US" sz="2800" dirty="0" smtClean="0">
                <a:hlinkClick r:id="rId3"/>
              </a:rPr>
              <a:t>http://mjeaton.net/blog</a:t>
            </a:r>
            <a:endParaRPr lang="en-US" sz="2800" dirty="0" smtClean="0"/>
          </a:p>
          <a:p>
            <a:r>
              <a:rPr lang="en-US" sz="2800" dirty="0" smtClean="0"/>
              <a:t>Twitter: @</a:t>
            </a:r>
            <a:r>
              <a:rPr lang="en-US" sz="2800" dirty="0" err="1" smtClean="0"/>
              <a:t>mjeaton</a:t>
            </a:r>
            <a:endParaRPr lang="en-US" sz="2800" dirty="0" smtClean="0"/>
          </a:p>
          <a:p>
            <a:r>
              <a:rPr lang="en-US" sz="2800" dirty="0" smtClean="0"/>
              <a:t>LinkedIn: </a:t>
            </a:r>
            <a:r>
              <a:rPr lang="en-US" sz="2800" dirty="0">
                <a:hlinkClick r:id="rId4"/>
              </a:rPr>
              <a:t>http://www.linkedin.com/in/mjeaton</a:t>
            </a:r>
            <a:endParaRPr lang="en-US" sz="2800" dirty="0" smtClean="0"/>
          </a:p>
        </p:txBody>
      </p:sp>
    </p:spTree>
    <p:extLst>
      <p:ext uri="{BB962C8B-B14F-4D97-AF65-F5344CB8AC3E}">
        <p14:creationId xmlns:p14="http://schemas.microsoft.com/office/powerpoint/2010/main" val="1381101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91000" y="812800"/>
            <a:ext cx="4470400" cy="3352800"/>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979" y="812800"/>
            <a:ext cx="3851832" cy="29718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000" y="3200400"/>
            <a:ext cx="2984500" cy="30480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7600" y="533400"/>
            <a:ext cx="1476375" cy="2312395"/>
          </a:xfrm>
          <a:prstGeom prst="rect">
            <a:avLst/>
          </a:prstGeom>
        </p:spPr>
      </p:pic>
    </p:spTree>
    <p:extLst>
      <p:ext uri="{BB962C8B-B14F-4D97-AF65-F5344CB8AC3E}">
        <p14:creationId xmlns:p14="http://schemas.microsoft.com/office/powerpoint/2010/main" val="39908834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7751" y="1174151"/>
            <a:ext cx="685800" cy="914400"/>
          </a:xfrm>
          <a:prstGeom prst="rect">
            <a:avLst/>
          </a:prstGeom>
        </p:spPr>
      </p:pic>
      <p:sp>
        <p:nvSpPr>
          <p:cNvPr id="3" name="Rectangle 2"/>
          <p:cNvSpPr/>
          <p:nvPr/>
        </p:nvSpPr>
        <p:spPr>
          <a:xfrm>
            <a:off x="1524000" y="1313315"/>
            <a:ext cx="4800600" cy="477054"/>
          </a:xfrm>
          <a:prstGeom prst="rect">
            <a:avLst/>
          </a:prstGeom>
        </p:spPr>
        <p:txBody>
          <a:bodyPr wrap="square">
            <a:spAutoFit/>
          </a:bodyPr>
          <a:lstStyle/>
          <a:p>
            <a:r>
              <a:rPr lang="en-US" sz="2500" b="1" dirty="0" smtClean="0">
                <a:solidFill>
                  <a:srgbClr val="373B3D"/>
                </a:solidFill>
                <a:effectLst>
                  <a:glow rad="63500">
                    <a:schemeClr val="bg1">
                      <a:alpha val="40000"/>
                    </a:schemeClr>
                  </a:glow>
                </a:effectLst>
                <a:latin typeface="Segoe UI" pitchFamily="34" charset="0"/>
                <a:ea typeface="Segoe UI" pitchFamily="34" charset="0"/>
                <a:cs typeface="Segoe UI" pitchFamily="34" charset="0"/>
              </a:rPr>
              <a:t>Insiders Program</a:t>
            </a:r>
          </a:p>
        </p:txBody>
      </p:sp>
      <p:sp>
        <p:nvSpPr>
          <p:cNvPr id="4" name="Rectangle 3"/>
          <p:cNvSpPr/>
          <p:nvPr/>
        </p:nvSpPr>
        <p:spPr>
          <a:xfrm>
            <a:off x="1066801" y="5678408"/>
            <a:ext cx="6251135" cy="338554"/>
          </a:xfrm>
          <a:prstGeom prst="rect">
            <a:avLst/>
          </a:prstGeom>
        </p:spPr>
        <p:txBody>
          <a:bodyPr wrap="none">
            <a:spAutoFit/>
          </a:bodyPr>
          <a:lstStyle/>
          <a:p>
            <a:r>
              <a:rPr lang="en-US" sz="1600" b="1" dirty="0" smtClean="0">
                <a:solidFill>
                  <a:srgbClr val="373B3D"/>
                </a:solidFill>
                <a:effectLst>
                  <a:glow rad="63500">
                    <a:schemeClr val="bg1">
                      <a:alpha val="40000"/>
                    </a:schemeClr>
                  </a:glow>
                </a:effectLst>
                <a:latin typeface="Segoe UI" pitchFamily="34" charset="0"/>
                <a:ea typeface="Segoe UI" pitchFamily="34" charset="0"/>
                <a:cs typeface="Segoe UI" pitchFamily="34" charset="0"/>
              </a:rPr>
              <a:t>More Info:  </a:t>
            </a:r>
            <a:r>
              <a:rPr lang="en-US" sz="1600" dirty="0" smtClean="0">
                <a:solidFill>
                  <a:srgbClr val="373B3D"/>
                </a:solidFill>
                <a:effectLst>
                  <a:glow rad="63500">
                    <a:schemeClr val="bg1">
                      <a:alpha val="40000"/>
                    </a:schemeClr>
                  </a:glow>
                </a:effectLst>
                <a:latin typeface="Segoe UI" pitchFamily="34" charset="0"/>
                <a:ea typeface="Segoe UI" pitchFamily="34" charset="0"/>
                <a:cs typeface="Segoe UI" pitchFamily="34" charset="0"/>
              </a:rPr>
              <a:t>www.telerik.com/community/insiders/insiders-faq.aspx</a:t>
            </a:r>
            <a:endParaRPr lang="en-US" sz="1600" dirty="0">
              <a:solidFill>
                <a:srgbClr val="373B3D"/>
              </a:solidFill>
              <a:effectLst>
                <a:glow rad="63500">
                  <a:schemeClr val="bg1">
                    <a:alpha val="40000"/>
                  </a:schemeClr>
                </a:glow>
              </a:effectLst>
              <a:latin typeface="Segoe UI" pitchFamily="34" charset="0"/>
              <a:ea typeface="Segoe UI" pitchFamily="34" charset="0"/>
              <a:cs typeface="Segoe UI" pitchFamily="34" charset="0"/>
            </a:endParaRPr>
          </a:p>
        </p:txBody>
      </p:sp>
      <p:sp>
        <p:nvSpPr>
          <p:cNvPr id="5" name="Rectangle 4"/>
          <p:cNvSpPr/>
          <p:nvPr/>
        </p:nvSpPr>
        <p:spPr>
          <a:xfrm>
            <a:off x="1447800" y="2108200"/>
            <a:ext cx="6172200" cy="2492990"/>
          </a:xfrm>
          <a:prstGeom prst="rect">
            <a:avLst/>
          </a:prstGeom>
        </p:spPr>
        <p:txBody>
          <a:bodyPr wrap="square">
            <a:spAutoFit/>
          </a:bodyPr>
          <a:lstStyle/>
          <a:p>
            <a:pPr marL="285750" indent="-285750">
              <a:buFont typeface="Wingdings" pitchFamily="2" charset="2"/>
              <a:buChar char="§"/>
            </a:pPr>
            <a:r>
              <a:rPr lang="en-US" sz="1300" b="1" dirty="0" smtClean="0"/>
              <a:t>Born in 2010: </a:t>
            </a:r>
            <a:r>
              <a:rPr lang="en-US" sz="1300" dirty="0"/>
              <a:t> </a:t>
            </a:r>
            <a:r>
              <a:rPr lang="en-US" sz="1300" dirty="0" smtClean="0"/>
              <a:t>Telerik noticed a strong need for community speakers</a:t>
            </a:r>
          </a:p>
          <a:p>
            <a:pPr marL="285750" indent="-285750">
              <a:buFont typeface="Wingdings" pitchFamily="2" charset="2"/>
              <a:buChar char="§"/>
            </a:pPr>
            <a:r>
              <a:rPr lang="en-US" sz="1300" b="1" dirty="0" smtClean="0"/>
              <a:t>21 </a:t>
            </a:r>
            <a:r>
              <a:rPr lang="en-US" sz="1300" dirty="0"/>
              <a:t>total </a:t>
            </a:r>
            <a:r>
              <a:rPr lang="en-US" sz="1300" dirty="0" smtClean="0"/>
              <a:t>speakers (as of 2012) </a:t>
            </a:r>
            <a:r>
              <a:rPr lang="en-US" sz="1300" i="1" dirty="0" smtClean="0"/>
              <a:t>(May grow in time)</a:t>
            </a:r>
            <a:endParaRPr lang="en-US" sz="1300" i="1" dirty="0"/>
          </a:p>
          <a:p>
            <a:pPr marL="285750" indent="-285750">
              <a:buFont typeface="Wingdings" pitchFamily="2" charset="2"/>
              <a:buChar char="§"/>
            </a:pPr>
            <a:r>
              <a:rPr lang="en-US" sz="1300" dirty="0" smtClean="0"/>
              <a:t>Independent </a:t>
            </a:r>
            <a:r>
              <a:rPr lang="en-US" sz="1300" dirty="0"/>
              <a:t>speakers </a:t>
            </a:r>
            <a:r>
              <a:rPr lang="en-US" sz="1300" dirty="0" smtClean="0"/>
              <a:t>providing quality sessions </a:t>
            </a:r>
          </a:p>
          <a:p>
            <a:pPr marL="285750" indent="-285750">
              <a:buFont typeface="Wingdings" pitchFamily="2" charset="2"/>
              <a:buChar char="§"/>
            </a:pPr>
            <a:r>
              <a:rPr lang="en-US" sz="1300" dirty="0" smtClean="0"/>
              <a:t>Speaker criteria:</a:t>
            </a:r>
          </a:p>
          <a:p>
            <a:pPr marL="742950" lvl="1" indent="-285750">
              <a:buFont typeface="Wingdings" pitchFamily="2" charset="2"/>
              <a:buChar char="§"/>
            </a:pPr>
            <a:r>
              <a:rPr lang="en-US" sz="1300" dirty="0" smtClean="0"/>
              <a:t>Expertise and talents</a:t>
            </a:r>
          </a:p>
          <a:p>
            <a:pPr marL="742950" lvl="1" indent="-285750">
              <a:buFont typeface="Wingdings" pitchFamily="2" charset="2"/>
              <a:buChar char="§"/>
            </a:pPr>
            <a:r>
              <a:rPr lang="en-US" sz="1300" dirty="0" smtClean="0"/>
              <a:t>Geographical region </a:t>
            </a:r>
          </a:p>
          <a:p>
            <a:pPr marL="742950" lvl="1" indent="-285750">
              <a:buFont typeface="Wingdings" pitchFamily="2" charset="2"/>
              <a:buChar char="§"/>
            </a:pPr>
            <a:r>
              <a:rPr lang="en-US" sz="1300" dirty="0"/>
              <a:t>H</a:t>
            </a:r>
            <a:r>
              <a:rPr lang="en-US" sz="1300" dirty="0" smtClean="0"/>
              <a:t>onest enthusiasm for Telerik</a:t>
            </a:r>
          </a:p>
          <a:p>
            <a:pPr marL="285750" indent="-285750">
              <a:buFont typeface="Wingdings" pitchFamily="2" charset="2"/>
              <a:buChar char="§"/>
            </a:pPr>
            <a:r>
              <a:rPr lang="en-US" sz="1300" dirty="0" smtClean="0"/>
              <a:t>Benefits:</a:t>
            </a:r>
          </a:p>
          <a:p>
            <a:pPr marL="742950" lvl="1" indent="-285750">
              <a:buFont typeface="Wingdings" pitchFamily="2" charset="2"/>
              <a:buChar char="§"/>
            </a:pPr>
            <a:r>
              <a:rPr lang="en-US" sz="1300" dirty="0" smtClean="0"/>
              <a:t>Financial support for travel &amp; swag for sessions</a:t>
            </a:r>
          </a:p>
          <a:p>
            <a:pPr marL="742950" lvl="1" indent="-285750">
              <a:buFont typeface="Wingdings" pitchFamily="2" charset="2"/>
              <a:buChar char="§"/>
            </a:pPr>
            <a:r>
              <a:rPr lang="en-US" sz="1300" dirty="0" smtClean="0"/>
              <a:t>Supportive network of Telerik team </a:t>
            </a:r>
          </a:p>
          <a:p>
            <a:pPr marL="742950" lvl="1" indent="-285750">
              <a:buFont typeface="Wingdings" pitchFamily="2" charset="2"/>
              <a:buChar char="§"/>
            </a:pPr>
            <a:r>
              <a:rPr lang="en-US" sz="1300" dirty="0" smtClean="0"/>
              <a:t>Work with product teams and beta test products </a:t>
            </a:r>
          </a:p>
          <a:p>
            <a:pPr marL="285750" indent="-285750">
              <a:buFont typeface="Wingdings" pitchFamily="2" charset="2"/>
              <a:buChar char="§"/>
            </a:pPr>
            <a:r>
              <a:rPr lang="en-US" sz="1300" dirty="0" smtClean="0"/>
              <a:t>Locations: </a:t>
            </a:r>
            <a:r>
              <a:rPr lang="en-US" sz="1300" i="1" dirty="0" smtClean="0"/>
              <a:t>Europe, North America &amp; India </a:t>
            </a:r>
          </a:p>
        </p:txBody>
      </p:sp>
      <p:pic>
        <p:nvPicPr>
          <p:cNvPr id="6" name="Picture 2" descr="C:\Users\parker\Dropbox\Insider Summit\Logo\Telerik_Insiders_257x12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1" y="5000247"/>
            <a:ext cx="1419045" cy="9129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740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Content Placeholder 2"/>
          <p:cNvSpPr txBox="1">
            <a:spLocks/>
          </p:cNvSpPr>
          <p:nvPr/>
        </p:nvSpPr>
        <p:spPr>
          <a:xfrm>
            <a:off x="636496" y="1550104"/>
            <a:ext cx="7288305" cy="964496"/>
          </a:xfrm>
          <a:prstGeom prst="rect">
            <a:avLst/>
          </a:prstGeom>
        </p:spPr>
        <p:txBody>
          <a:bodyPr/>
          <a:lstStyle>
            <a:lvl1pPr marL="342900" indent="-342900" algn="l" defTabSz="914400" rtl="0" eaLnBrk="1" latinLnBrk="0" hangingPunct="1">
              <a:spcBef>
                <a:spcPct val="20000"/>
              </a:spcBef>
              <a:buClr>
                <a:srgbClr val="A4E416"/>
              </a:buClr>
              <a:buFont typeface="Wingdings" pitchFamily="2" charset="2"/>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3900"/>
              </a:lnSpc>
              <a:spcBef>
                <a:spcPts val="0"/>
              </a:spcBef>
              <a:buNone/>
            </a:pPr>
            <a:r>
              <a:rPr lang="en-US" sz="3000" dirty="0" smtClean="0">
                <a:solidFill>
                  <a:srgbClr val="00B050"/>
                </a:solidFill>
                <a:effectLst>
                  <a:glow rad="63500">
                    <a:schemeClr val="bg1">
                      <a:alpha val="40000"/>
                    </a:schemeClr>
                  </a:glow>
                </a:effectLst>
                <a:latin typeface="Segoe UI" pitchFamily="34" charset="0"/>
                <a:ea typeface="Segoe UI" pitchFamily="34" charset="0"/>
                <a:cs typeface="Segoe UI" pitchFamily="34" charset="0"/>
              </a:rPr>
              <a:t>Telerik Community Programs </a:t>
            </a:r>
            <a:endParaRPr lang="en-US" sz="3000" dirty="0">
              <a:solidFill>
                <a:srgbClr val="00B050"/>
              </a:solidFill>
              <a:effectLst>
                <a:glow rad="63500">
                  <a:schemeClr val="bg1">
                    <a:alpha val="40000"/>
                  </a:schemeClr>
                </a:glow>
              </a:effectLst>
              <a:latin typeface="Segoe UI" pitchFamily="34" charset="0"/>
              <a:ea typeface="Segoe UI" pitchFamily="34" charset="0"/>
              <a:cs typeface="Segoe UI"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600" y="2696035"/>
            <a:ext cx="501600" cy="668800"/>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7600" y="3769932"/>
            <a:ext cx="501600" cy="66880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7600" y="4843829"/>
            <a:ext cx="501600" cy="668800"/>
          </a:xfrm>
          <a:prstGeom prst="rect">
            <a:avLst/>
          </a:prstGeom>
        </p:spPr>
      </p:pic>
      <p:sp>
        <p:nvSpPr>
          <p:cNvPr id="12" name="Rectangle 11"/>
          <p:cNvSpPr/>
          <p:nvPr/>
        </p:nvSpPr>
        <p:spPr>
          <a:xfrm>
            <a:off x="1219200" y="3799637"/>
            <a:ext cx="3943306" cy="523220"/>
          </a:xfrm>
          <a:prstGeom prst="rect">
            <a:avLst/>
          </a:prstGeom>
        </p:spPr>
        <p:txBody>
          <a:bodyPr wrap="square">
            <a:spAutoFit/>
          </a:bodyPr>
          <a:lstStyle/>
          <a:p>
            <a:r>
              <a:rPr lang="en-US" sz="1200" b="1" dirty="0" smtClean="0">
                <a:solidFill>
                  <a:srgbClr val="373B3D"/>
                </a:solidFill>
                <a:effectLst>
                  <a:glow rad="63500">
                    <a:schemeClr val="bg1">
                      <a:alpha val="40000"/>
                    </a:schemeClr>
                  </a:glow>
                </a:effectLst>
                <a:latin typeface="Segoe UI" pitchFamily="34" charset="0"/>
                <a:ea typeface="Segoe UI" pitchFamily="34" charset="0"/>
                <a:cs typeface="Segoe UI" pitchFamily="34" charset="0"/>
              </a:rPr>
              <a:t>Insiders Speaker Program</a:t>
            </a:r>
          </a:p>
          <a:p>
            <a:r>
              <a:rPr lang="en-US" sz="1600" dirty="0" smtClean="0">
                <a:solidFill>
                  <a:srgbClr val="373B3D"/>
                </a:solidFill>
                <a:effectLst>
                  <a:glow rad="63500">
                    <a:schemeClr val="bg1">
                      <a:alpha val="40000"/>
                    </a:schemeClr>
                  </a:glow>
                </a:effectLst>
                <a:latin typeface="Segoe UI" pitchFamily="34" charset="0"/>
                <a:ea typeface="Segoe UI" pitchFamily="34" charset="0"/>
                <a:cs typeface="Segoe UI" pitchFamily="34" charset="0"/>
              </a:rPr>
              <a:t>www.telerik.com/community/insiders</a:t>
            </a:r>
            <a:endParaRPr lang="en-US" sz="1600" dirty="0">
              <a:solidFill>
                <a:srgbClr val="373B3D"/>
              </a:solidFill>
              <a:effectLst>
                <a:glow rad="63500">
                  <a:schemeClr val="bg1">
                    <a:alpha val="40000"/>
                  </a:schemeClr>
                </a:glow>
              </a:effectLst>
              <a:latin typeface="Segoe UI" pitchFamily="34" charset="0"/>
              <a:ea typeface="Segoe UI" pitchFamily="34" charset="0"/>
              <a:cs typeface="Segoe UI" pitchFamily="34" charset="0"/>
            </a:endParaRPr>
          </a:p>
        </p:txBody>
      </p:sp>
      <p:sp>
        <p:nvSpPr>
          <p:cNvPr id="13" name="Rectangle 12"/>
          <p:cNvSpPr/>
          <p:nvPr/>
        </p:nvSpPr>
        <p:spPr>
          <a:xfrm>
            <a:off x="1219200" y="4864973"/>
            <a:ext cx="4572000" cy="523220"/>
          </a:xfrm>
          <a:prstGeom prst="rect">
            <a:avLst/>
          </a:prstGeom>
        </p:spPr>
        <p:txBody>
          <a:bodyPr wrap="square">
            <a:spAutoFit/>
          </a:bodyPr>
          <a:lstStyle/>
          <a:p>
            <a:r>
              <a:rPr lang="en-US" sz="1200" b="1" dirty="0" smtClean="0">
                <a:solidFill>
                  <a:srgbClr val="373B3D"/>
                </a:solidFill>
                <a:effectLst>
                  <a:glow rad="63500">
                    <a:schemeClr val="bg1">
                      <a:alpha val="40000"/>
                    </a:schemeClr>
                  </a:glow>
                </a:effectLst>
                <a:latin typeface="Segoe UI" pitchFamily="34" charset="0"/>
                <a:ea typeface="Segoe UI" pitchFamily="34" charset="0"/>
                <a:cs typeface="Segoe UI" pitchFamily="34" charset="0"/>
              </a:rPr>
              <a:t>MVP Program</a:t>
            </a:r>
          </a:p>
          <a:p>
            <a:r>
              <a:rPr lang="en-US" sz="1600" dirty="0" smtClean="0">
                <a:solidFill>
                  <a:srgbClr val="373B3D"/>
                </a:solidFill>
                <a:effectLst>
                  <a:glow rad="63500">
                    <a:schemeClr val="bg1">
                      <a:alpha val="40000"/>
                    </a:schemeClr>
                  </a:glow>
                </a:effectLst>
                <a:latin typeface="Segoe UI" pitchFamily="34" charset="0"/>
                <a:ea typeface="Segoe UI" pitchFamily="34" charset="0"/>
                <a:cs typeface="Segoe UI" pitchFamily="34" charset="0"/>
              </a:rPr>
              <a:t>www.telerik.com/community/mvp-program</a:t>
            </a:r>
            <a:endParaRPr lang="en-US" sz="1600" dirty="0">
              <a:solidFill>
                <a:srgbClr val="373B3D"/>
              </a:solidFill>
              <a:effectLst>
                <a:glow rad="63500">
                  <a:schemeClr val="bg1">
                    <a:alpha val="40000"/>
                  </a:schemeClr>
                </a:glow>
              </a:effectLst>
              <a:latin typeface="Segoe UI" pitchFamily="34" charset="0"/>
              <a:ea typeface="Segoe UI" pitchFamily="34" charset="0"/>
              <a:cs typeface="Segoe UI" pitchFamily="34" charset="0"/>
            </a:endParaRPr>
          </a:p>
        </p:txBody>
      </p:sp>
      <p:sp>
        <p:nvSpPr>
          <p:cNvPr id="14" name="Rectangle 13"/>
          <p:cNvSpPr/>
          <p:nvPr/>
        </p:nvSpPr>
        <p:spPr>
          <a:xfrm>
            <a:off x="1219200" y="2710229"/>
            <a:ext cx="3429000" cy="707886"/>
          </a:xfrm>
          <a:prstGeom prst="rect">
            <a:avLst/>
          </a:prstGeom>
        </p:spPr>
        <p:txBody>
          <a:bodyPr wrap="square">
            <a:spAutoFit/>
          </a:bodyPr>
          <a:lstStyle/>
          <a:p>
            <a:r>
              <a:rPr lang="en-US" sz="1200" b="1" dirty="0" smtClean="0">
                <a:solidFill>
                  <a:srgbClr val="373B3D"/>
                </a:solidFill>
                <a:effectLst>
                  <a:glow rad="63500">
                    <a:schemeClr val="bg1">
                      <a:alpha val="40000"/>
                    </a:schemeClr>
                  </a:glow>
                </a:effectLst>
                <a:latin typeface="Segoe UI" pitchFamily="34" charset="0"/>
                <a:ea typeface="Segoe UI" pitchFamily="34" charset="0"/>
                <a:cs typeface="Segoe UI" pitchFamily="34" charset="0"/>
              </a:rPr>
              <a:t>Community Activity</a:t>
            </a:r>
          </a:p>
          <a:p>
            <a:r>
              <a:rPr lang="en-US" sz="1600" dirty="0" smtClean="0">
                <a:solidFill>
                  <a:srgbClr val="373B3D"/>
                </a:solidFill>
                <a:effectLst>
                  <a:glow rad="63500">
                    <a:schemeClr val="bg1">
                      <a:alpha val="40000"/>
                    </a:schemeClr>
                  </a:glow>
                </a:effectLst>
                <a:latin typeface="Segoe UI" pitchFamily="34" charset="0"/>
                <a:ea typeface="Segoe UI" pitchFamily="34" charset="0"/>
                <a:cs typeface="Segoe UI" pitchFamily="34" charset="0"/>
              </a:rPr>
              <a:t>www.telerik.com/community</a:t>
            </a:r>
            <a:endParaRPr lang="en-US" sz="1600" dirty="0">
              <a:solidFill>
                <a:srgbClr val="373B3D"/>
              </a:solidFill>
              <a:effectLst>
                <a:glow rad="63500">
                  <a:schemeClr val="bg1">
                    <a:alpha val="40000"/>
                  </a:schemeClr>
                </a:glow>
              </a:effectLst>
              <a:latin typeface="Segoe UI" pitchFamily="34" charset="0"/>
              <a:ea typeface="Segoe UI" pitchFamily="34" charset="0"/>
              <a:cs typeface="Segoe UI" pitchFamily="34" charset="0"/>
            </a:endParaRPr>
          </a:p>
          <a:p>
            <a:endParaRPr lang="en-US" sz="1200" dirty="0">
              <a:solidFill>
                <a:srgbClr val="373B3D"/>
              </a:solidFill>
              <a:effectLst>
                <a:glow rad="63500">
                  <a:schemeClr val="bg1">
                    <a:alpha val="40000"/>
                  </a:schemeClr>
                </a:glow>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106286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Content Placeholder 2"/>
          <p:cNvSpPr txBox="1">
            <a:spLocks/>
          </p:cNvSpPr>
          <p:nvPr/>
        </p:nvSpPr>
        <p:spPr>
          <a:xfrm>
            <a:off x="636496" y="1550104"/>
            <a:ext cx="4800601" cy="753725"/>
          </a:xfrm>
          <a:prstGeom prst="rect">
            <a:avLst/>
          </a:prstGeom>
        </p:spPr>
        <p:txBody>
          <a:bodyPr/>
          <a:lstStyle>
            <a:lvl1pPr marL="342900" indent="-342900" algn="l" defTabSz="914400" rtl="0" eaLnBrk="1" latinLnBrk="0" hangingPunct="1">
              <a:spcBef>
                <a:spcPct val="20000"/>
              </a:spcBef>
              <a:buClr>
                <a:srgbClr val="A4E416"/>
              </a:buClr>
              <a:buFont typeface="Wingdings" pitchFamily="2" charset="2"/>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3900"/>
              </a:lnSpc>
              <a:spcBef>
                <a:spcPts val="0"/>
              </a:spcBef>
              <a:buNone/>
            </a:pPr>
            <a:r>
              <a:rPr lang="en-US" sz="3000" dirty="0">
                <a:solidFill>
                  <a:srgbClr val="00B050"/>
                </a:solidFill>
                <a:effectLst>
                  <a:glow rad="63500">
                    <a:schemeClr val="bg1">
                      <a:alpha val="40000"/>
                    </a:schemeClr>
                  </a:glow>
                </a:effectLst>
                <a:latin typeface="Segoe UI" pitchFamily="34" charset="0"/>
                <a:ea typeface="Segoe UI" pitchFamily="34" charset="0"/>
                <a:cs typeface="Segoe UI" pitchFamily="34" charset="0"/>
              </a:rPr>
              <a:t>Telerik </a:t>
            </a:r>
            <a:r>
              <a:rPr lang="en-US" sz="3000" dirty="0" smtClean="0">
                <a:solidFill>
                  <a:srgbClr val="00B050"/>
                </a:solidFill>
                <a:effectLst>
                  <a:glow rad="63500">
                    <a:schemeClr val="bg1">
                      <a:alpha val="40000"/>
                    </a:schemeClr>
                  </a:glow>
                </a:effectLst>
                <a:latin typeface="Segoe UI" pitchFamily="34" charset="0"/>
                <a:ea typeface="Segoe UI" pitchFamily="34" charset="0"/>
                <a:cs typeface="Segoe UI" pitchFamily="34" charset="0"/>
              </a:rPr>
              <a:t>Online Resources</a:t>
            </a:r>
            <a:endParaRPr lang="en-US" sz="3000" dirty="0">
              <a:solidFill>
                <a:srgbClr val="00B050"/>
              </a:solidFill>
              <a:effectLst>
                <a:glow rad="63500">
                  <a:schemeClr val="bg1">
                    <a:alpha val="40000"/>
                  </a:schemeClr>
                </a:glow>
              </a:effectLst>
              <a:latin typeface="Segoe UI" pitchFamily="34" charset="0"/>
              <a:ea typeface="Segoe UI" pitchFamily="34" charset="0"/>
              <a:cs typeface="Segoe UI" pitchFamily="34" charset="0"/>
            </a:endParaRPr>
          </a:p>
        </p:txBody>
      </p:sp>
      <p:sp>
        <p:nvSpPr>
          <p:cNvPr id="10" name="Rectangle 9"/>
          <p:cNvSpPr/>
          <p:nvPr/>
        </p:nvSpPr>
        <p:spPr>
          <a:xfrm>
            <a:off x="1219200" y="3799637"/>
            <a:ext cx="3943306" cy="523220"/>
          </a:xfrm>
          <a:prstGeom prst="rect">
            <a:avLst/>
          </a:prstGeom>
        </p:spPr>
        <p:txBody>
          <a:bodyPr wrap="square">
            <a:spAutoFit/>
          </a:bodyPr>
          <a:lstStyle/>
          <a:p>
            <a:r>
              <a:rPr lang="en-US" sz="1200" b="1" dirty="0" smtClean="0">
                <a:solidFill>
                  <a:srgbClr val="373B3D"/>
                </a:solidFill>
                <a:effectLst>
                  <a:glow rad="63500">
                    <a:schemeClr val="bg1">
                      <a:alpha val="40000"/>
                    </a:schemeClr>
                  </a:glow>
                </a:effectLst>
                <a:latin typeface="Segoe UI" pitchFamily="34" charset="0"/>
                <a:ea typeface="Segoe UI" pitchFamily="34" charset="0"/>
                <a:cs typeface="Segoe UI" pitchFamily="34" charset="0"/>
              </a:rPr>
              <a:t>Check out the latest from </a:t>
            </a:r>
            <a:r>
              <a:rPr lang="en-US" sz="1200" b="1" dirty="0">
                <a:solidFill>
                  <a:srgbClr val="373B3D"/>
                </a:solidFill>
                <a:effectLst>
                  <a:glow rad="63500">
                    <a:schemeClr val="bg1">
                      <a:alpha val="40000"/>
                    </a:schemeClr>
                  </a:glow>
                </a:effectLst>
                <a:latin typeface="Segoe UI" pitchFamily="34" charset="0"/>
                <a:ea typeface="Segoe UI" pitchFamily="34" charset="0"/>
                <a:cs typeface="Segoe UI" pitchFamily="34" charset="0"/>
              </a:rPr>
              <a:t>T</a:t>
            </a:r>
            <a:r>
              <a:rPr lang="en-US" sz="1200" b="1" dirty="0" smtClean="0">
                <a:solidFill>
                  <a:srgbClr val="373B3D"/>
                </a:solidFill>
                <a:effectLst>
                  <a:glow rad="63500">
                    <a:schemeClr val="bg1">
                      <a:alpha val="40000"/>
                    </a:schemeClr>
                  </a:glow>
                </a:effectLst>
                <a:latin typeface="Segoe UI" pitchFamily="34" charset="0"/>
                <a:ea typeface="Segoe UI" pitchFamily="34" charset="0"/>
                <a:cs typeface="Segoe UI" pitchFamily="34" charset="0"/>
              </a:rPr>
              <a:t>elerik blogs</a:t>
            </a:r>
            <a:r>
              <a:rPr lang="en-US" sz="1200" dirty="0" smtClean="0">
                <a:solidFill>
                  <a:srgbClr val="373B3D"/>
                </a:solidFill>
                <a:effectLst>
                  <a:glow rad="63500">
                    <a:schemeClr val="bg1">
                      <a:alpha val="40000"/>
                    </a:schemeClr>
                  </a:glow>
                </a:effectLst>
                <a:latin typeface="Segoe UI" pitchFamily="34" charset="0"/>
                <a:ea typeface="Segoe UI" pitchFamily="34" charset="0"/>
                <a:cs typeface="Segoe UI" pitchFamily="34" charset="0"/>
              </a:rPr>
              <a:t>: </a:t>
            </a:r>
            <a:r>
              <a:rPr lang="en-US" sz="1600" dirty="0" smtClean="0">
                <a:solidFill>
                  <a:srgbClr val="373B3D"/>
                </a:solidFill>
                <a:effectLst>
                  <a:glow rad="63500">
                    <a:schemeClr val="bg1">
                      <a:alpha val="40000"/>
                    </a:schemeClr>
                  </a:glow>
                </a:effectLst>
                <a:latin typeface="Segoe UI" pitchFamily="34" charset="0"/>
                <a:ea typeface="Segoe UI" pitchFamily="34" charset="0"/>
                <a:cs typeface="Segoe UI" pitchFamily="34" charset="0"/>
              </a:rPr>
              <a:t>blogs.telerik.com</a:t>
            </a:r>
            <a:endParaRPr lang="en-US" sz="1600" dirty="0">
              <a:solidFill>
                <a:srgbClr val="373B3D"/>
              </a:solidFill>
              <a:effectLst>
                <a:glow rad="63500">
                  <a:schemeClr val="bg1">
                    <a:alpha val="40000"/>
                  </a:schemeClr>
                </a:glow>
              </a:effectLst>
              <a:latin typeface="Segoe UI" pitchFamily="34" charset="0"/>
              <a:ea typeface="Segoe UI" pitchFamily="34" charset="0"/>
              <a:cs typeface="Segoe UI" pitchFamily="34" charset="0"/>
            </a:endParaRPr>
          </a:p>
        </p:txBody>
      </p:sp>
      <p:sp>
        <p:nvSpPr>
          <p:cNvPr id="11" name="Rectangle 10"/>
          <p:cNvSpPr/>
          <p:nvPr/>
        </p:nvSpPr>
        <p:spPr>
          <a:xfrm>
            <a:off x="1219200" y="4864973"/>
            <a:ext cx="3505200" cy="523220"/>
          </a:xfrm>
          <a:prstGeom prst="rect">
            <a:avLst/>
          </a:prstGeom>
        </p:spPr>
        <p:txBody>
          <a:bodyPr wrap="square">
            <a:spAutoFit/>
          </a:bodyPr>
          <a:lstStyle/>
          <a:p>
            <a:r>
              <a:rPr lang="en-US" sz="1200" b="1" dirty="0" smtClean="0">
                <a:solidFill>
                  <a:srgbClr val="373B3D"/>
                </a:solidFill>
                <a:effectLst>
                  <a:glow rad="63500">
                    <a:schemeClr val="bg1">
                      <a:alpha val="40000"/>
                    </a:schemeClr>
                  </a:glow>
                </a:effectLst>
                <a:latin typeface="Segoe UI" pitchFamily="34" charset="0"/>
                <a:ea typeface="Segoe UI" pitchFamily="34" charset="0"/>
                <a:cs typeface="Segoe UI" pitchFamily="34" charset="0"/>
              </a:rPr>
              <a:t>Join the community forums:</a:t>
            </a:r>
          </a:p>
          <a:p>
            <a:r>
              <a:rPr lang="en-US" sz="1600" dirty="0" smtClean="0">
                <a:solidFill>
                  <a:srgbClr val="373B3D"/>
                </a:solidFill>
                <a:effectLst>
                  <a:glow rad="63500">
                    <a:schemeClr val="bg1">
                      <a:alpha val="40000"/>
                    </a:schemeClr>
                  </a:glow>
                </a:effectLst>
                <a:latin typeface="Segoe UI" pitchFamily="34" charset="0"/>
                <a:ea typeface="Segoe UI" pitchFamily="34" charset="0"/>
                <a:cs typeface="Segoe UI" pitchFamily="34" charset="0"/>
              </a:rPr>
              <a:t>www.telerik.com/community/forums</a:t>
            </a:r>
            <a:endParaRPr lang="en-US" sz="1600" dirty="0">
              <a:solidFill>
                <a:srgbClr val="373B3D"/>
              </a:solidFill>
              <a:effectLst>
                <a:glow rad="63500">
                  <a:schemeClr val="bg1">
                    <a:alpha val="40000"/>
                  </a:schemeClr>
                </a:glow>
              </a:effectLst>
              <a:latin typeface="Segoe UI" pitchFamily="34" charset="0"/>
              <a:ea typeface="Segoe UI" pitchFamily="34" charset="0"/>
              <a:cs typeface="Segoe UI" pitchFamily="34" charset="0"/>
            </a:endParaRPr>
          </a:p>
        </p:txBody>
      </p:sp>
      <p:sp>
        <p:nvSpPr>
          <p:cNvPr id="12" name="Rectangle 11"/>
          <p:cNvSpPr/>
          <p:nvPr/>
        </p:nvSpPr>
        <p:spPr>
          <a:xfrm>
            <a:off x="1219200" y="2710229"/>
            <a:ext cx="3429000" cy="707886"/>
          </a:xfrm>
          <a:prstGeom prst="rect">
            <a:avLst/>
          </a:prstGeom>
        </p:spPr>
        <p:txBody>
          <a:bodyPr wrap="square">
            <a:spAutoFit/>
          </a:bodyPr>
          <a:lstStyle/>
          <a:p>
            <a:r>
              <a:rPr lang="en-US" sz="1200" b="1" dirty="0" smtClean="0">
                <a:solidFill>
                  <a:srgbClr val="373B3D"/>
                </a:solidFill>
                <a:effectLst>
                  <a:glow rad="63500">
                    <a:schemeClr val="bg1">
                      <a:alpha val="40000"/>
                    </a:schemeClr>
                  </a:glow>
                </a:effectLst>
                <a:latin typeface="Segoe UI" pitchFamily="34" charset="0"/>
                <a:ea typeface="Segoe UI" pitchFamily="34" charset="0"/>
                <a:cs typeface="Segoe UI" pitchFamily="34" charset="0"/>
              </a:rPr>
              <a:t>Earn Points towards your next purchase: </a:t>
            </a:r>
          </a:p>
          <a:p>
            <a:r>
              <a:rPr lang="en-US" sz="1600" dirty="0" smtClean="0">
                <a:solidFill>
                  <a:srgbClr val="373B3D"/>
                </a:solidFill>
                <a:effectLst>
                  <a:glow rad="63500">
                    <a:schemeClr val="bg1">
                      <a:alpha val="40000"/>
                    </a:schemeClr>
                  </a:glow>
                </a:effectLst>
                <a:latin typeface="Segoe UI" pitchFamily="34" charset="0"/>
                <a:ea typeface="Segoe UI" pitchFamily="34" charset="0"/>
                <a:cs typeface="Segoe UI" pitchFamily="34" charset="0"/>
              </a:rPr>
              <a:t>www.telerik.com/telerik-points</a:t>
            </a:r>
            <a:endParaRPr lang="en-US" sz="1600" dirty="0">
              <a:solidFill>
                <a:srgbClr val="373B3D"/>
              </a:solidFill>
              <a:effectLst>
                <a:glow rad="63500">
                  <a:schemeClr val="bg1">
                    <a:alpha val="40000"/>
                  </a:schemeClr>
                </a:glow>
              </a:effectLst>
              <a:latin typeface="Segoe UI" pitchFamily="34" charset="0"/>
              <a:ea typeface="Segoe UI" pitchFamily="34" charset="0"/>
              <a:cs typeface="Segoe UI" pitchFamily="34" charset="0"/>
            </a:endParaRPr>
          </a:p>
          <a:p>
            <a:endParaRPr lang="en-US" sz="1200" dirty="0">
              <a:solidFill>
                <a:srgbClr val="373B3D"/>
              </a:solidFill>
              <a:effectLst>
                <a:glow rad="63500">
                  <a:schemeClr val="bg1">
                    <a:alpha val="40000"/>
                  </a:schemeClr>
                </a:glow>
              </a:effectLst>
              <a:latin typeface="Segoe UI" pitchFamily="34" charset="0"/>
              <a:ea typeface="Segoe UI" pitchFamily="34" charset="0"/>
              <a:cs typeface="Segoe UI" pitchFamily="34" charset="0"/>
            </a:endParaRPr>
          </a:p>
        </p:txBody>
      </p:sp>
      <p:sp>
        <p:nvSpPr>
          <p:cNvPr id="18" name="TextBox 17"/>
          <p:cNvSpPr txBox="1"/>
          <p:nvPr/>
        </p:nvSpPr>
        <p:spPr>
          <a:xfrm>
            <a:off x="5962494" y="2754406"/>
            <a:ext cx="2114706" cy="338554"/>
          </a:xfrm>
          <a:prstGeom prst="rect">
            <a:avLst/>
          </a:prstGeom>
          <a:noFill/>
        </p:spPr>
        <p:txBody>
          <a:bodyPr wrap="square" rtlCol="0">
            <a:spAutoFit/>
          </a:bodyPr>
          <a:lstStyle/>
          <a:p>
            <a:r>
              <a:rPr lang="en-US" sz="1600" dirty="0" smtClean="0">
                <a:solidFill>
                  <a:srgbClr val="373B3D"/>
                </a:solidFill>
                <a:effectLst>
                  <a:glow rad="63500">
                    <a:schemeClr val="bg1">
                      <a:alpha val="40000"/>
                    </a:schemeClr>
                  </a:glow>
                </a:effectLst>
                <a:latin typeface="Segoe UI" pitchFamily="34" charset="0"/>
                <a:ea typeface="Segoe UI" pitchFamily="34" charset="0"/>
                <a:cs typeface="Segoe UI" pitchFamily="34" charset="0"/>
              </a:rPr>
              <a:t>facebook.com/</a:t>
            </a:r>
            <a:r>
              <a:rPr lang="en-US" sz="1600" dirty="0" err="1" smtClean="0">
                <a:solidFill>
                  <a:srgbClr val="373B3D"/>
                </a:solidFill>
                <a:effectLst>
                  <a:glow rad="63500">
                    <a:schemeClr val="bg1">
                      <a:alpha val="40000"/>
                    </a:schemeClr>
                  </a:glow>
                </a:effectLst>
                <a:latin typeface="Segoe UI" pitchFamily="34" charset="0"/>
                <a:ea typeface="Segoe UI" pitchFamily="34" charset="0"/>
                <a:cs typeface="Segoe UI" pitchFamily="34" charset="0"/>
              </a:rPr>
              <a:t>telerik</a:t>
            </a:r>
            <a:endParaRPr lang="en-US" sz="1600" dirty="0">
              <a:solidFill>
                <a:srgbClr val="373B3D"/>
              </a:solidFill>
              <a:effectLst>
                <a:glow rad="63500">
                  <a:schemeClr val="bg1">
                    <a:alpha val="40000"/>
                  </a:schemeClr>
                </a:glow>
              </a:effectLst>
              <a:latin typeface="Segoe UI" pitchFamily="34" charset="0"/>
              <a:ea typeface="Segoe UI" pitchFamily="34" charset="0"/>
              <a:cs typeface="Segoe UI" pitchFamily="34" charset="0"/>
            </a:endParaRPr>
          </a:p>
        </p:txBody>
      </p:sp>
      <p:sp>
        <p:nvSpPr>
          <p:cNvPr id="20" name="TextBox 19"/>
          <p:cNvSpPr txBox="1"/>
          <p:nvPr/>
        </p:nvSpPr>
        <p:spPr>
          <a:xfrm>
            <a:off x="5962495" y="3884424"/>
            <a:ext cx="1824831" cy="338554"/>
          </a:xfrm>
          <a:prstGeom prst="rect">
            <a:avLst/>
          </a:prstGeom>
          <a:noFill/>
        </p:spPr>
        <p:txBody>
          <a:bodyPr wrap="square" rtlCol="0">
            <a:spAutoFit/>
          </a:bodyPr>
          <a:lstStyle/>
          <a:p>
            <a:r>
              <a:rPr lang="en-US" sz="1600" dirty="0" smtClean="0">
                <a:solidFill>
                  <a:srgbClr val="373B3D"/>
                </a:solidFill>
                <a:effectLst>
                  <a:glow rad="63500">
                    <a:schemeClr val="bg1">
                      <a:alpha val="40000"/>
                    </a:schemeClr>
                  </a:glow>
                </a:effectLst>
                <a:latin typeface="Segoe UI" pitchFamily="34" charset="0"/>
                <a:ea typeface="Segoe UI" pitchFamily="34" charset="0"/>
                <a:cs typeface="Segoe UI" pitchFamily="34" charset="0"/>
              </a:rPr>
              <a:t>@</a:t>
            </a:r>
            <a:r>
              <a:rPr lang="en-US" sz="1600" dirty="0" err="1" smtClean="0">
                <a:solidFill>
                  <a:srgbClr val="373B3D"/>
                </a:solidFill>
                <a:effectLst>
                  <a:glow rad="63500">
                    <a:schemeClr val="bg1">
                      <a:alpha val="40000"/>
                    </a:schemeClr>
                  </a:glow>
                </a:effectLst>
                <a:latin typeface="Segoe UI" pitchFamily="34" charset="0"/>
                <a:ea typeface="Segoe UI" pitchFamily="34" charset="0"/>
                <a:cs typeface="Segoe UI" pitchFamily="34" charset="0"/>
              </a:rPr>
              <a:t>telerik</a:t>
            </a:r>
            <a:endParaRPr lang="en-US" sz="1600" dirty="0">
              <a:solidFill>
                <a:srgbClr val="373B3D"/>
              </a:solidFill>
              <a:effectLst>
                <a:glow rad="63500">
                  <a:schemeClr val="bg1">
                    <a:alpha val="40000"/>
                  </a:schemeClr>
                </a:glow>
              </a:effectLst>
              <a:latin typeface="Segoe UI" pitchFamily="34" charset="0"/>
              <a:ea typeface="Segoe UI" pitchFamily="34" charset="0"/>
              <a:cs typeface="Segoe UI"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600" y="2696035"/>
            <a:ext cx="501600" cy="66880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7600" y="3769932"/>
            <a:ext cx="501600" cy="668800"/>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7600" y="4843829"/>
            <a:ext cx="501600" cy="668800"/>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4062" y="2696035"/>
            <a:ext cx="501600" cy="668800"/>
          </a:xfrm>
          <a:prstGeom prst="rect">
            <a:avLst/>
          </a:prstGeom>
        </p:spPr>
      </p:pic>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84062" y="3769932"/>
            <a:ext cx="501600" cy="668800"/>
          </a:xfrm>
          <a:prstGeom prst="rect">
            <a:avLst/>
          </a:prstGeom>
        </p:spPr>
      </p:pic>
    </p:spTree>
    <p:extLst>
      <p:ext uri="{BB962C8B-B14F-4D97-AF65-F5344CB8AC3E}">
        <p14:creationId xmlns:p14="http://schemas.microsoft.com/office/powerpoint/2010/main" val="16700327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1000" y="1701800"/>
            <a:ext cx="4203462" cy="4368800"/>
          </a:xfrm>
          <a:prstGeom prst="rect">
            <a:avLst/>
          </a:prstGeom>
        </p:spPr>
      </p:pic>
      <p:sp>
        <p:nvSpPr>
          <p:cNvPr id="3" name="Content Placeholder 2"/>
          <p:cNvSpPr txBox="1">
            <a:spLocks/>
          </p:cNvSpPr>
          <p:nvPr/>
        </p:nvSpPr>
        <p:spPr>
          <a:xfrm>
            <a:off x="728935" y="2111018"/>
            <a:ext cx="2895600" cy="1927583"/>
          </a:xfrm>
          <a:prstGeom prst="rect">
            <a:avLst/>
          </a:prstGeom>
        </p:spPr>
        <p:txBody>
          <a:bodyPr/>
          <a:lstStyle>
            <a:lvl1pPr marL="342900" indent="-342900" algn="l" defTabSz="914400" rtl="0" eaLnBrk="1" latinLnBrk="0" hangingPunct="1">
              <a:spcBef>
                <a:spcPct val="20000"/>
              </a:spcBef>
              <a:buClr>
                <a:srgbClr val="A4E416"/>
              </a:buClr>
              <a:buFont typeface="Wingdings" pitchFamily="2" charset="2"/>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3300"/>
              </a:lnSpc>
              <a:spcBef>
                <a:spcPts val="0"/>
              </a:spcBef>
              <a:buNone/>
            </a:pPr>
            <a:r>
              <a:rPr lang="en-US" sz="3000" dirty="0" smtClean="0">
                <a:solidFill>
                  <a:srgbClr val="00B050"/>
                </a:solidFill>
                <a:effectLst>
                  <a:glow rad="63500">
                    <a:schemeClr val="bg1">
                      <a:alpha val="40000"/>
                    </a:schemeClr>
                  </a:glow>
                </a:effectLst>
                <a:latin typeface="Segoe UI" pitchFamily="34" charset="0"/>
                <a:ea typeface="Segoe UI" pitchFamily="34" charset="0"/>
                <a:cs typeface="Segoe UI" pitchFamily="34" charset="0"/>
              </a:rPr>
              <a:t>Telerik offers a  variety of FREE products!</a:t>
            </a:r>
            <a:endParaRPr lang="en-US" sz="3000" dirty="0">
              <a:solidFill>
                <a:srgbClr val="00B050"/>
              </a:solidFill>
              <a:effectLst>
                <a:glow rad="63500">
                  <a:schemeClr val="bg1">
                    <a:alpha val="40000"/>
                  </a:schemeClr>
                </a:glow>
              </a:effectLst>
              <a:latin typeface="Segoe UI" pitchFamily="34" charset="0"/>
              <a:ea typeface="Segoe UI" pitchFamily="34" charset="0"/>
              <a:cs typeface="Segoe UI" pitchFamily="34" charset="0"/>
            </a:endParaRPr>
          </a:p>
        </p:txBody>
      </p:sp>
      <p:sp>
        <p:nvSpPr>
          <p:cNvPr id="4" name="Rectangle 3"/>
          <p:cNvSpPr/>
          <p:nvPr/>
        </p:nvSpPr>
        <p:spPr>
          <a:xfrm>
            <a:off x="728936" y="4038601"/>
            <a:ext cx="3766865" cy="276999"/>
          </a:xfrm>
          <a:prstGeom prst="rect">
            <a:avLst/>
          </a:prstGeom>
        </p:spPr>
        <p:txBody>
          <a:bodyPr wrap="square">
            <a:spAutoFit/>
          </a:bodyPr>
          <a:lstStyle/>
          <a:p>
            <a:r>
              <a:rPr lang="en-US" sz="1200" b="1" dirty="0" smtClean="0">
                <a:solidFill>
                  <a:srgbClr val="373B3D"/>
                </a:solidFill>
                <a:effectLst>
                  <a:glow rad="63500">
                    <a:schemeClr val="bg1">
                      <a:alpha val="40000"/>
                    </a:schemeClr>
                  </a:glow>
                </a:effectLst>
                <a:latin typeface="Segoe UI Semibold" pitchFamily="34" charset="0"/>
                <a:ea typeface="Segoe UI" pitchFamily="34" charset="0"/>
                <a:cs typeface="Segoe UI" pitchFamily="34" charset="0"/>
              </a:rPr>
              <a:t>www.telerik.com/community/free-products</a:t>
            </a:r>
            <a:endParaRPr lang="en-US" sz="1200" b="1" dirty="0">
              <a:solidFill>
                <a:srgbClr val="373B3D"/>
              </a:solidFill>
              <a:effectLst>
                <a:glow rad="63500">
                  <a:schemeClr val="bg1">
                    <a:alpha val="40000"/>
                  </a:schemeClr>
                </a:glow>
              </a:effectLst>
              <a:latin typeface="Segoe UI Semibold" pitchFamily="34" charset="0"/>
              <a:ea typeface="Segoe UI" pitchFamily="34" charset="0"/>
              <a:cs typeface="Segoe UI" pitchFamily="34" charset="0"/>
            </a:endParaRPr>
          </a:p>
        </p:txBody>
      </p:sp>
      <p:grpSp>
        <p:nvGrpSpPr>
          <p:cNvPr id="8" name="Group 7"/>
          <p:cNvGrpSpPr/>
          <p:nvPr/>
        </p:nvGrpSpPr>
        <p:grpSpPr>
          <a:xfrm>
            <a:off x="838200" y="5562600"/>
            <a:ext cx="1114988" cy="508000"/>
            <a:chOff x="1143000" y="4476750"/>
            <a:chExt cx="1213104" cy="414528"/>
          </a:xfrm>
        </p:grpSpPr>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3000" y="4476750"/>
              <a:ext cx="1213104" cy="414528"/>
            </a:xfrm>
            <a:prstGeom prst="rect">
              <a:avLst/>
            </a:prstGeom>
          </p:spPr>
        </p:pic>
        <p:sp>
          <p:nvSpPr>
            <p:cNvPr id="10" name="Rectangle 9"/>
            <p:cNvSpPr/>
            <p:nvPr userDrawn="1"/>
          </p:nvSpPr>
          <p:spPr>
            <a:xfrm>
              <a:off x="1150620" y="4724135"/>
              <a:ext cx="1197864" cy="45719"/>
            </a:xfrm>
            <a:prstGeom prst="rect">
              <a:avLst/>
            </a:prstGeom>
            <a:solidFill>
              <a:srgbClr val="B4C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860933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8875" y="2847975"/>
            <a:ext cx="4286250" cy="1190625"/>
          </a:xfrm>
        </p:spPr>
      </p:pic>
      <p:sp>
        <p:nvSpPr>
          <p:cNvPr id="2" name="Rectangle 1"/>
          <p:cNvSpPr/>
          <p:nvPr/>
        </p:nvSpPr>
        <p:spPr>
          <a:xfrm>
            <a:off x="4317076" y="381000"/>
            <a:ext cx="4572000" cy="2585323"/>
          </a:xfrm>
          <a:prstGeom prst="rect">
            <a:avLst/>
          </a:prstGeom>
        </p:spPr>
        <p:txBody>
          <a:bodyPr>
            <a:spAutoFit/>
          </a:bodyPr>
          <a:lstStyle/>
          <a:p>
            <a:r>
              <a:rPr lang="en-US" dirty="0"/>
              <a:t>"In a time where organizers are censoring speakers and their content, @</a:t>
            </a:r>
            <a:r>
              <a:rPr lang="en-US" dirty="0" err="1"/>
              <a:t>mjeaton</a:t>
            </a:r>
            <a:r>
              <a:rPr lang="en-US" dirty="0"/>
              <a:t> and @</a:t>
            </a:r>
            <a:r>
              <a:rPr lang="en-US" dirty="0" err="1"/>
              <a:t>kalamazoox</a:t>
            </a:r>
            <a:r>
              <a:rPr lang="en-US" dirty="0"/>
              <a:t> is a bastion of freedom. He is a luminary."</a:t>
            </a:r>
            <a:br>
              <a:rPr lang="en-US" dirty="0"/>
            </a:br>
            <a:r>
              <a:rPr lang="en-US" dirty="0"/>
              <a:t/>
            </a:r>
            <a:br>
              <a:rPr lang="en-US" dirty="0"/>
            </a:br>
            <a:r>
              <a:rPr lang="en-US" dirty="0"/>
              <a:t>"@</a:t>
            </a:r>
            <a:r>
              <a:rPr lang="en-US" dirty="0" err="1"/>
              <a:t>mjeaton</a:t>
            </a:r>
            <a:r>
              <a:rPr lang="en-US" dirty="0"/>
              <a:t> @</a:t>
            </a:r>
            <a:r>
              <a:rPr lang="en-US" dirty="0" err="1"/>
              <a:t>kalamazoox</a:t>
            </a:r>
            <a:r>
              <a:rPr lang="en-US" dirty="0"/>
              <a:t> believes in the open exchange of ideas, however uncomfortable, and trusts humans to think, collaborate and create."</a:t>
            </a:r>
          </a:p>
        </p:txBody>
      </p:sp>
      <p:sp>
        <p:nvSpPr>
          <p:cNvPr id="3" name="Rectangle 2"/>
          <p:cNvSpPr/>
          <p:nvPr/>
        </p:nvSpPr>
        <p:spPr>
          <a:xfrm>
            <a:off x="152400" y="4092476"/>
            <a:ext cx="4572000" cy="2308324"/>
          </a:xfrm>
          <a:prstGeom prst="rect">
            <a:avLst/>
          </a:prstGeom>
        </p:spPr>
        <p:txBody>
          <a:bodyPr>
            <a:spAutoFit/>
          </a:bodyPr>
          <a:lstStyle/>
          <a:p>
            <a:r>
              <a:rPr lang="en-US" dirty="0"/>
              <a:t>"#kalx12 is like an All Star team of speakers. Every single one would have been the best talk at every other conference."</a:t>
            </a:r>
            <a:br>
              <a:rPr lang="en-US" dirty="0"/>
            </a:br>
            <a:r>
              <a:rPr lang="en-US" dirty="0"/>
              <a:t/>
            </a:r>
            <a:br>
              <a:rPr lang="en-US" dirty="0"/>
            </a:br>
            <a:r>
              <a:rPr lang="en-US" dirty="0"/>
              <a:t>"I've discovered @</a:t>
            </a:r>
            <a:r>
              <a:rPr lang="en-US" dirty="0" err="1"/>
              <a:t>kalamazoox</a:t>
            </a:r>
            <a:r>
              <a:rPr lang="en-US" dirty="0"/>
              <a:t> is a hidden gem. Today was like a braver, more profane set of </a:t>
            </a:r>
            <a:r>
              <a:rPr lang="en-US" dirty="0" err="1"/>
              <a:t>dev</a:t>
            </a:r>
            <a:r>
              <a:rPr lang="en-US" dirty="0"/>
              <a:t>-oriented TED talks. Lots of passion and humor."</a:t>
            </a:r>
          </a:p>
        </p:txBody>
      </p:sp>
    </p:spTree>
    <p:extLst>
      <p:ext uri="{BB962C8B-B14F-4D97-AF65-F5344CB8AC3E}">
        <p14:creationId xmlns:p14="http://schemas.microsoft.com/office/powerpoint/2010/main" val="40041207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6929</TotalTime>
  <Words>985</Words>
  <Application>Microsoft Office PowerPoint</Application>
  <PresentationFormat>On-screen Show (4:3)</PresentationFormat>
  <Paragraphs>181</Paragraphs>
  <Slides>36</Slides>
  <Notes>7</Notes>
  <HiddenSlides>8</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PowerPoint Presentation</vt:lpstr>
      <vt:lpstr>XAML: Deep Dive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Schedule</vt:lpstr>
      <vt:lpstr>Agenda</vt:lpstr>
      <vt:lpstr>This workshop will be</vt:lpstr>
      <vt:lpstr>This workshop will NOT be</vt:lpstr>
      <vt:lpstr>You should have</vt:lpstr>
      <vt:lpstr>XAML: Why should I care?</vt:lpstr>
      <vt:lpstr>WPF</vt:lpstr>
      <vt:lpstr>Silverlight</vt:lpstr>
      <vt:lpstr>Windows Phone 7</vt:lpstr>
      <vt:lpstr>Windows 8 Metro Apps</vt:lpstr>
      <vt:lpstr>XAML is…</vt:lpstr>
      <vt:lpstr>Tools for writing XAML</vt:lpstr>
      <vt:lpstr>In WPF (and Silverlight), XAML is…</vt:lpstr>
      <vt:lpstr>Anatomy of a XAML file</vt:lpstr>
      <vt:lpstr>XAML Tags</vt:lpstr>
      <vt:lpstr>XAML Tags</vt:lpstr>
      <vt:lpstr>PowerPoint Presentation</vt:lpstr>
      <vt:lpstr>Did you know?</vt:lpstr>
      <vt:lpstr>Layouts</vt:lpstr>
      <vt:lpstr>Controls</vt:lpstr>
      <vt:lpstr>Databinding</vt:lpstr>
      <vt:lpstr>MVVM</vt:lpstr>
      <vt:lpstr>Styles and Control Templates</vt:lpstr>
      <vt:lpstr>Data Templates</vt:lpstr>
      <vt:lpstr>Contact Info</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mjeaton</dc:creator>
  <cp:lastModifiedBy>Michael Eaton</cp:lastModifiedBy>
  <cp:revision>29</cp:revision>
  <dcterms:created xsi:type="dcterms:W3CDTF">2006-08-16T00:00:00Z</dcterms:created>
  <dcterms:modified xsi:type="dcterms:W3CDTF">2013-04-24T01:18:58Z</dcterms:modified>
</cp:coreProperties>
</file>