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6"/>
  </p:notesMasterIdLst>
  <p:sldIdLst>
    <p:sldId id="256" r:id="rId2"/>
    <p:sldId id="257" r:id="rId3"/>
    <p:sldId id="280" r:id="rId4"/>
    <p:sldId id="281" r:id="rId5"/>
    <p:sldId id="282" r:id="rId6"/>
    <p:sldId id="283" r:id="rId7"/>
    <p:sldId id="273" r:id="rId8"/>
    <p:sldId id="258" r:id="rId9"/>
    <p:sldId id="274" r:id="rId10"/>
    <p:sldId id="267" r:id="rId11"/>
    <p:sldId id="259" r:id="rId12"/>
    <p:sldId id="269" r:id="rId13"/>
    <p:sldId id="271" r:id="rId14"/>
    <p:sldId id="270" r:id="rId15"/>
    <p:sldId id="268" r:id="rId16"/>
    <p:sldId id="261" r:id="rId17"/>
    <p:sldId id="260" r:id="rId18"/>
    <p:sldId id="264" r:id="rId19"/>
    <p:sldId id="262" r:id="rId20"/>
    <p:sldId id="277" r:id="rId21"/>
    <p:sldId id="278" r:id="rId22"/>
    <p:sldId id="279" r:id="rId23"/>
    <p:sldId id="276" r:id="rId24"/>
    <p:sldId id="26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793" autoAdjust="0"/>
  </p:normalViewPr>
  <p:slideViewPr>
    <p:cSldViewPr>
      <p:cViewPr>
        <p:scale>
          <a:sx n="75" d="100"/>
          <a:sy n="75" d="100"/>
        </p:scale>
        <p:origin x="-1824" y="46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214988-48E1-43F9-82DB-CA0421ED86F5}" type="datetimeFigureOut">
              <a:rPr lang="en-US" smtClean="0"/>
              <a:t>7/12/2013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649CCA-0D98-4052-AA8C-3BBE213E9652}" type="slidenum">
              <a:rPr lang="en-US" smtClean="0"/>
              <a:t>‹#›</a:t>
            </a:fld>
            <a:endParaRPr lang="en-US"/>
          </a:p>
        </p:txBody>
      </p:sp>
    </p:spTree>
    <p:extLst>
      <p:ext uri="{BB962C8B-B14F-4D97-AF65-F5344CB8AC3E}">
        <p14:creationId xmlns:p14="http://schemas.microsoft.com/office/powerpoint/2010/main" val="2282827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5</a:t>
            </a:fld>
            <a:endParaRPr lang="en-US"/>
          </a:p>
        </p:txBody>
      </p:sp>
    </p:spTree>
    <p:extLst>
      <p:ext uri="{BB962C8B-B14F-4D97-AF65-F5344CB8AC3E}">
        <p14:creationId xmlns:p14="http://schemas.microsoft.com/office/powerpoint/2010/main" val="3051139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Focus, focus, focus</a:t>
            </a:r>
          </a:p>
          <a:p>
            <a:endParaRPr lang="en-US" dirty="0"/>
          </a:p>
        </p:txBody>
      </p:sp>
      <p:sp>
        <p:nvSpPr>
          <p:cNvPr id="4" name="Slide Number Placeholder 3"/>
          <p:cNvSpPr>
            <a:spLocks noGrp="1"/>
          </p:cNvSpPr>
          <p:nvPr>
            <p:ph type="sldNum" sz="quarter" idx="10"/>
          </p:nvPr>
        </p:nvSpPr>
        <p:spPr/>
        <p:txBody>
          <a:bodyPr/>
          <a:lstStyle/>
          <a:p>
            <a:fld id="{9B649CCA-0D98-4052-AA8C-3BBE213E9652}" type="slidenum">
              <a:rPr lang="en-US" smtClean="0"/>
              <a:t>18</a:t>
            </a:fld>
            <a:endParaRPr lang="en-US"/>
          </a:p>
        </p:txBody>
      </p:sp>
    </p:spTree>
    <p:extLst>
      <p:ext uri="{BB962C8B-B14F-4D97-AF65-F5344CB8AC3E}">
        <p14:creationId xmlns:p14="http://schemas.microsoft.com/office/powerpoint/2010/main" val="3941480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more people you know, the more you know</a:t>
            </a:r>
          </a:p>
          <a:p>
            <a:endParaRPr lang="en-US" dirty="0"/>
          </a:p>
        </p:txBody>
      </p:sp>
      <p:sp>
        <p:nvSpPr>
          <p:cNvPr id="4" name="Slide Number Placeholder 3"/>
          <p:cNvSpPr>
            <a:spLocks noGrp="1"/>
          </p:cNvSpPr>
          <p:nvPr>
            <p:ph type="sldNum" sz="quarter" idx="10"/>
          </p:nvPr>
        </p:nvSpPr>
        <p:spPr/>
        <p:txBody>
          <a:bodyPr/>
          <a:lstStyle/>
          <a:p>
            <a:fld id="{9B649CCA-0D98-4052-AA8C-3BBE213E9652}" type="slidenum">
              <a:rPr lang="en-US" smtClean="0"/>
              <a:t>20</a:t>
            </a:fld>
            <a:endParaRPr lang="en-US"/>
          </a:p>
        </p:txBody>
      </p:sp>
    </p:spTree>
    <p:extLst>
      <p:ext uri="{BB962C8B-B14F-4D97-AF65-F5344CB8AC3E}">
        <p14:creationId xmlns:p14="http://schemas.microsoft.com/office/powerpoint/2010/main" val="1217347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more people you know, the more you know</a:t>
            </a:r>
          </a:p>
          <a:p>
            <a:endParaRPr lang="en-US" dirty="0"/>
          </a:p>
        </p:txBody>
      </p:sp>
      <p:sp>
        <p:nvSpPr>
          <p:cNvPr id="4" name="Slide Number Placeholder 3"/>
          <p:cNvSpPr>
            <a:spLocks noGrp="1"/>
          </p:cNvSpPr>
          <p:nvPr>
            <p:ph type="sldNum" sz="quarter" idx="10"/>
          </p:nvPr>
        </p:nvSpPr>
        <p:spPr/>
        <p:txBody>
          <a:bodyPr/>
          <a:lstStyle/>
          <a:p>
            <a:fld id="{9B649CCA-0D98-4052-AA8C-3BBE213E9652}" type="slidenum">
              <a:rPr lang="en-US" smtClean="0"/>
              <a:t>21</a:t>
            </a:fld>
            <a:endParaRPr lang="en-US"/>
          </a:p>
        </p:txBody>
      </p:sp>
    </p:spTree>
    <p:extLst>
      <p:ext uri="{BB962C8B-B14F-4D97-AF65-F5344CB8AC3E}">
        <p14:creationId xmlns:p14="http://schemas.microsoft.com/office/powerpoint/2010/main" val="3465565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 into a problem? Blog about it!</a:t>
            </a:r>
          </a:p>
          <a:p>
            <a:r>
              <a:rPr lang="en-US" dirty="0" smtClean="0"/>
              <a:t>Figure out how to solve a complex problem? Blog about it!</a:t>
            </a:r>
            <a:endParaRPr lang="en-US" dirty="0"/>
          </a:p>
        </p:txBody>
      </p:sp>
      <p:sp>
        <p:nvSpPr>
          <p:cNvPr id="4" name="Slide Number Placeholder 3"/>
          <p:cNvSpPr>
            <a:spLocks noGrp="1"/>
          </p:cNvSpPr>
          <p:nvPr>
            <p:ph type="sldNum" sz="quarter" idx="10"/>
          </p:nvPr>
        </p:nvSpPr>
        <p:spPr/>
        <p:txBody>
          <a:bodyPr/>
          <a:lstStyle/>
          <a:p>
            <a:fld id="{9B649CCA-0D98-4052-AA8C-3BBE213E9652}" type="slidenum">
              <a:rPr lang="en-US" smtClean="0"/>
              <a:t>22</a:t>
            </a:fld>
            <a:endParaRPr lang="en-US"/>
          </a:p>
        </p:txBody>
      </p:sp>
    </p:spTree>
    <p:extLst>
      <p:ext uri="{BB962C8B-B14F-4D97-AF65-F5344CB8AC3E}">
        <p14:creationId xmlns:p14="http://schemas.microsoft.com/office/powerpoint/2010/main" val="2836228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1994 to 1995 – Worked remotely on a team of 6 or 7. Worked in a silo.</a:t>
            </a:r>
          </a:p>
          <a:p>
            <a:endParaRPr lang="en-US" dirty="0" smtClean="0"/>
          </a:p>
          <a:p>
            <a:r>
              <a:rPr lang="en-US" dirty="0" smtClean="0"/>
              <a:t>1996 – Sole developer for small, custom </a:t>
            </a:r>
            <a:r>
              <a:rPr lang="en-US" dirty="0" err="1" smtClean="0"/>
              <a:t>dev</a:t>
            </a:r>
            <a:r>
              <a:rPr lang="en-US" dirty="0" smtClean="0"/>
              <a:t> shop</a:t>
            </a:r>
          </a:p>
          <a:p>
            <a:endParaRPr lang="en-US" dirty="0" smtClean="0"/>
          </a:p>
          <a:p>
            <a:r>
              <a:rPr lang="en-US" dirty="0" smtClean="0"/>
              <a:t>1997 to 2000 – Worked on a team of 5. Best team EVER.</a:t>
            </a:r>
          </a:p>
          <a:p>
            <a:endParaRPr lang="en-US" dirty="0" smtClean="0"/>
          </a:p>
          <a:p>
            <a:r>
              <a:rPr lang="en-US" dirty="0" smtClean="0"/>
              <a:t>2000 to 2001 – Project Director/Team Lead for mid-size consulting firm. Led several project teams.</a:t>
            </a:r>
          </a:p>
          <a:p>
            <a:endParaRPr lang="en-US" dirty="0" smtClean="0"/>
          </a:p>
          <a:p>
            <a:r>
              <a:rPr lang="en-US" dirty="0" smtClean="0"/>
              <a:t>2001 to early 2006 – Independent consultant – worked mostly alone, but did contribute to a couple project teams during that time.</a:t>
            </a:r>
          </a:p>
          <a:p>
            <a:endParaRPr lang="en-US" dirty="0" smtClean="0"/>
          </a:p>
          <a:p>
            <a:r>
              <a:rPr lang="en-US" dirty="0" smtClean="0"/>
              <a:t>2006 (roughly 9 months) – Tried my hand at working for “The Man” again. Worked on a small </a:t>
            </a:r>
            <a:r>
              <a:rPr lang="en-US" dirty="0" err="1" smtClean="0"/>
              <a:t>dev</a:t>
            </a:r>
            <a:r>
              <a:rPr lang="en-US" dirty="0" smtClean="0"/>
              <a:t> team.</a:t>
            </a:r>
          </a:p>
          <a:p>
            <a:endParaRPr lang="en-US" dirty="0" smtClean="0"/>
          </a:p>
          <a:p>
            <a:r>
              <a:rPr lang="en-US" dirty="0" smtClean="0"/>
              <a:t>2006 to Now – Independent consultant. Work mostly alone, but one of my projects has me on a team of 5 “local” developers + an offshore contingent.</a:t>
            </a:r>
          </a:p>
          <a:p>
            <a:endParaRPr lang="en-US" dirty="0"/>
          </a:p>
        </p:txBody>
      </p:sp>
      <p:sp>
        <p:nvSpPr>
          <p:cNvPr id="4" name="Slide Number Placeholder 3"/>
          <p:cNvSpPr>
            <a:spLocks noGrp="1"/>
          </p:cNvSpPr>
          <p:nvPr>
            <p:ph type="sldNum" sz="quarter" idx="10"/>
          </p:nvPr>
        </p:nvSpPr>
        <p:spPr/>
        <p:txBody>
          <a:bodyPr/>
          <a:lstStyle/>
          <a:p>
            <a:fld id="{9B649CCA-0D98-4052-AA8C-3BBE213E9652}" type="slidenum">
              <a:rPr lang="en-US" smtClean="0"/>
              <a:t>7</a:t>
            </a:fld>
            <a:endParaRPr lang="en-US"/>
          </a:p>
        </p:txBody>
      </p:sp>
    </p:spTree>
    <p:extLst>
      <p:ext uri="{BB962C8B-B14F-4D97-AF65-F5344CB8AC3E}">
        <p14:creationId xmlns:p14="http://schemas.microsoft.com/office/powerpoint/2010/main" val="1307996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Get hit by a bus</a:t>
            </a:r>
          </a:p>
          <a:p>
            <a:r>
              <a:rPr lang="en-US" dirty="0" smtClean="0"/>
              <a:t>Get sick</a:t>
            </a:r>
          </a:p>
          <a:p>
            <a:r>
              <a:rPr lang="en-US" dirty="0" smtClean="0"/>
              <a:t>Get fired</a:t>
            </a:r>
          </a:p>
          <a:p>
            <a:r>
              <a:rPr lang="en-US" dirty="0" smtClean="0"/>
              <a:t>Quit</a:t>
            </a:r>
          </a:p>
          <a:p>
            <a:r>
              <a:rPr lang="en-US" dirty="0" smtClean="0"/>
              <a:t>Someone else joins the team</a:t>
            </a:r>
          </a:p>
          <a:p>
            <a:endParaRPr lang="en-US" dirty="0"/>
          </a:p>
        </p:txBody>
      </p:sp>
      <p:sp>
        <p:nvSpPr>
          <p:cNvPr id="4" name="Slide Number Placeholder 3"/>
          <p:cNvSpPr>
            <a:spLocks noGrp="1"/>
          </p:cNvSpPr>
          <p:nvPr>
            <p:ph type="sldNum" sz="quarter" idx="10"/>
          </p:nvPr>
        </p:nvSpPr>
        <p:spPr/>
        <p:txBody>
          <a:bodyPr/>
          <a:lstStyle/>
          <a:p>
            <a:fld id="{9B649CCA-0D98-4052-AA8C-3BBE213E9652}" type="slidenum">
              <a:rPr lang="en-US" smtClean="0"/>
              <a:t>9</a:t>
            </a:fld>
            <a:endParaRPr lang="en-US"/>
          </a:p>
        </p:txBody>
      </p:sp>
    </p:spTree>
    <p:extLst>
      <p:ext uri="{BB962C8B-B14F-4D97-AF65-F5344CB8AC3E}">
        <p14:creationId xmlns:p14="http://schemas.microsoft.com/office/powerpoint/2010/main" val="3396819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not about sharing code with others, it’s about security</a:t>
            </a:r>
          </a:p>
          <a:p>
            <a:r>
              <a:rPr lang="en-US" dirty="0" smtClean="0"/>
              <a:t>A folder on your drive is NOT good enough</a:t>
            </a:r>
          </a:p>
          <a:p>
            <a:r>
              <a:rPr lang="en-US" dirty="0" err="1" smtClean="0"/>
              <a:t>Dropbox</a:t>
            </a:r>
            <a:r>
              <a:rPr lang="en-US" dirty="0" smtClean="0"/>
              <a:t> is NOT good enough</a:t>
            </a:r>
          </a:p>
          <a:p>
            <a:r>
              <a:rPr lang="en-US" dirty="0" smtClean="0"/>
              <a:t>External, when possible</a:t>
            </a:r>
          </a:p>
          <a:p>
            <a:pPr lvl="1"/>
            <a:r>
              <a:rPr lang="en-US" dirty="0" err="1" smtClean="0"/>
              <a:t>Github</a:t>
            </a:r>
            <a:endParaRPr lang="en-US" dirty="0" smtClean="0"/>
          </a:p>
          <a:p>
            <a:pPr lvl="1"/>
            <a:r>
              <a:rPr lang="en-US" dirty="0" err="1" smtClean="0"/>
              <a:t>Bitbucket</a:t>
            </a:r>
            <a:endParaRPr lang="en-US" dirty="0" smtClean="0"/>
          </a:p>
          <a:p>
            <a:r>
              <a:rPr lang="en-US" dirty="0" smtClean="0"/>
              <a:t>Commit early, commit often</a:t>
            </a:r>
          </a:p>
          <a:p>
            <a:endParaRPr lang="en-US" dirty="0"/>
          </a:p>
        </p:txBody>
      </p:sp>
      <p:sp>
        <p:nvSpPr>
          <p:cNvPr id="4" name="Slide Number Placeholder 3"/>
          <p:cNvSpPr>
            <a:spLocks noGrp="1"/>
          </p:cNvSpPr>
          <p:nvPr>
            <p:ph type="sldNum" sz="quarter" idx="10"/>
          </p:nvPr>
        </p:nvSpPr>
        <p:spPr/>
        <p:txBody>
          <a:bodyPr/>
          <a:lstStyle/>
          <a:p>
            <a:fld id="{9B649CCA-0D98-4052-AA8C-3BBE213E9652}" type="slidenum">
              <a:rPr lang="en-US" smtClean="0"/>
              <a:t>11</a:t>
            </a:fld>
            <a:endParaRPr lang="en-US"/>
          </a:p>
        </p:txBody>
      </p:sp>
    </p:spTree>
    <p:extLst>
      <p:ext uri="{BB962C8B-B14F-4D97-AF65-F5344CB8AC3E}">
        <p14:creationId xmlns:p14="http://schemas.microsoft.com/office/powerpoint/2010/main" val="1647106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Tests give you:</a:t>
            </a:r>
          </a:p>
          <a:p>
            <a:pPr lvl="1"/>
            <a:r>
              <a:rPr lang="en-US" dirty="0" smtClean="0"/>
              <a:t>Confidence in your code</a:t>
            </a:r>
          </a:p>
          <a:p>
            <a:pPr lvl="1"/>
            <a:r>
              <a:rPr lang="en-US" dirty="0" smtClean="0"/>
              <a:t>Safety net when changes come</a:t>
            </a:r>
          </a:p>
          <a:p>
            <a:pPr lvl="1"/>
            <a:r>
              <a:rPr lang="en-US" dirty="0" smtClean="0"/>
              <a:t>Documentation</a:t>
            </a:r>
          </a:p>
          <a:p>
            <a:pPr lvl="1"/>
            <a:r>
              <a:rPr lang="en-US" dirty="0" smtClean="0"/>
              <a:t>Potentially saves time</a:t>
            </a:r>
          </a:p>
          <a:p>
            <a:endParaRPr lang="en-US" dirty="0"/>
          </a:p>
        </p:txBody>
      </p:sp>
      <p:sp>
        <p:nvSpPr>
          <p:cNvPr id="4" name="Slide Number Placeholder 3"/>
          <p:cNvSpPr>
            <a:spLocks noGrp="1"/>
          </p:cNvSpPr>
          <p:nvPr>
            <p:ph type="sldNum" sz="quarter" idx="10"/>
          </p:nvPr>
        </p:nvSpPr>
        <p:spPr/>
        <p:txBody>
          <a:bodyPr/>
          <a:lstStyle/>
          <a:p>
            <a:fld id="{9B649CCA-0D98-4052-AA8C-3BBE213E9652}" type="slidenum">
              <a:rPr lang="en-US" smtClean="0"/>
              <a:t>12</a:t>
            </a:fld>
            <a:endParaRPr lang="en-US"/>
          </a:p>
        </p:txBody>
      </p:sp>
    </p:spTree>
    <p:extLst>
      <p:ext uri="{BB962C8B-B14F-4D97-AF65-F5344CB8AC3E}">
        <p14:creationId xmlns:p14="http://schemas.microsoft.com/office/powerpoint/2010/main" val="3937196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Move builds and deployment from your personal computer</a:t>
            </a:r>
          </a:p>
          <a:p>
            <a:r>
              <a:rPr lang="en-US" dirty="0" smtClean="0"/>
              <a:t>Isolated from day-to-day changes to your system</a:t>
            </a:r>
          </a:p>
          <a:p>
            <a:endParaRPr lang="en-US" dirty="0"/>
          </a:p>
        </p:txBody>
      </p:sp>
      <p:sp>
        <p:nvSpPr>
          <p:cNvPr id="4" name="Slide Number Placeholder 3"/>
          <p:cNvSpPr>
            <a:spLocks noGrp="1"/>
          </p:cNvSpPr>
          <p:nvPr>
            <p:ph type="sldNum" sz="quarter" idx="10"/>
          </p:nvPr>
        </p:nvSpPr>
        <p:spPr/>
        <p:txBody>
          <a:bodyPr/>
          <a:lstStyle/>
          <a:p>
            <a:fld id="{9B649CCA-0D98-4052-AA8C-3BBE213E9652}" type="slidenum">
              <a:rPr lang="en-US" smtClean="0"/>
              <a:t>13</a:t>
            </a:fld>
            <a:endParaRPr lang="en-US"/>
          </a:p>
        </p:txBody>
      </p:sp>
    </p:spTree>
    <p:extLst>
      <p:ext uri="{BB962C8B-B14F-4D97-AF65-F5344CB8AC3E}">
        <p14:creationId xmlns:p14="http://schemas.microsoft.com/office/powerpoint/2010/main" val="243487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Allows custom environments</a:t>
            </a:r>
          </a:p>
          <a:p>
            <a:r>
              <a:rPr lang="en-US" dirty="0" smtClean="0"/>
              <a:t>Gives you a safety net if your laptop (or work computer) dies unexpectedly</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B649CCA-0D98-4052-AA8C-3BBE213E9652}" type="slidenum">
              <a:rPr lang="en-US" smtClean="0"/>
              <a:t>14</a:t>
            </a:fld>
            <a:endParaRPr lang="en-US"/>
          </a:p>
        </p:txBody>
      </p:sp>
    </p:spTree>
    <p:extLst>
      <p:ext uri="{BB962C8B-B14F-4D97-AF65-F5344CB8AC3E}">
        <p14:creationId xmlns:p14="http://schemas.microsoft.com/office/powerpoint/2010/main" val="3286868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Keep it simple, but keep your task list somewhere other than in your head</a:t>
            </a:r>
          </a:p>
          <a:p>
            <a:r>
              <a:rPr lang="en-US" dirty="0" smtClean="0"/>
              <a:t>I &lt;3 </a:t>
            </a:r>
            <a:r>
              <a:rPr lang="en-US" dirty="0" err="1" smtClean="0"/>
              <a:t>AgileZen</a:t>
            </a:r>
            <a:r>
              <a:rPr lang="en-US" dirty="0" smtClean="0"/>
              <a:t> and my </a:t>
            </a:r>
            <a:r>
              <a:rPr lang="en-US" dirty="0" err="1" smtClean="0"/>
              <a:t>moleskine</a:t>
            </a:r>
            <a:r>
              <a:rPr lang="en-US" dirty="0" smtClean="0"/>
              <a:t> and my whiteboard and my phone and my Kindle Fire and </a:t>
            </a:r>
            <a:r>
              <a:rPr lang="en-US" dirty="0" err="1" smtClean="0"/>
              <a:t>RememberTheMilk</a:t>
            </a:r>
            <a:endParaRPr lang="en-US" dirty="0" smtClean="0"/>
          </a:p>
          <a:p>
            <a:endParaRPr lang="en-US" dirty="0"/>
          </a:p>
        </p:txBody>
      </p:sp>
      <p:sp>
        <p:nvSpPr>
          <p:cNvPr id="4" name="Slide Number Placeholder 3"/>
          <p:cNvSpPr>
            <a:spLocks noGrp="1"/>
          </p:cNvSpPr>
          <p:nvPr>
            <p:ph type="sldNum" sz="quarter" idx="10"/>
          </p:nvPr>
        </p:nvSpPr>
        <p:spPr/>
        <p:txBody>
          <a:bodyPr/>
          <a:lstStyle/>
          <a:p>
            <a:fld id="{9B649CCA-0D98-4052-AA8C-3BBE213E9652}" type="slidenum">
              <a:rPr lang="en-US" smtClean="0"/>
              <a:t>16</a:t>
            </a:fld>
            <a:endParaRPr lang="en-US"/>
          </a:p>
        </p:txBody>
      </p:sp>
    </p:spTree>
    <p:extLst>
      <p:ext uri="{BB962C8B-B14F-4D97-AF65-F5344CB8AC3E}">
        <p14:creationId xmlns:p14="http://schemas.microsoft.com/office/powerpoint/2010/main" val="4180377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 able to account for all your time, even if you’re not a “billable asset”</a:t>
            </a:r>
          </a:p>
          <a:p>
            <a:pPr lvl="1"/>
            <a:r>
              <a:rPr lang="en-US" dirty="0" smtClean="0"/>
              <a:t>Harvest</a:t>
            </a:r>
          </a:p>
          <a:p>
            <a:pPr lvl="1"/>
            <a:r>
              <a:rPr lang="en-US" dirty="0" err="1" smtClean="0"/>
              <a:t>Timesnapper</a:t>
            </a:r>
            <a:endParaRPr lang="en-US" dirty="0" smtClean="0"/>
          </a:p>
          <a:p>
            <a:endParaRPr lang="en-US" dirty="0"/>
          </a:p>
        </p:txBody>
      </p:sp>
      <p:sp>
        <p:nvSpPr>
          <p:cNvPr id="4" name="Slide Number Placeholder 3"/>
          <p:cNvSpPr>
            <a:spLocks noGrp="1"/>
          </p:cNvSpPr>
          <p:nvPr>
            <p:ph type="sldNum" sz="quarter" idx="10"/>
          </p:nvPr>
        </p:nvSpPr>
        <p:spPr/>
        <p:txBody>
          <a:bodyPr/>
          <a:lstStyle/>
          <a:p>
            <a:fld id="{9B649CCA-0D98-4052-AA8C-3BBE213E9652}" type="slidenum">
              <a:rPr lang="en-US" smtClean="0"/>
              <a:t>17</a:t>
            </a:fld>
            <a:endParaRPr lang="en-US"/>
          </a:p>
        </p:txBody>
      </p:sp>
    </p:spTree>
    <p:extLst>
      <p:ext uri="{BB962C8B-B14F-4D97-AF65-F5344CB8AC3E}">
        <p14:creationId xmlns:p14="http://schemas.microsoft.com/office/powerpoint/2010/main" val="4214777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05AD0E-50E8-489E-8FDA-5492D2F127D6}" type="datetimeFigureOut">
              <a:rPr lang="en-US" smtClean="0"/>
              <a:t>7/12/2013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17AF8-2108-47E7-9432-CBC9A5528BFB}" type="slidenum">
              <a:rPr lang="en-US" smtClean="0"/>
              <a:t>‹#›</a:t>
            </a:fld>
            <a:endParaRPr lang="en-US"/>
          </a:p>
        </p:txBody>
      </p:sp>
    </p:spTree>
    <p:extLst>
      <p:ext uri="{BB962C8B-B14F-4D97-AF65-F5344CB8AC3E}">
        <p14:creationId xmlns:p14="http://schemas.microsoft.com/office/powerpoint/2010/main" val="1486910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05AD0E-50E8-489E-8FDA-5492D2F127D6}" type="datetimeFigureOut">
              <a:rPr lang="en-US" smtClean="0"/>
              <a:t>7/12/2013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17AF8-2108-47E7-9432-CBC9A5528BFB}" type="slidenum">
              <a:rPr lang="en-US" smtClean="0"/>
              <a:t>‹#›</a:t>
            </a:fld>
            <a:endParaRPr lang="en-US"/>
          </a:p>
        </p:txBody>
      </p:sp>
    </p:spTree>
    <p:extLst>
      <p:ext uri="{BB962C8B-B14F-4D97-AF65-F5344CB8AC3E}">
        <p14:creationId xmlns:p14="http://schemas.microsoft.com/office/powerpoint/2010/main" val="2571433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05AD0E-50E8-489E-8FDA-5492D2F127D6}" type="datetimeFigureOut">
              <a:rPr lang="en-US" smtClean="0"/>
              <a:t>7/12/2013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17AF8-2108-47E7-9432-CBC9A5528BFB}" type="slidenum">
              <a:rPr lang="en-US" smtClean="0"/>
              <a:t>‹#›</a:t>
            </a:fld>
            <a:endParaRPr lang="en-US"/>
          </a:p>
        </p:txBody>
      </p:sp>
    </p:spTree>
    <p:extLst>
      <p:ext uri="{BB962C8B-B14F-4D97-AF65-F5344CB8AC3E}">
        <p14:creationId xmlns:p14="http://schemas.microsoft.com/office/powerpoint/2010/main" val="323006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05AD0E-50E8-489E-8FDA-5492D2F127D6}" type="datetimeFigureOut">
              <a:rPr lang="en-US" smtClean="0"/>
              <a:t>7/12/2013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17AF8-2108-47E7-9432-CBC9A5528BFB}" type="slidenum">
              <a:rPr lang="en-US" smtClean="0"/>
              <a:t>‹#›</a:t>
            </a:fld>
            <a:endParaRPr lang="en-US"/>
          </a:p>
        </p:txBody>
      </p:sp>
    </p:spTree>
    <p:extLst>
      <p:ext uri="{BB962C8B-B14F-4D97-AF65-F5344CB8AC3E}">
        <p14:creationId xmlns:p14="http://schemas.microsoft.com/office/powerpoint/2010/main" val="3919941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05AD0E-50E8-489E-8FDA-5492D2F127D6}" type="datetimeFigureOut">
              <a:rPr lang="en-US" smtClean="0"/>
              <a:t>7/12/2013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17AF8-2108-47E7-9432-CBC9A5528BFB}" type="slidenum">
              <a:rPr lang="en-US" smtClean="0"/>
              <a:t>‹#›</a:t>
            </a:fld>
            <a:endParaRPr lang="en-US"/>
          </a:p>
        </p:txBody>
      </p:sp>
    </p:spTree>
    <p:extLst>
      <p:ext uri="{BB962C8B-B14F-4D97-AF65-F5344CB8AC3E}">
        <p14:creationId xmlns:p14="http://schemas.microsoft.com/office/powerpoint/2010/main" val="1521423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05AD0E-50E8-489E-8FDA-5492D2F127D6}" type="datetimeFigureOut">
              <a:rPr lang="en-US" smtClean="0"/>
              <a:t>7/12/2013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B17AF8-2108-47E7-9432-CBC9A5528BFB}" type="slidenum">
              <a:rPr lang="en-US" smtClean="0"/>
              <a:t>‹#›</a:t>
            </a:fld>
            <a:endParaRPr lang="en-US"/>
          </a:p>
        </p:txBody>
      </p:sp>
    </p:spTree>
    <p:extLst>
      <p:ext uri="{BB962C8B-B14F-4D97-AF65-F5344CB8AC3E}">
        <p14:creationId xmlns:p14="http://schemas.microsoft.com/office/powerpoint/2010/main" val="1308423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05AD0E-50E8-489E-8FDA-5492D2F127D6}" type="datetimeFigureOut">
              <a:rPr lang="en-US" smtClean="0"/>
              <a:t>7/12/2013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B17AF8-2108-47E7-9432-CBC9A5528BFB}" type="slidenum">
              <a:rPr lang="en-US" smtClean="0"/>
              <a:t>‹#›</a:t>
            </a:fld>
            <a:endParaRPr lang="en-US"/>
          </a:p>
        </p:txBody>
      </p:sp>
    </p:spTree>
    <p:extLst>
      <p:ext uri="{BB962C8B-B14F-4D97-AF65-F5344CB8AC3E}">
        <p14:creationId xmlns:p14="http://schemas.microsoft.com/office/powerpoint/2010/main" val="2405195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05AD0E-50E8-489E-8FDA-5492D2F127D6}" type="datetimeFigureOut">
              <a:rPr lang="en-US" smtClean="0"/>
              <a:t>7/12/2013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B17AF8-2108-47E7-9432-CBC9A5528BFB}" type="slidenum">
              <a:rPr lang="en-US" smtClean="0"/>
              <a:t>‹#›</a:t>
            </a:fld>
            <a:endParaRPr lang="en-US"/>
          </a:p>
        </p:txBody>
      </p:sp>
    </p:spTree>
    <p:extLst>
      <p:ext uri="{BB962C8B-B14F-4D97-AF65-F5344CB8AC3E}">
        <p14:creationId xmlns:p14="http://schemas.microsoft.com/office/powerpoint/2010/main" val="3983538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05AD0E-50E8-489E-8FDA-5492D2F127D6}" type="datetimeFigureOut">
              <a:rPr lang="en-US" smtClean="0"/>
              <a:t>7/12/2013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B17AF8-2108-47E7-9432-CBC9A5528BFB}" type="slidenum">
              <a:rPr lang="en-US" smtClean="0"/>
              <a:t>‹#›</a:t>
            </a:fld>
            <a:endParaRPr lang="en-US"/>
          </a:p>
        </p:txBody>
      </p:sp>
    </p:spTree>
    <p:extLst>
      <p:ext uri="{BB962C8B-B14F-4D97-AF65-F5344CB8AC3E}">
        <p14:creationId xmlns:p14="http://schemas.microsoft.com/office/powerpoint/2010/main" val="2765469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05AD0E-50E8-489E-8FDA-5492D2F127D6}" type="datetimeFigureOut">
              <a:rPr lang="en-US" smtClean="0"/>
              <a:t>7/12/2013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B17AF8-2108-47E7-9432-CBC9A5528BFB}" type="slidenum">
              <a:rPr lang="en-US" smtClean="0"/>
              <a:t>‹#›</a:t>
            </a:fld>
            <a:endParaRPr lang="en-US"/>
          </a:p>
        </p:txBody>
      </p:sp>
    </p:spTree>
    <p:extLst>
      <p:ext uri="{BB962C8B-B14F-4D97-AF65-F5344CB8AC3E}">
        <p14:creationId xmlns:p14="http://schemas.microsoft.com/office/powerpoint/2010/main" val="2375497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05AD0E-50E8-489E-8FDA-5492D2F127D6}" type="datetimeFigureOut">
              <a:rPr lang="en-US" smtClean="0"/>
              <a:t>7/12/2013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B17AF8-2108-47E7-9432-CBC9A5528BFB}" type="slidenum">
              <a:rPr lang="en-US" smtClean="0"/>
              <a:t>‹#›</a:t>
            </a:fld>
            <a:endParaRPr lang="en-US"/>
          </a:p>
        </p:txBody>
      </p:sp>
    </p:spTree>
    <p:extLst>
      <p:ext uri="{BB962C8B-B14F-4D97-AF65-F5344CB8AC3E}">
        <p14:creationId xmlns:p14="http://schemas.microsoft.com/office/powerpoint/2010/main" val="1098539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05AD0E-50E8-489E-8FDA-5492D2F127D6}" type="datetimeFigureOut">
              <a:rPr lang="en-US" smtClean="0"/>
              <a:t>7/12/2013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B17AF8-2108-47E7-9432-CBC9A5528BFB}" type="slidenum">
              <a:rPr lang="en-US" smtClean="0"/>
              <a:t>‹#›</a:t>
            </a:fld>
            <a:endParaRPr lang="en-US"/>
          </a:p>
        </p:txBody>
      </p:sp>
    </p:spTree>
    <p:extLst>
      <p:ext uri="{BB962C8B-B14F-4D97-AF65-F5344CB8AC3E}">
        <p14:creationId xmlns:p14="http://schemas.microsoft.com/office/powerpoint/2010/main" val="289607829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mjeaton.net/blog" TargetMode="External"/><Relationship Id="rId2" Type="http://schemas.openxmlformats.org/officeDocument/2006/relationships/hyperlink" Target="mailto:mjeaton@validussolutions.com" TargetMode="External"/><Relationship Id="rId1" Type="http://schemas.openxmlformats.org/officeDocument/2006/relationships/slideLayout" Target="../slideLayouts/slideLayout2.xml"/><Relationship Id="rId4" Type="http://schemas.openxmlformats.org/officeDocument/2006/relationships/hyperlink" Target="http://www.linkedin.com/in/mjeaton"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gif"/><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twitter.com/mjeat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293914" y="1905000"/>
            <a:ext cx="8534400" cy="2031325"/>
          </a:xfrm>
          <a:prstGeom prst="rect">
            <a:avLst/>
          </a:prstGeom>
        </p:spPr>
        <p:txBody>
          <a:bodyPr wrap="square">
            <a:spAutoFit/>
          </a:bodyPr>
          <a:lstStyle/>
          <a:p>
            <a:r>
              <a:rPr lang="en-US" dirty="0"/>
              <a:t>You are the only developer in your company. Maybe you’re an independent consultant. Maybe you work from home, maybe not. Any way it goes, being the lone developer can be tough. Whether you work in a cube or the comfort of your home office or the local coffee shop, there are many challenges facing the solo developer. Project management, estimation, testing and even writing code all change when you work alone. In this session, I will discuss many of the lessons learned and practices I’ve developed working almost exclusively as a single developer for the past ten years.</a:t>
            </a:r>
          </a:p>
        </p:txBody>
      </p:sp>
    </p:spTree>
    <p:extLst>
      <p:ext uri="{BB962C8B-B14F-4D97-AF65-F5344CB8AC3E}">
        <p14:creationId xmlns:p14="http://schemas.microsoft.com/office/powerpoint/2010/main" val="3881421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4731229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Always use source code control</a:t>
            </a:r>
            <a:endParaRPr lang="en-US" dirty="0"/>
          </a:p>
        </p:txBody>
      </p:sp>
      <p:sp>
        <p:nvSpPr>
          <p:cNvPr id="3" name="Content Placeholder 2"/>
          <p:cNvSpPr>
            <a:spLocks noGrp="1"/>
          </p:cNvSpPr>
          <p:nvPr>
            <p:ph idx="1"/>
          </p:nvPr>
        </p:nvSpPr>
        <p:spPr/>
        <p:txBody>
          <a:bodyPr/>
          <a:lstStyle/>
          <a:p>
            <a:r>
              <a:rPr lang="en-US" dirty="0" smtClean="0"/>
              <a:t>It’s not about sharing code with others, it’s about security</a:t>
            </a:r>
          </a:p>
          <a:p>
            <a:r>
              <a:rPr lang="en-US" dirty="0" smtClean="0"/>
              <a:t>A folder on your drive is NOT good enough</a:t>
            </a:r>
          </a:p>
          <a:p>
            <a:r>
              <a:rPr lang="en-US" dirty="0" err="1" smtClean="0"/>
              <a:t>Dropbox</a:t>
            </a:r>
            <a:r>
              <a:rPr lang="en-US" dirty="0" smtClean="0"/>
              <a:t> is NOT good enough</a:t>
            </a:r>
          </a:p>
          <a:p>
            <a:r>
              <a:rPr lang="en-US" dirty="0" smtClean="0"/>
              <a:t>External, when possible</a:t>
            </a:r>
          </a:p>
          <a:p>
            <a:pPr lvl="1"/>
            <a:r>
              <a:rPr lang="en-US" dirty="0" err="1" smtClean="0"/>
              <a:t>Github</a:t>
            </a:r>
            <a:endParaRPr lang="en-US" dirty="0" smtClean="0"/>
          </a:p>
          <a:p>
            <a:pPr lvl="1"/>
            <a:r>
              <a:rPr lang="en-US" dirty="0" err="1" smtClean="0"/>
              <a:t>Bitbucket</a:t>
            </a:r>
            <a:endParaRPr lang="en-US" dirty="0" smtClean="0"/>
          </a:p>
          <a:p>
            <a:r>
              <a:rPr lang="en-US" dirty="0" smtClean="0"/>
              <a:t>Commit early, commit often</a:t>
            </a:r>
            <a:endParaRPr lang="en-US" dirty="0"/>
          </a:p>
        </p:txBody>
      </p:sp>
    </p:spTree>
    <p:extLst>
      <p:ext uri="{BB962C8B-B14F-4D97-AF65-F5344CB8AC3E}">
        <p14:creationId xmlns:p14="http://schemas.microsoft.com/office/powerpoint/2010/main" val="419339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tests</a:t>
            </a:r>
            <a:endParaRPr lang="en-US" dirty="0"/>
          </a:p>
        </p:txBody>
      </p:sp>
      <p:sp>
        <p:nvSpPr>
          <p:cNvPr id="3" name="Content Placeholder 2"/>
          <p:cNvSpPr>
            <a:spLocks noGrp="1"/>
          </p:cNvSpPr>
          <p:nvPr>
            <p:ph idx="1"/>
          </p:nvPr>
        </p:nvSpPr>
        <p:spPr/>
        <p:txBody>
          <a:bodyPr/>
          <a:lstStyle/>
          <a:p>
            <a:r>
              <a:rPr lang="en-US" dirty="0" smtClean="0"/>
              <a:t>Tests give you:</a:t>
            </a:r>
          </a:p>
          <a:p>
            <a:pPr lvl="1"/>
            <a:r>
              <a:rPr lang="en-US" dirty="0" smtClean="0"/>
              <a:t>Confidence in your code</a:t>
            </a:r>
          </a:p>
          <a:p>
            <a:pPr lvl="1"/>
            <a:r>
              <a:rPr lang="en-US" dirty="0" smtClean="0"/>
              <a:t>Safety net when changes come</a:t>
            </a:r>
          </a:p>
          <a:p>
            <a:pPr lvl="1"/>
            <a:r>
              <a:rPr lang="en-US" dirty="0" smtClean="0"/>
              <a:t>Documentation</a:t>
            </a:r>
          </a:p>
          <a:p>
            <a:pPr lvl="1"/>
            <a:r>
              <a:rPr lang="en-US" dirty="0" smtClean="0"/>
              <a:t>Potentially saves time</a:t>
            </a:r>
            <a:endParaRPr lang="en-US" dirty="0"/>
          </a:p>
        </p:txBody>
      </p:sp>
    </p:spTree>
    <p:extLst>
      <p:ext uri="{BB962C8B-B14F-4D97-AF65-F5344CB8AC3E}">
        <p14:creationId xmlns:p14="http://schemas.microsoft.com/office/powerpoint/2010/main" val="2509326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Integration</a:t>
            </a:r>
            <a:endParaRPr lang="en-US" dirty="0"/>
          </a:p>
        </p:txBody>
      </p:sp>
      <p:sp>
        <p:nvSpPr>
          <p:cNvPr id="3" name="Content Placeholder 2"/>
          <p:cNvSpPr>
            <a:spLocks noGrp="1"/>
          </p:cNvSpPr>
          <p:nvPr>
            <p:ph idx="1"/>
          </p:nvPr>
        </p:nvSpPr>
        <p:spPr/>
        <p:txBody>
          <a:bodyPr/>
          <a:lstStyle/>
          <a:p>
            <a:r>
              <a:rPr lang="en-US" dirty="0" smtClean="0"/>
              <a:t>Move builds and deployment from your personal computer</a:t>
            </a:r>
          </a:p>
          <a:p>
            <a:r>
              <a:rPr lang="en-US" dirty="0" smtClean="0"/>
              <a:t>Isolated from day-to-day changes to your system</a:t>
            </a:r>
          </a:p>
        </p:txBody>
      </p:sp>
    </p:spTree>
    <p:extLst>
      <p:ext uri="{BB962C8B-B14F-4D97-AF65-F5344CB8AC3E}">
        <p14:creationId xmlns:p14="http://schemas.microsoft.com/office/powerpoint/2010/main" val="2420299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virtual (machines)</a:t>
            </a:r>
            <a:endParaRPr lang="en-US" dirty="0"/>
          </a:p>
        </p:txBody>
      </p:sp>
      <p:sp>
        <p:nvSpPr>
          <p:cNvPr id="3" name="Content Placeholder 2"/>
          <p:cNvSpPr>
            <a:spLocks noGrp="1"/>
          </p:cNvSpPr>
          <p:nvPr>
            <p:ph idx="1"/>
          </p:nvPr>
        </p:nvSpPr>
        <p:spPr/>
        <p:txBody>
          <a:bodyPr/>
          <a:lstStyle/>
          <a:p>
            <a:r>
              <a:rPr lang="en-US" dirty="0" smtClean="0"/>
              <a:t>Allows custom environments</a:t>
            </a:r>
          </a:p>
          <a:p>
            <a:r>
              <a:rPr lang="en-US" dirty="0" smtClean="0"/>
              <a:t>Gives you a safety net if your laptop (or work computer) dies unexpectedly</a:t>
            </a:r>
          </a:p>
          <a:p>
            <a:endParaRPr lang="en-US" dirty="0" smtClean="0"/>
          </a:p>
          <a:p>
            <a:endParaRPr lang="en-US" dirty="0"/>
          </a:p>
        </p:txBody>
      </p:sp>
    </p:spTree>
    <p:extLst>
      <p:ext uri="{BB962C8B-B14F-4D97-AF65-F5344CB8AC3E}">
        <p14:creationId xmlns:p14="http://schemas.microsoft.com/office/powerpoint/2010/main" val="3888458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Non-technical</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6072139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 your tasks</a:t>
            </a:r>
            <a:endParaRPr lang="en-US" dirty="0"/>
          </a:p>
        </p:txBody>
      </p:sp>
      <p:sp>
        <p:nvSpPr>
          <p:cNvPr id="3" name="Content Placeholder 2"/>
          <p:cNvSpPr>
            <a:spLocks noGrp="1"/>
          </p:cNvSpPr>
          <p:nvPr>
            <p:ph idx="1"/>
          </p:nvPr>
        </p:nvSpPr>
        <p:spPr/>
        <p:txBody>
          <a:bodyPr/>
          <a:lstStyle/>
          <a:p>
            <a:r>
              <a:rPr lang="en-US" dirty="0" smtClean="0"/>
              <a:t>Keep it simple, but keep your task list somewhere other than in your head</a:t>
            </a:r>
          </a:p>
          <a:p>
            <a:r>
              <a:rPr lang="en-US" dirty="0" smtClean="0"/>
              <a:t>I &lt;3 </a:t>
            </a:r>
            <a:r>
              <a:rPr lang="en-US" dirty="0" err="1" smtClean="0"/>
              <a:t>trello</a:t>
            </a:r>
            <a:r>
              <a:rPr lang="en-US" dirty="0" smtClean="0"/>
              <a:t> and </a:t>
            </a:r>
            <a:r>
              <a:rPr lang="en-US" dirty="0" smtClean="0"/>
              <a:t>my </a:t>
            </a:r>
            <a:r>
              <a:rPr lang="en-US" dirty="0" err="1" smtClean="0"/>
              <a:t>moleskine</a:t>
            </a:r>
            <a:r>
              <a:rPr lang="en-US" dirty="0" smtClean="0"/>
              <a:t> and my whiteboard and my phone and my Kindle Fire and </a:t>
            </a:r>
            <a:r>
              <a:rPr lang="en-US" dirty="0" err="1" smtClean="0"/>
              <a:t>RememberTheMilk</a:t>
            </a:r>
            <a:endParaRPr lang="en-US" dirty="0" smtClean="0"/>
          </a:p>
        </p:txBody>
      </p:sp>
    </p:spTree>
    <p:extLst>
      <p:ext uri="{BB962C8B-B14F-4D97-AF65-F5344CB8AC3E}">
        <p14:creationId xmlns:p14="http://schemas.microsoft.com/office/powerpoint/2010/main" val="3151888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 your time</a:t>
            </a:r>
            <a:endParaRPr lang="en-US" dirty="0"/>
          </a:p>
        </p:txBody>
      </p:sp>
      <p:sp>
        <p:nvSpPr>
          <p:cNvPr id="3" name="Content Placeholder 2"/>
          <p:cNvSpPr>
            <a:spLocks noGrp="1"/>
          </p:cNvSpPr>
          <p:nvPr>
            <p:ph idx="1"/>
          </p:nvPr>
        </p:nvSpPr>
        <p:spPr/>
        <p:txBody>
          <a:bodyPr/>
          <a:lstStyle/>
          <a:p>
            <a:r>
              <a:rPr lang="en-US" dirty="0" smtClean="0"/>
              <a:t>Be able to account for all your time, even if you’re not a “billable asset”</a:t>
            </a:r>
          </a:p>
          <a:p>
            <a:pPr lvl="1"/>
            <a:r>
              <a:rPr lang="en-US" dirty="0" smtClean="0"/>
              <a:t>Harvest</a:t>
            </a:r>
          </a:p>
          <a:p>
            <a:pPr lvl="1"/>
            <a:r>
              <a:rPr lang="en-US" dirty="0" err="1" smtClean="0"/>
              <a:t>Timesnapper</a:t>
            </a:r>
            <a:endParaRPr lang="en-US" dirty="0" smtClean="0"/>
          </a:p>
        </p:txBody>
      </p:sp>
    </p:spTree>
    <p:extLst>
      <p:ext uri="{BB962C8B-B14F-4D97-AF65-F5344CB8AC3E}">
        <p14:creationId xmlns:p14="http://schemas.microsoft.com/office/powerpoint/2010/main" val="422911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Pomodoro</a:t>
            </a:r>
            <a:endParaRPr lang="en-US" dirty="0"/>
          </a:p>
        </p:txBody>
      </p:sp>
      <p:sp>
        <p:nvSpPr>
          <p:cNvPr id="3" name="Content Placeholder 2"/>
          <p:cNvSpPr>
            <a:spLocks noGrp="1"/>
          </p:cNvSpPr>
          <p:nvPr>
            <p:ph idx="1"/>
          </p:nvPr>
        </p:nvSpPr>
        <p:spPr/>
        <p:txBody>
          <a:bodyPr/>
          <a:lstStyle/>
          <a:p>
            <a:r>
              <a:rPr lang="en-US" dirty="0" smtClean="0"/>
              <a:t>Focus, focus, focus</a:t>
            </a:r>
            <a:endParaRPr lang="en-US" dirty="0"/>
          </a:p>
        </p:txBody>
      </p:sp>
    </p:spTree>
    <p:extLst>
      <p:ext uri="{BB962C8B-B14F-4D97-AF65-F5344CB8AC3E}">
        <p14:creationId xmlns:p14="http://schemas.microsoft.com/office/powerpoint/2010/main" val="124974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1297760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371600"/>
            <a:ext cx="7924800" cy="3048000"/>
          </a:xfrm>
        </p:spPr>
        <p:txBody>
          <a:bodyPr/>
          <a:lstStyle/>
          <a:p>
            <a:r>
              <a:rPr lang="en-US" dirty="0"/>
              <a:t>Working Effectively as a Team of One</a:t>
            </a:r>
            <a:endParaRPr lang="en-US" dirty="0"/>
          </a:p>
        </p:txBody>
      </p:sp>
      <p:sp>
        <p:nvSpPr>
          <p:cNvPr id="2" name="Rectangle 1"/>
          <p:cNvSpPr/>
          <p:nvPr/>
        </p:nvSpPr>
        <p:spPr>
          <a:xfrm>
            <a:off x="4419600" y="5782270"/>
            <a:ext cx="4572000" cy="923330"/>
          </a:xfrm>
          <a:prstGeom prst="rect">
            <a:avLst/>
          </a:prstGeom>
        </p:spPr>
        <p:txBody>
          <a:bodyPr>
            <a:spAutoFit/>
          </a:bodyPr>
          <a:lstStyle/>
          <a:p>
            <a:pPr algn="r"/>
            <a:r>
              <a:rPr lang="en-US" dirty="0"/>
              <a:t>Michael Eaton</a:t>
            </a:r>
          </a:p>
          <a:p>
            <a:pPr algn="r"/>
            <a:r>
              <a:rPr lang="en-US" dirty="0" err="1"/>
              <a:t>Validus</a:t>
            </a:r>
            <a:r>
              <a:rPr lang="en-US" dirty="0"/>
              <a:t> Solutions, LLC.</a:t>
            </a:r>
          </a:p>
          <a:p>
            <a:pPr algn="r"/>
            <a:r>
              <a:rPr lang="en-US" dirty="0"/>
              <a:t>@</a:t>
            </a:r>
            <a:r>
              <a:rPr lang="en-US" dirty="0" err="1" smtClean="0"/>
              <a:t>mjeaton</a:t>
            </a:r>
            <a:endParaRPr lang="en-US" dirty="0"/>
          </a:p>
        </p:txBody>
      </p:sp>
      <p:pic>
        <p:nvPicPr>
          <p:cNvPr id="6" name="Picture 5" descr="Validus_Color_Trans.jpg"/>
          <p:cNvPicPr>
            <a:picLocks noChangeAspect="1"/>
          </p:cNvPicPr>
          <p:nvPr/>
        </p:nvPicPr>
        <p:blipFill>
          <a:blip r:embed="rId2" cstate="print"/>
          <a:stretch>
            <a:fillRect/>
          </a:stretch>
        </p:blipFill>
        <p:spPr>
          <a:xfrm>
            <a:off x="215900" y="5857186"/>
            <a:ext cx="2057400" cy="866274"/>
          </a:xfrm>
          <a:prstGeom prst="rect">
            <a:avLst/>
          </a:prstGeom>
        </p:spPr>
      </p:pic>
    </p:spTree>
    <p:extLst>
      <p:ext uri="{BB962C8B-B14F-4D97-AF65-F5344CB8AC3E}">
        <p14:creationId xmlns:p14="http://schemas.microsoft.com/office/powerpoint/2010/main" val="31003785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Networks</a:t>
            </a:r>
            <a:endParaRPr lang="en-US" dirty="0"/>
          </a:p>
        </p:txBody>
      </p:sp>
      <p:sp>
        <p:nvSpPr>
          <p:cNvPr id="3" name="Content Placeholder 2"/>
          <p:cNvSpPr>
            <a:spLocks noGrp="1"/>
          </p:cNvSpPr>
          <p:nvPr>
            <p:ph idx="1"/>
          </p:nvPr>
        </p:nvSpPr>
        <p:spPr/>
        <p:txBody>
          <a:bodyPr/>
          <a:lstStyle/>
          <a:p>
            <a:r>
              <a:rPr lang="en-US" dirty="0" smtClean="0"/>
              <a:t>The more people you know, the more you know</a:t>
            </a:r>
            <a:endParaRPr lang="en-US" dirty="0"/>
          </a:p>
        </p:txBody>
      </p:sp>
    </p:spTree>
    <p:extLst>
      <p:ext uri="{BB962C8B-B14F-4D97-AF65-F5344CB8AC3E}">
        <p14:creationId xmlns:p14="http://schemas.microsoft.com/office/powerpoint/2010/main" val="2439360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Groups / Conferences</a:t>
            </a:r>
            <a:endParaRPr lang="en-US" dirty="0"/>
          </a:p>
        </p:txBody>
      </p:sp>
      <p:sp>
        <p:nvSpPr>
          <p:cNvPr id="3" name="Content Placeholder 2"/>
          <p:cNvSpPr>
            <a:spLocks noGrp="1"/>
          </p:cNvSpPr>
          <p:nvPr>
            <p:ph idx="1"/>
          </p:nvPr>
        </p:nvSpPr>
        <p:spPr/>
        <p:txBody>
          <a:bodyPr/>
          <a:lstStyle/>
          <a:p>
            <a:r>
              <a:rPr lang="en-US" dirty="0" smtClean="0"/>
              <a:t>The more people you know, the more you know</a:t>
            </a:r>
            <a:endParaRPr lang="en-US" dirty="0"/>
          </a:p>
        </p:txBody>
      </p:sp>
    </p:spTree>
    <p:extLst>
      <p:ext uri="{BB962C8B-B14F-4D97-AF65-F5344CB8AC3E}">
        <p14:creationId xmlns:p14="http://schemas.microsoft.com/office/powerpoint/2010/main" val="2439360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Blogs</a:t>
            </a:r>
            <a:endParaRPr lang="en-US" dirty="0"/>
          </a:p>
        </p:txBody>
      </p:sp>
      <p:sp>
        <p:nvSpPr>
          <p:cNvPr id="3" name="Content Placeholder 2"/>
          <p:cNvSpPr>
            <a:spLocks noGrp="1"/>
          </p:cNvSpPr>
          <p:nvPr>
            <p:ph idx="1"/>
          </p:nvPr>
        </p:nvSpPr>
        <p:spPr/>
        <p:txBody>
          <a:bodyPr/>
          <a:lstStyle/>
          <a:p>
            <a:r>
              <a:rPr lang="en-US" dirty="0" smtClean="0"/>
              <a:t>Run into a problem? Blog about it!</a:t>
            </a:r>
          </a:p>
          <a:p>
            <a:r>
              <a:rPr lang="en-US" dirty="0" smtClean="0"/>
              <a:t>Figure out how to solve a complex problem? Blog about it!</a:t>
            </a:r>
            <a:endParaRPr lang="en-US" dirty="0"/>
          </a:p>
        </p:txBody>
      </p:sp>
    </p:spTree>
    <p:extLst>
      <p:ext uri="{BB962C8B-B14F-4D97-AF65-F5344CB8AC3E}">
        <p14:creationId xmlns:p14="http://schemas.microsoft.com/office/powerpoint/2010/main" val="3157663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62250"/>
            <a:ext cx="8229600" cy="1333500"/>
          </a:xfrm>
        </p:spPr>
        <p:txBody>
          <a:bodyPr>
            <a:noAutofit/>
          </a:bodyPr>
          <a:lstStyle/>
          <a:p>
            <a:pPr marL="0" indent="0">
              <a:buNone/>
            </a:pPr>
            <a:r>
              <a:rPr lang="en-US" sz="4000" dirty="0" smtClean="0"/>
              <a:t>“</a:t>
            </a:r>
            <a:r>
              <a:rPr lang="en-US" sz="4000" dirty="0"/>
              <a:t>It's easier to ask forgiveness than it is to get permission.</a:t>
            </a:r>
            <a:r>
              <a:rPr lang="en-US" sz="4000" dirty="0" smtClean="0"/>
              <a:t>” </a:t>
            </a:r>
            <a:br>
              <a:rPr lang="en-US" sz="4000" dirty="0" smtClean="0"/>
            </a:br>
            <a:r>
              <a:rPr lang="en-US" sz="4000" dirty="0" smtClean="0"/>
              <a:t>				– Grace Hopper</a:t>
            </a:r>
            <a:endParaRPr lang="en-US" sz="4000" dirty="0"/>
          </a:p>
        </p:txBody>
      </p:sp>
    </p:spTree>
    <p:extLst>
      <p:ext uri="{BB962C8B-B14F-4D97-AF65-F5344CB8AC3E}">
        <p14:creationId xmlns:p14="http://schemas.microsoft.com/office/powerpoint/2010/main" val="28890615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Contact Info</a:t>
            </a:r>
            <a:endParaRPr lang="en-US" b="1" dirty="0">
              <a:ln w="12700">
                <a:solidFill>
                  <a:schemeClr val="tx2">
                    <a:satMod val="155000"/>
                  </a:schemeClr>
                </a:solidFill>
                <a:prstDash val="solid"/>
              </a:ln>
              <a:solidFill>
                <a:schemeClr val="bg2">
                  <a:tint val="85000"/>
                  <a:satMod val="155000"/>
                </a:schemeClr>
              </a:solidFill>
            </a:endParaRPr>
          </a:p>
        </p:txBody>
      </p:sp>
      <p:sp>
        <p:nvSpPr>
          <p:cNvPr id="3" name="Content Placeholder 2"/>
          <p:cNvSpPr>
            <a:spLocks noGrp="1"/>
          </p:cNvSpPr>
          <p:nvPr>
            <p:ph idx="1"/>
          </p:nvPr>
        </p:nvSpPr>
        <p:spPr/>
        <p:txBody>
          <a:bodyPr>
            <a:normAutofit/>
          </a:bodyPr>
          <a:lstStyle/>
          <a:p>
            <a:r>
              <a:rPr lang="en-US" sz="2800" dirty="0" smtClean="0"/>
              <a:t>Email: </a:t>
            </a:r>
            <a:r>
              <a:rPr lang="en-US" sz="2800" dirty="0" smtClean="0">
                <a:hlinkClick r:id="rId2"/>
              </a:rPr>
              <a:t>mjeaton@validussolutions.com</a:t>
            </a:r>
            <a:endParaRPr lang="en-US" sz="2800" dirty="0" smtClean="0"/>
          </a:p>
          <a:p>
            <a:r>
              <a:rPr lang="en-US" sz="2800" dirty="0" smtClean="0"/>
              <a:t>Blog: </a:t>
            </a:r>
            <a:r>
              <a:rPr lang="en-US" sz="2800" dirty="0" smtClean="0">
                <a:hlinkClick r:id="rId3"/>
              </a:rPr>
              <a:t>http://mjeaton.net/blog</a:t>
            </a:r>
            <a:endParaRPr lang="en-US" sz="2800" dirty="0" smtClean="0"/>
          </a:p>
          <a:p>
            <a:r>
              <a:rPr lang="en-US" sz="2800" dirty="0" smtClean="0"/>
              <a:t>Twitter: @</a:t>
            </a:r>
            <a:r>
              <a:rPr lang="en-US" sz="2800" dirty="0" err="1" smtClean="0"/>
              <a:t>mjeaton</a:t>
            </a:r>
            <a:endParaRPr lang="en-US" sz="2800" dirty="0" smtClean="0"/>
          </a:p>
          <a:p>
            <a:r>
              <a:rPr lang="en-US" sz="2800" dirty="0" smtClean="0"/>
              <a:t>LinkedIn: </a:t>
            </a:r>
            <a:r>
              <a:rPr lang="en-US" sz="2800" dirty="0">
                <a:hlinkClick r:id="rId4"/>
              </a:rPr>
              <a:t>http://www.linkedin.com/in/mjeaton</a:t>
            </a:r>
            <a:endParaRPr lang="en-US" sz="2800" dirty="0" smtClean="0"/>
          </a:p>
        </p:txBody>
      </p:sp>
    </p:spTree>
    <p:extLst>
      <p:ext uri="{BB962C8B-B14F-4D97-AF65-F5344CB8AC3E}">
        <p14:creationId xmlns:p14="http://schemas.microsoft.com/office/powerpoint/2010/main" val="313723528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8262" y="2067427"/>
            <a:ext cx="6467476" cy="2723147"/>
          </a:xfrm>
        </p:spPr>
      </p:pic>
    </p:spTree>
    <p:extLst>
      <p:ext uri="{BB962C8B-B14F-4D97-AF65-F5344CB8AC3E}">
        <p14:creationId xmlns:p14="http://schemas.microsoft.com/office/powerpoint/2010/main" val="42216394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91000" y="812800"/>
            <a:ext cx="4470400" cy="3352800"/>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979" y="812800"/>
            <a:ext cx="3851832" cy="29718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0" y="3422650"/>
            <a:ext cx="2984500" cy="30480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7600" y="533400"/>
            <a:ext cx="1476375" cy="2312395"/>
          </a:xfrm>
          <a:prstGeom prst="rect">
            <a:avLst/>
          </a:prstGeom>
        </p:spPr>
      </p:pic>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34050" y="3543300"/>
            <a:ext cx="3200400" cy="2400300"/>
          </a:xfrm>
          <a:prstGeom prst="rect">
            <a:avLst/>
          </a:prstGeom>
        </p:spPr>
      </p:pic>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2979" y="4699000"/>
            <a:ext cx="2362200" cy="1771650"/>
          </a:xfrm>
          <a:prstGeom prst="rect">
            <a:avLst/>
          </a:prstGeom>
        </p:spPr>
      </p:pic>
    </p:spTree>
    <p:extLst>
      <p:ext uri="{BB962C8B-B14F-4D97-AF65-F5344CB8AC3E}">
        <p14:creationId xmlns:p14="http://schemas.microsoft.com/office/powerpoint/2010/main" val="39211277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28875" y="2847975"/>
            <a:ext cx="4286250" cy="1190625"/>
          </a:xfrm>
        </p:spPr>
      </p:pic>
      <p:sp>
        <p:nvSpPr>
          <p:cNvPr id="2" name="Rectangle 1"/>
          <p:cNvSpPr/>
          <p:nvPr/>
        </p:nvSpPr>
        <p:spPr>
          <a:xfrm>
            <a:off x="4317076" y="381000"/>
            <a:ext cx="4572000" cy="2585323"/>
          </a:xfrm>
          <a:prstGeom prst="rect">
            <a:avLst/>
          </a:prstGeom>
        </p:spPr>
        <p:txBody>
          <a:bodyPr>
            <a:spAutoFit/>
          </a:bodyPr>
          <a:lstStyle/>
          <a:p>
            <a:r>
              <a:rPr lang="en-US" dirty="0"/>
              <a:t>"In a time where organizers are censoring speakers and their content, @</a:t>
            </a:r>
            <a:r>
              <a:rPr lang="en-US" dirty="0" err="1"/>
              <a:t>mjeaton</a:t>
            </a:r>
            <a:r>
              <a:rPr lang="en-US" dirty="0"/>
              <a:t> and @</a:t>
            </a:r>
            <a:r>
              <a:rPr lang="en-US" dirty="0" err="1"/>
              <a:t>kalamazoox</a:t>
            </a:r>
            <a:r>
              <a:rPr lang="en-US" dirty="0"/>
              <a:t> is a bastion of freedom. He is a luminary."</a:t>
            </a:r>
            <a:br>
              <a:rPr lang="en-US" dirty="0"/>
            </a:br>
            <a:r>
              <a:rPr lang="en-US" dirty="0"/>
              <a:t/>
            </a:r>
            <a:br>
              <a:rPr lang="en-US" dirty="0"/>
            </a:br>
            <a:r>
              <a:rPr lang="en-US" dirty="0"/>
              <a:t>"@</a:t>
            </a:r>
            <a:r>
              <a:rPr lang="en-US" dirty="0" err="1"/>
              <a:t>mjeaton</a:t>
            </a:r>
            <a:r>
              <a:rPr lang="en-US" dirty="0"/>
              <a:t> @</a:t>
            </a:r>
            <a:r>
              <a:rPr lang="en-US" dirty="0" err="1"/>
              <a:t>kalamazoox</a:t>
            </a:r>
            <a:r>
              <a:rPr lang="en-US" dirty="0"/>
              <a:t> believes in the open exchange of ideas, however uncomfortable, and trusts humans to think, collaborate and create."</a:t>
            </a:r>
          </a:p>
        </p:txBody>
      </p:sp>
      <p:sp>
        <p:nvSpPr>
          <p:cNvPr id="3" name="Rectangle 2"/>
          <p:cNvSpPr/>
          <p:nvPr/>
        </p:nvSpPr>
        <p:spPr>
          <a:xfrm>
            <a:off x="152400" y="4092476"/>
            <a:ext cx="4572000" cy="2308324"/>
          </a:xfrm>
          <a:prstGeom prst="rect">
            <a:avLst/>
          </a:prstGeom>
        </p:spPr>
        <p:txBody>
          <a:bodyPr>
            <a:spAutoFit/>
          </a:bodyPr>
          <a:lstStyle/>
          <a:p>
            <a:r>
              <a:rPr lang="en-US" dirty="0"/>
              <a:t>"#kalx12 is like an All Star team of speakers. Every single one would have been the best talk at every other conference."</a:t>
            </a:r>
            <a:br>
              <a:rPr lang="en-US" dirty="0"/>
            </a:br>
            <a:r>
              <a:rPr lang="en-US" dirty="0"/>
              <a:t/>
            </a:r>
            <a:br>
              <a:rPr lang="en-US" dirty="0"/>
            </a:br>
            <a:r>
              <a:rPr lang="en-US" dirty="0"/>
              <a:t>"I've discovered @</a:t>
            </a:r>
            <a:r>
              <a:rPr lang="en-US" dirty="0" err="1"/>
              <a:t>kalamazoox</a:t>
            </a:r>
            <a:r>
              <a:rPr lang="en-US" dirty="0"/>
              <a:t> is a hidden gem. Today was like a braver, more profane set of </a:t>
            </a:r>
            <a:r>
              <a:rPr lang="en-US" dirty="0" err="1"/>
              <a:t>dev</a:t>
            </a:r>
            <a:r>
              <a:rPr lang="en-US" dirty="0"/>
              <a:t>-oriented TED talks. Lots of passion and humor."</a:t>
            </a:r>
          </a:p>
        </p:txBody>
      </p:sp>
      <p:sp>
        <p:nvSpPr>
          <p:cNvPr id="5" name="Rectangle 4"/>
          <p:cNvSpPr/>
          <p:nvPr/>
        </p:nvSpPr>
        <p:spPr>
          <a:xfrm>
            <a:off x="457200" y="514350"/>
            <a:ext cx="3505200" cy="646331"/>
          </a:xfrm>
          <a:prstGeom prst="rect">
            <a:avLst/>
          </a:prstGeom>
        </p:spPr>
        <p:txBody>
          <a:bodyPr wrap="square">
            <a:spAutoFit/>
          </a:bodyPr>
          <a:lstStyle/>
          <a:p>
            <a:r>
              <a:rPr lang="en-US" dirty="0"/>
              <a:t>If parts of you don't change after #</a:t>
            </a:r>
            <a:r>
              <a:rPr lang="en-US" b="1" dirty="0"/>
              <a:t>kalx13</a:t>
            </a:r>
            <a:r>
              <a:rPr lang="en-US" dirty="0"/>
              <a:t>, you’re not listening.</a:t>
            </a:r>
          </a:p>
        </p:txBody>
      </p:sp>
      <p:sp>
        <p:nvSpPr>
          <p:cNvPr id="6" name="Rectangle 5"/>
          <p:cNvSpPr/>
          <p:nvPr/>
        </p:nvSpPr>
        <p:spPr>
          <a:xfrm>
            <a:off x="5117176" y="5222766"/>
            <a:ext cx="3657600" cy="923330"/>
          </a:xfrm>
          <a:prstGeom prst="rect">
            <a:avLst/>
          </a:prstGeom>
        </p:spPr>
        <p:txBody>
          <a:bodyPr wrap="square">
            <a:spAutoFit/>
          </a:bodyPr>
          <a:lstStyle/>
          <a:p>
            <a:r>
              <a:rPr lang="en-US" dirty="0"/>
              <a:t>#</a:t>
            </a:r>
            <a:r>
              <a:rPr lang="en-US" b="1" dirty="0"/>
              <a:t>kalx13</a:t>
            </a:r>
            <a:r>
              <a:rPr lang="en-US" dirty="0"/>
              <a:t> part awesome insightful talks, part </a:t>
            </a:r>
            <a:r>
              <a:rPr lang="en-US" dirty="0">
                <a:hlinkClick r:id="rId4"/>
              </a:rPr>
              <a:t>@</a:t>
            </a:r>
            <a:r>
              <a:rPr lang="en-US" dirty="0" err="1">
                <a:hlinkClick r:id="rId4"/>
              </a:rPr>
              <a:t>mjeaton</a:t>
            </a:r>
            <a:r>
              <a:rPr lang="en-US" dirty="0"/>
              <a:t> and friends roasting each other :)</a:t>
            </a:r>
          </a:p>
        </p:txBody>
      </p:sp>
      <p:sp>
        <p:nvSpPr>
          <p:cNvPr id="7" name="Rectangle 6"/>
          <p:cNvSpPr/>
          <p:nvPr/>
        </p:nvSpPr>
        <p:spPr>
          <a:xfrm>
            <a:off x="5486400" y="4054376"/>
            <a:ext cx="3200400" cy="646331"/>
          </a:xfrm>
          <a:prstGeom prst="rect">
            <a:avLst/>
          </a:prstGeom>
        </p:spPr>
        <p:txBody>
          <a:bodyPr wrap="square">
            <a:spAutoFit/>
          </a:bodyPr>
          <a:lstStyle/>
          <a:p>
            <a:r>
              <a:rPr lang="en-US" dirty="0"/>
              <a:t>Other </a:t>
            </a:r>
            <a:r>
              <a:rPr lang="en-US" dirty="0" err="1"/>
              <a:t>confs</a:t>
            </a:r>
            <a:r>
              <a:rPr lang="en-US" dirty="0"/>
              <a:t> are for the head, #kalx13 is for the heart.</a:t>
            </a:r>
          </a:p>
        </p:txBody>
      </p:sp>
    </p:spTree>
    <p:extLst>
      <p:ext uri="{BB962C8B-B14F-4D97-AF65-F5344CB8AC3E}">
        <p14:creationId xmlns:p14="http://schemas.microsoft.com/office/powerpoint/2010/main" val="18833580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78510"/>
            <a:ext cx="8229600" cy="1500981"/>
          </a:xfrm>
        </p:spPr>
        <p:txBody>
          <a:bodyPr>
            <a:normAutofit fontScale="85000" lnSpcReduction="10000"/>
          </a:bodyPr>
          <a:lstStyle/>
          <a:p>
            <a:pPr marL="0" indent="0" algn="ctr">
              <a:buNone/>
            </a:pPr>
            <a:r>
              <a:rPr lang="en-US" sz="9600" dirty="0"/>
              <a:t>a</a:t>
            </a:r>
            <a:r>
              <a:rPr lang="en-US" sz="9600" dirty="0" smtClean="0"/>
              <a:t>bout.me/</a:t>
            </a:r>
            <a:r>
              <a:rPr lang="en-US" sz="9600" dirty="0" err="1" smtClean="0"/>
              <a:t>mjeaton</a:t>
            </a:r>
            <a:endParaRPr lang="en-US" sz="9600" dirty="0" smtClean="0"/>
          </a:p>
          <a:p>
            <a:pPr marL="0" indent="0">
              <a:buNone/>
            </a:pPr>
            <a:endParaRPr lang="en-US" dirty="0"/>
          </a:p>
        </p:txBody>
      </p:sp>
    </p:spTree>
    <p:extLst>
      <p:ext uri="{BB962C8B-B14F-4D97-AF65-F5344CB8AC3E}">
        <p14:creationId xmlns:p14="http://schemas.microsoft.com/office/powerpoint/2010/main" val="25117077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1994 to 1995 – Worked remotely on a team of 6 or 7. Worked in a silo.</a:t>
            </a:r>
          </a:p>
          <a:p>
            <a:endParaRPr lang="en-US" dirty="0"/>
          </a:p>
          <a:p>
            <a:r>
              <a:rPr lang="en-US" dirty="0" smtClean="0"/>
              <a:t>1996 – Sole developer for small, custom </a:t>
            </a:r>
            <a:r>
              <a:rPr lang="en-US" dirty="0" err="1" smtClean="0"/>
              <a:t>dev</a:t>
            </a:r>
            <a:r>
              <a:rPr lang="en-US" dirty="0" smtClean="0"/>
              <a:t> shop</a:t>
            </a:r>
          </a:p>
          <a:p>
            <a:endParaRPr lang="en-US" dirty="0"/>
          </a:p>
          <a:p>
            <a:r>
              <a:rPr lang="en-US" dirty="0" smtClean="0"/>
              <a:t>1997 to 2000 – Worked on a team of 5. Best team EVER.</a:t>
            </a:r>
          </a:p>
          <a:p>
            <a:endParaRPr lang="en-US" dirty="0"/>
          </a:p>
          <a:p>
            <a:r>
              <a:rPr lang="en-US" dirty="0" smtClean="0"/>
              <a:t>2000 to 2001 – Project Director/Team Lead for mid-size consulting firm. Led several project teams.</a:t>
            </a:r>
          </a:p>
          <a:p>
            <a:endParaRPr lang="en-US" dirty="0"/>
          </a:p>
          <a:p>
            <a:r>
              <a:rPr lang="en-US" dirty="0" smtClean="0"/>
              <a:t>2001 to early 2006 – Independent consultant – worked mostly alone, but did contribute to a couple project teams during that time.</a:t>
            </a:r>
          </a:p>
          <a:p>
            <a:endParaRPr lang="en-US" dirty="0"/>
          </a:p>
          <a:p>
            <a:r>
              <a:rPr lang="en-US" dirty="0" smtClean="0"/>
              <a:t>2006 (roughly 9 months) – Tried my hand at working for “The Man” again. Worked on a small </a:t>
            </a:r>
            <a:r>
              <a:rPr lang="en-US" dirty="0" err="1" smtClean="0"/>
              <a:t>dev</a:t>
            </a:r>
            <a:r>
              <a:rPr lang="en-US" dirty="0" smtClean="0"/>
              <a:t> team.</a:t>
            </a:r>
          </a:p>
          <a:p>
            <a:endParaRPr lang="en-US" dirty="0"/>
          </a:p>
          <a:p>
            <a:r>
              <a:rPr lang="en-US" dirty="0" smtClean="0"/>
              <a:t>2006 to Now – Independent consultant. Work mostly alone, but </a:t>
            </a:r>
            <a:r>
              <a:rPr lang="en-US" dirty="0" smtClean="0"/>
              <a:t>recent projects have me on teams again</a:t>
            </a:r>
            <a:r>
              <a:rPr lang="en-US" dirty="0" smtClean="0"/>
              <a:t>.</a:t>
            </a:r>
            <a:endParaRPr lang="en-US" dirty="0"/>
          </a:p>
        </p:txBody>
      </p:sp>
    </p:spTree>
    <p:extLst>
      <p:ext uri="{BB962C8B-B14F-4D97-AF65-F5344CB8AC3E}">
        <p14:creationId xmlns:p14="http://schemas.microsoft.com/office/powerpoint/2010/main" val="111123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62250"/>
            <a:ext cx="8229600" cy="1333500"/>
          </a:xfrm>
        </p:spPr>
        <p:txBody>
          <a:bodyPr>
            <a:noAutofit/>
          </a:bodyPr>
          <a:lstStyle/>
          <a:p>
            <a:pPr marL="0" indent="0">
              <a:buNone/>
            </a:pPr>
            <a:r>
              <a:rPr lang="en-US" sz="4000" dirty="0" smtClean="0"/>
              <a:t>“A team of one is never wrong” </a:t>
            </a:r>
            <a:br>
              <a:rPr lang="en-US" sz="4000" dirty="0" smtClean="0"/>
            </a:br>
            <a:r>
              <a:rPr lang="en-US" sz="4000" dirty="0" smtClean="0"/>
              <a:t>			– Tim </a:t>
            </a:r>
            <a:r>
              <a:rPr lang="en-US" sz="4000" dirty="0" err="1" smtClean="0"/>
              <a:t>Wingfield</a:t>
            </a:r>
            <a:r>
              <a:rPr lang="en-US" sz="4000" dirty="0" smtClean="0"/>
              <a:t>, 2011</a:t>
            </a:r>
            <a:endParaRPr lang="en-US" sz="4000" dirty="0"/>
          </a:p>
        </p:txBody>
      </p:sp>
    </p:spTree>
    <p:extLst>
      <p:ext uri="{BB962C8B-B14F-4D97-AF65-F5344CB8AC3E}">
        <p14:creationId xmlns:p14="http://schemas.microsoft.com/office/powerpoint/2010/main" val="25345721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a:t>
            </a:r>
            <a:endParaRPr lang="en-US" dirty="0"/>
          </a:p>
        </p:txBody>
      </p:sp>
      <p:sp>
        <p:nvSpPr>
          <p:cNvPr id="3" name="Content Placeholder 2"/>
          <p:cNvSpPr>
            <a:spLocks noGrp="1"/>
          </p:cNvSpPr>
          <p:nvPr>
            <p:ph idx="1"/>
          </p:nvPr>
        </p:nvSpPr>
        <p:spPr/>
        <p:txBody>
          <a:bodyPr/>
          <a:lstStyle/>
          <a:p>
            <a:r>
              <a:rPr lang="en-US" dirty="0" smtClean="0"/>
              <a:t>Get hit by a bus</a:t>
            </a:r>
          </a:p>
          <a:p>
            <a:r>
              <a:rPr lang="en-US" dirty="0" smtClean="0"/>
              <a:t>Get sick</a:t>
            </a:r>
          </a:p>
          <a:p>
            <a:r>
              <a:rPr lang="en-US" dirty="0" smtClean="0"/>
              <a:t>Get fired</a:t>
            </a:r>
          </a:p>
          <a:p>
            <a:r>
              <a:rPr lang="en-US" dirty="0" smtClean="0"/>
              <a:t>Quit</a:t>
            </a:r>
          </a:p>
          <a:p>
            <a:r>
              <a:rPr lang="en-US" dirty="0" smtClean="0"/>
              <a:t>Someone else joins the team</a:t>
            </a:r>
            <a:endParaRPr lang="en-US" dirty="0"/>
          </a:p>
        </p:txBody>
      </p:sp>
    </p:spTree>
    <p:extLst>
      <p:ext uri="{BB962C8B-B14F-4D97-AF65-F5344CB8AC3E}">
        <p14:creationId xmlns:p14="http://schemas.microsoft.com/office/powerpoint/2010/main" val="3361067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514</TotalTime>
  <Words>991</Words>
  <Application>Microsoft Office PowerPoint</Application>
  <PresentationFormat>On-screen Show (4:3)</PresentationFormat>
  <Paragraphs>135</Paragraphs>
  <Slides>24</Slides>
  <Notes>13</Notes>
  <HiddenSlides>1</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PowerPoint Presentation</vt:lpstr>
      <vt:lpstr>Working Effectively as a Team of One</vt:lpstr>
      <vt:lpstr>PowerPoint Presentation</vt:lpstr>
      <vt:lpstr>PowerPoint Presentation</vt:lpstr>
      <vt:lpstr>PowerPoint Presentation</vt:lpstr>
      <vt:lpstr>PowerPoint Presentation</vt:lpstr>
      <vt:lpstr>History</vt:lpstr>
      <vt:lpstr>PowerPoint Presentation</vt:lpstr>
      <vt:lpstr>Considerations</vt:lpstr>
      <vt:lpstr>Technical</vt:lpstr>
      <vt:lpstr>Always use source code control</vt:lpstr>
      <vt:lpstr>Write tests</vt:lpstr>
      <vt:lpstr>Continuous Integration</vt:lpstr>
      <vt:lpstr>Get virtual (machines)</vt:lpstr>
      <vt:lpstr>Non-technical</vt:lpstr>
      <vt:lpstr>Track your tasks</vt:lpstr>
      <vt:lpstr>Track your time</vt:lpstr>
      <vt:lpstr>Pomodoro</vt:lpstr>
      <vt:lpstr>social</vt:lpstr>
      <vt:lpstr>Social Networks</vt:lpstr>
      <vt:lpstr>User Groups / Conferences</vt:lpstr>
      <vt:lpstr>Blogs</vt:lpstr>
      <vt:lpstr>PowerPoint Presentation</vt:lpstr>
      <vt:lpstr>Contact Info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Practices of the Solo Developer</dc:title>
  <dc:creator>Michael Eaton</dc:creator>
  <cp:lastModifiedBy>Michael Eaton</cp:lastModifiedBy>
  <cp:revision>30</cp:revision>
  <dcterms:created xsi:type="dcterms:W3CDTF">2011-10-02T00:18:45Z</dcterms:created>
  <dcterms:modified xsi:type="dcterms:W3CDTF">2013-07-13T03:33:43Z</dcterms:modified>
</cp:coreProperties>
</file>