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46" r:id="rId1"/>
  </p:sldMasterIdLst>
  <p:notesMasterIdLst>
    <p:notesMasterId r:id="rId206"/>
  </p:notesMasterIdLst>
  <p:handoutMasterIdLst>
    <p:handoutMasterId r:id="rId207"/>
  </p:handoutMasterIdLst>
  <p:sldIdLst>
    <p:sldId id="449" r:id="rId2"/>
    <p:sldId id="257" r:id="rId3"/>
    <p:sldId id="450" r:id="rId4"/>
    <p:sldId id="464" r:id="rId5"/>
    <p:sldId id="465" r:id="rId6"/>
    <p:sldId id="466" r:id="rId7"/>
    <p:sldId id="467" r:id="rId8"/>
    <p:sldId id="468" r:id="rId9"/>
    <p:sldId id="451" r:id="rId10"/>
    <p:sldId id="597" r:id="rId11"/>
    <p:sldId id="598" r:id="rId12"/>
    <p:sldId id="599" r:id="rId13"/>
    <p:sldId id="600" r:id="rId14"/>
    <p:sldId id="714" r:id="rId15"/>
    <p:sldId id="605" r:id="rId16"/>
    <p:sldId id="606" r:id="rId17"/>
    <p:sldId id="602" r:id="rId18"/>
    <p:sldId id="603" r:id="rId19"/>
    <p:sldId id="607" r:id="rId20"/>
    <p:sldId id="608" r:id="rId21"/>
    <p:sldId id="455" r:id="rId22"/>
    <p:sldId id="573" r:id="rId23"/>
    <p:sldId id="609" r:id="rId24"/>
    <p:sldId id="604" r:id="rId25"/>
    <p:sldId id="636" r:id="rId26"/>
    <p:sldId id="452" r:id="rId27"/>
    <p:sldId id="453" r:id="rId28"/>
    <p:sldId id="454" r:id="rId29"/>
    <p:sldId id="612" r:id="rId30"/>
    <p:sldId id="613" r:id="rId31"/>
    <p:sldId id="618" r:id="rId32"/>
    <p:sldId id="610" r:id="rId33"/>
    <p:sldId id="614" r:id="rId34"/>
    <p:sldId id="615" r:id="rId35"/>
    <p:sldId id="617" r:id="rId36"/>
    <p:sldId id="620" r:id="rId37"/>
    <p:sldId id="616" r:id="rId38"/>
    <p:sldId id="627" r:id="rId39"/>
    <p:sldId id="619" r:id="rId40"/>
    <p:sldId id="628" r:id="rId41"/>
    <p:sldId id="456" r:id="rId42"/>
    <p:sldId id="436" r:id="rId43"/>
    <p:sldId id="411" r:id="rId44"/>
    <p:sldId id="413" r:id="rId45"/>
    <p:sldId id="632" r:id="rId46"/>
    <p:sldId id="625" r:id="rId47"/>
    <p:sldId id="621" r:id="rId48"/>
    <p:sldId id="626" r:id="rId49"/>
    <p:sldId id="622" r:id="rId50"/>
    <p:sldId id="629" r:id="rId51"/>
    <p:sldId id="634" r:id="rId52"/>
    <p:sldId id="633" r:id="rId53"/>
    <p:sldId id="623" r:id="rId54"/>
    <p:sldId id="705" r:id="rId55"/>
    <p:sldId id="657" r:id="rId56"/>
    <p:sldId id="666" r:id="rId57"/>
    <p:sldId id="685" r:id="rId58"/>
    <p:sldId id="688" r:id="rId59"/>
    <p:sldId id="686" r:id="rId60"/>
    <p:sldId id="687" r:id="rId61"/>
    <p:sldId id="689" r:id="rId62"/>
    <p:sldId id="691" r:id="rId63"/>
    <p:sldId id="690" r:id="rId64"/>
    <p:sldId id="693" r:id="rId65"/>
    <p:sldId id="463" r:id="rId66"/>
    <p:sldId id="667" r:id="rId67"/>
    <p:sldId id="694" r:id="rId68"/>
    <p:sldId id="695" r:id="rId69"/>
    <p:sldId id="697" r:id="rId70"/>
    <p:sldId id="696" r:id="rId71"/>
    <p:sldId id="698" r:id="rId72"/>
    <p:sldId id="699" r:id="rId73"/>
    <p:sldId id="702" r:id="rId74"/>
    <p:sldId id="700" r:id="rId75"/>
    <p:sldId id="461" r:id="rId76"/>
    <p:sldId id="462" r:id="rId77"/>
    <p:sldId id="703" r:id="rId78"/>
    <p:sldId id="665" r:id="rId79"/>
    <p:sldId id="457" r:id="rId80"/>
    <p:sldId id="637" r:id="rId81"/>
    <p:sldId id="639" r:id="rId82"/>
    <p:sldId id="640" r:id="rId83"/>
    <p:sldId id="641" r:id="rId84"/>
    <p:sldId id="638" r:id="rId85"/>
    <p:sldId id="646" r:id="rId86"/>
    <p:sldId id="645" r:id="rId87"/>
    <p:sldId id="458" r:id="rId88"/>
    <p:sldId id="643" r:id="rId89"/>
    <p:sldId id="709" r:id="rId90"/>
    <p:sldId id="648" r:id="rId91"/>
    <p:sldId id="642" r:id="rId92"/>
    <p:sldId id="644" r:id="rId93"/>
    <p:sldId id="647" r:id="rId94"/>
    <p:sldId id="649" r:id="rId95"/>
    <p:sldId id="516" r:id="rId96"/>
    <p:sldId id="489" r:id="rId97"/>
    <p:sldId id="490" r:id="rId98"/>
    <p:sldId id="491" r:id="rId99"/>
    <p:sldId id="492" r:id="rId100"/>
    <p:sldId id="517" r:id="rId101"/>
    <p:sldId id="712" r:id="rId102"/>
    <p:sldId id="650" r:id="rId103"/>
    <p:sldId id="651" r:id="rId104"/>
    <p:sldId id="652" r:id="rId105"/>
    <p:sldId id="521" r:id="rId106"/>
    <p:sldId id="497" r:id="rId107"/>
    <p:sldId id="498" r:id="rId108"/>
    <p:sldId id="653" r:id="rId109"/>
    <p:sldId id="654" r:id="rId110"/>
    <p:sldId id="658" r:id="rId111"/>
    <p:sldId id="656" r:id="rId112"/>
    <p:sldId id="662" r:id="rId113"/>
    <p:sldId id="706" r:id="rId114"/>
    <p:sldId id="659" r:id="rId115"/>
    <p:sldId id="660" r:id="rId116"/>
    <p:sldId id="661" r:id="rId117"/>
    <p:sldId id="663" r:id="rId118"/>
    <p:sldId id="459" r:id="rId119"/>
    <p:sldId id="503" r:id="rId120"/>
    <p:sldId id="504" r:id="rId121"/>
    <p:sldId id="710" r:id="rId122"/>
    <p:sldId id="668" r:id="rId123"/>
    <p:sldId id="669" r:id="rId124"/>
    <p:sldId id="670" r:id="rId125"/>
    <p:sldId id="671" r:id="rId126"/>
    <p:sldId id="678" r:id="rId127"/>
    <p:sldId id="680" r:id="rId128"/>
    <p:sldId id="681" r:id="rId129"/>
    <p:sldId id="682" r:id="rId130"/>
    <p:sldId id="683" r:id="rId131"/>
    <p:sldId id="684" r:id="rId132"/>
    <p:sldId id="672" r:id="rId133"/>
    <p:sldId id="679" r:id="rId134"/>
    <p:sldId id="460" r:id="rId135"/>
    <p:sldId id="673" r:id="rId136"/>
    <p:sldId id="674" r:id="rId137"/>
    <p:sldId id="676" r:id="rId138"/>
    <p:sldId id="675" r:id="rId139"/>
    <p:sldId id="677" r:id="rId140"/>
    <p:sldId id="707" r:id="rId141"/>
    <p:sldId id="500" r:id="rId142"/>
    <p:sldId id="501" r:id="rId143"/>
    <p:sldId id="502" r:id="rId144"/>
    <p:sldId id="505" r:id="rId145"/>
    <p:sldId id="664" r:id="rId146"/>
    <p:sldId id="477" r:id="rId147"/>
    <p:sldId id="478" r:id="rId148"/>
    <p:sldId id="479" r:id="rId149"/>
    <p:sldId id="480" r:id="rId150"/>
    <p:sldId id="481" r:id="rId151"/>
    <p:sldId id="482" r:id="rId152"/>
    <p:sldId id="483" r:id="rId153"/>
    <p:sldId id="484" r:id="rId154"/>
    <p:sldId id="485" r:id="rId155"/>
    <p:sldId id="486" r:id="rId156"/>
    <p:sldId id="713" r:id="rId157"/>
    <p:sldId id="509" r:id="rId158"/>
    <p:sldId id="510" r:id="rId159"/>
    <p:sldId id="511" r:id="rId160"/>
    <p:sldId id="512" r:id="rId161"/>
    <p:sldId id="513" r:id="rId162"/>
    <p:sldId id="438" r:id="rId163"/>
    <p:sldId id="424" r:id="rId164"/>
    <p:sldId id="429" r:id="rId165"/>
    <p:sldId id="563" r:id="rId166"/>
    <p:sldId id="565" r:id="rId167"/>
    <p:sldId id="566" r:id="rId168"/>
    <p:sldId id="525" r:id="rId169"/>
    <p:sldId id="526" r:id="rId170"/>
    <p:sldId id="527" r:id="rId171"/>
    <p:sldId id="528" r:id="rId172"/>
    <p:sldId id="529" r:id="rId173"/>
    <p:sldId id="530" r:id="rId174"/>
    <p:sldId id="531" r:id="rId175"/>
    <p:sldId id="532" r:id="rId176"/>
    <p:sldId id="533" r:id="rId177"/>
    <p:sldId id="534" r:id="rId178"/>
    <p:sldId id="539" r:id="rId179"/>
    <p:sldId id="540" r:id="rId180"/>
    <p:sldId id="541" r:id="rId181"/>
    <p:sldId id="542" r:id="rId182"/>
    <p:sldId id="543" r:id="rId183"/>
    <p:sldId id="544" r:id="rId184"/>
    <p:sldId id="574" r:id="rId185"/>
    <p:sldId id="560" r:id="rId186"/>
    <p:sldId id="561" r:id="rId187"/>
    <p:sldId id="578" r:id="rId188"/>
    <p:sldId id="579" r:id="rId189"/>
    <p:sldId id="581" r:id="rId190"/>
    <p:sldId id="582" r:id="rId191"/>
    <p:sldId id="584" r:id="rId192"/>
    <p:sldId id="585" r:id="rId193"/>
    <p:sldId id="587" r:id="rId194"/>
    <p:sldId id="588" r:id="rId195"/>
    <p:sldId id="589" r:id="rId196"/>
    <p:sldId id="590" r:id="rId197"/>
    <p:sldId id="591" r:id="rId198"/>
    <p:sldId id="592" r:id="rId199"/>
    <p:sldId id="594" r:id="rId200"/>
    <p:sldId id="595" r:id="rId201"/>
    <p:sldId id="596" r:id="rId202"/>
    <p:sldId id="692" r:id="rId203"/>
    <p:sldId id="442" r:id="rId204"/>
    <p:sldId id="416" r:id="rId205"/>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2CD3606E-6AEF-4F6B-B2CC-1BE3FB0C0D10}">
          <p14:sldIdLst>
            <p14:sldId id="449"/>
            <p14:sldId id="257"/>
            <p14:sldId id="450"/>
            <p14:sldId id="464"/>
            <p14:sldId id="465"/>
            <p14:sldId id="466"/>
            <p14:sldId id="467"/>
            <p14:sldId id="468"/>
          </p14:sldIdLst>
        </p14:section>
        <p14:section name="XAML Basics" id="{268E55F8-7A12-4609-B1B4-3F329F75EA42}">
          <p14:sldIdLst>
            <p14:sldId id="451"/>
            <p14:sldId id="597"/>
            <p14:sldId id="598"/>
            <p14:sldId id="599"/>
            <p14:sldId id="600"/>
            <p14:sldId id="714"/>
            <p14:sldId id="605"/>
            <p14:sldId id="606"/>
            <p14:sldId id="602"/>
            <p14:sldId id="603"/>
            <p14:sldId id="607"/>
            <p14:sldId id="608"/>
            <p14:sldId id="455"/>
            <p14:sldId id="573"/>
            <p14:sldId id="609"/>
            <p14:sldId id="604"/>
            <p14:sldId id="636"/>
          </p14:sldIdLst>
        </p14:section>
        <p14:section name="Layouts" id="{04C3DCF5-9B80-4F2B-AC95-0805A776F436}">
          <p14:sldIdLst>
            <p14:sldId id="452"/>
            <p14:sldId id="453"/>
            <p14:sldId id="454"/>
            <p14:sldId id="612"/>
            <p14:sldId id="613"/>
            <p14:sldId id="618"/>
            <p14:sldId id="610"/>
            <p14:sldId id="614"/>
            <p14:sldId id="615"/>
            <p14:sldId id="617"/>
            <p14:sldId id="620"/>
            <p14:sldId id="616"/>
            <p14:sldId id="627"/>
            <p14:sldId id="619"/>
            <p14:sldId id="628"/>
            <p14:sldId id="456"/>
            <p14:sldId id="436"/>
            <p14:sldId id="411"/>
            <p14:sldId id="413"/>
            <p14:sldId id="632"/>
            <p14:sldId id="625"/>
            <p14:sldId id="621"/>
            <p14:sldId id="626"/>
            <p14:sldId id="622"/>
            <p14:sldId id="629"/>
            <p14:sldId id="634"/>
            <p14:sldId id="633"/>
            <p14:sldId id="623"/>
            <p14:sldId id="705"/>
            <p14:sldId id="657"/>
          </p14:sldIdLst>
        </p14:section>
        <p14:section name="Styles, Resources, and Behaviors" id="{51F2EA40-95B6-4BA2-A9D9-403BB0E8A717}">
          <p14:sldIdLst>
            <p14:sldId id="666"/>
            <p14:sldId id="685"/>
            <p14:sldId id="688"/>
            <p14:sldId id="686"/>
            <p14:sldId id="687"/>
            <p14:sldId id="689"/>
            <p14:sldId id="691"/>
            <p14:sldId id="690"/>
            <p14:sldId id="693"/>
            <p14:sldId id="463"/>
            <p14:sldId id="667"/>
            <p14:sldId id="694"/>
            <p14:sldId id="695"/>
            <p14:sldId id="697"/>
            <p14:sldId id="696"/>
            <p14:sldId id="698"/>
            <p14:sldId id="699"/>
            <p14:sldId id="702"/>
            <p14:sldId id="700"/>
            <p14:sldId id="461"/>
            <p14:sldId id="462"/>
            <p14:sldId id="703"/>
            <p14:sldId id="665"/>
          </p14:sldIdLst>
        </p14:section>
        <p14:section name="Animations" id="{1F24285D-BC73-4781-97DA-003CE598C2D9}">
          <p14:sldIdLst/>
        </p14:section>
        <p14:section name="Binding and Commands" id="{F300C912-1F41-41A1-A799-76923F89D2B9}">
          <p14:sldIdLst>
            <p14:sldId id="457"/>
            <p14:sldId id="637"/>
            <p14:sldId id="639"/>
            <p14:sldId id="640"/>
            <p14:sldId id="641"/>
            <p14:sldId id="638"/>
            <p14:sldId id="646"/>
            <p14:sldId id="645"/>
            <p14:sldId id="458"/>
            <p14:sldId id="643"/>
            <p14:sldId id="709"/>
            <p14:sldId id="648"/>
            <p14:sldId id="642"/>
            <p14:sldId id="644"/>
            <p14:sldId id="647"/>
            <p14:sldId id="649"/>
            <p14:sldId id="516"/>
            <p14:sldId id="489"/>
            <p14:sldId id="490"/>
            <p14:sldId id="491"/>
            <p14:sldId id="492"/>
            <p14:sldId id="517"/>
            <p14:sldId id="712"/>
            <p14:sldId id="650"/>
            <p14:sldId id="651"/>
            <p14:sldId id="652"/>
            <p14:sldId id="521"/>
            <p14:sldId id="497"/>
            <p14:sldId id="498"/>
            <p14:sldId id="653"/>
            <p14:sldId id="654"/>
            <p14:sldId id="658"/>
            <p14:sldId id="656"/>
            <p14:sldId id="662"/>
            <p14:sldId id="706"/>
            <p14:sldId id="659"/>
            <p14:sldId id="660"/>
            <p14:sldId id="661"/>
            <p14:sldId id="663"/>
            <p14:sldId id="459"/>
            <p14:sldId id="503"/>
            <p14:sldId id="504"/>
            <p14:sldId id="710"/>
            <p14:sldId id="668"/>
            <p14:sldId id="669"/>
            <p14:sldId id="670"/>
            <p14:sldId id="671"/>
            <p14:sldId id="678"/>
            <p14:sldId id="680"/>
            <p14:sldId id="681"/>
            <p14:sldId id="682"/>
            <p14:sldId id="683"/>
            <p14:sldId id="684"/>
            <p14:sldId id="672"/>
            <p14:sldId id="679"/>
            <p14:sldId id="460"/>
            <p14:sldId id="673"/>
            <p14:sldId id="674"/>
            <p14:sldId id="676"/>
            <p14:sldId id="675"/>
            <p14:sldId id="677"/>
            <p14:sldId id="707"/>
            <p14:sldId id="500"/>
            <p14:sldId id="501"/>
            <p14:sldId id="502"/>
            <p14:sldId id="505"/>
            <p14:sldId id="664"/>
          </p14:sldIdLst>
        </p14:section>
        <p14:section name="MVVM" id="{D388B1E2-64BD-4083-95C2-2D1E0C206E8F}">
          <p14:sldIdLst>
            <p14:sldId id="477"/>
            <p14:sldId id="478"/>
            <p14:sldId id="479"/>
            <p14:sldId id="480"/>
            <p14:sldId id="481"/>
            <p14:sldId id="482"/>
            <p14:sldId id="483"/>
            <p14:sldId id="484"/>
            <p14:sldId id="485"/>
            <p14:sldId id="486"/>
            <p14:sldId id="713"/>
            <p14:sldId id="509"/>
            <p14:sldId id="510"/>
            <p14:sldId id="511"/>
            <p14:sldId id="512"/>
            <p14:sldId id="513"/>
          </p14:sldIdLst>
        </p14:section>
        <p14:section name="Miscellaneous" id="{2F971847-C961-43D7-8EBE-9FB8F2D03016}">
          <p14:sldIdLst>
            <p14:sldId id="438"/>
            <p14:sldId id="424"/>
            <p14:sldId id="429"/>
            <p14:sldId id="563"/>
            <p14:sldId id="565"/>
            <p14:sldId id="566"/>
          </p14:sldIdLst>
        </p14:section>
        <p14:section name="Windows 8.1" id="{E839F8E6-491A-473E-A7F8-30DF76E9A9F2}">
          <p14:sldIdLst>
            <p14:sldId id="525"/>
            <p14:sldId id="526"/>
            <p14:sldId id="527"/>
            <p14:sldId id="528"/>
            <p14:sldId id="529"/>
            <p14:sldId id="530"/>
            <p14:sldId id="531"/>
            <p14:sldId id="532"/>
            <p14:sldId id="533"/>
            <p14:sldId id="534"/>
            <p14:sldId id="539"/>
            <p14:sldId id="540"/>
            <p14:sldId id="541"/>
            <p14:sldId id="542"/>
            <p14:sldId id="543"/>
            <p14:sldId id="544"/>
            <p14:sldId id="574"/>
            <p14:sldId id="560"/>
            <p14:sldId id="561"/>
            <p14:sldId id="578"/>
            <p14:sldId id="579"/>
            <p14:sldId id="581"/>
            <p14:sldId id="582"/>
            <p14:sldId id="584"/>
            <p14:sldId id="585"/>
            <p14:sldId id="587"/>
            <p14:sldId id="588"/>
            <p14:sldId id="589"/>
            <p14:sldId id="590"/>
            <p14:sldId id="591"/>
            <p14:sldId id="592"/>
            <p14:sldId id="594"/>
            <p14:sldId id="595"/>
            <p14:sldId id="596"/>
          </p14:sldIdLst>
        </p14:section>
        <p14:section name="Closing" id="{E27000FC-CE2B-4109-A96F-3C2C7D07B31A}">
          <p14:sldIdLst>
            <p14:sldId id="692"/>
            <p14:sldId id="442"/>
          </p14:sldIdLst>
        </p14:section>
        <p14:section name="Unassigned" id="{780B7B1A-0BAC-428D-90C0-10F6847CFE54}">
          <p14:sldIdLst>
            <p14:sldId id="41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8887" autoAdjust="0"/>
    <p:restoredTop sz="85675" autoAdjust="0"/>
  </p:normalViewPr>
  <p:slideViewPr>
    <p:cSldViewPr>
      <p:cViewPr varScale="1">
        <p:scale>
          <a:sx n="74" d="100"/>
          <a:sy n="74" d="100"/>
        </p:scale>
        <p:origin x="326"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1666"/>
    </p:cViewPr>
  </p:sorterViewPr>
  <p:notesViewPr>
    <p:cSldViewPr>
      <p:cViewPr varScale="1">
        <p:scale>
          <a:sx n="81" d="100"/>
          <a:sy n="81" d="100"/>
        </p:scale>
        <p:origin x="-1620"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11"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slide" Target="slides/slide196.xml"/><Relationship Id="rId206" Type="http://schemas.openxmlformats.org/officeDocument/2006/relationships/notesMaster" Target="notesMasters/notesMaster1.xml"/><Relationship Id="rId201" Type="http://schemas.openxmlformats.org/officeDocument/2006/relationships/slide" Target="slides/slide200.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handoutMaster" Target="handoutMasters/handout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viewProps" Target="viewProps.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theme" Target="theme/theme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1" y="3"/>
            <a:ext cx="3037413" cy="464179"/>
          </a:xfrm>
          <a:prstGeom prst="rect">
            <a:avLst/>
          </a:prstGeom>
          <a:noFill/>
          <a:ln w="9525">
            <a:noFill/>
            <a:miter lim="800000"/>
            <a:headEnd/>
            <a:tailEnd/>
          </a:ln>
          <a:effectLst/>
        </p:spPr>
        <p:txBody>
          <a:bodyPr vert="horz" wrap="square" lIns="93153" tIns="46576" rIns="93153" bIns="46576" numCol="1" anchor="t" anchorCtr="0" compatLnSpc="1">
            <a:prstTxWarp prst="textNoShape">
              <a:avLst/>
            </a:prstTxWarp>
          </a:bodyPr>
          <a:lstStyle>
            <a:lvl1pPr defTabSz="931638">
              <a:defRPr sz="1200"/>
            </a:lvl1pPr>
          </a:lstStyle>
          <a:p>
            <a:endParaRPr lang="en-US" dirty="0"/>
          </a:p>
        </p:txBody>
      </p:sp>
      <p:sp>
        <p:nvSpPr>
          <p:cNvPr id="6147" name="Rectangle 3"/>
          <p:cNvSpPr>
            <a:spLocks noGrp="1" noChangeArrowheads="1"/>
          </p:cNvSpPr>
          <p:nvPr>
            <p:ph type="dt" sz="quarter" idx="1"/>
          </p:nvPr>
        </p:nvSpPr>
        <p:spPr bwMode="auto">
          <a:xfrm>
            <a:off x="3971387" y="3"/>
            <a:ext cx="3037413" cy="464179"/>
          </a:xfrm>
          <a:prstGeom prst="rect">
            <a:avLst/>
          </a:prstGeom>
          <a:noFill/>
          <a:ln w="9525">
            <a:noFill/>
            <a:miter lim="800000"/>
            <a:headEnd/>
            <a:tailEnd/>
          </a:ln>
          <a:effectLst/>
        </p:spPr>
        <p:txBody>
          <a:bodyPr vert="horz" wrap="square" lIns="93153" tIns="46576" rIns="93153" bIns="46576" numCol="1" anchor="t" anchorCtr="0" compatLnSpc="1">
            <a:prstTxWarp prst="textNoShape">
              <a:avLst/>
            </a:prstTxWarp>
          </a:bodyPr>
          <a:lstStyle>
            <a:lvl1pPr algn="r" defTabSz="931638">
              <a:defRPr sz="1200"/>
            </a:lvl1pPr>
          </a:lstStyle>
          <a:p>
            <a:fld id="{8207D8B0-9272-4650-A06F-6A96F809C027}" type="datetime1">
              <a:rPr lang="en-US" smtClean="0"/>
              <a:t>10/20/2014</a:t>
            </a:fld>
            <a:endParaRPr lang="en-US" dirty="0"/>
          </a:p>
        </p:txBody>
      </p:sp>
      <p:sp>
        <p:nvSpPr>
          <p:cNvPr id="6148" name="Rectangle 4"/>
          <p:cNvSpPr>
            <a:spLocks noGrp="1" noChangeArrowheads="1"/>
          </p:cNvSpPr>
          <p:nvPr>
            <p:ph type="ftr" sz="quarter" idx="2"/>
          </p:nvPr>
        </p:nvSpPr>
        <p:spPr bwMode="auto">
          <a:xfrm>
            <a:off x="0" y="8830622"/>
            <a:ext cx="6543040" cy="464179"/>
          </a:xfrm>
          <a:prstGeom prst="rect">
            <a:avLst/>
          </a:prstGeom>
          <a:noFill/>
          <a:ln w="9525">
            <a:noFill/>
            <a:miter lim="800000"/>
            <a:headEnd/>
            <a:tailEnd/>
          </a:ln>
          <a:effectLst/>
        </p:spPr>
        <p:txBody>
          <a:bodyPr vert="horz" wrap="square" lIns="93153" tIns="46576" rIns="93153" bIns="46576" numCol="1" anchor="b" anchorCtr="0" compatLnSpc="1">
            <a:prstTxWarp prst="textNoShape">
              <a:avLst/>
            </a:prstTxWarp>
          </a:bodyPr>
          <a:lstStyle>
            <a:lvl1pPr defTabSz="931638">
              <a:defRPr sz="1200"/>
            </a:lvl1pPr>
          </a:lstStyle>
          <a:p>
            <a:r>
              <a:rPr lang="en-US" dirty="0"/>
              <a:t>Philip Japikse • www.skimedic.com/blog • @skimedic</a:t>
            </a:r>
          </a:p>
        </p:txBody>
      </p:sp>
      <p:sp>
        <p:nvSpPr>
          <p:cNvPr id="6149" name="Rectangle 5"/>
          <p:cNvSpPr>
            <a:spLocks noGrp="1" noChangeArrowheads="1"/>
          </p:cNvSpPr>
          <p:nvPr>
            <p:ph type="sldNum" sz="quarter" idx="3"/>
          </p:nvPr>
        </p:nvSpPr>
        <p:spPr bwMode="auto">
          <a:xfrm>
            <a:off x="6543042" y="8830622"/>
            <a:ext cx="465757" cy="464179"/>
          </a:xfrm>
          <a:prstGeom prst="rect">
            <a:avLst/>
          </a:prstGeom>
          <a:noFill/>
          <a:ln w="9525">
            <a:noFill/>
            <a:miter lim="800000"/>
            <a:headEnd/>
            <a:tailEnd/>
          </a:ln>
          <a:effectLst/>
        </p:spPr>
        <p:txBody>
          <a:bodyPr vert="horz" wrap="square" lIns="93153" tIns="46576" rIns="93153" bIns="46576" numCol="1" anchor="b" anchorCtr="0" compatLnSpc="1">
            <a:prstTxWarp prst="textNoShape">
              <a:avLst/>
            </a:prstTxWarp>
          </a:bodyPr>
          <a:lstStyle>
            <a:lvl1pPr algn="r" defTabSz="931638">
              <a:defRPr sz="1200"/>
            </a:lvl1pPr>
          </a:lstStyle>
          <a:p>
            <a:fld id="{F1B82B13-DC3F-4358-A059-C0F1C2976437}" type="slidenum">
              <a:rPr lang="en-US"/>
              <a:pPr/>
              <a:t>‹#›</a:t>
            </a:fld>
            <a:endParaRPr lang="en-US" dirty="0"/>
          </a:p>
        </p:txBody>
      </p:sp>
    </p:spTree>
    <p:extLst>
      <p:ext uri="{BB962C8B-B14F-4D97-AF65-F5344CB8AC3E}">
        <p14:creationId xmlns:p14="http://schemas.microsoft.com/office/powerpoint/2010/main" val="2266553382"/>
      </p:ext>
    </p:extLst>
  </p:cSld>
  <p:clrMap bg1="lt1" tx1="dk1" bg2="lt2" tx2="dk2" accent1="accent1" accent2="accent2" accent3="accent3" accent4="accent4" accent5="accent5" accent6="accent6" hlink="hlink" folHlink="folHlink"/>
  <p:hf hdr="0" ftr="0"/>
</p:handoutMaster>
</file>

<file path=ppt/ink/ink1.xml><?xml version="1.0" encoding="utf-8"?>
<inkml:ink xmlns:inkml="http://www.w3.org/2003/InkML">
  <inkml:definitions>
    <inkml:context xml:id="ctx0">
      <inkml:inkSource xml:id="inkSrc0">
        <inkml:traceFormat>
          <inkml:channel name="X" type="integer" max="2640" units="in"/>
          <inkml:channel name="Y" type="integer" max="1628" units="in"/>
        </inkml:traceFormat>
        <inkml:channelProperties>
          <inkml:channelProperty channel="X" name="resolution" value="254.01712" units="1/in"/>
          <inkml:channelProperty channel="Y" name="resolution" value="254.01778" units="1/in"/>
        </inkml:channelProperties>
      </inkml:inkSource>
      <inkml:timestamp xml:id="ts0" timeString="2011-10-10T06:05:17.034"/>
    </inkml:context>
    <inkml:brush xml:id="br0">
      <inkml:brushProperty name="width" value="0.06667" units="cm"/>
      <inkml:brushProperty name="height" value="0.06667" units="cm"/>
      <inkml:brushProperty name="fitToCurve" value="1"/>
    </inkml:brush>
  </inkml:definitions>
  <inkml:trace contextRef="#ctx0" brushRef="#br0">0 0</inkml:trace>
</inkml:ink>
</file>

<file path=ppt/ink/ink10.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7878E-7" units="1/dev"/>
        </inkml:channelProperties>
      </inkml:inkSource>
      <inkml:timestamp xml:id="ts0" timeString="2011-10-10T06:06:01.800"/>
    </inkml:context>
    <inkml:brush xml:id="br0">
      <inkml:brushProperty name="width" value="0.04667" units="cm"/>
      <inkml:brushProperty name="height" value="0.04667" units="cm"/>
      <inkml:brushProperty name="fitToCurve" value="1"/>
    </inkml:brush>
  </inkml:definitions>
  <inkml:trace contextRef="#ctx0" brushRef="#br0">4572 59 21,'-34'19'22,"-2"0"-15,-1 2 1,5 7-2,-3-1 1,18 4-2,0-3 1,17 0-1,6-7 1,18 8 1,11-9-2,22 6 1,11-8-1,20 8-1,11-9-1,14-2 1,11-11-1,12-4 0,2-10-1,-1-4 0,-11-12-1,-10-6 1,-20-8-1,-19 0 1,-32-5-1,-30 2 0,-35-1 0,-23 4 0,-25 1 0,-16 3 0,-12 12-1,-4 4 0,2 6-1,6 3-1,17 11-5,1 1-26,22 3 0,19-4 0,10-8-1</inkml:trace>
</inkml:ink>
</file>

<file path=ppt/ink/ink11.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7878E-7" units="1/dev"/>
        </inkml:channelProperties>
      </inkml:inkSource>
      <inkml:timestamp xml:id="ts0" timeString="2011-10-10T06:06:27.331"/>
    </inkml:context>
    <inkml:brush xml:id="br0">
      <inkml:brushProperty name="width" value="0.04667" units="cm"/>
      <inkml:brushProperty name="height" value="0.04667" units="cm"/>
      <inkml:brushProperty name="fitToCurve" value="1"/>
    </inkml:brush>
  </inkml:definitions>
  <inkml:trace contextRef="#ctx0" brushRef="#br0">-3 560 15,'-11'15'14,"11"-15"-2,6 14-1,-6-14-2,13 16 0,-13-16-3,29 8 0,-10-9 0,6 4-2,2-5-1,6-2-1,-1 0 0,11 2 0,-4-4-1,2-2-1,4-4 1,3 3 0,3-6 0,1-1-1,4-1 1,4-2-1,-1 3 1,3 0 0,-2 7-1,4-6 1,-4 5-1,2 4 0,-4-3 0,1 2 0,-2-1 0,6-1 1,1-2-1,0 5 0,7-2 0,-3 1 0,1 2 0,-2 2 1,-1 2-2,-2 2 1,2-1 0,-5 3 0,-4-1 1,5 0-1,-1-2 0,-2 0 0,7 0 1,0 0 0,0 0-1,6-2 1,8 0 0,8-2-1,7 0 1,10-3 0,6-6 0,9 5-1,9-4 0,3-3 0,7 1 1,2-2-1,1 5 0,2 0 0,1 2 0,-4-3 1,3 3-1,-1 1 2,1 0-2,-5 2 2,-1-4-2,-2 4 2,0 0-2,0 2 1,-3 1-1,-1 2 1,-1-1-1,0 0 0,1 2 0,-2 0 0,4-2 0,2 2 0,-2-1 0,6-2 0,-4 1-1,7-1 1,-4 0 1,3 3-1,-2 0 0,3 0 0,0-1 0,2-2 0,0 2 1,-1-2-1,0 1 0,0-4 0,-6 2 1,-2 2-1,0-2 1,-7 2 0,-1 0-1,1-4 1,-5 1-1,-1 0 1,1-5-1,-3 1 0,-2 0 1,-6 2-1,-10 0 0,-3-3 0,-5 6 1,-1-2-1,-7 4 0,-6-2 0,-5 1-3,-13-6-6,-2 5-21,-11 2-3,-18-6 2</inkml:trace>
</inkml:ink>
</file>

<file path=ppt/ink/ink12.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7878E-7" units="1/dev"/>
        </inkml:channelProperties>
      </inkml:inkSource>
      <inkml:timestamp xml:id="ts0" timeString="2011-10-10T06:06:32.065"/>
    </inkml:context>
    <inkml:brush xml:id="br0">
      <inkml:brushProperty name="width" value="0.04667" units="cm"/>
      <inkml:brushProperty name="height" value="0.04667" units="cm"/>
      <inkml:brushProperty name="fitToCurve" value="1"/>
    </inkml:brush>
  </inkml:definitions>
  <inkml:trace contextRef="#ctx0" brushRef="#br0">-599 24 2,'0'0'20,"0"0"-2,0 0-3,-2 24-4,-4-11-1,8 15-1,-5-1-2,4 10-2,-3-1 0,4 8-1,-3-2 0,6-2-1,-3-7-1,2-1 0,2-9-1,2-2 1,-8-21-1,14 19 0,-14-19-1,0 0 1,21-8 0,-21 8 0,18-11-1,-18 11 1,24-19 0,-8 9-2,2-1 2,1 3-1,4-3 0,-5 2 0,1 2 1,-4 1-1,-15 6 0,21-11 0,-21 11 1,0 0-1,8-16 0,-8 16 0,5-25 0,-2 9-1,0-4 1,5-4 0,0-6 0,-4 0 0,4 0 1,-3 2-1,2 0 0,-5 7 1,0 1-1,-1 3 0,-1 17 0,-1-19 1,1 19-1,0 0 1,0 0 1,0 0-1,0 0 0,0 0 1,-27-4-1,27 4 0,-37 11-1,9-3 1,-7-4-1,-1 5-1,3-2-1,-7-5-4,13 10-15,1-8-11,4-4-1,7 4 0</inkml:trace>
  <inkml:trace contextRef="#ctx0" brushRef="#br0" timeOffset="296.9478">-1311 204 20,'25'-9'31,"14"3"-1,6 4-10,3-9-10,19 8-1,-4-2-5,5-6-6,0 9-21,-13 2-8,-18-6 0,-8 6-1</inkml:trace>
</inkml:ink>
</file>

<file path=ppt/ink/ink13.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7878E-7" units="1/dev"/>
        </inkml:channelProperties>
      </inkml:inkSource>
      <inkml:timestamp xml:id="ts0" timeString="2011-10-10T06:06:31.034"/>
    </inkml:context>
    <inkml:brush xml:id="br0">
      <inkml:brushProperty name="width" value="0.04667" units="cm"/>
      <inkml:brushProperty name="height" value="0.04667" units="cm"/>
      <inkml:brushProperty name="fitToCurve" value="1"/>
    </inkml:brush>
  </inkml:definitions>
  <inkml:trace contextRef="#ctx0" brushRef="#br0">0 0 20,'0'0'29,"0"0"-12,28 27 0,-7-18-2,26 11-3,-8-5-3,21 10-2,-5-5-2,10 5-2,-6-3-1,2 0-1,-12 3-1,-15-10-3,4 8-8,-22-7-21,-16-16-1,0 0 0</inkml:trace>
</inkml:ink>
</file>

<file path=ppt/ink/ink14.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7878E-7" units="1/dev"/>
        </inkml:channelProperties>
      </inkml:inkSource>
      <inkml:timestamp xml:id="ts0" timeString="2011-10-10T06:06:30.346"/>
    </inkml:context>
    <inkml:brush xml:id="br0">
      <inkml:brushProperty name="width" value="0.04667" units="cm"/>
      <inkml:brushProperty name="height" value="0.04667" units="cm"/>
      <inkml:brushProperty name="fitToCurve" value="1"/>
    </inkml:brush>
  </inkml:definitions>
  <inkml:trace contextRef="#ctx0" brushRef="#br0">333-64 7,'0'0'17,"23"-14"1,-23 14-2,20-11-1,-20 11-2,0 0-1,23-8-4,-23 8 0,0 0-3,-26 25-1,12-1-2,-9 4 0,-6 6-1,-5 2 0,3 2 0,-4 2-1,6-8 1,5-2-2,4-5 2,2-8-1,18-17-1,-14 24 1,14-24-1,0 0 0,0 0-1,0 0 0,0 0-1,0 0-2,0 0-4,0 0-9,0 0-13,10-22 2</inkml:trace>
</inkml:ink>
</file>

<file path=ppt/ink/ink15.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7878E-7" units="1/dev"/>
        </inkml:channelProperties>
      </inkml:inkSource>
      <inkml:timestamp xml:id="ts0" timeString="2011-10-10T06:06:36.206"/>
    </inkml:context>
    <inkml:brush xml:id="br0">
      <inkml:brushProperty name="width" value="0.04667" units="cm"/>
      <inkml:brushProperty name="height" value="0.04667" units="cm"/>
      <inkml:brushProperty name="fitToCurve" value="1"/>
    </inkml:brush>
  </inkml:definitions>
  <inkml:trace contextRef="#ctx0" brushRef="#br0">0 347 19,'27'-15'13,"1"-2"0,6-3-2,5 8-2,-2-3-2,1 7-2,-4-1-2,-2 6-1,-6 3 1,-8 4-1,-18-4 0,18 23 0,-16-9 0,-10 6-1,-4 6 1,-2 7 0,-8 0-1,2 5 0,-6 4 1,3-2-1,-2-2 1,6-2 0,-2-3 0,10-4 1,-4-15 0,15-14 0,0 0 0,0 0 1,-14-22-2,18-10 2,-3-20-1,6-12 0,-2-2-1,0-6 0,2-6-2,-3 5-3,5 6-24,-9 13-7,-8 0 1,6 17-2</inkml:trace>
</inkml:ink>
</file>

<file path=ppt/ink/ink16.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7878E-7" units="1/dev"/>
        </inkml:channelProperties>
      </inkml:inkSource>
      <inkml:timestamp xml:id="ts0" timeString="2011-10-10T06:06:37.487"/>
    </inkml:context>
    <inkml:brush xml:id="br0">
      <inkml:brushProperty name="width" value="0.04667" units="cm"/>
      <inkml:brushProperty name="height" value="0.04667" units="cm"/>
      <inkml:brushProperty name="fitToCurve" value="1"/>
    </inkml:brush>
  </inkml:definitions>
  <inkml:trace contextRef="#ctx0" brushRef="#br0">25 0 9,'15'17'15,"-12"2"-3,-2 2-1,3 9-2,-1 0-1,2 14-2,0 3 1,3 12-1,-1 5-1,1 8 0,0 4-2,0 9 1,-3 4-1,2 3-1,0 3 0,-2 4 0,-2-9 0,2 5 0,-2 6 0,1 1 0,-2-2-2,0 4 2,-2-3-2,-2 4 1,-2 5 1,2 2 0,-5-3 0,3 0-1,0 6 1,0 0 0,0-5 0,4-3 1,-1-3-3,1-5 0,0-11-1,0 4 1,-2-11 0,1 2 0,-3-5 0,-1 3 0,-2-1 0,-2-1 0,1 2 1,-3 2 0,3-6-2,0 1 1,0 0 0,0-2-1,1-4 1,2 4-1,1-2 1,-1 0-1,2 6 1,0-2 1,1 2-1,2 2 1,2 2-1,-2-2 1,4 0-1,3 2 0,-3-1 1,1 2-1,2 1 0,-3-1-1,0 4 2,-1-1-1,-3 11 0,-3-3 0,-1 1 1,0-2-1,0-3 1,0 3-1,0-5 1,0-7-1,4-6-1,0-7-1,3-2-2,-6-10-3,12 6-13,-2-9-12,-7-19-1,4-1 2</inkml:trace>
  <inkml:trace contextRef="#ctx0" brushRef="#br0" timeOffset="-2328.1175">315 117 20,'0'0'18,"0"0"-1,0 0-5,0 15-3,0-15-2,-12 29-1,3-9-2,2 7-1,-12 6-1,3 5 0,-5-1-2,1 0 1,-3 7 0,2-9-1,1-3 0,4-5 0,5-10 0,11-17 1,-4 15 0,4-15 0,27-15 0,-2 6 0,6-11 0,5 4 1,1-4-1,3-3 1,3 0 0,0 5 0,-2-6 0,-6 6 1,-7 1 0,-2 6-1,-8 2 1,-18 9-1,16-12 1,-16 12-2,-16-4 1,16 4 0,-36-4-2,10 0 1,-7-4 0,1 0-1,0-1 0,0-3-1,8 8-6,-11-7-25,18 6-2,-2 5 1,19 0-1</inkml:trace>
</inkml:ink>
</file>

<file path=ppt/ink/ink17.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7878E-7" units="1/dev"/>
        </inkml:channelProperties>
      </inkml:inkSource>
      <inkml:timestamp xml:id="ts0" timeString="2011-10-10T06:06:55.065"/>
    </inkml:context>
    <inkml:brush xml:id="br0">
      <inkml:brushProperty name="width" value="0.04667" units="cm"/>
      <inkml:brushProperty name="height" value="0.04667" units="cm"/>
      <inkml:brushProperty name="fitToCurve" value="1"/>
    </inkml:brush>
  </inkml:definitions>
  <inkml:trace contextRef="#ctx0" brushRef="#br0">0-1 10,'0'0'13,"9"-17"0,-9 17-3,4-15 0,-4 15-3,0 0 0,0 0-1,0 0 0,0 0-1,0 0-2,16 20-1,-16-20 0,8 24 0,-8-24-1,14 32 0,-14-32 0,13 28 0,-5-10-1,-3 0 1,1 2-1,-4 6 0,1 3 0,-2 0 1,1 5-1,0 2 0,-2 2-1,3 4 1,-2 0 0,1 5 0,0-4-1,1 2 1,-2-2 0,1 5 0,-2-6 0,2 5 0,-2 4-1,0-1 1,0 2-1,4-1 0,-4 4 1,4 1-1,-1 2 1,2 1-1,-2 0 1,0-2 1,-1 6-1,0 3 1,-2 5-1,1 1 1,-2 0-1,-1 5 1,0 2-1,0 5-1,2-3 1,0 2-1,0 5 0,2 3 0,0 7 1,1 0 0,0-2 0,1-2 0,-3 8 1,2-1-2,2 3 1,3 1-1,-3 2 1,3 2-1,-2 7 0,4 2-1,-3-1 2,1 4 1,-4 1-1,1-2 1,-2 2-1,1 2 1,-1 4 0,-1-2 0,2 3-1,-1-4 0,1 2 0,0 0 0,0-5 0,0 9-1,0-3 2,1 4-1,-5 0 1,3 6 1,-3 3 0,1 3 0,-2 0 0,-2 3 0,3-6 0,0 3-1,0 0 1,3-4-1,-2 4 0,1 0 0,3-3-1,-4 1 1,1 6 1,0 4 1,-2-11-3,0 6 2,0-3-1,3 1 1,-3-2 0,1-2-1,-1-2-1,2-1 0,0-2 0,-2 2 0,3 0 0,-2 2 0,-1-4 0,-1 3 0,-2-7 0,3 1 1,-5-6-1,2-3 1,-1-7 0,3-5-1,-4-12 1,2-1 0,0-12 0,-1-7 2,-1-8-1,1-7-1,-3-13 1,3-8-1,-1-12 2,1-7-2,1-9-1,3-16-7,-1-16-24,-2-8-1,-1-13 0,4-16-1</inkml:trace>
  <inkml:trace contextRef="#ctx0" brushRef="#br0" timeOffset="3328.1492">61 83 16,'0'0'16,"-16"-2"0,16 2-1,0 0-3,0 0-1,0 0-3,0 0-2,0 0-1,0 0-1,0 0-2,0 0 0,24 2-1,-24-2 0,27 0 0,-8-2 0,1 0-1,0 1 0,1-2 0,2 1 0,-2 2 1,3-2-2,-3 2 2,1 2-1,2-4-1,-2 4 1,2 0 0,-1-2 0,2 0 0,-1 3-1,0-3 1,3-3 0,-3 6 0,-3-2 1,3-1-1,0 2 0,-2-2 0,-1 2 0,3-4 0,-3 4 0,3-2-1,2 0 1,-4 0 0,4 0-1,-2 3 2,2-6-2,1 6 1,-2-3 0,-1-3 0,4 3 0,-1 0-1,-2-2 1,1-4 0,0 4 0,-2-1-1,3 0 1,-2-1 0,2 0-1,-2 0 1,1 0-1,-4 0 0,2 0 0,0 0 1,-1 0 0,0 4-1,-2-4 1,-1 0 0,0 2 0,1 2 0,-2-2-1,0 2 1,-1-4 0,2 2-1,0 0 1,-2 1 0,0 1-1,0-3 1,2 1 0,-2 2 0,1-2-1,-2-2 1,-1-1 1,4 0-2,-1-1 2,-2 2-1,2-2 0,0 0-1,1 2 1,-2 4 0,0 2 0,-4-2 0,2 5-1,2-5 1,-4 3 0,2-1 0,2-4 0,-4 4-1,5-2 1,-3 3 0,1-2 0,-1 3 1,0 0-2,0 0 1,0 4 0,0-2 0,3-4 0,-2 2 0,6-4 0,0 0 0,-2 0-1,3-1 1,3 1 0,-2 0 0,2 1 0,-1-1 0,1 2 0,1 0 0,1-2 0,1 0 0,0 0 0,4 0 0,-1 0 0,2 0 0,-5 0 0,10 3 1,-2-3-1,-1 3 0,4-3 0,1 2 0,0-2 0,2 3 0,0-2 0,-2-1 0,3 0-1,-4 2 1,5 0 0,-4-2 0,6 0 0,-4 0 0,3 0 0,1 0 0,0 3 0,1-2 1,-1-1-1,3-1 0,-2-2 0,5 3 0,-1 0 0,3-2 1,0 0-1,0-2 0,1-1 0,-1 2 1,0 3-1,-2-2 0,0 0 0,-2 1 1,0-2-1,0 3 1,0 0-1,0-2 1,2 0 0,-5 1-1,6-2 1,-1-1-1,1 3 1,5-2-1,-4 1 0,3-1 0,-1 0 0,0-2 0,-2 2 0,-2-1 0,-2 0 0,4 4 0,2-8 0,-8 6 1,5-4-1,-2 6 0,3-5 0,0 2 1,3 1-1,-2 2 0,-1 2 0,6-2 1,-2 3-1,5 0 0,-8-1 1,6 1-1,-2-2 0,-5 1 1,4 0-1,0-2 0,0 0 1,0 0-1,4 0 1,3 0-1,-2 0 1,7 0-1,3 0 1,1 0 0,-1 0-1,5-2 0,-2 2 1,6 0-1,0-2 1,-4 1-1,3 1 0,-6-3 1,2 1-1,-3 2 0,1 0 0,1 0 0,-1-3 0,2 3 1,-1-3-1,0 3 0,-1 0 0,0-2 0,3 2 0,-5-2 1,-2 2-1,3-1 0,2 1 0,-1 1 0,0-1 0,3-1-2,0 1 3,0 0-2,0 1 1,2-1 0,0 0 0,2 0 0,-1-1-1,1 2 3,1-2-2,1 2 0,2-5 0,5 4 1,1 0-2,-5-2 2,4 2-1,-2 2 1,1-4-2,-1 4 1,-3-2 0,4 0 1,-3-2-1,10 2 0,1-2 0,1-2 0,2 2 1,7-6-1,-4 5 0,4-4 0,0 6 1,-2-6-1,0 3 1,2 0-3,1 3 3,-3-2-3,-3 1 3,5-1-2,-4 0 1,0-1-2,-5 4 2,-4-4 1,2 4-1,1-2 1,1 0-1,-3 0 1,2 0-1,2-2 1,2 3-1,2-2 0,-2-1 1,2 2 0,4-4-1,2 4 1,4-2-1,-3 0 1,3-2-1,3 4 0,1-4 0,0-2 0,2 4 0,4-2 1,-1-1-1,6-1 0,-1 1 0,1-1 1,4 0-1,-1 4 0,1-2 1,1 0-1,-1 0 0,1 2 0,-4 1 0,0 0 0,1 1 0,-1 0 0,-1-2-1,-2 3 2,2-2-1,-7 2-1,0-4 2,-3-1-1,-6 2 0,-7-2 1,-8-2-1,-7 1 0,-6 0 1,-3-1-1,-8 0 0,-4 0 0,-8 0 0,0 3 0,-8-2 1,-4 1-1,-4-2-1,0 2 2,-4-2-1,-4 0 1,-4 4 0,-6 0-1,-3-1 1,-4 2-1,-3 1 1,-20 2-1,24-3 0,-24 3-1,16 1 1,-16-1 0,20-4 0,-20 4 0,22 0-1,-22 0 1,26 0 0,-26 0 0,26 3 0,-26-3 0,20 5 0,-20-5 0,16 3 0,-16-3-1,0 0 0,15 5 0,-15-5 0,0 0 0,0 0-1,5 16 0,-5-16-2,0 0 1,0 0-4,-5 19-2,5-19-6,0 0-7,0 0 0,-13-3-3</inkml:trace>
  <inkml:trace contextRef="#ctx0" brushRef="#br0" timeOffset="12984.384">273 11302 9,'0'0'16,"0"0"-1,0 0-1,0 0-2,0 0-2,0 0-1,0 0-2,0 0 0,0 0-2,0 0-1,0 0-1,0 0 0,0 0-1,0 14 0,0-14 0,0 0-1,16 5 0,-16-5 0,22 5 0,-22-5 0,26 3-1,-7 0 1,0-5 0,3 2 0,2 2 0,0-4 0,4 2-1,-1-1 1,2 1-1,2 0 0,-2 0 0,-1 0 1,3 0-1,0 0 0,-5 0 0,2 0 0,-1 1 0,-2-1 0,3 3 1,-4-3-1,7-1 0,-2-1 0,2 2 0,4-2 0,-1-5-1,9 4 1,0-6 0,2 2-1,3 1 1,0-2 0,4 0 0,4-2 0,-3 2 0,3 0 0,4-1 0,4 1 0,4 0 0,-1 1 0,1 2 0,-1 4-1,1 1 1,-2 0 0,-6 4 0,-4-2-1,-1 4 1,-3-5 0,1 6 0,-5-5 0,0 1-1,-2 1 1,2 0 0,-2 4 0,1-3 0,0 2 0,-2-3 0,0 1-1,3-2 1,-2 1 0,4-5 0,6 2 0,6-2-1,4-2 1,2 2 0,7-2-1,1 2 1,0 1 0,5 1 0,2-2-1,-2 2 2,3-1-1,4-1 0,3 1-1,6-7 1,6-1 0,5 0 0,4 1 0,9-2 0,7 0 0,4 1 1,4-3-1,2 3 0,0 4 0,8-4 0,0 0 0,1 0 0,1 0 2,1 0-2,7 1 1,-2 2 0,4 1 0,-3 0-1,1 0 2,-3 0-3,5 0 2,-1-3-2,4 5 2,6-5-1,6 0 0,-1 2 1,3 2 0,2 1-1,1 3 1,-1 3 0,0-4 0,-7 3-1,0-3 1,1-3-1,5 0 1,1 2-1,1-3 1,2-4-1,3 4 1,1 0 0,4 1-1,0 2 1,0 1 0,1-1 0,3-2 1,3 0-2,2 2 1,4-3 0,-5 4-1,3-3 2,2 2-2,3-3 1,-4 4 0,2 3 0,2 2 0,4-2 0,1-1 0,6 4 0,-6-1-1,2 3 1,5 0 0,0-5-1,0 2 1,-7 3 0,2-4-2,-7 3 2,4-5-1,-8 6 0,-6-5 1,-11 1-1,-4-3 0,-7-1 0,-6 3 1,-8-3 0,-10 5-1,-4-2 0,-8 1 1,-6 4 0,-8 1-1,-13-2 0,-10-3 0,-1 1 0,-6-2-1,-14 1 2,-6 0-2,-8-4 0,-7 0 1,-6 5 1,1-2-1,-20 0-1,0-1 1,-4-2 1,-3 2-1,-5-1 1,-1-1 0,-3-1-2,-16 1 1,17 4 1,-17-4-1,0 0 0,0 0-1,0 0 1,0 0-2,-16-3-1,16 3-5,0 0-25,-24-8-1,24 8-2,-28-5 2</inkml:trace>
  <inkml:trace contextRef="#ctx0" brushRef="#br0" timeOffset="10656.2683">18898-363 1,'0'0'12,"0"0"0,0 0-3,10 18-1,-10-18-3,2 16 0,-2-16 0,4 22 0,-4-22 0,5 29-1,-5-29 0,7 31 0,-3-9-1,1 2 0,-1 0 0,5 0-2,-1 4 1,2 0-2,-1 0 1,2 4-1,-3 0 2,1 0-3,-1 4 1,1 0 0,-2-4 0,1 4 1,-3-1-1,1 1 0,-4 1-1,2 3 2,-2 4-2,-2 0 2,0 4-2,0-4 2,0 4-2,2-2 1,1 0-1,-3-4 0,8-1 0,-5-2 1,2 1-1,-2-2-1,2 0 2,-5 0-1,5 4 0,-5-2 1,3 1-2,-3 3 2,0 1-1,-3 6 0,3-3 1,0 0 0,-2 3-1,-1 1 0,0 2 1,3-3 0,-5 1 0,2-4 0,1 4 0,-1 0 0,0-4 1,1 3-1,-4 1 1,2-2-2,-1 4 2,2-1-1,-1-5 0,-1 4 0,-2-4 1,5 1-1,-4-3 0,1 2 1,1 2-1,-1 1 2,1 2-1,-2-2 0,1 2-1,1 1 2,-3-2-1,2 2 1,0-3-1,-2 0 0,6 2 0,-5-1 0,4 1 0,-4 3 0,4 2 0,-5-2-1,6 4 1,-3-3-1,0 3 1,-2 3 0,1 5-1,4-2 1,-3 4-1,4 4 0,0 2 0,-3 4 1,3-1 0,0 5 0,0 0 0,0 0 1,-1 0-1,-3 5 0,4 2 1,0 2-1,0-1-1,0 4 0,2 0 1,-2 0-2,3 6 2,0-9-1,-2 3-1,2-5 1,-3 5 0,-3 0-1,2-7 0,-3 2 1,0-2 0,1-1-1,0-1 1,1-6 1,-1-3-1,2-4 0,-2-2 0,3 0 0,-1-1 0,-2 2 0,0 1-1,1-1 2,-4 3-2,4 0 1,-5 1 0,3-2 0,-1 5 1,1-4-2,0 1 2,-3-1-1,6 3 0,-3 1 0,2 7 0,0-6 1,-1 6-1,2-6 0,-3 0 1,4 1 0,-4-1-1,0 2 1,1-7 0,0 0 0,-2 2 0,4 1 0,1 0-1,-2-1 0,4 2 0,-4-1 0,2 1 0,0-1 1,-4-1-1,4 2 0,-1-4 0,0 3 0,1-4 1,-3-2-1,6-2 0,-2-1 0,2-2 0,-1 3 0,-2-2 0,0 3 0,-2-6 0,2 3 1,-3 0-1,3 6 0,-1-8 0,2-1 1,0-4-1,3-1 1,-2-5-1,-1 0 0,4-8 1,-3 0 0,-1 0 1,3-4-1,-1 0 0,-2-4 0,2 0 0,1 0 0,-3-4 0,4 1 0,-5-6-1,3-3 0,-3 0 1,3 0 0,-3-5-1,0-1 1,0 1-1,0-4 0,0-3 0,0 2 0,-3 1 1,2-6-2,1 3-3,0-16-15,0 0-10,0 0-3,-20 6 2</inkml:trace>
</inkml:ink>
</file>

<file path=ppt/ink/ink18.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7878E-7" units="1/dev"/>
        </inkml:channelProperties>
      </inkml:inkSource>
      <inkml:timestamp xml:id="ts0" timeString="2011-10-10T06:07:23.596"/>
    </inkml:context>
    <inkml:brush xml:id="br0">
      <inkml:brushProperty name="width" value="0.04667" units="cm"/>
      <inkml:brushProperty name="height" value="0.04667" units="cm"/>
      <inkml:brushProperty name="fitToCurve" value="1"/>
    </inkml:brush>
  </inkml:definitions>
  <inkml:trace contextRef="#ctx0" brushRef="#br0">12-1 10,'-8'36'20,"5"-4"-2,3 19-3,-4 9-3,9 25-1,-5 15-3,8 21-1,-1 2-1,4 5 1,-1-1-4,5-9 1,1-11-2,1-22 0,-2-21-2,0-24 0,1-20-6,-16-20-3,20-21-11,-12-18-12,-16-22 1</inkml:trace>
  <inkml:trace contextRef="#ctx0" brushRef="#br0" timeOffset="1203.1786">-155-106 8,'0'0'18,"0"0"-4,-3-17-1,3 17-3,15-12-1,-7-2-1,15 6 1,-6-6-2,19 6-1,1-10 0,21 10-1,7-5 0,24 5-1,11-3-1,22-1 0,16 2-1,18-1 0,18-1-1,10 5 0,2-3 0,1 3-1,-6 3 1,-6 7 0,-10-2 0,-9 4 0,-18-1-1,-17-1 1,-12 0 0,-14-3-1,-4-3 1,-11-1-1,-16 3 0,-12-1 0,-12-3 1,-6 4-1,-10 1 0,-6 2 0,-18-2 0,0 0 1,0 0-1,2 19 0,-2-19 0,0 0 0,0 0 1,-10 19-1,10-19 0,-6 26 0,4-4-1,-1 4 1,-2 10 2,1 7-2,-3 10 1,2 11-2,1 8 2,-2 16-2,2 13 2,-1 22-1,-2 14 1,-2 14 0,5 4 0,0 3 1,4 2-1,0-4 2,4-15-2,0-9 1,5-14-2,3-5-2,-2-9 3,-2-8-2,0-7 1,-4-10-1,1-3 2,0-14-3,-2-4 2,-3-13 1,0-13-1,0-3 1,-3-9-2,3-5 2,0-15-1,0 0 0,-10 17 0,10-17 0,0 0 0,-24 7-1,10-3 1,-7 4 0,-4 4 0,-6-3-1,-8 6 1,-13-2 0,-10 7 0,-17 0 0,-20-1 0,-22 1 0,-20 3-1,-27-2 0,-22 3 1,-15 0-1,-6-5 1,-3-6 0,3 0 0,14-6-1,11-3 2,33-5 0,30-2-1,23-4 0,28 2 0,23 0 0,22-3 0,27 8 1,0-23-2,18 6 1,2-7 1,6-8-1,2-8 0,-1-8 0,-2-11 0,-1-10 0,-2-13-2,-13-14-3,2-9-20,-17-16-8,-19-19-3,-11-1 2</inkml:trace>
</inkml:ink>
</file>

<file path=ppt/ink/ink19.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7878E-7" units="1/dev"/>
        </inkml:channelProperties>
      </inkml:inkSource>
      <inkml:timestamp xml:id="ts0" timeString="2011-10-10T06:07:27.299"/>
    </inkml:context>
    <inkml:brush xml:id="br0">
      <inkml:brushProperty name="width" value="0.04667" units="cm"/>
      <inkml:brushProperty name="height" value="0.04667" units="cm"/>
      <inkml:brushProperty name="fitToCurve" value="1"/>
    </inkml:brush>
  </inkml:definitions>
  <inkml:trace contextRef="#ctx0" brushRef="#br0">111 467 9,'0'0'19,"22"-3"-2,-4 39-1,-14 20-2,9 44-2,-13 24-3,5 44-2,-7 19 0,2 30-2,-8 15-2,0 7 0,-4-8-2,-6-14 1,0-23 1,-2-25-1,4-26-1,2-29 0,6-27 1,10-22-2,3-13 2,14-17-1,5-7-1,12-11 1,5 2 0,11-2-1,12-2 1,17 5 0,12-4 0,22-1 0,16 1 0,14-2 0,14 1 0,13-6 0,1-1 0,7-4 0,-11-4 0,-8 0-1,-14-5 1,-16-4 0,-22-7-1,-16-8 1,-25-8 0,-13-3-1,-18-12 0,-13-10 1,-8-16-1,-8-22 2,-4-22-2,-5-26 0,-5-24 0,-3-31 0,-3-17-2,-4-18 0,-3-6 1,1-4-1,-1 10 0,0 15 0,2 26 0,0 24 1,-1 26 0,2 26 1,-2 17-1,-10 26-1,-10 15 3,-12 21-1,-16 5 0,-16 15 1,-14 10 0,-21 7-1,-18 8 1,-14 9-1,-18 10 0,-6 1 1,-4 8-2,1 0 0,0 4 0,6-1-1,17 9-3,15-11-5,34 10-22,12-2-2,21 0 1</inkml:trace>
</inkml:ink>
</file>

<file path=ppt/ink/ink2.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7878E-7" units="1/dev"/>
        </inkml:channelProperties>
      </inkml:inkSource>
      <inkml:timestamp xml:id="ts0" timeString="2011-10-10T06:05:40.284"/>
    </inkml:context>
    <inkml:brush xml:id="br0">
      <inkml:brushProperty name="width" value="0.04667" units="cm"/>
      <inkml:brushProperty name="height" value="0.04667" units="cm"/>
      <inkml:brushProperty name="fitToCurve" value="1"/>
    </inkml:brush>
  </inkml:definitions>
  <inkml:trace contextRef="#ctx0" brushRef="#br0">50 523 1,'29'-17'11,"-29"17"0,0 0-2,0 0 1,0 0-2,0 0 0,0 0-1,7 20-2,-7-20 0,-11 21-1,11-21-1,-16 23 0,16-23-2,-13 26 0,13-26-1,-12 23 0,12-23 0,-11 19 0,11-19 0,-1 14 1,1-14-1,0 0 0,0 0 0,-11 22 0,11-22 0,0 0 1,0 0 0,-7 12 0,7-12 0,0 0 0,0 0 1,0 0 0,0 0 1,19 8-1,-19-8 0,0 0 1,16-2-1,-16 2 0,16 0-1,-16 0 1,20-2-1,-20 2 0,24 0 0,-9 0 0,-15 0 0,20 0 0,-20 0 0,18 0-1,-18 0 1,23 0-1,-23 0 0,27 0 1,-10-4-1,-1 4 0,4-4 0,-3 2 0,3 0 0,0-2 0,0 4 0,0-4 0,3 4 0,0-2 0,6 2 0,-1-2 0,5-2 0,2 0 0,1-2 0,4 4 0,-1 0 0,1 0 0,0 2 0,-3-3 0,3 3 0,4-3 0,-7 3 0,7-2 0,3-2 0,-3 0 0,7 0 0,1 0-1,-2-2 1,5 4 0,0-5 0,2 2 0,3 2-1,7-2 1,1-1 0,1 0 0,10-1 0,2-4 0,4 1-1,2 2 1,1-2 0,1 4-1,-1-1 1,-4-1 0,-4 3 0,-2-1-1,0 1 1,0 2 0,-4-3 0,0 3 0,3-4 0,4 2 0,7-2 1,4 2-1,4 2 1,10-2-1,2 0 1,10-2 0,13-1-1,2 3 0,1-2 0,0-2 1,9-5-1,5 4 1,0-2-1,9 6 1,-2-7 1,11-2-1,4 5 0,4-1 0,6-4 0,8 5 0,1-4 1,-5 4-2,0-1 1,1 3-1,-1-3 1,3 2-1,1 4 1,-5-2-1,6-1 0,3 0 1,4 5-1,4 1 0,3 0 1,-1 0-1,1 6 0,2 0 1,3 1-1,0 3 0,3-4 0,-8 3 1,2-1 0,6 1-1,-3-4 0,-10 6 0,2-4 0,-4 1 1,-2 0-1,0 2 0,-2 0 1,-5 4-2,0 3 2,5-4 0,-4 2-1,5-2 0,-2 3 1,-1 0-1,-4 2 0,6-3 1,-3-1 0,6-1-1,-6 5 0,3 1 1,-1-2-1,2 1 0,-1-2 1,-2 2-1,-5 2 0,0 2 1,-5-7-1,-1 3 0,4-5 1,-1 1 0,-6-4-1,6-2 1,-1 4-1,-8-2 1,-2-4-1,2 1 1,-6 2 0,-3 2-1,-1-6 0,-3 3 1,0 0-1,1-2 1,4-2-1,-6 4 0,-2-6 0,-2 5 1,-14 3-1,-13 0 0,-18-5 0,-18 3 0,-26 0-2,-18-6-1,-9 6-17,-39-6-12,0 0 0,-23-14-2,-13-1 1</inkml:trace>
  <inkml:trace contextRef="#ctx0" brushRef="#br0" timeOffset="-4359.331">136-10372 1,'0'0'16,"-17"8"-1,17-8-2,-17 4-2,17-4-1,-16 4-2,16-4 0,0 0 1,-22 1-1,22-1-1,0 0-1,0 0 0,0 0 0,-9 15-2,9-15 0,0 0-1,0 0-1,0 0 1,0 0-2,-16 9 0,16-9 0,0 0 0,0 0 0,0 0 0,0 0-1,0 0 0,0 0 1,0 0-1,0 0 1,0 0-1,0 0 0,0 0 0,23-8 1,-23 8-1,24 0 0,-8-1 0,1 2 0,-1 2 0,3-3 0,2 0-1,2 3 1,-2-2 0,0-2-1,6 1 1,-4-3 0,2 3-1,3 0 1,0-3 0,4 3 0,0-1 0,4 2 0,-1-1 0,-1 3 0,2-3 0,4 3 0,-1-1-1,2-2 1,1 3 0,-1-3 0,4 0 0,-1 0 0,3-3 0,1-2 0,0 0 0,0-2 0,0 0-1,4-2 1,0-2-1,3 1 1,-1-1-1,6 3 1,2 0 0,2-1 0,1 1 0,3 2 0,4 1 0,-1 1 0,-2 0 0,-2 4 0,-2-3 0,-1 6 0,-4-6 0,-1 6 0,-1 0 0,-2 2 0,-1 0 0,-2 2 0,-3-3 0,0 3-1,-2 2 1,2-5 0,-4-1-1,2-1 1,0 1 0,3-3 0,-2 0 0,2 4 0,-6-4 0,1 1 0,-8 2 0,2-3 0,-2 5 0,-6-2 0,-2 0 0,1-6-1,0 3 1,-1 3 0,4-3-1,-1 0 2,-1-3-1,0 3 0,1-4 0,-1 3 0,0-2 0,-2 3 0,0-3 0,-3 2 0,1 1-1,-3 1 1,2 2 0,-2-3 0,2 0-1,1 3 1,-1-3 0,3 1 0,5-1-1,-2-4 1,3 7 0,0-3 0,2-3 0,0 3-1,2 0 1,-2 0 0,-1-3 0,-2 3 0,3-1 0,-2-3-1,-1 4 0,2 0 1,-1 0 0,4 0 0,4-4 0,0 4 1,-1-4-1,5 4 0,1-4 0,-1 4 0,5-4 1,-3 1-2,4 1 1,4 2 0,0 5 0,6-2 0,0-2 0,4 3 0,-2 1 0,0-2-1,-1 2 2,4 2-1,1-6 0,-5 2 1,6 1-1,-3-3 0,0 2 0,2 1 1,2 0-1,2-3 0,-1-1 0,7 3 0,-1 1 0,2-3 0,4 2 0,5-3 0,3 0 0,-1-4 1,4 3-1,4-2 0,3-2 1,6 1 0,3-2-1,1 1 0,2 1 1,8 0-1,2 0 0,0 0 0,7 0 0,3 0 0,1 0 0,5 3 0,2-2 0,-2 6 0,5-6 0,-1 6 1,-2-1-2,1 1 1,2 1 0,-3 0 1,2 4-1,-1-5 0,4 5 0,0 0 1,7 1-1,-2 2 0,6-3 1,2 1-1,7 0 0,4 2 1,6 1-1,8-7 0,2 6 1,4 0-1,6 1 1,7-4-1,7 1 1,5-1-2,3-3 2,6-1-1,8 0 0,4-9 1,3 5-1,7 0 0,1 0 1,0 0-1,-4 0 0,-5 0 1,-7 0-2,-7 5 2,-10-5-1,-11 0 1,-4 0 0,-13-4-1,0 4 2,-12-1-2,-1 0 1,-7-2 0,-11 0-1,-5 2 0,-12 0 0,-6-5 1,-9 4-1,-6-1 0,-7-1 0,-8 3 1,2-1 0,-2-2-1,-4 4 1,-4 0-1,-5 0 1,-7 0-1,-8 0 0,-4-1 0,-9 0 1,-11-1-1,-12-2 0,-8 3 1,-8 1-1,-6-3 0,-18 3 1,16-2-2,-16 2 1,0 0-1,-16-6-1,16 6-2,-22-12-10,22 12-20,-27-13 0,8 2-1,-6-2 1</inkml:trace>
  <inkml:trace contextRef="#ctx0" brushRef="#br0" timeOffset="-7156.1591">-72-10436 16,'0'0'18,"0"0"0,19-9-4,-19 9-2,0 0-1,0 0-3,0 0-1,15 18-1,-15-18 0,6 27-2,-3-10 0,0 2-1,2 4-1,-5 3 1,4 0-1,-3 3-2,2 2 2,1 2-2,1 3 1,-2 0-1,1 0 1,0 8-1,0-4 0,0 3 0,0-2 0,-1 3 0,1-1 1,-3-1-1,4 6-1,-3-4 1,0 4 0,5-4-1,-4 3 1,1-2 0,-3 1 0,3 0-1,-3 1 1,2 4 0,-3-3 1,0 4-2,0 0 2,0 0-1,3 2-1,-3-4 1,1-1 0,-1 6 1,-1-9-1,1 2-1,0-4 2,-3 6-2,3-2 0,0 1 1,0 3-1,3-5 0,-2 5 0,0 2 1,2 6-1,6 2 0,-3-1 2,0 12-2,0 5 1,-1 0-1,0 9 1,2 2 0,-3 1-1,-3-1 1,2 4-2,-3-1 2,0 3-1,4 8 1,-3 1-2,2 0 2,1 2-1,-1 5 1,-1 2 1,1 3 0,-2-2 0,2 0 0,-3-2 0,0 2 0,0 2 1,0-6-3,-3 4 0,6-8 1,-2 6-1,2 3 2,0-3-1,-1 3 0,0-3-1,3 2 1,-5 4 1,0 1 0,0-5 0,4-2-1,-4 6 0,4-10 1,-4 4 0,3-2-1,-1 4 2,1-4-3,-2 5 1,-5 1 1,2 7 0,-4-3 0,1 5-1,0 4 1,1 3 0,-3-1 0,0-2 0,2 5 0,-2-6 0,-1 0 0,3 1 1,-2-4-1,5 2 1,-1-4-1,-2 2 1,10-1-2,-5-5 0,5-5-1,-2 1 1,4-11 0,-5 1 0,4-6 0,0 2 0,-3-5 0,5-1 2,-4 6-1,3-7-1,-6-1 1,7-5-2,-8-1 2,3-3-1,-6-7 1,6-1-1,-6-8 1,-1-1 0,3-7 0,-2-2 0,2 0 0,-6-9 1,4-8-2,-3-6 0,6-7-3,0-28-13,-11 19-16,11-19-3,-19-20 1,14-15 0</inkml:trace>
  <inkml:trace contextRef="#ctx0" brushRef="#br0" timeOffset="-2234.3659">18844-10132 3,'0'0'9,"4"-13"1,-4 13-1,0 0 1,0 0-1,0 0 0,0 0-1,0 0 0,0 0-1,0 0-2,0 0-1,12-16 0,-12 16 0,0 0-1,16 2 1,-16-2 0,5 16-1,-5-16 1,4 31-1,-1-11 1,3 5-1,-4-1-2,2 8 1,-4-4 0,1 8 0,-2-2-1,2 8 1,-6-4-2,1 4 2,0 10-1,1 4 0,3-1 0,0 0-1,0-1 1,0 6-1,3-4 0,1 6 0,-4-5 0,2 2 1,-2 5-2,2 4 2,-4 1-2,0 3 1,2-3 0,-4 1 0,1-5 1,-1-4-1,-1 2 1,2-4-2,2-7 3,1 0-2,-2 0 1,2-3-2,0 10 1,0-1 0,6 2-1,-1 6 2,-5 12-1,8 2 0,-5 3-1,6 0 2,-2 7-1,3 1 1,-4 1-1,3-4 1,-2 3-1,-1 1 0,-2 5 0,2 2 1,-2 1-2,-2 1 2,1 7 0,0 1 0,-2-1 1,3 4 0,-1-2-1,-3 3 0,2-6 1,1 1-1,-3 0-1,3-2 1,-3-2-1,4-2 1,-4 0-1,1-3 0,-2 4 1,-3-3-1,1-2 0,-2-3-1,2-2 1,-2 0 0,2 1 0,-2-2 0,1-4-1,0 0 1,1-9 0,0 4 0,1 1 0,-5-3 0,0-1-1,1-1 2,-2 5-1,0 0 0,-4 1 0,4-5 0,-4 1 1,5-1-1,-2-2 1,5-5-1,1 3 1,0-3-1,2 3 1,1-2-1,0 0 0,1 2 0,-1 4 0,-1 0 0,1 2 1,-1-2 0,-3 2 0,4 5-1,0-6 2,0-1-1,0 3 0,4-2 0,-3 6-2,3 8 2,-1 1-2,-3 0 1,0 5 1,0 3-2,0 0 2,-3 5-2,3-5 2,0 0-1,0 0 0,3 3 1,-3 1-2,0-8 2,0 9-2,4-7 0,-4-4 0,-4-2 0,4-6 1,4-4-2,-2-10 2,1-2 0,4-10 0,-6 1 0,-5-5 0,5-5 2,-1-2-2,-5-6 0,5 1 0,0-4 0,0-8 0,1-4 0,5-2 0,-2-4 0,-2-6 0,5-3 0,-7-17 0,4 23-2,-4-23 2,0 0-2,5 14-10,-5-14-21,2-30-1,-2 10-1,-4-16 0</inkml:trace>
</inkml:ink>
</file>

<file path=ppt/ink/ink20.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7878E-7" units="1/dev"/>
        </inkml:channelProperties>
      </inkml:inkSource>
      <inkml:timestamp xml:id="ts0" timeString="2011-10-10T06:07:26.284"/>
    </inkml:context>
    <inkml:brush xml:id="br0">
      <inkml:brushProperty name="width" value="0.04667" units="cm"/>
      <inkml:brushProperty name="height" value="0.04667" units="cm"/>
      <inkml:brushProperty name="fitToCurve" value="1"/>
    </inkml:brush>
  </inkml:definitions>
  <inkml:trace contextRef="#ctx0" brushRef="#br0">288 359 10,'0'0'23,"0"0"-14,0 0 1,-12 16 1,11 8-1,6 26-1,-5 10-1,8 31-1,-5 16-1,4 29-1,-1 20 0,5 17-2,-7 6 0,1 8 0,-5-5-2,-2 0 1,-8-12-1,4-14 1,-8-20-3,-2-15 2,3-9-1,-4-12 0,-3-19 0,-2-13 0,6-12 0,-2-8 0,3-19 0,4 3 1,3-16 0,8-16 1,15 15-1,9-15 0,11-5 0,15 3 1,12 6-1,20 3 1,14 0-1,18 6 0,20-1 0,14 8 0,12-7 0,11 3 0,5-1-1,8 0 1,-4 1 0,-5 0-1,-10 4 1,-12 0 0,-14-2-1,-8 0 0,-18-10 0,-12 1 1,-14-12-1,-12-2 1,-15-8-1,-10-14 1,-11-1-1,-10-13 0,-10-13 0,-6-19 0,-10-20 1,-11-25 0,-5-35-1,-3-32-1,-3-41 1,-4-34-1,5-19 1,-5-2-2,6 8 1,5 14-1,0 28 1,0 35 0,2 41 0,0 43 1,-1 31-1,-1 28 1,-1 11 0,1 17 0,-2 9 0,14 16-1,-25-1 2,10 3-1,-2 6 1,-10 0-1,-5 2 1,-10 0 0,-17 0-1,-20-4 0,-26 9 1,-28-6-1,-23-1 0,-30 4 0,-23 7 1,-20-4-1,-3 6 0,0-1 1,10-1-1,10 2 0,19 3-1,28-11-1,38 5-6,23-9-24,44-12-3,39-7 1,33-29-1</inkml:trace>
</inkml:ink>
</file>

<file path=ppt/ink/ink21.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7878E-7" units="1/dev"/>
        </inkml:channelProperties>
      </inkml:inkSource>
      <inkml:timestamp xml:id="ts0" timeString="2011-10-10T06:07:22.315"/>
    </inkml:context>
    <inkml:brush xml:id="br0">
      <inkml:brushProperty name="width" value="0.04667" units="cm"/>
      <inkml:brushProperty name="height" value="0.04667" units="cm"/>
      <inkml:brushProperty name="fitToCurve" value="1"/>
    </inkml:brush>
  </inkml:definitions>
  <inkml:trace contextRef="#ctx0" brushRef="#br0">164-1 6,'0'0'10,"-13"1"-3,13-1-2,-22 24-1,9 1-1,-3 15 1,1 15-2,-1 18 2,0 15-1,0 12 1,7 5 0,2 5 1,9-9 0,10-10 0,6-15 1,14-27-1,12-20 1,2-33-2,10-13-1,1-26 0,2-15-1,-6-18 0,0-8-1,-15-15 0,-9 2 0,-10 4 1,-15 7-2,-12 10 1,-8 11 0,-10 17 0,-7 16-1,-4 16 0,1 16-1,0 11 1,0 11 0,8 10-1,1 15 0,10 1 0,2 1 1,12 2-1,5-6 1,4-1-1,8-8 0,2-5 1,4-10 0,-4-6 0,1-7 0,-2-2 0,-15-6 0,21 4 0,-21-4 0,0 0 0,0 0 1,16-2-1,-16 2 0,0 0-1,0 0 1,17 9 0,-17-9 0,20 12 0,-20-12 0,24 15 0,-24-15 0,22 16 0,-22-16 0,18 8-1,-18-8 2,15-3-2,-15 3 1,24-17 0,-7 1 0,5-6 0,-1-2 0,6-4 1,-3 5-1,0-3 0,-6 6 0,0 7 0,-18 13 1,13-16-1,-13 16 0,0 0 0,-4 28 0,0-5 1,3 2 0,5 5 0,4 5 0,5 5 0,6-4 0,5-4 1,2-4-1,3-13 1,5-7-1,-6-16 0,5-8 0,-4-15 1,5-13-1,-4-7 0,2-6-1,-4-4 1,0 1-1,-6 5 1,-2 13-1,-8 12 0,-6 14 0,-6 16 0,2 38 0,-5 4 0,2 13 1,-1 9-1,2 1 1,3 2 0,5 1 0,7-18 0,6-7 1,0-16-1,7-11 0,3-24 1,5-16-1,1-16 0,3-15 0,2-17 0,-2-12-1,1-4 1,-2-1-1,-2 6 1,-4 17-1,-7 12 0,-10 17 0,-2 18 0,-14 19 0,10 28 0,-14 14 0,-2 12-1,4 6 1,2 10-1,0 4 1,8-2-1,4-5 2,6-6-1,4-10 1,7-13-1,2-16 1,1-20 0,8-16 0,-2-14 0,0-15 0,-2-4-1,-4-3 0,0-1 1,-7 7-1,-6 8 0,-5 11 0,-14 25 0,0 0-1,0 0 1,10 24 0,-13 8 0,2 1 0,1 3-1,1 1 2,6-5-1,3 0 0,4-9 0,3-7 1,10-15 0,1-10 0,2-4 0,4-11 0,-1-6-1,2-8 1,-3-3-1,-5 2 0,-4 4 0,-10 11 0,-2 7 0,-11 17 0,0 0 0,-12 28-1,0 4 1,0 5 0,1 3 0,6 1 0,3-5 0,12-5 0,7-15 1,14-8-1,6-15 1,18-7 0,6-12 0,14-10 0,5-7 0,1-3 0,-1-2-1,-5 3 1,-8 4-1,-11 7 0,-14 6 0,-14 10 0,-10 8 1,-18 10-1,0 0 0,0 0 0,0 0 0,-12 15 0,12-15 0,-15 13 0,15-13 0,0 0 0,0 0 0,0 0 0,0 0 0,0 0-1,-8-13-3,0-3-17,8 16-13,-9-21-2,-6-1 0</inkml:trace>
</inkml:ink>
</file>

<file path=ppt/ink/ink22.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7878E-7" units="1/dev"/>
        </inkml:channelProperties>
      </inkml:inkSource>
      <inkml:timestamp xml:id="ts0" timeString="2011-10-10T06:07:29.346"/>
    </inkml:context>
    <inkml:brush xml:id="br0">
      <inkml:brushProperty name="width" value="0.04667" units="cm"/>
      <inkml:brushProperty name="height" value="0.04667" units="cm"/>
      <inkml:brushProperty name="fitToCurve" value="1"/>
    </inkml:brush>
  </inkml:definitions>
  <inkml:trace contextRef="#ctx0" brushRef="#br0">767 635 13,'-3'14'18,"-2"18"-2,2 26-3,-2 19-3,2 39-1,-5 25-1,6 35-2,-4 26 0,6 26-1,-1 3-1,5 4-1,1-23-1,2-12 2,0-29-1,3-18 0,-4-29-2,-1-25 1,-2-22-1,-1-12 1,-4-3 0,4-13-1,1-12 1,10-10 0,11-12-1,16-3 0,22-10 1,15 5 0,18-3-1,21 5 1,22 1-1,24 4 1,20-4-1,14-2 1,14-8-1,11-2 0,6-12 0,-2-10 0,-10-7 0,-14-1-1,-20 1 1,-24-2-1,-21 0 1,-31 7-1,-22-4 1,-23 6 0,-20-3-1,-21-5 1,-17-8-1,-18-9 1,-10-22-1,-10-26 1,-6-33-1,-3-32 0,1-32-1,0-35-1,8-22 1,8-15 0,7-3-1,9 2-1,8 20 1,9 27 1,4 35 0,6 40 0,-3 29 0,-5 32 0,-5 24 1,-14 22 0,-17 14 1,-18 15-1,-26 6 0,-28 6 0,-32 5 0,-28 8 1,-42 8-1,-23 8 0,-29 3-1,-24 1 1,-13 2 0,-5 1 0,3-3-1,13-4 2,26-3-2,27-10-2,43 12-5,33-14-13,53 10-13,48 1-1,38-2 0</inkml:trace>
</inkml:ink>
</file>

<file path=ppt/ink/ink23.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7878E-7" units="1/dev"/>
        </inkml:channelProperties>
      </inkml:inkSource>
      <inkml:timestamp xml:id="ts0" timeString="2011-10-10T06:07:28.143"/>
    </inkml:context>
    <inkml:brush xml:id="br0">
      <inkml:brushProperty name="width" value="0.04667" units="cm"/>
      <inkml:brushProperty name="height" value="0.04667" units="cm"/>
      <inkml:brushProperty name="fitToCurve" value="1"/>
    </inkml:brush>
  </inkml:definitions>
  <inkml:trace contextRef="#ctx0" brushRef="#br0">-2 401 23,'0'0'28,"-5"19"0,10 24-22,2 23-1,6 30 0,-2 32 0,4 34-1,-3 30 1,4 28-2,-4 18 0,1 13-1,-4 2-1,-3 1 1,0-12-1,0-15 1,-1-28-2,7-21 2,-5-34-1,14-17 1,2-26 0,17-21 1,8-30-1,16-14-1,17-20 1,16-11 0,15-14-1,19-6 0,19-4 1,18-2-1,10 1 1,4 8-1,-3 4 1,-5 8-1,-8 5 0,-16 1 0,-16-2 0,-18 1-1,-28-12 1,-14-15-1,-18-21 0,-15-22 0,-9-31 1,-8-30-2,-5-42 1,-6-52-1,9-38 0,-5-44-1,10-23 1,9-16-1,10 9 0,2 17 0,3 40 1,-2 47 0,-9 55 1,-4 48-1,-13 38 1,-16 39 0,-21 21 0,-16 11 0,-26 8 0,-23 0 2,-26-2-2,-33 6 2,-36 2-2,-37 2 1,-27 0 0,-21 2 0,-18 4-1,5 4 0,12 0 0,19 2-3,35 7-2,31-16-9,39 9-21,41-2 1,30-19 0</inkml:trace>
</inkml:ink>
</file>

<file path=ppt/ink/ink24.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7878E-7" units="1/dev"/>
        </inkml:channelProperties>
      </inkml:inkSource>
      <inkml:timestamp xml:id="ts0" timeString="2011-10-10T06:07:30.393"/>
    </inkml:context>
    <inkml:brush xml:id="br0">
      <inkml:brushProperty name="width" value="0.04667" units="cm"/>
      <inkml:brushProperty name="height" value="0.04667" units="cm"/>
      <inkml:brushProperty name="fitToCurve" value="1"/>
    </inkml:brush>
  </inkml:definitions>
  <inkml:trace contextRef="#ctx0" brushRef="#br0">5-4 6,'-10'-24'25,"16"48"2,-10 9-20,12 27 0,10 36 0,4 24 1,6 27-1,0 28-1,3 30-2,-7 21 1,0 7-1,-11-6-1,2-5 1,-12-20-2,-2-9 1,-4-34 0,3-30 1,-1-35-2,1-22 0,0-22-1,3-11 1,2-10 0,4-11 0,7-4-1,8-3 1,10-3-1,11 0 0,16-8 0,21-5 0,23-9 0,20-2 0,26-8 0,29 4 0,15-4 0,22 4 0,7 2 0,6 3 0,-7 2-1,-11 5 1,-23 4-1,-21 0 1,-25-7-1,-19-2 1,-28-7-1,-17 0 0,-18 0 0,-12-11 0,-9-5 1,-13-15-1,-6-5 0,-3-12-1,-6-17 0,-4-22-1,2-28 2,1-25-3,4-17 2,1-19-1,5-12 0,0 4 1,5 13 0,-4 23 0,-4 29 0,-4 26 1,-2 28-1,-6 27 0,-6 29 2,0 29-1,-20-19 0,20 19 1,-34-4 0,10 7 0,-9-6-1,-14 3 2,-19 0-2,-25-1 1,-32 1-1,-33 4 0,-37-7 0,-40 7 1,-34 0 0,-25 4-1,-18-2 2,-1-1-2,19 2 2,24 1-2,32 5 2,49-4-2,46 1-2,42-8-2,59 9-5,40-11-24,36-11-3,43-7 1,26-22-2</inkml:trace>
</inkml:ink>
</file>

<file path=ppt/ink/ink25.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7878E-7" units="1/dev"/>
        </inkml:channelProperties>
      </inkml:inkSource>
      <inkml:timestamp xml:id="ts0" timeString="2011-10-10T06:07:31.534"/>
    </inkml:context>
    <inkml:brush xml:id="br0">
      <inkml:brushProperty name="width" value="0.04667" units="cm"/>
      <inkml:brushProperty name="height" value="0.04667" units="cm"/>
      <inkml:brushProperty name="fitToCurve" value="1"/>
    </inkml:brush>
  </inkml:definitions>
  <inkml:trace contextRef="#ctx0" brushRef="#br0">134 725 5,'0'66'27,"-8"8"0,-2 26-20,10 43 2,0 28 1,8 37 0,-8 29-2,7 23-1,-11 6-2,4 4-1,-7-10 0,2-17-1,-10-32-3,2-37 2,-3-36-2,4-33 0,0-33 1,4-21 1,1-25-2,7-26 1,0 0 0,0 0 0,-13-5 0,13 5 0,0-24 0,3 9-1,2-2 1,11 4-1,11-3 1,13 2 0,17 4 0,20-1 0,29 3 0,19 1 1,24 5-1,21-2 1,15 1-1,16-4 0,9-1 0,-2 2 0,-11-1 0,-10 6-1,-19-3 2,-24-2-2,-31 4 1,-22-2-1,-31-6 1,-15-4 0,-24-6-1,-7-11 1,-14-12-1,0-13 0,-3-22 0,-5-17 0,-5-34 0,5-29 0,-2-34-1,-4-41-1,6-28 2,-6-21-2,2-13 1,0-7 0,0 18 0,-5 24-1,-2 32 2,-1 45 0,-2 36 0,2 35 0,-3 30 1,0 31 0,-2 18-2,-12 14 2,-6 7-1,-13 11-1,-16 6 1,-19 4-2,-17 13 2,-21 6-1,-18 10 1,-14 8-1,-22 7 1,-11 6 0,-4 10-2,-4-4-1,10 9-4,5-12-5,39 2-21,27 3-1,35-2 1</inkml:trace>
</inkml:ink>
</file>

<file path=ppt/ink/ink26.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7878E-7" units="1/dev"/>
        </inkml:channelProperties>
      </inkml:inkSource>
      <inkml:timestamp xml:id="ts0" timeString="2011-10-10T06:07:48.299"/>
    </inkml:context>
    <inkml:brush xml:id="br0">
      <inkml:brushProperty name="width" value="0.04667" units="cm"/>
      <inkml:brushProperty name="height" value="0.04667" units="cm"/>
      <inkml:brushProperty name="fitToCurve" value="1"/>
    </inkml:brush>
  </inkml:definitions>
  <inkml:trace contextRef="#ctx0" brushRef="#br0">12 0 16,'0'0'25,"-7"28"-11,3-13 1,8 15-2,-8 5-2,8 21-2,-5 8-3,8 19 0,-5 13-1,6 20 0,-2 6-2,3 21 0,-2 10-1,3 10 0,1 2 1,-2 9 1,-1-6-2,3-2 0,-4-2 0,1-4 0,-3-16 0,0-7 0,-1-11-2,0-9 1,-4-13-1,0-5 0,-2-13 1,-4-6-2,2-8 2,-4-6-2,2-9 1,-2-8 0,2-7-1,2-5 1,3-5 0,4-8 0,-2-5 0,4-5 0,-2 1 0,-3-15 0,8 24 1,-8-24-1,7 16 0,-7-16 1,0 0-1,5 13 1,-5-13-1,0 0 1,0 0 0,0 0-1,0 0 1,19 4 0,-19-4 0,16-9-1,-16 9 1,26-19 0,-4 9-1,8 2 1,12-2 0,16 2 0,17-4-1,18 8 3,17-2-2,16 10 0,13-3 1,17 4 0,9 3-1,6 4 0,-5 4 0,-2 0-1,-12 0 1,-6 0 0,-18-4-2,-23 2 0,-21-8 0,-27-10-5,-11-1-20,-32-19-9,-18-13-2,-22-13 1</inkml:trace>
</inkml:ink>
</file>

<file path=ppt/ink/ink27.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7878E-7" units="1/dev"/>
        </inkml:channelProperties>
      </inkml:inkSource>
      <inkml:timestamp xml:id="ts0" timeString="2011-10-10T06:07:48.909"/>
    </inkml:context>
    <inkml:brush xml:id="br0">
      <inkml:brushProperty name="width" value="0.04667" units="cm"/>
      <inkml:brushProperty name="height" value="0.04667" units="cm"/>
      <inkml:brushProperty name="fitToCurve" value="1"/>
    </inkml:brush>
  </inkml:definitions>
  <inkml:trace contextRef="#ctx0" brushRef="#br0">-10 0 0,'-6'19'29,"6"-19"1,29 12 2,15 8-22,12-12 3,37 12-2,22-8-1,36 10-2,20-6-3,39 9-1,15-3-1,12 2 1,-5-3-3,-13 0 0,-26-3-1,-29-4-3,-32 5-12,-45-18-18,-46-9-2,-37-10 0,-33-13 0</inkml:trace>
</inkml:ink>
</file>

<file path=ppt/ink/ink28.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7878E-7" units="1/dev"/>
        </inkml:channelProperties>
      </inkml:inkSource>
      <inkml:timestamp xml:id="ts0" timeString="2011-10-10T06:07:50.924"/>
    </inkml:context>
    <inkml:brush xml:id="br0">
      <inkml:brushProperty name="width" value="0.04667" units="cm"/>
      <inkml:brushProperty name="height" value="0.04667" units="cm"/>
      <inkml:brushProperty name="fitToCurve" value="1"/>
    </inkml:brush>
  </inkml:definitions>
  <inkml:trace contextRef="#ctx0" brushRef="#br0">2044 26 26,'-33'-8'18,"9"1"-1,-3 2-1,-15-7-4,-6 14-3,-27-4-2,-14 11-3,-22-1-1,-20 8 0,-21-1-1,-16 6 0,-14-5-1,2 1 2,5-5 0,19-4-1,13-5 0,30-2 0,23-1-1,30-1 0,30-2 0,15 1-1,15 2 0,15-12 0,6 9 0,2-4 0,-1-2 0,2 1 0,-6-1 0,-1 2 0,-17 7 0,23-9 0,-23 9 1,0 0-1,12 24 0,-12-8 1,-3 8-1,-2 5 1,1 7 0,-3 11 0,-1-2-1,-1 8 0,-1 2 1,0 16 0,0 1 0,4 13 0,-2 12 0,4 16-1,0 21 2,1 14 0,0 13-1,1 8 0,-1 13 0,0-2 0,-2 0 0,0-18-1,1-6 0,0-9 0,1-14 0,-1-10 0,1-15 0,2-6 0,-3-19-1,4-14 3,-3-19-2,2-14 0,0-18 1,1-18-1,0 0 0,0 0 1,5-32-1,2 11-1,2-4 1,8-1 0,5 8 1,10-2-2,13 0 2,14 4-1,23 0 0,16 10 1,19 5 0,20 4 0,16-2-1,20 10 1,10 1 1,6 6-1,-4-8 0,2-2 0,-7-4 0,-3-4 0,-14-10-1,-19-2 2,-18-9-2,-18-2 1,-20-1-1,-18 2 1,-19 0-1,-19 4 1,-16 2-1,-8 1 1,-8 15-1,-16-32 1,3 15-1,-3-11 0,-3-8 0,0-11 0,1-16 0,-2-27-1,0-20 1,0-28-2,-4-35 1,-7-35-2,-4-19 2,-2-16-2,-2-1 1,-3 18 0,6 22 0,0 23 1,9 33 1,4 30 0,11 28-1,0 24 2,8 18-1,0 10 0,2 2 1,2 10 0,-3 6 0,3 20-1,0-20 1,0 20-1,0 0 0,0 0 1,0 0-3,0 0-5,0 0-25,0 0-1,-13 15-1,13-15 0</inkml:trace>
</inkml:ink>
</file>

<file path=ppt/ink/ink29.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7878E-7" units="1/dev"/>
        </inkml:channelProperties>
      </inkml:inkSource>
      <inkml:timestamp xml:id="ts0" timeString="2011-10-10T06:07:57.502"/>
    </inkml:context>
    <inkml:brush xml:id="br0">
      <inkml:brushProperty name="width" value="0.04667" units="cm"/>
      <inkml:brushProperty name="height" value="0.04667" units="cm"/>
      <inkml:brushProperty name="fitToCurve" value="1"/>
    </inkml:brush>
  </inkml:definitions>
  <inkml:trace contextRef="#ctx0" brushRef="#br0">1705 205 5,'16'10'18,"-16"-10"-1,17 12-1,-17-12-2,0 0-1,0 0 0,-12 20-3,-17-20-2,-4 8-1,-22-7-1,-13 10-3,-19-9 0,-10 2-1,-15-8-1,-8-4 0,-8-12 0,-4-2 0,0-8 0,2-8 0,7 2 0,10 4-1,14 0 1,14 10-1,14 8 1,18 4 0,17 4-1,13 7 0,23-1 0,0 0 0,-7 24 0,19-9 1,0 13-1,6 6 0,0 14 1,1 12 0,0 12 0,-3 19 1,0 20-1,0 21 0,-6 20 0,0 21 1,-4 15 0,4 11 0,-4 13-1,2-1 1,-2-8-1,-2-14 0,2-17 0,1-24 1,1-10-2,-7-20 0,2-19 0,-3-14 0,-4-13 0,-1-8 2,-5-13-2,1-10-2,0-10 2,2-14 0,3-3 0,4-14 0,28-14 0,11-6 0,15-1 2,18-2-1,22-2 0,19 1 0,28-7 0,20 11 0,15-4 0,10 8 1,4 0-1,8 0 1,-12 4-1,-7 6 0,-23 0 0,-23 9 1,-24-2-1,-22 3-1,-26 8 1,-18-5-1,-20-2 0,-23-5-2,0 0-4,-26-16-14,2 0-14,-10-4-1,-4-10-2,-4-2 2</inkml:trace>
</inkml:ink>
</file>

<file path=ppt/ink/ink3.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7878E-7" units="1/dev"/>
        </inkml:channelProperties>
      </inkml:inkSource>
      <inkml:timestamp xml:id="ts0" timeString="2011-10-10T06:05:44.128"/>
    </inkml:context>
    <inkml:brush xml:id="br0">
      <inkml:brushProperty name="width" value="0.04667" units="cm"/>
      <inkml:brushProperty name="height" value="0.04667" units="cm"/>
      <inkml:brushProperty name="fitToCurve" value="1"/>
    </inkml:brush>
  </inkml:definitions>
  <inkml:trace contextRef="#ctx0" brushRef="#br0">136 344 10,'-13'-17'13,"13"17"-1,-18-14-1,18 14 0,-21-6 0,21 6-3,-21 4-1,21-4 1,-22 5-3,22-5 1,-17 11-2,17-11 0,0 0 0,-21 16-1,21-16 0,0 0-1,-3 16 0,3-16 0,0 0 0,0 0 0,0 0-1,20 9 0,-20-9 1,20-1-1,-20 1 0,20-8-1,-20 8 0,27-8 0,-27 8 0,28-10 1,-12 4-1,2 0 0,1 1 0,4 2 0,3-2 0,-3 0 0,5 1 0,0 0 0,0 1-1,3 0 1,-1 1 1,4-2-1,-2 0 0,4 2 0,1 0 0,4-6 0,5 2 0,2 0 0,5 0 0,4-2-1,6 0 1,0-1 0,1 5-1,2-3 1,0 2 0,3 1 0,2-1 0,-6 3 0,3 1 0,0-2 0,1 2 0,2 2 1,0 2-2,-3-2 1,0 2 0,-2 1 0,0-4 0,-2 1 0,2-5-1,0 4 1,-2-2-1,4 0 1,0 2-1,0 0 1,0 0 0,0 0 0,2 0 0,6-1 0,6-2 0,4 2 0,1-4 0,9-2 0,2 3 0,-2-5 0,4 4 0,0 2-1,2 2 1,-1-3 0,2 0 0,-6-2 0,2 1 0,2 5 1,3-5-1,-4-1 0,0 0 1,0-1-1,0 4 0,4-3 0,5 2 0,-2-6 0,-2 5 0,3-3 0,3 4 0,-2 0 0,5-4 0,-2 1 0,4-1 0,2 3 0,6-3 0,0 0 1,4 3-1,4-6 0,2 4 0,-1 2 0,6 1 1,-1 3-1,4-2 0,-4 0 1,1 2-1,2 0 0,1 1 1,2-3 0,2-1-1,1 8 1,0-4-1,3 0 1,-2 3-1,-2-1 0,2 1 0,0 1 0,-3-3 0,1-2 0,0 2 0,2-1 0,2 3 0,5-6 1,-2 1-1,1-1 0,0 3 1,-2 0-1,3 0 1,-2-4-1,1 0 1,2 0-1,8 4 0,-3-4 0,3 4 0,4 0 1,-1-3-1,1 2 0,0 0 0,-4-2 0,-3 3 0,0 4 0,3-4 1,-9 0-1,2 1 0,2-1 1,1 6-1,-4-6 0,0 5 1,-3-5-1,2 3 0,-2-3-1,-5 1 1,4 3 0,-1-4 0,2 0 1,5 0-2,-3-3 2,0 2-1,2 0 0,2-2 0,-8-1 0,1 0 1,-11 0-1,-1 3 0,-3 1 0,-7-3 0,-2 3 1,-4 0-1,-2 0 0,0 4 1,-12-3 0,1-1 0,-6 3 0,-3 0 0,-10-6 0,-2 7 1,-11-4-1,0 7 0,-6-5 0,-2 4 0,-15-5 0,-6 3-1,-4 5 0,-14-3-1,-4-1-1,-14-10-3,-14 5-12,0 0-15,0 0-1,-25-3-1,-18-9 1</inkml:trace>
</inkml:ink>
</file>

<file path=ppt/ink/ink4.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7878E-7" units="1/dev"/>
        </inkml:channelProperties>
      </inkml:inkSource>
      <inkml:timestamp xml:id="ts0" timeString="2011-10-10T06:06:13.268"/>
    </inkml:context>
    <inkml:brush xml:id="br0">
      <inkml:brushProperty name="width" value="0.04667" units="cm"/>
      <inkml:brushProperty name="height" value="0.04667" units="cm"/>
      <inkml:brushProperty name="fitToCurve" value="1"/>
    </inkml:brush>
  </inkml:definitions>
  <inkml:trace contextRef="#ctx0" brushRef="#br0">20 563 14,'0'0'17,"0"0"0,0 0-2,0 0-2,0 0-2,0 0-2,0 0-2,0 0-2,0 0-1,20-7-1,-20 7-1,0 0 0,22-13 0,-22 13 0,29-11-1,-10 7 1,-1-5-1,6 4 0,0-2 0,2 2 0,3-7-1,4 5 1,3-2-1,6-1 0,3 1 0,3 2-1,-1 3 2,6-1-1,-1 2 0,1-6-1,2 5 1,2 0 0,-1 4 0,4-8 0,-2 4 0,4 1 0,2 1 0,4 2 0,2-6 0,7 2 0,11-4 0,9 3 0,14-3-1,12-3 2,9-2-1,16-3 0,13 4 0,10-1 0,6-2 0,5 2 0,0 2 1,12-2-1,-2 3 0,0 0 0,-3-1 0,0 2 0,-2-1 0,8 6 0,-7-2 0,-4-1 0,-4 4-1,1-2 1,2 1 0,-5-3 0,5-2 0,-6 1 0,-1-1 0,-1-1 0,-2-3 0,3 5 0,2-3-1,-5 2 1,3 0 0,-3 1 0,2 1 1,1 3-1,0 0 0,-3-7 1,-7 6 0,-3 2-1,-7 2 0,-8-3 1,-4 4-1,-8-4 0,-8 5 0,-6 1-1,-3-4 1,-4 2 0,-9-1 0,-4 1-1,-2 1 1,-4-3 0,-7-1 0,-4 7 0,-2-3 0,0-3 1,-2 4-1,0-2 0,-3 2 0,-5 3 0,-2-4 0,-3 1 0,-10 2 0,-7 4-1,-8-7 0,-6 3 1,-10 1 0,-6-2-1,-6 1 1,-15-4-1,16 5 2,-16-5-1,0 0 0,0 0 2,-16 14-2,16-14 0,-20 9 0,20-9 0,-20 21-1,10-6 2,6 2-2,2 6 0,-2 2 0,4 6 1,0 2-1,1 6 1,2 9 0,1 3 0,-2 5-1,2 5 1,2 7 0,-1 5 0,2 6 0,1-6 1,-2 11-1,0 2-1,4 3 2,-4 10-2,0 3 1,-2 8-1,0 7 2,-1 6-3,-2 4 4,-2-2-1,-4 3 1,2-1-1,0-6 0,-3 4 0,0-2 1,4 5-1,-6-7 0,5 6 1,-1 5 0,-1-3 0,-3 6 0,1 2-1,2-6 1,-5-2 0,4-1-2,2 0 0,-2-2 0,0-1 0,3 3 0,-2-2 0,1 0 0,0 2 0,-3-4-1,7 4 1,-3-6 0,3-4 0,3-8-1,-3 7 2,4-5-1,-1 1 0,-3-7 1,0-5-1,2 0 0,1-2 1,-2-6 0,6 1-1,-4-4 1,1-10-1,-3-4 0,3-1 1,-7-2-1,1-7 0,-2-9-1,-6-7-1,6-1-3,-10-20-6,6-1-22,-8-8-2,0-14 1</inkml:trace>
  <inkml:trace contextRef="#ctx0" brushRef="#br0" timeOffset="-2890.676">0 503 22,'0'0'24,"0"0"-12,0 0-1,-9 16 0,1 3-1,9 13-2,-9 2-1,11 17-1,-8 4-2,7 5 0,-2 8 0,0 9-3,0 2 0,3 7 0,-3 10 0,1 10-1,-1 7 0,3 10 0,-6 10 1,3 3-1,-1 11 1,-2 2-1,1 5 1,-1-4-1,0 5 2,3 2 0,-2-6-1,-2 1 1,1 0-1,-2 3 1,-3-3-1,-4-2 1,-2 2-2,-2 0-1,0 5 1,2 1-1,-1 1 2,2-6-2,3 2 2,2 1-2,4-7 1,0 2 1,-1 2-1,2-3 1,-1-2-1,-1-6 0,2 2 0,-2 3 1,2-14-1,-1-7 1,2-4-1,0-6 1,2-6-2,-1-1 3,1-10-2,-3-7 0,3-4 1,-5-1-1,1-11 1,-1-8-1,2-15 1,-4-10-1,6-9 0,-4-11-2,5-6-2,0-17-8,-10-26-20,6-10-3,-9-23 2</inkml:trace>
  <inkml:trace contextRef="#ctx0" brushRef="#br0" timeOffset="1812.5205">-112 7687 4,'3'28'6,"-3"-4"0,3 9 0,-2 2 1,-1-1 0,0 1 0,1 0 1,1-3-1,-2 0 0,4-4-1,-4-4 0,2 0-1,-2-10 1,4 5-1,-4-19 0,0 24 0,0-24-1,-4 17 1,4-17 0,0 0-1,-9 15 1,9-15-1,0 0-1,0 0 0,0 0 0,0 0 0,-15 0-1,15 0 0,0 0 0,3-15-1,-3 15 1,8-18-1,-8 18 0,17-24 0,-17 24-1,24-22 0,-8 12 1,2 4-1,2 0 0,5 2 0,4 2 0,3 2 0,6 0 0,2 0 0,6 2 0,5-1 0,1 0 0,7 2 0,1-3-1,6 5 1,6-3 0,10 2 0,11-3 0,8-1 1,14 7-1,16-5 0,11 1 1,18-2-1,8-1 0,16 0 1,14-4-1,10 2 0,2-9 1,11 2-1,11-3 1,6-3-1,12-1 1,-1 0-1,12 3 0,6-1 0,6 0 0,5-2 0,7-2 1,2 2-1,3 2 0,4-5 1,4-2-1,-2-3 1,4 8-1,3-10 0,1 4 1,-3 3-1,0-2 1,-5 1-1,-12 2 1,-10 5-1,-11-6 0,-18 10 1,-25 4-1,-14-1 1,-20 6-1,-24 2 0,-22 4 0,-20 0 0,-23 0 0,-18-2 0,-18 2 0,-18-2 0,-19-4 0,-24 0 0,0 0 2,0 0-1,0-20-1,0 20 0,-31-15 0,31 15 1,-25-17-1,25 17 0,-19-20-1,19 20 1,-4-22 0,4 22 0,4-21 0,-4 21 1,7-17-1,-7 17 0,6-16 0,-6 16 0,0 0 0,8-19 0,-8 19 0,0 0-1,0 0 1,0 0 0,0 0 1,4-27-1,-6 3-1,-6-16-3,1-1-12,-9-24-19,-13-18-2,-5-17 0,-4-5-1</inkml:trace>
</inkml:ink>
</file>

<file path=ppt/ink/ink5.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7878E-7" units="1/dev"/>
        </inkml:channelProperties>
      </inkml:inkSource>
      <inkml:timestamp xml:id="ts0" timeString="2011-10-10T06:06:23.847"/>
    </inkml:context>
    <inkml:brush xml:id="br0">
      <inkml:brushProperty name="width" value="0.04667" units="cm"/>
      <inkml:brushProperty name="height" value="0.04667" units="cm"/>
      <inkml:brushProperty name="fitToCurve" value="1"/>
    </inkml:brush>
  </inkml:definitions>
  <inkml:trace contextRef="#ctx0" brushRef="#br0">0 97 13,'0'0'12,"0"0"-1,11-18-1,-11 18 0,0 0-2,21-16-2,-21 16 0,16-9-1,-16 9 0,0 0-2,0 0 0,15 17-1,-19 1-1,2 7 0,-3 2 1,1 6-2,1 3 1,-1 7-1,3-6 1,0 2-1,2-5 1,0-6-1,3-4 1,0-6-1,-4-18 2,0 0-1,22-4-1,-14-12 1,0-10 0,2-2 1,0-4-1,3 0 1,-1-2-2,1-1 2,-3 4-1,0 2 0,0 9-1,-5 3 0,-5 17 0,8-15 0,-8 15 0,0 16-1,0 3 2,1 5-1,1 6 0,0-3-1,2 6 1,4-9-1,-2 0 1,2-4 0,-8-20 0,16 19-1,-16-19 1,24-21 2,-12-1-1,10-6 0,0-8 0,4-5 1,1-2-1,4-1 0,-5 4-1,0 11 1,-6 0-1,-4 15 0,-16 14 1,24 8-2,-20 12 1,0 10 0,-2 6 0,2 0 1,-1 5-1,2-4 0,3-1 0,-2-12-1,2-4 3,-8-20-2,16 16 1,-16-16 0,20-24-1,-8 0 2,0-9-1,4-3 1,0-3-2,0 3 2,-3 2-3,2 10 1,-5 6 0,-10 18 0,15-2 0,-10 18 0,-2 4 0,2 6 0,1 5 1,0 1 0,4-1 0,3-5-1,0-6 1,-13-20 0,30 16-1,-30-16-1,28-8-7,-28 8-24,26-37 0,-13 13 1,1-8-2</inkml:trace>
  <inkml:trace contextRef="#ctx0" brushRef="#br0" timeOffset="1140.6335">1446-55 10,'0'16'14,"0"5"-1,-2 2-3,4 9 1,-6-4-2,8 9-1,-4-9-2,7 4 1,-4-11-2,6-2-1,-9-19 0,16 16-1,-16-16-2,19-12 1,-9-4 0,0-4-1,0-8 0,2-1-1,0-6 1,-2 6-1,0 2 1,-2 4 0,-8 23-1,8-20 0,-8 20 0,-1 18 0,-2 0 0,-1 6 0,0 0 0,3 4 0,1-4 1,5 2 0,2-8 1,2-3 0,-9-15-1,22 8 1,-22-8-1,30-16 1,-11-1-1,1-9 0,-3-6-1,3-2 0,0 2 1,-4 2-1,0 4 1,-6 6-1,-10 20 0,0 0 0,0 0 0,12 24 0,-15 2 0,0 4 1,1-1-2,2 3 1,0-8 0,2-4 0,1-4 1,-3-16 0,23 4 0,-6-15-1,0-7 1,5-8-1,-2-7 1,0 1 0,4-5-1,-3 2 0,-8 8 0,1 9 0,-14 18 1,0 0-1,16 16 0,-12 4 1,-2 1-1,1 8 0,0-9 1,3 2-2,2-6 0,-8-16-7,24 1-22,-24-1-3,28-12 2,-10 3-2</inkml:trace>
  <inkml:trace contextRef="#ctx0" brushRef="#br0" timeOffset="1921.8672">2787-75 22,'-20'29'18,"6"2"-3,8 13 0,-6-10-3,11 10 0,-6-13-5,14 1-1,-4-13-2,10-5-1,-13-14-1,29-2 0,-13-16-1,6-7-1,-2-8 1,2-6-1,1-1 1,-4 1-1,-1 5 0,-2 8 0,-6 10 0,-10 16 0,0 0 0,8 23 0,-11 0 0,-2 3 1,-1 4-2,6-2 2,0-10 0,6 1 0,-6-19 1,20 20 0,-20-20-1,29-5 1,-13-10 0,4-5-1,-3-4 0,5-9 0,-1-5-1,0-4 1,-1 6-1,-5 4-1,-2 8 1,-13 24 0,18-8 0,-18 8-1,8 37 1,-4-2 0,2 2 1,5 0 0,0-3 0,7-6 0,2-10 0,4-4 0,0-12 0,3-3-1,0-6-6,-13-5-22,5-9-4,-3 0-1,-13-3 0</inkml:trace>
</inkml:ink>
</file>

<file path=ppt/ink/ink6.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7878E-7" units="1/dev"/>
        </inkml:channelProperties>
      </inkml:inkSource>
      <inkml:timestamp xml:id="ts0" timeString="2011-10-10T06:05:53.472"/>
    </inkml:context>
    <inkml:brush xml:id="br0">
      <inkml:brushProperty name="width" value="0.04667" units="cm"/>
      <inkml:brushProperty name="height" value="0.04667" units="cm"/>
      <inkml:brushProperty name="fitToCurve" value="1"/>
    </inkml:brush>
  </inkml:definitions>
  <inkml:trace contextRef="#ctx0" brushRef="#br0">-714 126 14,'0'0'17,"7"-24"-4,-7 24 1,1-25-2,-1 25 0,-10-22-2,10 22 0,-27-14-3,5 6 0,-7-3-2,0 6 0,-10-3-1,0 2-1,-6 1-1,-2 5 0,-9 3-1,2 5 1,-5 2-1,0 6-1,-3 8 2,-1 8-3,1 3 2,6 8-1,4-1 0,3 10 0,6 6 0,15 3 0,3 3 0,14 3 1,11-1 0,16 0 0,15 0 0,13-4 0,15-5 0,11-12 1,12-9-1,5-9 0,6-16 0,3-13 0,-3-15 1,1-14-1,-9-15 1,1-9-2,-9-14 2,-4-7-2,-13-6 1,-12 1 0,-20-6-1,-14 5 2,-20 3-2,-16 8 1,-18 7-1,-11 15 1,-14 8-1,-9 9 0,3 17-2,-6 7-4,17 15-25,0 3-2,7 4-1,9-1-1</inkml:trace>
</inkml:ink>
</file>

<file path=ppt/ink/ink7.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7878E-7" units="1/dev"/>
        </inkml:channelProperties>
      </inkml:inkSource>
      <inkml:timestamp xml:id="ts0" timeString="2011-10-10T06:05:58.394"/>
    </inkml:context>
    <inkml:brush xml:id="br0">
      <inkml:brushProperty name="width" value="0.04667" units="cm"/>
      <inkml:brushProperty name="height" value="0.04667" units="cm"/>
      <inkml:brushProperty name="fitToCurve" value="1"/>
    </inkml:brush>
  </inkml:definitions>
  <inkml:trace contextRef="#ctx0" brushRef="#br0">409 28 18,'0'0'15,"6"-17"-1,-6 17-2,0 0-1,-26-16-4,26 16-1,-32 5-1,15 3-2,-7 0-1,-5 12-1,2 4 0,-5 4-1,-4 7 1,0 6-1,-1 7 1,3 3-1,2 5 0,7 0-1,6-3 2,10 2 0,13-2 1,9-1-1,15-8 0,14-4 1,8-11 0,14-2 1,6-11-1,8-5-1,13-22 1,9-2-1,-8-14 1,4-6 0,-9-10-1,-5-6 0,-12-5 0,-9-3 0,-21 2 0,-16 4 0,-19-4-1,-14 7 2,-23 4-2,-19 9 1,-17 6-1,-12 4 1,-8 7-1,-1 6 2,0 10-2,6 7-1,15 11-2,8-5-6,29 7-18,14 5-3,8-7 1,14 0-2</inkml:trace>
</inkml:ink>
</file>

<file path=ppt/ink/ink8.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7878E-7" units="1/dev"/>
        </inkml:channelProperties>
      </inkml:inkSource>
      <inkml:timestamp xml:id="ts0" timeString="2011-10-10T06:06:00.518"/>
    </inkml:context>
    <inkml:brush xml:id="br0">
      <inkml:brushProperty name="width" value="0.04667" units="cm"/>
      <inkml:brushProperty name="height" value="0.04667" units="cm"/>
      <inkml:brushProperty name="fitToCurve" value="1"/>
    </inkml:brush>
  </inkml:definitions>
  <inkml:trace contextRef="#ctx0" brushRef="#br0">1377 243 8,'-2'28'10,"9"-2"0,4 8 1,7-8-2,8 5-1,6-1-1,6 0-1,9-3-1,12 0 0,3-6 1,13-1-2,2-9-1,9-6 0,3-6-1,9 0-1,-5-14 1,0-4-1,-6-6-1,-6-2 1,-9 4 0,-13-1-1,-14-1 1,-10 2-1,-15 4 0,-8 3 0,-12 0 1,-5 2-2,-3-5 2,-10-4-2,0 3 2,-6-5-2,-4-2 1,-4 0 1,-10 5-1,-2 0 2,-10 3-2,-4 5 3,-4-2-2,-5 2 2,-4 6-1,2 4-1,-2 0 1,3 2 0,1 4-1,10 4 0,4 0 0,9 2-1,6 4-2,9-6 0,14 8-5,-1-10-10,16-4-12,2 22 0,-2-22 1</inkml:trace>
</inkml:ink>
</file>

<file path=ppt/ink/ink9.xml><?xml version="1.0" encoding="utf-8"?>
<inkml:ink xmlns:inkml="http://www.w3.org/2003/InkML">
  <inkml:definitions>
    <inkml:context xml:id="ctx0">
      <inkml:inkSource xml:id="inkSrc0">
        <inkml:traceFormat>
          <inkml:channel name="X" type="integer" max="26312" units="in"/>
          <inkml:channel name="Y" type="integer" max="16520" units="in"/>
          <inkml:channel name="F" type="integer" max="255" units="dev"/>
        </inkml:traceFormat>
        <inkml:channelProperties>
          <inkml:channelProperty channel="X" name="resolution" value="2540.01343" units="1/in"/>
          <inkml:channelProperty channel="Y" name="resolution" value="2540.36597" units="1/in"/>
          <inkml:channelProperty channel="F" name="resolution" value="3.97878E-7" units="1/dev"/>
        </inkml:channelProperties>
      </inkml:inkSource>
      <inkml:timestamp xml:id="ts0" timeString="2011-10-10T06:06:01.206"/>
    </inkml:context>
    <inkml:brush xml:id="br0">
      <inkml:brushProperty name="width" value="0.04667" units="cm"/>
      <inkml:brushProperty name="height" value="0.04667" units="cm"/>
      <inkml:brushProperty name="fitToCurve" value="1"/>
    </inkml:brush>
  </inkml:definitions>
  <inkml:trace contextRef="#ctx0" brushRef="#br0">3353 69 8,'0'0'23,"0"0"-11,0 0 0,-13 29-2,-1-3-3,-7 2 0,-2 8-3,-3 0 3,1 4-4,-2 0 1,2 8-1,3-8 1,10 4 0,3-6-1,13-2 1,15-9-2,14-2 0,15-16 0,17-7 0,11-17 0,13-9 0,7-9-1,3-8 0,-10-8 1,-2-6-2,-16 0 2,-11-1 0,-21-1-1,-14 6 1,-21-1-1,-14 8 1,-25 4-2,-18 13 2,-19 4-1,-16 15-1,-7 8 0,-9 6 0,5 12 0,0 2-2,16 6 0,10-5-4,23 13-7,7-4-21,19-10 3,19 2-1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3"/>
            <a:ext cx="3037413" cy="464179"/>
          </a:xfrm>
          <a:prstGeom prst="rect">
            <a:avLst/>
          </a:prstGeom>
          <a:noFill/>
          <a:ln w="9525">
            <a:noFill/>
            <a:miter lim="800000"/>
            <a:headEnd/>
            <a:tailEnd/>
          </a:ln>
          <a:effectLst/>
        </p:spPr>
        <p:txBody>
          <a:bodyPr vert="horz" wrap="square" lIns="93153" tIns="46576" rIns="93153" bIns="46576" numCol="1" anchor="t" anchorCtr="0" compatLnSpc="1">
            <a:prstTxWarp prst="textNoShape">
              <a:avLst/>
            </a:prstTxWarp>
          </a:bodyPr>
          <a:lstStyle>
            <a:lvl1pPr defTabSz="931638">
              <a:defRPr sz="1200"/>
            </a:lvl1pPr>
          </a:lstStyle>
          <a:p>
            <a:endParaRPr lang="en-US" dirty="0"/>
          </a:p>
        </p:txBody>
      </p:sp>
      <p:sp>
        <p:nvSpPr>
          <p:cNvPr id="11267" name="Rectangle 3"/>
          <p:cNvSpPr>
            <a:spLocks noGrp="1" noChangeArrowheads="1"/>
          </p:cNvSpPr>
          <p:nvPr>
            <p:ph type="dt" idx="1"/>
          </p:nvPr>
        </p:nvSpPr>
        <p:spPr bwMode="auto">
          <a:xfrm>
            <a:off x="3971387" y="3"/>
            <a:ext cx="3037413" cy="464179"/>
          </a:xfrm>
          <a:prstGeom prst="rect">
            <a:avLst/>
          </a:prstGeom>
          <a:noFill/>
          <a:ln w="9525">
            <a:noFill/>
            <a:miter lim="800000"/>
            <a:headEnd/>
            <a:tailEnd/>
          </a:ln>
          <a:effectLst/>
        </p:spPr>
        <p:txBody>
          <a:bodyPr vert="horz" wrap="square" lIns="93153" tIns="46576" rIns="93153" bIns="46576" numCol="1" anchor="t" anchorCtr="0" compatLnSpc="1">
            <a:prstTxWarp prst="textNoShape">
              <a:avLst/>
            </a:prstTxWarp>
          </a:bodyPr>
          <a:lstStyle>
            <a:lvl1pPr algn="r" defTabSz="931638">
              <a:defRPr sz="1200"/>
            </a:lvl1pPr>
          </a:lstStyle>
          <a:p>
            <a:fld id="{29E62D01-7796-4784-83F3-BA767E0DB874}" type="datetime1">
              <a:rPr lang="en-US" smtClean="0"/>
              <a:t>10/20/2014</a:t>
            </a:fld>
            <a:endParaRPr lang="en-US" dirty="0"/>
          </a:p>
        </p:txBody>
      </p:sp>
      <p:sp>
        <p:nvSpPr>
          <p:cNvPr id="11268"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701681" y="4416114"/>
            <a:ext cx="5607038" cy="4182419"/>
          </a:xfrm>
          <a:prstGeom prst="rect">
            <a:avLst/>
          </a:prstGeom>
          <a:noFill/>
          <a:ln w="9525">
            <a:noFill/>
            <a:miter lim="800000"/>
            <a:headEnd/>
            <a:tailEnd/>
          </a:ln>
          <a:effectLst/>
        </p:spPr>
        <p:txBody>
          <a:bodyPr vert="horz" wrap="square" lIns="93153" tIns="46576" rIns="93153" bIns="4657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270" name="Rectangle 6"/>
          <p:cNvSpPr>
            <a:spLocks noGrp="1" noChangeArrowheads="1"/>
          </p:cNvSpPr>
          <p:nvPr>
            <p:ph type="ftr" sz="quarter" idx="4"/>
          </p:nvPr>
        </p:nvSpPr>
        <p:spPr bwMode="auto">
          <a:xfrm>
            <a:off x="1" y="8830622"/>
            <a:ext cx="4863876" cy="464179"/>
          </a:xfrm>
          <a:prstGeom prst="rect">
            <a:avLst/>
          </a:prstGeom>
          <a:noFill/>
          <a:ln w="9525">
            <a:noFill/>
            <a:miter lim="800000"/>
            <a:headEnd/>
            <a:tailEnd/>
          </a:ln>
          <a:effectLst/>
        </p:spPr>
        <p:txBody>
          <a:bodyPr vert="horz" wrap="square" lIns="93153" tIns="46576" rIns="93153" bIns="46576" numCol="1" anchor="b" anchorCtr="0" compatLnSpc="1">
            <a:prstTxWarp prst="textNoShape">
              <a:avLst/>
            </a:prstTxWarp>
          </a:bodyPr>
          <a:lstStyle>
            <a:lvl1pPr defTabSz="931638">
              <a:defRPr sz="1200"/>
            </a:lvl1pPr>
          </a:lstStyle>
          <a:p>
            <a:r>
              <a:rPr lang="en-US" dirty="0" smtClean="0"/>
              <a:t>Philip Japikse • www.skimedic.com/blog • @skimedic</a:t>
            </a:r>
            <a:endParaRPr lang="en-US" dirty="0"/>
          </a:p>
        </p:txBody>
      </p:sp>
      <p:sp>
        <p:nvSpPr>
          <p:cNvPr id="11271" name="Rectangle 7"/>
          <p:cNvSpPr>
            <a:spLocks noGrp="1" noChangeArrowheads="1"/>
          </p:cNvSpPr>
          <p:nvPr>
            <p:ph type="sldNum" sz="quarter" idx="5"/>
          </p:nvPr>
        </p:nvSpPr>
        <p:spPr bwMode="auto">
          <a:xfrm>
            <a:off x="4863877" y="8830622"/>
            <a:ext cx="2144922" cy="464179"/>
          </a:xfrm>
          <a:prstGeom prst="rect">
            <a:avLst/>
          </a:prstGeom>
          <a:noFill/>
          <a:ln w="9525">
            <a:noFill/>
            <a:miter lim="800000"/>
            <a:headEnd/>
            <a:tailEnd/>
          </a:ln>
          <a:effectLst/>
        </p:spPr>
        <p:txBody>
          <a:bodyPr vert="horz" wrap="square" lIns="93153" tIns="46576" rIns="93153" bIns="46576" numCol="1" anchor="b" anchorCtr="0" compatLnSpc="1">
            <a:prstTxWarp prst="textNoShape">
              <a:avLst/>
            </a:prstTxWarp>
          </a:bodyPr>
          <a:lstStyle>
            <a:lvl1pPr algn="r" defTabSz="931638">
              <a:defRPr sz="1200"/>
            </a:lvl1pPr>
          </a:lstStyle>
          <a:p>
            <a:fld id="{283964FF-7389-404F-A404-1D37E0082870}" type="slidenum">
              <a:rPr lang="en-US"/>
              <a:pPr/>
              <a:t>‹#›</a:t>
            </a:fld>
            <a:endParaRPr lang="en-US" dirty="0"/>
          </a:p>
        </p:txBody>
      </p:sp>
    </p:spTree>
    <p:extLst>
      <p:ext uri="{BB962C8B-B14F-4D97-AF65-F5344CB8AC3E}">
        <p14:creationId xmlns:p14="http://schemas.microsoft.com/office/powerpoint/2010/main" val="3534468276"/>
      </p:ext>
    </p:extLst>
  </p:cSld>
  <p:clrMap bg1="lt1" tx1="dk1" bg2="lt2" tx2="dk2" accent1="accent1" accent2="accent2" accent3="accent3" accent4="accent4" accent5="accent5" accent6="accent6" hlink="hlink" folHlink="folHlink"/>
  <p:hf hdr="0" ftr="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61DD4A-DD2A-4C25-8C38-F7966D1E05EE}" type="slidenum">
              <a:rPr lang="en-US"/>
              <a:pPr/>
              <a:t>2</a:t>
            </a:fld>
            <a:endParaRPr lang="en-US" dirty="0"/>
          </a:p>
        </p:txBody>
      </p:sp>
      <p:sp>
        <p:nvSpPr>
          <p:cNvPr id="13314" name="Rectangle 2"/>
          <p:cNvSpPr>
            <a:spLocks noGrp="1" noRot="1" noChangeAspect="1" noChangeArrowheads="1" noTextEdit="1"/>
          </p:cNvSpPr>
          <p:nvPr>
            <p:ph type="sldImg"/>
          </p:nvPr>
        </p:nvSpPr>
        <p:spPr>
          <a:xfrm>
            <a:off x="406400" y="696913"/>
            <a:ext cx="6197600" cy="3486150"/>
          </a:xfrm>
          <a:ln/>
        </p:spPr>
      </p:sp>
      <p:sp>
        <p:nvSpPr>
          <p:cNvPr id="13315" name="Rectangle 3"/>
          <p:cNvSpPr>
            <a:spLocks noGrp="1" noChangeArrowheads="1"/>
          </p:cNvSpPr>
          <p:nvPr>
            <p:ph type="body" idx="1"/>
          </p:nvPr>
        </p:nvSpPr>
        <p:spPr/>
        <p:txBody>
          <a:bodyPr/>
          <a:lstStyle/>
          <a:p>
            <a:endParaRPr lang="en-US" dirty="0"/>
          </a:p>
        </p:txBody>
      </p:sp>
      <p:sp>
        <p:nvSpPr>
          <p:cNvPr id="8" name="Date Placeholder 7"/>
          <p:cNvSpPr>
            <a:spLocks noGrp="1"/>
          </p:cNvSpPr>
          <p:nvPr>
            <p:ph type="dt" idx="10"/>
          </p:nvPr>
        </p:nvSpPr>
        <p:spPr/>
        <p:txBody>
          <a:bodyPr/>
          <a:lstStyle/>
          <a:p>
            <a:fld id="{FB270DF5-9018-416F-A13D-49297842321B}" type="datetime1">
              <a:rPr lang="en-US" smtClean="0"/>
              <a:t>10/20/2014</a:t>
            </a:fld>
            <a:endParaRPr lang="en-US" dirty="0"/>
          </a:p>
        </p:txBody>
      </p:sp>
    </p:spTree>
    <p:extLst>
      <p:ext uri="{BB962C8B-B14F-4D97-AF65-F5344CB8AC3E}">
        <p14:creationId xmlns:p14="http://schemas.microsoft.com/office/powerpoint/2010/main" val="770234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fld id="{0C2A0993-A70A-4859-9872-7DFC5F02296E}" type="datetime1">
              <a:rPr lang="en-US" smtClean="0"/>
              <a:t>10/20/2014</a:t>
            </a:fld>
            <a:endParaRPr lang="en-US" dirty="0"/>
          </a:p>
        </p:txBody>
      </p:sp>
      <p:sp>
        <p:nvSpPr>
          <p:cNvPr id="6" name="Slide Number Placeholder 5"/>
          <p:cNvSpPr>
            <a:spLocks noGrp="1"/>
          </p:cNvSpPr>
          <p:nvPr>
            <p:ph type="sldNum" sz="quarter" idx="12"/>
          </p:nvPr>
        </p:nvSpPr>
        <p:spPr/>
        <p:txBody>
          <a:bodyPr/>
          <a:lstStyle/>
          <a:p>
            <a:fld id="{283964FF-7389-404F-A404-1D37E0082870}" type="slidenum">
              <a:rPr lang="en-US" smtClean="0"/>
              <a:pPr/>
              <a:t>44</a:t>
            </a:fld>
            <a:endParaRPr lang="en-US" dirty="0"/>
          </a:p>
        </p:txBody>
      </p:sp>
    </p:spTree>
    <p:extLst>
      <p:ext uri="{BB962C8B-B14F-4D97-AF65-F5344CB8AC3E}">
        <p14:creationId xmlns:p14="http://schemas.microsoft.com/office/powerpoint/2010/main" val="2706016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08A49F1E-9937-4984-A576-906D8DD1E503}" type="datetime1">
              <a:rPr lang="en-US" smtClean="0"/>
              <a:t>10/20/2014</a:t>
            </a:fld>
            <a:endParaRPr lang="en-US"/>
          </a:p>
        </p:txBody>
      </p:sp>
      <p:sp>
        <p:nvSpPr>
          <p:cNvPr id="5" name="Footer Placeholder 4"/>
          <p:cNvSpPr>
            <a:spLocks noGrp="1"/>
          </p:cNvSpPr>
          <p:nvPr>
            <p:ph type="ftr" sz="quarter" idx="11"/>
          </p:nvPr>
        </p:nvSpPr>
        <p:spPr/>
        <p:txBody>
          <a:bodyPr/>
          <a:lstStyle/>
          <a:p>
            <a:r>
              <a:rPr lang="en-US" smtClean="0"/>
              <a:t>Philip Japikse • www.skimedic.com/blog • @skimedic</a:t>
            </a:r>
            <a:endParaRPr lang="en-US" dirty="0"/>
          </a:p>
        </p:txBody>
      </p:sp>
      <p:sp>
        <p:nvSpPr>
          <p:cNvPr id="6" name="Slide Number Placeholder 5"/>
          <p:cNvSpPr>
            <a:spLocks noGrp="1"/>
          </p:cNvSpPr>
          <p:nvPr>
            <p:ph type="sldNum" sz="quarter" idx="12"/>
          </p:nvPr>
        </p:nvSpPr>
        <p:spPr/>
        <p:txBody>
          <a:bodyPr/>
          <a:lstStyle/>
          <a:p>
            <a:fld id="{283964FF-7389-404F-A404-1D37E0082870}" type="slidenum">
              <a:rPr lang="en-US" smtClean="0"/>
              <a:pPr/>
              <a:t>150</a:t>
            </a:fld>
            <a:endParaRPr lang="en-US"/>
          </a:p>
        </p:txBody>
      </p:sp>
    </p:spTree>
    <p:extLst>
      <p:ext uri="{BB962C8B-B14F-4D97-AF65-F5344CB8AC3E}">
        <p14:creationId xmlns:p14="http://schemas.microsoft.com/office/powerpoint/2010/main" val="2145009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14350"/>
            <a:ext cx="4572000"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165</a:t>
            </a:fld>
            <a:endParaRPr lang="en-US" dirty="0">
              <a:solidFill>
                <a:prstClr val="black"/>
              </a:solidFill>
            </a:endParaRPr>
          </a:p>
        </p:txBody>
      </p:sp>
    </p:spTree>
    <p:extLst>
      <p:ext uri="{BB962C8B-B14F-4D97-AF65-F5344CB8AC3E}">
        <p14:creationId xmlns:p14="http://schemas.microsoft.com/office/powerpoint/2010/main" val="2596737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14350"/>
            <a:ext cx="4572000" cy="257175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83782A8-B66D-400A-8E07-DA71B5BBB3DA}" type="datetime1">
              <a:rPr lang="en-US" smtClean="0">
                <a:solidFill>
                  <a:prstClr val="black"/>
                </a:solidFill>
              </a:rPr>
              <a:pPr/>
              <a:t>10/20/2014</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166</a:t>
            </a:fld>
            <a:endParaRPr lang="en-US" dirty="0">
              <a:solidFill>
                <a:prstClr val="black"/>
              </a:solidFill>
            </a:endParaRPr>
          </a:p>
        </p:txBody>
      </p:sp>
    </p:spTree>
    <p:extLst>
      <p:ext uri="{BB962C8B-B14F-4D97-AF65-F5344CB8AC3E}">
        <p14:creationId xmlns:p14="http://schemas.microsoft.com/office/powerpoint/2010/main" val="34805796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14350"/>
            <a:ext cx="4572000" cy="2571750"/>
          </a:xfrm>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83782A8-B66D-400A-8E07-DA71B5BBB3DA}" type="datetime1">
              <a:rPr lang="en-US" smtClean="0">
                <a:solidFill>
                  <a:prstClr val="black"/>
                </a:solidFill>
              </a:rPr>
              <a:pPr/>
              <a:t>10/20/2014</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167</a:t>
            </a:fld>
            <a:endParaRPr lang="en-US" dirty="0">
              <a:solidFill>
                <a:prstClr val="black"/>
              </a:solidFill>
            </a:endParaRPr>
          </a:p>
        </p:txBody>
      </p:sp>
    </p:spTree>
    <p:extLst>
      <p:ext uri="{BB962C8B-B14F-4D97-AF65-F5344CB8AC3E}">
        <p14:creationId xmlns:p14="http://schemas.microsoft.com/office/powerpoint/2010/main" val="2353378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168</a:t>
            </a:fld>
            <a:endParaRPr lang="en-US" dirty="0">
              <a:solidFill>
                <a:prstClr val="black"/>
              </a:solidFill>
            </a:endParaRPr>
          </a:p>
        </p:txBody>
      </p:sp>
    </p:spTree>
    <p:extLst>
      <p:ext uri="{BB962C8B-B14F-4D97-AF65-F5344CB8AC3E}">
        <p14:creationId xmlns:p14="http://schemas.microsoft.com/office/powerpoint/2010/main" val="29051113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14350"/>
            <a:ext cx="4572000" cy="2571750"/>
          </a:xfrm>
        </p:spPr>
      </p:sp>
      <p:sp>
        <p:nvSpPr>
          <p:cNvPr id="3" name="Notes Placeholder 2"/>
          <p:cNvSpPr>
            <a:spLocks noGrp="1"/>
          </p:cNvSpPr>
          <p:nvPr>
            <p:ph type="body" idx="1"/>
          </p:nvPr>
        </p:nvSpPr>
        <p:spPr/>
        <p:txBody>
          <a:bodyPr>
            <a:normAutofit fontScale="92500" lnSpcReduction="20000"/>
          </a:bodyPr>
          <a:lstStyle/>
          <a:p>
            <a:pPr marL="0" marR="0" indent="0" algn="l" defTabSz="914363" rtl="0" eaLnBrk="1" fontAlgn="auto" latinLnBrk="0" hangingPunct="1">
              <a:lnSpc>
                <a:spcPct val="90000"/>
              </a:lnSpc>
              <a:spcBef>
                <a:spcPts val="0"/>
              </a:spcBef>
              <a:spcAft>
                <a:spcPts val="333"/>
              </a:spcAft>
              <a:buClrTx/>
              <a:buSzTx/>
              <a:buFontTx/>
              <a:buNone/>
              <a:tabLst/>
              <a:defRPr/>
            </a:pPr>
            <a:r>
              <a:rPr lang="en-US" dirty="0" smtClean="0"/>
              <a:t>As of now, over 700M Windows 7</a:t>
            </a:r>
            <a:r>
              <a:rPr lang="en-US" baseline="0" dirty="0" smtClean="0"/>
              <a:t> licenses have been sold, all of which can be upgraded to Windows 8. And we expect to see 450M new PC purchases in the 5 quarters, all of which will be running Windows 8. </a:t>
            </a:r>
            <a:r>
              <a:rPr lang="en-US" sz="900" dirty="0" smtClean="0">
                <a:solidFill>
                  <a:schemeClr val="tx1">
                    <a:lumMod val="75000"/>
                    <a:lumOff val="25000"/>
                    <a:alpha val="99000"/>
                  </a:schemeClr>
                </a:solidFill>
                <a:cs typeface="Segoe UI" panose="020B0502040204020203" pitchFamily="34" charset="0"/>
              </a:rPr>
              <a:t>(Goldman Sachs estimate for October 2012 to December 2013)</a:t>
            </a:r>
            <a:endParaRPr lang="en-US" dirty="0" smtClean="0"/>
          </a:p>
          <a:p>
            <a:endParaRPr lang="en-US" dirty="0" smtClean="0"/>
          </a:p>
          <a:p>
            <a:r>
              <a:rPr lang="en-US" b="1" dirty="0" smtClean="0"/>
              <a:t>PC versus smartphones</a:t>
            </a:r>
          </a:p>
          <a:p>
            <a:pPr marL="0" marR="0" indent="0" algn="l" defTabSz="914363" rtl="0" eaLnBrk="1" fontAlgn="auto" latinLnBrk="0" hangingPunct="1">
              <a:lnSpc>
                <a:spcPct val="90000"/>
              </a:lnSpc>
              <a:spcBef>
                <a:spcPts val="0"/>
              </a:spcBef>
              <a:spcAft>
                <a:spcPts val="333"/>
              </a:spcAft>
              <a:buClrTx/>
              <a:buSzTx/>
              <a:buFontTx/>
              <a:buNone/>
              <a:tabLst/>
              <a:defRPr/>
            </a:pPr>
            <a:r>
              <a:rPr lang="en-US" sz="900" kern="1200" dirty="0" smtClean="0">
                <a:solidFill>
                  <a:schemeClr val="tx1"/>
                </a:solidFill>
                <a:effectLst/>
                <a:latin typeface="Segoe UI" pitchFamily="34" charset="0"/>
                <a:ea typeface="+mn-ea"/>
                <a:cs typeface="+mn-cs"/>
              </a:rPr>
              <a:t>With smartphones surpassing PCs in annual shipments, some people recommend that entrepreneurs focus only on the phone. And of course, there’s lots of opportunity and we’re excited about Windows Phone and our partnership with Nokia.  </a:t>
            </a:r>
          </a:p>
          <a:p>
            <a:endParaRPr lang="en-US" dirty="0" smtClean="0"/>
          </a:p>
          <a:p>
            <a:r>
              <a:rPr lang="en-US" sz="900" kern="1200" dirty="0" smtClean="0">
                <a:solidFill>
                  <a:schemeClr val="tx1"/>
                </a:solidFill>
                <a:effectLst/>
                <a:latin typeface="Segoe UI" pitchFamily="34" charset="0"/>
                <a:ea typeface="+mn-ea"/>
                <a:cs typeface="+mn-cs"/>
              </a:rPr>
              <a:t>But at the same time, we see </a:t>
            </a:r>
            <a:r>
              <a:rPr lang="en-US" sz="900" b="1" kern="1200" dirty="0" smtClean="0">
                <a:solidFill>
                  <a:schemeClr val="tx1"/>
                </a:solidFill>
                <a:effectLst/>
                <a:latin typeface="Segoe UI" pitchFamily="34" charset="0"/>
                <a:ea typeface="+mn-ea"/>
                <a:cs typeface="+mn-cs"/>
              </a:rPr>
              <a:t>huge</a:t>
            </a:r>
            <a:r>
              <a:rPr lang="en-US" sz="900" kern="1200" dirty="0" smtClean="0">
                <a:solidFill>
                  <a:schemeClr val="tx1"/>
                </a:solidFill>
                <a:effectLst/>
                <a:latin typeface="Segoe UI" pitchFamily="34" charset="0"/>
                <a:ea typeface="+mn-ea"/>
                <a:cs typeface="+mn-cs"/>
              </a:rPr>
              <a:t> opportunity and value creation happening with experiences</a:t>
            </a:r>
            <a:r>
              <a:rPr lang="en-US" sz="900" kern="1200" baseline="0" dirty="0" smtClean="0">
                <a:solidFill>
                  <a:schemeClr val="tx1"/>
                </a:solidFill>
                <a:effectLst/>
                <a:latin typeface="Segoe UI" pitchFamily="34" charset="0"/>
                <a:ea typeface="+mn-ea"/>
                <a:cs typeface="+mn-cs"/>
              </a:rPr>
              <a:t> on the </a:t>
            </a:r>
            <a:r>
              <a:rPr lang="en-US" sz="900" kern="1200" dirty="0" smtClean="0">
                <a:solidFill>
                  <a:schemeClr val="tx1"/>
                </a:solidFill>
                <a:effectLst/>
                <a:latin typeface="Segoe UI" pitchFamily="34" charset="0"/>
                <a:ea typeface="+mn-ea"/>
                <a:cs typeface="+mn-cs"/>
              </a:rPr>
              <a:t>PC/web. If you take a look at major SW exits, IPOs in the last 12 months,</a:t>
            </a:r>
            <a:r>
              <a:rPr lang="en-US" sz="900" kern="1200" baseline="0" dirty="0" smtClean="0">
                <a:solidFill>
                  <a:schemeClr val="tx1"/>
                </a:solidFill>
                <a:effectLst/>
                <a:latin typeface="Segoe UI" pitchFamily="34" charset="0"/>
                <a:ea typeface="+mn-ea"/>
                <a:cs typeface="+mn-cs"/>
              </a:rPr>
              <a:t> you’ll find the vast majority of the action is happening there.</a:t>
            </a:r>
            <a:endParaRPr lang="en-US" sz="900" kern="1200" dirty="0" smtClean="0">
              <a:solidFill>
                <a:schemeClr val="tx1"/>
              </a:solidFill>
              <a:effectLst/>
              <a:latin typeface="Segoe UI" pitchFamily="34" charset="0"/>
              <a:ea typeface="+mn-ea"/>
              <a:cs typeface="+mn-cs"/>
            </a:endParaRPr>
          </a:p>
          <a:p>
            <a:r>
              <a:rPr lang="en-US" sz="900" kern="1200" dirty="0" smtClean="0">
                <a:solidFill>
                  <a:schemeClr val="tx1"/>
                </a:solidFill>
                <a:effectLst/>
                <a:latin typeface="Segoe UI" pitchFamily="34" charset="0"/>
                <a:ea typeface="+mn-ea"/>
                <a:cs typeface="+mn-cs"/>
              </a:rPr>
              <a:t> </a:t>
            </a:r>
          </a:p>
          <a:p>
            <a:r>
              <a:rPr lang="en-US" sz="900" kern="1200" dirty="0" smtClean="0">
                <a:solidFill>
                  <a:schemeClr val="tx1"/>
                </a:solidFill>
                <a:effectLst/>
                <a:latin typeface="Segoe UI" pitchFamily="34" charset="0"/>
                <a:ea typeface="+mn-ea"/>
                <a:cs typeface="+mn-cs"/>
              </a:rPr>
              <a:t>Of course, the folks in the second column also create mobile apps. But often their PC experience dominates revenues thanks to higher ad rates (&gt;5x) and/or engagement.</a:t>
            </a:r>
          </a:p>
          <a:p>
            <a:endParaRPr lang="en-US" dirty="0" smtClean="0"/>
          </a:p>
          <a:p>
            <a:r>
              <a:rPr lang="en-US" sz="900" b="1" kern="1200" dirty="0" smtClean="0">
                <a:solidFill>
                  <a:schemeClr val="tx1"/>
                </a:solidFill>
                <a:effectLst/>
                <a:latin typeface="Segoe UI" pitchFamily="34" charset="0"/>
                <a:ea typeface="+mn-ea"/>
                <a:cs typeface="+mn-cs"/>
              </a:rPr>
              <a:t>Windows 8 creates new opportunities</a:t>
            </a:r>
          </a:p>
          <a:p>
            <a:r>
              <a:rPr lang="en-US" sz="900" kern="1200" dirty="0" smtClean="0">
                <a:solidFill>
                  <a:schemeClr val="tx1"/>
                </a:solidFill>
                <a:effectLst/>
                <a:latin typeface="Segoe UI" pitchFamily="34" charset="0"/>
                <a:ea typeface="+mn-ea"/>
                <a:cs typeface="+mn-cs"/>
              </a:rPr>
              <a:t> </a:t>
            </a:r>
          </a:p>
          <a:p>
            <a:r>
              <a:rPr lang="en-US" sz="900" kern="1200" dirty="0" smtClean="0">
                <a:solidFill>
                  <a:schemeClr val="tx1"/>
                </a:solidFill>
                <a:effectLst/>
                <a:latin typeface="Segoe UI" pitchFamily="34" charset="0"/>
                <a:ea typeface="+mn-ea"/>
                <a:cs typeface="+mn-cs"/>
              </a:rPr>
              <a:t>A common pushback might be that it’s hard to get noticed on the PC as an entrepreneur because there are so many incumbents. “Isn’t it better to focus on mobile since it’s new and growing?”  Of course, there isn’t a universal answer and you might be interested in a problem space that’s only relevant to mobile (like phones). </a:t>
            </a:r>
          </a:p>
          <a:p>
            <a:r>
              <a:rPr lang="en-US" sz="900" kern="1200" dirty="0" smtClean="0">
                <a:solidFill>
                  <a:schemeClr val="tx1"/>
                </a:solidFill>
                <a:effectLst/>
                <a:latin typeface="Segoe UI" pitchFamily="34" charset="0"/>
                <a:ea typeface="+mn-ea"/>
                <a:cs typeface="+mn-cs"/>
              </a:rPr>
              <a:t> </a:t>
            </a:r>
          </a:p>
          <a:p>
            <a:r>
              <a:rPr lang="en-US" sz="900" kern="1200" dirty="0" smtClean="0">
                <a:solidFill>
                  <a:schemeClr val="tx1"/>
                </a:solidFill>
                <a:effectLst/>
                <a:latin typeface="Segoe UI" pitchFamily="34" charset="0"/>
                <a:ea typeface="+mn-ea"/>
                <a:cs typeface="+mn-cs"/>
              </a:rPr>
              <a:t>What you’ll be surprised to know is that the PC as a device is being </a:t>
            </a:r>
            <a:r>
              <a:rPr lang="en-US" sz="900" b="1" i="1" kern="1200" dirty="0" smtClean="0">
                <a:solidFill>
                  <a:schemeClr val="tx1"/>
                </a:solidFill>
                <a:effectLst/>
                <a:latin typeface="Segoe UI" pitchFamily="34" charset="0"/>
                <a:ea typeface="+mn-ea"/>
                <a:cs typeface="+mn-cs"/>
              </a:rPr>
              <a:t>completely</a:t>
            </a:r>
            <a:r>
              <a:rPr lang="en-US" sz="900" kern="1200" dirty="0" smtClean="0">
                <a:solidFill>
                  <a:schemeClr val="tx1"/>
                </a:solidFill>
                <a:effectLst/>
                <a:latin typeface="Segoe UI" pitchFamily="34" charset="0"/>
                <a:ea typeface="+mn-ea"/>
                <a:cs typeface="+mn-cs"/>
              </a:rPr>
              <a:t> reimagined with Windows 8. </a:t>
            </a:r>
          </a:p>
          <a:p>
            <a:r>
              <a:rPr lang="en-US" sz="900" kern="1200" dirty="0" smtClean="0">
                <a:solidFill>
                  <a:schemeClr val="tx1"/>
                </a:solidFill>
                <a:effectLst/>
                <a:latin typeface="Segoe UI" pitchFamily="34" charset="0"/>
                <a:ea typeface="+mn-ea"/>
                <a:cs typeface="+mn-cs"/>
              </a:rPr>
              <a:t> </a:t>
            </a:r>
          </a:p>
          <a:p>
            <a:pPr lvl="1"/>
            <a:r>
              <a:rPr lang="en-US" sz="900" kern="1200" dirty="0" smtClean="0">
                <a:solidFill>
                  <a:schemeClr val="tx1"/>
                </a:solidFill>
                <a:effectLst/>
                <a:latin typeface="Segoe UI" pitchFamily="34" charset="0"/>
                <a:ea typeface="+mn-ea"/>
                <a:cs typeface="+mn-cs"/>
              </a:rPr>
              <a:t>Modern UI –  Touch (in addition to mouse / keyboard)</a:t>
            </a:r>
          </a:p>
          <a:p>
            <a:pPr lvl="1"/>
            <a:r>
              <a:rPr lang="en-US" sz="900" kern="1200" dirty="0" smtClean="0">
                <a:solidFill>
                  <a:schemeClr val="tx1"/>
                </a:solidFill>
                <a:effectLst/>
                <a:latin typeface="Segoe UI" pitchFamily="34" charset="0"/>
                <a:ea typeface="+mn-ea"/>
                <a:cs typeface="+mn-cs"/>
              </a:rPr>
              <a:t>Easy app discovery – Windows Store</a:t>
            </a:r>
          </a:p>
          <a:p>
            <a:pPr lvl="1"/>
            <a:r>
              <a:rPr lang="en-US" sz="900" kern="1200" dirty="0" smtClean="0">
                <a:solidFill>
                  <a:schemeClr val="tx1"/>
                </a:solidFill>
                <a:effectLst/>
                <a:latin typeface="Segoe UI" pitchFamily="34" charset="0"/>
                <a:ea typeface="+mn-ea"/>
                <a:cs typeface="+mn-cs"/>
              </a:rPr>
              <a:t>Exciting form factors – Tablet, All in one, Hybrids</a:t>
            </a:r>
          </a:p>
          <a:p>
            <a:pPr lvl="1"/>
            <a:r>
              <a:rPr lang="en-US" sz="900" kern="1200" dirty="0" smtClean="0">
                <a:solidFill>
                  <a:schemeClr val="tx1"/>
                </a:solidFill>
                <a:effectLst/>
                <a:latin typeface="Segoe UI" pitchFamily="34" charset="0"/>
                <a:ea typeface="+mn-ea"/>
                <a:cs typeface="+mn-cs"/>
              </a:rPr>
              <a:t>Seamless across devices – Cloud storage, universal app model</a:t>
            </a:r>
          </a:p>
          <a:p>
            <a:r>
              <a:rPr lang="en-US" sz="900" kern="1200" dirty="0" smtClean="0">
                <a:solidFill>
                  <a:schemeClr val="tx1"/>
                </a:solidFill>
                <a:effectLst/>
                <a:latin typeface="Segoe UI" pitchFamily="34" charset="0"/>
                <a:ea typeface="+mn-ea"/>
                <a:cs typeface="+mn-cs"/>
              </a:rPr>
              <a:t> </a:t>
            </a:r>
          </a:p>
          <a:p>
            <a:r>
              <a:rPr lang="en-US" sz="900" kern="1200" dirty="0" smtClean="0">
                <a:solidFill>
                  <a:schemeClr val="tx1"/>
                </a:solidFill>
                <a:effectLst/>
                <a:latin typeface="Segoe UI" pitchFamily="34" charset="0"/>
                <a:ea typeface="+mn-ea"/>
                <a:cs typeface="+mn-cs"/>
              </a:rPr>
              <a:t>And the fact that this is happening at the scale of Windows – 400M units annually – creates</a:t>
            </a:r>
            <a:r>
              <a:rPr lang="en-US" sz="900" kern="1200" baseline="0" dirty="0" smtClean="0">
                <a:solidFill>
                  <a:schemeClr val="tx1"/>
                </a:solidFill>
                <a:effectLst/>
                <a:latin typeface="Segoe UI" pitchFamily="34" charset="0"/>
                <a:ea typeface="+mn-ea"/>
                <a:cs typeface="+mn-cs"/>
              </a:rPr>
              <a:t> </a:t>
            </a:r>
            <a:r>
              <a:rPr lang="en-US" sz="900" kern="1200" dirty="0" smtClean="0">
                <a:solidFill>
                  <a:schemeClr val="tx1"/>
                </a:solidFill>
                <a:effectLst/>
                <a:latin typeface="Segoe UI" pitchFamily="34" charset="0"/>
                <a:ea typeface="+mn-ea"/>
                <a:cs typeface="+mn-cs"/>
              </a:rPr>
              <a:t>massive opportunities for new entrants and entrepreneurs.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169</a:t>
            </a:fld>
            <a:endParaRPr lang="en-US" dirty="0"/>
          </a:p>
        </p:txBody>
      </p:sp>
    </p:spTree>
    <p:extLst>
      <p:ext uri="{BB962C8B-B14F-4D97-AF65-F5344CB8AC3E}">
        <p14:creationId xmlns:p14="http://schemas.microsoft.com/office/powerpoint/2010/main" val="2740953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shift in focus is crucial – it means that the users,</a:t>
            </a:r>
            <a:r>
              <a:rPr lang="en-US" baseline="0" dirty="0" smtClean="0"/>
              <a:t> instead of remembering how to use the software, are remembering the content – the news story they read about, the social updates from their friends, the products they are shopping for. </a:t>
            </a:r>
            <a:endParaRPr lang="en-US" dirty="0"/>
          </a:p>
        </p:txBody>
      </p:sp>
      <p:sp>
        <p:nvSpPr>
          <p:cNvPr id="4" name="Slide Number Placeholder 3"/>
          <p:cNvSpPr>
            <a:spLocks noGrp="1"/>
          </p:cNvSpPr>
          <p:nvPr>
            <p:ph type="sldNum" sz="quarter" idx="10"/>
          </p:nvPr>
        </p:nvSpPr>
        <p:spPr/>
        <p:txBody>
          <a:bodyPr/>
          <a:lstStyle/>
          <a:p>
            <a:fld id="{81D823CC-8F3C-4DD3-B803-BF05D5FEEBF3}" type="slidenum">
              <a:rPr lang="en-US" smtClean="0">
                <a:solidFill>
                  <a:prstClr val="black"/>
                </a:solidFill>
              </a:rPr>
              <a:pPr/>
              <a:t>174</a:t>
            </a:fld>
            <a:endParaRPr lang="en-US">
              <a:solidFill>
                <a:prstClr val="black"/>
              </a:solidFill>
            </a:endParaRPr>
          </a:p>
        </p:txBody>
      </p:sp>
    </p:spTree>
    <p:extLst>
      <p:ext uri="{BB962C8B-B14F-4D97-AF65-F5344CB8AC3E}">
        <p14:creationId xmlns:p14="http://schemas.microsoft.com/office/powerpoint/2010/main" val="3091964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You are here !!  The focus will be HTML/JS…  </a:t>
            </a:r>
          </a:p>
          <a:p>
            <a:endParaRPr lang="en-US" dirty="0" smtClean="0"/>
          </a:p>
          <a:p>
            <a:r>
              <a:rPr lang="en-US" dirty="0" smtClean="0"/>
              <a:t>Click… </a:t>
            </a:r>
            <a:br>
              <a:rPr lang="en-US" dirty="0" smtClean="0"/>
            </a:br>
            <a:r>
              <a:rPr lang="en-US" dirty="0" smtClean="0"/>
              <a:t>But do remember </a:t>
            </a:r>
            <a:r>
              <a:rPr lang="en-US" dirty="0" err="1" smtClean="0"/>
              <a:t>WInRT</a:t>
            </a:r>
            <a:r>
              <a:rPr lang="en-US" dirty="0" smtClean="0"/>
              <a:t> is helping.. And is available</a:t>
            </a:r>
            <a:r>
              <a:rPr lang="en-US" baseline="0" dirty="0" smtClean="0"/>
              <a:t> to provide infrastructure.. We will see a little bit of WinRT in action in some demos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178</a:t>
            </a:fld>
            <a:endParaRPr lang="en-US" dirty="0">
              <a:solidFill>
                <a:prstClr val="black"/>
              </a:solidFill>
            </a:endParaRPr>
          </a:p>
        </p:txBody>
      </p:sp>
    </p:spTree>
    <p:extLst>
      <p:ext uri="{BB962C8B-B14F-4D97-AF65-F5344CB8AC3E}">
        <p14:creationId xmlns:p14="http://schemas.microsoft.com/office/powerpoint/2010/main" val="2520600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1250" cy="3482975"/>
          </a:xfrm>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fld id="{DABBFDEC-A237-453D-83A9-53BF814319EC}" type="datetime1">
              <a:rPr lang="en-US" smtClean="0"/>
              <a:t>10/20/2014</a:t>
            </a:fld>
            <a:endParaRPr lang="en-US" dirty="0"/>
          </a:p>
        </p:txBody>
      </p:sp>
      <p:sp>
        <p:nvSpPr>
          <p:cNvPr id="6" name="Slide Number Placeholder 5"/>
          <p:cNvSpPr>
            <a:spLocks noGrp="1"/>
          </p:cNvSpPr>
          <p:nvPr>
            <p:ph type="sldNum" sz="quarter" idx="12"/>
          </p:nvPr>
        </p:nvSpPr>
        <p:spPr/>
        <p:txBody>
          <a:bodyPr/>
          <a:lstStyle/>
          <a:p>
            <a:fld id="{283964FF-7389-404F-A404-1D37E0082870}" type="slidenum">
              <a:rPr lang="en-US" smtClean="0"/>
              <a:pPr/>
              <a:t>203</a:t>
            </a:fld>
            <a:endParaRPr lang="en-US" dirty="0"/>
          </a:p>
        </p:txBody>
      </p:sp>
    </p:spTree>
    <p:extLst>
      <p:ext uri="{BB962C8B-B14F-4D97-AF65-F5344CB8AC3E}">
        <p14:creationId xmlns:p14="http://schemas.microsoft.com/office/powerpoint/2010/main" val="3427630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fld id="{8FBFFA20-D4D8-4E04-8FF0-707165C3228F}" type="datetime1">
              <a:rPr lang="en-US" smtClean="0"/>
              <a:t>10/20/2014</a:t>
            </a:fld>
            <a:endParaRPr lang="en-US" dirty="0"/>
          </a:p>
        </p:txBody>
      </p:sp>
      <p:sp>
        <p:nvSpPr>
          <p:cNvPr id="6" name="Slide Number Placeholder 5"/>
          <p:cNvSpPr>
            <a:spLocks noGrp="1"/>
          </p:cNvSpPr>
          <p:nvPr>
            <p:ph type="sldNum" sz="quarter" idx="12"/>
          </p:nvPr>
        </p:nvSpPr>
        <p:spPr/>
        <p:txBody>
          <a:bodyPr/>
          <a:lstStyle/>
          <a:p>
            <a:fld id="{283964FF-7389-404F-A404-1D37E0082870}" type="slidenum">
              <a:rPr lang="en-US" smtClean="0"/>
              <a:pPr/>
              <a:t>4</a:t>
            </a:fld>
            <a:endParaRPr lang="en-US" dirty="0"/>
          </a:p>
        </p:txBody>
      </p:sp>
    </p:spTree>
    <p:extLst>
      <p:ext uri="{BB962C8B-B14F-4D97-AF65-F5344CB8AC3E}">
        <p14:creationId xmlns:p14="http://schemas.microsoft.com/office/powerpoint/2010/main" val="3701994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fld id="{5AD2905D-F62E-49DD-B929-7DBD345A0179}" type="datetime1">
              <a:rPr lang="en-US" smtClean="0"/>
              <a:t>10/20/2014</a:t>
            </a:fld>
            <a:endParaRPr lang="en-US" dirty="0"/>
          </a:p>
        </p:txBody>
      </p:sp>
      <p:sp>
        <p:nvSpPr>
          <p:cNvPr id="6" name="Slide Number Placeholder 5"/>
          <p:cNvSpPr>
            <a:spLocks noGrp="1"/>
          </p:cNvSpPr>
          <p:nvPr>
            <p:ph type="sldNum" sz="quarter" idx="12"/>
          </p:nvPr>
        </p:nvSpPr>
        <p:spPr/>
        <p:txBody>
          <a:bodyPr/>
          <a:lstStyle/>
          <a:p>
            <a:fld id="{283964FF-7389-404F-A404-1D37E0082870}" type="slidenum">
              <a:rPr lang="en-US" smtClean="0"/>
              <a:pPr/>
              <a:t>5</a:t>
            </a:fld>
            <a:endParaRPr lang="en-US" dirty="0"/>
          </a:p>
        </p:txBody>
      </p:sp>
    </p:spTree>
    <p:extLst>
      <p:ext uri="{BB962C8B-B14F-4D97-AF65-F5344CB8AC3E}">
        <p14:creationId xmlns:p14="http://schemas.microsoft.com/office/powerpoint/2010/main" val="1813029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fld id="{85C81A14-31F2-4671-8A97-12FA883A272F}" type="datetime1">
              <a:rPr lang="en-US" smtClean="0"/>
              <a:t>10/20/2014</a:t>
            </a:fld>
            <a:endParaRPr lang="en-US" dirty="0"/>
          </a:p>
        </p:txBody>
      </p:sp>
      <p:sp>
        <p:nvSpPr>
          <p:cNvPr id="6" name="Slide Number Placeholder 5"/>
          <p:cNvSpPr>
            <a:spLocks noGrp="1"/>
          </p:cNvSpPr>
          <p:nvPr>
            <p:ph type="sldNum" sz="quarter" idx="12"/>
          </p:nvPr>
        </p:nvSpPr>
        <p:spPr/>
        <p:txBody>
          <a:bodyPr/>
          <a:lstStyle/>
          <a:p>
            <a:fld id="{283964FF-7389-404F-A404-1D37E0082870}" type="slidenum">
              <a:rPr lang="en-US" smtClean="0"/>
              <a:pPr/>
              <a:t>6</a:t>
            </a:fld>
            <a:endParaRPr lang="en-US" dirty="0"/>
          </a:p>
        </p:txBody>
      </p:sp>
    </p:spTree>
    <p:extLst>
      <p:ext uri="{BB962C8B-B14F-4D97-AF65-F5344CB8AC3E}">
        <p14:creationId xmlns:p14="http://schemas.microsoft.com/office/powerpoint/2010/main" val="3935459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61DD4A-DD2A-4C25-8C38-F7966D1E05EE}" type="slidenum">
              <a:rPr lang="en-US"/>
              <a:pPr/>
              <a:t>8</a:t>
            </a:fld>
            <a:endParaRPr lang="en-US" dirty="0"/>
          </a:p>
        </p:txBody>
      </p:sp>
      <p:sp>
        <p:nvSpPr>
          <p:cNvPr id="13314" name="Rectangle 2"/>
          <p:cNvSpPr>
            <a:spLocks noGrp="1" noRot="1" noChangeAspect="1" noChangeArrowheads="1" noTextEdit="1"/>
          </p:cNvSpPr>
          <p:nvPr>
            <p:ph type="sldImg"/>
          </p:nvPr>
        </p:nvSpPr>
        <p:spPr>
          <a:xfrm>
            <a:off x="406400" y="696913"/>
            <a:ext cx="6197600" cy="3486150"/>
          </a:xfrm>
          <a:ln/>
        </p:spPr>
      </p:sp>
      <p:sp>
        <p:nvSpPr>
          <p:cNvPr id="13315" name="Rectangle 3"/>
          <p:cNvSpPr>
            <a:spLocks noGrp="1" noChangeArrowheads="1"/>
          </p:cNvSpPr>
          <p:nvPr>
            <p:ph type="body" idx="1"/>
          </p:nvPr>
        </p:nvSpPr>
        <p:spPr/>
        <p:txBody>
          <a:bodyPr/>
          <a:lstStyle/>
          <a:p>
            <a:endParaRPr lang="en-US" dirty="0"/>
          </a:p>
        </p:txBody>
      </p:sp>
      <p:sp>
        <p:nvSpPr>
          <p:cNvPr id="5" name="Date Placeholder 4"/>
          <p:cNvSpPr>
            <a:spLocks noGrp="1"/>
          </p:cNvSpPr>
          <p:nvPr>
            <p:ph type="dt" idx="10"/>
          </p:nvPr>
        </p:nvSpPr>
        <p:spPr/>
        <p:txBody>
          <a:bodyPr/>
          <a:lstStyle/>
          <a:p>
            <a:fld id="{32968CE6-943C-4625-8742-C6CD87B89F98}" type="datetime1">
              <a:rPr lang="en-US" smtClean="0"/>
              <a:t>10/20/2014</a:t>
            </a:fld>
            <a:endParaRPr lang="en-US" dirty="0"/>
          </a:p>
        </p:txBody>
      </p:sp>
    </p:spTree>
    <p:extLst>
      <p:ext uri="{BB962C8B-B14F-4D97-AF65-F5344CB8AC3E}">
        <p14:creationId xmlns:p14="http://schemas.microsoft.com/office/powerpoint/2010/main" val="776896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Arial" charset="0"/>
                <a:ea typeface="+mn-ea"/>
                <a:cs typeface="+mn-cs"/>
              </a:rPr>
              <a:t>xmlns</a:t>
            </a:r>
            <a:r>
              <a:rPr lang="en-US" sz="1200" kern="1200" dirty="0" smtClean="0">
                <a:solidFill>
                  <a:schemeClr val="tx1"/>
                </a:solidFill>
                <a:effectLst/>
                <a:latin typeface="Arial" charset="0"/>
                <a:ea typeface="+mn-ea"/>
                <a:cs typeface="+mn-cs"/>
              </a:rPr>
              <a:t>="http://schemas.microsoft.com/</a:t>
            </a:r>
            <a:r>
              <a:rPr lang="en-US" sz="1200" kern="1200" dirty="0" err="1" smtClean="0">
                <a:solidFill>
                  <a:schemeClr val="tx1"/>
                </a:solidFill>
                <a:effectLst/>
                <a:latin typeface="Arial" charset="0"/>
                <a:ea typeface="+mn-ea"/>
                <a:cs typeface="+mn-cs"/>
              </a:rPr>
              <a:t>winfx</a:t>
            </a:r>
            <a:r>
              <a:rPr lang="en-US" sz="1200" kern="1200" dirty="0" smtClean="0">
                <a:solidFill>
                  <a:schemeClr val="tx1"/>
                </a:solidFill>
                <a:effectLst/>
                <a:latin typeface="Arial" charset="0"/>
                <a:ea typeface="+mn-ea"/>
                <a:cs typeface="+mn-cs"/>
              </a:rPr>
              <a:t>/2006/</a:t>
            </a:r>
            <a:r>
              <a:rPr lang="en-US" sz="1200" kern="1200" dirty="0" err="1" smtClean="0">
                <a:solidFill>
                  <a:schemeClr val="tx1"/>
                </a:solidFill>
                <a:effectLst/>
                <a:latin typeface="Arial" charset="0"/>
                <a:ea typeface="+mn-ea"/>
                <a:cs typeface="+mn-cs"/>
              </a:rPr>
              <a:t>xaml</a:t>
            </a:r>
            <a:r>
              <a:rPr lang="en-US" sz="1200" kern="1200" dirty="0" smtClean="0">
                <a:solidFill>
                  <a:schemeClr val="tx1"/>
                </a:solidFill>
                <a:effectLst/>
                <a:latin typeface="Arial" charset="0"/>
                <a:ea typeface="+mn-ea"/>
                <a:cs typeface="+mn-cs"/>
              </a:rPr>
              <a:t>/presentation” = controls, classes</a:t>
            </a:r>
          </a:p>
          <a:p>
            <a:r>
              <a:rPr lang="en-US" sz="1200" kern="1200" dirty="0" err="1" smtClean="0">
                <a:solidFill>
                  <a:schemeClr val="tx1"/>
                </a:solidFill>
                <a:effectLst/>
                <a:latin typeface="Arial" charset="0"/>
                <a:ea typeface="+mn-ea"/>
                <a:cs typeface="+mn-cs"/>
              </a:rPr>
              <a:t>xmlns:x</a:t>
            </a:r>
            <a:r>
              <a:rPr lang="en-US" sz="1200" kern="1200" dirty="0" smtClean="0">
                <a:solidFill>
                  <a:schemeClr val="tx1"/>
                </a:solidFill>
                <a:effectLst/>
                <a:latin typeface="Arial" charset="0"/>
                <a:ea typeface="+mn-ea"/>
                <a:cs typeface="+mn-cs"/>
              </a:rPr>
              <a:t>="http://schemas.microsoft.com/</a:t>
            </a:r>
            <a:r>
              <a:rPr lang="en-US" sz="1200" kern="1200" dirty="0" err="1" smtClean="0">
                <a:solidFill>
                  <a:schemeClr val="tx1"/>
                </a:solidFill>
                <a:effectLst/>
                <a:latin typeface="Arial" charset="0"/>
                <a:ea typeface="+mn-ea"/>
                <a:cs typeface="+mn-cs"/>
              </a:rPr>
              <a:t>winfx</a:t>
            </a:r>
            <a:r>
              <a:rPr lang="en-US" sz="1200" kern="1200" dirty="0" smtClean="0">
                <a:solidFill>
                  <a:schemeClr val="tx1"/>
                </a:solidFill>
                <a:effectLst/>
                <a:latin typeface="Arial" charset="0"/>
                <a:ea typeface="+mn-ea"/>
                <a:cs typeface="+mn-cs"/>
              </a:rPr>
              <a:t>/2006/</a:t>
            </a:r>
            <a:r>
              <a:rPr lang="en-US" sz="1200" kern="1200" dirty="0" err="1" smtClean="0">
                <a:solidFill>
                  <a:schemeClr val="tx1"/>
                </a:solidFill>
                <a:effectLst/>
                <a:latin typeface="Arial" charset="0"/>
                <a:ea typeface="+mn-ea"/>
                <a:cs typeface="+mn-cs"/>
              </a:rPr>
              <a:t>xaml</a:t>
            </a:r>
            <a:r>
              <a:rPr lang="en-US" sz="1200" kern="1200" dirty="0" smtClean="0">
                <a:solidFill>
                  <a:schemeClr val="tx1"/>
                </a:solidFill>
                <a:effectLst/>
                <a:latin typeface="Arial" charset="0"/>
                <a:ea typeface="+mn-ea"/>
                <a:cs typeface="+mn-cs"/>
              </a:rPr>
              <a:t>"</a:t>
            </a:r>
            <a:r>
              <a:rPr lang="en-US" dirty="0" smtClean="0"/>
              <a:t> = XAML </a:t>
            </a:r>
            <a:r>
              <a:rPr lang="en-US" dirty="0" err="1" smtClean="0"/>
              <a:t>utiliies</a:t>
            </a:r>
            <a:endParaRPr lang="en-US" dirty="0" smtClean="0"/>
          </a:p>
          <a:p>
            <a:r>
              <a:rPr lang="en-US" smtClean="0"/>
              <a:t>Same for WPF, WIN8, WP8</a:t>
            </a:r>
            <a:endParaRPr lang="en-US" dirty="0"/>
          </a:p>
        </p:txBody>
      </p:sp>
      <p:sp>
        <p:nvSpPr>
          <p:cNvPr id="4" name="Date Placeholder 3"/>
          <p:cNvSpPr>
            <a:spLocks noGrp="1"/>
          </p:cNvSpPr>
          <p:nvPr>
            <p:ph type="dt" idx="10"/>
          </p:nvPr>
        </p:nvSpPr>
        <p:spPr/>
        <p:txBody>
          <a:bodyPr/>
          <a:lstStyle/>
          <a:p>
            <a:fld id="{29E62D01-7796-4784-83F3-BA767E0DB874}" type="datetime1">
              <a:rPr lang="en-US" smtClean="0"/>
              <a:t>10/20/2014</a:t>
            </a:fld>
            <a:endParaRPr lang="en-US" dirty="0"/>
          </a:p>
        </p:txBody>
      </p:sp>
      <p:sp>
        <p:nvSpPr>
          <p:cNvPr id="5" name="Slide Number Placeholder 4"/>
          <p:cNvSpPr>
            <a:spLocks noGrp="1"/>
          </p:cNvSpPr>
          <p:nvPr>
            <p:ph type="sldNum" sz="quarter" idx="11"/>
          </p:nvPr>
        </p:nvSpPr>
        <p:spPr/>
        <p:txBody>
          <a:bodyPr/>
          <a:lstStyle/>
          <a:p>
            <a:fld id="{283964FF-7389-404F-A404-1D37E0082870}" type="slidenum">
              <a:rPr lang="en-US" smtClean="0"/>
              <a:pPr/>
              <a:t>17</a:t>
            </a:fld>
            <a:endParaRPr lang="en-US" dirty="0"/>
          </a:p>
        </p:txBody>
      </p:sp>
    </p:spTree>
    <p:extLst>
      <p:ext uri="{BB962C8B-B14F-4D97-AF65-F5344CB8AC3E}">
        <p14:creationId xmlns:p14="http://schemas.microsoft.com/office/powerpoint/2010/main" val="2463980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fld id="{B58E1731-69EE-4BE1-BE30-66ED8BEF81AF}" type="datetime1">
              <a:rPr lang="en-US" smtClean="0"/>
              <a:t>10/20/2014</a:t>
            </a:fld>
            <a:endParaRPr lang="en-US" dirty="0"/>
          </a:p>
        </p:txBody>
      </p:sp>
      <p:sp>
        <p:nvSpPr>
          <p:cNvPr id="6" name="Slide Number Placeholder 5"/>
          <p:cNvSpPr>
            <a:spLocks noGrp="1"/>
          </p:cNvSpPr>
          <p:nvPr>
            <p:ph type="sldNum" sz="quarter" idx="12"/>
          </p:nvPr>
        </p:nvSpPr>
        <p:spPr/>
        <p:txBody>
          <a:bodyPr/>
          <a:lstStyle/>
          <a:p>
            <a:fld id="{283964FF-7389-404F-A404-1D37E0082870}" type="slidenum">
              <a:rPr lang="en-US" smtClean="0"/>
              <a:pPr/>
              <a:t>27</a:t>
            </a:fld>
            <a:endParaRPr lang="en-US" dirty="0"/>
          </a:p>
        </p:txBody>
      </p:sp>
    </p:spTree>
    <p:extLst>
      <p:ext uri="{BB962C8B-B14F-4D97-AF65-F5344CB8AC3E}">
        <p14:creationId xmlns:p14="http://schemas.microsoft.com/office/powerpoint/2010/main" val="1805633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r>
              <a:rPr lang="en-US" dirty="0" smtClean="0"/>
              <a:t>Specialized</a:t>
            </a:r>
          </a:p>
          <a:p>
            <a:pPr lvl="1"/>
            <a:r>
              <a:rPr lang="en-US" dirty="0" err="1" smtClean="0"/>
              <a:t>UniformGrid</a:t>
            </a:r>
            <a:r>
              <a:rPr lang="en-US" dirty="0" smtClean="0"/>
              <a:t>, </a:t>
            </a:r>
            <a:r>
              <a:rPr lang="en-US" dirty="0" err="1" smtClean="0"/>
              <a:t>TabPanel</a:t>
            </a:r>
            <a:r>
              <a:rPr lang="en-US" dirty="0" smtClean="0"/>
              <a:t>, </a:t>
            </a:r>
            <a:r>
              <a:rPr lang="en-US" dirty="0" err="1" smtClean="0"/>
              <a:t>ToolBarPanel</a:t>
            </a:r>
            <a:r>
              <a:rPr lang="en-US" dirty="0" smtClean="0"/>
              <a:t>, </a:t>
            </a:r>
            <a:r>
              <a:rPr lang="en-US" dirty="0" err="1" smtClean="0"/>
              <a:t>ToolBarOverflowPanel</a:t>
            </a:r>
            <a:endParaRPr lang="en-US" dirty="0" smtClean="0"/>
          </a:p>
          <a:p>
            <a:endParaRPr lang="en-US" dirty="0"/>
          </a:p>
        </p:txBody>
      </p:sp>
      <p:sp>
        <p:nvSpPr>
          <p:cNvPr id="4" name="Date Placeholder 3"/>
          <p:cNvSpPr>
            <a:spLocks noGrp="1"/>
          </p:cNvSpPr>
          <p:nvPr>
            <p:ph type="dt" idx="10"/>
          </p:nvPr>
        </p:nvSpPr>
        <p:spPr/>
        <p:txBody>
          <a:bodyPr/>
          <a:lstStyle/>
          <a:p>
            <a:fld id="{0BF3A8D7-6BF7-4C50-B3CF-C02913CE2B4E}" type="datetime1">
              <a:rPr lang="en-US" smtClean="0"/>
              <a:t>10/20/2014</a:t>
            </a:fld>
            <a:endParaRPr lang="en-US" dirty="0"/>
          </a:p>
        </p:txBody>
      </p:sp>
      <p:sp>
        <p:nvSpPr>
          <p:cNvPr id="6" name="Slide Number Placeholder 5"/>
          <p:cNvSpPr>
            <a:spLocks noGrp="1"/>
          </p:cNvSpPr>
          <p:nvPr>
            <p:ph type="sldNum" sz="quarter" idx="12"/>
          </p:nvPr>
        </p:nvSpPr>
        <p:spPr/>
        <p:txBody>
          <a:bodyPr/>
          <a:lstStyle/>
          <a:p>
            <a:fld id="{283964FF-7389-404F-A404-1D37E0082870}" type="slidenum">
              <a:rPr lang="en-US" smtClean="0"/>
              <a:pPr/>
              <a:t>28</a:t>
            </a:fld>
            <a:endParaRPr lang="en-US" dirty="0"/>
          </a:p>
        </p:txBody>
      </p:sp>
    </p:spTree>
    <p:extLst>
      <p:ext uri="{BB962C8B-B14F-4D97-AF65-F5344CB8AC3E}">
        <p14:creationId xmlns:p14="http://schemas.microsoft.com/office/powerpoint/2010/main" val="1811013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a:p>
        </p:txBody>
      </p:sp>
      <p:sp>
        <p:nvSpPr>
          <p:cNvPr id="4" name="Date Placeholder 3"/>
          <p:cNvSpPr>
            <a:spLocks noGrp="1"/>
          </p:cNvSpPr>
          <p:nvPr>
            <p:ph type="dt" idx="10"/>
          </p:nvPr>
        </p:nvSpPr>
        <p:spPr/>
        <p:txBody>
          <a:bodyPr/>
          <a:lstStyle/>
          <a:p>
            <a:fld id="{3B48D49F-2E2A-4F1E-84B4-21D565185877}" type="datetime1">
              <a:rPr lang="en-US" smtClean="0"/>
              <a:t>10/20/2014</a:t>
            </a:fld>
            <a:endParaRPr lang="en-US" dirty="0"/>
          </a:p>
        </p:txBody>
      </p:sp>
      <p:sp>
        <p:nvSpPr>
          <p:cNvPr id="6" name="Slide Number Placeholder 5"/>
          <p:cNvSpPr>
            <a:spLocks noGrp="1"/>
          </p:cNvSpPr>
          <p:nvPr>
            <p:ph type="sldNum" sz="quarter" idx="12"/>
          </p:nvPr>
        </p:nvSpPr>
        <p:spPr/>
        <p:txBody>
          <a:bodyPr/>
          <a:lstStyle/>
          <a:p>
            <a:fld id="{283964FF-7389-404F-A404-1D37E0082870}" type="slidenum">
              <a:rPr lang="en-US" smtClean="0"/>
              <a:pPr/>
              <a:t>43</a:t>
            </a:fld>
            <a:endParaRPr lang="en-US" dirty="0"/>
          </a:p>
        </p:txBody>
      </p:sp>
    </p:spTree>
    <p:extLst>
      <p:ext uri="{BB962C8B-B14F-4D97-AF65-F5344CB8AC3E}">
        <p14:creationId xmlns:p14="http://schemas.microsoft.com/office/powerpoint/2010/main" val="30640613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609585" indent="0" algn="ctr">
              <a:buNone/>
              <a:defRPr/>
            </a:lvl2pPr>
            <a:lvl3pPr marL="1219170" indent="0" algn="ctr">
              <a:buNone/>
              <a:defRPr/>
            </a:lvl3pPr>
            <a:lvl4pPr marL="1828754" indent="0" algn="ctr">
              <a:buNone/>
              <a:defRPr/>
            </a:lvl4pPr>
            <a:lvl5pPr marL="2438339" indent="0" algn="ctr">
              <a:buNone/>
              <a:defRPr/>
            </a:lvl5pPr>
            <a:lvl6pPr marL="3047924" indent="0" algn="ctr">
              <a:buNone/>
              <a:defRPr/>
            </a:lvl6pPr>
            <a:lvl7pPr marL="3657509" indent="0" algn="ctr">
              <a:buNone/>
              <a:defRPr/>
            </a:lvl7pPr>
            <a:lvl8pPr marL="4267093" indent="0" algn="ctr">
              <a:buNone/>
              <a:defRPr/>
            </a:lvl8pPr>
            <a:lvl9pPr marL="4876678" indent="0" algn="ctr">
              <a:buNone/>
              <a:defRPr/>
            </a:lvl9pPr>
          </a:lstStyle>
          <a:p>
            <a:r>
              <a:rPr lang="en-US" smtClean="0"/>
              <a:t>Click to edit Master subtitle style</a:t>
            </a:r>
            <a:endParaRPr lang="en-US"/>
          </a:p>
        </p:txBody>
      </p:sp>
      <p:pic>
        <p:nvPicPr>
          <p:cNvPr id="4" name="Picture 3" descr="MVP_FullColor_ForScreen.png"/>
          <p:cNvPicPr>
            <a:picLocks noChangeAspect="1"/>
          </p:cNvPicPr>
          <p:nvPr userDrawn="1"/>
        </p:nvPicPr>
        <p:blipFill>
          <a:blip r:embed="rId2" cstate="print"/>
          <a:stretch>
            <a:fillRect/>
          </a:stretch>
        </p:blipFill>
        <p:spPr>
          <a:xfrm>
            <a:off x="10160000" y="3898332"/>
            <a:ext cx="1478592" cy="1740468"/>
          </a:xfrm>
          <a:prstGeom prst="rect">
            <a:avLst/>
          </a:prstGeom>
        </p:spPr>
      </p:pic>
    </p:spTree>
    <p:extLst>
      <p:ext uri="{BB962C8B-B14F-4D97-AF65-F5344CB8AC3E}">
        <p14:creationId xmlns:p14="http://schemas.microsoft.com/office/powerpoint/2010/main" val="113045517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Dem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2803" y="3352803"/>
            <a:ext cx="10566399" cy="2514600"/>
          </a:xfrm>
        </p:spPr>
        <p:txBody>
          <a:bodyPr anchor="t">
            <a:normAutofit/>
          </a:bodyPr>
          <a:lstStyle>
            <a:lvl1pPr marL="0" indent="0">
              <a:buNone/>
              <a:defRPr sz="3922" baseline="0">
                <a:solidFill>
                  <a:schemeClr val="tx2"/>
                </a:solidFill>
              </a:defRPr>
            </a:lvl1pPr>
            <a:lvl2pPr marL="257124" indent="0">
              <a:buNone/>
              <a:defRPr sz="1013">
                <a:solidFill>
                  <a:schemeClr val="tx1">
                    <a:tint val="75000"/>
                  </a:schemeClr>
                </a:solidFill>
              </a:defRPr>
            </a:lvl2pPr>
            <a:lvl3pPr marL="514248" indent="0">
              <a:buNone/>
              <a:defRPr sz="900">
                <a:solidFill>
                  <a:schemeClr val="tx1">
                    <a:tint val="75000"/>
                  </a:schemeClr>
                </a:solidFill>
              </a:defRPr>
            </a:lvl3pPr>
            <a:lvl4pPr marL="771372" indent="0">
              <a:buNone/>
              <a:defRPr sz="788">
                <a:solidFill>
                  <a:schemeClr val="tx1">
                    <a:tint val="75000"/>
                  </a:schemeClr>
                </a:solidFill>
              </a:defRPr>
            </a:lvl4pPr>
            <a:lvl5pPr marL="1028495" indent="0">
              <a:buNone/>
              <a:defRPr sz="788">
                <a:solidFill>
                  <a:schemeClr val="tx1">
                    <a:tint val="75000"/>
                  </a:schemeClr>
                </a:solidFill>
              </a:defRPr>
            </a:lvl5pPr>
            <a:lvl6pPr marL="1285619" indent="0">
              <a:buNone/>
              <a:defRPr sz="788">
                <a:solidFill>
                  <a:schemeClr val="tx1">
                    <a:tint val="75000"/>
                  </a:schemeClr>
                </a:solidFill>
              </a:defRPr>
            </a:lvl6pPr>
            <a:lvl7pPr marL="1542744" indent="0">
              <a:buNone/>
              <a:defRPr sz="788">
                <a:solidFill>
                  <a:schemeClr val="tx1">
                    <a:tint val="75000"/>
                  </a:schemeClr>
                </a:solidFill>
              </a:defRPr>
            </a:lvl7pPr>
            <a:lvl8pPr marL="1799867" indent="0">
              <a:buNone/>
              <a:defRPr sz="788">
                <a:solidFill>
                  <a:schemeClr val="tx1">
                    <a:tint val="75000"/>
                  </a:schemeClr>
                </a:solidFill>
              </a:defRPr>
            </a:lvl8pPr>
            <a:lvl9pPr marL="2056991" indent="0">
              <a:buNone/>
              <a:defRPr sz="78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620001" y="6356354"/>
            <a:ext cx="2032000" cy="365125"/>
          </a:xfrm>
          <a:prstGeom prst="rect">
            <a:avLst/>
          </a:prstGeom>
        </p:spPr>
        <p:txBody>
          <a:bodyPr/>
          <a:lstStyle/>
          <a:p>
            <a:r>
              <a:rPr lang="en-US" smtClean="0"/>
              <a:t>4/19/2008</a:t>
            </a:r>
            <a:endParaRPr lang="en-US" dirty="0"/>
          </a:p>
        </p:txBody>
      </p:sp>
      <p:sp>
        <p:nvSpPr>
          <p:cNvPr id="5" name="Footer Placeholder 4"/>
          <p:cNvSpPr>
            <a:spLocks noGrp="1"/>
          </p:cNvSpPr>
          <p:nvPr>
            <p:ph type="ftr" sz="quarter" idx="11"/>
          </p:nvPr>
        </p:nvSpPr>
        <p:spPr>
          <a:xfrm>
            <a:off x="812800" y="6356354"/>
            <a:ext cx="3860800" cy="365125"/>
          </a:xfrm>
          <a:prstGeom prst="rect">
            <a:avLst/>
          </a:prstGeom>
        </p:spPr>
        <p:txBody>
          <a:bodyPr/>
          <a:lstStyle/>
          <a:p>
            <a:endParaRPr lang="en-US" sz="1100" dirty="0"/>
          </a:p>
        </p:txBody>
      </p:sp>
      <p:sp>
        <p:nvSpPr>
          <p:cNvPr id="6" name="Slide Number Placeholder 5"/>
          <p:cNvSpPr>
            <a:spLocks noGrp="1"/>
          </p:cNvSpPr>
          <p:nvPr>
            <p:ph type="sldNum" sz="quarter" idx="12"/>
          </p:nvPr>
        </p:nvSpPr>
        <p:spPr>
          <a:xfrm>
            <a:off x="10058401" y="6356354"/>
            <a:ext cx="1320800" cy="365125"/>
          </a:xfrm>
          <a:prstGeom prst="rect">
            <a:avLst/>
          </a:prstGeom>
        </p:spPr>
        <p:txBody>
          <a:bodyPr/>
          <a:lstStyle/>
          <a:p>
            <a:fld id="{69E29E33-B620-47F9-BB04-8846C2A5AFCC}" type="slidenum">
              <a:rPr lang="en-US" smtClean="0"/>
              <a:pPr/>
              <a:t>‹#›</a:t>
            </a:fld>
            <a:endParaRPr lang="en-US" dirty="0"/>
          </a:p>
        </p:txBody>
      </p:sp>
      <p:sp>
        <p:nvSpPr>
          <p:cNvPr id="7" name="Rectangle 6"/>
          <p:cNvSpPr/>
          <p:nvPr userDrawn="1"/>
        </p:nvSpPr>
        <p:spPr>
          <a:xfrm>
            <a:off x="3922266" y="1600200"/>
            <a:ext cx="3195105" cy="1446550"/>
          </a:xfrm>
          <a:prstGeom prst="rect">
            <a:avLst/>
          </a:prstGeom>
          <a:noFill/>
        </p:spPr>
        <p:txBody>
          <a:bodyPr wrap="none" lIns="91440" tIns="45720" rIns="91440" bIns="45720">
            <a:spAutoFit/>
          </a:bodyPr>
          <a:lstStyle/>
          <a:p>
            <a:pPr algn="ctr"/>
            <a:r>
              <a:rPr lang="en-US" sz="88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Demo</a:t>
            </a:r>
            <a:endParaRPr lang="en-US" sz="8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41965807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lstStyle>
            <a:lvl1pPr algn="l">
              <a:defRPr sz="2667"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Tree>
    <p:extLst>
      <p:ext uri="{BB962C8B-B14F-4D97-AF65-F5344CB8AC3E}">
        <p14:creationId xmlns:p14="http://schemas.microsoft.com/office/powerpoint/2010/main" val="1962851622"/>
      </p:ext>
    </p:extLst>
  </p:cSld>
  <p:clrMapOvr>
    <a:masterClrMapping/>
  </p:clrMapOvr>
  <p:transition/>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lstStyle>
            <a:lvl1pPr algn="l">
              <a:defRPr sz="2667"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smtClean="0"/>
              <a:t>Click icon to add picture</a:t>
            </a:r>
            <a:endParaRPr lang="en-US"/>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Tree>
    <p:extLst>
      <p:ext uri="{BB962C8B-B14F-4D97-AF65-F5344CB8AC3E}">
        <p14:creationId xmlns:p14="http://schemas.microsoft.com/office/powerpoint/2010/main" val="481977674"/>
      </p:ext>
    </p:extLst>
  </p:cSld>
  <p:clrMapOvr>
    <a:masterClrMapping/>
  </p:clrMapOvr>
  <p:transition/>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4936801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Text Placeholder 5"/>
          <p:cNvSpPr>
            <a:spLocks noGrp="1"/>
          </p:cNvSpPr>
          <p:nvPr>
            <p:ph type="body" sz="quarter" idx="10"/>
          </p:nvPr>
        </p:nvSpPr>
        <p:spPr>
          <a:xfrm>
            <a:off x="609600" y="1447800"/>
            <a:ext cx="10972800" cy="4876800"/>
          </a:xfrm>
          <a:solidFill>
            <a:schemeClr val="tx1"/>
          </a:solidFill>
        </p:spPr>
        <p:txBody>
          <a:bodyPr>
            <a:normAutofit/>
          </a:bodyPr>
          <a:lstStyle>
            <a:lvl1pPr marL="0" indent="0" algn="l">
              <a:buNone/>
              <a:defRPr sz="2800" b="0">
                <a:solidFill>
                  <a:schemeClr val="bg1"/>
                </a:solidFill>
                <a:latin typeface="Consolas" panose="020B0609020204030204" pitchFamily="49" charset="0"/>
                <a:cs typeface="Consolas" panose="020B0609020204030204" pitchFamily="49" charset="0"/>
              </a:defRPr>
            </a:lvl1pPr>
            <a:lvl2pPr marL="717533" indent="0" algn="l">
              <a:buNone/>
              <a:defRPr/>
            </a:lvl2pPr>
            <a:lvl3pPr marL="1159904" indent="0" algn="l">
              <a:buFont typeface="Arial" panose="020B0604020202020204" pitchFamily="34" charset="0"/>
              <a:buNone/>
              <a:defRPr/>
            </a:lvl3pPr>
            <a:lvl4pPr marL="1331351" indent="0" algn="l">
              <a:buFont typeface="Arial" panose="020B0604020202020204" pitchFamily="34" charset="0"/>
              <a:buNone/>
              <a:defRPr/>
            </a:lvl4pPr>
            <a:lvl5pPr marL="1792773" indent="0" algn="l">
              <a:buFont typeface="Arial" panose="020B0604020202020204" pitchFamily="34" charset="0"/>
              <a:buNone/>
              <a:defRPr/>
            </a:lvl5pPr>
          </a:lstStyle>
          <a:p>
            <a:pPr lvl="0"/>
            <a:r>
              <a:rPr lang="en-US" dirty="0" smtClean="0"/>
              <a:t>Click to edit Master text styles</a:t>
            </a:r>
          </a:p>
        </p:txBody>
      </p:sp>
    </p:spTree>
    <p:extLst>
      <p:ext uri="{BB962C8B-B14F-4D97-AF65-F5344CB8AC3E}">
        <p14:creationId xmlns:p14="http://schemas.microsoft.com/office/powerpoint/2010/main" val="285712110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smtClean="0"/>
              <a:t>Click to edit Master text styles</a:t>
            </a:r>
          </a:p>
        </p:txBody>
      </p:sp>
    </p:spTree>
    <p:extLst>
      <p:ext uri="{BB962C8B-B14F-4D97-AF65-F5344CB8AC3E}">
        <p14:creationId xmlns:p14="http://schemas.microsoft.com/office/powerpoint/2010/main" val="2209912379"/>
      </p:ext>
    </p:extLst>
  </p:cSld>
  <p:clrMapOvr>
    <a:masterClrMapping/>
  </p:clrMapOvr>
  <p:transition/>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484314"/>
            <a:ext cx="5394960" cy="4770437"/>
          </a:xfrm>
        </p:spPr>
        <p:txBody>
          <a:bodyPr/>
          <a:lstStyle>
            <a:lvl1pPr>
              <a:defRPr sz="3600"/>
            </a:lvl1pPr>
            <a:lvl2pPr>
              <a:defRPr sz="2800"/>
            </a:lvl2pPr>
            <a:lvl3pPr>
              <a:defRPr sz="2400"/>
            </a:lvl3pPr>
            <a:lvl4pPr>
              <a:defRPr sz="2000"/>
            </a:lvl4pPr>
            <a:lvl5pPr>
              <a:defRPr sz="20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484314"/>
            <a:ext cx="5394960" cy="4770437"/>
          </a:xfrm>
        </p:spPr>
        <p:txBody>
          <a:bodyPr/>
          <a:lstStyle>
            <a:lvl1pPr>
              <a:defRPr sz="3600"/>
            </a:lvl1pPr>
            <a:lvl2pPr>
              <a:defRPr sz="2800"/>
            </a:lvl2pPr>
            <a:lvl3pPr>
              <a:defRPr sz="2400"/>
            </a:lvl3pPr>
            <a:lvl4pPr>
              <a:defRPr sz="2000"/>
            </a:lvl4pPr>
            <a:lvl5pPr>
              <a:defRPr sz="20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1284260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ist and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484314"/>
            <a:ext cx="5394960" cy="4770437"/>
          </a:xfrm>
        </p:spPr>
        <p:txBody>
          <a:bodyPr>
            <a:normAutofit/>
          </a:bodyPr>
          <a:lstStyle>
            <a:lvl1pPr>
              <a:defRPr sz="3600"/>
            </a:lvl1pPr>
            <a:lvl2pPr>
              <a:defRPr sz="2800"/>
            </a:lvl2pPr>
            <a:lvl3pPr>
              <a:defRPr sz="2400"/>
            </a:lvl3pPr>
            <a:lvl4pPr>
              <a:defRPr sz="2000"/>
            </a:lvl4pPr>
            <a:lvl5pPr>
              <a:defRPr sz="2000"/>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5"/>
          <p:cNvSpPr>
            <a:spLocks noGrp="1"/>
          </p:cNvSpPr>
          <p:nvPr>
            <p:ph type="body" sz="quarter" idx="10"/>
          </p:nvPr>
        </p:nvSpPr>
        <p:spPr>
          <a:xfrm>
            <a:off x="6003925" y="1484313"/>
            <a:ext cx="5578475" cy="4770437"/>
          </a:xfrm>
          <a:solidFill>
            <a:schemeClr val="tx1"/>
          </a:solidFill>
        </p:spPr>
        <p:txBody>
          <a:bodyPr/>
          <a:lstStyle>
            <a:lvl1pPr marL="0" indent="0">
              <a:spcBef>
                <a:spcPts val="0"/>
              </a:spcBef>
              <a:spcAft>
                <a:spcPts val="0"/>
              </a:spcAft>
              <a:buNone/>
              <a:tabLst>
                <a:tab pos="457200" algn="l"/>
                <a:tab pos="914400" algn="l"/>
                <a:tab pos="1371600" algn="l"/>
                <a:tab pos="1849438" algn="l"/>
                <a:tab pos="2274888" algn="l"/>
                <a:tab pos="2771775" algn="l"/>
                <a:tab pos="3200400" algn="l"/>
              </a:tabLst>
              <a:defRPr sz="2400">
                <a:solidFill>
                  <a:schemeClr val="bg2"/>
                </a:solidFill>
                <a:latin typeface="Consolas" panose="020B0609020204030204" pitchFamily="49" charset="0"/>
                <a:cs typeface="Consolas" panose="020B0609020204030204" pitchFamily="49" charset="0"/>
              </a:defRPr>
            </a:lvl1pPr>
            <a:lvl2pPr marL="717533" indent="0">
              <a:buNone/>
              <a:defRPr/>
            </a:lvl2pPr>
            <a:lvl3pPr marL="1159904" indent="0">
              <a:buFont typeface="Arial" panose="020B0604020202020204" pitchFamily="34" charset="0"/>
              <a:buNone/>
              <a:defRPr/>
            </a:lvl3pPr>
            <a:lvl4pPr marL="1331351" indent="0">
              <a:buFont typeface="Arial" panose="020B0604020202020204" pitchFamily="34" charset="0"/>
              <a:buNone/>
              <a:defRPr/>
            </a:lvl4pPr>
            <a:lvl5pPr marL="1792773" indent="0">
              <a:buFont typeface="Arial" panose="020B0604020202020204" pitchFamily="34" charset="0"/>
              <a:buNone/>
              <a:defRPr/>
            </a:lvl5pPr>
          </a:lstStyle>
          <a:p>
            <a:pPr lvl="0"/>
            <a:r>
              <a:rPr lang="en-US" dirty="0" smtClean="0"/>
              <a:t>Click to edit Master text styles</a:t>
            </a:r>
          </a:p>
        </p:txBody>
      </p:sp>
    </p:spTree>
    <p:extLst>
      <p:ext uri="{BB962C8B-B14F-4D97-AF65-F5344CB8AC3E}">
        <p14:creationId xmlns:p14="http://schemas.microsoft.com/office/powerpoint/2010/main" val="417925508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128016"/>
            <a:ext cx="10972800" cy="1188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599" y="1447800"/>
            <a:ext cx="5394960" cy="639763"/>
          </a:xfrm>
        </p:spPr>
        <p:txBody>
          <a:bodyPr anchor="b"/>
          <a:lstStyle>
            <a:lvl1pPr marL="0" indent="0">
              <a:buNone/>
              <a:defRPr sz="28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609599" y="2087563"/>
            <a:ext cx="5394960" cy="4038600"/>
          </a:xfrm>
        </p:spPr>
        <p:txBody>
          <a:bodyPr/>
          <a:lstStyle>
            <a:lvl1pPr>
              <a:defRPr sz="2800"/>
            </a:lvl1pPr>
            <a:lvl2pPr>
              <a:defRPr sz="2400"/>
            </a:lvl2pPr>
            <a:lvl3pPr>
              <a:defRPr sz="2000"/>
            </a:lvl3pPr>
            <a:lvl4pPr>
              <a:defRPr sz="2000"/>
            </a:lvl4pPr>
            <a:lvl5pPr>
              <a:defRPr sz="2000"/>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447800"/>
            <a:ext cx="5394960" cy="639763"/>
          </a:xfrm>
        </p:spPr>
        <p:txBody>
          <a:bodyPr anchor="b"/>
          <a:lstStyle>
            <a:lvl1pPr marL="0" indent="0">
              <a:buNone/>
              <a:defRPr sz="28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193368" y="2087563"/>
            <a:ext cx="5394960" cy="4038600"/>
          </a:xfrm>
        </p:spPr>
        <p:txBody>
          <a:bodyPr/>
          <a:lstStyle>
            <a:lvl1pPr>
              <a:defRPr sz="2800"/>
            </a:lvl1pPr>
            <a:lvl2pPr>
              <a:defRPr sz="2400"/>
            </a:lvl2pPr>
            <a:lvl3pPr>
              <a:defRPr sz="2000"/>
            </a:lvl3pPr>
            <a:lvl4pPr>
              <a:defRPr sz="2000"/>
            </a:lvl4pPr>
            <a:lvl5pPr>
              <a:defRPr sz="2000"/>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519813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9944435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88075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lum/>
          </a:blip>
          <a:srcRect/>
          <a:stretch>
            <a:fillRect/>
          </a:stretch>
        </a:blipFill>
        <a:effectLst/>
      </p:bgPr>
    </p:bg>
    <p:spTree>
      <p:nvGrpSpPr>
        <p:cNvPr id="1" name=""/>
        <p:cNvGrpSpPr/>
        <p:nvPr/>
      </p:nvGrpSpPr>
      <p:grpSpPr>
        <a:xfrm>
          <a:off x="0" y="0"/>
          <a:ext cx="0" cy="0"/>
          <a:chOff x="0" y="0"/>
          <a:chExt cx="0" cy="0"/>
        </a:xfrm>
      </p:grpSpPr>
      <p:sp>
        <p:nvSpPr>
          <p:cNvPr id="208898" name="Rectangle 2"/>
          <p:cNvSpPr>
            <a:spLocks noChangeArrowheads="1"/>
          </p:cNvSpPr>
          <p:nvPr/>
        </p:nvSpPr>
        <p:spPr bwMode="hidden">
          <a:xfrm>
            <a:off x="0" y="0"/>
            <a:ext cx="12192000" cy="1143000"/>
          </a:xfrm>
          <a:prstGeom prst="rect">
            <a:avLst/>
          </a:prstGeom>
          <a:noFill/>
          <a:ln>
            <a:noFill/>
          </a:ln>
          <a:effectLst/>
          <a:extLst>
            <a:ext uri="{909E8E84-426E-40DD-AFC4-6F175D3DCCD1}">
              <a14:hiddenFill xmlns:a14="http://schemas.microsoft.com/office/drawing/2010/main">
                <a:gradFill rotWithShape="0">
                  <a:gsLst>
                    <a:gs pos="0">
                      <a:srgbClr val="C0C0C0"/>
                    </a:gs>
                    <a:gs pos="100000">
                      <a:srgbClr val="C0C0C0">
                        <a:gamma/>
                        <a:tint val="6275"/>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133">
              <a:solidFill>
                <a:srgbClr val="FFFFFF"/>
              </a:solidFill>
              <a:latin typeface="Lucida Console" pitchFamily="49" charset="0"/>
            </a:endParaRPr>
          </a:p>
        </p:txBody>
      </p:sp>
      <p:sp>
        <p:nvSpPr>
          <p:cNvPr id="208899" name="Rectangle 3"/>
          <p:cNvSpPr>
            <a:spLocks noGrp="1" noChangeArrowheads="1"/>
          </p:cNvSpPr>
          <p:nvPr>
            <p:ph type="title"/>
          </p:nvPr>
        </p:nvSpPr>
        <p:spPr bwMode="auto">
          <a:xfrm>
            <a:off x="609600" y="131765"/>
            <a:ext cx="109728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379" tIns="44448" rIns="90379" bIns="44448" numCol="1" anchor="b" anchorCtr="0" compatLnSpc="1">
            <a:prstTxWarp prst="textNoShape">
              <a:avLst/>
            </a:prstTxWarp>
          </a:bodyPr>
          <a:lstStyle/>
          <a:p>
            <a:pPr lvl="0"/>
            <a:r>
              <a:rPr lang="en-US" smtClean="0"/>
              <a:t>Click to edit Master title style</a:t>
            </a:r>
          </a:p>
        </p:txBody>
      </p:sp>
      <p:sp>
        <p:nvSpPr>
          <p:cNvPr id="208900" name="Rectangle 4"/>
          <p:cNvSpPr>
            <a:spLocks noGrp="1" noChangeArrowheads="1"/>
          </p:cNvSpPr>
          <p:nvPr>
            <p:ph type="body" idx="1"/>
          </p:nvPr>
        </p:nvSpPr>
        <p:spPr bwMode="auto">
          <a:xfrm>
            <a:off x="609601" y="1484314"/>
            <a:ext cx="10972799" cy="4770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379" tIns="44448" rIns="90379" bIns="4444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3851363507"/>
      </p:ext>
    </p:extLst>
  </p:cSld>
  <p:clrMap bg1="dk2" tx1="lt1" bg2="dk1" tx2="lt2" accent1="accent1" accent2="accent2" accent3="accent3" accent4="accent4" accent5="accent5" accent6="accent6" hlink="hlink" folHlink="folHlink"/>
  <p:sldLayoutIdLst>
    <p:sldLayoutId id="2147483747" r:id="rId1"/>
    <p:sldLayoutId id="2147483748" r:id="rId2"/>
    <p:sldLayoutId id="2147483759" r:id="rId3"/>
    <p:sldLayoutId id="2147483749" r:id="rId4"/>
    <p:sldLayoutId id="2147483750" r:id="rId5"/>
    <p:sldLayoutId id="2147483760" r:id="rId6"/>
    <p:sldLayoutId id="2147483751" r:id="rId7"/>
    <p:sldLayoutId id="2147483752" r:id="rId8"/>
    <p:sldLayoutId id="2147483753" r:id="rId9"/>
    <p:sldLayoutId id="2147483758" r:id="rId10"/>
    <p:sldLayoutId id="2147483754" r:id="rId11"/>
    <p:sldLayoutId id="2147483755" r:id="rId12"/>
  </p:sldLayoutIdLst>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hf hdr="0" ftr="0" dt="0"/>
  <p:txStyles>
    <p:titleStyle>
      <a:lvl1pPr algn="l" defTabSz="1195887" rtl="0" eaLnBrk="1" fontAlgn="base" hangingPunct="1">
        <a:spcBef>
          <a:spcPct val="0"/>
        </a:spcBef>
        <a:spcAft>
          <a:spcPct val="0"/>
        </a:spcAft>
        <a:defRPr sz="4000">
          <a:solidFill>
            <a:srgbClr val="00B0EB"/>
          </a:solidFill>
          <a:effectLst>
            <a:outerShdw blurRad="38100" dist="38100" dir="2700000" algn="tl">
              <a:srgbClr val="000000"/>
            </a:outerShdw>
          </a:effectLst>
          <a:latin typeface="+mj-lt"/>
          <a:ea typeface="+mj-ea"/>
          <a:cs typeface="+mj-cs"/>
        </a:defRPr>
      </a:lvl1pPr>
      <a:lvl2pPr algn="l" defTabSz="1195887" rtl="0" eaLnBrk="1" fontAlgn="base" hangingPunct="1">
        <a:spcBef>
          <a:spcPct val="0"/>
        </a:spcBef>
        <a:spcAft>
          <a:spcPct val="0"/>
        </a:spcAft>
        <a:defRPr sz="4000">
          <a:solidFill>
            <a:srgbClr val="00B0EB"/>
          </a:solidFill>
          <a:effectLst>
            <a:outerShdw blurRad="38100" dist="38100" dir="2700000" algn="tl">
              <a:srgbClr val="000000"/>
            </a:outerShdw>
          </a:effectLst>
          <a:latin typeface="Arial Black" pitchFamily="28" charset="0"/>
        </a:defRPr>
      </a:lvl2pPr>
      <a:lvl3pPr algn="l" defTabSz="1195887" rtl="0" eaLnBrk="1" fontAlgn="base" hangingPunct="1">
        <a:spcBef>
          <a:spcPct val="0"/>
        </a:spcBef>
        <a:spcAft>
          <a:spcPct val="0"/>
        </a:spcAft>
        <a:defRPr sz="4000">
          <a:solidFill>
            <a:srgbClr val="00B0EB"/>
          </a:solidFill>
          <a:effectLst>
            <a:outerShdw blurRad="38100" dist="38100" dir="2700000" algn="tl">
              <a:srgbClr val="000000"/>
            </a:outerShdw>
          </a:effectLst>
          <a:latin typeface="Arial Black" pitchFamily="28" charset="0"/>
        </a:defRPr>
      </a:lvl3pPr>
      <a:lvl4pPr algn="l" defTabSz="1195887" rtl="0" eaLnBrk="1" fontAlgn="base" hangingPunct="1">
        <a:spcBef>
          <a:spcPct val="0"/>
        </a:spcBef>
        <a:spcAft>
          <a:spcPct val="0"/>
        </a:spcAft>
        <a:defRPr sz="4000">
          <a:solidFill>
            <a:srgbClr val="00B0EB"/>
          </a:solidFill>
          <a:effectLst>
            <a:outerShdw blurRad="38100" dist="38100" dir="2700000" algn="tl">
              <a:srgbClr val="000000"/>
            </a:outerShdw>
          </a:effectLst>
          <a:latin typeface="Arial Black" pitchFamily="28" charset="0"/>
        </a:defRPr>
      </a:lvl4pPr>
      <a:lvl5pPr algn="l" defTabSz="1195887" rtl="0" eaLnBrk="1" fontAlgn="base" hangingPunct="1">
        <a:spcBef>
          <a:spcPct val="0"/>
        </a:spcBef>
        <a:spcAft>
          <a:spcPct val="0"/>
        </a:spcAft>
        <a:defRPr sz="4000">
          <a:solidFill>
            <a:srgbClr val="00B0EB"/>
          </a:solidFill>
          <a:effectLst>
            <a:outerShdw blurRad="38100" dist="38100" dir="2700000" algn="tl">
              <a:srgbClr val="000000"/>
            </a:outerShdw>
          </a:effectLst>
          <a:latin typeface="Arial Black" pitchFamily="28" charset="0"/>
        </a:defRPr>
      </a:lvl5pPr>
      <a:lvl6pPr marL="609585" algn="l" defTabSz="1195887" rtl="0" eaLnBrk="1" fontAlgn="base" hangingPunct="1">
        <a:spcBef>
          <a:spcPct val="0"/>
        </a:spcBef>
        <a:spcAft>
          <a:spcPct val="0"/>
        </a:spcAft>
        <a:defRPr sz="4000">
          <a:solidFill>
            <a:srgbClr val="00B0EB"/>
          </a:solidFill>
          <a:effectLst>
            <a:outerShdw blurRad="38100" dist="38100" dir="2700000" algn="tl">
              <a:srgbClr val="000000"/>
            </a:outerShdw>
          </a:effectLst>
          <a:latin typeface="Arial Black" pitchFamily="28" charset="0"/>
        </a:defRPr>
      </a:lvl6pPr>
      <a:lvl7pPr marL="1219170" algn="l" defTabSz="1195887" rtl="0" eaLnBrk="1" fontAlgn="base" hangingPunct="1">
        <a:spcBef>
          <a:spcPct val="0"/>
        </a:spcBef>
        <a:spcAft>
          <a:spcPct val="0"/>
        </a:spcAft>
        <a:defRPr sz="4000">
          <a:solidFill>
            <a:srgbClr val="00B0EB"/>
          </a:solidFill>
          <a:effectLst>
            <a:outerShdw blurRad="38100" dist="38100" dir="2700000" algn="tl">
              <a:srgbClr val="000000"/>
            </a:outerShdw>
          </a:effectLst>
          <a:latin typeface="Arial Black" pitchFamily="28" charset="0"/>
        </a:defRPr>
      </a:lvl7pPr>
      <a:lvl8pPr marL="1828754" algn="l" defTabSz="1195887" rtl="0" eaLnBrk="1" fontAlgn="base" hangingPunct="1">
        <a:spcBef>
          <a:spcPct val="0"/>
        </a:spcBef>
        <a:spcAft>
          <a:spcPct val="0"/>
        </a:spcAft>
        <a:defRPr sz="4000">
          <a:solidFill>
            <a:srgbClr val="00B0EB"/>
          </a:solidFill>
          <a:effectLst>
            <a:outerShdw blurRad="38100" dist="38100" dir="2700000" algn="tl">
              <a:srgbClr val="000000"/>
            </a:outerShdw>
          </a:effectLst>
          <a:latin typeface="Arial Black" pitchFamily="28" charset="0"/>
        </a:defRPr>
      </a:lvl8pPr>
      <a:lvl9pPr marL="2438339" algn="l" defTabSz="1195887" rtl="0" eaLnBrk="1" fontAlgn="base" hangingPunct="1">
        <a:spcBef>
          <a:spcPct val="0"/>
        </a:spcBef>
        <a:spcAft>
          <a:spcPct val="0"/>
        </a:spcAft>
        <a:defRPr sz="4000">
          <a:solidFill>
            <a:srgbClr val="00B0EB"/>
          </a:solidFill>
          <a:effectLst>
            <a:outerShdw blurRad="38100" dist="38100" dir="2700000" algn="tl">
              <a:srgbClr val="000000"/>
            </a:outerShdw>
          </a:effectLst>
          <a:latin typeface="Arial Black" pitchFamily="28" charset="0"/>
        </a:defRPr>
      </a:lvl9pPr>
    </p:titleStyle>
    <p:bodyStyle>
      <a:lvl1pPr marL="575719" indent="-575719" algn="l" defTabSz="1195887" rtl="0" eaLnBrk="1" fontAlgn="base" hangingPunct="1">
        <a:spcBef>
          <a:spcPct val="10000"/>
        </a:spcBef>
        <a:spcAft>
          <a:spcPct val="15000"/>
        </a:spcAft>
        <a:buClr>
          <a:srgbClr val="0095D5"/>
        </a:buClr>
        <a:buSzPct val="75000"/>
        <a:buFont typeface="Times" pitchFamily="28" charset="0"/>
        <a:buChar char="•"/>
        <a:tabLst>
          <a:tab pos="1849920" algn="l"/>
          <a:tab pos="2275360" algn="l"/>
          <a:tab pos="2772764" algn="l"/>
        </a:tabLst>
        <a:defRPr sz="3467" b="1">
          <a:solidFill>
            <a:schemeClr val="tx1"/>
          </a:solidFill>
          <a:latin typeface="+mn-lt"/>
          <a:ea typeface="+mn-ea"/>
          <a:cs typeface="+mn-cs"/>
        </a:defRPr>
      </a:lvl1pPr>
      <a:lvl2pPr marL="1018092" indent="-300559" algn="l" defTabSz="1195887" rtl="0" eaLnBrk="1" fontAlgn="base" hangingPunct="1">
        <a:spcBef>
          <a:spcPct val="0"/>
        </a:spcBef>
        <a:spcAft>
          <a:spcPct val="25000"/>
        </a:spcAft>
        <a:buClr>
          <a:srgbClr val="4682C7"/>
        </a:buClr>
        <a:buSzPct val="100000"/>
        <a:buChar char="–"/>
        <a:tabLst>
          <a:tab pos="1849920" algn="l"/>
          <a:tab pos="2275360" algn="l"/>
          <a:tab pos="2772764" algn="l"/>
        </a:tabLst>
        <a:defRPr sz="2800">
          <a:solidFill>
            <a:srgbClr val="D4D4D4"/>
          </a:solidFill>
          <a:latin typeface="+mn-lt"/>
        </a:defRPr>
      </a:lvl2pPr>
      <a:lvl3pPr marL="1159904" algn="l" defTabSz="1195887" rtl="0" eaLnBrk="1" fontAlgn="base" hangingPunct="1">
        <a:spcBef>
          <a:spcPct val="0"/>
        </a:spcBef>
        <a:spcAft>
          <a:spcPct val="0"/>
        </a:spcAft>
        <a:tabLst>
          <a:tab pos="1849920" algn="l"/>
          <a:tab pos="2275360" algn="l"/>
          <a:tab pos="2772764" algn="l"/>
        </a:tabLst>
        <a:defRPr sz="2533" b="1">
          <a:solidFill>
            <a:srgbClr val="FFCC00"/>
          </a:solidFill>
          <a:latin typeface="+mn-lt"/>
        </a:defRPr>
      </a:lvl3pPr>
      <a:lvl4pPr marL="1331351" algn="l" defTabSz="1195887" rtl="0" eaLnBrk="1" fontAlgn="base" hangingPunct="1">
        <a:spcBef>
          <a:spcPct val="20000"/>
        </a:spcBef>
        <a:spcAft>
          <a:spcPct val="0"/>
        </a:spcAft>
        <a:tabLst>
          <a:tab pos="1849920" algn="l"/>
          <a:tab pos="2275360" algn="l"/>
          <a:tab pos="2772764" algn="l"/>
        </a:tabLst>
        <a:defRPr sz="2267">
          <a:solidFill>
            <a:schemeClr val="tx1"/>
          </a:solidFill>
          <a:latin typeface="+mn-lt"/>
        </a:defRPr>
      </a:lvl4pPr>
      <a:lvl5pPr marL="1792773" algn="l" defTabSz="1195887" rtl="0" eaLnBrk="1" fontAlgn="base" hangingPunct="1">
        <a:spcBef>
          <a:spcPct val="20000"/>
        </a:spcBef>
        <a:spcAft>
          <a:spcPct val="0"/>
        </a:spcAft>
        <a:tabLst>
          <a:tab pos="1849920" algn="l"/>
          <a:tab pos="2275360" algn="l"/>
          <a:tab pos="2772764" algn="l"/>
        </a:tabLst>
        <a:defRPr sz="2267">
          <a:solidFill>
            <a:schemeClr val="tx1"/>
          </a:solidFill>
          <a:latin typeface="+mn-lt"/>
        </a:defRPr>
      </a:lvl5pPr>
      <a:lvl6pPr marL="2402357" algn="l" defTabSz="1195887" rtl="0" eaLnBrk="1" fontAlgn="base" hangingPunct="1">
        <a:spcBef>
          <a:spcPct val="20000"/>
        </a:spcBef>
        <a:spcAft>
          <a:spcPct val="0"/>
        </a:spcAft>
        <a:tabLst>
          <a:tab pos="1849920" algn="l"/>
          <a:tab pos="2275360" algn="l"/>
          <a:tab pos="2772764" algn="l"/>
        </a:tabLst>
        <a:defRPr sz="2267">
          <a:solidFill>
            <a:schemeClr val="tx1"/>
          </a:solidFill>
          <a:latin typeface="+mn-lt"/>
        </a:defRPr>
      </a:lvl6pPr>
      <a:lvl7pPr marL="3011942" algn="l" defTabSz="1195887" rtl="0" eaLnBrk="1" fontAlgn="base" hangingPunct="1">
        <a:spcBef>
          <a:spcPct val="20000"/>
        </a:spcBef>
        <a:spcAft>
          <a:spcPct val="0"/>
        </a:spcAft>
        <a:tabLst>
          <a:tab pos="1849920" algn="l"/>
          <a:tab pos="2275360" algn="l"/>
          <a:tab pos="2772764" algn="l"/>
        </a:tabLst>
        <a:defRPr sz="2267">
          <a:solidFill>
            <a:schemeClr val="tx1"/>
          </a:solidFill>
          <a:latin typeface="+mn-lt"/>
        </a:defRPr>
      </a:lvl7pPr>
      <a:lvl8pPr marL="3621527" algn="l" defTabSz="1195887" rtl="0" eaLnBrk="1" fontAlgn="base" hangingPunct="1">
        <a:spcBef>
          <a:spcPct val="20000"/>
        </a:spcBef>
        <a:spcAft>
          <a:spcPct val="0"/>
        </a:spcAft>
        <a:tabLst>
          <a:tab pos="1849920" algn="l"/>
          <a:tab pos="2275360" algn="l"/>
          <a:tab pos="2772764" algn="l"/>
        </a:tabLst>
        <a:defRPr sz="2267">
          <a:solidFill>
            <a:schemeClr val="tx1"/>
          </a:solidFill>
          <a:latin typeface="+mn-lt"/>
        </a:defRPr>
      </a:lvl8pPr>
      <a:lvl9pPr marL="4231112" algn="l" defTabSz="1195887" rtl="0" eaLnBrk="1" fontAlgn="base" hangingPunct="1">
        <a:spcBef>
          <a:spcPct val="20000"/>
        </a:spcBef>
        <a:spcAft>
          <a:spcPct val="0"/>
        </a:spcAft>
        <a:tabLst>
          <a:tab pos="1849920" algn="l"/>
          <a:tab pos="2275360" algn="l"/>
          <a:tab pos="2772764" algn="l"/>
        </a:tabLst>
        <a:defRPr sz="2267">
          <a:solidFill>
            <a:schemeClr val="tx1"/>
          </a:solidFill>
          <a:latin typeface="+mn-lt"/>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5.xml"/><Relationship Id="rId4" Type="http://schemas.openxmlformats.org/officeDocument/2006/relationships/image" Target="../media/image6.jpeg"/></Relationships>
</file>

<file path=ppt/slides/_rels/slide14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4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8" Type="http://schemas.openxmlformats.org/officeDocument/2006/relationships/image" Target="../media/image21.emf"/><Relationship Id="rId13" Type="http://schemas.openxmlformats.org/officeDocument/2006/relationships/customXml" Target="../ink/ink6.xml"/><Relationship Id="rId18" Type="http://schemas.openxmlformats.org/officeDocument/2006/relationships/image" Target="../media/image26.emf"/><Relationship Id="rId26" Type="http://schemas.openxmlformats.org/officeDocument/2006/relationships/image" Target="../media/image30.emf"/><Relationship Id="rId3" Type="http://schemas.openxmlformats.org/officeDocument/2006/relationships/customXml" Target="../ink/ink1.xml"/><Relationship Id="rId21" Type="http://schemas.openxmlformats.org/officeDocument/2006/relationships/customXml" Target="../ink/ink10.xml"/><Relationship Id="rId34" Type="http://schemas.openxmlformats.org/officeDocument/2006/relationships/image" Target="../media/image34.emf"/><Relationship Id="rId7" Type="http://schemas.openxmlformats.org/officeDocument/2006/relationships/customXml" Target="../ink/ink3.xml"/><Relationship Id="rId12" Type="http://schemas.openxmlformats.org/officeDocument/2006/relationships/image" Target="../media/image23.emf"/><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2" Type="http://schemas.openxmlformats.org/officeDocument/2006/relationships/notesSlide" Target="../notesSlides/notesSlide17.xml"/><Relationship Id="rId16" Type="http://schemas.openxmlformats.org/officeDocument/2006/relationships/image" Target="../media/image25.emf"/><Relationship Id="rId20" Type="http://schemas.openxmlformats.org/officeDocument/2006/relationships/image" Target="../media/image27.emf"/><Relationship Id="rId29" Type="http://schemas.openxmlformats.org/officeDocument/2006/relationships/customXml" Target="../ink/ink14.xml"/><Relationship Id="rId1" Type="http://schemas.openxmlformats.org/officeDocument/2006/relationships/slideLayout" Target="../slideLayouts/slideLayout9.xml"/><Relationship Id="rId6" Type="http://schemas.openxmlformats.org/officeDocument/2006/relationships/image" Target="../media/image20.emf"/><Relationship Id="rId11" Type="http://schemas.openxmlformats.org/officeDocument/2006/relationships/customXml" Target="../ink/ink5.xml"/><Relationship Id="rId24" Type="http://schemas.openxmlformats.org/officeDocument/2006/relationships/image" Target="../media/image29.emf"/><Relationship Id="rId32" Type="http://schemas.openxmlformats.org/officeDocument/2006/relationships/image" Target="../media/image33.emf"/><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31.emf"/><Relationship Id="rId10" Type="http://schemas.openxmlformats.org/officeDocument/2006/relationships/image" Target="../media/image22.emf"/><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19.emf"/><Relationship Id="rId9" Type="http://schemas.openxmlformats.org/officeDocument/2006/relationships/customXml" Target="../ink/ink4.xml"/><Relationship Id="rId14" Type="http://schemas.openxmlformats.org/officeDocument/2006/relationships/image" Target="../media/image24.emf"/><Relationship Id="rId22" Type="http://schemas.openxmlformats.org/officeDocument/2006/relationships/image" Target="../media/image28.emf"/><Relationship Id="rId27" Type="http://schemas.openxmlformats.org/officeDocument/2006/relationships/customXml" Target="../ink/ink13.xml"/><Relationship Id="rId30" Type="http://schemas.openxmlformats.org/officeDocument/2006/relationships/image" Target="../media/image32.emf"/></Relationships>
</file>

<file path=ppt/slides/_rels/slide175.xml.rels><?xml version="1.0" encoding="UTF-8" standalone="yes"?>
<Relationships xmlns="http://schemas.openxmlformats.org/package/2006/relationships"><Relationship Id="rId8" Type="http://schemas.openxmlformats.org/officeDocument/2006/relationships/customXml" Target="../ink/ink20.xml"/><Relationship Id="rId13" Type="http://schemas.openxmlformats.org/officeDocument/2006/relationships/image" Target="../media/image40.emf"/><Relationship Id="rId18" Type="http://schemas.openxmlformats.org/officeDocument/2006/relationships/customXml" Target="../ink/ink25.xml"/><Relationship Id="rId26" Type="http://schemas.openxmlformats.org/officeDocument/2006/relationships/customXml" Target="../ink/ink29.xml"/><Relationship Id="rId3" Type="http://schemas.openxmlformats.org/officeDocument/2006/relationships/image" Target="../media/image35.emf"/><Relationship Id="rId21" Type="http://schemas.openxmlformats.org/officeDocument/2006/relationships/image" Target="../media/image44.emf"/><Relationship Id="rId7" Type="http://schemas.openxmlformats.org/officeDocument/2006/relationships/image" Target="../media/image37.emf"/><Relationship Id="rId12" Type="http://schemas.openxmlformats.org/officeDocument/2006/relationships/customXml" Target="../ink/ink22.xml"/><Relationship Id="rId17" Type="http://schemas.openxmlformats.org/officeDocument/2006/relationships/image" Target="../media/image42.emf"/><Relationship Id="rId25" Type="http://schemas.openxmlformats.org/officeDocument/2006/relationships/image" Target="../media/image46.emf"/><Relationship Id="rId2" Type="http://schemas.openxmlformats.org/officeDocument/2006/relationships/customXml" Target="../ink/ink17.xml"/><Relationship Id="rId16" Type="http://schemas.openxmlformats.org/officeDocument/2006/relationships/customXml" Target="../ink/ink24.xml"/><Relationship Id="rId20" Type="http://schemas.openxmlformats.org/officeDocument/2006/relationships/customXml" Target="../ink/ink26.xml"/><Relationship Id="rId1" Type="http://schemas.openxmlformats.org/officeDocument/2006/relationships/slideLayout" Target="../slideLayouts/slideLayout9.xml"/><Relationship Id="rId6" Type="http://schemas.openxmlformats.org/officeDocument/2006/relationships/customXml" Target="../ink/ink19.xml"/><Relationship Id="rId11" Type="http://schemas.openxmlformats.org/officeDocument/2006/relationships/image" Target="../media/image39.emf"/><Relationship Id="rId24" Type="http://schemas.openxmlformats.org/officeDocument/2006/relationships/customXml" Target="../ink/ink28.xml"/><Relationship Id="rId5" Type="http://schemas.openxmlformats.org/officeDocument/2006/relationships/image" Target="../media/image36.emf"/><Relationship Id="rId15" Type="http://schemas.openxmlformats.org/officeDocument/2006/relationships/image" Target="../media/image41.emf"/><Relationship Id="rId23" Type="http://schemas.openxmlformats.org/officeDocument/2006/relationships/image" Target="../media/image45.emf"/><Relationship Id="rId10" Type="http://schemas.openxmlformats.org/officeDocument/2006/relationships/customXml" Target="../ink/ink21.xml"/><Relationship Id="rId19" Type="http://schemas.openxmlformats.org/officeDocument/2006/relationships/image" Target="../media/image43.emf"/><Relationship Id="rId4" Type="http://schemas.openxmlformats.org/officeDocument/2006/relationships/customXml" Target="../ink/ink18.xml"/><Relationship Id="rId9" Type="http://schemas.openxmlformats.org/officeDocument/2006/relationships/image" Target="../media/image38.emf"/><Relationship Id="rId14" Type="http://schemas.openxmlformats.org/officeDocument/2006/relationships/customXml" Target="../ink/ink23.xml"/><Relationship Id="rId22" Type="http://schemas.openxmlformats.org/officeDocument/2006/relationships/customXml" Target="../ink/ink27.xml"/><Relationship Id="rId27" Type="http://schemas.openxmlformats.org/officeDocument/2006/relationships/image" Target="../media/image47.emf"/></Relationships>
</file>

<file path=ppt/slides/_rels/slide17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18" Type="http://schemas.openxmlformats.org/officeDocument/2006/relationships/image" Target="../media/image33.png"/><Relationship Id="rId3" Type="http://schemas.openxmlformats.org/officeDocument/2006/relationships/image" Target="../media/image18.png"/><Relationship Id="rId21" Type="http://schemas.openxmlformats.org/officeDocument/2006/relationships/image" Target="../media/image36.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2.png"/><Relationship Id="rId2" Type="http://schemas.openxmlformats.org/officeDocument/2006/relationships/image" Target="../media/image17.png"/><Relationship Id="rId16" Type="http://schemas.openxmlformats.org/officeDocument/2006/relationships/image" Target="../media/image31.png"/><Relationship Id="rId20" Type="http://schemas.openxmlformats.org/officeDocument/2006/relationships/image" Target="../media/image35.png"/><Relationship Id="rId1" Type="http://schemas.openxmlformats.org/officeDocument/2006/relationships/slideLayout" Target="../slideLayouts/slideLayout8.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5" Type="http://schemas.openxmlformats.org/officeDocument/2006/relationships/image" Target="../media/image30.png"/><Relationship Id="rId10" Type="http://schemas.openxmlformats.org/officeDocument/2006/relationships/image" Target="../media/image25.png"/><Relationship Id="rId19" Type="http://schemas.openxmlformats.org/officeDocument/2006/relationships/image" Target="../media/image34.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_rels/slide18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8.xml"/><Relationship Id="rId5" Type="http://schemas.openxmlformats.org/officeDocument/2006/relationships/image" Target="../media/image40.png"/><Relationship Id="rId4" Type="http://schemas.openxmlformats.org/officeDocument/2006/relationships/image" Target="../media/image39.png"/></Relationships>
</file>

<file path=ppt/slides/_rels/slide18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8.xml"/><Relationship Id="rId4" Type="http://schemas.openxmlformats.org/officeDocument/2006/relationships/image" Target="../media/image43.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8.xml"/></Relationships>
</file>

<file path=ppt/slides/_rels/slide19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8.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990600" y="1143000"/>
            <a:ext cx="10871202" cy="1184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120505" tIns="59264" rIns="120505" bIns="59264" numCol="1" anchor="b" anchorCtr="0" compatLnSpc="1">
            <a:prstTxWarp prst="textNoShape">
              <a:avLst/>
            </a:prstTxWarp>
          </a:bodyPr>
          <a:lstStyle>
            <a:lvl1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mj-lt"/>
                <a:ea typeface="+mj-ea"/>
                <a:cs typeface="+mj-cs"/>
              </a:defRPr>
            </a:lvl1pPr>
            <a:lvl2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2pPr>
            <a:lvl3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3pPr>
            <a:lvl4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4pPr>
            <a:lvl5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5pPr>
            <a:lvl6pPr marL="4572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6pPr>
            <a:lvl7pPr marL="9144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7pPr>
            <a:lvl8pPr marL="13716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8pPr>
            <a:lvl9pPr marL="18288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9pPr>
          </a:lstStyle>
          <a:p>
            <a:pPr algn="r">
              <a:defRPr/>
            </a:pPr>
            <a:r>
              <a:rPr lang="en-US" sz="4000" dirty="0" smtClean="0"/>
              <a:t>Building XAML.C# for </a:t>
            </a:r>
          </a:p>
          <a:p>
            <a:pPr algn="r">
              <a:defRPr/>
            </a:pPr>
            <a:r>
              <a:rPr lang="en-US" sz="4000" dirty="0" smtClean="0"/>
              <a:t>Desktop, Store, and Phone</a:t>
            </a:r>
            <a:endParaRPr lang="en-US" sz="4000" dirty="0"/>
          </a:p>
        </p:txBody>
      </p:sp>
      <p:sp>
        <p:nvSpPr>
          <p:cNvPr id="5" name="Rectangle 4"/>
          <p:cNvSpPr>
            <a:spLocks noChangeArrowheads="1"/>
          </p:cNvSpPr>
          <p:nvPr/>
        </p:nvSpPr>
        <p:spPr bwMode="auto">
          <a:xfrm>
            <a:off x="3886200" y="2371726"/>
            <a:ext cx="7848601" cy="1438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564" tIns="57283" rIns="114564" bIns="57283"/>
          <a:lstStyle/>
          <a:p>
            <a:pPr algn="r">
              <a:defRPr/>
            </a:pPr>
            <a:r>
              <a:rPr lang="en-US" sz="3200" b="1" dirty="0" smtClean="0">
                <a:solidFill>
                  <a:srgbClr val="FFFFFF"/>
                </a:solidFill>
                <a:effectLst>
                  <a:outerShdw blurRad="38100" dist="38100" dir="2700000" algn="tl">
                    <a:srgbClr val="000000"/>
                  </a:outerShdw>
                </a:effectLst>
              </a:rPr>
              <a:t>Philip Japikse (@</a:t>
            </a:r>
            <a:r>
              <a:rPr lang="en-US" sz="3200" b="1" dirty="0" err="1" smtClean="0">
                <a:solidFill>
                  <a:srgbClr val="FFFFFF"/>
                </a:solidFill>
                <a:effectLst>
                  <a:outerShdw blurRad="38100" dist="38100" dir="2700000" algn="tl">
                    <a:srgbClr val="000000"/>
                  </a:outerShdw>
                </a:effectLst>
              </a:rPr>
              <a:t>skimedic</a:t>
            </a:r>
            <a:r>
              <a:rPr lang="en-US" sz="3200" b="1" dirty="0" smtClean="0">
                <a:solidFill>
                  <a:srgbClr val="FFFFFF"/>
                </a:solidFill>
                <a:effectLst>
                  <a:outerShdw blurRad="38100" dist="38100" dir="2700000" algn="tl">
                    <a:srgbClr val="000000"/>
                  </a:outerShdw>
                </a:effectLst>
              </a:rPr>
              <a:t>)</a:t>
            </a:r>
            <a:endParaRPr lang="en-US" sz="2933" b="1" dirty="0">
              <a:solidFill>
                <a:srgbClr val="FFFFFF"/>
              </a:solidFill>
              <a:effectLst>
                <a:outerShdw blurRad="38100" dist="38100" dir="2700000" algn="tl">
                  <a:srgbClr val="000000"/>
                </a:outerShdw>
              </a:effectLst>
            </a:endParaRPr>
          </a:p>
          <a:p>
            <a:pPr algn="r">
              <a:defRPr/>
            </a:pPr>
            <a:r>
              <a:rPr lang="en-US" sz="3200" b="1" dirty="0" smtClean="0">
                <a:solidFill>
                  <a:srgbClr val="00B0EB"/>
                </a:solidFill>
              </a:rPr>
              <a:t>Principal Architect, InterKnowlogy</a:t>
            </a:r>
            <a:endParaRPr lang="en-US" sz="3600" b="1" dirty="0">
              <a:solidFill>
                <a:srgbClr val="FFCC00"/>
              </a:solidFill>
            </a:endParaRPr>
          </a:p>
          <a:p>
            <a:pPr>
              <a:defRPr/>
            </a:pPr>
            <a:endParaRPr lang="en-US" sz="2133" b="1" dirty="0">
              <a:solidFill>
                <a:srgbClr val="FFCC00"/>
              </a:solidFill>
            </a:endParaRPr>
          </a:p>
          <a:p>
            <a:pPr>
              <a:defRPr/>
            </a:pPr>
            <a:endParaRPr lang="en-US" sz="1867" dirty="0">
              <a:solidFill>
                <a:srgbClr val="FFFFFF"/>
              </a:solidFill>
              <a:latin typeface="Times New Roman" pitchFamily="28" charset="0"/>
            </a:endParaRPr>
          </a:p>
        </p:txBody>
      </p:sp>
      <p:sp>
        <p:nvSpPr>
          <p:cNvPr id="6" name="Text Box 7"/>
          <p:cNvSpPr txBox="1">
            <a:spLocks noChangeArrowheads="1"/>
          </p:cNvSpPr>
          <p:nvPr/>
        </p:nvSpPr>
        <p:spPr bwMode="auto">
          <a:xfrm>
            <a:off x="8839201" y="3366005"/>
            <a:ext cx="2895602" cy="748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pPr algn="r" eaLnBrk="0" hangingPunct="0"/>
            <a:r>
              <a:rPr lang="en-US" sz="2133" dirty="0">
                <a:solidFill>
                  <a:srgbClr val="FFFFFF"/>
                </a:solidFill>
                <a:latin typeface="Arial" charset="0"/>
              </a:rPr>
              <a:t>Level: </a:t>
            </a:r>
            <a:r>
              <a:rPr lang="en-US" sz="2133" dirty="0">
                <a:solidFill>
                  <a:srgbClr val="00B0EB"/>
                </a:solidFill>
                <a:latin typeface="Arial" charset="0"/>
              </a:rPr>
              <a:t>Intermediate</a:t>
            </a:r>
            <a:endParaRPr lang="en-US" sz="2133" dirty="0">
              <a:solidFill>
                <a:srgbClr val="80FF00"/>
              </a:solidFill>
              <a:latin typeface="Arial" charset="0"/>
            </a:endParaRPr>
          </a:p>
          <a:p>
            <a:pPr algn="r" eaLnBrk="0" hangingPunct="0"/>
            <a:endParaRPr lang="en-US" sz="2133" b="1" dirty="0">
              <a:solidFill>
                <a:srgbClr val="FFFFFF"/>
              </a:solidFill>
              <a:latin typeface="Arial" charset="0"/>
            </a:endParaRPr>
          </a:p>
        </p:txBody>
      </p:sp>
    </p:spTree>
    <p:extLst>
      <p:ext uri="{BB962C8B-B14F-4D97-AF65-F5344CB8AC3E}">
        <p14:creationId xmlns:p14="http://schemas.microsoft.com/office/powerpoint/2010/main" val="231595021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What is XAML</a:t>
            </a:r>
            <a:endParaRPr lang="en-US" dirty="0"/>
          </a:p>
        </p:txBody>
      </p:sp>
      <p:sp>
        <p:nvSpPr>
          <p:cNvPr id="5" name="Content Placeholder 4"/>
          <p:cNvSpPr>
            <a:spLocks noGrp="1"/>
          </p:cNvSpPr>
          <p:nvPr>
            <p:ph idx="1"/>
          </p:nvPr>
        </p:nvSpPr>
        <p:spPr/>
        <p:txBody>
          <a:bodyPr>
            <a:normAutofit fontScale="92500" lnSpcReduction="10000"/>
          </a:bodyPr>
          <a:lstStyle/>
          <a:p>
            <a:r>
              <a:rPr lang="en-US" dirty="0" err="1" smtClean="0"/>
              <a:t>e</a:t>
            </a:r>
            <a:r>
              <a:rPr lang="en-US" u="sng" dirty="0" err="1" smtClean="0"/>
              <a:t>X</a:t>
            </a:r>
            <a:r>
              <a:rPr lang="en-US" dirty="0" err="1" smtClean="0"/>
              <a:t>tensible</a:t>
            </a:r>
            <a:r>
              <a:rPr lang="en-US" dirty="0" smtClean="0"/>
              <a:t> </a:t>
            </a:r>
            <a:r>
              <a:rPr lang="en-US" u="sng" dirty="0" smtClean="0"/>
              <a:t>A</a:t>
            </a:r>
            <a:r>
              <a:rPr lang="en-US" dirty="0" smtClean="0"/>
              <a:t>pplication </a:t>
            </a:r>
            <a:r>
              <a:rPr lang="en-US" u="sng" dirty="0" smtClean="0"/>
              <a:t>M</a:t>
            </a:r>
            <a:r>
              <a:rPr lang="en-US" dirty="0" smtClean="0"/>
              <a:t>arkup </a:t>
            </a:r>
            <a:r>
              <a:rPr lang="en-US" u="sng" dirty="0" smtClean="0"/>
              <a:t>L</a:t>
            </a:r>
            <a:r>
              <a:rPr lang="en-US" dirty="0" smtClean="0"/>
              <a:t>anguage</a:t>
            </a:r>
          </a:p>
          <a:p>
            <a:pPr lvl="1"/>
            <a:r>
              <a:rPr lang="en-US" dirty="0" smtClean="0"/>
              <a:t>Based on XAML</a:t>
            </a:r>
          </a:p>
          <a:p>
            <a:r>
              <a:rPr lang="en-US" dirty="0" smtClean="0"/>
              <a:t>XAML Documents define the arrangement of:</a:t>
            </a:r>
          </a:p>
          <a:p>
            <a:pPr lvl="1"/>
            <a:r>
              <a:rPr lang="en-US" dirty="0" smtClean="0"/>
              <a:t>Panels, Buttons, Controls, </a:t>
            </a:r>
            <a:r>
              <a:rPr lang="en-US" dirty="0" err="1" smtClean="0"/>
              <a:t>UIElements</a:t>
            </a:r>
            <a:endParaRPr lang="en-US" dirty="0" smtClean="0"/>
          </a:p>
          <a:p>
            <a:r>
              <a:rPr lang="en-US" dirty="0" smtClean="0"/>
              <a:t>Used to create UIs for</a:t>
            </a:r>
          </a:p>
          <a:p>
            <a:pPr lvl="1"/>
            <a:r>
              <a:rPr lang="en-US" dirty="0" smtClean="0"/>
              <a:t>Windows Presentation Foundation (WPF)</a:t>
            </a:r>
          </a:p>
          <a:p>
            <a:pPr lvl="1"/>
            <a:r>
              <a:rPr lang="en-US" dirty="0" smtClean="0"/>
              <a:t>Windows 8.x apps (WIN8)</a:t>
            </a:r>
          </a:p>
          <a:p>
            <a:pPr lvl="1"/>
            <a:r>
              <a:rPr lang="en-US" dirty="0" smtClean="0"/>
              <a:t>Windows Phone apps (WP)</a:t>
            </a:r>
          </a:p>
          <a:p>
            <a:pPr lvl="1"/>
            <a:r>
              <a:rPr lang="en-US" dirty="0" smtClean="0"/>
              <a:t>Windows Workflow Foundation (WF)</a:t>
            </a:r>
          </a:p>
          <a:p>
            <a:endParaRPr lang="en-US" dirty="0"/>
          </a:p>
        </p:txBody>
      </p:sp>
    </p:spTree>
    <p:extLst>
      <p:ext uri="{BB962C8B-B14F-4D97-AF65-F5344CB8AC3E}">
        <p14:creationId xmlns:p14="http://schemas.microsoft.com/office/powerpoint/2010/main" val="309281966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to Implement for MVVM?</a:t>
            </a:r>
            <a:endParaRPr lang="en-US" dirty="0"/>
          </a:p>
        </p:txBody>
      </p:sp>
      <p:sp>
        <p:nvSpPr>
          <p:cNvPr id="6" name="Content Placeholder 5"/>
          <p:cNvSpPr>
            <a:spLocks noGrp="1"/>
          </p:cNvSpPr>
          <p:nvPr>
            <p:ph idx="1"/>
          </p:nvPr>
        </p:nvSpPr>
        <p:spPr>
          <a:prstGeom prst="rect">
            <a:avLst/>
          </a:prstGeom>
        </p:spPr>
        <p:txBody>
          <a:bodyPr/>
          <a:lstStyle/>
          <a:p>
            <a:r>
              <a:rPr lang="en-US" dirty="0" smtClean="0"/>
              <a:t>Anemic Model</a:t>
            </a:r>
          </a:p>
          <a:p>
            <a:pPr lvl="1"/>
            <a:r>
              <a:rPr lang="en-US" dirty="0" smtClean="0"/>
              <a:t>Implemented in ViewModel</a:t>
            </a:r>
          </a:p>
          <a:p>
            <a:pPr lvl="1"/>
            <a:r>
              <a:rPr lang="en-US" dirty="0" smtClean="0"/>
              <a:t>“Cleaner” model</a:t>
            </a:r>
          </a:p>
          <a:p>
            <a:pPr lvl="1"/>
            <a:r>
              <a:rPr lang="en-US" dirty="0" smtClean="0"/>
              <a:t>Lots of code duplication</a:t>
            </a:r>
          </a:p>
          <a:p>
            <a:r>
              <a:rPr lang="en-US" dirty="0" smtClean="0"/>
              <a:t>Anemic ViewModel</a:t>
            </a:r>
          </a:p>
          <a:p>
            <a:pPr lvl="1"/>
            <a:r>
              <a:rPr lang="en-US" dirty="0" smtClean="0"/>
              <a:t>Implemented in Model</a:t>
            </a:r>
          </a:p>
          <a:p>
            <a:pPr lvl="1"/>
            <a:r>
              <a:rPr lang="en-US" dirty="0" smtClean="0"/>
              <a:t>Less code duplication</a:t>
            </a:r>
          </a:p>
          <a:p>
            <a:pPr lvl="1"/>
            <a:r>
              <a:rPr lang="en-US" dirty="0" smtClean="0"/>
              <a:t>Mixing of concerns?</a:t>
            </a:r>
            <a:endParaRPr lang="en-US" dirty="0"/>
          </a:p>
        </p:txBody>
      </p:sp>
    </p:spTree>
    <p:extLst>
      <p:ext uri="{BB962C8B-B14F-4D97-AF65-F5344CB8AC3E}">
        <p14:creationId xmlns:p14="http://schemas.microsoft.com/office/powerpoint/2010/main" val="338713768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Observables</a:t>
            </a:r>
            <a:endParaRPr lang="en-US" dirty="0"/>
          </a:p>
        </p:txBody>
      </p:sp>
    </p:spTree>
    <p:extLst>
      <p:ext uri="{BB962C8B-B14F-4D97-AF65-F5344CB8AC3E}">
        <p14:creationId xmlns:p14="http://schemas.microsoft.com/office/powerpoint/2010/main" val="360689291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Validation</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254057623"/>
      </p:ext>
    </p:extLst>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Validation Methods</a:t>
            </a:r>
            <a:endParaRPr lang="en-US" dirty="0"/>
          </a:p>
        </p:txBody>
      </p:sp>
      <p:sp>
        <p:nvSpPr>
          <p:cNvPr id="5" name="Content Placeholder 4"/>
          <p:cNvSpPr>
            <a:spLocks noGrp="1"/>
          </p:cNvSpPr>
          <p:nvPr>
            <p:ph idx="1"/>
          </p:nvPr>
        </p:nvSpPr>
        <p:spPr/>
        <p:txBody>
          <a:bodyPr/>
          <a:lstStyle/>
          <a:p>
            <a:r>
              <a:rPr lang="en-US" dirty="0" smtClean="0"/>
              <a:t>Raise an error on your data object</a:t>
            </a:r>
          </a:p>
          <a:p>
            <a:pPr lvl="1"/>
            <a:r>
              <a:rPr lang="en-US" dirty="0" smtClean="0"/>
              <a:t>Normally errors are ignored on bindings</a:t>
            </a:r>
          </a:p>
          <a:p>
            <a:pPr lvl="1"/>
            <a:r>
              <a:rPr lang="en-US" dirty="0" smtClean="0"/>
              <a:t>Set </a:t>
            </a:r>
          </a:p>
          <a:p>
            <a:r>
              <a:rPr lang="en-US" dirty="0" smtClean="0"/>
              <a:t>Use </a:t>
            </a:r>
            <a:r>
              <a:rPr lang="en-US" dirty="0" err="1" smtClean="0"/>
              <a:t>INotifyDataErrorInfo</a:t>
            </a:r>
            <a:r>
              <a:rPr lang="en-US" dirty="0" smtClean="0"/>
              <a:t> or </a:t>
            </a:r>
            <a:r>
              <a:rPr lang="en-US" dirty="0" err="1" smtClean="0"/>
              <a:t>IDataErrorInfo</a:t>
            </a:r>
            <a:endParaRPr lang="en-US" dirty="0" smtClean="0"/>
          </a:p>
          <a:p>
            <a:pPr lvl="1"/>
            <a:r>
              <a:rPr lang="en-US" dirty="0" err="1" smtClean="0"/>
              <a:t>INotifyDataErrorInfo</a:t>
            </a:r>
            <a:r>
              <a:rPr lang="en-US" dirty="0" smtClean="0"/>
              <a:t> is new in WPF 4.5</a:t>
            </a:r>
          </a:p>
          <a:p>
            <a:r>
              <a:rPr lang="en-US" dirty="0" smtClean="0"/>
              <a:t>Define validation at the binding level</a:t>
            </a:r>
          </a:p>
          <a:p>
            <a:r>
              <a:rPr lang="en-US" dirty="0" smtClean="0"/>
              <a:t>Note: Validation only occurs with </a:t>
            </a:r>
            <a:r>
              <a:rPr lang="en-US" dirty="0" err="1" smtClean="0"/>
              <a:t>TwoWay</a:t>
            </a:r>
            <a:r>
              <a:rPr lang="en-US" dirty="0" smtClean="0"/>
              <a:t> or </a:t>
            </a:r>
            <a:r>
              <a:rPr lang="en-US" dirty="0" err="1" smtClean="0"/>
              <a:t>OneWayToSource</a:t>
            </a:r>
            <a:r>
              <a:rPr lang="en-US" dirty="0" smtClean="0"/>
              <a:t> binding modes</a:t>
            </a:r>
          </a:p>
        </p:txBody>
      </p:sp>
    </p:spTree>
    <p:extLst>
      <p:ext uri="{BB962C8B-B14F-4D97-AF65-F5344CB8AC3E}">
        <p14:creationId xmlns:p14="http://schemas.microsoft.com/office/powerpoint/2010/main" val="262259167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ValidatesOnException</a:t>
            </a:r>
            <a:endParaRPr lang="en-US" dirty="0"/>
          </a:p>
        </p:txBody>
      </p:sp>
      <p:sp>
        <p:nvSpPr>
          <p:cNvPr id="4" name="Content Placeholder 3"/>
          <p:cNvSpPr>
            <a:spLocks noGrp="1"/>
          </p:cNvSpPr>
          <p:nvPr>
            <p:ph idx="1"/>
          </p:nvPr>
        </p:nvSpPr>
        <p:spPr/>
        <p:txBody>
          <a:bodyPr>
            <a:normAutofit/>
          </a:bodyPr>
          <a:lstStyle/>
          <a:p>
            <a:r>
              <a:rPr lang="en-US" dirty="0" smtClean="0"/>
              <a:t>Raises exceptions from bound property</a:t>
            </a:r>
          </a:p>
          <a:p>
            <a:r>
              <a:rPr lang="en-US" dirty="0" smtClean="0"/>
              <a:t>Sets </a:t>
            </a:r>
            <a:r>
              <a:rPr lang="en-US" dirty="0" err="1" smtClean="0"/>
              <a:t>Validation.HasError</a:t>
            </a:r>
            <a:r>
              <a:rPr lang="en-US" dirty="0" smtClean="0"/>
              <a:t> = True</a:t>
            </a:r>
          </a:p>
          <a:p>
            <a:r>
              <a:rPr lang="en-US" dirty="0" smtClean="0"/>
              <a:t>Creates </a:t>
            </a:r>
            <a:r>
              <a:rPr lang="en-US" dirty="0" err="1" smtClean="0"/>
              <a:t>ValidationError</a:t>
            </a:r>
            <a:r>
              <a:rPr lang="en-US" dirty="0" smtClean="0"/>
              <a:t> object</a:t>
            </a:r>
          </a:p>
          <a:p>
            <a:r>
              <a:rPr lang="en-US" dirty="0" smtClean="0"/>
              <a:t>If </a:t>
            </a:r>
            <a:r>
              <a:rPr lang="en-US" dirty="0" err="1" smtClean="0"/>
              <a:t>NotifyOnValidationError</a:t>
            </a:r>
            <a:r>
              <a:rPr lang="en-US" dirty="0" smtClean="0"/>
              <a:t> = true</a:t>
            </a:r>
          </a:p>
          <a:p>
            <a:pPr lvl="1"/>
            <a:r>
              <a:rPr lang="en-US" dirty="0" smtClean="0"/>
              <a:t>WPF raises </a:t>
            </a:r>
            <a:r>
              <a:rPr lang="en-US" dirty="0" err="1" smtClean="0"/>
              <a:t>Validation.Error</a:t>
            </a:r>
            <a:endParaRPr lang="en-US" dirty="0"/>
          </a:p>
        </p:txBody>
      </p:sp>
    </p:spTree>
    <p:extLst>
      <p:ext uri="{BB962C8B-B14F-4D97-AF65-F5344CB8AC3E}">
        <p14:creationId xmlns:p14="http://schemas.microsoft.com/office/powerpoint/2010/main" val="394570834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smtClean="0"/>
              <a:t>IDataErrorInfo</a:t>
            </a:r>
            <a:endParaRPr lang="en-US" dirty="0"/>
          </a:p>
        </p:txBody>
      </p:sp>
      <p:sp>
        <p:nvSpPr>
          <p:cNvPr id="7" name="Content Placeholder 6"/>
          <p:cNvSpPr>
            <a:spLocks noGrp="1"/>
          </p:cNvSpPr>
          <p:nvPr>
            <p:ph idx="1"/>
          </p:nvPr>
        </p:nvSpPr>
        <p:spPr>
          <a:prstGeom prst="rect">
            <a:avLst/>
          </a:prstGeom>
        </p:spPr>
        <p:txBody>
          <a:bodyPr/>
          <a:lstStyle/>
          <a:p>
            <a:r>
              <a:rPr lang="en-US" dirty="0" smtClean="0"/>
              <a:t>Add an string indexer for the Item property</a:t>
            </a:r>
          </a:p>
          <a:p>
            <a:r>
              <a:rPr lang="en-US" dirty="0" smtClean="0"/>
              <a:t>Error property is not used by WPF</a:t>
            </a:r>
          </a:p>
          <a:p>
            <a:r>
              <a:rPr lang="en-US" dirty="0" smtClean="0"/>
              <a:t>Relies on </a:t>
            </a:r>
            <a:r>
              <a:rPr lang="en-US" dirty="0" err="1" smtClean="0"/>
              <a:t>INotifyPropertyChanged</a:t>
            </a:r>
            <a:endParaRPr lang="en-US" dirty="0" smtClean="0"/>
          </a:p>
          <a:p>
            <a:r>
              <a:rPr lang="en-US" dirty="0" smtClean="0"/>
              <a:t>Requires </a:t>
            </a:r>
            <a:r>
              <a:rPr lang="en-US" dirty="0" err="1" smtClean="0"/>
              <a:t>ValidatesOnDataErrorrs</a:t>
            </a:r>
            <a:r>
              <a:rPr lang="en-US" dirty="0" smtClean="0"/>
              <a:t> in binding</a:t>
            </a:r>
            <a:endParaRPr lang="en-US" dirty="0"/>
          </a:p>
        </p:txBody>
      </p:sp>
    </p:spTree>
    <p:extLst>
      <p:ext uri="{BB962C8B-B14F-4D97-AF65-F5344CB8AC3E}">
        <p14:creationId xmlns:p14="http://schemas.microsoft.com/office/powerpoint/2010/main" val="75261164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Implementing </a:t>
            </a:r>
            <a:r>
              <a:rPr lang="en-US" dirty="0" err="1" smtClean="0"/>
              <a:t>IDataErrorInfo</a:t>
            </a:r>
            <a:endParaRPr lang="en-US" dirty="0"/>
          </a:p>
        </p:txBody>
      </p:sp>
      <p:sp>
        <p:nvSpPr>
          <p:cNvPr id="7" name="Content Placeholder 6"/>
          <p:cNvSpPr>
            <a:spLocks noGrp="1"/>
          </p:cNvSpPr>
          <p:nvPr>
            <p:ph type="body" sz="quarter" idx="10"/>
          </p:nvPr>
        </p:nvSpPr>
        <p:spPr>
          <a:prstGeom prst="rect">
            <a:avLst/>
          </a:prstGeom>
        </p:spPr>
        <p:txBody>
          <a:bodyPr>
            <a:noAutofit/>
          </a:bodyPr>
          <a:lstStyle/>
          <a:p>
            <a:r>
              <a:rPr lang="en-US" sz="1400" dirty="0">
                <a:solidFill>
                  <a:srgbClr val="0000FF"/>
                </a:solidFill>
              </a:rPr>
              <a:t>public</a:t>
            </a:r>
            <a:r>
              <a:rPr lang="en-US" sz="1400" dirty="0">
                <a:solidFill>
                  <a:srgbClr val="000000"/>
                </a:solidFill>
              </a:rPr>
              <a:t> </a:t>
            </a:r>
            <a:r>
              <a:rPr lang="en-US" sz="1400" dirty="0">
                <a:solidFill>
                  <a:srgbClr val="0000FF"/>
                </a:solidFill>
              </a:rPr>
              <a:t>class</a:t>
            </a:r>
            <a:r>
              <a:rPr lang="en-US" sz="1400" dirty="0">
                <a:solidFill>
                  <a:srgbClr val="000000"/>
                </a:solidFill>
              </a:rPr>
              <a:t> Product : </a:t>
            </a:r>
            <a:r>
              <a:rPr lang="en-US" sz="1400" dirty="0" err="1">
                <a:solidFill>
                  <a:srgbClr val="000000"/>
                </a:solidFill>
              </a:rPr>
              <a:t>IDataErrorInfo</a:t>
            </a:r>
            <a:r>
              <a:rPr lang="en-US" sz="1400" dirty="0">
                <a:solidFill>
                  <a:srgbClr val="000000"/>
                </a:solidFill>
              </a:rPr>
              <a:t> </a:t>
            </a:r>
            <a:br>
              <a:rPr lang="en-US" sz="1400" dirty="0">
                <a:solidFill>
                  <a:srgbClr val="000000"/>
                </a:solidFill>
              </a:rPr>
            </a:br>
            <a:r>
              <a:rPr lang="en-US" sz="1400" dirty="0">
                <a:solidFill>
                  <a:srgbClr val="000000"/>
                </a:solidFill>
              </a:rPr>
              <a:t>{ </a:t>
            </a:r>
            <a:br>
              <a:rPr lang="en-US" sz="1400" dirty="0">
                <a:solidFill>
                  <a:srgbClr val="000000"/>
                </a:solidFill>
              </a:rPr>
            </a:br>
            <a:r>
              <a:rPr lang="en-US" sz="1400" dirty="0">
                <a:solidFill>
                  <a:srgbClr val="000000"/>
                </a:solidFill>
              </a:rPr>
              <a:t>   </a:t>
            </a:r>
            <a:r>
              <a:rPr lang="en-US" sz="1400" dirty="0">
                <a:solidFill>
                  <a:srgbClr val="0000FF"/>
                </a:solidFill>
              </a:rPr>
              <a:t>public</a:t>
            </a:r>
            <a:r>
              <a:rPr lang="en-US" sz="1400" dirty="0">
                <a:solidFill>
                  <a:srgbClr val="000000"/>
                </a:solidFill>
              </a:rPr>
              <a:t> </a:t>
            </a:r>
            <a:r>
              <a:rPr lang="en-US" sz="1400" dirty="0">
                <a:solidFill>
                  <a:srgbClr val="0000FF"/>
                </a:solidFill>
              </a:rPr>
              <a:t>string</a:t>
            </a:r>
            <a:r>
              <a:rPr lang="en-US" sz="1400" dirty="0">
                <a:solidFill>
                  <a:srgbClr val="000000"/>
                </a:solidFill>
              </a:rPr>
              <a:t> </a:t>
            </a:r>
            <a:r>
              <a:rPr lang="en-US" sz="1400" dirty="0">
                <a:solidFill>
                  <a:srgbClr val="0000FF"/>
                </a:solidFill>
              </a:rPr>
              <a:t>this</a:t>
            </a:r>
            <a:r>
              <a:rPr lang="en-US" sz="1400" dirty="0">
                <a:solidFill>
                  <a:srgbClr val="000000"/>
                </a:solidFill>
              </a:rPr>
              <a:t>[</a:t>
            </a:r>
            <a:r>
              <a:rPr lang="en-US" sz="1400" dirty="0">
                <a:solidFill>
                  <a:srgbClr val="0000FF"/>
                </a:solidFill>
              </a:rPr>
              <a:t>string</a:t>
            </a:r>
            <a:r>
              <a:rPr lang="en-US" sz="1400" dirty="0">
                <a:solidFill>
                  <a:srgbClr val="000000"/>
                </a:solidFill>
              </a:rPr>
              <a:t> </a:t>
            </a:r>
            <a:r>
              <a:rPr lang="en-US" sz="1400" dirty="0" err="1">
                <a:solidFill>
                  <a:srgbClr val="000000"/>
                </a:solidFill>
              </a:rPr>
              <a:t>columnName</a:t>
            </a:r>
            <a:r>
              <a:rPr lang="en-US" sz="1400" dirty="0">
                <a:solidFill>
                  <a:srgbClr val="000000"/>
                </a:solidFill>
              </a:rPr>
              <a:t>] </a:t>
            </a:r>
            <a:br>
              <a:rPr lang="en-US" sz="1400" dirty="0">
                <a:solidFill>
                  <a:srgbClr val="000000"/>
                </a:solidFill>
              </a:rPr>
            </a:br>
            <a:r>
              <a:rPr lang="en-US" sz="1400" dirty="0">
                <a:solidFill>
                  <a:srgbClr val="000000"/>
                </a:solidFill>
              </a:rPr>
              <a:t>   { </a:t>
            </a:r>
            <a:br>
              <a:rPr lang="en-US" sz="1400" dirty="0">
                <a:solidFill>
                  <a:srgbClr val="000000"/>
                </a:solidFill>
              </a:rPr>
            </a:br>
            <a:r>
              <a:rPr lang="en-US" sz="1400" dirty="0">
                <a:solidFill>
                  <a:srgbClr val="000000"/>
                </a:solidFill>
              </a:rPr>
              <a:t>      </a:t>
            </a:r>
            <a:r>
              <a:rPr lang="en-US" sz="1400" dirty="0">
                <a:solidFill>
                  <a:srgbClr val="0000FF"/>
                </a:solidFill>
              </a:rPr>
              <a:t>get</a:t>
            </a:r>
            <a:r>
              <a:rPr lang="en-US" sz="1400" dirty="0">
                <a:solidFill>
                  <a:srgbClr val="000000"/>
                </a:solidFill>
              </a:rPr>
              <a:t> </a:t>
            </a:r>
            <a:br>
              <a:rPr lang="en-US" sz="1400" dirty="0">
                <a:solidFill>
                  <a:srgbClr val="000000"/>
                </a:solidFill>
              </a:rPr>
            </a:br>
            <a:r>
              <a:rPr lang="en-US" sz="1400" dirty="0">
                <a:solidFill>
                  <a:srgbClr val="000000"/>
                </a:solidFill>
              </a:rPr>
              <a:t>      </a:t>
            </a:r>
            <a:r>
              <a:rPr lang="en-US" sz="1400" dirty="0" smtClean="0">
                <a:solidFill>
                  <a:srgbClr val="000000"/>
                </a:solidFill>
              </a:rPr>
              <a:t>{ </a:t>
            </a:r>
            <a:r>
              <a:rPr lang="en-US" sz="1400" dirty="0">
                <a:solidFill>
                  <a:srgbClr val="000000"/>
                </a:solidFill>
              </a:rPr>
              <a:t/>
            </a:r>
            <a:br>
              <a:rPr lang="en-US" sz="1400" dirty="0">
                <a:solidFill>
                  <a:srgbClr val="000000"/>
                </a:solidFill>
              </a:rPr>
            </a:br>
            <a:r>
              <a:rPr lang="en-US" sz="1400" dirty="0">
                <a:solidFill>
                  <a:srgbClr val="000000"/>
                </a:solidFill>
              </a:rPr>
              <a:t>         </a:t>
            </a:r>
            <a:r>
              <a:rPr lang="en-US" sz="1400" dirty="0" err="1">
                <a:solidFill>
                  <a:srgbClr val="000000"/>
                </a:solidFill>
              </a:rPr>
              <a:t>var</a:t>
            </a:r>
            <a:r>
              <a:rPr lang="en-US" sz="1400" dirty="0">
                <a:solidFill>
                  <a:srgbClr val="000000"/>
                </a:solidFill>
              </a:rPr>
              <a:t> field = (</a:t>
            </a:r>
            <a:r>
              <a:rPr lang="en-US" sz="1400" dirty="0" err="1">
                <a:solidFill>
                  <a:srgbClr val="000000"/>
                </a:solidFill>
              </a:rPr>
              <a:t>FieldNames</a:t>
            </a:r>
            <a:r>
              <a:rPr lang="en-US" sz="1400" dirty="0">
                <a:solidFill>
                  <a:srgbClr val="000000"/>
                </a:solidFill>
              </a:rPr>
              <a:t>)</a:t>
            </a:r>
            <a:r>
              <a:rPr lang="en-US" sz="1400" dirty="0" err="1">
                <a:solidFill>
                  <a:srgbClr val="000000"/>
                </a:solidFill>
              </a:rPr>
              <a:t>Enum.Parse</a:t>
            </a:r>
            <a:r>
              <a:rPr lang="en-US" sz="1400" dirty="0">
                <a:solidFill>
                  <a:srgbClr val="000000"/>
                </a:solidFill>
              </a:rPr>
              <a:t>(</a:t>
            </a:r>
            <a:r>
              <a:rPr lang="en-US" sz="1400" dirty="0" err="1">
                <a:solidFill>
                  <a:srgbClr val="0000FF"/>
                </a:solidFill>
              </a:rPr>
              <a:t>typeof</a:t>
            </a:r>
            <a:r>
              <a:rPr lang="en-US" sz="1400" dirty="0">
                <a:solidFill>
                  <a:srgbClr val="000000"/>
                </a:solidFill>
              </a:rPr>
              <a:t>(</a:t>
            </a:r>
            <a:r>
              <a:rPr lang="en-US" sz="1400" dirty="0" err="1">
                <a:solidFill>
                  <a:srgbClr val="000000"/>
                </a:solidFill>
              </a:rPr>
              <a:t>FieldNames</a:t>
            </a:r>
            <a:r>
              <a:rPr lang="en-US" sz="1400" dirty="0">
                <a:solidFill>
                  <a:srgbClr val="000000"/>
                </a:solidFill>
              </a:rPr>
              <a:t>), </a:t>
            </a:r>
            <a:r>
              <a:rPr lang="en-US" sz="1400" dirty="0" err="1">
                <a:solidFill>
                  <a:srgbClr val="000000"/>
                </a:solidFill>
              </a:rPr>
              <a:t>columnName</a:t>
            </a:r>
            <a:r>
              <a:rPr lang="en-US" sz="1400" dirty="0">
                <a:solidFill>
                  <a:srgbClr val="000000"/>
                </a:solidFill>
              </a:rPr>
              <a:t>); </a:t>
            </a:r>
            <a:br>
              <a:rPr lang="en-US" sz="1400" dirty="0">
                <a:solidFill>
                  <a:srgbClr val="000000"/>
                </a:solidFill>
              </a:rPr>
            </a:br>
            <a:r>
              <a:rPr lang="en-US" sz="1400" dirty="0">
                <a:solidFill>
                  <a:srgbClr val="000000"/>
                </a:solidFill>
              </a:rPr>
              <a:t>         </a:t>
            </a:r>
            <a:r>
              <a:rPr lang="en-US" sz="1400" dirty="0">
                <a:solidFill>
                  <a:srgbClr val="0000FF"/>
                </a:solidFill>
              </a:rPr>
              <a:t>switch</a:t>
            </a:r>
            <a:r>
              <a:rPr lang="en-US" sz="1400" dirty="0">
                <a:solidFill>
                  <a:srgbClr val="000000"/>
                </a:solidFill>
              </a:rPr>
              <a:t> (field) </a:t>
            </a:r>
            <a:br>
              <a:rPr lang="en-US" sz="1400" dirty="0">
                <a:solidFill>
                  <a:srgbClr val="000000"/>
                </a:solidFill>
              </a:rPr>
            </a:br>
            <a:r>
              <a:rPr lang="en-US" sz="1400" dirty="0">
                <a:solidFill>
                  <a:srgbClr val="000000"/>
                </a:solidFill>
              </a:rPr>
              <a:t>         { </a:t>
            </a:r>
            <a:br>
              <a:rPr lang="en-US" sz="1400" dirty="0">
                <a:solidFill>
                  <a:srgbClr val="000000"/>
                </a:solidFill>
              </a:rPr>
            </a:br>
            <a:r>
              <a:rPr lang="en-US" sz="1400" dirty="0">
                <a:solidFill>
                  <a:srgbClr val="000000"/>
                </a:solidFill>
              </a:rPr>
              <a:t>            </a:t>
            </a:r>
            <a:r>
              <a:rPr lang="en-US" sz="1400" dirty="0">
                <a:solidFill>
                  <a:srgbClr val="0000FF"/>
                </a:solidFill>
              </a:rPr>
              <a:t>case</a:t>
            </a:r>
            <a:r>
              <a:rPr lang="en-US" sz="1400" dirty="0">
                <a:solidFill>
                  <a:srgbClr val="000000"/>
                </a:solidFill>
              </a:rPr>
              <a:t> </a:t>
            </a:r>
            <a:r>
              <a:rPr lang="en-US" sz="1400" dirty="0" err="1">
                <a:solidFill>
                  <a:srgbClr val="000000"/>
                </a:solidFill>
              </a:rPr>
              <a:t>FieldNames.Inventory</a:t>
            </a:r>
            <a:r>
              <a:rPr lang="en-US" sz="1400" dirty="0">
                <a:solidFill>
                  <a:srgbClr val="000000"/>
                </a:solidFill>
              </a:rPr>
              <a:t>: </a:t>
            </a:r>
            <a:br>
              <a:rPr lang="en-US" sz="1400" dirty="0">
                <a:solidFill>
                  <a:srgbClr val="000000"/>
                </a:solidFill>
              </a:rPr>
            </a:br>
            <a:r>
              <a:rPr lang="en-US" sz="1400" dirty="0">
                <a:solidFill>
                  <a:srgbClr val="000000"/>
                </a:solidFill>
              </a:rPr>
              <a:t>               </a:t>
            </a:r>
            <a:r>
              <a:rPr lang="en-US" sz="1400" dirty="0">
                <a:solidFill>
                  <a:srgbClr val="0000FF"/>
                </a:solidFill>
              </a:rPr>
              <a:t>if</a:t>
            </a:r>
            <a:r>
              <a:rPr lang="en-US" sz="1400" dirty="0">
                <a:solidFill>
                  <a:srgbClr val="000000"/>
                </a:solidFill>
              </a:rPr>
              <a:t> (Inventory &lt; </a:t>
            </a:r>
            <a:r>
              <a:rPr lang="en-US" sz="1400" dirty="0">
                <a:solidFill>
                  <a:srgbClr val="800080"/>
                </a:solidFill>
              </a:rPr>
              <a:t>0</a:t>
            </a:r>
            <a:r>
              <a:rPr lang="en-US" sz="1400" dirty="0">
                <a:solidFill>
                  <a:srgbClr val="000000"/>
                </a:solidFill>
              </a:rPr>
              <a:t>) { </a:t>
            </a:r>
            <a:r>
              <a:rPr lang="en-US" sz="1400" dirty="0">
                <a:solidFill>
                  <a:srgbClr val="0000FF"/>
                </a:solidFill>
              </a:rPr>
              <a:t>return</a:t>
            </a:r>
            <a:r>
              <a:rPr lang="en-US" sz="1400" dirty="0">
                <a:solidFill>
                  <a:srgbClr val="000000"/>
                </a:solidFill>
              </a:rPr>
              <a:t> </a:t>
            </a:r>
            <a:r>
              <a:rPr lang="en-US" sz="1400" dirty="0">
                <a:solidFill>
                  <a:srgbClr val="800000"/>
                </a:solidFill>
              </a:rPr>
              <a:t>"Inventory can not be less than zero"</a:t>
            </a:r>
            <a:r>
              <a:rPr lang="en-US" sz="1400" dirty="0">
                <a:solidFill>
                  <a:srgbClr val="000000"/>
                </a:solidFill>
              </a:rPr>
              <a:t>;} </a:t>
            </a:r>
            <a:br>
              <a:rPr lang="en-US" sz="1400" dirty="0">
                <a:solidFill>
                  <a:srgbClr val="000000"/>
                </a:solidFill>
              </a:rPr>
            </a:br>
            <a:r>
              <a:rPr lang="en-US" sz="1400" dirty="0">
                <a:solidFill>
                  <a:srgbClr val="000000"/>
                </a:solidFill>
              </a:rPr>
              <a:t>               </a:t>
            </a:r>
            <a:r>
              <a:rPr lang="en-US" sz="1400" dirty="0">
                <a:solidFill>
                  <a:srgbClr val="0000FF"/>
                </a:solidFill>
              </a:rPr>
              <a:t>break</a:t>
            </a:r>
            <a:r>
              <a:rPr lang="en-US" sz="1400" dirty="0">
                <a:solidFill>
                  <a:srgbClr val="000000"/>
                </a:solidFill>
              </a:rPr>
              <a:t>; </a:t>
            </a:r>
            <a:br>
              <a:rPr lang="en-US" sz="1400" dirty="0">
                <a:solidFill>
                  <a:srgbClr val="000000"/>
                </a:solidFill>
              </a:rPr>
            </a:br>
            <a:r>
              <a:rPr lang="en-US" sz="1400" dirty="0">
                <a:solidFill>
                  <a:srgbClr val="000000"/>
                </a:solidFill>
              </a:rPr>
              <a:t>        </a:t>
            </a:r>
            <a:r>
              <a:rPr lang="en-US" sz="1400" dirty="0" smtClean="0">
                <a:solidFill>
                  <a:srgbClr val="000000"/>
                </a:solidFill>
              </a:rPr>
              <a:t>    </a:t>
            </a:r>
            <a:r>
              <a:rPr lang="en-US" sz="1400" dirty="0" smtClean="0">
                <a:solidFill>
                  <a:srgbClr val="0000FF"/>
                </a:solidFill>
              </a:rPr>
              <a:t>case</a:t>
            </a:r>
            <a:r>
              <a:rPr lang="en-US" sz="1400" dirty="0" smtClean="0">
                <a:solidFill>
                  <a:srgbClr val="000000"/>
                </a:solidFill>
              </a:rPr>
              <a:t> </a:t>
            </a:r>
            <a:r>
              <a:rPr lang="en-US" sz="1400" dirty="0" err="1">
                <a:solidFill>
                  <a:srgbClr val="000000"/>
                </a:solidFill>
              </a:rPr>
              <a:t>FieldNames.Price</a:t>
            </a:r>
            <a:r>
              <a:rPr lang="en-US" sz="1400" dirty="0">
                <a:solidFill>
                  <a:srgbClr val="000000"/>
                </a:solidFill>
              </a:rPr>
              <a:t>: </a:t>
            </a:r>
            <a:br>
              <a:rPr lang="en-US" sz="1400" dirty="0">
                <a:solidFill>
                  <a:srgbClr val="000000"/>
                </a:solidFill>
              </a:rPr>
            </a:br>
            <a:r>
              <a:rPr lang="en-US" sz="1400" dirty="0">
                <a:solidFill>
                  <a:srgbClr val="000000"/>
                </a:solidFill>
              </a:rPr>
              <a:t>               </a:t>
            </a:r>
            <a:r>
              <a:rPr lang="en-US" sz="1400" dirty="0">
                <a:solidFill>
                  <a:srgbClr val="0000FF"/>
                </a:solidFill>
              </a:rPr>
              <a:t>if</a:t>
            </a:r>
            <a:r>
              <a:rPr lang="en-US" sz="1400" dirty="0">
                <a:solidFill>
                  <a:srgbClr val="000000"/>
                </a:solidFill>
              </a:rPr>
              <a:t> (Price &lt; </a:t>
            </a:r>
            <a:r>
              <a:rPr lang="en-US" sz="1400" dirty="0">
                <a:solidFill>
                  <a:srgbClr val="800080"/>
                </a:solidFill>
              </a:rPr>
              <a:t>0</a:t>
            </a:r>
            <a:r>
              <a:rPr lang="en-US" sz="1400" dirty="0">
                <a:solidFill>
                  <a:srgbClr val="000000"/>
                </a:solidFill>
              </a:rPr>
              <a:t>) {</a:t>
            </a:r>
            <a:r>
              <a:rPr lang="en-US" sz="1400" dirty="0">
                <a:solidFill>
                  <a:srgbClr val="0000FF"/>
                </a:solidFill>
              </a:rPr>
              <a:t>return</a:t>
            </a:r>
            <a:r>
              <a:rPr lang="en-US" sz="1400" dirty="0">
                <a:solidFill>
                  <a:srgbClr val="000000"/>
                </a:solidFill>
              </a:rPr>
              <a:t> </a:t>
            </a:r>
            <a:r>
              <a:rPr lang="en-US" sz="1400" dirty="0">
                <a:solidFill>
                  <a:srgbClr val="800000"/>
                </a:solidFill>
              </a:rPr>
              <a:t>"Price can not be less than zero"</a:t>
            </a:r>
            <a:r>
              <a:rPr lang="en-US" sz="1400" dirty="0">
                <a:solidFill>
                  <a:srgbClr val="000000"/>
                </a:solidFill>
              </a:rPr>
              <a:t>;} </a:t>
            </a:r>
            <a:br>
              <a:rPr lang="en-US" sz="1400" dirty="0">
                <a:solidFill>
                  <a:srgbClr val="000000"/>
                </a:solidFill>
              </a:rPr>
            </a:br>
            <a:r>
              <a:rPr lang="en-US" sz="1400" dirty="0">
                <a:solidFill>
                  <a:srgbClr val="000000"/>
                </a:solidFill>
              </a:rPr>
              <a:t>               </a:t>
            </a:r>
            <a:r>
              <a:rPr lang="en-US" sz="1400" dirty="0">
                <a:solidFill>
                  <a:srgbClr val="0000FF"/>
                </a:solidFill>
              </a:rPr>
              <a:t>break</a:t>
            </a:r>
            <a:r>
              <a:rPr lang="en-US" sz="1400" dirty="0">
                <a:solidFill>
                  <a:srgbClr val="000000"/>
                </a:solidFill>
              </a:rPr>
              <a:t>; </a:t>
            </a:r>
            <a:br>
              <a:rPr lang="en-US" sz="1400" dirty="0">
                <a:solidFill>
                  <a:srgbClr val="000000"/>
                </a:solidFill>
              </a:rPr>
            </a:br>
            <a:r>
              <a:rPr lang="en-US" sz="1400" dirty="0">
                <a:solidFill>
                  <a:srgbClr val="000000"/>
                </a:solidFill>
              </a:rPr>
              <a:t>         } </a:t>
            </a:r>
            <a:br>
              <a:rPr lang="en-US" sz="1400" dirty="0">
                <a:solidFill>
                  <a:srgbClr val="000000"/>
                </a:solidFill>
              </a:rPr>
            </a:br>
            <a:r>
              <a:rPr lang="en-US" sz="1400" dirty="0">
                <a:solidFill>
                  <a:srgbClr val="000000"/>
                </a:solidFill>
              </a:rPr>
              <a:t>         </a:t>
            </a:r>
            <a:r>
              <a:rPr lang="en-US" sz="1400" dirty="0">
                <a:solidFill>
                  <a:srgbClr val="0000FF"/>
                </a:solidFill>
              </a:rPr>
              <a:t>return</a:t>
            </a:r>
            <a:r>
              <a:rPr lang="en-US" sz="1400" dirty="0">
                <a:solidFill>
                  <a:srgbClr val="000000"/>
                </a:solidFill>
              </a:rPr>
              <a:t> </a:t>
            </a:r>
            <a:r>
              <a:rPr lang="en-US" sz="1400" dirty="0" err="1">
                <a:solidFill>
                  <a:srgbClr val="0000FF"/>
                </a:solidFill>
              </a:rPr>
              <a:t>string</a:t>
            </a:r>
            <a:r>
              <a:rPr lang="en-US" sz="1400" dirty="0" err="1">
                <a:solidFill>
                  <a:srgbClr val="000000"/>
                </a:solidFill>
              </a:rPr>
              <a:t>.Empty</a:t>
            </a:r>
            <a:r>
              <a:rPr lang="en-US" sz="1400" dirty="0">
                <a:solidFill>
                  <a:srgbClr val="000000"/>
                </a:solidFill>
              </a:rPr>
              <a:t>; </a:t>
            </a:r>
            <a:br>
              <a:rPr lang="en-US" sz="1400" dirty="0">
                <a:solidFill>
                  <a:srgbClr val="000000"/>
                </a:solidFill>
              </a:rPr>
            </a:br>
            <a:r>
              <a:rPr lang="en-US" sz="1400" dirty="0">
                <a:solidFill>
                  <a:srgbClr val="000000"/>
                </a:solidFill>
              </a:rPr>
              <a:t>    </a:t>
            </a:r>
            <a:r>
              <a:rPr lang="en-US" sz="1400" dirty="0" smtClean="0">
                <a:solidFill>
                  <a:srgbClr val="000000"/>
                </a:solidFill>
              </a:rPr>
              <a:t>  } </a:t>
            </a:r>
            <a:r>
              <a:rPr lang="en-US" sz="1400" dirty="0">
                <a:solidFill>
                  <a:srgbClr val="000000"/>
                </a:solidFill>
              </a:rPr>
              <a:t/>
            </a:r>
            <a:br>
              <a:rPr lang="en-US" sz="1400" dirty="0">
                <a:solidFill>
                  <a:srgbClr val="000000"/>
                </a:solidFill>
              </a:rPr>
            </a:br>
            <a:r>
              <a:rPr lang="en-US" sz="1400" dirty="0">
                <a:solidFill>
                  <a:srgbClr val="000000"/>
                </a:solidFill>
              </a:rPr>
              <a:t>  </a:t>
            </a:r>
            <a:r>
              <a:rPr lang="en-US" sz="1400" dirty="0" smtClean="0">
                <a:solidFill>
                  <a:srgbClr val="000000"/>
                </a:solidFill>
              </a:rPr>
              <a:t> } </a:t>
            </a:r>
          </a:p>
          <a:p>
            <a:r>
              <a:rPr lang="en-US" sz="1400" dirty="0">
                <a:solidFill>
                  <a:srgbClr val="000000"/>
                </a:solidFill>
              </a:rPr>
              <a:t/>
            </a:r>
            <a:br>
              <a:rPr lang="en-US" sz="1400" dirty="0">
                <a:solidFill>
                  <a:srgbClr val="000000"/>
                </a:solidFill>
              </a:rPr>
            </a:br>
            <a:r>
              <a:rPr lang="en-US" sz="1400" dirty="0">
                <a:solidFill>
                  <a:srgbClr val="000000"/>
                </a:solidFill>
              </a:rPr>
              <a:t>   </a:t>
            </a:r>
            <a:r>
              <a:rPr lang="en-US" sz="1400" dirty="0">
                <a:solidFill>
                  <a:srgbClr val="0000FF"/>
                </a:solidFill>
              </a:rPr>
              <a:t>public</a:t>
            </a:r>
            <a:r>
              <a:rPr lang="en-US" sz="1400" dirty="0">
                <a:solidFill>
                  <a:srgbClr val="000000"/>
                </a:solidFill>
              </a:rPr>
              <a:t> </a:t>
            </a:r>
            <a:r>
              <a:rPr lang="en-US" sz="1400" dirty="0">
                <a:solidFill>
                  <a:srgbClr val="0000FF"/>
                </a:solidFill>
              </a:rPr>
              <a:t>string</a:t>
            </a:r>
            <a:r>
              <a:rPr lang="en-US" sz="1400" dirty="0">
                <a:solidFill>
                  <a:srgbClr val="000000"/>
                </a:solidFill>
              </a:rPr>
              <a:t> Error </a:t>
            </a:r>
            <a:r>
              <a:rPr lang="en-US" sz="1400" dirty="0" smtClean="0">
                <a:solidFill>
                  <a:srgbClr val="000000"/>
                </a:solidFill>
              </a:rPr>
              <a:t>{ </a:t>
            </a:r>
            <a:r>
              <a:rPr lang="en-US" sz="1400" dirty="0" smtClean="0">
                <a:solidFill>
                  <a:srgbClr val="0000FF"/>
                </a:solidFill>
              </a:rPr>
              <a:t>get</a:t>
            </a:r>
            <a:r>
              <a:rPr lang="en-US" sz="1400" dirty="0" smtClean="0">
                <a:solidFill>
                  <a:srgbClr val="000000"/>
                </a:solidFill>
              </a:rPr>
              <a:t> </a:t>
            </a:r>
            <a:r>
              <a:rPr lang="en-US" sz="1400" dirty="0">
                <a:solidFill>
                  <a:srgbClr val="000000"/>
                </a:solidFill>
              </a:rPr>
              <a:t>{ </a:t>
            </a:r>
            <a:r>
              <a:rPr lang="en-US" sz="1400" dirty="0">
                <a:solidFill>
                  <a:srgbClr val="0000FF"/>
                </a:solidFill>
              </a:rPr>
              <a:t>throw</a:t>
            </a:r>
            <a:r>
              <a:rPr lang="en-US" sz="1400" dirty="0">
                <a:solidFill>
                  <a:srgbClr val="000000"/>
                </a:solidFill>
              </a:rPr>
              <a:t> </a:t>
            </a:r>
            <a:r>
              <a:rPr lang="en-US" sz="1400" dirty="0">
                <a:solidFill>
                  <a:srgbClr val="0000FF"/>
                </a:solidFill>
              </a:rPr>
              <a:t>new</a:t>
            </a:r>
            <a:r>
              <a:rPr lang="en-US" sz="1400" dirty="0">
                <a:solidFill>
                  <a:srgbClr val="000000"/>
                </a:solidFill>
              </a:rPr>
              <a:t> </a:t>
            </a:r>
            <a:r>
              <a:rPr lang="en-US" sz="1400" dirty="0" err="1">
                <a:solidFill>
                  <a:srgbClr val="000000"/>
                </a:solidFill>
              </a:rPr>
              <a:t>NotImplementedException</a:t>
            </a:r>
            <a:r>
              <a:rPr lang="en-US" sz="1400" dirty="0">
                <a:solidFill>
                  <a:srgbClr val="000000"/>
                </a:solidFill>
              </a:rPr>
              <a:t>();} </a:t>
            </a:r>
            <a:r>
              <a:rPr lang="en-US" sz="1400" dirty="0" smtClean="0">
                <a:solidFill>
                  <a:srgbClr val="000000"/>
                </a:solidFill>
              </a:rPr>
              <a:t>} </a:t>
            </a:r>
            <a:r>
              <a:rPr lang="en-US" sz="1400" dirty="0">
                <a:solidFill>
                  <a:srgbClr val="000000"/>
                </a:solidFill>
              </a:rPr>
              <a:t/>
            </a:r>
            <a:br>
              <a:rPr lang="en-US" sz="1400" dirty="0">
                <a:solidFill>
                  <a:srgbClr val="000000"/>
                </a:solidFill>
              </a:rPr>
            </a:br>
            <a:r>
              <a:rPr lang="en-US" sz="1400" dirty="0">
                <a:solidFill>
                  <a:srgbClr val="000000"/>
                </a:solidFill>
              </a:rPr>
              <a:t>} </a:t>
            </a:r>
            <a:br>
              <a:rPr lang="en-US" sz="1400" dirty="0">
                <a:solidFill>
                  <a:srgbClr val="000000"/>
                </a:solidFill>
              </a:rPr>
            </a:br>
            <a:r>
              <a:rPr lang="en-US" sz="1400" dirty="0">
                <a:solidFill>
                  <a:srgbClr val="000000"/>
                </a:solidFill>
              </a:rPr>
              <a:t/>
            </a:r>
            <a:br>
              <a:rPr lang="en-US" sz="1400" dirty="0">
                <a:solidFill>
                  <a:srgbClr val="000000"/>
                </a:solidFill>
              </a:rPr>
            </a:br>
            <a:endParaRPr lang="en-US" sz="1400" dirty="0"/>
          </a:p>
          <a:p>
            <a:r>
              <a:rPr lang="en-US" sz="1400" dirty="0"/>
              <a:t/>
            </a:r>
            <a:br>
              <a:rPr lang="en-US" sz="1400" dirty="0"/>
            </a:br>
            <a:endParaRPr lang="en-US" sz="1400" dirty="0"/>
          </a:p>
        </p:txBody>
      </p:sp>
    </p:spTree>
    <p:extLst>
      <p:ext uri="{BB962C8B-B14F-4D97-AF65-F5344CB8AC3E}">
        <p14:creationId xmlns:p14="http://schemas.microsoft.com/office/powerpoint/2010/main" val="348057118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Leveraging Validation in XAML</a:t>
            </a:r>
            <a:endParaRPr lang="en-US" dirty="0"/>
          </a:p>
        </p:txBody>
      </p:sp>
      <p:sp>
        <p:nvSpPr>
          <p:cNvPr id="5" name="Content Placeholder 4"/>
          <p:cNvSpPr>
            <a:spLocks noGrp="1"/>
          </p:cNvSpPr>
          <p:nvPr>
            <p:ph type="body" sz="quarter" idx="10"/>
          </p:nvPr>
        </p:nvSpPr>
        <p:spPr>
          <a:prstGeom prst="rect">
            <a:avLst/>
          </a:prstGeom>
        </p:spPr>
        <p:txBody>
          <a:bodyPr>
            <a:noAutofit/>
          </a:bodyPr>
          <a:lstStyle/>
          <a:p>
            <a:r>
              <a:rPr lang="en-US" sz="1600" dirty="0">
                <a:solidFill>
                  <a:srgbClr val="0000FF"/>
                </a:solidFill>
                <a:latin typeface="Consolas" panose="020B0609020204030204" pitchFamily="49" charset="0"/>
              </a:rPr>
              <a:t>&lt;</a:t>
            </a:r>
            <a:r>
              <a:rPr lang="en-US" sz="1600" dirty="0" err="1">
                <a:solidFill>
                  <a:srgbClr val="800000"/>
                </a:solidFill>
                <a:latin typeface="Consolas" panose="020B0609020204030204" pitchFamily="49" charset="0"/>
              </a:rPr>
              <a:t>TextBox</a:t>
            </a:r>
            <a:r>
              <a:rPr lang="en-US" sz="1600" dirty="0">
                <a:solidFill>
                  <a:srgbClr val="800000"/>
                </a:solidFill>
                <a:latin typeface="Consolas" panose="020B0609020204030204" pitchFamily="49" charset="0"/>
              </a:rPr>
              <a:t> </a:t>
            </a:r>
            <a:r>
              <a:rPr lang="en-US" sz="1600" dirty="0">
                <a:solidFill>
                  <a:srgbClr val="FF0000"/>
                </a:solidFill>
                <a:latin typeface="Consolas" panose="020B0609020204030204" pitchFamily="49" charset="0"/>
              </a:rPr>
              <a:t>Text</a:t>
            </a:r>
            <a:r>
              <a:rPr lang="en-US" sz="1600" dirty="0">
                <a:solidFill>
                  <a:srgbClr val="0000FF"/>
                </a:solidFill>
                <a:latin typeface="Consolas" panose="020B0609020204030204" pitchFamily="49" charset="0"/>
              </a:rPr>
              <a:t>="{Binding </a:t>
            </a:r>
            <a:r>
              <a:rPr lang="en-US" sz="1600" dirty="0" err="1">
                <a:solidFill>
                  <a:srgbClr val="0000FF"/>
                </a:solidFill>
                <a:latin typeface="Consolas" panose="020B0609020204030204" pitchFamily="49" charset="0"/>
              </a:rPr>
              <a:t>ElementName</a:t>
            </a:r>
            <a:r>
              <a:rPr lang="en-US" sz="1600" dirty="0">
                <a:solidFill>
                  <a:srgbClr val="0000FF"/>
                </a:solidFill>
                <a:latin typeface="Consolas" panose="020B0609020204030204" pitchFamily="49" charset="0"/>
              </a:rPr>
              <a:t>=</a:t>
            </a:r>
            <a:r>
              <a:rPr lang="en-US" sz="1600" dirty="0" err="1">
                <a:solidFill>
                  <a:srgbClr val="0000FF"/>
                </a:solidFill>
                <a:latin typeface="Consolas" panose="020B0609020204030204" pitchFamily="49" charset="0"/>
              </a:rPr>
              <a:t>ProductSelector</a:t>
            </a:r>
            <a:r>
              <a:rPr lang="en-US" sz="1600" dirty="0">
                <a:solidFill>
                  <a:srgbClr val="0000FF"/>
                </a:solidFill>
                <a:latin typeface="Consolas" panose="020B0609020204030204" pitchFamily="49" charset="0"/>
              </a:rPr>
              <a:t>, 	Path=</a:t>
            </a:r>
            <a:r>
              <a:rPr lang="en-US" sz="1600" dirty="0" err="1">
                <a:solidFill>
                  <a:srgbClr val="0000FF"/>
                </a:solidFill>
                <a:latin typeface="Consolas" panose="020B0609020204030204" pitchFamily="49" charset="0"/>
              </a:rPr>
              <a:t>SelectedItem.ModelName</a:t>
            </a:r>
            <a:r>
              <a:rPr lang="en-US" sz="1600" dirty="0">
                <a:solidFill>
                  <a:srgbClr val="0000FF"/>
                </a:solidFill>
                <a:latin typeface="Consolas" panose="020B0609020204030204" pitchFamily="49" charset="0"/>
              </a:rPr>
              <a:t>, </a:t>
            </a:r>
            <a:br>
              <a:rPr lang="en-US" sz="1600" dirty="0">
                <a:solidFill>
                  <a:srgbClr val="0000FF"/>
                </a:solidFill>
                <a:latin typeface="Consolas" panose="020B0609020204030204" pitchFamily="49" charset="0"/>
              </a:rPr>
            </a:br>
            <a:r>
              <a:rPr lang="en-US" sz="1600" dirty="0">
                <a:solidFill>
                  <a:srgbClr val="0000FF"/>
                </a:solidFill>
                <a:latin typeface="Consolas" panose="020B0609020204030204" pitchFamily="49" charset="0"/>
              </a:rPr>
              <a:t>	</a:t>
            </a:r>
            <a:r>
              <a:rPr lang="en-US" sz="1600" dirty="0" err="1">
                <a:solidFill>
                  <a:srgbClr val="0000FF"/>
                </a:solidFill>
                <a:latin typeface="Consolas" panose="020B0609020204030204" pitchFamily="49" charset="0"/>
              </a:rPr>
              <a:t>ValidatesOnExceptions</a:t>
            </a:r>
            <a:r>
              <a:rPr lang="en-US" sz="1600" dirty="0">
                <a:solidFill>
                  <a:srgbClr val="0000FF"/>
                </a:solidFill>
                <a:latin typeface="Consolas" panose="020B0609020204030204" pitchFamily="49" charset="0"/>
              </a:rPr>
              <a:t>=true, </a:t>
            </a:r>
            <a:r>
              <a:rPr lang="en-US" sz="1600" dirty="0" err="1">
                <a:solidFill>
                  <a:srgbClr val="0000FF"/>
                </a:solidFill>
                <a:latin typeface="Consolas" panose="020B0609020204030204" pitchFamily="49" charset="0"/>
              </a:rPr>
              <a:t>ValidatesOnDataErrors</a:t>
            </a:r>
            <a:r>
              <a:rPr lang="en-US" sz="1600" dirty="0">
                <a:solidFill>
                  <a:srgbClr val="0000FF"/>
                </a:solidFill>
                <a:latin typeface="Consolas" panose="020B0609020204030204" pitchFamily="49" charset="0"/>
              </a:rPr>
              <a:t>=true}"</a:t>
            </a:r>
            <a:r>
              <a:rPr lang="en-US" sz="1600" dirty="0">
                <a:solidFill>
                  <a:srgbClr val="FF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r>
            <a:br>
              <a:rPr lang="en-US" sz="1600" dirty="0">
                <a:solidFill>
                  <a:srgbClr val="000000"/>
                </a:solidFill>
                <a:latin typeface="Consolas" panose="020B0609020204030204" pitchFamily="49" charset="0"/>
              </a:rPr>
            </a:br>
            <a:r>
              <a:rPr lang="en-US" sz="1600" dirty="0">
                <a:solidFill>
                  <a:srgbClr val="0000FF"/>
                </a:solidFill>
                <a:latin typeface="Consolas" panose="020B0609020204030204" pitchFamily="49" charset="0"/>
              </a:rPr>
              <a:t>&lt;</a:t>
            </a:r>
            <a:r>
              <a:rPr lang="en-US" sz="1600" dirty="0" err="1">
                <a:solidFill>
                  <a:srgbClr val="800000"/>
                </a:solidFill>
                <a:latin typeface="Consolas" panose="020B0609020204030204" pitchFamily="49" charset="0"/>
              </a:rPr>
              <a:t>Style.Triggers</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Trigger </a:t>
            </a:r>
            <a:r>
              <a:rPr lang="en-US" sz="1600" dirty="0">
                <a:solidFill>
                  <a:srgbClr val="FF0000"/>
                </a:solidFill>
                <a:latin typeface="Consolas" panose="020B0609020204030204" pitchFamily="49" charset="0"/>
              </a:rPr>
              <a:t>Property</a:t>
            </a:r>
            <a:r>
              <a:rPr lang="en-US" sz="1600" dirty="0">
                <a:solidFill>
                  <a:srgbClr val="0000FF"/>
                </a:solidFill>
                <a:latin typeface="Consolas" panose="020B0609020204030204" pitchFamily="49" charset="0"/>
              </a:rPr>
              <a:t>="</a:t>
            </a:r>
            <a:r>
              <a:rPr lang="en-US" sz="1600" dirty="0" err="1">
                <a:solidFill>
                  <a:srgbClr val="0000FF"/>
                </a:solidFill>
                <a:latin typeface="Consolas" panose="020B0609020204030204" pitchFamily="49" charset="0"/>
              </a:rPr>
              <a:t>Validation.HasError</a:t>
            </a:r>
            <a:r>
              <a:rPr lang="en-US" sz="1600" dirty="0">
                <a:solidFill>
                  <a:srgbClr val="0000FF"/>
                </a:solidFill>
                <a:latin typeface="Consolas" panose="020B0609020204030204" pitchFamily="49" charset="0"/>
              </a:rPr>
              <a:t>"</a:t>
            </a:r>
            <a:r>
              <a:rPr lang="en-US" sz="1600" dirty="0">
                <a:solidFill>
                  <a:srgbClr val="FF0000"/>
                </a:solidFill>
                <a:latin typeface="Consolas" panose="020B0609020204030204" pitchFamily="49" charset="0"/>
              </a:rPr>
              <a:t> Value</a:t>
            </a:r>
            <a:r>
              <a:rPr lang="en-US" sz="1600" dirty="0">
                <a:solidFill>
                  <a:srgbClr val="0000FF"/>
                </a:solidFill>
                <a:latin typeface="Consolas" panose="020B0609020204030204" pitchFamily="49" charset="0"/>
              </a:rPr>
              <a:t>="true"&gt;</a:t>
            </a:r>
            <a:r>
              <a:rPr lang="en-US" sz="1600" dirty="0">
                <a:solidFill>
                  <a:srgbClr val="000000"/>
                </a:solidFill>
                <a:latin typeface="Consolas" panose="020B0609020204030204" pitchFamily="49" charset="0"/>
              </a:rPr>
              <a:t> </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Setter </a:t>
            </a:r>
            <a:r>
              <a:rPr lang="en-US" sz="1600" dirty="0">
                <a:solidFill>
                  <a:srgbClr val="FF0000"/>
                </a:solidFill>
                <a:latin typeface="Consolas" panose="020B0609020204030204" pitchFamily="49" charset="0"/>
              </a:rPr>
              <a:t>Property</a:t>
            </a:r>
            <a:r>
              <a:rPr lang="en-US" sz="1600" dirty="0">
                <a:solidFill>
                  <a:srgbClr val="0000FF"/>
                </a:solidFill>
                <a:latin typeface="Consolas" panose="020B0609020204030204" pitchFamily="49" charset="0"/>
              </a:rPr>
              <a:t>="Background"</a:t>
            </a:r>
            <a:r>
              <a:rPr lang="en-US" sz="1600" dirty="0">
                <a:solidFill>
                  <a:srgbClr val="FF0000"/>
                </a:solidFill>
                <a:latin typeface="Consolas" panose="020B0609020204030204" pitchFamily="49" charset="0"/>
              </a:rPr>
              <a:t> Value</a:t>
            </a:r>
            <a:r>
              <a:rPr lang="en-US" sz="1600" dirty="0">
                <a:solidFill>
                  <a:srgbClr val="0000FF"/>
                </a:solidFill>
                <a:latin typeface="Consolas" panose="020B0609020204030204" pitchFamily="49" charset="0"/>
              </a:rPr>
              <a:t>="Pink"</a:t>
            </a:r>
            <a:r>
              <a:rPr lang="en-US" sz="1600" dirty="0">
                <a:solidFill>
                  <a:srgbClr val="FF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Setter </a:t>
            </a:r>
            <a:r>
              <a:rPr lang="en-US" sz="1600" dirty="0">
                <a:solidFill>
                  <a:srgbClr val="FF0000"/>
                </a:solidFill>
                <a:latin typeface="Consolas" panose="020B0609020204030204" pitchFamily="49" charset="0"/>
              </a:rPr>
              <a:t>Property</a:t>
            </a:r>
            <a:r>
              <a:rPr lang="en-US" sz="1600" dirty="0">
                <a:solidFill>
                  <a:srgbClr val="0000FF"/>
                </a:solidFill>
                <a:latin typeface="Consolas" panose="020B0609020204030204" pitchFamily="49" charset="0"/>
              </a:rPr>
              <a:t>="Foreground"</a:t>
            </a:r>
            <a:r>
              <a:rPr lang="en-US" sz="1600" dirty="0">
                <a:solidFill>
                  <a:srgbClr val="FF0000"/>
                </a:solidFill>
                <a:latin typeface="Consolas" panose="020B0609020204030204" pitchFamily="49" charset="0"/>
              </a:rPr>
              <a:t> Value</a:t>
            </a:r>
            <a:r>
              <a:rPr lang="en-US" sz="1600" dirty="0">
                <a:solidFill>
                  <a:srgbClr val="0000FF"/>
                </a:solidFill>
                <a:latin typeface="Consolas" panose="020B0609020204030204" pitchFamily="49" charset="0"/>
              </a:rPr>
              <a:t>="Black"</a:t>
            </a:r>
            <a:r>
              <a:rPr lang="en-US" sz="1600" dirty="0">
                <a:solidFill>
                  <a:srgbClr val="FF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Trigger</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br>
              <a:rPr lang="en-US" sz="1600" dirty="0">
                <a:solidFill>
                  <a:srgbClr val="000000"/>
                </a:solidFill>
                <a:latin typeface="Consolas" panose="020B0609020204030204" pitchFamily="49" charset="0"/>
              </a:rPr>
            </a:br>
            <a:r>
              <a:rPr lang="en-US" sz="1600" dirty="0">
                <a:solidFill>
                  <a:srgbClr val="0000FF"/>
                </a:solidFill>
                <a:latin typeface="Consolas" panose="020B0609020204030204" pitchFamily="49" charset="0"/>
              </a:rPr>
              <a:t>&lt;/</a:t>
            </a:r>
            <a:r>
              <a:rPr lang="en-US" sz="1600" dirty="0" err="1">
                <a:solidFill>
                  <a:srgbClr val="800000"/>
                </a:solidFill>
                <a:latin typeface="Consolas" panose="020B0609020204030204" pitchFamily="49" charset="0"/>
              </a:rPr>
              <a:t>Style.Triggers</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br>
              <a:rPr lang="en-US" sz="1600" dirty="0">
                <a:solidFill>
                  <a:srgbClr val="000000"/>
                </a:solidFill>
                <a:latin typeface="Consolas" panose="020B0609020204030204" pitchFamily="49" charset="0"/>
              </a:rPr>
            </a:br>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Setter </a:t>
            </a:r>
            <a:r>
              <a:rPr lang="en-US" sz="1600" dirty="0">
                <a:solidFill>
                  <a:srgbClr val="FF0000"/>
                </a:solidFill>
                <a:latin typeface="Consolas" panose="020B0609020204030204" pitchFamily="49" charset="0"/>
              </a:rPr>
              <a:t>Property</a:t>
            </a:r>
            <a:r>
              <a:rPr lang="en-US" sz="1600" dirty="0">
                <a:solidFill>
                  <a:srgbClr val="0000FF"/>
                </a:solidFill>
                <a:latin typeface="Consolas" panose="020B0609020204030204" pitchFamily="49" charset="0"/>
              </a:rPr>
              <a:t>="</a:t>
            </a:r>
            <a:r>
              <a:rPr lang="en-US" sz="1600" dirty="0" err="1">
                <a:solidFill>
                  <a:srgbClr val="0000FF"/>
                </a:solidFill>
                <a:latin typeface="Consolas" panose="020B0609020204030204" pitchFamily="49" charset="0"/>
              </a:rPr>
              <a:t>Validation.ErrorTemplate</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&lt;</a:t>
            </a:r>
            <a:r>
              <a:rPr lang="en-US" sz="1600" dirty="0" err="1">
                <a:solidFill>
                  <a:srgbClr val="800000"/>
                </a:solidFill>
                <a:latin typeface="Consolas" panose="020B0609020204030204" pitchFamily="49" charset="0"/>
              </a:rPr>
              <a:t>Setter.Value</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&lt;</a:t>
            </a:r>
            <a:r>
              <a:rPr lang="en-US" sz="1600" dirty="0" err="1">
                <a:solidFill>
                  <a:srgbClr val="800000"/>
                </a:solidFill>
                <a:latin typeface="Consolas" panose="020B0609020204030204" pitchFamily="49" charset="0"/>
              </a:rPr>
              <a:t>ControlTemplate</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rPr>
              <a:t>	</a:t>
            </a:r>
            <a:r>
              <a:rPr lang="en-US" sz="1600" dirty="0" smtClean="0">
                <a:solidFill>
                  <a:srgbClr val="0000FF"/>
                </a:solidFill>
                <a:latin typeface="Consolas" panose="020B0609020204030204" pitchFamily="49" charset="0"/>
              </a:rPr>
              <a:t>&lt;!</a:t>
            </a:r>
            <a:r>
              <a:rPr lang="en-US" sz="1600" dirty="0" smtClean="0">
                <a:solidFill>
                  <a:srgbClr val="FF00FF"/>
                </a:solidFill>
                <a:latin typeface="Consolas" panose="020B0609020204030204" pitchFamily="49" charset="0"/>
              </a:rPr>
              <a:t> </a:t>
            </a:r>
            <a:r>
              <a:rPr lang="en-US" sz="1600" dirty="0">
                <a:solidFill>
                  <a:srgbClr val="FF00FF"/>
                </a:solidFill>
                <a:latin typeface="Consolas" panose="020B0609020204030204" pitchFamily="49" charset="0"/>
              </a:rPr>
              <a:t>Omitted for brevity --</a:t>
            </a:r>
            <a:r>
              <a:rPr lang="en-US" sz="1600" dirty="0">
                <a:solidFill>
                  <a:srgbClr val="0000FF"/>
                </a:solidFill>
                <a:latin typeface="Consolas" panose="020B0609020204030204" pitchFamily="49" charset="0"/>
              </a:rPr>
              <a:t>&gt;</a:t>
            </a:r>
            <a:r>
              <a:rPr lang="en-US" sz="1600" dirty="0">
                <a:latin typeface="Consolas" panose="020B0609020204030204" pitchFamily="49" charset="0"/>
              </a:rPr>
              <a:t/>
            </a:r>
            <a:br>
              <a:rPr lang="en-US" sz="1600" dirty="0">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&lt;/</a:t>
            </a:r>
            <a:r>
              <a:rPr lang="en-US" sz="1600" dirty="0" err="1">
                <a:solidFill>
                  <a:srgbClr val="800000"/>
                </a:solidFill>
                <a:latin typeface="Consolas" panose="020B0609020204030204" pitchFamily="49" charset="0"/>
              </a:rPr>
              <a:t>ControlTemplate</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&lt;/</a:t>
            </a:r>
            <a:r>
              <a:rPr lang="en-US" sz="1600" dirty="0" err="1">
                <a:solidFill>
                  <a:srgbClr val="800000"/>
                </a:solidFill>
                <a:latin typeface="Consolas" panose="020B0609020204030204" pitchFamily="49" charset="0"/>
              </a:rPr>
              <a:t>Setter.Value</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br>
              <a:rPr lang="en-US" sz="1600" dirty="0">
                <a:solidFill>
                  <a:srgbClr val="000000"/>
                </a:solidFill>
                <a:latin typeface="Consolas" panose="020B0609020204030204" pitchFamily="49" charset="0"/>
              </a:rPr>
            </a:br>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Setter</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br>
              <a:rPr lang="en-US" sz="1600" dirty="0">
                <a:solidFill>
                  <a:srgbClr val="000000"/>
                </a:solidFill>
                <a:latin typeface="Consolas" panose="020B0609020204030204" pitchFamily="49" charset="0"/>
              </a:rPr>
            </a:br>
            <a:endParaRPr lang="en-US" sz="1600" dirty="0">
              <a:latin typeface="Consolas" panose="020B0609020204030204" pitchFamily="49" charset="0"/>
            </a:endParaRPr>
          </a:p>
          <a:p>
            <a:r>
              <a:rPr lang="en-US" sz="1600" dirty="0">
                <a:latin typeface="Consolas" panose="020B0609020204030204" pitchFamily="49" charset="0"/>
              </a:rPr>
              <a:t/>
            </a:r>
            <a:br>
              <a:rPr lang="en-US" sz="1600" dirty="0">
                <a:latin typeface="Consolas" panose="020B0609020204030204" pitchFamily="49" charset="0"/>
              </a:rPr>
            </a:br>
            <a:endParaRPr lang="en-US" sz="1600" dirty="0">
              <a:latin typeface="Consolas" panose="020B0609020204030204" pitchFamily="49" charset="0"/>
            </a:endParaRPr>
          </a:p>
        </p:txBody>
      </p:sp>
    </p:spTree>
    <p:extLst>
      <p:ext uri="{BB962C8B-B14F-4D97-AF65-F5344CB8AC3E}">
        <p14:creationId xmlns:p14="http://schemas.microsoft.com/office/powerpoint/2010/main" val="106167828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INotifyDataErrorInfo</a:t>
            </a:r>
            <a:endParaRPr lang="en-US" dirty="0"/>
          </a:p>
        </p:txBody>
      </p:sp>
      <p:sp>
        <p:nvSpPr>
          <p:cNvPr id="5" name="Content Placeholder 4"/>
          <p:cNvSpPr>
            <a:spLocks noGrp="1"/>
          </p:cNvSpPr>
          <p:nvPr>
            <p:ph idx="1"/>
          </p:nvPr>
        </p:nvSpPr>
        <p:spPr/>
        <p:txBody>
          <a:bodyPr/>
          <a:lstStyle/>
          <a:p>
            <a:r>
              <a:rPr lang="en-US" dirty="0" smtClean="0"/>
              <a:t>New in WPF 4.5</a:t>
            </a:r>
          </a:p>
          <a:p>
            <a:r>
              <a:rPr lang="en-US" dirty="0" smtClean="0"/>
              <a:t>Contains</a:t>
            </a:r>
          </a:p>
          <a:p>
            <a:pPr lvl="1"/>
            <a:r>
              <a:rPr lang="en-US" dirty="0" err="1" smtClean="0"/>
              <a:t>ErrorsChanged</a:t>
            </a:r>
            <a:r>
              <a:rPr lang="en-US" dirty="0" smtClean="0"/>
              <a:t> event</a:t>
            </a:r>
          </a:p>
          <a:p>
            <a:pPr lvl="1"/>
            <a:r>
              <a:rPr lang="en-US" dirty="0" err="1" smtClean="0"/>
              <a:t>HasError</a:t>
            </a:r>
            <a:r>
              <a:rPr lang="en-US" dirty="0" smtClean="0"/>
              <a:t> Boolean</a:t>
            </a:r>
          </a:p>
          <a:p>
            <a:pPr lvl="1"/>
            <a:r>
              <a:rPr lang="en-US" dirty="0" err="1" smtClean="0"/>
              <a:t>GetErrors</a:t>
            </a:r>
            <a:r>
              <a:rPr lang="en-US" dirty="0" smtClean="0"/>
              <a:t>() method to return the errors</a:t>
            </a:r>
          </a:p>
          <a:p>
            <a:r>
              <a:rPr lang="en-US" dirty="0" smtClean="0"/>
              <a:t>Relies on </a:t>
            </a:r>
            <a:r>
              <a:rPr lang="en-US" dirty="0" err="1" smtClean="0"/>
              <a:t>INotifyPropertyChanged</a:t>
            </a:r>
            <a:endParaRPr lang="en-US" dirty="0" smtClean="0"/>
          </a:p>
          <a:p>
            <a:pPr lvl="1"/>
            <a:endParaRPr lang="en-US" dirty="0"/>
          </a:p>
        </p:txBody>
      </p:sp>
    </p:spTree>
    <p:extLst>
      <p:ext uri="{BB962C8B-B14F-4D97-AF65-F5344CB8AC3E}">
        <p14:creationId xmlns:p14="http://schemas.microsoft.com/office/powerpoint/2010/main" val="154583470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a:t>
            </a:r>
            <a:r>
              <a:rPr lang="en-US" dirty="0" err="1" smtClean="0"/>
              <a:t>INotifyDataErrorInfo</a:t>
            </a:r>
            <a:endParaRPr lang="en-US" dirty="0"/>
          </a:p>
        </p:txBody>
      </p:sp>
      <p:sp>
        <p:nvSpPr>
          <p:cNvPr id="3" name="Text Placeholder 2"/>
          <p:cNvSpPr>
            <a:spLocks noGrp="1"/>
          </p:cNvSpPr>
          <p:nvPr>
            <p:ph type="body" sz="quarter" idx="10"/>
          </p:nvPr>
        </p:nvSpPr>
        <p:spPr/>
        <p:txBody>
          <a:bodyPr>
            <a:noAutofit/>
          </a:bodyPr>
          <a:lstStyle/>
          <a:p>
            <a:r>
              <a:rPr lang="en-US" sz="1600" dirty="0">
                <a:solidFill>
                  <a:srgbClr val="0000FF"/>
                </a:solidFill>
              </a:rPr>
              <a:t>private</a:t>
            </a:r>
            <a:r>
              <a:rPr lang="en-US" sz="1600" dirty="0">
                <a:solidFill>
                  <a:srgbClr val="000000"/>
                </a:solidFill>
              </a:rPr>
              <a:t> Dictionary&lt;</a:t>
            </a:r>
            <a:r>
              <a:rPr lang="en-US" sz="1600" dirty="0">
                <a:solidFill>
                  <a:srgbClr val="0000FF"/>
                </a:solidFill>
              </a:rPr>
              <a:t>string</a:t>
            </a:r>
            <a:r>
              <a:rPr lang="en-US" sz="1600" dirty="0">
                <a:solidFill>
                  <a:srgbClr val="000000"/>
                </a:solidFill>
              </a:rPr>
              <a:t>, List&lt;</a:t>
            </a:r>
            <a:r>
              <a:rPr lang="en-US" sz="1600" dirty="0">
                <a:solidFill>
                  <a:srgbClr val="0000FF"/>
                </a:solidFill>
              </a:rPr>
              <a:t>string</a:t>
            </a:r>
            <a:r>
              <a:rPr lang="en-US" sz="1600" dirty="0">
                <a:solidFill>
                  <a:srgbClr val="000000"/>
                </a:solidFill>
              </a:rPr>
              <a:t>&gt;&gt; errors = </a:t>
            </a:r>
            <a:r>
              <a:rPr lang="en-US" sz="1600" dirty="0">
                <a:solidFill>
                  <a:srgbClr val="0000FF"/>
                </a:solidFill>
              </a:rPr>
              <a:t>new</a:t>
            </a:r>
            <a:r>
              <a:rPr lang="en-US" sz="1600" dirty="0">
                <a:solidFill>
                  <a:srgbClr val="000000"/>
                </a:solidFill>
              </a:rPr>
              <a:t> Dictionary&lt;</a:t>
            </a:r>
            <a:r>
              <a:rPr lang="en-US" sz="1600" dirty="0">
                <a:solidFill>
                  <a:srgbClr val="0000FF"/>
                </a:solidFill>
              </a:rPr>
              <a:t>string</a:t>
            </a:r>
            <a:r>
              <a:rPr lang="en-US" sz="1600" dirty="0">
                <a:solidFill>
                  <a:srgbClr val="000000"/>
                </a:solidFill>
              </a:rPr>
              <a:t>, List&lt;</a:t>
            </a:r>
            <a:r>
              <a:rPr lang="en-US" sz="1600" dirty="0">
                <a:solidFill>
                  <a:srgbClr val="0000FF"/>
                </a:solidFill>
              </a:rPr>
              <a:t>string</a:t>
            </a:r>
            <a:r>
              <a:rPr lang="en-US" sz="1600" dirty="0">
                <a:solidFill>
                  <a:srgbClr val="000000"/>
                </a:solidFill>
              </a:rPr>
              <a:t>&gt;&gt;(); </a:t>
            </a:r>
            <a:br>
              <a:rPr lang="en-US" sz="1600" dirty="0">
                <a:solidFill>
                  <a:srgbClr val="000000"/>
                </a:solidFill>
              </a:rPr>
            </a:br>
            <a:r>
              <a:rPr lang="en-US" sz="1600" dirty="0" smtClean="0">
                <a:solidFill>
                  <a:srgbClr val="0000FF"/>
                </a:solidFill>
              </a:rPr>
              <a:t>public</a:t>
            </a:r>
            <a:r>
              <a:rPr lang="en-US" sz="1600" dirty="0" smtClean="0">
                <a:solidFill>
                  <a:srgbClr val="000000"/>
                </a:solidFill>
              </a:rPr>
              <a:t> </a:t>
            </a:r>
            <a:r>
              <a:rPr lang="en-US" sz="1600" dirty="0">
                <a:solidFill>
                  <a:srgbClr val="0000FF"/>
                </a:solidFill>
              </a:rPr>
              <a:t>event</a:t>
            </a:r>
            <a:r>
              <a:rPr lang="en-US" sz="1600" dirty="0">
                <a:solidFill>
                  <a:srgbClr val="000000"/>
                </a:solidFill>
              </a:rPr>
              <a:t> </a:t>
            </a:r>
            <a:r>
              <a:rPr lang="en-US" sz="1600" dirty="0" err="1">
                <a:solidFill>
                  <a:srgbClr val="000000"/>
                </a:solidFill>
              </a:rPr>
              <a:t>EventHandler</a:t>
            </a:r>
            <a:r>
              <a:rPr lang="en-US" sz="1600" dirty="0">
                <a:solidFill>
                  <a:srgbClr val="000000"/>
                </a:solidFill>
              </a:rPr>
              <a:t>&lt;</a:t>
            </a:r>
            <a:r>
              <a:rPr lang="en-US" sz="1600" dirty="0" err="1">
                <a:solidFill>
                  <a:srgbClr val="000000"/>
                </a:solidFill>
              </a:rPr>
              <a:t>DataErrorsChangedEventArgs</a:t>
            </a:r>
            <a:r>
              <a:rPr lang="en-US" sz="1600" dirty="0">
                <a:solidFill>
                  <a:srgbClr val="000000"/>
                </a:solidFill>
              </a:rPr>
              <a:t>&gt; </a:t>
            </a:r>
            <a:r>
              <a:rPr lang="en-US" sz="1600" dirty="0" err="1">
                <a:solidFill>
                  <a:srgbClr val="000000"/>
                </a:solidFill>
              </a:rPr>
              <a:t>ErrorsChanged</a:t>
            </a:r>
            <a:r>
              <a:rPr lang="en-US" sz="1600" dirty="0">
                <a:solidFill>
                  <a:srgbClr val="000000"/>
                </a:solidFill>
              </a:rPr>
              <a:t>; </a:t>
            </a:r>
            <a:endParaRPr lang="en-US" sz="1600" dirty="0" smtClean="0">
              <a:solidFill>
                <a:srgbClr val="000000"/>
              </a:solidFill>
            </a:endParaRPr>
          </a:p>
          <a:p>
            <a:r>
              <a:rPr lang="en-US" sz="1600" dirty="0">
                <a:solidFill>
                  <a:srgbClr val="000000"/>
                </a:solidFill>
              </a:rPr>
              <a:t/>
            </a:r>
            <a:br>
              <a:rPr lang="en-US" sz="1600" dirty="0">
                <a:solidFill>
                  <a:srgbClr val="000000"/>
                </a:solidFill>
              </a:rPr>
            </a:br>
            <a:r>
              <a:rPr lang="en-US" sz="1600" dirty="0">
                <a:solidFill>
                  <a:srgbClr val="0000FF"/>
                </a:solidFill>
              </a:rPr>
              <a:t>public</a:t>
            </a:r>
            <a:r>
              <a:rPr lang="en-US" sz="1600" dirty="0">
                <a:solidFill>
                  <a:srgbClr val="000000"/>
                </a:solidFill>
              </a:rPr>
              <a:t> </a:t>
            </a:r>
            <a:r>
              <a:rPr lang="en-US" sz="1600" dirty="0" err="1">
                <a:solidFill>
                  <a:srgbClr val="0000FF"/>
                </a:solidFill>
              </a:rPr>
              <a:t>bool</a:t>
            </a:r>
            <a:r>
              <a:rPr lang="en-US" sz="1600" dirty="0">
                <a:solidFill>
                  <a:srgbClr val="000000"/>
                </a:solidFill>
              </a:rPr>
              <a:t> </a:t>
            </a:r>
            <a:r>
              <a:rPr lang="en-US" sz="1600" dirty="0" err="1">
                <a:solidFill>
                  <a:srgbClr val="000000"/>
                </a:solidFill>
              </a:rPr>
              <a:t>HasErrors</a:t>
            </a:r>
            <a:r>
              <a:rPr lang="en-US" sz="1600" dirty="0">
                <a:solidFill>
                  <a:srgbClr val="000000"/>
                </a:solidFill>
              </a:rPr>
              <a:t> </a:t>
            </a:r>
            <a:r>
              <a:rPr lang="en-US" sz="1600" dirty="0" smtClean="0">
                <a:solidFill>
                  <a:srgbClr val="000000"/>
                </a:solidFill>
              </a:rPr>
              <a:t>{ </a:t>
            </a:r>
            <a:r>
              <a:rPr lang="en-US" sz="1600" dirty="0" smtClean="0">
                <a:solidFill>
                  <a:srgbClr val="0000FF"/>
                </a:solidFill>
              </a:rPr>
              <a:t>get</a:t>
            </a:r>
            <a:r>
              <a:rPr lang="en-US" sz="1600" dirty="0" smtClean="0">
                <a:solidFill>
                  <a:srgbClr val="000000"/>
                </a:solidFill>
              </a:rPr>
              <a:t> </a:t>
            </a:r>
            <a:r>
              <a:rPr lang="en-US" sz="1600" dirty="0">
                <a:solidFill>
                  <a:srgbClr val="000000"/>
                </a:solidFill>
              </a:rPr>
              <a:t>{ </a:t>
            </a:r>
            <a:r>
              <a:rPr lang="en-US" sz="1600" dirty="0">
                <a:solidFill>
                  <a:srgbClr val="0000FF"/>
                </a:solidFill>
              </a:rPr>
              <a:t>return</a:t>
            </a:r>
            <a:r>
              <a:rPr lang="en-US" sz="1600" dirty="0">
                <a:solidFill>
                  <a:srgbClr val="000000"/>
                </a:solidFill>
              </a:rPr>
              <a:t> (</a:t>
            </a:r>
            <a:r>
              <a:rPr lang="en-US" sz="1600" dirty="0" err="1">
                <a:solidFill>
                  <a:srgbClr val="000000"/>
                </a:solidFill>
              </a:rPr>
              <a:t>errors.Count</a:t>
            </a:r>
            <a:r>
              <a:rPr lang="en-US" sz="1600" dirty="0">
                <a:solidFill>
                  <a:srgbClr val="000000"/>
                </a:solidFill>
              </a:rPr>
              <a:t> &gt; </a:t>
            </a:r>
            <a:r>
              <a:rPr lang="en-US" sz="1600" dirty="0">
                <a:solidFill>
                  <a:srgbClr val="800080"/>
                </a:solidFill>
              </a:rPr>
              <a:t>0</a:t>
            </a:r>
            <a:r>
              <a:rPr lang="en-US" sz="1600" dirty="0">
                <a:solidFill>
                  <a:srgbClr val="000000"/>
                </a:solidFill>
              </a:rPr>
              <a:t>); } </a:t>
            </a:r>
            <a:r>
              <a:rPr lang="en-US" sz="1600" dirty="0" smtClean="0">
                <a:solidFill>
                  <a:srgbClr val="000000"/>
                </a:solidFill>
              </a:rPr>
              <a:t>} </a:t>
            </a:r>
            <a:r>
              <a:rPr lang="en-US" sz="1600" dirty="0">
                <a:solidFill>
                  <a:srgbClr val="000000"/>
                </a:solidFill>
              </a:rPr>
              <a:t/>
            </a:r>
            <a:br>
              <a:rPr lang="en-US" sz="1600" dirty="0">
                <a:solidFill>
                  <a:srgbClr val="000000"/>
                </a:solidFill>
              </a:rPr>
            </a:br>
            <a:r>
              <a:rPr lang="en-US" sz="1600" dirty="0" smtClean="0">
                <a:solidFill>
                  <a:srgbClr val="0000FF"/>
                </a:solidFill>
              </a:rPr>
              <a:t>public</a:t>
            </a:r>
            <a:r>
              <a:rPr lang="en-US" sz="1600" dirty="0" smtClean="0">
                <a:solidFill>
                  <a:srgbClr val="000000"/>
                </a:solidFill>
              </a:rPr>
              <a:t> </a:t>
            </a:r>
            <a:r>
              <a:rPr lang="en-US" sz="1600" dirty="0" err="1">
                <a:solidFill>
                  <a:srgbClr val="000000"/>
                </a:solidFill>
              </a:rPr>
              <a:t>IEnumerable</a:t>
            </a:r>
            <a:r>
              <a:rPr lang="en-US" sz="1600" dirty="0">
                <a:solidFill>
                  <a:srgbClr val="000000"/>
                </a:solidFill>
              </a:rPr>
              <a:t> </a:t>
            </a:r>
            <a:r>
              <a:rPr lang="en-US" sz="1600" dirty="0" err="1">
                <a:solidFill>
                  <a:srgbClr val="000000"/>
                </a:solidFill>
              </a:rPr>
              <a:t>GetErrors</a:t>
            </a:r>
            <a:r>
              <a:rPr lang="en-US" sz="1600" dirty="0">
                <a:solidFill>
                  <a:srgbClr val="000000"/>
                </a:solidFill>
              </a:rPr>
              <a:t>(</a:t>
            </a:r>
            <a:r>
              <a:rPr lang="en-US" sz="1600" dirty="0">
                <a:solidFill>
                  <a:srgbClr val="0000FF"/>
                </a:solidFill>
              </a:rPr>
              <a:t>string</a:t>
            </a:r>
            <a:r>
              <a:rPr lang="en-US" sz="1600" dirty="0">
                <a:solidFill>
                  <a:srgbClr val="000000"/>
                </a:solidFill>
              </a:rPr>
              <a:t> </a:t>
            </a:r>
            <a:r>
              <a:rPr lang="en-US" sz="1600" dirty="0" err="1">
                <a:solidFill>
                  <a:srgbClr val="000000"/>
                </a:solidFill>
              </a:rPr>
              <a:t>propertyName</a:t>
            </a:r>
            <a:r>
              <a:rPr lang="en-US" sz="1600" dirty="0">
                <a:solidFill>
                  <a:srgbClr val="000000"/>
                </a:solidFill>
              </a:rPr>
              <a:t>) </a:t>
            </a:r>
            <a:br>
              <a:rPr lang="en-US" sz="1600" dirty="0">
                <a:solidFill>
                  <a:srgbClr val="000000"/>
                </a:solidFill>
              </a:rPr>
            </a:br>
            <a:r>
              <a:rPr lang="en-US" sz="1600" dirty="0">
                <a:solidFill>
                  <a:srgbClr val="000000"/>
                </a:solidFill>
              </a:rPr>
              <a:t>{ </a:t>
            </a:r>
            <a:br>
              <a:rPr lang="en-US" sz="1600" dirty="0">
                <a:solidFill>
                  <a:srgbClr val="000000"/>
                </a:solidFill>
              </a:rPr>
            </a:br>
            <a:r>
              <a:rPr lang="en-US" sz="1600" dirty="0">
                <a:solidFill>
                  <a:srgbClr val="000000"/>
                </a:solidFill>
              </a:rPr>
              <a:t>    </a:t>
            </a:r>
            <a:r>
              <a:rPr lang="en-US" sz="1600" dirty="0">
                <a:solidFill>
                  <a:srgbClr val="0000FF"/>
                </a:solidFill>
              </a:rPr>
              <a:t>if</a:t>
            </a:r>
            <a:r>
              <a:rPr lang="en-US" sz="1600" dirty="0">
                <a:solidFill>
                  <a:srgbClr val="000000"/>
                </a:solidFill>
              </a:rPr>
              <a:t> (</a:t>
            </a:r>
            <a:r>
              <a:rPr lang="en-US" sz="1600" dirty="0" err="1">
                <a:solidFill>
                  <a:srgbClr val="0000FF"/>
                </a:solidFill>
              </a:rPr>
              <a:t>string</a:t>
            </a:r>
            <a:r>
              <a:rPr lang="en-US" sz="1600" dirty="0" err="1">
                <a:solidFill>
                  <a:srgbClr val="000000"/>
                </a:solidFill>
              </a:rPr>
              <a:t>.IsNullOrEmpty</a:t>
            </a:r>
            <a:r>
              <a:rPr lang="en-US" sz="1600" dirty="0">
                <a:solidFill>
                  <a:srgbClr val="000000"/>
                </a:solidFill>
              </a:rPr>
              <a:t>(</a:t>
            </a:r>
            <a:r>
              <a:rPr lang="en-US" sz="1600" dirty="0" err="1">
                <a:solidFill>
                  <a:srgbClr val="000000"/>
                </a:solidFill>
              </a:rPr>
              <a:t>propertyName</a:t>
            </a:r>
            <a:r>
              <a:rPr lang="en-US" sz="1600" dirty="0">
                <a:solidFill>
                  <a:srgbClr val="000000"/>
                </a:solidFill>
              </a:rPr>
              <a:t>)) </a:t>
            </a:r>
            <a:r>
              <a:rPr lang="en-US" sz="1600" dirty="0" smtClean="0">
                <a:solidFill>
                  <a:srgbClr val="000000"/>
                </a:solidFill>
              </a:rPr>
              <a:t>{ </a:t>
            </a:r>
            <a:r>
              <a:rPr lang="en-US" sz="1600" dirty="0" smtClean="0">
                <a:solidFill>
                  <a:srgbClr val="0000FF"/>
                </a:solidFill>
              </a:rPr>
              <a:t>return</a:t>
            </a:r>
            <a:r>
              <a:rPr lang="en-US" sz="1600" dirty="0" smtClean="0">
                <a:solidFill>
                  <a:srgbClr val="000000"/>
                </a:solidFill>
              </a:rPr>
              <a:t> </a:t>
            </a:r>
            <a:r>
              <a:rPr lang="en-US" sz="1600" dirty="0" err="1">
                <a:solidFill>
                  <a:srgbClr val="000000"/>
                </a:solidFill>
              </a:rPr>
              <a:t>errors.Values</a:t>
            </a:r>
            <a:r>
              <a:rPr lang="en-US" sz="1600" dirty="0">
                <a:solidFill>
                  <a:srgbClr val="000000"/>
                </a:solidFill>
              </a:rPr>
              <a:t>; </a:t>
            </a:r>
            <a:r>
              <a:rPr lang="en-US" sz="1600" dirty="0" smtClean="0">
                <a:solidFill>
                  <a:srgbClr val="000000"/>
                </a:solidFill>
              </a:rPr>
              <a:t>} </a:t>
            </a:r>
            <a:r>
              <a:rPr lang="en-US" sz="1600" dirty="0">
                <a:solidFill>
                  <a:srgbClr val="000000"/>
                </a:solidFill>
              </a:rPr>
              <a:t/>
            </a:r>
            <a:br>
              <a:rPr lang="en-US" sz="1600" dirty="0">
                <a:solidFill>
                  <a:srgbClr val="000000"/>
                </a:solidFill>
              </a:rPr>
            </a:br>
            <a:r>
              <a:rPr lang="en-US" sz="1600" dirty="0">
                <a:solidFill>
                  <a:srgbClr val="000000"/>
                </a:solidFill>
              </a:rPr>
              <a:t>    </a:t>
            </a:r>
            <a:r>
              <a:rPr lang="en-US" sz="1600" dirty="0">
                <a:solidFill>
                  <a:srgbClr val="0000FF"/>
                </a:solidFill>
              </a:rPr>
              <a:t>else</a:t>
            </a:r>
            <a:r>
              <a:rPr lang="en-US" sz="1600" dirty="0">
                <a:solidFill>
                  <a:srgbClr val="000000"/>
                </a:solidFill>
              </a:rPr>
              <a:t> </a:t>
            </a:r>
            <a:br>
              <a:rPr lang="en-US" sz="1600" dirty="0">
                <a:solidFill>
                  <a:srgbClr val="000000"/>
                </a:solidFill>
              </a:rPr>
            </a:br>
            <a:r>
              <a:rPr lang="en-US" sz="1600" dirty="0">
                <a:solidFill>
                  <a:srgbClr val="000000"/>
                </a:solidFill>
              </a:rPr>
              <a:t>    { </a:t>
            </a:r>
            <a:br>
              <a:rPr lang="en-US" sz="1600" dirty="0">
                <a:solidFill>
                  <a:srgbClr val="000000"/>
                </a:solidFill>
              </a:rPr>
            </a:br>
            <a:r>
              <a:rPr lang="en-US" sz="1600" dirty="0">
                <a:solidFill>
                  <a:srgbClr val="000000"/>
                </a:solidFill>
              </a:rPr>
              <a:t>        </a:t>
            </a:r>
            <a:r>
              <a:rPr lang="en-US" sz="1600" dirty="0">
                <a:solidFill>
                  <a:srgbClr val="0000FF"/>
                </a:solidFill>
              </a:rPr>
              <a:t>if</a:t>
            </a:r>
            <a:r>
              <a:rPr lang="en-US" sz="1600" dirty="0">
                <a:solidFill>
                  <a:srgbClr val="000000"/>
                </a:solidFill>
              </a:rPr>
              <a:t> (</a:t>
            </a:r>
            <a:r>
              <a:rPr lang="en-US" sz="1600" dirty="0" err="1">
                <a:solidFill>
                  <a:srgbClr val="000000"/>
                </a:solidFill>
              </a:rPr>
              <a:t>errors.ContainsKey</a:t>
            </a:r>
            <a:r>
              <a:rPr lang="en-US" sz="1600" dirty="0">
                <a:solidFill>
                  <a:srgbClr val="000000"/>
                </a:solidFill>
              </a:rPr>
              <a:t>(</a:t>
            </a:r>
            <a:r>
              <a:rPr lang="en-US" sz="1600" dirty="0" err="1">
                <a:solidFill>
                  <a:srgbClr val="000000"/>
                </a:solidFill>
              </a:rPr>
              <a:t>propertyName</a:t>
            </a:r>
            <a:r>
              <a:rPr lang="en-US" sz="1600" dirty="0">
                <a:solidFill>
                  <a:srgbClr val="000000"/>
                </a:solidFill>
              </a:rPr>
              <a:t>)) </a:t>
            </a:r>
            <a:r>
              <a:rPr lang="en-US" sz="1600" dirty="0" smtClean="0">
                <a:solidFill>
                  <a:srgbClr val="000000"/>
                </a:solidFill>
              </a:rPr>
              <a:t>{ </a:t>
            </a:r>
            <a:r>
              <a:rPr lang="en-US" sz="1600" dirty="0" smtClean="0">
                <a:solidFill>
                  <a:srgbClr val="0000FF"/>
                </a:solidFill>
              </a:rPr>
              <a:t>return</a:t>
            </a:r>
            <a:r>
              <a:rPr lang="en-US" sz="1600" dirty="0" smtClean="0">
                <a:solidFill>
                  <a:srgbClr val="000000"/>
                </a:solidFill>
              </a:rPr>
              <a:t> </a:t>
            </a:r>
            <a:r>
              <a:rPr lang="en-US" sz="1600" dirty="0">
                <a:solidFill>
                  <a:srgbClr val="000000"/>
                </a:solidFill>
              </a:rPr>
              <a:t>(errors[</a:t>
            </a:r>
            <a:r>
              <a:rPr lang="en-US" sz="1600" dirty="0" err="1">
                <a:solidFill>
                  <a:srgbClr val="000000"/>
                </a:solidFill>
              </a:rPr>
              <a:t>propertyName</a:t>
            </a:r>
            <a:r>
              <a:rPr lang="en-US" sz="1600" dirty="0">
                <a:solidFill>
                  <a:srgbClr val="000000"/>
                </a:solidFill>
              </a:rPr>
              <a:t>]); </a:t>
            </a:r>
            <a:r>
              <a:rPr lang="en-US" sz="1600" dirty="0" smtClean="0">
                <a:solidFill>
                  <a:srgbClr val="000000"/>
                </a:solidFill>
              </a:rPr>
              <a:t>} </a:t>
            </a:r>
            <a:r>
              <a:rPr lang="en-US" sz="1600" dirty="0">
                <a:solidFill>
                  <a:srgbClr val="000000"/>
                </a:solidFill>
              </a:rPr>
              <a:t/>
            </a:r>
            <a:br>
              <a:rPr lang="en-US" sz="1600" dirty="0">
                <a:solidFill>
                  <a:srgbClr val="000000"/>
                </a:solidFill>
              </a:rPr>
            </a:br>
            <a:r>
              <a:rPr lang="en-US" sz="1600" dirty="0">
                <a:solidFill>
                  <a:srgbClr val="000000"/>
                </a:solidFill>
              </a:rPr>
              <a:t>        </a:t>
            </a:r>
            <a:r>
              <a:rPr lang="en-US" sz="1600" dirty="0">
                <a:solidFill>
                  <a:srgbClr val="0000FF"/>
                </a:solidFill>
              </a:rPr>
              <a:t>else</a:t>
            </a:r>
            <a:r>
              <a:rPr lang="en-US" sz="1600" dirty="0">
                <a:solidFill>
                  <a:srgbClr val="000000"/>
                </a:solidFill>
              </a:rPr>
              <a:t> </a:t>
            </a:r>
            <a:r>
              <a:rPr lang="en-US" sz="1600" dirty="0" smtClean="0">
                <a:solidFill>
                  <a:srgbClr val="000000"/>
                </a:solidFill>
              </a:rPr>
              <a:t>{ </a:t>
            </a:r>
            <a:r>
              <a:rPr lang="en-US" sz="1600" dirty="0" smtClean="0">
                <a:solidFill>
                  <a:srgbClr val="0000FF"/>
                </a:solidFill>
              </a:rPr>
              <a:t>return</a:t>
            </a:r>
            <a:r>
              <a:rPr lang="en-US" sz="1600" dirty="0" smtClean="0">
                <a:solidFill>
                  <a:srgbClr val="000000"/>
                </a:solidFill>
              </a:rPr>
              <a:t> </a:t>
            </a:r>
            <a:r>
              <a:rPr lang="en-US" sz="1600" dirty="0">
                <a:solidFill>
                  <a:srgbClr val="0000FF"/>
                </a:solidFill>
              </a:rPr>
              <a:t>null</a:t>
            </a:r>
            <a:r>
              <a:rPr lang="en-US" sz="1600" dirty="0">
                <a:solidFill>
                  <a:srgbClr val="000000"/>
                </a:solidFill>
              </a:rPr>
              <a:t>; </a:t>
            </a:r>
            <a:r>
              <a:rPr lang="en-US" sz="1600" dirty="0" smtClean="0">
                <a:solidFill>
                  <a:srgbClr val="000000"/>
                </a:solidFill>
              </a:rPr>
              <a:t>} </a:t>
            </a:r>
            <a:r>
              <a:rPr lang="en-US" sz="1600" dirty="0">
                <a:solidFill>
                  <a:srgbClr val="000000"/>
                </a:solidFill>
              </a:rPr>
              <a:t/>
            </a:r>
            <a:br>
              <a:rPr lang="en-US" sz="1600" dirty="0">
                <a:solidFill>
                  <a:srgbClr val="000000"/>
                </a:solidFill>
              </a:rPr>
            </a:br>
            <a:r>
              <a:rPr lang="en-US" sz="1600" dirty="0">
                <a:solidFill>
                  <a:srgbClr val="000000"/>
                </a:solidFill>
              </a:rPr>
              <a:t>    } </a:t>
            </a:r>
            <a:br>
              <a:rPr lang="en-US" sz="1600" dirty="0">
                <a:solidFill>
                  <a:srgbClr val="000000"/>
                </a:solidFill>
              </a:rPr>
            </a:br>
            <a:r>
              <a:rPr lang="en-US" sz="1600" dirty="0">
                <a:solidFill>
                  <a:srgbClr val="000000"/>
                </a:solidFill>
              </a:rPr>
              <a:t>} </a:t>
            </a:r>
            <a:br>
              <a:rPr lang="en-US" sz="1600" dirty="0">
                <a:solidFill>
                  <a:srgbClr val="000000"/>
                </a:solidFill>
              </a:rPr>
            </a:br>
            <a:r>
              <a:rPr lang="en-US" sz="1600" dirty="0" smtClean="0">
                <a:solidFill>
                  <a:srgbClr val="0000FF"/>
                </a:solidFill>
              </a:rPr>
              <a:t>private</a:t>
            </a:r>
            <a:r>
              <a:rPr lang="en-US" sz="1600" dirty="0" smtClean="0">
                <a:solidFill>
                  <a:srgbClr val="000000"/>
                </a:solidFill>
              </a:rPr>
              <a:t> </a:t>
            </a:r>
            <a:r>
              <a:rPr lang="en-US" sz="1600" dirty="0">
                <a:solidFill>
                  <a:srgbClr val="0000FF"/>
                </a:solidFill>
              </a:rPr>
              <a:t>void</a:t>
            </a:r>
            <a:r>
              <a:rPr lang="en-US" sz="1600" dirty="0">
                <a:solidFill>
                  <a:srgbClr val="000000"/>
                </a:solidFill>
              </a:rPr>
              <a:t> </a:t>
            </a:r>
            <a:r>
              <a:rPr lang="en-US" sz="1600" dirty="0" err="1">
                <a:solidFill>
                  <a:srgbClr val="000000"/>
                </a:solidFill>
              </a:rPr>
              <a:t>RaiseErrorsChanged</a:t>
            </a:r>
            <a:r>
              <a:rPr lang="en-US" sz="1600" dirty="0">
                <a:solidFill>
                  <a:srgbClr val="000000"/>
                </a:solidFill>
              </a:rPr>
              <a:t>(</a:t>
            </a:r>
            <a:r>
              <a:rPr lang="en-US" sz="1600" dirty="0">
                <a:solidFill>
                  <a:srgbClr val="0000FF"/>
                </a:solidFill>
              </a:rPr>
              <a:t>string</a:t>
            </a:r>
            <a:r>
              <a:rPr lang="en-US" sz="1600" dirty="0">
                <a:solidFill>
                  <a:srgbClr val="000000"/>
                </a:solidFill>
              </a:rPr>
              <a:t> </a:t>
            </a:r>
            <a:r>
              <a:rPr lang="en-US" sz="1600" dirty="0" err="1">
                <a:solidFill>
                  <a:srgbClr val="000000"/>
                </a:solidFill>
              </a:rPr>
              <a:t>propertyName</a:t>
            </a:r>
            <a:r>
              <a:rPr lang="en-US" sz="1600" dirty="0">
                <a:solidFill>
                  <a:srgbClr val="000000"/>
                </a:solidFill>
              </a:rPr>
              <a:t>) </a:t>
            </a:r>
            <a:br>
              <a:rPr lang="en-US" sz="1600" dirty="0">
                <a:solidFill>
                  <a:srgbClr val="000000"/>
                </a:solidFill>
              </a:rPr>
            </a:br>
            <a:r>
              <a:rPr lang="en-US" sz="1600" dirty="0">
                <a:solidFill>
                  <a:srgbClr val="000000"/>
                </a:solidFill>
              </a:rPr>
              <a:t>{ </a:t>
            </a:r>
            <a:br>
              <a:rPr lang="en-US" sz="1600" dirty="0">
                <a:solidFill>
                  <a:srgbClr val="000000"/>
                </a:solidFill>
              </a:rPr>
            </a:br>
            <a:r>
              <a:rPr lang="en-US" sz="1600" dirty="0">
                <a:solidFill>
                  <a:srgbClr val="000000"/>
                </a:solidFill>
              </a:rPr>
              <a:t>    </a:t>
            </a:r>
            <a:r>
              <a:rPr lang="en-US" sz="1600" dirty="0">
                <a:solidFill>
                  <a:srgbClr val="0000FF"/>
                </a:solidFill>
              </a:rPr>
              <a:t>if</a:t>
            </a:r>
            <a:r>
              <a:rPr lang="en-US" sz="1600" dirty="0">
                <a:solidFill>
                  <a:srgbClr val="000000"/>
                </a:solidFill>
              </a:rPr>
              <a:t> (</a:t>
            </a:r>
            <a:r>
              <a:rPr lang="en-US" sz="1600" dirty="0" err="1">
                <a:solidFill>
                  <a:srgbClr val="000000"/>
                </a:solidFill>
              </a:rPr>
              <a:t>ErrorsChanged</a:t>
            </a:r>
            <a:r>
              <a:rPr lang="en-US" sz="1600" dirty="0">
                <a:solidFill>
                  <a:srgbClr val="000000"/>
                </a:solidFill>
              </a:rPr>
              <a:t> != </a:t>
            </a:r>
            <a:r>
              <a:rPr lang="en-US" sz="1600" dirty="0">
                <a:solidFill>
                  <a:srgbClr val="0000FF"/>
                </a:solidFill>
              </a:rPr>
              <a:t>null</a:t>
            </a:r>
            <a:r>
              <a:rPr lang="en-US" sz="1600" dirty="0">
                <a:solidFill>
                  <a:srgbClr val="000000"/>
                </a:solidFill>
              </a:rPr>
              <a:t>) </a:t>
            </a:r>
            <a:r>
              <a:rPr lang="en-US" sz="1600" dirty="0" smtClean="0">
                <a:solidFill>
                  <a:srgbClr val="000000"/>
                </a:solidFill>
              </a:rPr>
              <a:t>{ </a:t>
            </a:r>
          </a:p>
          <a:p>
            <a:r>
              <a:rPr lang="en-US" sz="1600" dirty="0" smtClean="0">
                <a:solidFill>
                  <a:srgbClr val="000000"/>
                </a:solidFill>
              </a:rPr>
              <a:t>        </a:t>
            </a:r>
            <a:r>
              <a:rPr lang="en-US" sz="1600" dirty="0" err="1" smtClean="0">
                <a:solidFill>
                  <a:srgbClr val="000000"/>
                </a:solidFill>
              </a:rPr>
              <a:t>ErrorsChanged</a:t>
            </a:r>
            <a:r>
              <a:rPr lang="en-US" sz="1600" dirty="0" smtClean="0">
                <a:solidFill>
                  <a:srgbClr val="000000"/>
                </a:solidFill>
              </a:rPr>
              <a:t>(</a:t>
            </a:r>
            <a:r>
              <a:rPr lang="en-US" sz="1600" dirty="0" smtClean="0">
                <a:solidFill>
                  <a:srgbClr val="0000FF"/>
                </a:solidFill>
              </a:rPr>
              <a:t>this</a:t>
            </a:r>
            <a:r>
              <a:rPr lang="en-US" sz="1600" dirty="0">
                <a:solidFill>
                  <a:srgbClr val="000000"/>
                </a:solidFill>
              </a:rPr>
              <a:t>, </a:t>
            </a:r>
            <a:r>
              <a:rPr lang="en-US" sz="1600" dirty="0">
                <a:solidFill>
                  <a:srgbClr val="0000FF"/>
                </a:solidFill>
              </a:rPr>
              <a:t>new</a:t>
            </a:r>
            <a:r>
              <a:rPr lang="en-US" sz="1600" dirty="0">
                <a:solidFill>
                  <a:srgbClr val="000000"/>
                </a:solidFill>
              </a:rPr>
              <a:t> </a:t>
            </a:r>
            <a:r>
              <a:rPr lang="en-US" sz="1600" dirty="0" err="1">
                <a:solidFill>
                  <a:srgbClr val="000000"/>
                </a:solidFill>
              </a:rPr>
              <a:t>DataErrorsChangedEventArgs</a:t>
            </a:r>
            <a:r>
              <a:rPr lang="en-US" sz="1600" dirty="0">
                <a:solidFill>
                  <a:srgbClr val="000000"/>
                </a:solidFill>
              </a:rPr>
              <a:t>(</a:t>
            </a:r>
            <a:r>
              <a:rPr lang="en-US" sz="1600" dirty="0" err="1">
                <a:solidFill>
                  <a:srgbClr val="000000"/>
                </a:solidFill>
              </a:rPr>
              <a:t>propertyName</a:t>
            </a:r>
            <a:r>
              <a:rPr lang="en-US" sz="1600" dirty="0">
                <a:solidFill>
                  <a:srgbClr val="000000"/>
                </a:solidFill>
              </a:rPr>
              <a:t>)); </a:t>
            </a:r>
            <a:endParaRPr lang="en-US" sz="1600" dirty="0" smtClean="0">
              <a:solidFill>
                <a:srgbClr val="000000"/>
              </a:solidFill>
            </a:endParaRPr>
          </a:p>
          <a:p>
            <a:r>
              <a:rPr lang="en-US" sz="1600" dirty="0">
                <a:solidFill>
                  <a:srgbClr val="000000"/>
                </a:solidFill>
              </a:rPr>
              <a:t> </a:t>
            </a:r>
            <a:r>
              <a:rPr lang="en-US" sz="1600" dirty="0" smtClean="0">
                <a:solidFill>
                  <a:srgbClr val="000000"/>
                </a:solidFill>
              </a:rPr>
              <a:t>   } </a:t>
            </a:r>
            <a:r>
              <a:rPr lang="en-US" sz="1600" dirty="0">
                <a:solidFill>
                  <a:srgbClr val="000000"/>
                </a:solidFill>
              </a:rPr>
              <a:t/>
            </a:r>
            <a:br>
              <a:rPr lang="en-US" sz="1600" dirty="0">
                <a:solidFill>
                  <a:srgbClr val="000000"/>
                </a:solidFill>
              </a:rPr>
            </a:br>
            <a:r>
              <a:rPr lang="en-US" sz="1600" dirty="0">
                <a:solidFill>
                  <a:srgbClr val="000000"/>
                </a:solidFill>
              </a:rPr>
              <a:t>} </a:t>
            </a:r>
            <a:endParaRPr lang="en-US" sz="1600" dirty="0"/>
          </a:p>
        </p:txBody>
      </p:sp>
    </p:spTree>
    <p:extLst>
      <p:ext uri="{BB962C8B-B14F-4D97-AF65-F5344CB8AC3E}">
        <p14:creationId xmlns:p14="http://schemas.microsoft.com/office/powerpoint/2010/main" val="47303865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XAML Benefits</a:t>
            </a:r>
            <a:endParaRPr lang="en-US" dirty="0"/>
          </a:p>
        </p:txBody>
      </p:sp>
      <p:sp>
        <p:nvSpPr>
          <p:cNvPr id="3" name="Content Placeholder 2"/>
          <p:cNvSpPr>
            <a:spLocks noGrp="1"/>
          </p:cNvSpPr>
          <p:nvPr>
            <p:ph idx="1"/>
          </p:nvPr>
        </p:nvSpPr>
        <p:spPr/>
        <p:txBody>
          <a:bodyPr>
            <a:normAutofit lnSpcReduction="10000"/>
          </a:bodyPr>
          <a:lstStyle/>
          <a:p>
            <a:r>
              <a:rPr lang="en-US" dirty="0" smtClean="0"/>
              <a:t>Declarative User Interface</a:t>
            </a:r>
          </a:p>
          <a:p>
            <a:pPr lvl="1"/>
            <a:r>
              <a:rPr lang="en-US" dirty="0" smtClean="0"/>
              <a:t>Separation of Design/Markup from programming</a:t>
            </a:r>
          </a:p>
          <a:p>
            <a:r>
              <a:rPr lang="en-US" dirty="0" smtClean="0"/>
              <a:t>Flexible flow layout model</a:t>
            </a:r>
          </a:p>
          <a:p>
            <a:r>
              <a:rPr lang="en-US" dirty="0" smtClean="0"/>
              <a:t>Styles and Templates</a:t>
            </a:r>
          </a:p>
          <a:p>
            <a:r>
              <a:rPr lang="en-US" dirty="0" smtClean="0"/>
              <a:t>Leaps </a:t>
            </a:r>
            <a:r>
              <a:rPr lang="en-US" dirty="0"/>
              <a:t>ahead with binding</a:t>
            </a:r>
          </a:p>
          <a:p>
            <a:pPr lvl="1"/>
            <a:r>
              <a:rPr lang="en-US" dirty="0"/>
              <a:t>Data and other </a:t>
            </a:r>
            <a:r>
              <a:rPr lang="en-US" dirty="0" smtClean="0"/>
              <a:t>Elements</a:t>
            </a:r>
          </a:p>
          <a:p>
            <a:r>
              <a:rPr lang="en-US" dirty="0" smtClean="0"/>
              <a:t>Styles and Templates</a:t>
            </a:r>
          </a:p>
          <a:p>
            <a:r>
              <a:rPr lang="en-US" dirty="0" smtClean="0"/>
              <a:t>True storyboard-based animations</a:t>
            </a:r>
            <a:endParaRPr lang="en-US" dirty="0"/>
          </a:p>
          <a:p>
            <a:endParaRPr lang="en-US" dirty="0" smtClean="0"/>
          </a:p>
        </p:txBody>
      </p:sp>
    </p:spTree>
    <p:extLst>
      <p:ext uri="{BB962C8B-B14F-4D97-AF65-F5344CB8AC3E}">
        <p14:creationId xmlns:p14="http://schemas.microsoft.com/office/powerpoint/2010/main" val="426316665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Support Code</a:t>
            </a:r>
            <a:endParaRPr lang="en-US" dirty="0"/>
          </a:p>
        </p:txBody>
      </p:sp>
      <p:sp>
        <p:nvSpPr>
          <p:cNvPr id="3" name="Text Placeholder 2"/>
          <p:cNvSpPr>
            <a:spLocks noGrp="1"/>
          </p:cNvSpPr>
          <p:nvPr>
            <p:ph type="body" sz="quarter" idx="10"/>
          </p:nvPr>
        </p:nvSpPr>
        <p:spPr/>
        <p:txBody>
          <a:bodyPr>
            <a:noAutofit/>
          </a:bodyPr>
          <a:lstStyle/>
          <a:p>
            <a:r>
              <a:rPr lang="en-US" sz="1400" dirty="0">
                <a:solidFill>
                  <a:srgbClr val="0000FF"/>
                </a:solidFill>
              </a:rPr>
              <a:t>private</a:t>
            </a:r>
            <a:r>
              <a:rPr lang="en-US" sz="1400" dirty="0">
                <a:solidFill>
                  <a:srgbClr val="000000"/>
                </a:solidFill>
              </a:rPr>
              <a:t> </a:t>
            </a:r>
            <a:r>
              <a:rPr lang="en-US" sz="1400" dirty="0">
                <a:solidFill>
                  <a:srgbClr val="0000FF"/>
                </a:solidFill>
              </a:rPr>
              <a:t>void</a:t>
            </a:r>
            <a:r>
              <a:rPr lang="en-US" sz="1400" dirty="0">
                <a:solidFill>
                  <a:srgbClr val="000000"/>
                </a:solidFill>
              </a:rPr>
              <a:t> </a:t>
            </a:r>
            <a:r>
              <a:rPr lang="en-US" sz="1400" dirty="0" err="1">
                <a:solidFill>
                  <a:srgbClr val="000000"/>
                </a:solidFill>
              </a:rPr>
              <a:t>SetErrors</a:t>
            </a:r>
            <a:r>
              <a:rPr lang="en-US" sz="1400" dirty="0">
                <a:solidFill>
                  <a:srgbClr val="000000"/>
                </a:solidFill>
              </a:rPr>
              <a:t>(List&lt;</a:t>
            </a:r>
            <a:r>
              <a:rPr lang="en-US" sz="1400" dirty="0">
                <a:solidFill>
                  <a:srgbClr val="0000FF"/>
                </a:solidFill>
              </a:rPr>
              <a:t>string</a:t>
            </a:r>
            <a:r>
              <a:rPr lang="en-US" sz="1400" dirty="0">
                <a:solidFill>
                  <a:srgbClr val="000000"/>
                </a:solidFill>
              </a:rPr>
              <a:t>&gt; </a:t>
            </a:r>
            <a:r>
              <a:rPr lang="en-US" sz="1400" dirty="0" err="1">
                <a:solidFill>
                  <a:srgbClr val="000000"/>
                </a:solidFill>
              </a:rPr>
              <a:t>propertyErrors</a:t>
            </a:r>
            <a:r>
              <a:rPr lang="en-US" sz="1400" dirty="0">
                <a:solidFill>
                  <a:srgbClr val="000000"/>
                </a:solidFill>
              </a:rPr>
              <a:t>, [</a:t>
            </a:r>
            <a:r>
              <a:rPr lang="en-US" sz="1400" dirty="0" err="1">
                <a:solidFill>
                  <a:srgbClr val="000000"/>
                </a:solidFill>
              </a:rPr>
              <a:t>CallerMemberName</a:t>
            </a:r>
            <a:r>
              <a:rPr lang="en-US" sz="1400" dirty="0">
                <a:solidFill>
                  <a:srgbClr val="000000"/>
                </a:solidFill>
              </a:rPr>
              <a:t>]</a:t>
            </a:r>
            <a:r>
              <a:rPr lang="en-US" sz="1400" dirty="0">
                <a:solidFill>
                  <a:srgbClr val="0000FF"/>
                </a:solidFill>
              </a:rPr>
              <a:t>string</a:t>
            </a:r>
            <a:r>
              <a:rPr lang="en-US" sz="1400" dirty="0">
                <a:solidFill>
                  <a:srgbClr val="000000"/>
                </a:solidFill>
              </a:rPr>
              <a:t> </a:t>
            </a:r>
            <a:r>
              <a:rPr lang="en-US" sz="1400" dirty="0" err="1">
                <a:solidFill>
                  <a:srgbClr val="000000"/>
                </a:solidFill>
              </a:rPr>
              <a:t>propertyName</a:t>
            </a:r>
            <a:r>
              <a:rPr lang="en-US" sz="1400" dirty="0">
                <a:solidFill>
                  <a:srgbClr val="000000"/>
                </a:solidFill>
              </a:rPr>
              <a:t> = </a:t>
            </a:r>
            <a:r>
              <a:rPr lang="en-US" sz="1400" dirty="0">
                <a:solidFill>
                  <a:srgbClr val="800000"/>
                </a:solidFill>
              </a:rPr>
              <a:t>""</a:t>
            </a:r>
            <a:r>
              <a:rPr lang="en-US" sz="1400" dirty="0">
                <a:solidFill>
                  <a:srgbClr val="000000"/>
                </a:solidFill>
              </a:rPr>
              <a:t>) </a:t>
            </a:r>
            <a:br>
              <a:rPr lang="en-US" sz="1400" dirty="0">
                <a:solidFill>
                  <a:srgbClr val="000000"/>
                </a:solidFill>
              </a:rPr>
            </a:br>
            <a:r>
              <a:rPr lang="en-US" sz="1400" dirty="0">
                <a:solidFill>
                  <a:srgbClr val="000000"/>
                </a:solidFill>
              </a:rPr>
              <a:t>{ </a:t>
            </a:r>
            <a:br>
              <a:rPr lang="en-US" sz="1400" dirty="0">
                <a:solidFill>
                  <a:srgbClr val="000000"/>
                </a:solidFill>
              </a:rPr>
            </a:br>
            <a:r>
              <a:rPr lang="en-US" sz="1400" dirty="0">
                <a:solidFill>
                  <a:srgbClr val="000000"/>
                </a:solidFill>
              </a:rPr>
              <a:t>    </a:t>
            </a:r>
            <a:r>
              <a:rPr lang="en-US" sz="1400" dirty="0" err="1">
                <a:solidFill>
                  <a:srgbClr val="000000"/>
                </a:solidFill>
              </a:rPr>
              <a:t>errors.Remove</a:t>
            </a:r>
            <a:r>
              <a:rPr lang="en-US" sz="1400" dirty="0">
                <a:solidFill>
                  <a:srgbClr val="000000"/>
                </a:solidFill>
              </a:rPr>
              <a:t>(</a:t>
            </a:r>
            <a:r>
              <a:rPr lang="en-US" sz="1400" dirty="0" err="1">
                <a:solidFill>
                  <a:srgbClr val="000000"/>
                </a:solidFill>
              </a:rPr>
              <a:t>propertyName</a:t>
            </a:r>
            <a:r>
              <a:rPr lang="en-US" sz="1400" dirty="0">
                <a:solidFill>
                  <a:srgbClr val="000000"/>
                </a:solidFill>
              </a:rPr>
              <a:t>); </a:t>
            </a:r>
            <a:br>
              <a:rPr lang="en-US" sz="1400" dirty="0">
                <a:solidFill>
                  <a:srgbClr val="000000"/>
                </a:solidFill>
              </a:rPr>
            </a:br>
            <a:r>
              <a:rPr lang="en-US" sz="1400" dirty="0">
                <a:solidFill>
                  <a:srgbClr val="000000"/>
                </a:solidFill>
              </a:rPr>
              <a:t>    </a:t>
            </a:r>
            <a:r>
              <a:rPr lang="en-US" sz="1400" dirty="0" err="1">
                <a:solidFill>
                  <a:srgbClr val="000000"/>
                </a:solidFill>
              </a:rPr>
              <a:t>errors.Add</a:t>
            </a:r>
            <a:r>
              <a:rPr lang="en-US" sz="1400" dirty="0">
                <a:solidFill>
                  <a:srgbClr val="000000"/>
                </a:solidFill>
              </a:rPr>
              <a:t>(</a:t>
            </a:r>
            <a:r>
              <a:rPr lang="en-US" sz="1400" dirty="0" err="1">
                <a:solidFill>
                  <a:srgbClr val="000000"/>
                </a:solidFill>
              </a:rPr>
              <a:t>propertyName</a:t>
            </a:r>
            <a:r>
              <a:rPr lang="en-US" sz="1400" dirty="0">
                <a:solidFill>
                  <a:srgbClr val="000000"/>
                </a:solidFill>
              </a:rPr>
              <a:t>, </a:t>
            </a:r>
            <a:r>
              <a:rPr lang="en-US" sz="1400" dirty="0" err="1">
                <a:solidFill>
                  <a:srgbClr val="000000"/>
                </a:solidFill>
              </a:rPr>
              <a:t>propertyErrors</a:t>
            </a:r>
            <a:r>
              <a:rPr lang="en-US" sz="1400" dirty="0">
                <a:solidFill>
                  <a:srgbClr val="000000"/>
                </a:solidFill>
              </a:rPr>
              <a:t>); </a:t>
            </a:r>
            <a:br>
              <a:rPr lang="en-US" sz="1400" dirty="0">
                <a:solidFill>
                  <a:srgbClr val="000000"/>
                </a:solidFill>
              </a:rPr>
            </a:br>
            <a:r>
              <a:rPr lang="en-US" sz="1400" dirty="0">
                <a:solidFill>
                  <a:srgbClr val="000000"/>
                </a:solidFill>
              </a:rPr>
              <a:t>    </a:t>
            </a:r>
            <a:r>
              <a:rPr lang="en-US" sz="1400" dirty="0" err="1">
                <a:solidFill>
                  <a:srgbClr val="000000"/>
                </a:solidFill>
              </a:rPr>
              <a:t>RaiseErrorsChanged</a:t>
            </a:r>
            <a:r>
              <a:rPr lang="en-US" sz="1400" dirty="0">
                <a:solidFill>
                  <a:srgbClr val="000000"/>
                </a:solidFill>
              </a:rPr>
              <a:t>(</a:t>
            </a:r>
            <a:r>
              <a:rPr lang="en-US" sz="1400" dirty="0" err="1">
                <a:solidFill>
                  <a:srgbClr val="000000"/>
                </a:solidFill>
              </a:rPr>
              <a:t>propertyName</a:t>
            </a:r>
            <a:r>
              <a:rPr lang="en-US" sz="1400" dirty="0">
                <a:solidFill>
                  <a:srgbClr val="000000"/>
                </a:solidFill>
              </a:rPr>
              <a:t>); </a:t>
            </a:r>
            <a:br>
              <a:rPr lang="en-US" sz="1400" dirty="0">
                <a:solidFill>
                  <a:srgbClr val="000000"/>
                </a:solidFill>
              </a:rPr>
            </a:br>
            <a:r>
              <a:rPr lang="en-US" sz="1400" dirty="0">
                <a:solidFill>
                  <a:srgbClr val="000000"/>
                </a:solidFill>
              </a:rPr>
              <a:t>} </a:t>
            </a:r>
            <a:br>
              <a:rPr lang="en-US" sz="1400" dirty="0">
                <a:solidFill>
                  <a:srgbClr val="000000"/>
                </a:solidFill>
              </a:rPr>
            </a:br>
            <a:r>
              <a:rPr lang="en-US" sz="1400" dirty="0">
                <a:solidFill>
                  <a:srgbClr val="0000FF"/>
                </a:solidFill>
              </a:rPr>
              <a:t>private</a:t>
            </a:r>
            <a:r>
              <a:rPr lang="en-US" sz="1400" dirty="0">
                <a:solidFill>
                  <a:srgbClr val="000000"/>
                </a:solidFill>
              </a:rPr>
              <a:t> </a:t>
            </a:r>
            <a:r>
              <a:rPr lang="en-US" sz="1400" dirty="0">
                <a:solidFill>
                  <a:srgbClr val="0000FF"/>
                </a:solidFill>
              </a:rPr>
              <a:t>void</a:t>
            </a:r>
            <a:r>
              <a:rPr lang="en-US" sz="1400" dirty="0">
                <a:solidFill>
                  <a:srgbClr val="000000"/>
                </a:solidFill>
              </a:rPr>
              <a:t> </a:t>
            </a:r>
            <a:r>
              <a:rPr lang="en-US" sz="1400" dirty="0" err="1">
                <a:solidFill>
                  <a:srgbClr val="000000"/>
                </a:solidFill>
              </a:rPr>
              <a:t>AddError</a:t>
            </a:r>
            <a:r>
              <a:rPr lang="en-US" sz="1400" dirty="0">
                <a:solidFill>
                  <a:srgbClr val="000000"/>
                </a:solidFill>
              </a:rPr>
              <a:t>(</a:t>
            </a:r>
            <a:r>
              <a:rPr lang="en-US" sz="1400" dirty="0">
                <a:solidFill>
                  <a:srgbClr val="0000FF"/>
                </a:solidFill>
              </a:rPr>
              <a:t>string</a:t>
            </a:r>
            <a:r>
              <a:rPr lang="en-US" sz="1400" dirty="0">
                <a:solidFill>
                  <a:srgbClr val="000000"/>
                </a:solidFill>
              </a:rPr>
              <a:t> error, [</a:t>
            </a:r>
            <a:r>
              <a:rPr lang="en-US" sz="1400" dirty="0" err="1">
                <a:solidFill>
                  <a:srgbClr val="000000"/>
                </a:solidFill>
              </a:rPr>
              <a:t>CallerMemberName</a:t>
            </a:r>
            <a:r>
              <a:rPr lang="en-US" sz="1400" dirty="0">
                <a:solidFill>
                  <a:srgbClr val="000000"/>
                </a:solidFill>
              </a:rPr>
              <a:t>]</a:t>
            </a:r>
            <a:r>
              <a:rPr lang="en-US" sz="1400" dirty="0">
                <a:solidFill>
                  <a:srgbClr val="0000FF"/>
                </a:solidFill>
              </a:rPr>
              <a:t>string</a:t>
            </a:r>
            <a:r>
              <a:rPr lang="en-US" sz="1400" dirty="0">
                <a:solidFill>
                  <a:srgbClr val="000000"/>
                </a:solidFill>
              </a:rPr>
              <a:t> </a:t>
            </a:r>
            <a:r>
              <a:rPr lang="en-US" sz="1400" dirty="0" err="1">
                <a:solidFill>
                  <a:srgbClr val="000000"/>
                </a:solidFill>
              </a:rPr>
              <a:t>propertyName</a:t>
            </a:r>
            <a:r>
              <a:rPr lang="en-US" sz="1400" dirty="0">
                <a:solidFill>
                  <a:srgbClr val="000000"/>
                </a:solidFill>
              </a:rPr>
              <a:t> = </a:t>
            </a:r>
            <a:r>
              <a:rPr lang="en-US" sz="1400" dirty="0">
                <a:solidFill>
                  <a:srgbClr val="800000"/>
                </a:solidFill>
              </a:rPr>
              <a:t>""</a:t>
            </a:r>
            <a:r>
              <a:rPr lang="en-US" sz="1400" dirty="0">
                <a:solidFill>
                  <a:srgbClr val="000000"/>
                </a:solidFill>
              </a:rPr>
              <a:t>) </a:t>
            </a:r>
            <a:br>
              <a:rPr lang="en-US" sz="1400" dirty="0">
                <a:solidFill>
                  <a:srgbClr val="000000"/>
                </a:solidFill>
              </a:rPr>
            </a:br>
            <a:r>
              <a:rPr lang="en-US" sz="1400" dirty="0">
                <a:solidFill>
                  <a:srgbClr val="000000"/>
                </a:solidFill>
              </a:rPr>
              <a:t>{ </a:t>
            </a:r>
            <a:br>
              <a:rPr lang="en-US" sz="1400" dirty="0">
                <a:solidFill>
                  <a:srgbClr val="000000"/>
                </a:solidFill>
              </a:rPr>
            </a:br>
            <a:r>
              <a:rPr lang="en-US" sz="1400" dirty="0">
                <a:solidFill>
                  <a:srgbClr val="000000"/>
                </a:solidFill>
              </a:rPr>
              <a:t>    </a:t>
            </a:r>
            <a:r>
              <a:rPr lang="en-US" sz="1400" dirty="0">
                <a:solidFill>
                  <a:srgbClr val="0000FF"/>
                </a:solidFill>
              </a:rPr>
              <a:t>if</a:t>
            </a:r>
            <a:r>
              <a:rPr lang="en-US" sz="1400" dirty="0">
                <a:solidFill>
                  <a:srgbClr val="000000"/>
                </a:solidFill>
              </a:rPr>
              <a:t> (!</a:t>
            </a:r>
            <a:r>
              <a:rPr lang="en-US" sz="1400" dirty="0" err="1">
                <a:solidFill>
                  <a:srgbClr val="000000"/>
                </a:solidFill>
              </a:rPr>
              <a:t>errors.ContainsKey</a:t>
            </a:r>
            <a:r>
              <a:rPr lang="en-US" sz="1400" dirty="0">
                <a:solidFill>
                  <a:srgbClr val="000000"/>
                </a:solidFill>
              </a:rPr>
              <a:t>(</a:t>
            </a:r>
            <a:r>
              <a:rPr lang="en-US" sz="1400" dirty="0" err="1">
                <a:solidFill>
                  <a:srgbClr val="000000"/>
                </a:solidFill>
              </a:rPr>
              <a:t>propertyName</a:t>
            </a:r>
            <a:r>
              <a:rPr lang="en-US" sz="1400" dirty="0">
                <a:solidFill>
                  <a:srgbClr val="000000"/>
                </a:solidFill>
              </a:rPr>
              <a:t>)) </a:t>
            </a:r>
            <a:r>
              <a:rPr lang="en-US" sz="1400" dirty="0" smtClean="0">
                <a:solidFill>
                  <a:srgbClr val="000000"/>
                </a:solidFill>
              </a:rPr>
              <a:t>{ </a:t>
            </a:r>
            <a:r>
              <a:rPr lang="en-US" sz="1400" dirty="0" err="1" smtClean="0">
                <a:solidFill>
                  <a:srgbClr val="000000"/>
                </a:solidFill>
              </a:rPr>
              <a:t>errors.Add</a:t>
            </a:r>
            <a:r>
              <a:rPr lang="en-US" sz="1400" dirty="0" smtClean="0">
                <a:solidFill>
                  <a:srgbClr val="000000"/>
                </a:solidFill>
              </a:rPr>
              <a:t>(</a:t>
            </a:r>
            <a:r>
              <a:rPr lang="en-US" sz="1400" dirty="0" err="1" smtClean="0">
                <a:solidFill>
                  <a:srgbClr val="000000"/>
                </a:solidFill>
              </a:rPr>
              <a:t>propertyName</a:t>
            </a:r>
            <a:r>
              <a:rPr lang="en-US" sz="1400" dirty="0">
                <a:solidFill>
                  <a:srgbClr val="000000"/>
                </a:solidFill>
              </a:rPr>
              <a:t>, </a:t>
            </a:r>
            <a:r>
              <a:rPr lang="en-US" sz="1400" dirty="0">
                <a:solidFill>
                  <a:srgbClr val="0000FF"/>
                </a:solidFill>
              </a:rPr>
              <a:t>new</a:t>
            </a:r>
            <a:r>
              <a:rPr lang="en-US" sz="1400" dirty="0">
                <a:solidFill>
                  <a:srgbClr val="000000"/>
                </a:solidFill>
              </a:rPr>
              <a:t> List&lt;</a:t>
            </a:r>
            <a:r>
              <a:rPr lang="en-US" sz="1400" dirty="0">
                <a:solidFill>
                  <a:srgbClr val="0000FF"/>
                </a:solidFill>
              </a:rPr>
              <a:t>string</a:t>
            </a:r>
            <a:r>
              <a:rPr lang="en-US" sz="1400" dirty="0">
                <a:solidFill>
                  <a:srgbClr val="000000"/>
                </a:solidFill>
              </a:rPr>
              <a:t>&gt;()); </a:t>
            </a:r>
            <a:r>
              <a:rPr lang="en-US" sz="1400" dirty="0" smtClean="0">
                <a:solidFill>
                  <a:srgbClr val="000000"/>
                </a:solidFill>
              </a:rPr>
              <a:t>} </a:t>
            </a:r>
            <a:r>
              <a:rPr lang="en-US" sz="1400" dirty="0">
                <a:solidFill>
                  <a:srgbClr val="000000"/>
                </a:solidFill>
              </a:rPr>
              <a:t/>
            </a:r>
            <a:br>
              <a:rPr lang="en-US" sz="1400" dirty="0">
                <a:solidFill>
                  <a:srgbClr val="000000"/>
                </a:solidFill>
              </a:rPr>
            </a:br>
            <a:r>
              <a:rPr lang="en-US" sz="1400" dirty="0">
                <a:solidFill>
                  <a:srgbClr val="000000"/>
                </a:solidFill>
              </a:rPr>
              <a:t>    </a:t>
            </a:r>
            <a:r>
              <a:rPr lang="en-US" sz="1400" dirty="0">
                <a:solidFill>
                  <a:srgbClr val="0000FF"/>
                </a:solidFill>
              </a:rPr>
              <a:t>if</a:t>
            </a:r>
            <a:r>
              <a:rPr lang="en-US" sz="1400" dirty="0">
                <a:solidFill>
                  <a:srgbClr val="000000"/>
                </a:solidFill>
              </a:rPr>
              <a:t> (!errors[</a:t>
            </a:r>
            <a:r>
              <a:rPr lang="en-US" sz="1400" dirty="0" err="1">
                <a:solidFill>
                  <a:srgbClr val="000000"/>
                </a:solidFill>
              </a:rPr>
              <a:t>propertyName</a:t>
            </a:r>
            <a:r>
              <a:rPr lang="en-US" sz="1400" dirty="0">
                <a:solidFill>
                  <a:srgbClr val="000000"/>
                </a:solidFill>
              </a:rPr>
              <a:t>].Contains(error)) </a:t>
            </a:r>
            <a:br>
              <a:rPr lang="en-US" sz="1400" dirty="0">
                <a:solidFill>
                  <a:srgbClr val="000000"/>
                </a:solidFill>
              </a:rPr>
            </a:br>
            <a:r>
              <a:rPr lang="en-US" sz="1400" dirty="0">
                <a:solidFill>
                  <a:srgbClr val="000000"/>
                </a:solidFill>
              </a:rPr>
              <a:t>    { </a:t>
            </a:r>
            <a:br>
              <a:rPr lang="en-US" sz="1400" dirty="0">
                <a:solidFill>
                  <a:srgbClr val="000000"/>
                </a:solidFill>
              </a:rPr>
            </a:br>
            <a:r>
              <a:rPr lang="en-US" sz="1400" dirty="0">
                <a:solidFill>
                  <a:srgbClr val="000000"/>
                </a:solidFill>
              </a:rPr>
              <a:t>        errors[</a:t>
            </a:r>
            <a:r>
              <a:rPr lang="en-US" sz="1400" dirty="0" err="1">
                <a:solidFill>
                  <a:srgbClr val="000000"/>
                </a:solidFill>
              </a:rPr>
              <a:t>propertyName</a:t>
            </a:r>
            <a:r>
              <a:rPr lang="en-US" sz="1400" dirty="0">
                <a:solidFill>
                  <a:srgbClr val="000000"/>
                </a:solidFill>
              </a:rPr>
              <a:t>].Add(error); </a:t>
            </a:r>
            <a:br>
              <a:rPr lang="en-US" sz="1400" dirty="0">
                <a:solidFill>
                  <a:srgbClr val="000000"/>
                </a:solidFill>
              </a:rPr>
            </a:br>
            <a:r>
              <a:rPr lang="en-US" sz="1400" dirty="0">
                <a:solidFill>
                  <a:srgbClr val="000000"/>
                </a:solidFill>
              </a:rPr>
              <a:t>        </a:t>
            </a:r>
            <a:r>
              <a:rPr lang="en-US" sz="1400" dirty="0" err="1">
                <a:solidFill>
                  <a:srgbClr val="000000"/>
                </a:solidFill>
              </a:rPr>
              <a:t>RaiseErrorsChanged</a:t>
            </a:r>
            <a:r>
              <a:rPr lang="en-US" sz="1400" dirty="0">
                <a:solidFill>
                  <a:srgbClr val="000000"/>
                </a:solidFill>
              </a:rPr>
              <a:t>(</a:t>
            </a:r>
            <a:r>
              <a:rPr lang="en-US" sz="1400" dirty="0" err="1">
                <a:solidFill>
                  <a:srgbClr val="000000"/>
                </a:solidFill>
              </a:rPr>
              <a:t>propertyName</a:t>
            </a:r>
            <a:r>
              <a:rPr lang="en-US" sz="1400" dirty="0">
                <a:solidFill>
                  <a:srgbClr val="000000"/>
                </a:solidFill>
              </a:rPr>
              <a:t>); </a:t>
            </a:r>
            <a:br>
              <a:rPr lang="en-US" sz="1400" dirty="0">
                <a:solidFill>
                  <a:srgbClr val="000000"/>
                </a:solidFill>
              </a:rPr>
            </a:br>
            <a:r>
              <a:rPr lang="en-US" sz="1400" dirty="0">
                <a:solidFill>
                  <a:srgbClr val="000000"/>
                </a:solidFill>
              </a:rPr>
              <a:t>    } </a:t>
            </a:r>
            <a:br>
              <a:rPr lang="en-US" sz="1400" dirty="0">
                <a:solidFill>
                  <a:srgbClr val="000000"/>
                </a:solidFill>
              </a:rPr>
            </a:br>
            <a:r>
              <a:rPr lang="en-US" sz="1400" dirty="0">
                <a:solidFill>
                  <a:srgbClr val="000000"/>
                </a:solidFill>
              </a:rPr>
              <a:t>} </a:t>
            </a:r>
            <a:br>
              <a:rPr lang="en-US" sz="1400" dirty="0">
                <a:solidFill>
                  <a:srgbClr val="000000"/>
                </a:solidFill>
              </a:rPr>
            </a:br>
            <a:r>
              <a:rPr lang="en-US" sz="1400" dirty="0">
                <a:solidFill>
                  <a:srgbClr val="000000"/>
                </a:solidFill>
              </a:rPr>
              <a:t/>
            </a:r>
            <a:br>
              <a:rPr lang="en-US" sz="1400" dirty="0">
                <a:solidFill>
                  <a:srgbClr val="000000"/>
                </a:solidFill>
              </a:rPr>
            </a:br>
            <a:r>
              <a:rPr lang="en-US" sz="1400" dirty="0">
                <a:solidFill>
                  <a:srgbClr val="0000FF"/>
                </a:solidFill>
              </a:rPr>
              <a:t>private</a:t>
            </a:r>
            <a:r>
              <a:rPr lang="en-US" sz="1400" dirty="0">
                <a:solidFill>
                  <a:srgbClr val="000000"/>
                </a:solidFill>
              </a:rPr>
              <a:t> </a:t>
            </a:r>
            <a:r>
              <a:rPr lang="en-US" sz="1400" dirty="0">
                <a:solidFill>
                  <a:srgbClr val="0000FF"/>
                </a:solidFill>
              </a:rPr>
              <a:t>void</a:t>
            </a:r>
            <a:r>
              <a:rPr lang="en-US" sz="1400" dirty="0">
                <a:solidFill>
                  <a:srgbClr val="000000"/>
                </a:solidFill>
              </a:rPr>
              <a:t> </a:t>
            </a:r>
            <a:r>
              <a:rPr lang="en-US" sz="1400" dirty="0" err="1">
                <a:solidFill>
                  <a:srgbClr val="000000"/>
                </a:solidFill>
              </a:rPr>
              <a:t>ClearErrors</a:t>
            </a:r>
            <a:r>
              <a:rPr lang="en-US" sz="1400" dirty="0">
                <a:solidFill>
                  <a:srgbClr val="000000"/>
                </a:solidFill>
              </a:rPr>
              <a:t>([</a:t>
            </a:r>
            <a:r>
              <a:rPr lang="en-US" sz="1400" dirty="0" err="1">
                <a:solidFill>
                  <a:srgbClr val="000000"/>
                </a:solidFill>
              </a:rPr>
              <a:t>CallerMemberName</a:t>
            </a:r>
            <a:r>
              <a:rPr lang="en-US" sz="1400" dirty="0">
                <a:solidFill>
                  <a:srgbClr val="000000"/>
                </a:solidFill>
              </a:rPr>
              <a:t>]</a:t>
            </a:r>
            <a:r>
              <a:rPr lang="en-US" sz="1400" dirty="0">
                <a:solidFill>
                  <a:srgbClr val="0000FF"/>
                </a:solidFill>
              </a:rPr>
              <a:t>string</a:t>
            </a:r>
            <a:r>
              <a:rPr lang="en-US" sz="1400" dirty="0">
                <a:solidFill>
                  <a:srgbClr val="000000"/>
                </a:solidFill>
              </a:rPr>
              <a:t> </a:t>
            </a:r>
            <a:r>
              <a:rPr lang="en-US" sz="1400" dirty="0" err="1">
                <a:solidFill>
                  <a:srgbClr val="000000"/>
                </a:solidFill>
              </a:rPr>
              <a:t>propertyName</a:t>
            </a:r>
            <a:r>
              <a:rPr lang="en-US" sz="1400" dirty="0">
                <a:solidFill>
                  <a:srgbClr val="000000"/>
                </a:solidFill>
              </a:rPr>
              <a:t> = </a:t>
            </a:r>
            <a:r>
              <a:rPr lang="en-US" sz="1400" dirty="0">
                <a:solidFill>
                  <a:srgbClr val="800000"/>
                </a:solidFill>
              </a:rPr>
              <a:t>""</a:t>
            </a:r>
            <a:r>
              <a:rPr lang="en-US" sz="1400" dirty="0">
                <a:solidFill>
                  <a:srgbClr val="000000"/>
                </a:solidFill>
              </a:rPr>
              <a:t>) </a:t>
            </a:r>
            <a:br>
              <a:rPr lang="en-US" sz="1400" dirty="0">
                <a:solidFill>
                  <a:srgbClr val="000000"/>
                </a:solidFill>
              </a:rPr>
            </a:br>
            <a:r>
              <a:rPr lang="en-US" sz="1400" dirty="0">
                <a:solidFill>
                  <a:srgbClr val="000000"/>
                </a:solidFill>
              </a:rPr>
              <a:t>{ </a:t>
            </a:r>
            <a:br>
              <a:rPr lang="en-US" sz="1400" dirty="0">
                <a:solidFill>
                  <a:srgbClr val="000000"/>
                </a:solidFill>
              </a:rPr>
            </a:br>
            <a:r>
              <a:rPr lang="en-US" sz="1400" dirty="0">
                <a:solidFill>
                  <a:srgbClr val="000000"/>
                </a:solidFill>
              </a:rPr>
              <a:t>    </a:t>
            </a:r>
            <a:r>
              <a:rPr lang="en-US" sz="1400" dirty="0" err="1">
                <a:solidFill>
                  <a:srgbClr val="000000"/>
                </a:solidFill>
              </a:rPr>
              <a:t>errors.Remove</a:t>
            </a:r>
            <a:r>
              <a:rPr lang="en-US" sz="1400" dirty="0">
                <a:solidFill>
                  <a:srgbClr val="000000"/>
                </a:solidFill>
              </a:rPr>
              <a:t>(</a:t>
            </a:r>
            <a:r>
              <a:rPr lang="en-US" sz="1400" dirty="0" err="1">
                <a:solidFill>
                  <a:srgbClr val="000000"/>
                </a:solidFill>
              </a:rPr>
              <a:t>propertyName</a:t>
            </a:r>
            <a:r>
              <a:rPr lang="en-US" sz="1400" dirty="0">
                <a:solidFill>
                  <a:srgbClr val="000000"/>
                </a:solidFill>
              </a:rPr>
              <a:t>); </a:t>
            </a:r>
            <a:br>
              <a:rPr lang="en-US" sz="1400" dirty="0">
                <a:solidFill>
                  <a:srgbClr val="000000"/>
                </a:solidFill>
              </a:rPr>
            </a:br>
            <a:r>
              <a:rPr lang="en-US" sz="1400" dirty="0">
                <a:solidFill>
                  <a:srgbClr val="000000"/>
                </a:solidFill>
              </a:rPr>
              <a:t>    </a:t>
            </a:r>
            <a:r>
              <a:rPr lang="en-US" sz="1400" dirty="0" err="1">
                <a:solidFill>
                  <a:srgbClr val="000000"/>
                </a:solidFill>
              </a:rPr>
              <a:t>RaiseErrorsChanged</a:t>
            </a:r>
            <a:r>
              <a:rPr lang="en-US" sz="1400" dirty="0">
                <a:solidFill>
                  <a:srgbClr val="000000"/>
                </a:solidFill>
              </a:rPr>
              <a:t>(</a:t>
            </a:r>
            <a:r>
              <a:rPr lang="en-US" sz="1400" dirty="0" err="1">
                <a:solidFill>
                  <a:srgbClr val="000000"/>
                </a:solidFill>
              </a:rPr>
              <a:t>propertyName</a:t>
            </a:r>
            <a:r>
              <a:rPr lang="en-US" sz="1400" dirty="0">
                <a:solidFill>
                  <a:srgbClr val="000000"/>
                </a:solidFill>
              </a:rPr>
              <a:t>); </a:t>
            </a:r>
            <a:br>
              <a:rPr lang="en-US" sz="1400" dirty="0">
                <a:solidFill>
                  <a:srgbClr val="000000"/>
                </a:solidFill>
              </a:rPr>
            </a:br>
            <a:r>
              <a:rPr lang="en-US" sz="1400" dirty="0" smtClean="0">
                <a:solidFill>
                  <a:srgbClr val="000000"/>
                </a:solidFill>
              </a:rPr>
              <a:t>} </a:t>
            </a:r>
            <a:r>
              <a:rPr lang="en-US" sz="1400" dirty="0">
                <a:solidFill>
                  <a:srgbClr val="000000"/>
                </a:solidFill>
              </a:rPr>
              <a:t/>
            </a:r>
            <a:br>
              <a:rPr lang="en-US" sz="1400" dirty="0">
                <a:solidFill>
                  <a:srgbClr val="000000"/>
                </a:solidFill>
              </a:rPr>
            </a:br>
            <a:endParaRPr lang="en-US" sz="1400" dirty="0"/>
          </a:p>
          <a:p>
            <a:r>
              <a:rPr lang="en-US" sz="1400" dirty="0"/>
              <a:t/>
            </a:r>
            <a:br>
              <a:rPr lang="en-US" sz="1400" dirty="0"/>
            </a:br>
            <a:endParaRPr lang="en-US" sz="1400" dirty="0"/>
          </a:p>
        </p:txBody>
      </p:sp>
    </p:spTree>
    <p:extLst>
      <p:ext uri="{BB962C8B-B14F-4D97-AF65-F5344CB8AC3E}">
        <p14:creationId xmlns:p14="http://schemas.microsoft.com/office/powerpoint/2010/main" val="251005000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Validation in the Setter</a:t>
            </a:r>
            <a:endParaRPr lang="en-US" dirty="0"/>
          </a:p>
        </p:txBody>
      </p:sp>
      <p:sp>
        <p:nvSpPr>
          <p:cNvPr id="3" name="Text Placeholder 2"/>
          <p:cNvSpPr>
            <a:spLocks noGrp="1"/>
          </p:cNvSpPr>
          <p:nvPr>
            <p:ph type="body" sz="quarter" idx="10"/>
          </p:nvPr>
        </p:nvSpPr>
        <p:spPr/>
        <p:txBody>
          <a:bodyPr>
            <a:noAutofit/>
          </a:bodyPr>
          <a:lstStyle/>
          <a:p>
            <a:r>
              <a:rPr lang="en-US" sz="1500" dirty="0">
                <a:solidFill>
                  <a:srgbClr val="0000FF"/>
                </a:solidFill>
              </a:rPr>
              <a:t>public</a:t>
            </a:r>
            <a:r>
              <a:rPr lang="en-US" sz="1500" dirty="0">
                <a:solidFill>
                  <a:srgbClr val="000000"/>
                </a:solidFill>
              </a:rPr>
              <a:t> </a:t>
            </a:r>
            <a:r>
              <a:rPr lang="en-US" sz="1500" dirty="0">
                <a:solidFill>
                  <a:srgbClr val="0000FF"/>
                </a:solidFill>
              </a:rPr>
              <a:t>decimal</a:t>
            </a:r>
            <a:r>
              <a:rPr lang="en-US" sz="1500" dirty="0">
                <a:solidFill>
                  <a:srgbClr val="000000"/>
                </a:solidFill>
              </a:rPr>
              <a:t> Price </a:t>
            </a:r>
            <a:br>
              <a:rPr lang="en-US" sz="1500" dirty="0">
                <a:solidFill>
                  <a:srgbClr val="000000"/>
                </a:solidFill>
              </a:rPr>
            </a:br>
            <a:r>
              <a:rPr lang="en-US" sz="1500" dirty="0">
                <a:solidFill>
                  <a:srgbClr val="000000"/>
                </a:solidFill>
              </a:rPr>
              <a:t>{ </a:t>
            </a:r>
            <a:br>
              <a:rPr lang="en-US" sz="1500" dirty="0">
                <a:solidFill>
                  <a:srgbClr val="000000"/>
                </a:solidFill>
              </a:rPr>
            </a:br>
            <a:r>
              <a:rPr lang="en-US" sz="1500" dirty="0">
                <a:solidFill>
                  <a:srgbClr val="000000"/>
                </a:solidFill>
              </a:rPr>
              <a:t>   </a:t>
            </a:r>
            <a:r>
              <a:rPr lang="en-US" sz="1500" dirty="0">
                <a:solidFill>
                  <a:srgbClr val="008000"/>
                </a:solidFill>
              </a:rPr>
              <a:t>//Getter Omitted </a:t>
            </a:r>
            <a:br>
              <a:rPr lang="en-US" sz="1500" dirty="0">
                <a:solidFill>
                  <a:srgbClr val="008000"/>
                </a:solidFill>
              </a:rPr>
            </a:br>
            <a:r>
              <a:rPr lang="en-US" sz="1500" dirty="0" smtClean="0">
                <a:solidFill>
                  <a:srgbClr val="008000"/>
                </a:solidFill>
              </a:rPr>
              <a:t>   </a:t>
            </a:r>
            <a:r>
              <a:rPr lang="en-US" sz="1500" dirty="0" smtClean="0">
                <a:solidFill>
                  <a:srgbClr val="0000FF"/>
                </a:solidFill>
              </a:rPr>
              <a:t>set</a:t>
            </a:r>
            <a:r>
              <a:rPr lang="en-US" sz="1500" dirty="0" smtClean="0">
                <a:solidFill>
                  <a:srgbClr val="000000"/>
                </a:solidFill>
              </a:rPr>
              <a:t> </a:t>
            </a:r>
            <a:r>
              <a:rPr lang="en-US" sz="1500" dirty="0">
                <a:solidFill>
                  <a:srgbClr val="000000"/>
                </a:solidFill>
              </a:rPr>
              <a:t/>
            </a:r>
            <a:br>
              <a:rPr lang="en-US" sz="1500" dirty="0">
                <a:solidFill>
                  <a:srgbClr val="000000"/>
                </a:solidFill>
              </a:rPr>
            </a:br>
            <a:r>
              <a:rPr lang="en-US" sz="1500" dirty="0">
                <a:solidFill>
                  <a:srgbClr val="000000"/>
                </a:solidFill>
              </a:rPr>
              <a:t>   { </a:t>
            </a:r>
            <a:br>
              <a:rPr lang="en-US" sz="1500" dirty="0">
                <a:solidFill>
                  <a:srgbClr val="000000"/>
                </a:solidFill>
              </a:rPr>
            </a:br>
            <a:r>
              <a:rPr lang="en-US" sz="1500" dirty="0">
                <a:solidFill>
                  <a:srgbClr val="000000"/>
                </a:solidFill>
              </a:rPr>
              <a:t>      </a:t>
            </a:r>
            <a:r>
              <a:rPr lang="en-US" sz="1500" dirty="0">
                <a:solidFill>
                  <a:srgbClr val="0000FF"/>
                </a:solidFill>
              </a:rPr>
              <a:t>if</a:t>
            </a:r>
            <a:r>
              <a:rPr lang="en-US" sz="1500" dirty="0">
                <a:solidFill>
                  <a:srgbClr val="000000"/>
                </a:solidFill>
              </a:rPr>
              <a:t> (_price == value) </a:t>
            </a:r>
            <a:br>
              <a:rPr lang="en-US" sz="1500" dirty="0">
                <a:solidFill>
                  <a:srgbClr val="000000"/>
                </a:solidFill>
              </a:rPr>
            </a:br>
            <a:r>
              <a:rPr lang="en-US" sz="1500" dirty="0">
                <a:solidFill>
                  <a:srgbClr val="000000"/>
                </a:solidFill>
              </a:rPr>
              <a:t>         </a:t>
            </a:r>
            <a:r>
              <a:rPr lang="en-US" sz="1500" dirty="0">
                <a:solidFill>
                  <a:srgbClr val="0000FF"/>
                </a:solidFill>
              </a:rPr>
              <a:t>return</a:t>
            </a:r>
            <a:r>
              <a:rPr lang="en-US" sz="1500" dirty="0">
                <a:solidFill>
                  <a:srgbClr val="000000"/>
                </a:solidFill>
              </a:rPr>
              <a:t>; </a:t>
            </a:r>
            <a:br>
              <a:rPr lang="en-US" sz="1500" dirty="0">
                <a:solidFill>
                  <a:srgbClr val="000000"/>
                </a:solidFill>
              </a:rPr>
            </a:br>
            <a:r>
              <a:rPr lang="en-US" sz="1500" dirty="0">
                <a:solidFill>
                  <a:srgbClr val="000000"/>
                </a:solidFill>
              </a:rPr>
              <a:t>      _price = value; </a:t>
            </a:r>
            <a:br>
              <a:rPr lang="en-US" sz="1500" dirty="0">
                <a:solidFill>
                  <a:srgbClr val="000000"/>
                </a:solidFill>
              </a:rPr>
            </a:br>
            <a:r>
              <a:rPr lang="en-US" sz="1500" dirty="0">
                <a:solidFill>
                  <a:srgbClr val="000000"/>
                </a:solidFill>
              </a:rPr>
              <a:t>      </a:t>
            </a:r>
            <a:r>
              <a:rPr lang="en-US" sz="1500" dirty="0">
                <a:solidFill>
                  <a:srgbClr val="0000FF"/>
                </a:solidFill>
              </a:rPr>
              <a:t>if</a:t>
            </a:r>
            <a:r>
              <a:rPr lang="en-US" sz="1500" dirty="0">
                <a:solidFill>
                  <a:srgbClr val="000000"/>
                </a:solidFill>
              </a:rPr>
              <a:t> (Price &lt; </a:t>
            </a:r>
            <a:r>
              <a:rPr lang="en-US" sz="1500" dirty="0">
                <a:solidFill>
                  <a:srgbClr val="800080"/>
                </a:solidFill>
              </a:rPr>
              <a:t>0</a:t>
            </a:r>
            <a:r>
              <a:rPr lang="en-US" sz="1500" dirty="0">
                <a:solidFill>
                  <a:srgbClr val="000000"/>
                </a:solidFill>
              </a:rPr>
              <a:t>) </a:t>
            </a:r>
            <a:br>
              <a:rPr lang="en-US" sz="1500" dirty="0">
                <a:solidFill>
                  <a:srgbClr val="000000"/>
                </a:solidFill>
              </a:rPr>
            </a:br>
            <a:r>
              <a:rPr lang="en-US" sz="1500" dirty="0">
                <a:solidFill>
                  <a:srgbClr val="000000"/>
                </a:solidFill>
              </a:rPr>
              <a:t>      { </a:t>
            </a:r>
            <a:br>
              <a:rPr lang="en-US" sz="1500" dirty="0">
                <a:solidFill>
                  <a:srgbClr val="000000"/>
                </a:solidFill>
              </a:rPr>
            </a:br>
            <a:r>
              <a:rPr lang="en-US" sz="1500" dirty="0">
                <a:solidFill>
                  <a:srgbClr val="000000"/>
                </a:solidFill>
              </a:rPr>
              <a:t>         </a:t>
            </a:r>
            <a:r>
              <a:rPr lang="en-US" sz="1500" dirty="0" err="1">
                <a:solidFill>
                  <a:srgbClr val="000000"/>
                </a:solidFill>
              </a:rPr>
              <a:t>var</a:t>
            </a:r>
            <a:r>
              <a:rPr lang="en-US" sz="1500" dirty="0">
                <a:solidFill>
                  <a:srgbClr val="000000"/>
                </a:solidFill>
              </a:rPr>
              <a:t> errors = </a:t>
            </a:r>
            <a:r>
              <a:rPr lang="en-US" sz="1500" dirty="0">
                <a:solidFill>
                  <a:srgbClr val="0000FF"/>
                </a:solidFill>
              </a:rPr>
              <a:t>new</a:t>
            </a:r>
            <a:r>
              <a:rPr lang="en-US" sz="1500" dirty="0">
                <a:solidFill>
                  <a:srgbClr val="000000"/>
                </a:solidFill>
              </a:rPr>
              <a:t> List&lt;</a:t>
            </a:r>
            <a:r>
              <a:rPr lang="en-US" sz="1500" dirty="0">
                <a:solidFill>
                  <a:srgbClr val="0000FF"/>
                </a:solidFill>
              </a:rPr>
              <a:t>string</a:t>
            </a:r>
            <a:r>
              <a:rPr lang="en-US" sz="1500" dirty="0">
                <a:solidFill>
                  <a:srgbClr val="000000"/>
                </a:solidFill>
              </a:rPr>
              <a:t>&gt;() { </a:t>
            </a:r>
            <a:r>
              <a:rPr lang="en-US" sz="1500" dirty="0">
                <a:solidFill>
                  <a:srgbClr val="800000"/>
                </a:solidFill>
              </a:rPr>
              <a:t>"Price can not be less than zero"</a:t>
            </a:r>
            <a:r>
              <a:rPr lang="en-US" sz="1500" dirty="0">
                <a:solidFill>
                  <a:srgbClr val="000000"/>
                </a:solidFill>
              </a:rPr>
              <a:t> }; </a:t>
            </a:r>
            <a:br>
              <a:rPr lang="en-US" sz="1500" dirty="0">
                <a:solidFill>
                  <a:srgbClr val="000000"/>
                </a:solidFill>
              </a:rPr>
            </a:br>
            <a:r>
              <a:rPr lang="en-US" sz="1500" dirty="0">
                <a:solidFill>
                  <a:srgbClr val="000000"/>
                </a:solidFill>
              </a:rPr>
              <a:t>         </a:t>
            </a:r>
            <a:r>
              <a:rPr lang="en-US" sz="1500" dirty="0" err="1">
                <a:solidFill>
                  <a:srgbClr val="000000"/>
                </a:solidFill>
              </a:rPr>
              <a:t>SetErrors</a:t>
            </a:r>
            <a:r>
              <a:rPr lang="en-US" sz="1500" dirty="0">
                <a:solidFill>
                  <a:srgbClr val="000000"/>
                </a:solidFill>
              </a:rPr>
              <a:t>(errors); </a:t>
            </a:r>
            <a:br>
              <a:rPr lang="en-US" sz="1500" dirty="0">
                <a:solidFill>
                  <a:srgbClr val="000000"/>
                </a:solidFill>
              </a:rPr>
            </a:br>
            <a:r>
              <a:rPr lang="en-US" sz="1500" dirty="0">
                <a:solidFill>
                  <a:srgbClr val="000000"/>
                </a:solidFill>
              </a:rPr>
              <a:t>      } </a:t>
            </a:r>
            <a:br>
              <a:rPr lang="en-US" sz="1500" dirty="0">
                <a:solidFill>
                  <a:srgbClr val="000000"/>
                </a:solidFill>
              </a:rPr>
            </a:br>
            <a:r>
              <a:rPr lang="en-US" sz="1500" dirty="0">
                <a:solidFill>
                  <a:srgbClr val="000000"/>
                </a:solidFill>
              </a:rPr>
              <a:t>      </a:t>
            </a:r>
            <a:r>
              <a:rPr lang="en-US" sz="1500" dirty="0">
                <a:solidFill>
                  <a:srgbClr val="0000FF"/>
                </a:solidFill>
              </a:rPr>
              <a:t>else</a:t>
            </a:r>
            <a:r>
              <a:rPr lang="en-US" sz="1500" dirty="0">
                <a:solidFill>
                  <a:srgbClr val="000000"/>
                </a:solidFill>
              </a:rPr>
              <a:t> </a:t>
            </a:r>
            <a:br>
              <a:rPr lang="en-US" sz="1500" dirty="0">
                <a:solidFill>
                  <a:srgbClr val="000000"/>
                </a:solidFill>
              </a:rPr>
            </a:br>
            <a:r>
              <a:rPr lang="en-US" sz="1500" dirty="0">
                <a:solidFill>
                  <a:srgbClr val="000000"/>
                </a:solidFill>
              </a:rPr>
              <a:t>      { </a:t>
            </a:r>
            <a:br>
              <a:rPr lang="en-US" sz="1500" dirty="0">
                <a:solidFill>
                  <a:srgbClr val="000000"/>
                </a:solidFill>
              </a:rPr>
            </a:br>
            <a:r>
              <a:rPr lang="en-US" sz="1500" dirty="0">
                <a:solidFill>
                  <a:srgbClr val="000000"/>
                </a:solidFill>
              </a:rPr>
              <a:t>         </a:t>
            </a:r>
            <a:r>
              <a:rPr lang="en-US" sz="1500" dirty="0" err="1">
                <a:solidFill>
                  <a:srgbClr val="000000"/>
                </a:solidFill>
              </a:rPr>
              <a:t>ClearErrors</a:t>
            </a:r>
            <a:r>
              <a:rPr lang="en-US" sz="1500" dirty="0">
                <a:solidFill>
                  <a:srgbClr val="000000"/>
                </a:solidFill>
              </a:rPr>
              <a:t>(); </a:t>
            </a:r>
            <a:br>
              <a:rPr lang="en-US" sz="1500" dirty="0">
                <a:solidFill>
                  <a:srgbClr val="000000"/>
                </a:solidFill>
              </a:rPr>
            </a:br>
            <a:r>
              <a:rPr lang="en-US" sz="1500" dirty="0">
                <a:solidFill>
                  <a:srgbClr val="000000"/>
                </a:solidFill>
              </a:rPr>
              <a:t>      } </a:t>
            </a:r>
            <a:br>
              <a:rPr lang="en-US" sz="1500" dirty="0">
                <a:solidFill>
                  <a:srgbClr val="000000"/>
                </a:solidFill>
              </a:rPr>
            </a:br>
            <a:r>
              <a:rPr lang="en-US" sz="1500" dirty="0">
                <a:solidFill>
                  <a:srgbClr val="000000"/>
                </a:solidFill>
              </a:rPr>
              <a:t>      </a:t>
            </a:r>
            <a:r>
              <a:rPr lang="en-US" sz="1500" dirty="0" err="1">
                <a:solidFill>
                  <a:srgbClr val="000000"/>
                </a:solidFill>
              </a:rPr>
              <a:t>OnPropertyChanged</a:t>
            </a:r>
            <a:r>
              <a:rPr lang="en-US" sz="1500" dirty="0">
                <a:solidFill>
                  <a:srgbClr val="000000"/>
                </a:solidFill>
              </a:rPr>
              <a:t>(); </a:t>
            </a:r>
            <a:br>
              <a:rPr lang="en-US" sz="1500" dirty="0">
                <a:solidFill>
                  <a:srgbClr val="000000"/>
                </a:solidFill>
              </a:rPr>
            </a:br>
            <a:r>
              <a:rPr lang="en-US" sz="1500" dirty="0">
                <a:solidFill>
                  <a:srgbClr val="000000"/>
                </a:solidFill>
              </a:rPr>
              <a:t>   } </a:t>
            </a:r>
            <a:br>
              <a:rPr lang="en-US" sz="1500" dirty="0">
                <a:solidFill>
                  <a:srgbClr val="000000"/>
                </a:solidFill>
              </a:rPr>
            </a:br>
            <a:r>
              <a:rPr lang="en-US" sz="1500" dirty="0">
                <a:solidFill>
                  <a:srgbClr val="000000"/>
                </a:solidFill>
              </a:rPr>
              <a:t>} </a:t>
            </a:r>
            <a:br>
              <a:rPr lang="en-US" sz="1500" dirty="0">
                <a:solidFill>
                  <a:srgbClr val="000000"/>
                </a:solidFill>
              </a:rPr>
            </a:br>
            <a:endParaRPr lang="en-US" sz="1500" dirty="0"/>
          </a:p>
          <a:p>
            <a:r>
              <a:rPr lang="en-US" sz="1500" dirty="0"/>
              <a:t/>
            </a:r>
            <a:br>
              <a:rPr lang="en-US" sz="1500" dirty="0"/>
            </a:br>
            <a:endParaRPr lang="en-US" sz="1500" dirty="0"/>
          </a:p>
        </p:txBody>
      </p:sp>
    </p:spTree>
    <p:extLst>
      <p:ext uri="{BB962C8B-B14F-4D97-AF65-F5344CB8AC3E}">
        <p14:creationId xmlns:p14="http://schemas.microsoft.com/office/powerpoint/2010/main" val="289348958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Validation Rules</a:t>
            </a:r>
            <a:endParaRPr lang="en-US" dirty="0"/>
          </a:p>
        </p:txBody>
      </p:sp>
      <p:sp>
        <p:nvSpPr>
          <p:cNvPr id="4" name="Content Placeholder 3"/>
          <p:cNvSpPr>
            <a:spLocks noGrp="1"/>
          </p:cNvSpPr>
          <p:nvPr>
            <p:ph idx="1"/>
          </p:nvPr>
        </p:nvSpPr>
        <p:spPr/>
        <p:txBody>
          <a:bodyPr/>
          <a:lstStyle/>
          <a:p>
            <a:r>
              <a:rPr lang="en-US" dirty="0" smtClean="0"/>
              <a:t>Derive from </a:t>
            </a:r>
            <a:r>
              <a:rPr lang="en-US" dirty="0" err="1" smtClean="0"/>
              <a:t>ValidationRule</a:t>
            </a:r>
            <a:endParaRPr lang="en-US" dirty="0" smtClean="0"/>
          </a:p>
          <a:p>
            <a:r>
              <a:rPr lang="en-US" dirty="0" smtClean="0"/>
              <a:t>Add additional properties for custom configuration</a:t>
            </a:r>
          </a:p>
          <a:p>
            <a:r>
              <a:rPr lang="en-US" dirty="0"/>
              <a:t>Override Validate</a:t>
            </a:r>
            <a:r>
              <a:rPr lang="en-US" dirty="0" smtClean="0"/>
              <a:t>()</a:t>
            </a:r>
          </a:p>
          <a:p>
            <a:pPr lvl="1"/>
            <a:r>
              <a:rPr lang="en-US" dirty="0" smtClean="0"/>
              <a:t>Return new </a:t>
            </a:r>
            <a:r>
              <a:rPr lang="en-US" dirty="0" err="1" smtClean="0"/>
              <a:t>ValidationResult</a:t>
            </a:r>
            <a:r>
              <a:rPr lang="en-US" dirty="0" smtClean="0"/>
              <a:t>(true || false, [Error Message])</a:t>
            </a:r>
          </a:p>
          <a:p>
            <a:r>
              <a:rPr lang="en-US" dirty="0" smtClean="0"/>
              <a:t>Add to </a:t>
            </a:r>
            <a:r>
              <a:rPr lang="en-US" dirty="0" err="1" smtClean="0"/>
              <a:t>Binding.ValidationRules</a:t>
            </a:r>
            <a:r>
              <a:rPr lang="en-US" dirty="0" smtClean="0"/>
              <a:t> collection</a:t>
            </a:r>
            <a:endParaRPr lang="en-US" dirty="0"/>
          </a:p>
        </p:txBody>
      </p:sp>
    </p:spTree>
    <p:extLst>
      <p:ext uri="{BB962C8B-B14F-4D97-AF65-F5344CB8AC3E}">
        <p14:creationId xmlns:p14="http://schemas.microsoft.com/office/powerpoint/2010/main" val="347815421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Validation</a:t>
            </a:r>
            <a:endParaRPr lang="en-US" dirty="0"/>
          </a:p>
        </p:txBody>
      </p:sp>
    </p:spTree>
    <p:extLst>
      <p:ext uri="{BB962C8B-B14F-4D97-AF65-F5344CB8AC3E}">
        <p14:creationId xmlns:p14="http://schemas.microsoft.com/office/powerpoint/2010/main" val="91509011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Value Conversion</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339203516"/>
      </p:ext>
    </p:extLst>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Converting Data</a:t>
            </a:r>
            <a:endParaRPr lang="en-US" dirty="0"/>
          </a:p>
        </p:txBody>
      </p:sp>
      <p:sp>
        <p:nvSpPr>
          <p:cNvPr id="5" name="Content Placeholder 4"/>
          <p:cNvSpPr>
            <a:spLocks noGrp="1"/>
          </p:cNvSpPr>
          <p:nvPr>
            <p:ph idx="1"/>
          </p:nvPr>
        </p:nvSpPr>
        <p:spPr/>
        <p:txBody>
          <a:bodyPr/>
          <a:lstStyle/>
          <a:p>
            <a:r>
              <a:rPr lang="en-US" dirty="0" smtClean="0"/>
              <a:t>String Formatting</a:t>
            </a:r>
          </a:p>
          <a:p>
            <a:pPr lvl="1"/>
            <a:r>
              <a:rPr lang="en-US" dirty="0" smtClean="0"/>
              <a:t>Convert data represented as text</a:t>
            </a:r>
          </a:p>
          <a:p>
            <a:pPr lvl="1"/>
            <a:r>
              <a:rPr lang="en-US" dirty="0" smtClean="0"/>
              <a:t>Use </a:t>
            </a:r>
            <a:r>
              <a:rPr lang="en-US" dirty="0" err="1" smtClean="0"/>
              <a:t>Binding.StringFormat</a:t>
            </a:r>
            <a:r>
              <a:rPr lang="en-US" dirty="0" smtClean="0"/>
              <a:t> property</a:t>
            </a:r>
          </a:p>
          <a:p>
            <a:r>
              <a:rPr lang="en-US" dirty="0" smtClean="0"/>
              <a:t>Value Converters</a:t>
            </a:r>
          </a:p>
          <a:p>
            <a:pPr lvl="1"/>
            <a:r>
              <a:rPr lang="en-US" dirty="0" smtClean="0"/>
              <a:t>Convert any type of data to any other type of data</a:t>
            </a:r>
          </a:p>
          <a:p>
            <a:pPr lvl="1"/>
            <a:r>
              <a:rPr lang="en-US" dirty="0" smtClean="0"/>
              <a:t>Use </a:t>
            </a:r>
          </a:p>
          <a:p>
            <a:pPr lvl="2"/>
            <a:r>
              <a:rPr lang="en-US" dirty="0" err="1" smtClean="0"/>
              <a:t>IValueConverter</a:t>
            </a:r>
            <a:r>
              <a:rPr lang="en-US" dirty="0" smtClean="0"/>
              <a:t> </a:t>
            </a:r>
          </a:p>
          <a:p>
            <a:pPr lvl="2"/>
            <a:r>
              <a:rPr lang="en-US" dirty="0" err="1" smtClean="0"/>
              <a:t>IMultiValueConverter</a:t>
            </a:r>
            <a:r>
              <a:rPr lang="en-US" dirty="0" smtClean="0"/>
              <a:t> (WPF only)</a:t>
            </a:r>
          </a:p>
          <a:p>
            <a:pPr lvl="1"/>
            <a:endParaRPr lang="en-US" dirty="0"/>
          </a:p>
        </p:txBody>
      </p:sp>
    </p:spTree>
    <p:extLst>
      <p:ext uri="{BB962C8B-B14F-4D97-AF65-F5344CB8AC3E}">
        <p14:creationId xmlns:p14="http://schemas.microsoft.com/office/powerpoint/2010/main" val="49018084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Formatting</a:t>
            </a:r>
            <a:endParaRPr lang="en-US" dirty="0"/>
          </a:p>
        </p:txBody>
      </p:sp>
      <p:sp>
        <p:nvSpPr>
          <p:cNvPr id="3" name="Content Placeholder 2"/>
          <p:cNvSpPr>
            <a:spLocks noGrp="1"/>
          </p:cNvSpPr>
          <p:nvPr>
            <p:ph idx="1"/>
          </p:nvPr>
        </p:nvSpPr>
        <p:spPr/>
        <p:txBody>
          <a:bodyPr/>
          <a:lstStyle/>
          <a:p>
            <a:r>
              <a:rPr lang="en-US" dirty="0" smtClean="0"/>
              <a:t>Use the standard .NET formatting strings</a:t>
            </a:r>
          </a:p>
          <a:p>
            <a:r>
              <a:rPr lang="en-US" dirty="0" smtClean="0"/>
              <a:t>Escape with {}</a:t>
            </a:r>
          </a:p>
          <a:p>
            <a:pPr lvl="2"/>
            <a:r>
              <a:rPr lang="en-US" dirty="0"/>
              <a:t>Text=“{Binding Path=</a:t>
            </a:r>
            <a:r>
              <a:rPr lang="en-US" dirty="0" err="1"/>
              <a:t>SalePrice</a:t>
            </a:r>
            <a:r>
              <a:rPr lang="en-US" dirty="0"/>
              <a:t>, </a:t>
            </a:r>
            <a:r>
              <a:rPr lang="en-US" dirty="0" err="1"/>
              <a:t>StringFormat</a:t>
            </a:r>
            <a:r>
              <a:rPr lang="en-US" dirty="0"/>
              <a:t>={}{0:C</a:t>
            </a:r>
            <a:r>
              <a:rPr lang="en-US" dirty="0" smtClean="0"/>
              <a:t>}}”</a:t>
            </a:r>
          </a:p>
          <a:p>
            <a:r>
              <a:rPr lang="en-US" dirty="0" smtClean="0"/>
              <a:t>Or use a string literal to preface the format</a:t>
            </a:r>
          </a:p>
          <a:p>
            <a:pPr lvl="2"/>
            <a:r>
              <a:rPr lang="en-US" dirty="0" smtClean="0"/>
              <a:t>Text=</a:t>
            </a:r>
            <a:r>
              <a:rPr lang="en-US" dirty="0"/>
              <a:t>“{Binding Path=</a:t>
            </a:r>
            <a:r>
              <a:rPr lang="en-US" dirty="0" err="1"/>
              <a:t>SalePrice</a:t>
            </a:r>
            <a:r>
              <a:rPr lang="en-US" dirty="0"/>
              <a:t>, </a:t>
            </a:r>
            <a:r>
              <a:rPr lang="en-US" dirty="0" err="1" smtClean="0"/>
              <a:t>StringFormat</a:t>
            </a:r>
            <a:r>
              <a:rPr lang="en-US" dirty="0" smtClean="0"/>
              <a:t>=</a:t>
            </a:r>
            <a:r>
              <a:rPr lang="en-US" dirty="0" err="1" smtClean="0"/>
              <a:t>SalePrice</a:t>
            </a:r>
            <a:r>
              <a:rPr lang="en-US" dirty="0" smtClean="0"/>
              <a:t>{0:C</a:t>
            </a:r>
            <a:r>
              <a:rPr lang="en-US" dirty="0"/>
              <a:t>}}”</a:t>
            </a:r>
            <a:endParaRPr lang="en-US" dirty="0" smtClean="0"/>
          </a:p>
          <a:p>
            <a:pPr lvl="1"/>
            <a:r>
              <a:rPr lang="en-US" dirty="0" smtClean="0"/>
              <a:t>When editing, must clear out the string literal</a:t>
            </a:r>
          </a:p>
          <a:p>
            <a:endParaRPr lang="en-US" dirty="0" smtClean="0"/>
          </a:p>
        </p:txBody>
      </p:sp>
    </p:spTree>
    <p:extLst>
      <p:ext uri="{BB962C8B-B14F-4D97-AF65-F5344CB8AC3E}">
        <p14:creationId xmlns:p14="http://schemas.microsoft.com/office/powerpoint/2010/main" val="279438078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Formatters</a:t>
            </a:r>
            <a:endParaRPr lang="en-US" dirty="0"/>
          </a:p>
        </p:txBody>
      </p:sp>
      <p:sp>
        <p:nvSpPr>
          <p:cNvPr id="3" name="Content Placeholder 2"/>
          <p:cNvSpPr>
            <a:spLocks noGrp="1"/>
          </p:cNvSpPr>
          <p:nvPr>
            <p:ph sz="half" idx="1"/>
          </p:nvPr>
        </p:nvSpPr>
        <p:spPr>
          <a:xfrm>
            <a:off x="609600" y="1484314"/>
            <a:ext cx="4724400" cy="4770437"/>
          </a:xfrm>
        </p:spPr>
        <p:txBody>
          <a:bodyPr/>
          <a:lstStyle/>
          <a:p>
            <a:r>
              <a:rPr lang="en-US" dirty="0" smtClean="0"/>
              <a:t>Currency: C</a:t>
            </a:r>
          </a:p>
          <a:p>
            <a:r>
              <a:rPr lang="en-US" dirty="0" smtClean="0"/>
              <a:t>Scientific: E</a:t>
            </a:r>
          </a:p>
          <a:p>
            <a:r>
              <a:rPr lang="en-US" dirty="0" smtClean="0"/>
              <a:t>Percentage: P</a:t>
            </a:r>
          </a:p>
          <a:p>
            <a:r>
              <a:rPr lang="en-US" dirty="0" smtClean="0"/>
              <a:t>Fixed Decimal: </a:t>
            </a:r>
            <a:r>
              <a:rPr lang="en-US" dirty="0" err="1" smtClean="0"/>
              <a:t>Fx</a:t>
            </a:r>
            <a:endParaRPr lang="en-US" dirty="0" smtClean="0"/>
          </a:p>
          <a:p>
            <a:endParaRPr lang="en-US" dirty="0"/>
          </a:p>
        </p:txBody>
      </p:sp>
      <p:sp>
        <p:nvSpPr>
          <p:cNvPr id="4" name="Content Placeholder 3"/>
          <p:cNvSpPr>
            <a:spLocks noGrp="1"/>
          </p:cNvSpPr>
          <p:nvPr>
            <p:ph sz="half" idx="2"/>
          </p:nvPr>
        </p:nvSpPr>
        <p:spPr>
          <a:xfrm>
            <a:off x="5334000" y="1484314"/>
            <a:ext cx="6233160" cy="4770437"/>
          </a:xfrm>
        </p:spPr>
        <p:txBody>
          <a:bodyPr/>
          <a:lstStyle/>
          <a:p>
            <a:r>
              <a:rPr lang="en-US" dirty="0" smtClean="0"/>
              <a:t>Short Date: d</a:t>
            </a:r>
          </a:p>
          <a:p>
            <a:r>
              <a:rPr lang="en-US" dirty="0" smtClean="0"/>
              <a:t>Long Date: D</a:t>
            </a:r>
          </a:p>
          <a:p>
            <a:r>
              <a:rPr lang="en-US" dirty="0" smtClean="0"/>
              <a:t>Long Date, Short Time: f</a:t>
            </a:r>
          </a:p>
          <a:p>
            <a:r>
              <a:rPr lang="en-US" dirty="0" smtClean="0"/>
              <a:t>Long Date, Long Time: F</a:t>
            </a:r>
            <a:endParaRPr lang="en-US" dirty="0"/>
          </a:p>
        </p:txBody>
      </p:sp>
    </p:spTree>
    <p:extLst>
      <p:ext uri="{BB962C8B-B14F-4D97-AF65-F5344CB8AC3E}">
        <p14:creationId xmlns:p14="http://schemas.microsoft.com/office/powerpoint/2010/main" val="356708246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Value Converters</a:t>
            </a:r>
            <a:endParaRPr lang="en-US" dirty="0"/>
          </a:p>
        </p:txBody>
      </p:sp>
      <p:sp>
        <p:nvSpPr>
          <p:cNvPr id="2" name="Content Placeholder 1"/>
          <p:cNvSpPr>
            <a:spLocks noGrp="1"/>
          </p:cNvSpPr>
          <p:nvPr>
            <p:ph idx="1"/>
          </p:nvPr>
        </p:nvSpPr>
        <p:spPr/>
        <p:txBody>
          <a:bodyPr>
            <a:normAutofit/>
          </a:bodyPr>
          <a:lstStyle/>
          <a:p>
            <a:r>
              <a:rPr lang="en-US" dirty="0" smtClean="0"/>
              <a:t>Converts source data just before it’s displayed and converts back just before its applied to the source</a:t>
            </a:r>
          </a:p>
          <a:p>
            <a:pPr lvl="1"/>
            <a:r>
              <a:rPr lang="en-US" dirty="0" smtClean="0"/>
              <a:t>Similar to Parse and Format methods in Windows Forms</a:t>
            </a:r>
          </a:p>
          <a:p>
            <a:r>
              <a:rPr lang="en-US" dirty="0" smtClean="0"/>
              <a:t>Can create custom objects</a:t>
            </a:r>
          </a:p>
          <a:p>
            <a:pPr lvl="1"/>
            <a:r>
              <a:rPr lang="en-US" dirty="0" smtClean="0"/>
              <a:t>E.g. Command Parameters</a:t>
            </a:r>
          </a:p>
          <a:p>
            <a:r>
              <a:rPr lang="en-US" dirty="0" smtClean="0"/>
              <a:t>Can alter properties on elements</a:t>
            </a:r>
          </a:p>
          <a:p>
            <a:pPr lvl="1"/>
            <a:r>
              <a:rPr lang="en-US" dirty="0" smtClean="0"/>
              <a:t>E.g. Background Color</a:t>
            </a:r>
          </a:p>
        </p:txBody>
      </p:sp>
    </p:spTree>
    <p:extLst>
      <p:ext uri="{BB962C8B-B14F-4D97-AF65-F5344CB8AC3E}">
        <p14:creationId xmlns:p14="http://schemas.microsoft.com/office/powerpoint/2010/main" val="388180986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a:t>
            </a:r>
            <a:r>
              <a:rPr lang="en-US" dirty="0" err="1" smtClean="0"/>
              <a:t>MultiValue</a:t>
            </a:r>
            <a:r>
              <a:rPr lang="en-US" dirty="0" smtClean="0"/>
              <a:t> Converters</a:t>
            </a:r>
            <a:endParaRPr lang="en-US" dirty="0"/>
          </a:p>
        </p:txBody>
      </p:sp>
      <p:sp>
        <p:nvSpPr>
          <p:cNvPr id="5" name="Content Placeholder 4"/>
          <p:cNvSpPr>
            <a:spLocks noGrp="1"/>
          </p:cNvSpPr>
          <p:nvPr>
            <p:ph type="body" sz="quarter" idx="10"/>
          </p:nvPr>
        </p:nvSpPr>
        <p:spPr>
          <a:prstGeom prst="rect">
            <a:avLst/>
          </a:prstGeom>
        </p:spPr>
        <p:txBody>
          <a:bodyPr>
            <a:noAutofit/>
          </a:bodyPr>
          <a:lstStyle/>
          <a:p>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LoginMultiConverter</a:t>
            </a:r>
            <a:r>
              <a:rPr lang="en-US" sz="1600" dirty="0">
                <a:solidFill>
                  <a:srgbClr val="000000"/>
                </a:solidFill>
                <a:latin typeface="Consolas" panose="020B0609020204030204" pitchFamily="49" charset="0"/>
              </a:rPr>
              <a:t> : </a:t>
            </a:r>
            <a:r>
              <a:rPr lang="en-US" sz="1600" dirty="0" err="1">
                <a:solidFill>
                  <a:srgbClr val="000000"/>
                </a:solidFill>
                <a:latin typeface="Consolas" panose="020B0609020204030204" pitchFamily="49" charset="0"/>
              </a:rPr>
              <a:t>IMultiValueConverter</a:t>
            </a:r>
            <a:r>
              <a:rPr lang="en-US" sz="1600" dirty="0">
                <a:solidFill>
                  <a:srgbClr val="000000"/>
                </a:solidFill>
                <a:latin typeface="Consolas" panose="020B0609020204030204" pitchFamily="49" charset="0"/>
              </a:rPr>
              <a:t> </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object</a:t>
            </a:r>
            <a:r>
              <a:rPr lang="en-US" sz="1600" dirty="0">
                <a:solidFill>
                  <a:srgbClr val="000000"/>
                </a:solidFill>
                <a:latin typeface="Consolas" panose="020B0609020204030204" pitchFamily="49" charset="0"/>
              </a:rPr>
              <a:t> Convert( </a:t>
            </a:r>
            <a:r>
              <a:rPr lang="en-US" sz="1600" dirty="0">
                <a:solidFill>
                  <a:srgbClr val="0000FF"/>
                </a:solidFill>
                <a:latin typeface="Consolas" panose="020B0609020204030204" pitchFamily="49" charset="0"/>
              </a:rPr>
              <a:t>object</a:t>
            </a:r>
            <a:r>
              <a:rPr lang="en-US" sz="1600" dirty="0">
                <a:solidFill>
                  <a:srgbClr val="000000"/>
                </a:solidFill>
                <a:latin typeface="Consolas" panose="020B0609020204030204" pitchFamily="49" charset="0"/>
              </a:rPr>
              <a:t>[] values, Type </a:t>
            </a:r>
            <a:r>
              <a:rPr lang="en-US" sz="1600" dirty="0" err="1">
                <a:solidFill>
                  <a:srgbClr val="000000"/>
                </a:solidFill>
                <a:latin typeface="Consolas" panose="020B0609020204030204" pitchFamily="49" charset="0"/>
              </a:rPr>
              <a:t>targetType</a:t>
            </a:r>
            <a:r>
              <a:rPr lang="en-US" sz="1600" dirty="0">
                <a:solidFill>
                  <a:srgbClr val="000000"/>
                </a:solidFill>
                <a:latin typeface="Consolas" panose="020B0609020204030204" pitchFamily="49" charset="0"/>
              </a:rPr>
              <a:t>, </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object</a:t>
            </a:r>
            <a:r>
              <a:rPr lang="en-US" sz="1600" dirty="0">
                <a:solidFill>
                  <a:srgbClr val="000000"/>
                </a:solidFill>
                <a:latin typeface="Consolas" panose="020B0609020204030204" pitchFamily="49" charset="0"/>
              </a:rPr>
              <a:t> parameter, </a:t>
            </a:r>
            <a:r>
              <a:rPr lang="en-US" sz="1600" dirty="0" err="1">
                <a:solidFill>
                  <a:srgbClr val="000000"/>
                </a:solidFill>
                <a:latin typeface="Consolas" panose="020B0609020204030204" pitchFamily="49" charset="0"/>
              </a:rPr>
              <a:t>System.Globalization.CultureInfo</a:t>
            </a:r>
            <a:r>
              <a:rPr lang="en-US" sz="1600" dirty="0">
                <a:solidFill>
                  <a:srgbClr val="000000"/>
                </a:solidFill>
                <a:latin typeface="Consolas" panose="020B0609020204030204" pitchFamily="49" charset="0"/>
              </a:rPr>
              <a:t> culture) </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 </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var</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param</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LoginParameter</a:t>
            </a:r>
            <a:r>
              <a:rPr lang="en-US" sz="1600" dirty="0">
                <a:solidFill>
                  <a:srgbClr val="000000"/>
                </a:solidFill>
                <a:latin typeface="Consolas" panose="020B0609020204030204" pitchFamily="49" charset="0"/>
              </a:rPr>
              <a:t>(); </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//Omitted for brevity </a:t>
            </a:r>
            <a:br>
              <a:rPr lang="en-US" sz="1600" dirty="0">
                <a:solidFill>
                  <a:srgbClr val="008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param</a:t>
            </a:r>
            <a:r>
              <a:rPr lang="en-US" sz="1600" dirty="0">
                <a:solidFill>
                  <a:srgbClr val="000000"/>
                </a:solidFill>
                <a:latin typeface="Consolas" panose="020B0609020204030204" pitchFamily="49" charset="0"/>
              </a:rPr>
              <a:t>; </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 </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object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ConvertBack</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object</a:t>
            </a:r>
            <a:r>
              <a:rPr lang="en-US" sz="1600" dirty="0">
                <a:solidFill>
                  <a:srgbClr val="000000"/>
                </a:solidFill>
                <a:latin typeface="Consolas" panose="020B0609020204030204" pitchFamily="49" charset="0"/>
              </a:rPr>
              <a:t> value, Type[] </a:t>
            </a:r>
            <a:r>
              <a:rPr lang="en-US" sz="1600" dirty="0" err="1">
                <a:solidFill>
                  <a:srgbClr val="000000"/>
                </a:solidFill>
                <a:latin typeface="Consolas" panose="020B0609020204030204" pitchFamily="49" charset="0"/>
              </a:rPr>
              <a:t>targetTypes</a:t>
            </a:r>
            <a:r>
              <a:rPr lang="en-US" sz="1600" dirty="0">
                <a:solidFill>
                  <a:srgbClr val="000000"/>
                </a:solidFill>
                <a:latin typeface="Consolas" panose="020B0609020204030204" pitchFamily="49" charset="0"/>
              </a:rPr>
              <a:t>,</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object</a:t>
            </a:r>
            <a:r>
              <a:rPr lang="en-US" sz="1600" dirty="0">
                <a:solidFill>
                  <a:srgbClr val="000000"/>
                </a:solidFill>
                <a:latin typeface="Consolas" panose="020B0609020204030204" pitchFamily="49" charset="0"/>
              </a:rPr>
              <a:t> parameter, </a:t>
            </a:r>
            <a:r>
              <a:rPr lang="en-US" sz="1600" dirty="0" err="1">
                <a:solidFill>
                  <a:srgbClr val="000000"/>
                </a:solidFill>
                <a:latin typeface="Consolas" panose="020B0609020204030204" pitchFamily="49" charset="0"/>
              </a:rPr>
              <a:t>System.Globalization.CultureInfo</a:t>
            </a:r>
            <a:r>
              <a:rPr lang="en-US" sz="1600" dirty="0">
                <a:solidFill>
                  <a:srgbClr val="000000"/>
                </a:solidFill>
                <a:latin typeface="Consolas" panose="020B0609020204030204" pitchFamily="49" charset="0"/>
              </a:rPr>
              <a:t> culture) </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 </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throw</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NotImplementedException</a:t>
            </a:r>
            <a:r>
              <a:rPr lang="en-US" sz="1600" dirty="0">
                <a:solidFill>
                  <a:srgbClr val="000000"/>
                </a:solidFill>
                <a:latin typeface="Consolas" panose="020B0609020204030204" pitchFamily="49" charset="0"/>
              </a:rPr>
              <a:t>(); </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 </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endParaRPr lang="en-US" sz="1600" dirty="0">
              <a:latin typeface="Consolas" panose="020B0609020204030204" pitchFamily="49" charset="0"/>
            </a:endParaRPr>
          </a:p>
        </p:txBody>
      </p:sp>
    </p:spTree>
    <p:extLst>
      <p:ext uri="{BB962C8B-B14F-4D97-AF65-F5344CB8AC3E}">
        <p14:creationId xmlns:p14="http://schemas.microsoft.com/office/powerpoint/2010/main" val="125619456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Foundation</a:t>
            </a:r>
            <a:endParaRPr lang="en-US" dirty="0"/>
          </a:p>
        </p:txBody>
      </p:sp>
      <p:sp>
        <p:nvSpPr>
          <p:cNvPr id="3" name="Content Placeholder 2"/>
          <p:cNvSpPr>
            <a:spLocks noGrp="1"/>
          </p:cNvSpPr>
          <p:nvPr>
            <p:ph idx="1"/>
          </p:nvPr>
        </p:nvSpPr>
        <p:spPr/>
        <p:txBody>
          <a:bodyPr/>
          <a:lstStyle/>
          <a:p>
            <a:r>
              <a:rPr lang="en-US" dirty="0" smtClean="0"/>
              <a:t>Every XAML elements maps to a .NET class</a:t>
            </a:r>
          </a:p>
          <a:p>
            <a:r>
              <a:rPr lang="en-US" dirty="0" smtClean="0"/>
              <a:t>Elements can be nested</a:t>
            </a:r>
          </a:p>
          <a:p>
            <a:r>
              <a:rPr lang="en-US" dirty="0" smtClean="0"/>
              <a:t>Properties can be set through:</a:t>
            </a:r>
          </a:p>
          <a:p>
            <a:pPr lvl="1"/>
            <a:r>
              <a:rPr lang="en-US" dirty="0" smtClean="0"/>
              <a:t>Attributes </a:t>
            </a:r>
          </a:p>
          <a:p>
            <a:pPr lvl="1"/>
            <a:r>
              <a:rPr lang="en-US" dirty="0" smtClean="0"/>
              <a:t>Tag content (for the Content property)</a:t>
            </a:r>
          </a:p>
          <a:p>
            <a:pPr lvl="1"/>
            <a:r>
              <a:rPr lang="en-US" dirty="0" smtClean="0"/>
              <a:t>Nested tags (with special syntax)</a:t>
            </a:r>
          </a:p>
        </p:txBody>
      </p:sp>
    </p:spTree>
    <p:extLst>
      <p:ext uri="{BB962C8B-B14F-4D97-AF65-F5344CB8AC3E}">
        <p14:creationId xmlns:p14="http://schemas.microsoft.com/office/powerpoint/2010/main" val="23227090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MultiValueConverters</a:t>
            </a:r>
            <a:endParaRPr lang="en-US" dirty="0"/>
          </a:p>
        </p:txBody>
      </p:sp>
      <p:sp>
        <p:nvSpPr>
          <p:cNvPr id="5" name="Content Placeholder 4"/>
          <p:cNvSpPr>
            <a:spLocks noGrp="1"/>
          </p:cNvSpPr>
          <p:nvPr>
            <p:ph type="body" sz="quarter" idx="10"/>
          </p:nvPr>
        </p:nvSpPr>
        <p:spPr>
          <a:prstGeom prst="rect">
            <a:avLst/>
          </a:prstGeom>
        </p:spPr>
        <p:txBody>
          <a:bodyPr>
            <a:normAutofit/>
          </a:bodyPr>
          <a:lstStyle/>
          <a:p>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Button </a:t>
            </a:r>
            <a:r>
              <a:rPr lang="en-US" sz="1600" dirty="0">
                <a:solidFill>
                  <a:srgbClr val="FF0000"/>
                </a:solidFill>
                <a:latin typeface="Consolas" panose="020B0609020204030204" pitchFamily="49" charset="0"/>
              </a:rPr>
              <a:t>Command</a:t>
            </a:r>
            <a:r>
              <a:rPr lang="en-US" sz="1600" dirty="0">
                <a:solidFill>
                  <a:srgbClr val="0000FF"/>
                </a:solidFill>
                <a:latin typeface="Consolas" panose="020B0609020204030204" pitchFamily="49" charset="0"/>
              </a:rPr>
              <a:t>="{Binding Path=</a:t>
            </a:r>
            <a:r>
              <a:rPr lang="en-US" sz="1600" dirty="0" err="1">
                <a:solidFill>
                  <a:srgbClr val="0000FF"/>
                </a:solidFill>
                <a:latin typeface="Consolas" panose="020B0609020204030204" pitchFamily="49" charset="0"/>
              </a:rPr>
              <a:t>LoginCmd</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&lt;</a:t>
            </a:r>
            <a:r>
              <a:rPr lang="en-US" sz="1600" dirty="0" err="1">
                <a:solidFill>
                  <a:srgbClr val="800000"/>
                </a:solidFill>
                <a:latin typeface="Consolas" panose="020B0609020204030204" pitchFamily="49" charset="0"/>
              </a:rPr>
              <a:t>Button.CommandParameter</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&lt;</a:t>
            </a:r>
            <a:r>
              <a:rPr lang="en-US" sz="1600" dirty="0" err="1">
                <a:solidFill>
                  <a:srgbClr val="800000"/>
                </a:solidFill>
                <a:latin typeface="Consolas" panose="020B0609020204030204" pitchFamily="49" charset="0"/>
              </a:rPr>
              <a:t>MultiBinding</a:t>
            </a:r>
            <a:r>
              <a:rPr lang="en-US" sz="1600" dirty="0">
                <a:solidFill>
                  <a:srgbClr val="800000"/>
                </a:solidFill>
                <a:latin typeface="Consolas" panose="020B0609020204030204" pitchFamily="49" charset="0"/>
              </a:rPr>
              <a:t> </a:t>
            </a:r>
            <a:r>
              <a:rPr lang="en-US" sz="1600" dirty="0" smtClean="0">
                <a:solidFill>
                  <a:srgbClr val="FF0000"/>
                </a:solidFill>
                <a:latin typeface="Consolas" panose="020B0609020204030204" pitchFamily="49" charset="0"/>
              </a:rPr>
              <a:t>Converter</a:t>
            </a:r>
            <a:r>
              <a:rPr lang="en-US" sz="1600" dirty="0">
                <a:solidFill>
                  <a:srgbClr val="0000FF"/>
                </a:solidFill>
                <a:latin typeface="Consolas" panose="020B0609020204030204" pitchFamily="49" charset="0"/>
              </a:rPr>
              <a:t>="{</a:t>
            </a:r>
            <a:r>
              <a:rPr lang="en-US" sz="1600" dirty="0" err="1">
                <a:solidFill>
                  <a:srgbClr val="0000FF"/>
                </a:solidFill>
                <a:latin typeface="Consolas" panose="020B0609020204030204" pitchFamily="49" charset="0"/>
              </a:rPr>
              <a:t>StaticResource</a:t>
            </a:r>
            <a:r>
              <a:rPr lang="en-US" sz="1600" dirty="0">
                <a:solidFill>
                  <a:srgbClr val="0000FF"/>
                </a:solidFill>
                <a:latin typeface="Consolas" panose="020B0609020204030204" pitchFamily="49" charset="0"/>
              </a:rPr>
              <a:t> </a:t>
            </a:r>
            <a:r>
              <a:rPr lang="en-US" sz="1600" dirty="0" err="1">
                <a:solidFill>
                  <a:srgbClr val="0000FF"/>
                </a:solidFill>
                <a:latin typeface="Consolas" panose="020B0609020204030204" pitchFamily="49" charset="0"/>
              </a:rPr>
              <a:t>LoginMultiConverter</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&lt;</a:t>
            </a:r>
            <a:r>
              <a:rPr lang="en-US" sz="1600" dirty="0" err="1">
                <a:solidFill>
                  <a:srgbClr val="800000"/>
                </a:solidFill>
                <a:latin typeface="Consolas" panose="020B0609020204030204" pitchFamily="49" charset="0"/>
              </a:rPr>
              <a:t>MultiBinding.Bindings</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Binding </a:t>
            </a:r>
            <a:r>
              <a:rPr lang="en-US" sz="1600" dirty="0">
                <a:solidFill>
                  <a:srgbClr val="FF0000"/>
                </a:solidFill>
                <a:latin typeface="Consolas" panose="020B0609020204030204" pitchFamily="49" charset="0"/>
              </a:rPr>
              <a:t>Path</a:t>
            </a:r>
            <a:r>
              <a:rPr lang="en-US" sz="1600" dirty="0">
                <a:solidFill>
                  <a:srgbClr val="0000FF"/>
                </a:solidFill>
                <a:latin typeface="Consolas" panose="020B0609020204030204" pitchFamily="49" charset="0"/>
              </a:rPr>
              <a:t>="</a:t>
            </a:r>
            <a:r>
              <a:rPr lang="en-US" sz="1600" dirty="0" err="1">
                <a:solidFill>
                  <a:srgbClr val="0000FF"/>
                </a:solidFill>
                <a:latin typeface="Consolas" panose="020B0609020204030204" pitchFamily="49" charset="0"/>
              </a:rPr>
              <a:t>UserName</a:t>
            </a:r>
            <a:r>
              <a:rPr lang="en-US" sz="1600" dirty="0">
                <a:solidFill>
                  <a:srgbClr val="0000FF"/>
                </a:solidFill>
                <a:latin typeface="Consolas" panose="020B0609020204030204" pitchFamily="49" charset="0"/>
              </a:rPr>
              <a:t>"</a:t>
            </a:r>
            <a:r>
              <a:rPr lang="en-US" sz="1600" dirty="0">
                <a:solidFill>
                  <a:srgbClr val="FF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Binding </a:t>
            </a:r>
            <a:r>
              <a:rPr lang="en-US" sz="1600" dirty="0">
                <a:solidFill>
                  <a:srgbClr val="FF0000"/>
                </a:solidFill>
                <a:latin typeface="Consolas" panose="020B0609020204030204" pitchFamily="49" charset="0"/>
              </a:rPr>
              <a:t>Path</a:t>
            </a:r>
            <a:r>
              <a:rPr lang="en-US" sz="1600" dirty="0">
                <a:solidFill>
                  <a:srgbClr val="0000FF"/>
                </a:solidFill>
                <a:latin typeface="Consolas" panose="020B0609020204030204" pitchFamily="49" charset="0"/>
              </a:rPr>
              <a:t>="Password"</a:t>
            </a:r>
            <a:r>
              <a:rPr lang="en-US" sz="1600" dirty="0">
                <a:solidFill>
                  <a:srgbClr val="FF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Binding </a:t>
            </a:r>
            <a:r>
              <a:rPr lang="en-US" sz="1600" dirty="0" err="1">
                <a:solidFill>
                  <a:srgbClr val="FF0000"/>
                </a:solidFill>
                <a:latin typeface="Consolas" panose="020B0609020204030204" pitchFamily="49" charset="0"/>
              </a:rPr>
              <a:t>ElementName</a:t>
            </a:r>
            <a:r>
              <a:rPr lang="en-US" sz="1600" dirty="0">
                <a:solidFill>
                  <a:srgbClr val="0000FF"/>
                </a:solidFill>
                <a:latin typeface="Consolas" panose="020B0609020204030204" pitchFamily="49" charset="0"/>
              </a:rPr>
              <a:t>="</a:t>
            </a:r>
            <a:r>
              <a:rPr lang="en-US" sz="1600" dirty="0" err="1">
                <a:solidFill>
                  <a:srgbClr val="0000FF"/>
                </a:solidFill>
                <a:latin typeface="Consolas" panose="020B0609020204030204" pitchFamily="49" charset="0"/>
              </a:rPr>
              <a:t>pgLogin</a:t>
            </a:r>
            <a:r>
              <a:rPr lang="en-US" sz="1600" dirty="0">
                <a:solidFill>
                  <a:srgbClr val="0000FF"/>
                </a:solidFill>
                <a:latin typeface="Consolas" panose="020B0609020204030204" pitchFamily="49" charset="0"/>
              </a:rPr>
              <a:t>"</a:t>
            </a:r>
            <a:r>
              <a:rPr lang="en-US" sz="1600" dirty="0">
                <a:solidFill>
                  <a:srgbClr val="FF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&lt;/</a:t>
            </a:r>
            <a:r>
              <a:rPr lang="en-US" sz="1600" dirty="0" err="1">
                <a:solidFill>
                  <a:srgbClr val="800000"/>
                </a:solidFill>
                <a:latin typeface="Consolas" panose="020B0609020204030204" pitchFamily="49" charset="0"/>
              </a:rPr>
              <a:t>MultiBinding.Bindings</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&lt;/</a:t>
            </a:r>
            <a:r>
              <a:rPr lang="en-US" sz="1600" dirty="0" err="1">
                <a:solidFill>
                  <a:srgbClr val="800000"/>
                </a:solidFill>
                <a:latin typeface="Consolas" panose="020B0609020204030204" pitchFamily="49" charset="0"/>
              </a:rPr>
              <a:t>MultiBinding</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&lt;/</a:t>
            </a:r>
            <a:r>
              <a:rPr lang="en-US" sz="1600" dirty="0" err="1">
                <a:solidFill>
                  <a:srgbClr val="800000"/>
                </a:solidFill>
                <a:latin typeface="Consolas" panose="020B0609020204030204" pitchFamily="49" charset="0"/>
              </a:rPr>
              <a:t>Button.CommandParameter</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br>
              <a:rPr lang="en-US" sz="1600" dirty="0">
                <a:solidFill>
                  <a:srgbClr val="000000"/>
                </a:solidFill>
                <a:latin typeface="Consolas" panose="020B0609020204030204" pitchFamily="49" charset="0"/>
              </a:rPr>
            </a:br>
            <a:r>
              <a:rPr lang="en-US" sz="1600" dirty="0">
                <a:solidFill>
                  <a:srgbClr val="0000FF"/>
                </a:solidFill>
                <a:latin typeface="Consolas" panose="020B0609020204030204" pitchFamily="49" charset="0"/>
              </a:rPr>
              <a:t>&lt;/</a:t>
            </a:r>
            <a:r>
              <a:rPr lang="en-US" sz="1600" dirty="0">
                <a:solidFill>
                  <a:srgbClr val="800000"/>
                </a:solidFill>
                <a:latin typeface="Consolas" panose="020B0609020204030204" pitchFamily="49" charset="0"/>
              </a:rPr>
              <a:t>Button</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br>
              <a:rPr lang="en-US" sz="1600" dirty="0">
                <a:solidFill>
                  <a:srgbClr val="000000"/>
                </a:solidFill>
                <a:latin typeface="Consolas" panose="020B0609020204030204" pitchFamily="49" charset="0"/>
              </a:rPr>
            </a:br>
            <a:endParaRPr lang="en-US" sz="1600" dirty="0">
              <a:solidFill>
                <a:srgbClr val="000000"/>
              </a:solidFill>
              <a:latin typeface="Consolas" panose="020B0609020204030204" pitchFamily="49" charset="0"/>
            </a:endParaRPr>
          </a:p>
          <a:p>
            <a:r>
              <a:rPr lang="en-US" sz="1600" dirty="0">
                <a:latin typeface="Consolas" panose="020B0609020204030204" pitchFamily="49" charset="0"/>
              </a:rPr>
              <a:t/>
            </a:r>
            <a:br>
              <a:rPr lang="en-US" sz="1600" dirty="0">
                <a:latin typeface="Consolas" panose="020B0609020204030204" pitchFamily="49" charset="0"/>
              </a:rPr>
            </a:br>
            <a:endParaRPr lang="en-US" sz="1600" dirty="0">
              <a:latin typeface="Consolas" panose="020B0609020204030204" pitchFamily="49" charset="0"/>
            </a:endParaRPr>
          </a:p>
        </p:txBody>
      </p:sp>
    </p:spTree>
    <p:extLst>
      <p:ext uri="{BB962C8B-B14F-4D97-AF65-F5344CB8AC3E}">
        <p14:creationId xmlns:p14="http://schemas.microsoft.com/office/powerpoint/2010/main" val="370987591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Value Conversion</a:t>
            </a:r>
            <a:endParaRPr lang="en-US" dirty="0"/>
          </a:p>
        </p:txBody>
      </p:sp>
    </p:spTree>
    <p:extLst>
      <p:ext uri="{BB962C8B-B14F-4D97-AF65-F5344CB8AC3E}">
        <p14:creationId xmlns:p14="http://schemas.microsoft.com/office/powerpoint/2010/main" val="92655286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Binding To Collections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92366845"/>
      </p:ext>
    </p:extLst>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Basics</a:t>
            </a:r>
            <a:endParaRPr lang="en-US" dirty="0"/>
          </a:p>
        </p:txBody>
      </p:sp>
      <p:sp>
        <p:nvSpPr>
          <p:cNvPr id="5" name="Content Placeholder 4"/>
          <p:cNvSpPr>
            <a:spLocks noGrp="1"/>
          </p:cNvSpPr>
          <p:nvPr>
            <p:ph idx="1"/>
          </p:nvPr>
        </p:nvSpPr>
        <p:spPr/>
        <p:txBody>
          <a:bodyPr>
            <a:normAutofit lnSpcReduction="10000"/>
          </a:bodyPr>
          <a:lstStyle/>
          <a:p>
            <a:r>
              <a:rPr lang="en-US" dirty="0" smtClean="0"/>
              <a:t>All controls that derive from </a:t>
            </a:r>
            <a:r>
              <a:rPr lang="en-US" dirty="0" err="1" smtClean="0"/>
              <a:t>ItemsControl</a:t>
            </a:r>
            <a:r>
              <a:rPr lang="en-US" dirty="0" smtClean="0"/>
              <a:t> can bind to a collection</a:t>
            </a:r>
          </a:p>
          <a:p>
            <a:pPr lvl="1"/>
            <a:r>
              <a:rPr lang="en-US" dirty="0" err="1" smtClean="0"/>
              <a:t>ListBox</a:t>
            </a:r>
            <a:r>
              <a:rPr lang="en-US" dirty="0" smtClean="0"/>
              <a:t>, </a:t>
            </a:r>
            <a:r>
              <a:rPr lang="en-US" dirty="0" err="1" smtClean="0"/>
              <a:t>ComboBox</a:t>
            </a:r>
            <a:r>
              <a:rPr lang="en-US" dirty="0" smtClean="0"/>
              <a:t>, </a:t>
            </a:r>
            <a:r>
              <a:rPr lang="en-US" dirty="0" err="1" smtClean="0"/>
              <a:t>ListView</a:t>
            </a:r>
            <a:r>
              <a:rPr lang="en-US" dirty="0" smtClean="0"/>
              <a:t>, </a:t>
            </a:r>
            <a:r>
              <a:rPr lang="en-US" dirty="0" err="1" smtClean="0"/>
              <a:t>DataGrid</a:t>
            </a:r>
            <a:r>
              <a:rPr lang="en-US" dirty="0" smtClean="0"/>
              <a:t>, Menu, </a:t>
            </a:r>
            <a:r>
              <a:rPr lang="en-US" dirty="0" err="1" smtClean="0"/>
              <a:t>TreeView</a:t>
            </a:r>
            <a:endParaRPr lang="en-US" dirty="0" smtClean="0"/>
          </a:p>
          <a:p>
            <a:r>
              <a:rPr lang="en-US" dirty="0" smtClean="0"/>
              <a:t>Three key properties (more later today)</a:t>
            </a:r>
          </a:p>
          <a:p>
            <a:pPr lvl="1"/>
            <a:r>
              <a:rPr lang="en-US" dirty="0" err="1" smtClean="0"/>
              <a:t>ItemsSource</a:t>
            </a:r>
            <a:endParaRPr lang="en-US" dirty="0" smtClean="0"/>
          </a:p>
          <a:p>
            <a:pPr lvl="1"/>
            <a:r>
              <a:rPr lang="en-US" dirty="0" err="1" smtClean="0"/>
              <a:t>DisplayMemberPath</a:t>
            </a:r>
            <a:endParaRPr lang="en-US" dirty="0" smtClean="0"/>
          </a:p>
          <a:p>
            <a:pPr lvl="1"/>
            <a:r>
              <a:rPr lang="en-US" dirty="0" err="1" smtClean="0"/>
              <a:t>ItemTemplate</a:t>
            </a:r>
            <a:endParaRPr lang="en-US" dirty="0" smtClean="0"/>
          </a:p>
          <a:p>
            <a:r>
              <a:rPr lang="en-US" dirty="0" smtClean="0"/>
              <a:t>Can bind to anything that derives from </a:t>
            </a:r>
            <a:r>
              <a:rPr lang="en-US" dirty="0" err="1" smtClean="0"/>
              <a:t>IEnumerable</a:t>
            </a:r>
            <a:endParaRPr lang="en-US" dirty="0"/>
          </a:p>
        </p:txBody>
      </p:sp>
    </p:spTree>
    <p:extLst>
      <p:ext uri="{BB962C8B-B14F-4D97-AF65-F5344CB8AC3E}">
        <p14:creationId xmlns:p14="http://schemas.microsoft.com/office/powerpoint/2010/main" val="331009290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Binding</a:t>
            </a:r>
            <a:endParaRPr lang="en-US" dirty="0"/>
          </a:p>
        </p:txBody>
      </p:sp>
      <p:sp>
        <p:nvSpPr>
          <p:cNvPr id="4" name="Content Placeholder 3"/>
          <p:cNvSpPr>
            <a:spLocks noGrp="1"/>
          </p:cNvSpPr>
          <p:nvPr>
            <p:ph sz="half" idx="1"/>
          </p:nvPr>
        </p:nvSpPr>
        <p:spPr/>
        <p:txBody>
          <a:bodyPr/>
          <a:lstStyle/>
          <a:p>
            <a:r>
              <a:rPr lang="en-US" dirty="0" smtClean="0"/>
              <a:t>Set</a:t>
            </a:r>
          </a:p>
          <a:p>
            <a:pPr lvl="1"/>
            <a:r>
              <a:rPr lang="en-US" dirty="0" err="1" smtClean="0"/>
              <a:t>ItemsSource</a:t>
            </a:r>
            <a:endParaRPr lang="en-US" dirty="0" smtClean="0"/>
          </a:p>
          <a:p>
            <a:r>
              <a:rPr lang="en-US" dirty="0" smtClean="0"/>
              <a:t>Then either</a:t>
            </a:r>
          </a:p>
          <a:p>
            <a:pPr lvl="1"/>
            <a:r>
              <a:rPr lang="en-US" dirty="0" smtClean="0"/>
              <a:t>Set </a:t>
            </a:r>
          </a:p>
          <a:p>
            <a:pPr lvl="2"/>
            <a:r>
              <a:rPr lang="en-US" dirty="0" err="1" smtClean="0"/>
              <a:t>DisplayMemberPath</a:t>
            </a:r>
            <a:endParaRPr lang="en-US" dirty="0" smtClean="0"/>
          </a:p>
          <a:p>
            <a:pPr lvl="1"/>
            <a:r>
              <a:rPr lang="en-US" dirty="0" smtClean="0"/>
              <a:t>Or Override</a:t>
            </a:r>
          </a:p>
          <a:p>
            <a:pPr lvl="2"/>
            <a:r>
              <a:rPr lang="en-US" dirty="0" err="1" smtClean="0"/>
              <a:t>ToString</a:t>
            </a:r>
            <a:r>
              <a:rPr lang="en-US" dirty="0" smtClean="0"/>
              <a:t>()</a:t>
            </a:r>
            <a:endParaRPr lang="en-US" dirty="0"/>
          </a:p>
        </p:txBody>
      </p:sp>
      <p:sp>
        <p:nvSpPr>
          <p:cNvPr id="5" name="Text Placeholder 4"/>
          <p:cNvSpPr>
            <a:spLocks noGrp="1"/>
          </p:cNvSpPr>
          <p:nvPr>
            <p:ph type="body" sz="quarter" idx="10"/>
          </p:nvPr>
        </p:nvSpPr>
        <p:spPr/>
        <p:txBody>
          <a:bodyPr/>
          <a:lstStyle/>
          <a:p>
            <a:r>
              <a:rPr lang="en-US" sz="2000" dirty="0">
                <a:solidFill>
                  <a:srgbClr val="0000FF"/>
                </a:solidFill>
              </a:rPr>
              <a:t>&lt;</a:t>
            </a:r>
            <a:r>
              <a:rPr lang="en-US" sz="2000" dirty="0" err="1">
                <a:solidFill>
                  <a:srgbClr val="800000"/>
                </a:solidFill>
              </a:rPr>
              <a:t>ListBox</a:t>
            </a:r>
            <a:r>
              <a:rPr lang="en-US" sz="2000" dirty="0">
                <a:solidFill>
                  <a:srgbClr val="800000"/>
                </a:solidFill>
              </a:rPr>
              <a:t> </a:t>
            </a:r>
            <a:r>
              <a:rPr lang="en-US" sz="2000" dirty="0">
                <a:solidFill>
                  <a:srgbClr val="FF0000"/>
                </a:solidFill>
              </a:rPr>
              <a:t>Name</a:t>
            </a:r>
            <a:r>
              <a:rPr lang="en-US" sz="2000" dirty="0">
                <a:solidFill>
                  <a:srgbClr val="0000FF"/>
                </a:solidFill>
              </a:rPr>
              <a:t>="</a:t>
            </a:r>
            <a:r>
              <a:rPr lang="en-US" sz="2000" dirty="0" err="1">
                <a:solidFill>
                  <a:srgbClr val="0000FF"/>
                </a:solidFill>
              </a:rPr>
              <a:t>lstProducts</a:t>
            </a:r>
            <a:r>
              <a:rPr lang="en-US" sz="2000" dirty="0">
                <a:solidFill>
                  <a:srgbClr val="0000FF"/>
                </a:solidFill>
              </a:rPr>
              <a:t>"</a:t>
            </a:r>
            <a:r>
              <a:rPr lang="en-US" sz="2000" dirty="0">
                <a:solidFill>
                  <a:srgbClr val="FF0000"/>
                </a:solidFill>
              </a:rPr>
              <a:t> Margin</a:t>
            </a:r>
            <a:r>
              <a:rPr lang="en-US" sz="2000" dirty="0">
                <a:solidFill>
                  <a:srgbClr val="0000FF"/>
                </a:solidFill>
              </a:rPr>
              <a:t>="5"</a:t>
            </a:r>
            <a:r>
              <a:rPr lang="en-US" sz="2000" dirty="0">
                <a:solidFill>
                  <a:srgbClr val="FF0000"/>
                </a:solidFill>
              </a:rPr>
              <a:t> </a:t>
            </a:r>
            <a:r>
              <a:rPr lang="en-US" sz="2000" dirty="0" err="1">
                <a:solidFill>
                  <a:srgbClr val="FF0000"/>
                </a:solidFill>
              </a:rPr>
              <a:t>DisplayMemberPath</a:t>
            </a:r>
            <a:r>
              <a:rPr lang="en-US" sz="2000" dirty="0">
                <a:solidFill>
                  <a:srgbClr val="0000FF"/>
                </a:solidFill>
              </a:rPr>
              <a:t>="</a:t>
            </a:r>
            <a:r>
              <a:rPr lang="en-US" sz="2000" dirty="0" err="1">
                <a:solidFill>
                  <a:srgbClr val="0000FF"/>
                </a:solidFill>
              </a:rPr>
              <a:t>ModelName</a:t>
            </a:r>
            <a:r>
              <a:rPr lang="en-US" sz="2000" dirty="0">
                <a:solidFill>
                  <a:srgbClr val="0000FF"/>
                </a:solidFill>
              </a:rPr>
              <a:t>/&gt; </a:t>
            </a:r>
            <a:br>
              <a:rPr lang="en-US" sz="2000" dirty="0">
                <a:solidFill>
                  <a:srgbClr val="0000FF"/>
                </a:solidFill>
              </a:rPr>
            </a:br>
            <a:endParaRPr lang="en-US" sz="2000" dirty="0" smtClean="0"/>
          </a:p>
          <a:p>
            <a:endParaRPr lang="en-US" sz="2000" dirty="0"/>
          </a:p>
          <a:p>
            <a:r>
              <a:rPr lang="en-US" sz="2000" dirty="0">
                <a:solidFill>
                  <a:srgbClr val="000000"/>
                </a:solidFill>
              </a:rPr>
              <a:t>products = </a:t>
            </a:r>
            <a:r>
              <a:rPr lang="en-US" sz="2000" dirty="0" err="1">
                <a:solidFill>
                  <a:srgbClr val="000000"/>
                </a:solidFill>
              </a:rPr>
              <a:t>FakeRepo.GetAllProducts</a:t>
            </a:r>
            <a:r>
              <a:rPr lang="en-US" sz="2000" dirty="0">
                <a:solidFill>
                  <a:srgbClr val="000000"/>
                </a:solidFill>
              </a:rPr>
              <a:t>(); </a:t>
            </a:r>
            <a:br>
              <a:rPr lang="en-US" sz="2000" dirty="0">
                <a:solidFill>
                  <a:srgbClr val="000000"/>
                </a:solidFill>
              </a:rPr>
            </a:br>
            <a:r>
              <a:rPr lang="en-US" sz="2000" dirty="0" err="1">
                <a:solidFill>
                  <a:srgbClr val="000000"/>
                </a:solidFill>
              </a:rPr>
              <a:t>lstProducts.ItemsSource</a:t>
            </a:r>
            <a:r>
              <a:rPr lang="en-US" sz="2000" dirty="0">
                <a:solidFill>
                  <a:srgbClr val="000000"/>
                </a:solidFill>
              </a:rPr>
              <a:t> = products; </a:t>
            </a:r>
            <a:r>
              <a:rPr lang="en-US" sz="2000" dirty="0"/>
              <a:t/>
            </a:r>
            <a:br>
              <a:rPr lang="en-US" sz="2000" dirty="0"/>
            </a:br>
            <a:endParaRPr lang="en-US" sz="2000" dirty="0"/>
          </a:p>
        </p:txBody>
      </p:sp>
    </p:spTree>
    <p:extLst>
      <p:ext uri="{BB962C8B-B14F-4D97-AF65-F5344CB8AC3E}">
        <p14:creationId xmlns:p14="http://schemas.microsoft.com/office/powerpoint/2010/main" val="277288502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Overriding </a:t>
            </a:r>
            <a:r>
              <a:rPr lang="en-US" dirty="0" err="1" smtClean="0"/>
              <a:t>ToString</a:t>
            </a:r>
            <a:r>
              <a:rPr lang="en-US" dirty="0" smtClean="0"/>
              <a:t>()</a:t>
            </a:r>
            <a:endParaRPr lang="en-US" dirty="0"/>
          </a:p>
        </p:txBody>
      </p:sp>
      <p:sp>
        <p:nvSpPr>
          <p:cNvPr id="3" name="Content Placeholder 2"/>
          <p:cNvSpPr>
            <a:spLocks noGrp="1"/>
          </p:cNvSpPr>
          <p:nvPr>
            <p:ph sz="half" idx="1"/>
          </p:nvPr>
        </p:nvSpPr>
        <p:spPr/>
        <p:txBody>
          <a:bodyPr/>
          <a:lstStyle/>
          <a:p>
            <a:r>
              <a:rPr lang="en-US" dirty="0" smtClean="0"/>
              <a:t>Convenient if you just want to combine some properties together</a:t>
            </a:r>
          </a:p>
          <a:p>
            <a:r>
              <a:rPr lang="en-US" dirty="0" smtClean="0"/>
              <a:t>But – </a:t>
            </a:r>
          </a:p>
          <a:p>
            <a:pPr lvl="1"/>
            <a:r>
              <a:rPr lang="en-US" dirty="0" smtClean="0"/>
              <a:t>No flexibility</a:t>
            </a:r>
          </a:p>
          <a:p>
            <a:pPr lvl="1"/>
            <a:r>
              <a:rPr lang="en-US" dirty="0" smtClean="0"/>
              <a:t>Limited formatting</a:t>
            </a:r>
          </a:p>
          <a:p>
            <a:pPr lvl="1"/>
            <a:endParaRPr lang="en-US" dirty="0"/>
          </a:p>
        </p:txBody>
      </p:sp>
      <p:sp>
        <p:nvSpPr>
          <p:cNvPr id="4" name="Text Placeholder 3"/>
          <p:cNvSpPr>
            <a:spLocks noGrp="1"/>
          </p:cNvSpPr>
          <p:nvPr>
            <p:ph type="body" sz="quarter" idx="10"/>
          </p:nvPr>
        </p:nvSpPr>
        <p:spPr/>
        <p:txBody>
          <a:bodyPr/>
          <a:lstStyle/>
          <a:p>
            <a:r>
              <a:rPr lang="en-US" dirty="0"/>
              <a:t>public override string </a:t>
            </a:r>
            <a:r>
              <a:rPr lang="en-US" dirty="0" err="1"/>
              <a:t>ToString</a:t>
            </a:r>
            <a:r>
              <a:rPr lang="en-US" dirty="0"/>
              <a:t>()</a:t>
            </a:r>
          </a:p>
          <a:p>
            <a:r>
              <a:rPr lang="en-US" dirty="0"/>
              <a:t>{</a:t>
            </a:r>
          </a:p>
          <a:p>
            <a:r>
              <a:rPr lang="en-US" dirty="0"/>
              <a:t>	return </a:t>
            </a:r>
            <a:r>
              <a:rPr lang="en-US" dirty="0" err="1"/>
              <a:t>ModelName</a:t>
            </a:r>
            <a:r>
              <a:rPr lang="en-US" dirty="0"/>
              <a:t> + " (" + </a:t>
            </a:r>
            <a:r>
              <a:rPr lang="en-US" dirty="0" err="1"/>
              <a:t>UnitCost.ToString</a:t>
            </a:r>
            <a:r>
              <a:rPr lang="en-US" dirty="0"/>
              <a:t>() + ")";</a:t>
            </a:r>
          </a:p>
          <a:p>
            <a:r>
              <a:rPr lang="en-US" dirty="0"/>
              <a:t>}</a:t>
            </a:r>
          </a:p>
          <a:p>
            <a:endParaRPr lang="en-US" dirty="0"/>
          </a:p>
        </p:txBody>
      </p:sp>
    </p:spTree>
    <p:extLst>
      <p:ext uri="{BB962C8B-B14F-4D97-AF65-F5344CB8AC3E}">
        <p14:creationId xmlns:p14="http://schemas.microsoft.com/office/powerpoint/2010/main" val="395651054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Styles</a:t>
            </a:r>
            <a:endParaRPr lang="en-US" dirty="0"/>
          </a:p>
        </p:txBody>
      </p:sp>
      <p:sp>
        <p:nvSpPr>
          <p:cNvPr id="3" name="Content Placeholder 2"/>
          <p:cNvSpPr>
            <a:spLocks noGrp="1"/>
          </p:cNvSpPr>
          <p:nvPr>
            <p:ph idx="1"/>
          </p:nvPr>
        </p:nvSpPr>
        <p:spPr/>
        <p:txBody>
          <a:bodyPr/>
          <a:lstStyle/>
          <a:p>
            <a:r>
              <a:rPr lang="en-US" dirty="0" smtClean="0"/>
              <a:t>Provide mechanism for more advanced rendering of list items</a:t>
            </a:r>
          </a:p>
          <a:p>
            <a:r>
              <a:rPr lang="en-US" dirty="0" err="1" smtClean="0"/>
              <a:t>ItemContainerStyle</a:t>
            </a:r>
            <a:endParaRPr lang="en-US" dirty="0" smtClean="0"/>
          </a:p>
          <a:p>
            <a:pPr lvl="1"/>
            <a:r>
              <a:rPr lang="en-US" dirty="0" smtClean="0"/>
              <a:t>Uses Setters and Triggers to alter </a:t>
            </a:r>
          </a:p>
          <a:p>
            <a:pPr lvl="2"/>
            <a:r>
              <a:rPr lang="en-US" dirty="0" err="1" smtClean="0"/>
              <a:t>DisplayMemberPath</a:t>
            </a:r>
            <a:endParaRPr lang="en-US" dirty="0" smtClean="0"/>
          </a:p>
          <a:p>
            <a:pPr lvl="2"/>
            <a:r>
              <a:rPr lang="en-US" dirty="0" err="1" smtClean="0"/>
              <a:t>ItemTemplate</a:t>
            </a:r>
            <a:r>
              <a:rPr lang="en-US" dirty="0" smtClean="0"/>
              <a:t> (next section)</a:t>
            </a:r>
          </a:p>
        </p:txBody>
      </p:sp>
    </p:spTree>
    <p:extLst>
      <p:ext uri="{BB962C8B-B14F-4D97-AF65-F5344CB8AC3E}">
        <p14:creationId xmlns:p14="http://schemas.microsoft.com/office/powerpoint/2010/main" val="278534245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ItemContainerStyle</a:t>
            </a:r>
            <a:endParaRPr lang="en-US" dirty="0"/>
          </a:p>
        </p:txBody>
      </p:sp>
      <p:sp>
        <p:nvSpPr>
          <p:cNvPr id="5" name="Content Placeholder 4"/>
          <p:cNvSpPr>
            <a:spLocks noGrp="1"/>
          </p:cNvSpPr>
          <p:nvPr>
            <p:ph sz="half" idx="1"/>
          </p:nvPr>
        </p:nvSpPr>
        <p:spPr/>
        <p:txBody>
          <a:bodyPr/>
          <a:lstStyle/>
          <a:p>
            <a:r>
              <a:rPr lang="en-US" dirty="0" smtClean="0"/>
              <a:t>Each list control has an </a:t>
            </a:r>
            <a:r>
              <a:rPr lang="en-US" dirty="0" err="1" smtClean="0"/>
              <a:t>ItemContainer</a:t>
            </a:r>
            <a:endParaRPr lang="en-US" dirty="0" smtClean="0"/>
          </a:p>
          <a:p>
            <a:pPr lvl="1"/>
            <a:r>
              <a:rPr lang="en-US" dirty="0" err="1" smtClean="0"/>
              <a:t>ListBoxItem</a:t>
            </a:r>
            <a:endParaRPr lang="en-US" dirty="0" smtClean="0"/>
          </a:p>
          <a:p>
            <a:pPr lvl="1"/>
            <a:r>
              <a:rPr lang="en-US" dirty="0" err="1" smtClean="0"/>
              <a:t>ComboBoxItem</a:t>
            </a:r>
            <a:endParaRPr lang="en-US" dirty="0" smtClean="0"/>
          </a:p>
          <a:p>
            <a:pPr lvl="1"/>
            <a:r>
              <a:rPr lang="en-US" dirty="0" smtClean="0"/>
              <a:t>Etc.</a:t>
            </a:r>
          </a:p>
          <a:p>
            <a:endParaRPr lang="en-US" dirty="0"/>
          </a:p>
        </p:txBody>
      </p:sp>
      <p:sp>
        <p:nvSpPr>
          <p:cNvPr id="6" name="Text Placeholder 5"/>
          <p:cNvSpPr>
            <a:spLocks noGrp="1"/>
          </p:cNvSpPr>
          <p:nvPr>
            <p:ph type="body" sz="quarter" idx="10"/>
          </p:nvPr>
        </p:nvSpPr>
        <p:spPr/>
        <p:txBody>
          <a:bodyPr/>
          <a:lstStyle/>
          <a:p>
            <a:r>
              <a:rPr lang="en-US" sz="1400" dirty="0">
                <a:solidFill>
                  <a:srgbClr val="0000FF"/>
                </a:solidFill>
              </a:rPr>
              <a:t>&lt;</a:t>
            </a:r>
            <a:r>
              <a:rPr lang="en-US" sz="1400" dirty="0" err="1">
                <a:solidFill>
                  <a:srgbClr val="800000"/>
                </a:solidFill>
              </a:rPr>
              <a:t>ListBox</a:t>
            </a:r>
            <a:r>
              <a:rPr lang="en-US" sz="1400" dirty="0">
                <a:solidFill>
                  <a:srgbClr val="800000"/>
                </a:solidFill>
              </a:rPr>
              <a:t> </a:t>
            </a:r>
            <a:r>
              <a:rPr lang="en-US" sz="1400" dirty="0">
                <a:solidFill>
                  <a:srgbClr val="FF0000"/>
                </a:solidFill>
              </a:rPr>
              <a:t>Name</a:t>
            </a:r>
            <a:r>
              <a:rPr lang="en-US" sz="1400" dirty="0">
                <a:solidFill>
                  <a:srgbClr val="0000FF"/>
                </a:solidFill>
              </a:rPr>
              <a:t>="</a:t>
            </a:r>
            <a:r>
              <a:rPr lang="en-US" sz="1400" dirty="0" err="1">
                <a:solidFill>
                  <a:srgbClr val="0000FF"/>
                </a:solidFill>
              </a:rPr>
              <a:t>lstProducts</a:t>
            </a:r>
            <a:r>
              <a:rPr lang="en-US" sz="1400" dirty="0">
                <a:solidFill>
                  <a:srgbClr val="0000FF"/>
                </a:solidFill>
              </a:rPr>
              <a:t>"</a:t>
            </a:r>
            <a:r>
              <a:rPr lang="en-US" sz="1400" dirty="0">
                <a:solidFill>
                  <a:srgbClr val="FF0000"/>
                </a:solidFill>
              </a:rPr>
              <a:t> Margin</a:t>
            </a:r>
            <a:r>
              <a:rPr lang="en-US" sz="1400" dirty="0">
                <a:solidFill>
                  <a:srgbClr val="0000FF"/>
                </a:solidFill>
              </a:rPr>
              <a:t>="5"</a:t>
            </a:r>
            <a:r>
              <a:rPr lang="en-US" sz="1400" dirty="0">
                <a:solidFill>
                  <a:srgbClr val="FF0000"/>
                </a:solidFill>
              </a:rPr>
              <a:t> </a:t>
            </a:r>
            <a:r>
              <a:rPr lang="en-US" sz="1400" dirty="0" err="1">
                <a:solidFill>
                  <a:srgbClr val="FF0000"/>
                </a:solidFill>
              </a:rPr>
              <a:t>DisplayMemberPath</a:t>
            </a:r>
            <a:r>
              <a:rPr lang="en-US" sz="1400" dirty="0">
                <a:solidFill>
                  <a:srgbClr val="0000FF"/>
                </a:solidFill>
              </a:rPr>
              <a:t>="</a:t>
            </a:r>
            <a:r>
              <a:rPr lang="en-US" sz="1400" dirty="0" err="1">
                <a:solidFill>
                  <a:srgbClr val="0000FF"/>
                </a:solidFill>
              </a:rPr>
              <a:t>ModelName</a:t>
            </a:r>
            <a:r>
              <a:rPr lang="en-US" sz="1400" dirty="0">
                <a:solidFill>
                  <a:srgbClr val="0000FF"/>
                </a:solidFill>
              </a:rPr>
              <a:t>"&gt;</a:t>
            </a:r>
            <a:r>
              <a:rPr lang="en-US" sz="1400" dirty="0">
                <a:solidFill>
                  <a:srgbClr val="000000"/>
                </a:solidFill>
              </a:rPr>
              <a:t> </a:t>
            </a:r>
            <a:br>
              <a:rPr lang="en-US" sz="1400" dirty="0">
                <a:solidFill>
                  <a:srgbClr val="000000"/>
                </a:solidFill>
              </a:rPr>
            </a:br>
            <a:r>
              <a:rPr lang="en-US" sz="1400" dirty="0" smtClean="0">
                <a:solidFill>
                  <a:srgbClr val="000000"/>
                </a:solidFill>
              </a:rPr>
              <a:t>	</a:t>
            </a:r>
            <a:r>
              <a:rPr lang="en-US" sz="1400" dirty="0" smtClean="0">
                <a:solidFill>
                  <a:srgbClr val="0000FF"/>
                </a:solidFill>
              </a:rPr>
              <a:t>&lt;</a:t>
            </a:r>
            <a:r>
              <a:rPr lang="en-US" sz="1400" dirty="0" err="1">
                <a:solidFill>
                  <a:srgbClr val="800000"/>
                </a:solidFill>
              </a:rPr>
              <a:t>ListBox.ItemContainerStyle</a:t>
            </a:r>
            <a:r>
              <a:rPr lang="en-US" sz="1400" dirty="0">
                <a:solidFill>
                  <a:srgbClr val="0000FF"/>
                </a:solidFill>
              </a:rPr>
              <a:t>&gt;</a:t>
            </a:r>
            <a:r>
              <a:rPr lang="en-US" sz="1400" dirty="0">
                <a:solidFill>
                  <a:srgbClr val="000000"/>
                </a:solidFill>
              </a:rPr>
              <a:t> </a:t>
            </a:r>
            <a:br>
              <a:rPr lang="en-US" sz="1400" dirty="0">
                <a:solidFill>
                  <a:srgbClr val="000000"/>
                </a:solidFill>
              </a:rPr>
            </a:br>
            <a:r>
              <a:rPr lang="en-US" sz="1400" dirty="0" smtClean="0">
                <a:solidFill>
                  <a:srgbClr val="000000"/>
                </a:solidFill>
              </a:rPr>
              <a:t>		</a:t>
            </a:r>
            <a:r>
              <a:rPr lang="en-US" sz="1400" dirty="0" smtClean="0">
                <a:solidFill>
                  <a:srgbClr val="0000FF"/>
                </a:solidFill>
              </a:rPr>
              <a:t>&lt;</a:t>
            </a:r>
            <a:r>
              <a:rPr lang="en-US" sz="1400" dirty="0" smtClean="0">
                <a:solidFill>
                  <a:srgbClr val="800000"/>
                </a:solidFill>
              </a:rPr>
              <a:t>Style </a:t>
            </a:r>
            <a:r>
              <a:rPr lang="en-US" sz="1400" dirty="0" err="1" smtClean="0">
                <a:solidFill>
                  <a:srgbClr val="FF0000"/>
                </a:solidFill>
              </a:rPr>
              <a:t>TargetType</a:t>
            </a:r>
            <a:r>
              <a:rPr lang="en-US" sz="1400" dirty="0" smtClean="0">
                <a:solidFill>
                  <a:srgbClr val="0000FF"/>
                </a:solidFill>
              </a:rPr>
              <a:t>="{</a:t>
            </a:r>
            <a:r>
              <a:rPr lang="en-US" sz="1400" dirty="0" err="1" smtClean="0">
                <a:solidFill>
                  <a:srgbClr val="0000FF"/>
                </a:solidFill>
              </a:rPr>
              <a:t>x:Type</a:t>
            </a:r>
            <a:r>
              <a:rPr lang="en-US" sz="1400" dirty="0" smtClean="0">
                <a:solidFill>
                  <a:srgbClr val="0000FF"/>
                </a:solidFill>
              </a:rPr>
              <a:t> 	</a:t>
            </a:r>
            <a:r>
              <a:rPr lang="en-US" sz="1400" dirty="0" err="1" smtClean="0">
                <a:solidFill>
                  <a:srgbClr val="0000FF"/>
                </a:solidFill>
              </a:rPr>
              <a:t>ListBoxItem</a:t>
            </a:r>
            <a:r>
              <a:rPr lang="en-US" sz="1400" dirty="0" smtClean="0">
                <a:solidFill>
                  <a:srgbClr val="0000FF"/>
                </a:solidFill>
              </a:rPr>
              <a:t>}"&gt;</a:t>
            </a:r>
            <a:r>
              <a:rPr lang="en-US" sz="1400" dirty="0" smtClean="0">
                <a:solidFill>
                  <a:srgbClr val="000000"/>
                </a:solidFill>
              </a:rPr>
              <a:t> </a:t>
            </a:r>
            <a:br>
              <a:rPr lang="en-US" sz="1400" dirty="0" smtClean="0">
                <a:solidFill>
                  <a:srgbClr val="000000"/>
                </a:solidFill>
              </a:rPr>
            </a:br>
            <a:r>
              <a:rPr lang="en-US" sz="1400" dirty="0" smtClean="0">
                <a:solidFill>
                  <a:srgbClr val="000000"/>
                </a:solidFill>
              </a:rPr>
              <a:t>			</a:t>
            </a:r>
            <a:r>
              <a:rPr lang="en-US" sz="1400" dirty="0" smtClean="0">
                <a:solidFill>
                  <a:srgbClr val="0000FF"/>
                </a:solidFill>
              </a:rPr>
              <a:t>&lt;</a:t>
            </a:r>
            <a:r>
              <a:rPr lang="en-US" sz="1400" dirty="0" smtClean="0">
                <a:solidFill>
                  <a:srgbClr val="800000"/>
                </a:solidFill>
              </a:rPr>
              <a:t>Setter </a:t>
            </a:r>
            <a:r>
              <a:rPr lang="en-US" sz="1400" dirty="0" smtClean="0">
                <a:solidFill>
                  <a:srgbClr val="FF0000"/>
                </a:solidFill>
              </a:rPr>
              <a:t>Property</a:t>
            </a:r>
            <a:r>
              <a:rPr lang="en-US" sz="1400" dirty="0" smtClean="0">
                <a:solidFill>
                  <a:srgbClr val="0000FF"/>
                </a:solidFill>
              </a:rPr>
              <a:t>="Background“</a:t>
            </a:r>
          </a:p>
          <a:p>
            <a:r>
              <a:rPr lang="en-US" sz="1400" dirty="0">
                <a:solidFill>
                  <a:srgbClr val="0000FF"/>
                </a:solidFill>
              </a:rPr>
              <a:t>	</a:t>
            </a:r>
            <a:r>
              <a:rPr lang="en-US" sz="1400" dirty="0" smtClean="0">
                <a:solidFill>
                  <a:srgbClr val="0000FF"/>
                </a:solidFill>
              </a:rPr>
              <a:t>			</a:t>
            </a:r>
            <a:r>
              <a:rPr lang="en-US" sz="1400" dirty="0" smtClean="0">
                <a:solidFill>
                  <a:srgbClr val="FF0000"/>
                </a:solidFill>
              </a:rPr>
              <a:t>Value</a:t>
            </a:r>
            <a:r>
              <a:rPr lang="en-US" sz="1400" dirty="0" smtClean="0">
                <a:solidFill>
                  <a:srgbClr val="0000FF"/>
                </a:solidFill>
              </a:rPr>
              <a:t>="</a:t>
            </a:r>
            <a:r>
              <a:rPr lang="en-US" sz="1400" dirty="0" err="1" smtClean="0">
                <a:solidFill>
                  <a:srgbClr val="0000FF"/>
                </a:solidFill>
              </a:rPr>
              <a:t>LightSteelBlue</a:t>
            </a:r>
            <a:r>
              <a:rPr lang="en-US" sz="1400" dirty="0" smtClean="0">
                <a:solidFill>
                  <a:srgbClr val="0000FF"/>
                </a:solidFill>
              </a:rPr>
              <a:t>"</a:t>
            </a:r>
            <a:r>
              <a:rPr lang="en-US" sz="1400" dirty="0" smtClean="0">
                <a:solidFill>
                  <a:srgbClr val="FF0000"/>
                </a:solidFill>
              </a:rPr>
              <a:t> </a:t>
            </a:r>
            <a:r>
              <a:rPr lang="en-US" sz="1400" dirty="0" smtClean="0">
                <a:solidFill>
                  <a:srgbClr val="0000FF"/>
                </a:solidFill>
              </a:rPr>
              <a:t>/&gt;</a:t>
            </a:r>
            <a:r>
              <a:rPr lang="en-US" sz="1400" dirty="0" smtClean="0">
                <a:solidFill>
                  <a:srgbClr val="000000"/>
                </a:solidFill>
              </a:rPr>
              <a:t> </a:t>
            </a:r>
            <a:br>
              <a:rPr lang="en-US" sz="1400" dirty="0" smtClean="0">
                <a:solidFill>
                  <a:srgbClr val="000000"/>
                </a:solidFill>
              </a:rPr>
            </a:br>
            <a:r>
              <a:rPr lang="en-US" sz="1400" dirty="0" smtClean="0">
                <a:solidFill>
                  <a:srgbClr val="000000"/>
                </a:solidFill>
              </a:rPr>
              <a:t>			</a:t>
            </a:r>
            <a:r>
              <a:rPr lang="en-US" sz="1400" dirty="0" smtClean="0">
                <a:solidFill>
                  <a:srgbClr val="0000FF"/>
                </a:solidFill>
              </a:rPr>
              <a:t>&lt;</a:t>
            </a:r>
            <a:r>
              <a:rPr lang="en-US" sz="1400" dirty="0" smtClean="0">
                <a:solidFill>
                  <a:srgbClr val="800000"/>
                </a:solidFill>
              </a:rPr>
              <a:t>Setter </a:t>
            </a:r>
            <a:r>
              <a:rPr lang="en-US" sz="1400" dirty="0" smtClean="0">
                <a:solidFill>
                  <a:srgbClr val="FF0000"/>
                </a:solidFill>
              </a:rPr>
              <a:t>Property</a:t>
            </a:r>
            <a:r>
              <a:rPr lang="en-US" sz="1400" dirty="0" smtClean="0">
                <a:solidFill>
                  <a:srgbClr val="0000FF"/>
                </a:solidFill>
              </a:rPr>
              <a:t>="Margin" </a:t>
            </a:r>
            <a:r>
              <a:rPr lang="en-US" sz="1400" dirty="0" smtClean="0">
                <a:solidFill>
                  <a:srgbClr val="FF0000"/>
                </a:solidFill>
              </a:rPr>
              <a:t> </a:t>
            </a:r>
          </a:p>
          <a:p>
            <a:r>
              <a:rPr lang="en-US" sz="1400" dirty="0">
                <a:solidFill>
                  <a:srgbClr val="FF0000"/>
                </a:solidFill>
              </a:rPr>
              <a:t>	</a:t>
            </a:r>
            <a:r>
              <a:rPr lang="en-US" sz="1400" dirty="0" smtClean="0">
                <a:solidFill>
                  <a:srgbClr val="FF0000"/>
                </a:solidFill>
              </a:rPr>
              <a:t>			Value</a:t>
            </a:r>
            <a:r>
              <a:rPr lang="en-US" sz="1400" dirty="0" smtClean="0">
                <a:solidFill>
                  <a:srgbClr val="0000FF"/>
                </a:solidFill>
              </a:rPr>
              <a:t>="5"</a:t>
            </a:r>
            <a:r>
              <a:rPr lang="en-US" sz="1400" dirty="0" smtClean="0">
                <a:solidFill>
                  <a:srgbClr val="FF0000"/>
                </a:solidFill>
              </a:rPr>
              <a:t> </a:t>
            </a:r>
            <a:r>
              <a:rPr lang="en-US" sz="1400" dirty="0" smtClean="0">
                <a:solidFill>
                  <a:srgbClr val="0000FF"/>
                </a:solidFill>
              </a:rPr>
              <a:t>/&gt;</a:t>
            </a:r>
            <a:r>
              <a:rPr lang="en-US" sz="1400" dirty="0" smtClean="0">
                <a:solidFill>
                  <a:srgbClr val="000000"/>
                </a:solidFill>
              </a:rPr>
              <a:t> </a:t>
            </a:r>
            <a:br>
              <a:rPr lang="en-US" sz="1400" dirty="0" smtClean="0">
                <a:solidFill>
                  <a:srgbClr val="000000"/>
                </a:solidFill>
              </a:rPr>
            </a:br>
            <a:r>
              <a:rPr lang="en-US" sz="1400" dirty="0" smtClean="0">
                <a:solidFill>
                  <a:srgbClr val="000000"/>
                </a:solidFill>
              </a:rPr>
              <a:t>			</a:t>
            </a:r>
            <a:r>
              <a:rPr lang="en-US" sz="1400" dirty="0" smtClean="0">
                <a:solidFill>
                  <a:srgbClr val="0000FF"/>
                </a:solidFill>
              </a:rPr>
              <a:t>&lt;</a:t>
            </a:r>
            <a:r>
              <a:rPr lang="en-US" sz="1400" dirty="0" err="1">
                <a:solidFill>
                  <a:srgbClr val="800000"/>
                </a:solidFill>
              </a:rPr>
              <a:t>Style.Triggers</a:t>
            </a:r>
            <a:r>
              <a:rPr lang="en-US" sz="1400" dirty="0">
                <a:solidFill>
                  <a:srgbClr val="0000FF"/>
                </a:solidFill>
              </a:rPr>
              <a:t>&gt;</a:t>
            </a:r>
            <a:r>
              <a:rPr lang="en-US" sz="1400" dirty="0">
                <a:solidFill>
                  <a:srgbClr val="000000"/>
                </a:solidFill>
              </a:rPr>
              <a:t> </a:t>
            </a:r>
            <a:br>
              <a:rPr lang="en-US" sz="1400" dirty="0">
                <a:solidFill>
                  <a:srgbClr val="000000"/>
                </a:solidFill>
              </a:rPr>
            </a:br>
            <a:r>
              <a:rPr lang="en-US" sz="1400" dirty="0" smtClean="0">
                <a:solidFill>
                  <a:srgbClr val="000000"/>
                </a:solidFill>
              </a:rPr>
              <a:t>				</a:t>
            </a:r>
            <a:r>
              <a:rPr lang="en-US" sz="1400" dirty="0" smtClean="0">
                <a:solidFill>
                  <a:srgbClr val="0000FF"/>
                </a:solidFill>
              </a:rPr>
              <a:t>&lt;</a:t>
            </a:r>
            <a:r>
              <a:rPr lang="en-US" sz="1400" dirty="0">
                <a:solidFill>
                  <a:srgbClr val="800000"/>
                </a:solidFill>
              </a:rPr>
              <a:t>Trigger </a:t>
            </a:r>
            <a:r>
              <a:rPr lang="en-US" sz="1400" dirty="0">
                <a:solidFill>
                  <a:srgbClr val="FF0000"/>
                </a:solidFill>
              </a:rPr>
              <a:t>Property</a:t>
            </a:r>
            <a:r>
              <a:rPr lang="en-US" sz="1400" dirty="0">
                <a:solidFill>
                  <a:srgbClr val="0000FF"/>
                </a:solidFill>
              </a:rPr>
              <a:t>="</a:t>
            </a:r>
            <a:r>
              <a:rPr lang="en-US" sz="1400" dirty="0" err="1" smtClean="0">
                <a:solidFill>
                  <a:srgbClr val="0000FF"/>
                </a:solidFill>
              </a:rPr>
              <a:t>IsSelected</a:t>
            </a:r>
            <a:r>
              <a:rPr lang="en-US" sz="1400" dirty="0" smtClean="0">
                <a:solidFill>
                  <a:srgbClr val="0000FF"/>
                </a:solidFill>
              </a:rPr>
              <a:t>"</a:t>
            </a:r>
          </a:p>
          <a:p>
            <a:r>
              <a:rPr lang="en-US" sz="1400" dirty="0">
                <a:solidFill>
                  <a:srgbClr val="0000FF"/>
                </a:solidFill>
              </a:rPr>
              <a:t>	</a:t>
            </a:r>
            <a:r>
              <a:rPr lang="en-US" sz="1400" dirty="0" smtClean="0">
                <a:solidFill>
                  <a:srgbClr val="0000FF"/>
                </a:solidFill>
              </a:rPr>
              <a:t>				</a:t>
            </a:r>
            <a:r>
              <a:rPr lang="en-US" sz="1400" dirty="0" smtClean="0">
                <a:solidFill>
                  <a:srgbClr val="FF0000"/>
                </a:solidFill>
              </a:rPr>
              <a:t>Value</a:t>
            </a:r>
            <a:r>
              <a:rPr lang="en-US" sz="1400" dirty="0">
                <a:solidFill>
                  <a:srgbClr val="0000FF"/>
                </a:solidFill>
              </a:rPr>
              <a:t>="True"&gt;</a:t>
            </a:r>
            <a:r>
              <a:rPr lang="en-US" sz="1400" dirty="0">
                <a:solidFill>
                  <a:srgbClr val="000000"/>
                </a:solidFill>
              </a:rPr>
              <a:t> </a:t>
            </a:r>
            <a:br>
              <a:rPr lang="en-US" sz="1400" dirty="0">
                <a:solidFill>
                  <a:srgbClr val="000000"/>
                </a:solidFill>
              </a:rPr>
            </a:br>
            <a:r>
              <a:rPr lang="en-US" sz="1400" dirty="0" smtClean="0">
                <a:solidFill>
                  <a:srgbClr val="000000"/>
                </a:solidFill>
              </a:rPr>
              <a:t>					</a:t>
            </a:r>
            <a:r>
              <a:rPr lang="en-US" sz="1400" dirty="0" smtClean="0">
                <a:solidFill>
                  <a:srgbClr val="0000FF"/>
                </a:solidFill>
              </a:rPr>
              <a:t>&lt;</a:t>
            </a:r>
            <a:r>
              <a:rPr lang="en-US" sz="1400" dirty="0" smtClean="0">
                <a:solidFill>
                  <a:srgbClr val="800000"/>
                </a:solidFill>
              </a:rPr>
              <a:t>Setter </a:t>
            </a:r>
          </a:p>
          <a:p>
            <a:r>
              <a:rPr lang="en-US" sz="1400" dirty="0">
                <a:solidFill>
                  <a:srgbClr val="800000"/>
                </a:solidFill>
              </a:rPr>
              <a:t>	</a:t>
            </a:r>
            <a:r>
              <a:rPr lang="en-US" sz="1400" dirty="0" smtClean="0">
                <a:solidFill>
                  <a:srgbClr val="800000"/>
                </a:solidFill>
              </a:rPr>
              <a:t>					</a:t>
            </a:r>
            <a:r>
              <a:rPr lang="en-US" sz="1400" dirty="0" smtClean="0">
                <a:solidFill>
                  <a:srgbClr val="FF0000"/>
                </a:solidFill>
              </a:rPr>
              <a:t>Property</a:t>
            </a:r>
            <a:r>
              <a:rPr lang="en-US" sz="1400" dirty="0">
                <a:solidFill>
                  <a:srgbClr val="0000FF"/>
                </a:solidFill>
              </a:rPr>
              <a:t>="Background"</a:t>
            </a:r>
            <a:r>
              <a:rPr lang="en-US" sz="1400" dirty="0">
                <a:solidFill>
                  <a:srgbClr val="FF0000"/>
                </a:solidFill>
              </a:rPr>
              <a:t> </a:t>
            </a:r>
            <a:endParaRPr lang="en-US" sz="1400" dirty="0" smtClean="0">
              <a:solidFill>
                <a:srgbClr val="FF0000"/>
              </a:solidFill>
            </a:endParaRPr>
          </a:p>
          <a:p>
            <a:r>
              <a:rPr lang="en-US" sz="1400" dirty="0">
                <a:solidFill>
                  <a:srgbClr val="FF0000"/>
                </a:solidFill>
              </a:rPr>
              <a:t>	</a:t>
            </a:r>
            <a:r>
              <a:rPr lang="en-US" sz="1400" dirty="0" smtClean="0">
                <a:solidFill>
                  <a:srgbClr val="FF0000"/>
                </a:solidFill>
              </a:rPr>
              <a:t>					Value</a:t>
            </a:r>
            <a:r>
              <a:rPr lang="en-US" sz="1400" dirty="0">
                <a:solidFill>
                  <a:srgbClr val="0000FF"/>
                </a:solidFill>
              </a:rPr>
              <a:t>="</a:t>
            </a:r>
            <a:r>
              <a:rPr lang="en-US" sz="1400" dirty="0" err="1">
                <a:solidFill>
                  <a:srgbClr val="0000FF"/>
                </a:solidFill>
              </a:rPr>
              <a:t>DarkRed</a:t>
            </a:r>
            <a:r>
              <a:rPr lang="en-US" sz="1400" dirty="0">
                <a:solidFill>
                  <a:srgbClr val="0000FF"/>
                </a:solidFill>
              </a:rPr>
              <a:t>"</a:t>
            </a:r>
            <a:r>
              <a:rPr lang="en-US" sz="1400" dirty="0">
                <a:solidFill>
                  <a:srgbClr val="FF0000"/>
                </a:solidFill>
              </a:rPr>
              <a:t> </a:t>
            </a:r>
            <a:r>
              <a:rPr lang="en-US" sz="1400" dirty="0">
                <a:solidFill>
                  <a:srgbClr val="0000FF"/>
                </a:solidFill>
              </a:rPr>
              <a:t>/&gt;</a:t>
            </a:r>
            <a:r>
              <a:rPr lang="en-US" sz="1400" dirty="0">
                <a:solidFill>
                  <a:srgbClr val="000000"/>
                </a:solidFill>
              </a:rPr>
              <a:t> </a:t>
            </a:r>
            <a:br>
              <a:rPr lang="en-US" sz="1400" dirty="0">
                <a:solidFill>
                  <a:srgbClr val="000000"/>
                </a:solidFill>
              </a:rPr>
            </a:br>
            <a:r>
              <a:rPr lang="en-US" sz="1400" dirty="0" smtClean="0">
                <a:solidFill>
                  <a:srgbClr val="000000"/>
                </a:solidFill>
              </a:rPr>
              <a:t>					</a:t>
            </a:r>
            <a:r>
              <a:rPr lang="en-US" sz="1400" dirty="0" smtClean="0">
                <a:solidFill>
                  <a:srgbClr val="0000FF"/>
                </a:solidFill>
              </a:rPr>
              <a:t>&lt;</a:t>
            </a:r>
            <a:r>
              <a:rPr lang="en-US" sz="1400" dirty="0">
                <a:solidFill>
                  <a:srgbClr val="800000"/>
                </a:solidFill>
              </a:rPr>
              <a:t>Setter </a:t>
            </a:r>
            <a:endParaRPr lang="en-US" sz="1400" dirty="0" smtClean="0">
              <a:solidFill>
                <a:srgbClr val="800000"/>
              </a:solidFill>
            </a:endParaRPr>
          </a:p>
          <a:p>
            <a:r>
              <a:rPr lang="en-US" sz="1400" dirty="0">
                <a:solidFill>
                  <a:srgbClr val="800000"/>
                </a:solidFill>
              </a:rPr>
              <a:t>	</a:t>
            </a:r>
            <a:r>
              <a:rPr lang="en-US" sz="1400" dirty="0" smtClean="0">
                <a:solidFill>
                  <a:srgbClr val="800000"/>
                </a:solidFill>
              </a:rPr>
              <a:t>					</a:t>
            </a:r>
            <a:r>
              <a:rPr lang="en-US" sz="1400" dirty="0" smtClean="0">
                <a:solidFill>
                  <a:srgbClr val="FF0000"/>
                </a:solidFill>
              </a:rPr>
              <a:t>Property</a:t>
            </a:r>
            <a:r>
              <a:rPr lang="en-US" sz="1400" dirty="0">
                <a:solidFill>
                  <a:srgbClr val="0000FF"/>
                </a:solidFill>
              </a:rPr>
              <a:t>="Foreground"</a:t>
            </a:r>
            <a:r>
              <a:rPr lang="en-US" sz="1400" dirty="0">
                <a:solidFill>
                  <a:srgbClr val="FF0000"/>
                </a:solidFill>
              </a:rPr>
              <a:t> </a:t>
            </a:r>
            <a:endParaRPr lang="en-US" sz="1400" dirty="0" smtClean="0">
              <a:solidFill>
                <a:srgbClr val="FF0000"/>
              </a:solidFill>
            </a:endParaRPr>
          </a:p>
          <a:p>
            <a:r>
              <a:rPr lang="en-US" sz="1400" dirty="0">
                <a:solidFill>
                  <a:srgbClr val="FF0000"/>
                </a:solidFill>
              </a:rPr>
              <a:t>	</a:t>
            </a:r>
            <a:r>
              <a:rPr lang="en-US" sz="1400" dirty="0" smtClean="0">
                <a:solidFill>
                  <a:srgbClr val="FF0000"/>
                </a:solidFill>
              </a:rPr>
              <a:t>					Value</a:t>
            </a:r>
            <a:r>
              <a:rPr lang="en-US" sz="1400" dirty="0">
                <a:solidFill>
                  <a:srgbClr val="0000FF"/>
                </a:solidFill>
              </a:rPr>
              <a:t>="White"</a:t>
            </a:r>
            <a:r>
              <a:rPr lang="en-US" sz="1400" dirty="0">
                <a:solidFill>
                  <a:srgbClr val="FF0000"/>
                </a:solidFill>
              </a:rPr>
              <a:t> </a:t>
            </a:r>
            <a:r>
              <a:rPr lang="en-US" sz="1400" dirty="0">
                <a:solidFill>
                  <a:srgbClr val="0000FF"/>
                </a:solidFill>
              </a:rPr>
              <a:t>/&gt;</a:t>
            </a:r>
            <a:r>
              <a:rPr lang="en-US" sz="1400" dirty="0">
                <a:solidFill>
                  <a:srgbClr val="000000"/>
                </a:solidFill>
              </a:rPr>
              <a:t> </a:t>
            </a:r>
            <a:br>
              <a:rPr lang="en-US" sz="1400" dirty="0">
                <a:solidFill>
                  <a:srgbClr val="000000"/>
                </a:solidFill>
              </a:rPr>
            </a:br>
            <a:r>
              <a:rPr lang="en-US" sz="1400" dirty="0" smtClean="0">
                <a:solidFill>
                  <a:srgbClr val="000000"/>
                </a:solidFill>
              </a:rPr>
              <a:t>				</a:t>
            </a:r>
            <a:r>
              <a:rPr lang="en-US" sz="1400" dirty="0" smtClean="0">
                <a:solidFill>
                  <a:srgbClr val="0000FF"/>
                </a:solidFill>
              </a:rPr>
              <a:t>&lt;/</a:t>
            </a:r>
            <a:r>
              <a:rPr lang="en-US" sz="1400" dirty="0">
                <a:solidFill>
                  <a:srgbClr val="800000"/>
                </a:solidFill>
              </a:rPr>
              <a:t>Trigger</a:t>
            </a:r>
            <a:r>
              <a:rPr lang="en-US" sz="1400" dirty="0">
                <a:solidFill>
                  <a:srgbClr val="0000FF"/>
                </a:solidFill>
              </a:rPr>
              <a:t>&gt;</a:t>
            </a:r>
            <a:r>
              <a:rPr lang="en-US" sz="1400" dirty="0">
                <a:solidFill>
                  <a:srgbClr val="000000"/>
                </a:solidFill>
              </a:rPr>
              <a:t> </a:t>
            </a:r>
            <a:br>
              <a:rPr lang="en-US" sz="1400" dirty="0">
                <a:solidFill>
                  <a:srgbClr val="000000"/>
                </a:solidFill>
              </a:rPr>
            </a:br>
            <a:r>
              <a:rPr lang="en-US" sz="1400" dirty="0" smtClean="0">
                <a:solidFill>
                  <a:srgbClr val="000000"/>
                </a:solidFill>
              </a:rPr>
              <a:t>			</a:t>
            </a:r>
            <a:r>
              <a:rPr lang="en-US" sz="1400" dirty="0" smtClean="0">
                <a:solidFill>
                  <a:srgbClr val="0000FF"/>
                </a:solidFill>
              </a:rPr>
              <a:t>&lt;/</a:t>
            </a:r>
            <a:r>
              <a:rPr lang="en-US" sz="1400" dirty="0" err="1">
                <a:solidFill>
                  <a:srgbClr val="800000"/>
                </a:solidFill>
              </a:rPr>
              <a:t>Style.Triggers</a:t>
            </a:r>
            <a:r>
              <a:rPr lang="en-US" sz="1400" dirty="0">
                <a:solidFill>
                  <a:srgbClr val="0000FF"/>
                </a:solidFill>
              </a:rPr>
              <a:t>&gt;</a:t>
            </a:r>
            <a:r>
              <a:rPr lang="en-US" sz="1400" dirty="0">
                <a:solidFill>
                  <a:srgbClr val="000000"/>
                </a:solidFill>
              </a:rPr>
              <a:t> </a:t>
            </a:r>
            <a:br>
              <a:rPr lang="en-US" sz="1400" dirty="0">
                <a:solidFill>
                  <a:srgbClr val="000000"/>
                </a:solidFill>
              </a:rPr>
            </a:br>
            <a:r>
              <a:rPr lang="en-US" sz="1400" dirty="0" smtClean="0">
                <a:solidFill>
                  <a:srgbClr val="000000"/>
                </a:solidFill>
              </a:rPr>
              <a:t>		</a:t>
            </a:r>
            <a:r>
              <a:rPr lang="en-US" sz="1400" dirty="0" smtClean="0">
                <a:solidFill>
                  <a:srgbClr val="0000FF"/>
                </a:solidFill>
              </a:rPr>
              <a:t>&lt;/</a:t>
            </a:r>
            <a:r>
              <a:rPr lang="en-US" sz="1400" dirty="0">
                <a:solidFill>
                  <a:srgbClr val="800000"/>
                </a:solidFill>
              </a:rPr>
              <a:t>Style</a:t>
            </a:r>
            <a:r>
              <a:rPr lang="en-US" sz="1400" dirty="0">
                <a:solidFill>
                  <a:srgbClr val="0000FF"/>
                </a:solidFill>
              </a:rPr>
              <a:t>&gt;</a:t>
            </a:r>
            <a:r>
              <a:rPr lang="en-US" sz="1400" dirty="0">
                <a:solidFill>
                  <a:srgbClr val="000000"/>
                </a:solidFill>
              </a:rPr>
              <a:t> </a:t>
            </a:r>
            <a:br>
              <a:rPr lang="en-US" sz="1400" dirty="0">
                <a:solidFill>
                  <a:srgbClr val="000000"/>
                </a:solidFill>
              </a:rPr>
            </a:br>
            <a:r>
              <a:rPr lang="en-US" sz="1400" dirty="0" smtClean="0">
                <a:solidFill>
                  <a:srgbClr val="000000"/>
                </a:solidFill>
              </a:rPr>
              <a:t>	</a:t>
            </a:r>
            <a:r>
              <a:rPr lang="en-US" sz="1400" dirty="0" smtClean="0">
                <a:solidFill>
                  <a:srgbClr val="0000FF"/>
                </a:solidFill>
              </a:rPr>
              <a:t>&lt;/</a:t>
            </a:r>
            <a:r>
              <a:rPr lang="en-US" sz="1400" dirty="0" err="1">
                <a:solidFill>
                  <a:srgbClr val="800000"/>
                </a:solidFill>
              </a:rPr>
              <a:t>ListBox.ItemContainerStyle</a:t>
            </a:r>
            <a:r>
              <a:rPr lang="en-US" sz="1400" dirty="0">
                <a:solidFill>
                  <a:srgbClr val="0000FF"/>
                </a:solidFill>
              </a:rPr>
              <a:t>&gt;</a:t>
            </a:r>
            <a:r>
              <a:rPr lang="en-US" sz="1400" dirty="0">
                <a:solidFill>
                  <a:srgbClr val="000000"/>
                </a:solidFill>
              </a:rPr>
              <a:t> </a:t>
            </a:r>
            <a:br>
              <a:rPr lang="en-US" sz="1400" dirty="0">
                <a:solidFill>
                  <a:srgbClr val="000000"/>
                </a:solidFill>
              </a:rPr>
            </a:br>
            <a:r>
              <a:rPr lang="en-US" sz="1400" dirty="0">
                <a:solidFill>
                  <a:srgbClr val="0000FF"/>
                </a:solidFill>
              </a:rPr>
              <a:t>&lt;/</a:t>
            </a:r>
            <a:r>
              <a:rPr lang="en-US" sz="1400" dirty="0" err="1">
                <a:solidFill>
                  <a:srgbClr val="800000"/>
                </a:solidFill>
              </a:rPr>
              <a:t>ListBox</a:t>
            </a:r>
            <a:r>
              <a:rPr lang="en-US" sz="1400" dirty="0">
                <a:solidFill>
                  <a:srgbClr val="0000FF"/>
                </a:solidFill>
              </a:rPr>
              <a:t>&gt;</a:t>
            </a:r>
            <a:endParaRPr lang="en-US" sz="1400" dirty="0"/>
          </a:p>
          <a:p>
            <a:r>
              <a:rPr lang="en-US" sz="1400" dirty="0"/>
              <a:t/>
            </a:r>
            <a:br>
              <a:rPr lang="en-US" sz="1400" dirty="0"/>
            </a:br>
            <a:endParaRPr lang="en-US" sz="1400" dirty="0"/>
          </a:p>
        </p:txBody>
      </p:sp>
    </p:spTree>
    <p:extLst>
      <p:ext uri="{BB962C8B-B14F-4D97-AF65-F5344CB8AC3E}">
        <p14:creationId xmlns:p14="http://schemas.microsoft.com/office/powerpoint/2010/main" val="68470909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Updating the </a:t>
            </a:r>
            <a:r>
              <a:rPr lang="en-US" dirty="0" err="1" smtClean="0"/>
              <a:t>ItemTemplates</a:t>
            </a:r>
            <a:endParaRPr lang="en-US" dirty="0"/>
          </a:p>
        </p:txBody>
      </p:sp>
      <p:sp>
        <p:nvSpPr>
          <p:cNvPr id="4" name="Content Placeholder 3"/>
          <p:cNvSpPr>
            <a:spLocks noGrp="1"/>
          </p:cNvSpPr>
          <p:nvPr>
            <p:ph idx="1"/>
          </p:nvPr>
        </p:nvSpPr>
        <p:spPr/>
        <p:txBody>
          <a:bodyPr/>
          <a:lstStyle/>
          <a:p>
            <a:r>
              <a:rPr lang="en-US" dirty="0" smtClean="0"/>
              <a:t>Create new </a:t>
            </a:r>
            <a:r>
              <a:rPr lang="en-US" dirty="0" err="1" smtClean="0"/>
              <a:t>ControlTemplare</a:t>
            </a:r>
            <a:r>
              <a:rPr lang="en-US" dirty="0" smtClean="0"/>
              <a:t> for the Item</a:t>
            </a:r>
          </a:p>
          <a:p>
            <a:pPr lvl="2"/>
            <a:r>
              <a:rPr lang="en-US" dirty="0" smtClean="0"/>
              <a:t>&lt;</a:t>
            </a:r>
            <a:r>
              <a:rPr lang="en-US" dirty="0" err="1" smtClean="0"/>
              <a:t>ControlTemplate</a:t>
            </a:r>
            <a:r>
              <a:rPr lang="en-US" dirty="0" smtClean="0"/>
              <a:t> </a:t>
            </a:r>
            <a:r>
              <a:rPr lang="en-US" dirty="0" err="1" smtClean="0"/>
              <a:t>TargetType</a:t>
            </a:r>
            <a:r>
              <a:rPr lang="en-US" dirty="0" smtClean="0"/>
              <a:t>="{</a:t>
            </a:r>
            <a:r>
              <a:rPr lang="en-US" dirty="0" err="1" smtClean="0"/>
              <a:t>x:Type</a:t>
            </a:r>
            <a:r>
              <a:rPr lang="en-US" dirty="0" smtClean="0"/>
              <a:t> </a:t>
            </a:r>
            <a:r>
              <a:rPr lang="en-US" dirty="0" err="1" smtClean="0"/>
              <a:t>ListBoxItem</a:t>
            </a:r>
            <a:r>
              <a:rPr lang="en-US" dirty="0" smtClean="0"/>
              <a:t>}"&gt;</a:t>
            </a:r>
          </a:p>
          <a:p>
            <a:r>
              <a:rPr lang="en-US" dirty="0" smtClean="0"/>
              <a:t>Add Content Controls</a:t>
            </a:r>
          </a:p>
          <a:p>
            <a:pPr lvl="2"/>
            <a:r>
              <a:rPr lang="en-US" dirty="0" smtClean="0"/>
              <a:t>&lt;</a:t>
            </a:r>
            <a:r>
              <a:rPr lang="en-US" dirty="0" err="1" smtClean="0"/>
              <a:t>RadioButton</a:t>
            </a:r>
            <a:r>
              <a:rPr lang="en-US" dirty="0" smtClean="0"/>
              <a:t> Focusable="False" </a:t>
            </a:r>
            <a:r>
              <a:rPr lang="en-US" dirty="0" err="1" smtClean="0"/>
              <a:t>IsChecked</a:t>
            </a:r>
            <a:r>
              <a:rPr lang="en-US" dirty="0" smtClean="0"/>
              <a:t>="{Binding Path=</a:t>
            </a:r>
            <a:r>
              <a:rPr lang="en-US" dirty="0" err="1" smtClean="0"/>
              <a:t>IsSelected</a:t>
            </a:r>
            <a:r>
              <a:rPr lang="en-US" dirty="0" smtClean="0"/>
              <a:t>, </a:t>
            </a:r>
            <a:r>
              <a:rPr lang="en-US" dirty="0" err="1" smtClean="0"/>
              <a:t>RelativeSource</a:t>
            </a:r>
            <a:r>
              <a:rPr lang="en-US" dirty="0" smtClean="0"/>
              <a:t>={</a:t>
            </a:r>
            <a:r>
              <a:rPr lang="en-US" dirty="0" err="1" smtClean="0"/>
              <a:t>RelativeSource</a:t>
            </a:r>
            <a:r>
              <a:rPr lang="en-US" dirty="0" smtClean="0"/>
              <a:t> </a:t>
            </a:r>
            <a:r>
              <a:rPr lang="en-US" dirty="0" err="1" smtClean="0"/>
              <a:t>TemplatedParent</a:t>
            </a:r>
            <a:r>
              <a:rPr lang="en-US" dirty="0" smtClean="0"/>
              <a:t>},Mode=</a:t>
            </a:r>
            <a:r>
              <a:rPr lang="en-US" dirty="0" err="1" smtClean="0"/>
              <a:t>TwoWay</a:t>
            </a:r>
            <a:r>
              <a:rPr lang="en-US" dirty="0" smtClean="0"/>
              <a:t>}“&gt;</a:t>
            </a:r>
          </a:p>
          <a:p>
            <a:r>
              <a:rPr lang="en-US" dirty="0" smtClean="0"/>
              <a:t>Add </a:t>
            </a:r>
            <a:r>
              <a:rPr lang="en-US" dirty="0" err="1" smtClean="0"/>
              <a:t>ContentPresenter</a:t>
            </a:r>
            <a:r>
              <a:rPr lang="en-US" dirty="0" smtClean="0"/>
              <a:t> to get original content</a:t>
            </a:r>
          </a:p>
          <a:p>
            <a:pPr lvl="2"/>
            <a:r>
              <a:rPr lang="en-US" dirty="0" smtClean="0"/>
              <a:t>&lt;</a:t>
            </a:r>
            <a:r>
              <a:rPr lang="en-US" dirty="0" err="1" smtClean="0"/>
              <a:t>ContentPresenter</a:t>
            </a:r>
            <a:r>
              <a:rPr lang="en-US" dirty="0" smtClean="0"/>
              <a:t>&gt;</a:t>
            </a:r>
            <a:r>
              <a:rPr lang="en-US" dirty="0"/>
              <a:t> </a:t>
            </a:r>
            <a:r>
              <a:rPr lang="en-US" dirty="0" smtClean="0"/>
              <a:t>&lt;/</a:t>
            </a:r>
            <a:r>
              <a:rPr lang="en-US" dirty="0" err="1" smtClean="0"/>
              <a:t>ContentPresenter</a:t>
            </a:r>
            <a:r>
              <a:rPr lang="en-US" dirty="0"/>
              <a:t>&gt;</a:t>
            </a:r>
          </a:p>
        </p:txBody>
      </p:sp>
    </p:spTree>
    <p:extLst>
      <p:ext uri="{BB962C8B-B14F-4D97-AF65-F5344CB8AC3E}">
        <p14:creationId xmlns:p14="http://schemas.microsoft.com/office/powerpoint/2010/main" val="301179823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the Control Template</a:t>
            </a:r>
            <a:endParaRPr lang="en-US" dirty="0"/>
          </a:p>
        </p:txBody>
      </p:sp>
      <p:sp>
        <p:nvSpPr>
          <p:cNvPr id="4" name="Content Placeholder 3"/>
          <p:cNvSpPr>
            <a:spLocks noGrp="1"/>
          </p:cNvSpPr>
          <p:nvPr>
            <p:ph sz="half" idx="1"/>
          </p:nvPr>
        </p:nvSpPr>
        <p:spPr/>
        <p:txBody>
          <a:bodyPr/>
          <a:lstStyle/>
          <a:p>
            <a:r>
              <a:rPr lang="en-US" dirty="0" smtClean="0"/>
              <a:t>Setting the </a:t>
            </a:r>
            <a:r>
              <a:rPr lang="en-US" dirty="0" err="1" smtClean="0"/>
              <a:t>ControlTemplate</a:t>
            </a:r>
            <a:r>
              <a:rPr lang="en-US" dirty="0"/>
              <a:t> </a:t>
            </a:r>
            <a:r>
              <a:rPr lang="en-US" dirty="0" smtClean="0"/>
              <a:t>like any other property</a:t>
            </a:r>
          </a:p>
          <a:p>
            <a:r>
              <a:rPr lang="en-US" dirty="0" smtClean="0"/>
              <a:t>For reuse, place into a resource</a:t>
            </a:r>
          </a:p>
        </p:txBody>
      </p:sp>
      <p:sp>
        <p:nvSpPr>
          <p:cNvPr id="5" name="Text Placeholder 4"/>
          <p:cNvSpPr>
            <a:spLocks noGrp="1"/>
          </p:cNvSpPr>
          <p:nvPr>
            <p:ph type="body" sz="quarter" idx="10"/>
          </p:nvPr>
        </p:nvSpPr>
        <p:spPr/>
        <p:txBody>
          <a:bodyPr/>
          <a:lstStyle/>
          <a:p>
            <a:r>
              <a:rPr lang="en-US" sz="2000" dirty="0">
                <a:solidFill>
                  <a:srgbClr val="0000FF"/>
                </a:solidFill>
              </a:rPr>
              <a:t>&lt;</a:t>
            </a:r>
            <a:r>
              <a:rPr lang="en-US" sz="2000" dirty="0">
                <a:solidFill>
                  <a:srgbClr val="800000"/>
                </a:solidFill>
              </a:rPr>
              <a:t>Setter </a:t>
            </a:r>
            <a:r>
              <a:rPr lang="en-US" sz="2000" dirty="0">
                <a:solidFill>
                  <a:srgbClr val="FF0000"/>
                </a:solidFill>
              </a:rPr>
              <a:t>Property</a:t>
            </a:r>
            <a:r>
              <a:rPr lang="en-US" sz="2000" dirty="0">
                <a:solidFill>
                  <a:srgbClr val="0000FF"/>
                </a:solidFill>
              </a:rPr>
              <a:t>="Template"&gt;</a:t>
            </a:r>
            <a:r>
              <a:rPr lang="en-US" sz="2000" dirty="0">
                <a:solidFill>
                  <a:srgbClr val="000000"/>
                </a:solidFill>
              </a:rPr>
              <a:t> </a:t>
            </a:r>
            <a:br>
              <a:rPr lang="en-US" sz="2000" dirty="0">
                <a:solidFill>
                  <a:srgbClr val="000000"/>
                </a:solidFill>
              </a:rPr>
            </a:br>
            <a:r>
              <a:rPr lang="en-US" sz="2000" dirty="0" smtClean="0">
                <a:solidFill>
                  <a:srgbClr val="000000"/>
                </a:solidFill>
              </a:rPr>
              <a:t>	</a:t>
            </a:r>
            <a:r>
              <a:rPr lang="en-US" sz="2000" dirty="0" smtClean="0">
                <a:solidFill>
                  <a:srgbClr val="0000FF"/>
                </a:solidFill>
              </a:rPr>
              <a:t>&lt;</a:t>
            </a:r>
            <a:r>
              <a:rPr lang="en-US" sz="2000" dirty="0" err="1">
                <a:solidFill>
                  <a:srgbClr val="800000"/>
                </a:solidFill>
              </a:rPr>
              <a:t>Setter.Value</a:t>
            </a:r>
            <a:r>
              <a:rPr lang="en-US" sz="2000" dirty="0">
                <a:solidFill>
                  <a:srgbClr val="0000FF"/>
                </a:solidFill>
              </a:rPr>
              <a:t>&gt;</a:t>
            </a:r>
            <a:r>
              <a:rPr lang="en-US" sz="2000" dirty="0">
                <a:solidFill>
                  <a:srgbClr val="000000"/>
                </a:solidFill>
              </a:rPr>
              <a:t> </a:t>
            </a:r>
            <a:br>
              <a:rPr lang="en-US" sz="2000" dirty="0">
                <a:solidFill>
                  <a:srgbClr val="000000"/>
                </a:solidFill>
              </a:rPr>
            </a:br>
            <a:r>
              <a:rPr lang="en-US" sz="2000" dirty="0" smtClean="0">
                <a:solidFill>
                  <a:srgbClr val="000000"/>
                </a:solidFill>
              </a:rPr>
              <a:t>		</a:t>
            </a:r>
            <a:r>
              <a:rPr lang="en-US" sz="2000" dirty="0" smtClean="0">
                <a:solidFill>
                  <a:srgbClr val="0000FF"/>
                </a:solidFill>
              </a:rPr>
              <a:t>&lt;</a:t>
            </a:r>
            <a:r>
              <a:rPr lang="en-US" sz="2000" dirty="0" err="1">
                <a:solidFill>
                  <a:srgbClr val="800000"/>
                </a:solidFill>
              </a:rPr>
              <a:t>ControlTemplate</a:t>
            </a:r>
            <a:r>
              <a:rPr lang="en-US" sz="2000" dirty="0">
                <a:solidFill>
                  <a:srgbClr val="800000"/>
                </a:solidFill>
              </a:rPr>
              <a:t> </a:t>
            </a:r>
            <a:endParaRPr lang="en-US" sz="2000" dirty="0" smtClean="0">
              <a:solidFill>
                <a:srgbClr val="800000"/>
              </a:solidFill>
            </a:endParaRPr>
          </a:p>
          <a:p>
            <a:r>
              <a:rPr lang="en-US" sz="2000" dirty="0">
                <a:solidFill>
                  <a:srgbClr val="800000"/>
                </a:solidFill>
              </a:rPr>
              <a:t>	</a:t>
            </a:r>
            <a:r>
              <a:rPr lang="en-US" sz="2000" dirty="0" smtClean="0">
                <a:solidFill>
                  <a:srgbClr val="800000"/>
                </a:solidFill>
              </a:rPr>
              <a:t>		</a:t>
            </a:r>
            <a:r>
              <a:rPr lang="en-US" sz="2000" dirty="0" err="1" smtClean="0">
                <a:solidFill>
                  <a:srgbClr val="FF0000"/>
                </a:solidFill>
              </a:rPr>
              <a:t>TargetType</a:t>
            </a:r>
            <a:r>
              <a:rPr lang="en-US" sz="2000" dirty="0">
                <a:solidFill>
                  <a:srgbClr val="0000FF"/>
                </a:solidFill>
              </a:rPr>
              <a:t>="{</a:t>
            </a:r>
            <a:r>
              <a:rPr lang="en-US" sz="2000" dirty="0" err="1">
                <a:solidFill>
                  <a:srgbClr val="0000FF"/>
                </a:solidFill>
              </a:rPr>
              <a:t>x:Type</a:t>
            </a:r>
            <a:r>
              <a:rPr lang="en-US" sz="2000" dirty="0">
                <a:solidFill>
                  <a:srgbClr val="0000FF"/>
                </a:solidFill>
              </a:rPr>
              <a:t> </a:t>
            </a:r>
            <a:endParaRPr lang="en-US" sz="2000" dirty="0" smtClean="0">
              <a:solidFill>
                <a:srgbClr val="0000FF"/>
              </a:solidFill>
            </a:endParaRPr>
          </a:p>
          <a:p>
            <a:r>
              <a:rPr lang="en-US" sz="2000" dirty="0">
                <a:solidFill>
                  <a:srgbClr val="0000FF"/>
                </a:solidFill>
              </a:rPr>
              <a:t>	</a:t>
            </a:r>
            <a:r>
              <a:rPr lang="en-US" sz="2000" dirty="0" smtClean="0">
                <a:solidFill>
                  <a:srgbClr val="0000FF"/>
                </a:solidFill>
              </a:rPr>
              <a:t>			</a:t>
            </a:r>
            <a:r>
              <a:rPr lang="en-US" sz="2000" dirty="0" err="1" smtClean="0">
                <a:solidFill>
                  <a:srgbClr val="0000FF"/>
                </a:solidFill>
              </a:rPr>
              <a:t>ListBoxItem</a:t>
            </a:r>
            <a:r>
              <a:rPr lang="en-US" sz="2000" dirty="0">
                <a:solidFill>
                  <a:srgbClr val="0000FF"/>
                </a:solidFill>
              </a:rPr>
              <a:t>}"&gt;</a:t>
            </a:r>
            <a:r>
              <a:rPr lang="en-US" sz="2000" dirty="0">
                <a:solidFill>
                  <a:srgbClr val="000000"/>
                </a:solidFill>
              </a:rPr>
              <a:t> </a:t>
            </a:r>
            <a:br>
              <a:rPr lang="en-US" sz="2000" dirty="0">
                <a:solidFill>
                  <a:srgbClr val="000000"/>
                </a:solidFill>
              </a:rPr>
            </a:br>
            <a:r>
              <a:rPr lang="en-US" sz="2000" dirty="0" smtClean="0">
                <a:solidFill>
                  <a:srgbClr val="000000"/>
                </a:solidFill>
              </a:rPr>
              <a:t>			</a:t>
            </a:r>
            <a:r>
              <a:rPr lang="en-US" sz="2000" dirty="0" smtClean="0">
                <a:solidFill>
                  <a:srgbClr val="0000FF"/>
                </a:solidFill>
              </a:rPr>
              <a:t>&lt;</a:t>
            </a:r>
            <a:r>
              <a:rPr lang="en-US" sz="2000" dirty="0" err="1">
                <a:solidFill>
                  <a:srgbClr val="800000"/>
                </a:solidFill>
              </a:rPr>
              <a:t>RadioButton</a:t>
            </a:r>
            <a:r>
              <a:rPr lang="en-US" sz="2000" dirty="0">
                <a:solidFill>
                  <a:srgbClr val="800000"/>
                </a:solidFill>
              </a:rPr>
              <a:t> </a:t>
            </a:r>
            <a:r>
              <a:rPr lang="en-US" sz="2000" dirty="0" smtClean="0">
                <a:solidFill>
                  <a:srgbClr val="800000"/>
                </a:solidFill>
              </a:rPr>
              <a:t>…</a:t>
            </a:r>
            <a:r>
              <a:rPr lang="en-US" sz="2000" dirty="0" smtClean="0">
                <a:solidFill>
                  <a:srgbClr val="0000FF"/>
                </a:solidFill>
              </a:rPr>
              <a:t>&gt;</a:t>
            </a:r>
            <a:r>
              <a:rPr lang="en-US" sz="2000" dirty="0" smtClean="0">
                <a:solidFill>
                  <a:srgbClr val="000000"/>
                </a:solidFill>
              </a:rPr>
              <a:t> </a:t>
            </a:r>
            <a:r>
              <a:rPr lang="en-US" sz="2000" dirty="0">
                <a:solidFill>
                  <a:srgbClr val="000000"/>
                </a:solidFill>
              </a:rPr>
              <a:t/>
            </a:r>
            <a:br>
              <a:rPr lang="en-US" sz="2000" dirty="0">
                <a:solidFill>
                  <a:srgbClr val="000000"/>
                </a:solidFill>
              </a:rPr>
            </a:br>
            <a:r>
              <a:rPr lang="en-US" sz="2000" dirty="0" smtClean="0">
                <a:solidFill>
                  <a:srgbClr val="000000"/>
                </a:solidFill>
              </a:rPr>
              <a:t>				</a:t>
            </a:r>
            <a:r>
              <a:rPr lang="en-US" sz="2000" dirty="0" smtClean="0">
                <a:solidFill>
                  <a:srgbClr val="0000FF"/>
                </a:solidFill>
              </a:rPr>
              <a:t>&lt;</a:t>
            </a:r>
            <a:r>
              <a:rPr lang="en-US" sz="2000" dirty="0" err="1">
                <a:solidFill>
                  <a:srgbClr val="800000"/>
                </a:solidFill>
              </a:rPr>
              <a:t>ContentPresenter</a:t>
            </a:r>
            <a:r>
              <a:rPr lang="en-US" sz="2000" dirty="0" smtClean="0">
                <a:solidFill>
                  <a:srgbClr val="0000FF"/>
                </a:solidFill>
              </a:rPr>
              <a:t>&gt;</a:t>
            </a:r>
          </a:p>
          <a:p>
            <a:r>
              <a:rPr lang="en-US" sz="2000" dirty="0" smtClean="0">
                <a:solidFill>
                  <a:srgbClr val="0000FF"/>
                </a:solidFill>
              </a:rPr>
              <a:t>				&lt;/</a:t>
            </a:r>
            <a:r>
              <a:rPr lang="en-US" sz="2000" dirty="0" err="1">
                <a:solidFill>
                  <a:srgbClr val="800000"/>
                </a:solidFill>
              </a:rPr>
              <a:t>ContentPresenter</a:t>
            </a:r>
            <a:r>
              <a:rPr lang="en-US" sz="2000" dirty="0">
                <a:solidFill>
                  <a:srgbClr val="0000FF"/>
                </a:solidFill>
              </a:rPr>
              <a:t>&gt;</a:t>
            </a:r>
            <a:r>
              <a:rPr lang="en-US" sz="2000" dirty="0">
                <a:solidFill>
                  <a:srgbClr val="000000"/>
                </a:solidFill>
              </a:rPr>
              <a:t> </a:t>
            </a:r>
            <a:br>
              <a:rPr lang="en-US" sz="2000" dirty="0">
                <a:solidFill>
                  <a:srgbClr val="000000"/>
                </a:solidFill>
              </a:rPr>
            </a:br>
            <a:r>
              <a:rPr lang="en-US" sz="2000" dirty="0" smtClean="0">
                <a:solidFill>
                  <a:srgbClr val="000000"/>
                </a:solidFill>
              </a:rPr>
              <a:t>			</a:t>
            </a:r>
            <a:r>
              <a:rPr lang="en-US" sz="2000" dirty="0" smtClean="0">
                <a:solidFill>
                  <a:srgbClr val="0000FF"/>
                </a:solidFill>
              </a:rPr>
              <a:t>&lt;/</a:t>
            </a:r>
            <a:r>
              <a:rPr lang="en-US" sz="2000" dirty="0" err="1">
                <a:solidFill>
                  <a:srgbClr val="800000"/>
                </a:solidFill>
              </a:rPr>
              <a:t>RadioButton</a:t>
            </a:r>
            <a:r>
              <a:rPr lang="en-US" sz="2000" dirty="0">
                <a:solidFill>
                  <a:srgbClr val="0000FF"/>
                </a:solidFill>
              </a:rPr>
              <a:t>&gt;</a:t>
            </a:r>
            <a:r>
              <a:rPr lang="en-US" sz="2000" dirty="0">
                <a:solidFill>
                  <a:srgbClr val="000000"/>
                </a:solidFill>
              </a:rPr>
              <a:t> </a:t>
            </a:r>
            <a:br>
              <a:rPr lang="en-US" sz="2000" dirty="0">
                <a:solidFill>
                  <a:srgbClr val="000000"/>
                </a:solidFill>
              </a:rPr>
            </a:br>
            <a:r>
              <a:rPr lang="en-US" sz="2000" dirty="0" smtClean="0">
                <a:solidFill>
                  <a:srgbClr val="000000"/>
                </a:solidFill>
              </a:rPr>
              <a:t>		</a:t>
            </a:r>
            <a:r>
              <a:rPr lang="en-US" sz="2000" dirty="0" smtClean="0">
                <a:solidFill>
                  <a:srgbClr val="0000FF"/>
                </a:solidFill>
              </a:rPr>
              <a:t>&lt;/</a:t>
            </a:r>
            <a:r>
              <a:rPr lang="en-US" sz="2000" dirty="0" err="1">
                <a:solidFill>
                  <a:srgbClr val="800000"/>
                </a:solidFill>
              </a:rPr>
              <a:t>ControlTemplate</a:t>
            </a:r>
            <a:r>
              <a:rPr lang="en-US" sz="2000" dirty="0">
                <a:solidFill>
                  <a:srgbClr val="0000FF"/>
                </a:solidFill>
              </a:rPr>
              <a:t>&gt;</a:t>
            </a:r>
            <a:r>
              <a:rPr lang="en-US" sz="2000" dirty="0">
                <a:solidFill>
                  <a:srgbClr val="000000"/>
                </a:solidFill>
              </a:rPr>
              <a:t> </a:t>
            </a:r>
            <a:br>
              <a:rPr lang="en-US" sz="2000" dirty="0">
                <a:solidFill>
                  <a:srgbClr val="000000"/>
                </a:solidFill>
              </a:rPr>
            </a:br>
            <a:r>
              <a:rPr lang="en-US" sz="2000" dirty="0" smtClean="0">
                <a:solidFill>
                  <a:srgbClr val="000000"/>
                </a:solidFill>
              </a:rPr>
              <a:t>	</a:t>
            </a:r>
            <a:r>
              <a:rPr lang="en-US" sz="2000" dirty="0" smtClean="0">
                <a:solidFill>
                  <a:srgbClr val="0000FF"/>
                </a:solidFill>
              </a:rPr>
              <a:t>&lt;/</a:t>
            </a:r>
            <a:r>
              <a:rPr lang="en-US" sz="2000" dirty="0" err="1">
                <a:solidFill>
                  <a:srgbClr val="800000"/>
                </a:solidFill>
              </a:rPr>
              <a:t>Setter.Value</a:t>
            </a:r>
            <a:r>
              <a:rPr lang="en-US" sz="2000" dirty="0">
                <a:solidFill>
                  <a:srgbClr val="0000FF"/>
                </a:solidFill>
              </a:rPr>
              <a:t>&gt;</a:t>
            </a:r>
            <a:r>
              <a:rPr lang="en-US" sz="2000" dirty="0">
                <a:solidFill>
                  <a:srgbClr val="000000"/>
                </a:solidFill>
              </a:rPr>
              <a:t> </a:t>
            </a:r>
            <a:br>
              <a:rPr lang="en-US" sz="2000" dirty="0">
                <a:solidFill>
                  <a:srgbClr val="000000"/>
                </a:solidFill>
              </a:rPr>
            </a:br>
            <a:r>
              <a:rPr lang="en-US" sz="2000" dirty="0">
                <a:solidFill>
                  <a:srgbClr val="0000FF"/>
                </a:solidFill>
              </a:rPr>
              <a:t>&lt;/</a:t>
            </a:r>
            <a:r>
              <a:rPr lang="en-US" sz="2000" dirty="0">
                <a:solidFill>
                  <a:srgbClr val="800000"/>
                </a:solidFill>
              </a:rPr>
              <a:t>Setter</a:t>
            </a:r>
            <a:r>
              <a:rPr lang="en-US" sz="2000" dirty="0">
                <a:solidFill>
                  <a:srgbClr val="0000FF"/>
                </a:solidFill>
              </a:rPr>
              <a:t>&gt;</a:t>
            </a:r>
            <a:endParaRPr lang="en-US" sz="2000" dirty="0"/>
          </a:p>
          <a:p>
            <a:r>
              <a:rPr lang="en-US" sz="2000" dirty="0"/>
              <a:t/>
            </a:r>
            <a:br>
              <a:rPr lang="en-US" sz="2000" dirty="0"/>
            </a:br>
            <a:endParaRPr lang="en-US" sz="2000" dirty="0"/>
          </a:p>
        </p:txBody>
      </p:sp>
    </p:spTree>
    <p:extLst>
      <p:ext uri="{BB962C8B-B14F-4D97-AF65-F5344CB8AC3E}">
        <p14:creationId xmlns:p14="http://schemas.microsoft.com/office/powerpoint/2010/main" val="338711758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XAML Documents</a:t>
            </a:r>
            <a:endParaRPr lang="en-US" dirty="0"/>
          </a:p>
        </p:txBody>
      </p:sp>
      <p:sp>
        <p:nvSpPr>
          <p:cNvPr id="3" name="Content Placeholder 2"/>
          <p:cNvSpPr>
            <a:spLocks noGrp="1"/>
          </p:cNvSpPr>
          <p:nvPr>
            <p:ph idx="1"/>
          </p:nvPr>
        </p:nvSpPr>
        <p:spPr/>
        <p:txBody>
          <a:bodyPr/>
          <a:lstStyle/>
          <a:p>
            <a:r>
              <a:rPr lang="en-US" dirty="0" smtClean="0"/>
              <a:t>Can only have one top level element</a:t>
            </a:r>
          </a:p>
          <a:p>
            <a:r>
              <a:rPr lang="en-US" dirty="0" smtClean="0"/>
              <a:t>Typically</a:t>
            </a:r>
          </a:p>
          <a:p>
            <a:pPr lvl="1"/>
            <a:r>
              <a:rPr lang="en-US" dirty="0" smtClean="0"/>
              <a:t>Window (WPF)</a:t>
            </a:r>
          </a:p>
          <a:p>
            <a:pPr lvl="1"/>
            <a:r>
              <a:rPr lang="en-US" dirty="0" smtClean="0"/>
              <a:t>Page (WIN8, WP8)</a:t>
            </a:r>
          </a:p>
          <a:p>
            <a:pPr lvl="1"/>
            <a:r>
              <a:rPr lang="en-US" dirty="0" err="1" smtClean="0"/>
              <a:t>UserControl</a:t>
            </a:r>
            <a:endParaRPr lang="en-US" dirty="0" smtClean="0"/>
          </a:p>
          <a:p>
            <a:pPr lvl="1"/>
            <a:r>
              <a:rPr lang="en-US" dirty="0"/>
              <a:t>Application</a:t>
            </a:r>
          </a:p>
          <a:p>
            <a:pPr lvl="1"/>
            <a:endParaRPr lang="en-US" dirty="0" smtClean="0"/>
          </a:p>
        </p:txBody>
      </p:sp>
    </p:spTree>
    <p:extLst>
      <p:ext uri="{BB962C8B-B14F-4D97-AF65-F5344CB8AC3E}">
        <p14:creationId xmlns:p14="http://schemas.microsoft.com/office/powerpoint/2010/main" val="421620414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Setting Alternating Item Style</a:t>
            </a:r>
            <a:endParaRPr lang="en-US" dirty="0"/>
          </a:p>
        </p:txBody>
      </p:sp>
      <p:sp>
        <p:nvSpPr>
          <p:cNvPr id="6" name="Content Placeholder 5"/>
          <p:cNvSpPr>
            <a:spLocks noGrp="1"/>
          </p:cNvSpPr>
          <p:nvPr>
            <p:ph idx="1"/>
          </p:nvPr>
        </p:nvSpPr>
        <p:spPr/>
        <p:txBody>
          <a:bodyPr/>
          <a:lstStyle/>
          <a:p>
            <a:r>
              <a:rPr lang="en-US" dirty="0" smtClean="0"/>
              <a:t>Set </a:t>
            </a:r>
            <a:r>
              <a:rPr lang="en-US" dirty="0" err="1" smtClean="0"/>
              <a:t>AlternationCount</a:t>
            </a:r>
            <a:r>
              <a:rPr lang="en-US" dirty="0" smtClean="0"/>
              <a:t> in the </a:t>
            </a:r>
            <a:r>
              <a:rPr lang="en-US" dirty="0" err="1" smtClean="0"/>
              <a:t>ListControl</a:t>
            </a:r>
            <a:endParaRPr lang="en-US" dirty="0" smtClean="0"/>
          </a:p>
          <a:p>
            <a:pPr lvl="2"/>
            <a:r>
              <a:rPr lang="en-US" dirty="0" smtClean="0"/>
              <a:t>&lt;</a:t>
            </a:r>
            <a:r>
              <a:rPr lang="en-US" dirty="0" err="1" smtClean="0"/>
              <a:t>ListBox</a:t>
            </a:r>
            <a:r>
              <a:rPr lang="en-US" dirty="0" smtClean="0"/>
              <a:t> … </a:t>
            </a:r>
            <a:r>
              <a:rPr lang="en-US" dirty="0" err="1" smtClean="0"/>
              <a:t>AlternationCount</a:t>
            </a:r>
            <a:r>
              <a:rPr lang="en-US" dirty="0" smtClean="0"/>
              <a:t>=</a:t>
            </a:r>
            <a:r>
              <a:rPr lang="en-US" dirty="0"/>
              <a:t>"</a:t>
            </a:r>
            <a:r>
              <a:rPr lang="en-US" dirty="0" smtClean="0"/>
              <a:t>2</a:t>
            </a:r>
            <a:r>
              <a:rPr lang="en-US" dirty="0"/>
              <a:t>"</a:t>
            </a:r>
            <a:r>
              <a:rPr lang="en-US" dirty="0" smtClean="0"/>
              <a:t>&gt;</a:t>
            </a:r>
          </a:p>
          <a:p>
            <a:r>
              <a:rPr lang="en-US" dirty="0" smtClean="0"/>
              <a:t>Add Trigger for </a:t>
            </a:r>
            <a:r>
              <a:rPr lang="en-US" dirty="0" err="1" smtClean="0"/>
              <a:t>AlternationIndex</a:t>
            </a:r>
            <a:r>
              <a:rPr lang="en-US" dirty="0" smtClean="0"/>
              <a:t> in the Style</a:t>
            </a:r>
          </a:p>
          <a:p>
            <a:pPr lvl="2"/>
            <a:r>
              <a:rPr lang="en-US" dirty="0" smtClean="0"/>
              <a:t>&lt;Trigger Property=</a:t>
            </a:r>
            <a:r>
              <a:rPr lang="en-US" dirty="0"/>
              <a:t>"</a:t>
            </a:r>
            <a:r>
              <a:rPr lang="en-US" dirty="0" err="1" smtClean="0"/>
              <a:t>ItemsControl.AlternationIndex</a:t>
            </a:r>
            <a:r>
              <a:rPr lang="en-US" dirty="0"/>
              <a:t>"</a:t>
            </a:r>
            <a:r>
              <a:rPr lang="en-US" dirty="0" smtClean="0"/>
              <a:t> Value=</a:t>
            </a:r>
            <a:r>
              <a:rPr lang="en-US" dirty="0"/>
              <a:t>"</a:t>
            </a:r>
            <a:r>
              <a:rPr lang="en-US" dirty="0" smtClean="0"/>
              <a:t>1"&gt;</a:t>
            </a:r>
            <a:endParaRPr lang="en-US" dirty="0"/>
          </a:p>
          <a:p>
            <a:r>
              <a:rPr lang="en-US" dirty="0" err="1" smtClean="0"/>
              <a:t>AlternationIndex</a:t>
            </a:r>
            <a:r>
              <a:rPr lang="en-US" dirty="0" smtClean="0"/>
              <a:t> gets trumped by </a:t>
            </a:r>
            <a:r>
              <a:rPr lang="en-US" dirty="0" err="1" smtClean="0"/>
              <a:t>IsSelected</a:t>
            </a:r>
            <a:endParaRPr lang="en-US" dirty="0"/>
          </a:p>
        </p:txBody>
      </p:sp>
    </p:spTree>
    <p:extLst>
      <p:ext uri="{BB962C8B-B14F-4D97-AF65-F5344CB8AC3E}">
        <p14:creationId xmlns:p14="http://schemas.microsoft.com/office/powerpoint/2010/main" val="155626004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 Selectors</a:t>
            </a:r>
            <a:endParaRPr lang="en-US" dirty="0"/>
          </a:p>
        </p:txBody>
      </p:sp>
      <p:sp>
        <p:nvSpPr>
          <p:cNvPr id="3" name="Content Placeholder 2"/>
          <p:cNvSpPr>
            <a:spLocks noGrp="1"/>
          </p:cNvSpPr>
          <p:nvPr>
            <p:ph idx="1"/>
          </p:nvPr>
        </p:nvSpPr>
        <p:spPr/>
        <p:txBody>
          <a:bodyPr/>
          <a:lstStyle/>
          <a:p>
            <a:r>
              <a:rPr lang="en-US" dirty="0" smtClean="0"/>
              <a:t>Can only be created in code</a:t>
            </a:r>
          </a:p>
          <a:p>
            <a:r>
              <a:rPr lang="en-US" dirty="0" smtClean="0"/>
              <a:t>Derive from </a:t>
            </a:r>
            <a:r>
              <a:rPr lang="en-US" dirty="0" err="1" smtClean="0"/>
              <a:t>StyleSelector</a:t>
            </a:r>
            <a:endParaRPr lang="en-US" dirty="0" smtClean="0"/>
          </a:p>
          <a:p>
            <a:pPr lvl="1"/>
            <a:r>
              <a:rPr lang="en-US" dirty="0" smtClean="0"/>
              <a:t>Override </a:t>
            </a:r>
            <a:r>
              <a:rPr lang="en-US" dirty="0" err="1" smtClean="0"/>
              <a:t>SelectStyle</a:t>
            </a:r>
            <a:r>
              <a:rPr lang="en-US" dirty="0" smtClean="0"/>
              <a:t>(object item, </a:t>
            </a:r>
            <a:r>
              <a:rPr lang="en-US" dirty="0" err="1" smtClean="0"/>
              <a:t>DependencyObject</a:t>
            </a:r>
            <a:r>
              <a:rPr lang="en-US" dirty="0" smtClean="0"/>
              <a:t> container)</a:t>
            </a:r>
          </a:p>
          <a:p>
            <a:r>
              <a:rPr lang="en-US" dirty="0" smtClean="0"/>
              <a:t>Styles must be accessible through code</a:t>
            </a:r>
          </a:p>
          <a:p>
            <a:pPr lvl="1"/>
            <a:r>
              <a:rPr lang="en-US" dirty="0" smtClean="0"/>
              <a:t>Either Control, Windows, or Global resources</a:t>
            </a:r>
          </a:p>
          <a:p>
            <a:pPr lvl="1"/>
            <a:r>
              <a:rPr lang="en-US" dirty="0" smtClean="0"/>
              <a:t>Better: Create properties for the styles on the </a:t>
            </a:r>
            <a:r>
              <a:rPr lang="en-US" dirty="0" err="1" smtClean="0"/>
              <a:t>StyleSelector</a:t>
            </a:r>
            <a:endParaRPr lang="en-US" dirty="0"/>
          </a:p>
        </p:txBody>
      </p:sp>
    </p:spTree>
    <p:extLst>
      <p:ext uri="{BB962C8B-B14F-4D97-AF65-F5344CB8AC3E}">
        <p14:creationId xmlns:p14="http://schemas.microsoft.com/office/powerpoint/2010/main" val="368762242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Templates</a:t>
            </a:r>
            <a:endParaRPr lang="en-US" dirty="0"/>
          </a:p>
        </p:txBody>
      </p:sp>
      <p:sp>
        <p:nvSpPr>
          <p:cNvPr id="5" name="Content Placeholder 4"/>
          <p:cNvSpPr>
            <a:spLocks noGrp="1"/>
          </p:cNvSpPr>
          <p:nvPr>
            <p:ph idx="1"/>
          </p:nvPr>
        </p:nvSpPr>
        <p:spPr/>
        <p:txBody>
          <a:bodyPr/>
          <a:lstStyle/>
          <a:p>
            <a:r>
              <a:rPr lang="en-US" dirty="0" smtClean="0"/>
              <a:t>XAML Used to represent an item in the list</a:t>
            </a:r>
          </a:p>
          <a:p>
            <a:r>
              <a:rPr lang="en-US" dirty="0" err="1"/>
              <a:t>ControlTemplate</a:t>
            </a:r>
            <a:r>
              <a:rPr lang="en-US" dirty="0"/>
              <a:t> used for Content property</a:t>
            </a:r>
          </a:p>
          <a:p>
            <a:r>
              <a:rPr lang="en-US" dirty="0" err="1" smtClean="0"/>
              <a:t>ItemTemplates</a:t>
            </a:r>
            <a:r>
              <a:rPr lang="en-US" dirty="0" smtClean="0"/>
              <a:t> used for </a:t>
            </a:r>
            <a:r>
              <a:rPr lang="en-US" dirty="0" err="1" smtClean="0"/>
              <a:t>ItemsControls</a:t>
            </a:r>
            <a:endParaRPr lang="en-US" dirty="0" smtClean="0"/>
          </a:p>
          <a:p>
            <a:pPr lvl="1"/>
            <a:r>
              <a:rPr lang="en-US" dirty="0" smtClean="0"/>
              <a:t>Based on </a:t>
            </a:r>
            <a:r>
              <a:rPr lang="en-US" dirty="0" err="1" smtClean="0"/>
              <a:t>ControlTemplates</a:t>
            </a:r>
            <a:endParaRPr lang="en-US" dirty="0" smtClean="0"/>
          </a:p>
          <a:p>
            <a:pPr lvl="1"/>
            <a:r>
              <a:rPr lang="en-US" dirty="0" smtClean="0"/>
              <a:t>Each item is wrapped in an </a:t>
            </a:r>
            <a:r>
              <a:rPr lang="en-US" dirty="0" err="1" smtClean="0"/>
              <a:t>ItemControl</a:t>
            </a:r>
            <a:endParaRPr lang="en-US" dirty="0" smtClean="0"/>
          </a:p>
          <a:p>
            <a:endParaRPr lang="en-US" dirty="0" smtClean="0"/>
          </a:p>
        </p:txBody>
      </p:sp>
    </p:spTree>
    <p:extLst>
      <p:ext uri="{BB962C8B-B14F-4D97-AF65-F5344CB8AC3E}">
        <p14:creationId xmlns:p14="http://schemas.microsoft.com/office/powerpoint/2010/main" val="414143491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Sample Data Template</a:t>
            </a:r>
            <a:endParaRPr lang="en-US" dirty="0"/>
          </a:p>
        </p:txBody>
      </p:sp>
      <p:sp>
        <p:nvSpPr>
          <p:cNvPr id="8" name="Text Placeholder 7"/>
          <p:cNvSpPr>
            <a:spLocks noGrp="1"/>
          </p:cNvSpPr>
          <p:nvPr>
            <p:ph type="body" sz="quarter" idx="10"/>
          </p:nvPr>
        </p:nvSpPr>
        <p:spPr/>
        <p:txBody>
          <a:bodyPr>
            <a:noAutofit/>
          </a:bodyPr>
          <a:lstStyle/>
          <a:p>
            <a:r>
              <a:rPr lang="en-US" sz="1400" dirty="0">
                <a:solidFill>
                  <a:srgbClr val="0000FF"/>
                </a:solidFill>
              </a:rPr>
              <a:t>&lt;</a:t>
            </a:r>
            <a:r>
              <a:rPr lang="en-US" sz="1400" dirty="0" err="1">
                <a:solidFill>
                  <a:srgbClr val="800000"/>
                </a:solidFill>
              </a:rPr>
              <a:t>ListBox.ItemTemplate</a:t>
            </a:r>
            <a:r>
              <a:rPr lang="en-US" sz="1400" dirty="0">
                <a:solidFill>
                  <a:srgbClr val="0000FF"/>
                </a:solidFill>
              </a:rPr>
              <a:t>&gt;</a:t>
            </a:r>
            <a:r>
              <a:rPr lang="en-US" sz="1400" dirty="0">
                <a:solidFill>
                  <a:srgbClr val="000000"/>
                </a:solidFill>
              </a:rPr>
              <a:t> </a:t>
            </a:r>
            <a:br>
              <a:rPr lang="en-US" sz="1400" dirty="0">
                <a:solidFill>
                  <a:srgbClr val="000000"/>
                </a:solidFill>
              </a:rPr>
            </a:br>
            <a:r>
              <a:rPr lang="en-US" sz="1400" dirty="0">
                <a:solidFill>
                  <a:srgbClr val="000000"/>
                </a:solidFill>
              </a:rPr>
              <a:t>    </a:t>
            </a:r>
            <a:r>
              <a:rPr lang="en-US" sz="1400" dirty="0">
                <a:solidFill>
                  <a:srgbClr val="0000FF"/>
                </a:solidFill>
              </a:rPr>
              <a:t>&lt;</a:t>
            </a:r>
            <a:r>
              <a:rPr lang="en-US" sz="1400" dirty="0" err="1">
                <a:solidFill>
                  <a:srgbClr val="800000"/>
                </a:solidFill>
              </a:rPr>
              <a:t>DataTemplate</a:t>
            </a:r>
            <a:r>
              <a:rPr lang="en-US" sz="1400" dirty="0">
                <a:solidFill>
                  <a:srgbClr val="0000FF"/>
                </a:solidFill>
              </a:rPr>
              <a:t>&gt;</a:t>
            </a:r>
            <a:r>
              <a:rPr lang="en-US" sz="1400" dirty="0">
                <a:solidFill>
                  <a:srgbClr val="000000"/>
                </a:solidFill>
              </a:rPr>
              <a:t> </a:t>
            </a:r>
            <a:br>
              <a:rPr lang="en-US" sz="1400" dirty="0">
                <a:solidFill>
                  <a:srgbClr val="000000"/>
                </a:solidFill>
              </a:rPr>
            </a:br>
            <a:r>
              <a:rPr lang="en-US" sz="1400" dirty="0">
                <a:solidFill>
                  <a:srgbClr val="000000"/>
                </a:solidFill>
              </a:rPr>
              <a:t>        </a:t>
            </a:r>
            <a:r>
              <a:rPr lang="en-US" sz="1400" dirty="0">
                <a:solidFill>
                  <a:srgbClr val="0000FF"/>
                </a:solidFill>
              </a:rPr>
              <a:t>&lt;</a:t>
            </a:r>
            <a:r>
              <a:rPr lang="en-US" sz="1400" dirty="0">
                <a:solidFill>
                  <a:srgbClr val="800000"/>
                </a:solidFill>
              </a:rPr>
              <a:t>Grid </a:t>
            </a:r>
            <a:r>
              <a:rPr lang="en-US" sz="1400" dirty="0">
                <a:solidFill>
                  <a:srgbClr val="FF0000"/>
                </a:solidFill>
              </a:rPr>
              <a:t>Margin</a:t>
            </a:r>
            <a:r>
              <a:rPr lang="en-US" sz="1400" dirty="0">
                <a:solidFill>
                  <a:srgbClr val="0000FF"/>
                </a:solidFill>
              </a:rPr>
              <a:t>="0"</a:t>
            </a:r>
            <a:r>
              <a:rPr lang="en-US" sz="1400" dirty="0">
                <a:solidFill>
                  <a:srgbClr val="FF0000"/>
                </a:solidFill>
              </a:rPr>
              <a:t> Background</a:t>
            </a:r>
            <a:r>
              <a:rPr lang="en-US" sz="1400" dirty="0">
                <a:solidFill>
                  <a:srgbClr val="0000FF"/>
                </a:solidFill>
              </a:rPr>
              <a:t>="White"&gt;</a:t>
            </a:r>
            <a:r>
              <a:rPr lang="en-US" sz="1400" dirty="0">
                <a:solidFill>
                  <a:srgbClr val="000000"/>
                </a:solidFill>
              </a:rPr>
              <a:t> </a:t>
            </a:r>
            <a:br>
              <a:rPr lang="en-US" sz="1400" dirty="0">
                <a:solidFill>
                  <a:srgbClr val="000000"/>
                </a:solidFill>
              </a:rPr>
            </a:br>
            <a:r>
              <a:rPr lang="en-US" sz="1400" dirty="0">
                <a:solidFill>
                  <a:srgbClr val="000000"/>
                </a:solidFill>
              </a:rPr>
              <a:t>            </a:t>
            </a:r>
            <a:r>
              <a:rPr lang="en-US" sz="1400" dirty="0">
                <a:solidFill>
                  <a:srgbClr val="0000FF"/>
                </a:solidFill>
              </a:rPr>
              <a:t>&lt;</a:t>
            </a:r>
            <a:r>
              <a:rPr lang="en-US" sz="1400" dirty="0">
                <a:solidFill>
                  <a:srgbClr val="800000"/>
                </a:solidFill>
              </a:rPr>
              <a:t>Border </a:t>
            </a:r>
            <a:r>
              <a:rPr lang="en-US" sz="1400" dirty="0">
                <a:solidFill>
                  <a:srgbClr val="FF0000"/>
                </a:solidFill>
              </a:rPr>
              <a:t>Margin</a:t>
            </a:r>
            <a:r>
              <a:rPr lang="en-US" sz="1400" dirty="0">
                <a:solidFill>
                  <a:srgbClr val="0000FF"/>
                </a:solidFill>
              </a:rPr>
              <a:t>="5"</a:t>
            </a:r>
            <a:r>
              <a:rPr lang="en-US" sz="1400" dirty="0">
                <a:solidFill>
                  <a:srgbClr val="FF0000"/>
                </a:solidFill>
              </a:rPr>
              <a:t> </a:t>
            </a:r>
            <a:r>
              <a:rPr lang="en-US" sz="1400" dirty="0" err="1">
                <a:solidFill>
                  <a:srgbClr val="FF0000"/>
                </a:solidFill>
              </a:rPr>
              <a:t>BorderThickness</a:t>
            </a:r>
            <a:r>
              <a:rPr lang="en-US" sz="1400" dirty="0">
                <a:solidFill>
                  <a:srgbClr val="0000FF"/>
                </a:solidFill>
              </a:rPr>
              <a:t>="1"</a:t>
            </a:r>
            <a:r>
              <a:rPr lang="en-US" sz="1400" dirty="0">
                <a:solidFill>
                  <a:srgbClr val="FF0000"/>
                </a:solidFill>
              </a:rPr>
              <a:t> </a:t>
            </a:r>
            <a:r>
              <a:rPr lang="en-US" sz="1400" dirty="0" err="1">
                <a:solidFill>
                  <a:srgbClr val="FF0000"/>
                </a:solidFill>
              </a:rPr>
              <a:t>BorderBrush</a:t>
            </a:r>
            <a:r>
              <a:rPr lang="en-US" sz="1400" dirty="0">
                <a:solidFill>
                  <a:srgbClr val="0000FF"/>
                </a:solidFill>
              </a:rPr>
              <a:t>="</a:t>
            </a:r>
            <a:r>
              <a:rPr lang="en-US" sz="1400" dirty="0" err="1">
                <a:solidFill>
                  <a:srgbClr val="0000FF"/>
                </a:solidFill>
              </a:rPr>
              <a:t>SteelBlue</a:t>
            </a:r>
            <a:r>
              <a:rPr lang="en-US" sz="1400" dirty="0">
                <a:solidFill>
                  <a:srgbClr val="0000FF"/>
                </a:solidFill>
              </a:rPr>
              <a:t>"</a:t>
            </a:r>
            <a:r>
              <a:rPr lang="en-US" sz="1400" dirty="0">
                <a:solidFill>
                  <a:srgbClr val="FF0000"/>
                </a:solidFill>
              </a:rPr>
              <a:t> </a:t>
            </a:r>
            <a:r>
              <a:rPr lang="en-US" sz="1400" dirty="0" err="1">
                <a:solidFill>
                  <a:srgbClr val="FF0000"/>
                </a:solidFill>
              </a:rPr>
              <a:t>CornerRadius</a:t>
            </a:r>
            <a:r>
              <a:rPr lang="en-US" sz="1400" dirty="0">
                <a:solidFill>
                  <a:srgbClr val="0000FF"/>
                </a:solidFill>
              </a:rPr>
              <a:t>="4"</a:t>
            </a:r>
            <a:r>
              <a:rPr lang="en-US" sz="1400" dirty="0">
                <a:solidFill>
                  <a:srgbClr val="FF0000"/>
                </a:solidFill>
              </a:rPr>
              <a:t> </a:t>
            </a:r>
            <a:endParaRPr lang="en-US" sz="1400" dirty="0" smtClean="0">
              <a:solidFill>
                <a:srgbClr val="FF0000"/>
              </a:solidFill>
            </a:endParaRPr>
          </a:p>
          <a:p>
            <a:r>
              <a:rPr lang="en-US" sz="1400" dirty="0">
                <a:solidFill>
                  <a:srgbClr val="FF0000"/>
                </a:solidFill>
              </a:rPr>
              <a:t>	</a:t>
            </a:r>
            <a:r>
              <a:rPr lang="en-US" sz="1400" dirty="0" err="1" smtClean="0">
                <a:solidFill>
                  <a:srgbClr val="FF0000"/>
                </a:solidFill>
              </a:rPr>
              <a:t>HorizontalAlignment</a:t>
            </a:r>
            <a:r>
              <a:rPr lang="en-US" sz="1400" dirty="0">
                <a:solidFill>
                  <a:srgbClr val="0000FF"/>
                </a:solidFill>
              </a:rPr>
              <a:t>="Stretch"</a:t>
            </a:r>
            <a:r>
              <a:rPr lang="en-US" sz="1400" dirty="0">
                <a:solidFill>
                  <a:srgbClr val="FF0000"/>
                </a:solidFill>
              </a:rPr>
              <a:t> Background</a:t>
            </a:r>
            <a:r>
              <a:rPr lang="en-US" sz="1400" dirty="0">
                <a:solidFill>
                  <a:srgbClr val="0000FF"/>
                </a:solidFill>
              </a:rPr>
              <a:t>="{Binding Path=Background, </a:t>
            </a:r>
            <a:br>
              <a:rPr lang="en-US" sz="1400" dirty="0">
                <a:solidFill>
                  <a:srgbClr val="0000FF"/>
                </a:solidFill>
              </a:rPr>
            </a:br>
            <a:r>
              <a:rPr lang="en-US" sz="1400" dirty="0">
                <a:solidFill>
                  <a:srgbClr val="0000FF"/>
                </a:solidFill>
              </a:rPr>
              <a:t>                </a:t>
            </a:r>
            <a:r>
              <a:rPr lang="en-US" sz="1400" dirty="0" smtClean="0">
                <a:solidFill>
                  <a:srgbClr val="0000FF"/>
                </a:solidFill>
              </a:rPr>
              <a:t>	</a:t>
            </a:r>
            <a:r>
              <a:rPr lang="en-US" sz="1400" dirty="0" err="1" smtClean="0">
                <a:solidFill>
                  <a:srgbClr val="0000FF"/>
                </a:solidFill>
              </a:rPr>
              <a:t>RelativeSource</a:t>
            </a:r>
            <a:r>
              <a:rPr lang="en-US" sz="1400" dirty="0">
                <a:solidFill>
                  <a:srgbClr val="0000FF"/>
                </a:solidFill>
              </a:rPr>
              <a:t>={</a:t>
            </a:r>
            <a:r>
              <a:rPr lang="en-US" sz="1400" dirty="0" err="1">
                <a:solidFill>
                  <a:srgbClr val="0000FF"/>
                </a:solidFill>
              </a:rPr>
              <a:t>RelativeSource</a:t>
            </a:r>
            <a:r>
              <a:rPr lang="en-US" sz="1400" dirty="0">
                <a:solidFill>
                  <a:srgbClr val="0000FF"/>
                </a:solidFill>
              </a:rPr>
              <a:t> Mode=</a:t>
            </a:r>
            <a:r>
              <a:rPr lang="en-US" sz="1400" dirty="0" err="1">
                <a:solidFill>
                  <a:srgbClr val="0000FF"/>
                </a:solidFill>
              </a:rPr>
              <a:t>FindAncestor,AncestorType</a:t>
            </a:r>
            <a:r>
              <a:rPr lang="en-US" sz="1400" dirty="0">
                <a:solidFill>
                  <a:srgbClr val="0000FF"/>
                </a:solidFill>
              </a:rPr>
              <a:t>={</a:t>
            </a:r>
            <a:r>
              <a:rPr lang="en-US" sz="1400" dirty="0" err="1">
                <a:solidFill>
                  <a:srgbClr val="0000FF"/>
                </a:solidFill>
              </a:rPr>
              <a:t>x:Type</a:t>
            </a:r>
            <a:r>
              <a:rPr lang="en-US" sz="1400" dirty="0">
                <a:solidFill>
                  <a:srgbClr val="0000FF"/>
                </a:solidFill>
              </a:rPr>
              <a:t> </a:t>
            </a:r>
            <a:r>
              <a:rPr lang="en-US" sz="1400" dirty="0" err="1">
                <a:solidFill>
                  <a:srgbClr val="0000FF"/>
                </a:solidFill>
              </a:rPr>
              <a:t>ListBoxItem</a:t>
            </a:r>
            <a:r>
              <a:rPr lang="en-US" sz="1400" dirty="0">
                <a:solidFill>
                  <a:srgbClr val="0000FF"/>
                </a:solidFill>
              </a:rPr>
              <a:t>}}}"&gt;</a:t>
            </a:r>
            <a:r>
              <a:rPr lang="en-US" sz="1400" dirty="0">
                <a:solidFill>
                  <a:srgbClr val="000000"/>
                </a:solidFill>
              </a:rPr>
              <a:t> </a:t>
            </a:r>
            <a:br>
              <a:rPr lang="en-US" sz="1400" dirty="0">
                <a:solidFill>
                  <a:srgbClr val="000000"/>
                </a:solidFill>
              </a:rPr>
            </a:br>
            <a:r>
              <a:rPr lang="en-US" sz="1400" dirty="0">
                <a:solidFill>
                  <a:srgbClr val="000000"/>
                </a:solidFill>
              </a:rPr>
              <a:t>                </a:t>
            </a:r>
            <a:r>
              <a:rPr lang="en-US" sz="1400" dirty="0">
                <a:solidFill>
                  <a:srgbClr val="0000FF"/>
                </a:solidFill>
              </a:rPr>
              <a:t>&lt;</a:t>
            </a:r>
            <a:r>
              <a:rPr lang="en-US" sz="1400" dirty="0">
                <a:solidFill>
                  <a:srgbClr val="800000"/>
                </a:solidFill>
              </a:rPr>
              <a:t>Grid </a:t>
            </a:r>
            <a:r>
              <a:rPr lang="en-US" sz="1400" dirty="0">
                <a:solidFill>
                  <a:srgbClr val="FF0000"/>
                </a:solidFill>
              </a:rPr>
              <a:t>Margin</a:t>
            </a:r>
            <a:r>
              <a:rPr lang="en-US" sz="1400" dirty="0">
                <a:solidFill>
                  <a:srgbClr val="0000FF"/>
                </a:solidFill>
              </a:rPr>
              <a:t>="3"</a:t>
            </a:r>
            <a:r>
              <a:rPr lang="en-US" sz="1400" dirty="0">
                <a:solidFill>
                  <a:srgbClr val="FF0000"/>
                </a:solidFill>
              </a:rPr>
              <a:t> Width</a:t>
            </a:r>
            <a:r>
              <a:rPr lang="en-US" sz="1400" dirty="0">
                <a:solidFill>
                  <a:srgbClr val="0000FF"/>
                </a:solidFill>
              </a:rPr>
              <a:t>="Auto"</a:t>
            </a:r>
            <a:r>
              <a:rPr lang="en-US" sz="1400" dirty="0">
                <a:solidFill>
                  <a:srgbClr val="FF0000"/>
                </a:solidFill>
              </a:rPr>
              <a:t> </a:t>
            </a:r>
            <a:r>
              <a:rPr lang="en-US" sz="1400" dirty="0" err="1">
                <a:solidFill>
                  <a:srgbClr val="FF0000"/>
                </a:solidFill>
              </a:rPr>
              <a:t>ShowGridLines</a:t>
            </a:r>
            <a:r>
              <a:rPr lang="en-US" sz="1400" dirty="0">
                <a:solidFill>
                  <a:srgbClr val="0000FF"/>
                </a:solidFill>
              </a:rPr>
              <a:t>="True"</a:t>
            </a:r>
            <a:r>
              <a:rPr lang="en-US" sz="1400" dirty="0">
                <a:solidFill>
                  <a:srgbClr val="FF0000"/>
                </a:solidFill>
              </a:rPr>
              <a:t> </a:t>
            </a:r>
            <a:r>
              <a:rPr lang="en-US" sz="1400" dirty="0" err="1">
                <a:solidFill>
                  <a:srgbClr val="FF0000"/>
                </a:solidFill>
              </a:rPr>
              <a:t>HorizontalAlignment</a:t>
            </a:r>
            <a:r>
              <a:rPr lang="en-US" sz="1400" dirty="0">
                <a:solidFill>
                  <a:srgbClr val="0000FF"/>
                </a:solidFill>
              </a:rPr>
              <a:t>="Stretch"&gt;</a:t>
            </a:r>
            <a:r>
              <a:rPr lang="en-US" sz="1400" dirty="0">
                <a:solidFill>
                  <a:srgbClr val="000000"/>
                </a:solidFill>
              </a:rPr>
              <a:t> </a:t>
            </a:r>
            <a:br>
              <a:rPr lang="en-US" sz="1400" dirty="0">
                <a:solidFill>
                  <a:srgbClr val="000000"/>
                </a:solidFill>
              </a:rPr>
            </a:br>
            <a:r>
              <a:rPr lang="en-US" sz="1400" dirty="0">
                <a:solidFill>
                  <a:srgbClr val="000000"/>
                </a:solidFill>
              </a:rPr>
              <a:t>                    </a:t>
            </a:r>
            <a:r>
              <a:rPr lang="en-US" sz="1400" dirty="0">
                <a:solidFill>
                  <a:srgbClr val="0000FF"/>
                </a:solidFill>
              </a:rPr>
              <a:t>&lt;</a:t>
            </a:r>
            <a:r>
              <a:rPr lang="en-US" sz="1400" dirty="0" err="1">
                <a:solidFill>
                  <a:srgbClr val="800000"/>
                </a:solidFill>
              </a:rPr>
              <a:t>Grid.RowDefinitions</a:t>
            </a:r>
            <a:r>
              <a:rPr lang="en-US" sz="1400" dirty="0">
                <a:solidFill>
                  <a:srgbClr val="0000FF"/>
                </a:solidFill>
              </a:rPr>
              <a:t>&gt;</a:t>
            </a:r>
            <a:r>
              <a:rPr lang="en-US" sz="1400" dirty="0">
                <a:solidFill>
                  <a:srgbClr val="000000"/>
                </a:solidFill>
              </a:rPr>
              <a:t> </a:t>
            </a:r>
            <a:br>
              <a:rPr lang="en-US" sz="1400" dirty="0">
                <a:solidFill>
                  <a:srgbClr val="000000"/>
                </a:solidFill>
              </a:rPr>
            </a:br>
            <a:r>
              <a:rPr lang="en-US" sz="1400" dirty="0">
                <a:solidFill>
                  <a:srgbClr val="000000"/>
                </a:solidFill>
              </a:rPr>
              <a:t>                        </a:t>
            </a:r>
            <a:r>
              <a:rPr lang="en-US" sz="1400" dirty="0">
                <a:solidFill>
                  <a:srgbClr val="0000FF"/>
                </a:solidFill>
              </a:rPr>
              <a:t>&lt;</a:t>
            </a:r>
            <a:r>
              <a:rPr lang="en-US" sz="1400" dirty="0" err="1">
                <a:solidFill>
                  <a:srgbClr val="800000"/>
                </a:solidFill>
              </a:rPr>
              <a:t>RowDefinition</a:t>
            </a:r>
            <a:r>
              <a:rPr lang="en-US" sz="1400" dirty="0">
                <a:solidFill>
                  <a:srgbClr val="0000FF"/>
                </a:solidFill>
              </a:rPr>
              <a:t>&gt;&lt;/</a:t>
            </a:r>
            <a:r>
              <a:rPr lang="en-US" sz="1400" dirty="0" err="1">
                <a:solidFill>
                  <a:srgbClr val="800000"/>
                </a:solidFill>
              </a:rPr>
              <a:t>RowDefinition</a:t>
            </a:r>
            <a:r>
              <a:rPr lang="en-US" sz="1400" dirty="0">
                <a:solidFill>
                  <a:srgbClr val="0000FF"/>
                </a:solidFill>
              </a:rPr>
              <a:t>&gt;</a:t>
            </a:r>
            <a:r>
              <a:rPr lang="en-US" sz="1400" dirty="0">
                <a:solidFill>
                  <a:srgbClr val="000000"/>
                </a:solidFill>
              </a:rPr>
              <a:t> </a:t>
            </a:r>
            <a:br>
              <a:rPr lang="en-US" sz="1400" dirty="0">
                <a:solidFill>
                  <a:srgbClr val="000000"/>
                </a:solidFill>
              </a:rPr>
            </a:br>
            <a:r>
              <a:rPr lang="en-US" sz="1400" dirty="0">
                <a:solidFill>
                  <a:srgbClr val="000000"/>
                </a:solidFill>
              </a:rPr>
              <a:t>                        </a:t>
            </a:r>
            <a:r>
              <a:rPr lang="en-US" sz="1400" dirty="0">
                <a:solidFill>
                  <a:srgbClr val="0000FF"/>
                </a:solidFill>
              </a:rPr>
              <a:t>&lt;</a:t>
            </a:r>
            <a:r>
              <a:rPr lang="en-US" sz="1400" dirty="0" err="1">
                <a:solidFill>
                  <a:srgbClr val="800000"/>
                </a:solidFill>
              </a:rPr>
              <a:t>RowDefinition</a:t>
            </a:r>
            <a:r>
              <a:rPr lang="en-US" sz="1400" dirty="0">
                <a:solidFill>
                  <a:srgbClr val="0000FF"/>
                </a:solidFill>
              </a:rPr>
              <a:t>&gt;&lt;/</a:t>
            </a:r>
            <a:r>
              <a:rPr lang="en-US" sz="1400" dirty="0" err="1">
                <a:solidFill>
                  <a:srgbClr val="800000"/>
                </a:solidFill>
              </a:rPr>
              <a:t>RowDefinition</a:t>
            </a:r>
            <a:r>
              <a:rPr lang="en-US" sz="1400" dirty="0">
                <a:solidFill>
                  <a:srgbClr val="0000FF"/>
                </a:solidFill>
              </a:rPr>
              <a:t>&gt;</a:t>
            </a:r>
            <a:r>
              <a:rPr lang="en-US" sz="1400" dirty="0">
                <a:solidFill>
                  <a:srgbClr val="000000"/>
                </a:solidFill>
              </a:rPr>
              <a:t> </a:t>
            </a:r>
            <a:br>
              <a:rPr lang="en-US" sz="1400" dirty="0">
                <a:solidFill>
                  <a:srgbClr val="000000"/>
                </a:solidFill>
              </a:rPr>
            </a:br>
            <a:r>
              <a:rPr lang="en-US" sz="1400" dirty="0">
                <a:solidFill>
                  <a:srgbClr val="000000"/>
                </a:solidFill>
              </a:rPr>
              <a:t>                        </a:t>
            </a:r>
            <a:r>
              <a:rPr lang="en-US" sz="1400" dirty="0">
                <a:solidFill>
                  <a:srgbClr val="0000FF"/>
                </a:solidFill>
              </a:rPr>
              <a:t>&lt;</a:t>
            </a:r>
            <a:r>
              <a:rPr lang="en-US" sz="1400" dirty="0" err="1">
                <a:solidFill>
                  <a:srgbClr val="800000"/>
                </a:solidFill>
              </a:rPr>
              <a:t>RowDefinition</a:t>
            </a:r>
            <a:r>
              <a:rPr lang="en-US" sz="1400" dirty="0">
                <a:solidFill>
                  <a:srgbClr val="0000FF"/>
                </a:solidFill>
              </a:rPr>
              <a:t>&gt;&lt;/</a:t>
            </a:r>
            <a:r>
              <a:rPr lang="en-US" sz="1400" dirty="0" err="1">
                <a:solidFill>
                  <a:srgbClr val="800000"/>
                </a:solidFill>
              </a:rPr>
              <a:t>RowDefinition</a:t>
            </a:r>
            <a:r>
              <a:rPr lang="en-US" sz="1400" dirty="0">
                <a:solidFill>
                  <a:srgbClr val="0000FF"/>
                </a:solidFill>
              </a:rPr>
              <a:t>&gt;</a:t>
            </a:r>
            <a:r>
              <a:rPr lang="en-US" sz="1400" dirty="0">
                <a:solidFill>
                  <a:srgbClr val="000000"/>
                </a:solidFill>
              </a:rPr>
              <a:t> </a:t>
            </a:r>
            <a:br>
              <a:rPr lang="en-US" sz="1400" dirty="0">
                <a:solidFill>
                  <a:srgbClr val="000000"/>
                </a:solidFill>
              </a:rPr>
            </a:br>
            <a:r>
              <a:rPr lang="en-US" sz="1400" dirty="0">
                <a:solidFill>
                  <a:srgbClr val="000000"/>
                </a:solidFill>
              </a:rPr>
              <a:t>                    </a:t>
            </a:r>
            <a:r>
              <a:rPr lang="en-US" sz="1400" dirty="0">
                <a:solidFill>
                  <a:srgbClr val="0000FF"/>
                </a:solidFill>
              </a:rPr>
              <a:t>&lt;/</a:t>
            </a:r>
            <a:r>
              <a:rPr lang="en-US" sz="1400" dirty="0" err="1">
                <a:solidFill>
                  <a:srgbClr val="800000"/>
                </a:solidFill>
              </a:rPr>
              <a:t>Grid.RowDefinitions</a:t>
            </a:r>
            <a:r>
              <a:rPr lang="en-US" sz="1400" dirty="0">
                <a:solidFill>
                  <a:srgbClr val="0000FF"/>
                </a:solidFill>
              </a:rPr>
              <a:t>&gt;</a:t>
            </a:r>
            <a:r>
              <a:rPr lang="en-US" sz="1400" dirty="0">
                <a:solidFill>
                  <a:srgbClr val="000000"/>
                </a:solidFill>
              </a:rPr>
              <a:t> </a:t>
            </a:r>
            <a:br>
              <a:rPr lang="en-US" sz="1400" dirty="0">
                <a:solidFill>
                  <a:srgbClr val="000000"/>
                </a:solidFill>
              </a:rPr>
            </a:br>
            <a:r>
              <a:rPr lang="en-US" sz="1400" dirty="0">
                <a:solidFill>
                  <a:srgbClr val="000000"/>
                </a:solidFill>
              </a:rPr>
              <a:t>                    </a:t>
            </a:r>
            <a:r>
              <a:rPr lang="en-US" sz="1400" dirty="0">
                <a:solidFill>
                  <a:srgbClr val="0000FF"/>
                </a:solidFill>
              </a:rPr>
              <a:t>&lt;</a:t>
            </a:r>
            <a:r>
              <a:rPr lang="en-US" sz="1400" dirty="0" err="1">
                <a:solidFill>
                  <a:srgbClr val="800000"/>
                </a:solidFill>
              </a:rPr>
              <a:t>TextBlock</a:t>
            </a:r>
            <a:r>
              <a:rPr lang="en-US" sz="1400" dirty="0">
                <a:solidFill>
                  <a:srgbClr val="800000"/>
                </a:solidFill>
              </a:rPr>
              <a:t> </a:t>
            </a:r>
            <a:r>
              <a:rPr lang="en-US" sz="1400" dirty="0" err="1">
                <a:solidFill>
                  <a:srgbClr val="FF0000"/>
                </a:solidFill>
              </a:rPr>
              <a:t>FontWeight</a:t>
            </a:r>
            <a:r>
              <a:rPr lang="en-US" sz="1400" dirty="0">
                <a:solidFill>
                  <a:srgbClr val="0000FF"/>
                </a:solidFill>
              </a:rPr>
              <a:t>="Bold"</a:t>
            </a:r>
            <a:r>
              <a:rPr lang="en-US" sz="1400" dirty="0">
                <a:solidFill>
                  <a:srgbClr val="FF0000"/>
                </a:solidFill>
              </a:rPr>
              <a:t> Width</a:t>
            </a:r>
            <a:r>
              <a:rPr lang="en-US" sz="1400" dirty="0">
                <a:solidFill>
                  <a:srgbClr val="0000FF"/>
                </a:solidFill>
              </a:rPr>
              <a:t>="Auto"</a:t>
            </a:r>
            <a:r>
              <a:rPr lang="en-US" sz="1400" dirty="0">
                <a:solidFill>
                  <a:srgbClr val="FF0000"/>
                </a:solidFill>
              </a:rPr>
              <a:t> Text</a:t>
            </a:r>
            <a:r>
              <a:rPr lang="en-US" sz="1400" dirty="0">
                <a:solidFill>
                  <a:srgbClr val="0000FF"/>
                </a:solidFill>
              </a:rPr>
              <a:t>="{Binding Path=</a:t>
            </a:r>
            <a:r>
              <a:rPr lang="en-US" sz="1400" dirty="0" err="1">
                <a:solidFill>
                  <a:srgbClr val="0000FF"/>
                </a:solidFill>
              </a:rPr>
              <a:t>ModelNumber</a:t>
            </a:r>
            <a:r>
              <a:rPr lang="en-US" sz="1400" dirty="0">
                <a:solidFill>
                  <a:srgbClr val="0000FF"/>
                </a:solidFill>
              </a:rPr>
              <a:t>}"&gt;&lt;/</a:t>
            </a:r>
            <a:r>
              <a:rPr lang="en-US" sz="1400" dirty="0" err="1">
                <a:solidFill>
                  <a:srgbClr val="800000"/>
                </a:solidFill>
              </a:rPr>
              <a:t>TextBlock</a:t>
            </a:r>
            <a:r>
              <a:rPr lang="en-US" sz="1400" dirty="0">
                <a:solidFill>
                  <a:srgbClr val="0000FF"/>
                </a:solidFill>
              </a:rPr>
              <a:t>&gt;</a:t>
            </a:r>
            <a:r>
              <a:rPr lang="en-US" sz="1400" dirty="0">
                <a:solidFill>
                  <a:srgbClr val="000000"/>
                </a:solidFill>
              </a:rPr>
              <a:t> </a:t>
            </a:r>
            <a:br>
              <a:rPr lang="en-US" sz="1400" dirty="0">
                <a:solidFill>
                  <a:srgbClr val="000000"/>
                </a:solidFill>
              </a:rPr>
            </a:br>
            <a:r>
              <a:rPr lang="en-US" sz="1400" dirty="0">
                <a:solidFill>
                  <a:srgbClr val="000000"/>
                </a:solidFill>
              </a:rPr>
              <a:t>                    </a:t>
            </a:r>
            <a:r>
              <a:rPr lang="en-US" sz="1400" dirty="0">
                <a:solidFill>
                  <a:srgbClr val="0000FF"/>
                </a:solidFill>
              </a:rPr>
              <a:t>&lt;</a:t>
            </a:r>
            <a:r>
              <a:rPr lang="en-US" sz="1400" dirty="0" err="1">
                <a:solidFill>
                  <a:srgbClr val="800000"/>
                </a:solidFill>
              </a:rPr>
              <a:t>TextBlock</a:t>
            </a:r>
            <a:r>
              <a:rPr lang="en-US" sz="1400" dirty="0">
                <a:solidFill>
                  <a:srgbClr val="800000"/>
                </a:solidFill>
              </a:rPr>
              <a:t> </a:t>
            </a:r>
            <a:r>
              <a:rPr lang="en-US" sz="1400" dirty="0" err="1">
                <a:solidFill>
                  <a:srgbClr val="FF0000"/>
                </a:solidFill>
              </a:rPr>
              <a:t>Grid.Row</a:t>
            </a:r>
            <a:r>
              <a:rPr lang="en-US" sz="1400" dirty="0">
                <a:solidFill>
                  <a:srgbClr val="0000FF"/>
                </a:solidFill>
              </a:rPr>
              <a:t>="1"</a:t>
            </a:r>
            <a:r>
              <a:rPr lang="en-US" sz="1400" dirty="0">
                <a:solidFill>
                  <a:srgbClr val="FF0000"/>
                </a:solidFill>
              </a:rPr>
              <a:t> Width</a:t>
            </a:r>
            <a:r>
              <a:rPr lang="en-US" sz="1400" dirty="0">
                <a:solidFill>
                  <a:srgbClr val="0000FF"/>
                </a:solidFill>
              </a:rPr>
              <a:t>="Auto"</a:t>
            </a:r>
            <a:r>
              <a:rPr lang="en-US" sz="1400" dirty="0">
                <a:solidFill>
                  <a:srgbClr val="FF0000"/>
                </a:solidFill>
              </a:rPr>
              <a:t> Text</a:t>
            </a:r>
            <a:r>
              <a:rPr lang="en-US" sz="1400" dirty="0">
                <a:solidFill>
                  <a:srgbClr val="0000FF"/>
                </a:solidFill>
              </a:rPr>
              <a:t>="{Binding Path=</a:t>
            </a:r>
            <a:r>
              <a:rPr lang="en-US" sz="1400" dirty="0" err="1">
                <a:solidFill>
                  <a:srgbClr val="0000FF"/>
                </a:solidFill>
              </a:rPr>
              <a:t>ModelName</a:t>
            </a:r>
            <a:r>
              <a:rPr lang="en-US" sz="1400" dirty="0">
                <a:solidFill>
                  <a:srgbClr val="0000FF"/>
                </a:solidFill>
              </a:rPr>
              <a:t>}"&gt;&lt;/</a:t>
            </a:r>
            <a:r>
              <a:rPr lang="en-US" sz="1400" dirty="0" err="1">
                <a:solidFill>
                  <a:srgbClr val="800000"/>
                </a:solidFill>
              </a:rPr>
              <a:t>TextBlock</a:t>
            </a:r>
            <a:r>
              <a:rPr lang="en-US" sz="1400" dirty="0">
                <a:solidFill>
                  <a:srgbClr val="0000FF"/>
                </a:solidFill>
              </a:rPr>
              <a:t>&gt;</a:t>
            </a:r>
            <a:r>
              <a:rPr lang="en-US" sz="1400" dirty="0">
                <a:solidFill>
                  <a:srgbClr val="000000"/>
                </a:solidFill>
              </a:rPr>
              <a:t> </a:t>
            </a:r>
            <a:br>
              <a:rPr lang="en-US" sz="1400" dirty="0">
                <a:solidFill>
                  <a:srgbClr val="000000"/>
                </a:solidFill>
              </a:rPr>
            </a:br>
            <a:r>
              <a:rPr lang="en-US" sz="1400" dirty="0">
                <a:solidFill>
                  <a:srgbClr val="000000"/>
                </a:solidFill>
              </a:rPr>
              <a:t>                    </a:t>
            </a:r>
            <a:r>
              <a:rPr lang="en-US" sz="1400" dirty="0">
                <a:solidFill>
                  <a:srgbClr val="0000FF"/>
                </a:solidFill>
              </a:rPr>
              <a:t>&lt;</a:t>
            </a:r>
            <a:r>
              <a:rPr lang="en-US" sz="1400" dirty="0" err="1">
                <a:solidFill>
                  <a:srgbClr val="800000"/>
                </a:solidFill>
              </a:rPr>
              <a:t>TextBlock</a:t>
            </a:r>
            <a:r>
              <a:rPr lang="en-US" sz="1400" dirty="0">
                <a:solidFill>
                  <a:srgbClr val="800000"/>
                </a:solidFill>
              </a:rPr>
              <a:t> </a:t>
            </a:r>
            <a:r>
              <a:rPr lang="en-US" sz="1400" dirty="0" err="1">
                <a:solidFill>
                  <a:srgbClr val="FF0000"/>
                </a:solidFill>
              </a:rPr>
              <a:t>Grid.Row</a:t>
            </a:r>
            <a:r>
              <a:rPr lang="en-US" sz="1400" dirty="0">
                <a:solidFill>
                  <a:srgbClr val="0000FF"/>
                </a:solidFill>
              </a:rPr>
              <a:t>="2"</a:t>
            </a:r>
            <a:r>
              <a:rPr lang="en-US" sz="1400" dirty="0">
                <a:solidFill>
                  <a:srgbClr val="FF0000"/>
                </a:solidFill>
              </a:rPr>
              <a:t> Width</a:t>
            </a:r>
            <a:r>
              <a:rPr lang="en-US" sz="1400" dirty="0">
                <a:solidFill>
                  <a:srgbClr val="0000FF"/>
                </a:solidFill>
              </a:rPr>
              <a:t>="Auto"</a:t>
            </a:r>
            <a:r>
              <a:rPr lang="en-US" sz="1400" dirty="0">
                <a:solidFill>
                  <a:srgbClr val="FF0000"/>
                </a:solidFill>
              </a:rPr>
              <a:t> Text</a:t>
            </a:r>
            <a:r>
              <a:rPr lang="en-US" sz="1400" dirty="0">
                <a:solidFill>
                  <a:srgbClr val="0000FF"/>
                </a:solidFill>
              </a:rPr>
              <a:t>="{Binding </a:t>
            </a:r>
            <a:endParaRPr lang="en-US" sz="1400" dirty="0" smtClean="0">
              <a:solidFill>
                <a:srgbClr val="0000FF"/>
              </a:solidFill>
            </a:endParaRPr>
          </a:p>
          <a:p>
            <a:r>
              <a:rPr lang="en-US" sz="1400" dirty="0">
                <a:solidFill>
                  <a:srgbClr val="0000FF"/>
                </a:solidFill>
              </a:rPr>
              <a:t>	</a:t>
            </a:r>
            <a:r>
              <a:rPr lang="en-US" sz="1400" dirty="0" smtClean="0">
                <a:solidFill>
                  <a:srgbClr val="0000FF"/>
                </a:solidFill>
              </a:rPr>
              <a:t>	</a:t>
            </a:r>
            <a:r>
              <a:rPr lang="en-US" sz="1400" dirty="0" err="1" smtClean="0">
                <a:solidFill>
                  <a:srgbClr val="0000FF"/>
                </a:solidFill>
              </a:rPr>
              <a:t>ElementName</a:t>
            </a:r>
            <a:r>
              <a:rPr lang="en-US" sz="1400" dirty="0" smtClean="0">
                <a:solidFill>
                  <a:srgbClr val="0000FF"/>
                </a:solidFill>
              </a:rPr>
              <a:t>=</a:t>
            </a:r>
            <a:r>
              <a:rPr lang="en-US" sz="1400" dirty="0" err="1" smtClean="0">
                <a:solidFill>
                  <a:srgbClr val="0000FF"/>
                </a:solidFill>
              </a:rPr>
              <a:t>lbProducts,Path</a:t>
            </a:r>
            <a:r>
              <a:rPr lang="en-US" sz="1400" dirty="0" smtClean="0">
                <a:solidFill>
                  <a:srgbClr val="0000FF"/>
                </a:solidFill>
              </a:rPr>
              <a:t>=</a:t>
            </a:r>
            <a:r>
              <a:rPr lang="en-US" sz="1400" dirty="0" err="1" smtClean="0">
                <a:solidFill>
                  <a:srgbClr val="0000FF"/>
                </a:solidFill>
              </a:rPr>
              <a:t>ActualWidth</a:t>
            </a:r>
            <a:r>
              <a:rPr lang="en-US" sz="1400" dirty="0">
                <a:solidFill>
                  <a:srgbClr val="0000FF"/>
                </a:solidFill>
              </a:rPr>
              <a:t>}"&gt;&lt;/</a:t>
            </a:r>
            <a:r>
              <a:rPr lang="en-US" sz="1400" dirty="0" err="1">
                <a:solidFill>
                  <a:srgbClr val="800000"/>
                </a:solidFill>
              </a:rPr>
              <a:t>TextBlock</a:t>
            </a:r>
            <a:r>
              <a:rPr lang="en-US" sz="1400" dirty="0">
                <a:solidFill>
                  <a:srgbClr val="0000FF"/>
                </a:solidFill>
              </a:rPr>
              <a:t>&gt;</a:t>
            </a:r>
            <a:r>
              <a:rPr lang="en-US" sz="1400" dirty="0">
                <a:solidFill>
                  <a:srgbClr val="000000"/>
                </a:solidFill>
              </a:rPr>
              <a:t> </a:t>
            </a:r>
            <a:br>
              <a:rPr lang="en-US" sz="1400" dirty="0">
                <a:solidFill>
                  <a:srgbClr val="000000"/>
                </a:solidFill>
              </a:rPr>
            </a:br>
            <a:r>
              <a:rPr lang="en-US" sz="1400" dirty="0">
                <a:solidFill>
                  <a:srgbClr val="000000"/>
                </a:solidFill>
              </a:rPr>
              <a:t>                </a:t>
            </a:r>
            <a:r>
              <a:rPr lang="en-US" sz="1400" dirty="0">
                <a:solidFill>
                  <a:srgbClr val="0000FF"/>
                </a:solidFill>
              </a:rPr>
              <a:t>&lt;/</a:t>
            </a:r>
            <a:r>
              <a:rPr lang="en-US" sz="1400" dirty="0">
                <a:solidFill>
                  <a:srgbClr val="800000"/>
                </a:solidFill>
              </a:rPr>
              <a:t>Grid</a:t>
            </a:r>
            <a:r>
              <a:rPr lang="en-US" sz="1400" dirty="0">
                <a:solidFill>
                  <a:srgbClr val="0000FF"/>
                </a:solidFill>
              </a:rPr>
              <a:t>&gt;</a:t>
            </a:r>
            <a:r>
              <a:rPr lang="en-US" sz="1400" dirty="0">
                <a:solidFill>
                  <a:srgbClr val="000000"/>
                </a:solidFill>
              </a:rPr>
              <a:t> </a:t>
            </a:r>
            <a:br>
              <a:rPr lang="en-US" sz="1400" dirty="0">
                <a:solidFill>
                  <a:srgbClr val="000000"/>
                </a:solidFill>
              </a:rPr>
            </a:br>
            <a:r>
              <a:rPr lang="en-US" sz="1400" dirty="0">
                <a:solidFill>
                  <a:srgbClr val="000000"/>
                </a:solidFill>
              </a:rPr>
              <a:t>            </a:t>
            </a:r>
            <a:r>
              <a:rPr lang="en-US" sz="1400" dirty="0">
                <a:solidFill>
                  <a:srgbClr val="0000FF"/>
                </a:solidFill>
              </a:rPr>
              <a:t>&lt;/</a:t>
            </a:r>
            <a:r>
              <a:rPr lang="en-US" sz="1400" dirty="0">
                <a:solidFill>
                  <a:srgbClr val="800000"/>
                </a:solidFill>
              </a:rPr>
              <a:t>Border</a:t>
            </a:r>
            <a:r>
              <a:rPr lang="en-US" sz="1400" dirty="0">
                <a:solidFill>
                  <a:srgbClr val="0000FF"/>
                </a:solidFill>
              </a:rPr>
              <a:t>&gt;</a:t>
            </a:r>
            <a:r>
              <a:rPr lang="en-US" sz="1400" dirty="0">
                <a:solidFill>
                  <a:srgbClr val="000000"/>
                </a:solidFill>
              </a:rPr>
              <a:t> </a:t>
            </a:r>
            <a:br>
              <a:rPr lang="en-US" sz="1400" dirty="0">
                <a:solidFill>
                  <a:srgbClr val="000000"/>
                </a:solidFill>
              </a:rPr>
            </a:br>
            <a:r>
              <a:rPr lang="en-US" sz="1400" dirty="0">
                <a:solidFill>
                  <a:srgbClr val="000000"/>
                </a:solidFill>
              </a:rPr>
              <a:t>        </a:t>
            </a:r>
            <a:r>
              <a:rPr lang="en-US" sz="1400" dirty="0">
                <a:solidFill>
                  <a:srgbClr val="0000FF"/>
                </a:solidFill>
              </a:rPr>
              <a:t>&lt;/</a:t>
            </a:r>
            <a:r>
              <a:rPr lang="en-US" sz="1400" dirty="0">
                <a:solidFill>
                  <a:srgbClr val="800000"/>
                </a:solidFill>
              </a:rPr>
              <a:t>Grid</a:t>
            </a:r>
            <a:r>
              <a:rPr lang="en-US" sz="1400" dirty="0">
                <a:solidFill>
                  <a:srgbClr val="0000FF"/>
                </a:solidFill>
              </a:rPr>
              <a:t>&gt;</a:t>
            </a:r>
            <a:r>
              <a:rPr lang="en-US" sz="1400" dirty="0">
                <a:solidFill>
                  <a:srgbClr val="000000"/>
                </a:solidFill>
              </a:rPr>
              <a:t> </a:t>
            </a:r>
            <a:br>
              <a:rPr lang="en-US" sz="1400" dirty="0">
                <a:solidFill>
                  <a:srgbClr val="000000"/>
                </a:solidFill>
              </a:rPr>
            </a:br>
            <a:r>
              <a:rPr lang="en-US" sz="1400" dirty="0">
                <a:solidFill>
                  <a:srgbClr val="000000"/>
                </a:solidFill>
              </a:rPr>
              <a:t>    </a:t>
            </a:r>
            <a:r>
              <a:rPr lang="en-US" sz="1400" dirty="0">
                <a:solidFill>
                  <a:srgbClr val="0000FF"/>
                </a:solidFill>
              </a:rPr>
              <a:t>&lt;/</a:t>
            </a:r>
            <a:r>
              <a:rPr lang="en-US" sz="1400" dirty="0" err="1">
                <a:solidFill>
                  <a:srgbClr val="800000"/>
                </a:solidFill>
              </a:rPr>
              <a:t>DataTemplate</a:t>
            </a:r>
            <a:r>
              <a:rPr lang="en-US" sz="1400" dirty="0">
                <a:solidFill>
                  <a:srgbClr val="0000FF"/>
                </a:solidFill>
              </a:rPr>
              <a:t>&gt;</a:t>
            </a:r>
            <a:r>
              <a:rPr lang="en-US" sz="1400" dirty="0">
                <a:solidFill>
                  <a:srgbClr val="000000"/>
                </a:solidFill>
              </a:rPr>
              <a:t> </a:t>
            </a:r>
            <a:br>
              <a:rPr lang="en-US" sz="1400" dirty="0">
                <a:solidFill>
                  <a:srgbClr val="000000"/>
                </a:solidFill>
              </a:rPr>
            </a:br>
            <a:r>
              <a:rPr lang="en-US" sz="1400" dirty="0">
                <a:solidFill>
                  <a:srgbClr val="0000FF"/>
                </a:solidFill>
              </a:rPr>
              <a:t>&lt;/</a:t>
            </a:r>
            <a:r>
              <a:rPr lang="en-US" sz="1400" dirty="0" err="1">
                <a:solidFill>
                  <a:srgbClr val="800000"/>
                </a:solidFill>
              </a:rPr>
              <a:t>ListBox.ItemTemplate</a:t>
            </a:r>
            <a:r>
              <a:rPr lang="en-US" sz="1400" dirty="0">
                <a:solidFill>
                  <a:srgbClr val="0000FF"/>
                </a:solidFill>
              </a:rPr>
              <a:t>&gt;</a:t>
            </a:r>
            <a:r>
              <a:rPr lang="en-US" sz="1400" dirty="0">
                <a:solidFill>
                  <a:srgbClr val="000000"/>
                </a:solidFill>
              </a:rPr>
              <a:t> </a:t>
            </a:r>
            <a:br>
              <a:rPr lang="en-US" sz="1400" dirty="0">
                <a:solidFill>
                  <a:srgbClr val="000000"/>
                </a:solidFill>
              </a:rPr>
            </a:br>
            <a:endParaRPr lang="en-US" sz="1400" dirty="0"/>
          </a:p>
          <a:p>
            <a:r>
              <a:rPr lang="en-US" sz="1400" dirty="0"/>
              <a:t/>
            </a:r>
            <a:br>
              <a:rPr lang="en-US" sz="1400" dirty="0"/>
            </a:br>
            <a:endParaRPr lang="en-US" sz="1400" dirty="0"/>
          </a:p>
        </p:txBody>
      </p:sp>
    </p:spTree>
    <p:extLst>
      <p:ext uri="{BB962C8B-B14F-4D97-AF65-F5344CB8AC3E}">
        <p14:creationId xmlns:p14="http://schemas.microsoft.com/office/powerpoint/2010/main" val="212835705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Collection Binding</a:t>
            </a:r>
            <a:endParaRPr lang="en-US" dirty="0"/>
          </a:p>
        </p:txBody>
      </p:sp>
    </p:spTree>
    <p:extLst>
      <p:ext uri="{BB962C8B-B14F-4D97-AF65-F5344CB8AC3E}">
        <p14:creationId xmlns:p14="http://schemas.microsoft.com/office/powerpoint/2010/main" val="33486815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Handling Large Lists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97152133"/>
      </p:ext>
    </p:extLst>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Virtualization</a:t>
            </a:r>
            <a:endParaRPr lang="en-US" dirty="0"/>
          </a:p>
        </p:txBody>
      </p:sp>
      <p:sp>
        <p:nvSpPr>
          <p:cNvPr id="5" name="Content Placeholder 4"/>
          <p:cNvSpPr>
            <a:spLocks noGrp="1"/>
          </p:cNvSpPr>
          <p:nvPr>
            <p:ph idx="1"/>
          </p:nvPr>
        </p:nvSpPr>
        <p:spPr/>
        <p:txBody>
          <a:bodyPr>
            <a:normAutofit/>
          </a:bodyPr>
          <a:lstStyle/>
          <a:p>
            <a:r>
              <a:rPr lang="en-US" dirty="0" smtClean="0"/>
              <a:t>UI Virtualization</a:t>
            </a:r>
          </a:p>
          <a:p>
            <a:pPr lvl="1"/>
            <a:r>
              <a:rPr lang="en-US" dirty="0" smtClean="0"/>
              <a:t>List control only creates containers for the visual items</a:t>
            </a:r>
          </a:p>
          <a:p>
            <a:r>
              <a:rPr lang="en-US" dirty="0" smtClean="0"/>
              <a:t>Implemented by the </a:t>
            </a:r>
            <a:r>
              <a:rPr lang="en-US" dirty="0" err="1" smtClean="0"/>
              <a:t>VirtualizationStackPanel</a:t>
            </a:r>
            <a:endParaRPr lang="en-US" dirty="0" smtClean="0"/>
          </a:p>
          <a:p>
            <a:pPr lvl="1"/>
            <a:r>
              <a:rPr lang="en-US" dirty="0" smtClean="0"/>
              <a:t>Default in </a:t>
            </a:r>
            <a:r>
              <a:rPr lang="en-US" dirty="0" err="1" smtClean="0"/>
              <a:t>ListBox</a:t>
            </a:r>
            <a:r>
              <a:rPr lang="en-US" dirty="0" smtClean="0"/>
              <a:t>, </a:t>
            </a:r>
            <a:r>
              <a:rPr lang="en-US" dirty="0" err="1" smtClean="0"/>
              <a:t>ListView</a:t>
            </a:r>
            <a:r>
              <a:rPr lang="en-US" dirty="0" smtClean="0"/>
              <a:t>, </a:t>
            </a:r>
            <a:r>
              <a:rPr lang="en-US" dirty="0" err="1" smtClean="0"/>
              <a:t>DataGrid</a:t>
            </a:r>
            <a:r>
              <a:rPr lang="en-US" dirty="0" smtClean="0"/>
              <a:t> automatically support it</a:t>
            </a:r>
          </a:p>
          <a:p>
            <a:pPr lvl="1"/>
            <a:r>
              <a:rPr lang="en-US" dirty="0" err="1" smtClean="0"/>
              <a:t>ComboBox</a:t>
            </a:r>
            <a:r>
              <a:rPr lang="en-US" dirty="0" smtClean="0"/>
              <a:t> does not – need to add an </a:t>
            </a:r>
            <a:r>
              <a:rPr lang="en-US" dirty="0" err="1" smtClean="0"/>
              <a:t>ItemsPanelTemplate</a:t>
            </a:r>
            <a:endParaRPr lang="en-US" dirty="0" smtClean="0"/>
          </a:p>
          <a:p>
            <a:pPr lvl="1"/>
            <a:r>
              <a:rPr lang="en-US" dirty="0" err="1" smtClean="0"/>
              <a:t>TreeView</a:t>
            </a:r>
            <a:r>
              <a:rPr lang="en-US" dirty="0" smtClean="0"/>
              <a:t> supports it, but disabled for backward </a:t>
            </a:r>
            <a:r>
              <a:rPr lang="en-US" dirty="0" err="1" smtClean="0"/>
              <a:t>compat</a:t>
            </a:r>
            <a:endParaRPr lang="en-US" dirty="0" smtClean="0"/>
          </a:p>
        </p:txBody>
      </p:sp>
    </p:spTree>
    <p:extLst>
      <p:ext uri="{BB962C8B-B14F-4D97-AF65-F5344CB8AC3E}">
        <p14:creationId xmlns:p14="http://schemas.microsoft.com/office/powerpoint/2010/main" val="411876133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Considerations</a:t>
            </a:r>
            <a:endParaRPr lang="en-US" dirty="0"/>
          </a:p>
        </p:txBody>
      </p:sp>
      <p:sp>
        <p:nvSpPr>
          <p:cNvPr id="3" name="Content Placeholder 2"/>
          <p:cNvSpPr>
            <a:spLocks noGrp="1"/>
          </p:cNvSpPr>
          <p:nvPr>
            <p:ph idx="1"/>
          </p:nvPr>
        </p:nvSpPr>
        <p:spPr/>
        <p:txBody>
          <a:bodyPr/>
          <a:lstStyle/>
          <a:p>
            <a:r>
              <a:rPr lang="en-US" dirty="0"/>
              <a:t>Breaking Virtualization</a:t>
            </a:r>
          </a:p>
          <a:p>
            <a:pPr lvl="1"/>
            <a:r>
              <a:rPr lang="en-US" dirty="0"/>
              <a:t>Using a </a:t>
            </a:r>
            <a:r>
              <a:rPr lang="en-US" dirty="0" err="1"/>
              <a:t>ScrollView</a:t>
            </a:r>
            <a:endParaRPr lang="en-US" dirty="0"/>
          </a:p>
          <a:p>
            <a:pPr lvl="1"/>
            <a:r>
              <a:rPr lang="en-US" dirty="0"/>
              <a:t>Not using an </a:t>
            </a:r>
            <a:r>
              <a:rPr lang="en-US" dirty="0" err="1"/>
              <a:t>ItemsPresenter</a:t>
            </a:r>
            <a:r>
              <a:rPr lang="en-US" dirty="0"/>
              <a:t> in a control template</a:t>
            </a:r>
          </a:p>
          <a:p>
            <a:pPr lvl="1"/>
            <a:r>
              <a:rPr lang="en-US" dirty="0"/>
              <a:t>Not using </a:t>
            </a:r>
            <a:r>
              <a:rPr lang="en-US" dirty="0" err="1" smtClean="0"/>
              <a:t>DataBinding</a:t>
            </a:r>
            <a:endParaRPr lang="en-US" dirty="0" smtClean="0"/>
          </a:p>
          <a:p>
            <a:r>
              <a:rPr lang="en-US" dirty="0"/>
              <a:t>Enable Container Recycling</a:t>
            </a:r>
          </a:p>
          <a:p>
            <a:pPr lvl="1"/>
            <a:r>
              <a:rPr lang="en-US" dirty="0"/>
              <a:t>Reuses controls and loads with new data</a:t>
            </a:r>
          </a:p>
          <a:p>
            <a:pPr lvl="2"/>
            <a:r>
              <a:rPr lang="en-US" dirty="0" err="1"/>
              <a:t>VirtualizationStackPanel.VirtualizationMode</a:t>
            </a:r>
            <a:r>
              <a:rPr lang="en-US" dirty="0"/>
              <a:t>=“Recycling</a:t>
            </a:r>
            <a:r>
              <a:rPr lang="en-US" dirty="0" smtClean="0"/>
              <a:t>”</a:t>
            </a:r>
            <a:endParaRPr lang="en-US" dirty="0"/>
          </a:p>
        </p:txBody>
      </p:sp>
    </p:spTree>
    <p:extLst>
      <p:ext uri="{BB962C8B-B14F-4D97-AF65-F5344CB8AC3E}">
        <p14:creationId xmlns:p14="http://schemas.microsoft.com/office/powerpoint/2010/main" val="278739953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Controlling the Virtualization Cache</a:t>
            </a:r>
            <a:endParaRPr lang="en-US" dirty="0"/>
          </a:p>
        </p:txBody>
      </p:sp>
      <p:sp>
        <p:nvSpPr>
          <p:cNvPr id="3" name="Content Placeholder 2"/>
          <p:cNvSpPr>
            <a:spLocks noGrp="1"/>
          </p:cNvSpPr>
          <p:nvPr>
            <p:ph idx="1"/>
          </p:nvPr>
        </p:nvSpPr>
        <p:spPr/>
        <p:txBody>
          <a:bodyPr>
            <a:normAutofit/>
          </a:bodyPr>
          <a:lstStyle/>
          <a:p>
            <a:r>
              <a:rPr lang="en-US" dirty="0" err="1" smtClean="0"/>
              <a:t>CacheLength</a:t>
            </a:r>
            <a:endParaRPr lang="en-US" dirty="0" smtClean="0"/>
          </a:p>
          <a:p>
            <a:pPr lvl="1"/>
            <a:r>
              <a:rPr lang="en-US" dirty="0" smtClean="0"/>
              <a:t>How many additional items are created (</a:t>
            </a:r>
            <a:r>
              <a:rPr lang="en-US" dirty="0" err="1" smtClean="0"/>
              <a:t>before,after</a:t>
            </a:r>
            <a:r>
              <a:rPr lang="en-US" dirty="0" smtClean="0"/>
              <a:t>)</a:t>
            </a:r>
          </a:p>
          <a:p>
            <a:pPr lvl="2"/>
            <a:r>
              <a:rPr lang="en-US" dirty="0" err="1" smtClean="0"/>
              <a:t>VirtualizingStackPanel.CacheLength</a:t>
            </a:r>
            <a:r>
              <a:rPr lang="en-US" dirty="0" smtClean="0"/>
              <a:t>="10,50"</a:t>
            </a:r>
          </a:p>
          <a:p>
            <a:r>
              <a:rPr lang="en-US" dirty="0" err="1" smtClean="0"/>
              <a:t>CacheLengthUnit</a:t>
            </a:r>
            <a:endParaRPr lang="en-US" dirty="0" smtClean="0"/>
          </a:p>
          <a:p>
            <a:pPr lvl="1"/>
            <a:r>
              <a:rPr lang="en-US" dirty="0" smtClean="0"/>
              <a:t>Page, Item, Pixel</a:t>
            </a:r>
          </a:p>
          <a:p>
            <a:pPr lvl="2"/>
            <a:r>
              <a:rPr lang="en-US" dirty="0" err="1" smtClean="0"/>
              <a:t>VirtualizingStackPanel.CacheUnit</a:t>
            </a:r>
            <a:r>
              <a:rPr lang="en-US" dirty="0" smtClean="0"/>
              <a:t>="Page"</a:t>
            </a:r>
            <a:endParaRPr lang="en-US" dirty="0"/>
          </a:p>
        </p:txBody>
      </p:sp>
    </p:spTree>
    <p:extLst>
      <p:ext uri="{BB962C8B-B14F-4D97-AF65-F5344CB8AC3E}">
        <p14:creationId xmlns:p14="http://schemas.microsoft.com/office/powerpoint/2010/main" val="229696422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Finally</a:t>
            </a:r>
            <a:endParaRPr lang="en-US" dirty="0"/>
          </a:p>
        </p:txBody>
      </p:sp>
      <p:sp>
        <p:nvSpPr>
          <p:cNvPr id="3" name="Content Placeholder 2"/>
          <p:cNvSpPr>
            <a:spLocks noGrp="1"/>
          </p:cNvSpPr>
          <p:nvPr>
            <p:ph idx="1"/>
          </p:nvPr>
        </p:nvSpPr>
        <p:spPr/>
        <p:txBody>
          <a:bodyPr/>
          <a:lstStyle/>
          <a:p>
            <a:r>
              <a:rPr lang="en-US" dirty="0"/>
              <a:t>Deferred Scrolling</a:t>
            </a:r>
          </a:p>
          <a:p>
            <a:pPr lvl="1"/>
            <a:r>
              <a:rPr lang="en-US" dirty="0"/>
              <a:t>Doesn’t refresh list until user stops scrolling</a:t>
            </a:r>
          </a:p>
          <a:p>
            <a:pPr lvl="2"/>
            <a:r>
              <a:rPr lang="en-US" dirty="0" err="1"/>
              <a:t>ScrollViewer.IsDeferredScrollingEnabled</a:t>
            </a:r>
            <a:r>
              <a:rPr lang="en-US" dirty="0"/>
              <a:t>="true"</a:t>
            </a:r>
          </a:p>
          <a:p>
            <a:r>
              <a:rPr lang="en-US" dirty="0" smtClean="0"/>
              <a:t>Items scroll at the item level</a:t>
            </a:r>
          </a:p>
          <a:p>
            <a:pPr lvl="1"/>
            <a:r>
              <a:rPr lang="en-US" dirty="0" smtClean="0"/>
              <a:t>Doesn’t clip partial items</a:t>
            </a:r>
          </a:p>
          <a:p>
            <a:pPr lvl="1"/>
            <a:r>
              <a:rPr lang="en-US" dirty="0" smtClean="0"/>
              <a:t>Enable clipping by setting  the </a:t>
            </a:r>
            <a:r>
              <a:rPr lang="en-US" dirty="0" err="1" smtClean="0"/>
              <a:t>ScrollUnit</a:t>
            </a:r>
            <a:r>
              <a:rPr lang="en-US" dirty="0" smtClean="0"/>
              <a:t> to Pixel</a:t>
            </a:r>
          </a:p>
          <a:p>
            <a:pPr lvl="2"/>
            <a:r>
              <a:rPr lang="en-US" dirty="0" err="1" smtClean="0"/>
              <a:t>VirtualizingStackPanel.ScrollUnit</a:t>
            </a:r>
            <a:r>
              <a:rPr lang="en-US" dirty="0" smtClean="0"/>
              <a:t> = "Pixel"</a:t>
            </a:r>
            <a:endParaRPr lang="en-US" dirty="0"/>
          </a:p>
          <a:p>
            <a:endParaRPr lang="en-US" dirty="0"/>
          </a:p>
        </p:txBody>
      </p:sp>
    </p:spTree>
    <p:extLst>
      <p:ext uri="{BB962C8B-B14F-4D97-AF65-F5344CB8AC3E}">
        <p14:creationId xmlns:p14="http://schemas.microsoft.com/office/powerpoint/2010/main" val="375036138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Menus</a:t>
            </a:r>
            <a:endParaRPr lang="en-US" dirty="0"/>
          </a:p>
        </p:txBody>
      </p:sp>
      <p:sp>
        <p:nvSpPr>
          <p:cNvPr id="2" name="Content Placeholder 1"/>
          <p:cNvSpPr>
            <a:spLocks noGrp="1"/>
          </p:cNvSpPr>
          <p:nvPr>
            <p:ph idx="1"/>
          </p:nvPr>
        </p:nvSpPr>
        <p:spPr/>
        <p:txBody>
          <a:bodyPr/>
          <a:lstStyle/>
          <a:p>
            <a:r>
              <a:rPr lang="en-US" dirty="0" smtClean="0"/>
              <a:t>Use “_” instead of “&amp;” for Hot-Key</a:t>
            </a:r>
          </a:p>
          <a:p>
            <a:r>
              <a:rPr lang="en-US" dirty="0" smtClean="0"/>
              <a:t>Beware for XAML order </a:t>
            </a:r>
            <a:r>
              <a:rPr lang="en-US" dirty="0" err="1" smtClean="0"/>
              <a:t>vs</a:t>
            </a:r>
            <a:r>
              <a:rPr lang="en-US" dirty="0" smtClean="0"/>
              <a:t> Grid Order</a:t>
            </a:r>
          </a:p>
          <a:p>
            <a:r>
              <a:rPr lang="en-US" dirty="0" smtClean="0"/>
              <a:t>Similar to </a:t>
            </a:r>
            <a:r>
              <a:rPr lang="en-US" dirty="0" err="1" smtClean="0"/>
              <a:t>WinForms</a:t>
            </a:r>
            <a:r>
              <a:rPr lang="en-US" dirty="0" smtClean="0"/>
              <a:t> except</a:t>
            </a:r>
          </a:p>
          <a:p>
            <a:pPr lvl="1"/>
            <a:r>
              <a:rPr lang="en-US" dirty="0" err="1" smtClean="0"/>
              <a:t>MenuItem</a:t>
            </a:r>
            <a:r>
              <a:rPr lang="en-US" dirty="0" smtClean="0"/>
              <a:t> is a container control</a:t>
            </a:r>
          </a:p>
          <a:p>
            <a:pPr lvl="1"/>
            <a:r>
              <a:rPr lang="en-US" dirty="0" smtClean="0"/>
              <a:t>Use &lt;Separator&gt; instead of “-”</a:t>
            </a:r>
          </a:p>
        </p:txBody>
      </p:sp>
      <p:sp>
        <p:nvSpPr>
          <p:cNvPr id="5" name="Slide Number Placeholder 4"/>
          <p:cNvSpPr>
            <a:spLocks noGrp="1"/>
          </p:cNvSpPr>
          <p:nvPr>
            <p:ph type="sldNum" sz="quarter" idx="4294967295"/>
          </p:nvPr>
        </p:nvSpPr>
        <p:spPr>
          <a:xfrm>
            <a:off x="10871200" y="6356350"/>
            <a:ext cx="1320800" cy="365125"/>
          </a:xfrm>
          <a:prstGeom prst="rect">
            <a:avLst/>
          </a:prstGeom>
        </p:spPr>
        <p:txBody>
          <a:bodyPr/>
          <a:lstStyle/>
          <a:p>
            <a:fld id="{69E29E33-B620-47F9-BB04-8846C2A5AFCC}" type="slidenum">
              <a:rPr lang="en-US" smtClean="0"/>
              <a:pPr/>
              <a:t>14</a:t>
            </a:fld>
            <a:endParaRPr lang="en-US" dirty="0"/>
          </a:p>
        </p:txBody>
      </p:sp>
    </p:spTree>
    <p:extLst>
      <p:ext uri="{BB962C8B-B14F-4D97-AF65-F5344CB8AC3E}">
        <p14:creationId xmlns:p14="http://schemas.microsoft.com/office/powerpoint/2010/main" val="396243766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Virtualization</a:t>
            </a:r>
            <a:endParaRPr lang="en-US" dirty="0"/>
          </a:p>
        </p:txBody>
      </p:sp>
    </p:spTree>
    <p:extLst>
      <p:ext uri="{BB962C8B-B14F-4D97-AF65-F5344CB8AC3E}">
        <p14:creationId xmlns:p14="http://schemas.microsoft.com/office/powerpoint/2010/main" val="75065884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Command Pattern</a:t>
            </a:r>
            <a:endParaRPr lang="en-US" dirty="0"/>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815331256"/>
      </p:ext>
    </p:extLst>
  </p:cSld>
  <p:clrMapOvr>
    <a:masterClrMapping/>
  </p:clrMapOvr>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Encapsulating Logic</a:t>
            </a:r>
            <a:endParaRPr lang="en-US" dirty="0"/>
          </a:p>
        </p:txBody>
      </p:sp>
      <p:sp>
        <p:nvSpPr>
          <p:cNvPr id="4" name="Content Placeholder 3"/>
          <p:cNvSpPr>
            <a:spLocks noGrp="1"/>
          </p:cNvSpPr>
          <p:nvPr>
            <p:ph idx="1"/>
          </p:nvPr>
        </p:nvSpPr>
        <p:spPr>
          <a:prstGeom prst="rect">
            <a:avLst/>
          </a:prstGeom>
        </p:spPr>
        <p:txBody>
          <a:bodyPr>
            <a:normAutofit/>
          </a:bodyPr>
          <a:lstStyle/>
          <a:p>
            <a:r>
              <a:rPr lang="en-US" sz="3300" dirty="0"/>
              <a:t>Wire commands through markup</a:t>
            </a:r>
          </a:p>
          <a:p>
            <a:r>
              <a:rPr lang="en-US" sz="3300" dirty="0"/>
              <a:t>Reuse command code (where appropriate)</a:t>
            </a:r>
          </a:p>
          <a:p>
            <a:r>
              <a:rPr lang="en-US" sz="3300" dirty="0"/>
              <a:t>Leverage converters</a:t>
            </a:r>
          </a:p>
          <a:p>
            <a:pPr lvl="1"/>
            <a:r>
              <a:rPr lang="en-US" sz="3300" dirty="0" err="1"/>
              <a:t>IValueConverter</a:t>
            </a:r>
            <a:endParaRPr lang="en-US" sz="3300" dirty="0"/>
          </a:p>
          <a:p>
            <a:pPr lvl="1"/>
            <a:r>
              <a:rPr lang="en-US" sz="3300" dirty="0" err="1"/>
              <a:t>IMultiValueConverter</a:t>
            </a:r>
            <a:endParaRPr lang="en-US" sz="3300" dirty="0"/>
          </a:p>
        </p:txBody>
      </p:sp>
    </p:spTree>
    <p:extLst>
      <p:ext uri="{BB962C8B-B14F-4D97-AF65-F5344CB8AC3E}">
        <p14:creationId xmlns:p14="http://schemas.microsoft.com/office/powerpoint/2010/main" val="107900253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Implementing </a:t>
            </a:r>
            <a:r>
              <a:rPr lang="en-US" dirty="0" smtClean="0"/>
              <a:t>ICommand by Hand-WPF</a:t>
            </a:r>
            <a:endParaRPr lang="en-US" dirty="0"/>
          </a:p>
        </p:txBody>
      </p:sp>
      <p:sp>
        <p:nvSpPr>
          <p:cNvPr id="6" name="Content Placeholder 5"/>
          <p:cNvSpPr>
            <a:spLocks noGrp="1"/>
          </p:cNvSpPr>
          <p:nvPr>
            <p:ph type="body" sz="quarter" idx="10"/>
          </p:nvPr>
        </p:nvSpPr>
        <p:spPr>
          <a:prstGeom prst="rect">
            <a:avLst/>
          </a:prstGeom>
        </p:spPr>
        <p:txBody>
          <a:bodyPr>
            <a:noAutofit/>
          </a:bodyPr>
          <a:lstStyle/>
          <a:p>
            <a:r>
              <a:rPr lang="en-US" sz="1400" dirty="0">
                <a:solidFill>
                  <a:srgbClr val="0000FF"/>
                </a:solidFill>
              </a:rPr>
              <a:t>public</a:t>
            </a:r>
            <a:r>
              <a:rPr lang="en-US" sz="1400" dirty="0">
                <a:solidFill>
                  <a:srgbClr val="000000"/>
                </a:solidFill>
              </a:rPr>
              <a:t> </a:t>
            </a:r>
            <a:r>
              <a:rPr lang="en-US" sz="1400" dirty="0">
                <a:solidFill>
                  <a:srgbClr val="0000FF"/>
                </a:solidFill>
              </a:rPr>
              <a:t>class</a:t>
            </a:r>
            <a:r>
              <a:rPr lang="en-US" sz="1400" dirty="0">
                <a:solidFill>
                  <a:srgbClr val="000000"/>
                </a:solidFill>
              </a:rPr>
              <a:t> </a:t>
            </a:r>
            <a:r>
              <a:rPr lang="en-US" sz="1400" dirty="0" err="1">
                <a:solidFill>
                  <a:srgbClr val="000000"/>
                </a:solidFill>
              </a:rPr>
              <a:t>DoSomethingCommand</a:t>
            </a:r>
            <a:r>
              <a:rPr lang="en-US" sz="1400" dirty="0">
                <a:solidFill>
                  <a:srgbClr val="000000"/>
                </a:solidFill>
              </a:rPr>
              <a:t> : ICommand </a:t>
            </a:r>
            <a:br>
              <a:rPr lang="en-US" sz="1400" dirty="0">
                <a:solidFill>
                  <a:srgbClr val="000000"/>
                </a:solidFill>
              </a:rPr>
            </a:br>
            <a:r>
              <a:rPr lang="en-US" sz="1400" dirty="0">
                <a:solidFill>
                  <a:srgbClr val="000000"/>
                </a:solidFill>
              </a:rPr>
              <a:t>{ </a:t>
            </a:r>
            <a:br>
              <a:rPr lang="en-US" sz="1400" dirty="0">
                <a:solidFill>
                  <a:srgbClr val="000000"/>
                </a:solidFill>
              </a:rPr>
            </a:br>
            <a:r>
              <a:rPr lang="en-US" sz="1400" dirty="0">
                <a:solidFill>
                  <a:srgbClr val="000000"/>
                </a:solidFill>
              </a:rPr>
              <a:t>    </a:t>
            </a:r>
            <a:r>
              <a:rPr lang="en-US" sz="1400" dirty="0" smtClean="0">
                <a:solidFill>
                  <a:srgbClr val="0000FF"/>
                </a:solidFill>
              </a:rPr>
              <a:t>public</a:t>
            </a:r>
            <a:r>
              <a:rPr lang="en-US" sz="1400" dirty="0" smtClean="0">
                <a:solidFill>
                  <a:srgbClr val="000000"/>
                </a:solidFill>
              </a:rPr>
              <a:t> </a:t>
            </a:r>
            <a:r>
              <a:rPr lang="en-US" sz="1400" dirty="0" err="1">
                <a:solidFill>
                  <a:srgbClr val="000000"/>
                </a:solidFill>
              </a:rPr>
              <a:t>DoSomethingCommand</a:t>
            </a:r>
            <a:r>
              <a:rPr lang="en-US" sz="1400" dirty="0" smtClean="0">
                <a:solidFill>
                  <a:srgbClr val="000000"/>
                </a:solidFill>
              </a:rPr>
              <a:t>() </a:t>
            </a:r>
            <a:r>
              <a:rPr lang="en-US" sz="1400" dirty="0">
                <a:solidFill>
                  <a:srgbClr val="000000"/>
                </a:solidFill>
              </a:rPr>
              <a:t/>
            </a:r>
            <a:br>
              <a:rPr lang="en-US" sz="1400" dirty="0">
                <a:solidFill>
                  <a:srgbClr val="000000"/>
                </a:solidFill>
              </a:rPr>
            </a:br>
            <a:r>
              <a:rPr lang="en-US" sz="1400" dirty="0">
                <a:solidFill>
                  <a:srgbClr val="000000"/>
                </a:solidFill>
              </a:rPr>
              <a:t>    { </a:t>
            </a:r>
            <a:br>
              <a:rPr lang="en-US" sz="1400" dirty="0">
                <a:solidFill>
                  <a:srgbClr val="000000"/>
                </a:solidFill>
              </a:rPr>
            </a:br>
            <a:r>
              <a:rPr lang="en-US" sz="1400" dirty="0">
                <a:solidFill>
                  <a:srgbClr val="000000"/>
                </a:solidFill>
              </a:rPr>
              <a:t>        </a:t>
            </a:r>
            <a:r>
              <a:rPr lang="en-US" sz="1400" dirty="0">
                <a:solidFill>
                  <a:srgbClr val="008000"/>
                </a:solidFill>
              </a:rPr>
              <a:t> </a:t>
            </a:r>
            <a:r>
              <a:rPr lang="en-US" sz="1400" dirty="0" smtClean="0">
                <a:solidFill>
                  <a:srgbClr val="008000"/>
                </a:solidFill>
              </a:rPr>
              <a:t>//</a:t>
            </a:r>
            <a:r>
              <a:rPr lang="en-US" sz="1400" u="sng" dirty="0" smtClean="0">
                <a:solidFill>
                  <a:srgbClr val="008000"/>
                </a:solidFill>
              </a:rPr>
              <a:t>do something if necessary</a:t>
            </a:r>
            <a:r>
              <a:rPr lang="en-US" sz="1400" dirty="0" smtClean="0">
                <a:solidFill>
                  <a:srgbClr val="000000"/>
                </a:solidFill>
              </a:rPr>
              <a:t> </a:t>
            </a:r>
            <a:r>
              <a:rPr lang="en-US" sz="1400" dirty="0">
                <a:solidFill>
                  <a:srgbClr val="000000"/>
                </a:solidFill>
              </a:rPr>
              <a:t/>
            </a:r>
            <a:br>
              <a:rPr lang="en-US" sz="1400" dirty="0">
                <a:solidFill>
                  <a:srgbClr val="000000"/>
                </a:solidFill>
              </a:rPr>
            </a:br>
            <a:r>
              <a:rPr lang="en-US" sz="1400" dirty="0">
                <a:solidFill>
                  <a:srgbClr val="000000"/>
                </a:solidFill>
              </a:rPr>
              <a:t>    } </a:t>
            </a:r>
            <a:br>
              <a:rPr lang="en-US" sz="1400" dirty="0">
                <a:solidFill>
                  <a:srgbClr val="000000"/>
                </a:solidFill>
              </a:rPr>
            </a:br>
            <a:r>
              <a:rPr lang="en-US" sz="1400" dirty="0">
                <a:solidFill>
                  <a:srgbClr val="000000"/>
                </a:solidFill>
              </a:rPr>
              <a:t>    </a:t>
            </a:r>
            <a:r>
              <a:rPr lang="en-US" sz="1400" dirty="0">
                <a:solidFill>
                  <a:srgbClr val="0000FF"/>
                </a:solidFill>
              </a:rPr>
              <a:t>public</a:t>
            </a:r>
            <a:r>
              <a:rPr lang="en-US" sz="1400" dirty="0">
                <a:solidFill>
                  <a:srgbClr val="000000"/>
                </a:solidFill>
              </a:rPr>
              <a:t> </a:t>
            </a:r>
            <a:r>
              <a:rPr lang="en-US" sz="1400" dirty="0">
                <a:solidFill>
                  <a:srgbClr val="0000FF"/>
                </a:solidFill>
              </a:rPr>
              <a:t>void</a:t>
            </a:r>
            <a:r>
              <a:rPr lang="en-US" sz="1400" dirty="0">
                <a:solidFill>
                  <a:srgbClr val="000000"/>
                </a:solidFill>
              </a:rPr>
              <a:t> Execute(</a:t>
            </a:r>
            <a:r>
              <a:rPr lang="en-US" sz="1400" dirty="0">
                <a:solidFill>
                  <a:srgbClr val="0000FF"/>
                </a:solidFill>
              </a:rPr>
              <a:t>object</a:t>
            </a:r>
            <a:r>
              <a:rPr lang="en-US" sz="1400" dirty="0">
                <a:solidFill>
                  <a:srgbClr val="000000"/>
                </a:solidFill>
              </a:rPr>
              <a:t> parameter) </a:t>
            </a:r>
            <a:br>
              <a:rPr lang="en-US" sz="1400" dirty="0">
                <a:solidFill>
                  <a:srgbClr val="000000"/>
                </a:solidFill>
              </a:rPr>
            </a:br>
            <a:r>
              <a:rPr lang="en-US" sz="1400" dirty="0">
                <a:solidFill>
                  <a:srgbClr val="000000"/>
                </a:solidFill>
              </a:rPr>
              <a:t>    { </a:t>
            </a:r>
            <a:br>
              <a:rPr lang="en-US" sz="1400" dirty="0">
                <a:solidFill>
                  <a:srgbClr val="000000"/>
                </a:solidFill>
              </a:rPr>
            </a:br>
            <a:r>
              <a:rPr lang="en-US" sz="1400" dirty="0">
                <a:solidFill>
                  <a:srgbClr val="000000"/>
                </a:solidFill>
              </a:rPr>
              <a:t>        _</a:t>
            </a:r>
            <a:r>
              <a:rPr lang="en-US" sz="1400" dirty="0" err="1">
                <a:solidFill>
                  <a:srgbClr val="000000"/>
                </a:solidFill>
              </a:rPr>
              <a:t>messenger.Show</a:t>
            </a:r>
            <a:r>
              <a:rPr lang="en-US" sz="1400" dirty="0">
                <a:solidFill>
                  <a:srgbClr val="000000"/>
                </a:solidFill>
              </a:rPr>
              <a:t>(</a:t>
            </a:r>
            <a:r>
              <a:rPr lang="en-US" sz="1400" dirty="0">
                <a:solidFill>
                  <a:srgbClr val="800000"/>
                </a:solidFill>
              </a:rPr>
              <a:t>"Clicked!"</a:t>
            </a:r>
            <a:r>
              <a:rPr lang="en-US" sz="1400" dirty="0">
                <a:solidFill>
                  <a:srgbClr val="000000"/>
                </a:solidFill>
              </a:rPr>
              <a:t>); </a:t>
            </a:r>
            <a:br>
              <a:rPr lang="en-US" sz="1400" dirty="0">
                <a:solidFill>
                  <a:srgbClr val="000000"/>
                </a:solidFill>
              </a:rPr>
            </a:br>
            <a:r>
              <a:rPr lang="en-US" sz="1400" dirty="0">
                <a:solidFill>
                  <a:srgbClr val="000000"/>
                </a:solidFill>
              </a:rPr>
              <a:t>    } </a:t>
            </a:r>
            <a:br>
              <a:rPr lang="en-US" sz="1400" dirty="0">
                <a:solidFill>
                  <a:srgbClr val="000000"/>
                </a:solidFill>
              </a:rPr>
            </a:br>
            <a:r>
              <a:rPr lang="en-US" sz="1400" dirty="0">
                <a:solidFill>
                  <a:srgbClr val="000000"/>
                </a:solidFill>
              </a:rPr>
              <a:t>    </a:t>
            </a:r>
            <a:r>
              <a:rPr lang="en-US" sz="1400" dirty="0">
                <a:solidFill>
                  <a:srgbClr val="0000FF"/>
                </a:solidFill>
              </a:rPr>
              <a:t>public</a:t>
            </a:r>
            <a:r>
              <a:rPr lang="en-US" sz="1400" dirty="0">
                <a:solidFill>
                  <a:srgbClr val="000000"/>
                </a:solidFill>
              </a:rPr>
              <a:t> </a:t>
            </a:r>
            <a:r>
              <a:rPr lang="en-US" sz="1400" dirty="0" err="1">
                <a:solidFill>
                  <a:srgbClr val="0000FF"/>
                </a:solidFill>
              </a:rPr>
              <a:t>bool</a:t>
            </a:r>
            <a:r>
              <a:rPr lang="en-US" sz="1400" dirty="0">
                <a:solidFill>
                  <a:srgbClr val="000000"/>
                </a:solidFill>
              </a:rPr>
              <a:t> </a:t>
            </a:r>
            <a:r>
              <a:rPr lang="en-US" sz="1400" dirty="0" err="1">
                <a:solidFill>
                  <a:srgbClr val="000000"/>
                </a:solidFill>
              </a:rPr>
              <a:t>CanExecute</a:t>
            </a:r>
            <a:r>
              <a:rPr lang="en-US" sz="1400" dirty="0">
                <a:solidFill>
                  <a:srgbClr val="000000"/>
                </a:solidFill>
              </a:rPr>
              <a:t>(</a:t>
            </a:r>
            <a:r>
              <a:rPr lang="en-US" sz="1400" dirty="0">
                <a:solidFill>
                  <a:srgbClr val="0000FF"/>
                </a:solidFill>
              </a:rPr>
              <a:t>object</a:t>
            </a:r>
            <a:r>
              <a:rPr lang="en-US" sz="1400" dirty="0">
                <a:solidFill>
                  <a:srgbClr val="000000"/>
                </a:solidFill>
              </a:rPr>
              <a:t> parameter) </a:t>
            </a:r>
            <a:br>
              <a:rPr lang="en-US" sz="1400" dirty="0">
                <a:solidFill>
                  <a:srgbClr val="000000"/>
                </a:solidFill>
              </a:rPr>
            </a:br>
            <a:r>
              <a:rPr lang="en-US" sz="1400" dirty="0">
                <a:solidFill>
                  <a:srgbClr val="000000"/>
                </a:solidFill>
              </a:rPr>
              <a:t>    { </a:t>
            </a:r>
            <a:br>
              <a:rPr lang="en-US" sz="1400" dirty="0">
                <a:solidFill>
                  <a:srgbClr val="000000"/>
                </a:solidFill>
              </a:rPr>
            </a:br>
            <a:r>
              <a:rPr lang="en-US" sz="1400" dirty="0">
                <a:solidFill>
                  <a:srgbClr val="000000"/>
                </a:solidFill>
              </a:rPr>
              <a:t>        </a:t>
            </a:r>
            <a:r>
              <a:rPr lang="en-US" sz="1400" dirty="0">
                <a:solidFill>
                  <a:srgbClr val="0000FF"/>
                </a:solidFill>
              </a:rPr>
              <a:t>return</a:t>
            </a:r>
            <a:r>
              <a:rPr lang="en-US" sz="1400" dirty="0">
                <a:solidFill>
                  <a:srgbClr val="000000"/>
                </a:solidFill>
              </a:rPr>
              <a:t> (parameter != </a:t>
            </a:r>
            <a:r>
              <a:rPr lang="en-US" sz="1400" dirty="0">
                <a:solidFill>
                  <a:srgbClr val="0000FF"/>
                </a:solidFill>
              </a:rPr>
              <a:t>null</a:t>
            </a:r>
            <a:r>
              <a:rPr lang="en-US" sz="1400" dirty="0">
                <a:solidFill>
                  <a:srgbClr val="000000"/>
                </a:solidFill>
              </a:rPr>
              <a:t> &amp;&amp; (</a:t>
            </a:r>
            <a:r>
              <a:rPr lang="en-US" sz="1400" dirty="0" err="1">
                <a:solidFill>
                  <a:srgbClr val="0000FF"/>
                </a:solidFill>
              </a:rPr>
              <a:t>bool</a:t>
            </a:r>
            <a:r>
              <a:rPr lang="en-US" sz="1400" dirty="0">
                <a:solidFill>
                  <a:srgbClr val="000000"/>
                </a:solidFill>
              </a:rPr>
              <a:t>) parameter); </a:t>
            </a:r>
            <a:br>
              <a:rPr lang="en-US" sz="1400" dirty="0">
                <a:solidFill>
                  <a:srgbClr val="000000"/>
                </a:solidFill>
              </a:rPr>
            </a:br>
            <a:r>
              <a:rPr lang="en-US" sz="1400" dirty="0">
                <a:solidFill>
                  <a:srgbClr val="000000"/>
                </a:solidFill>
              </a:rPr>
              <a:t>    } </a:t>
            </a:r>
            <a:br>
              <a:rPr lang="en-US" sz="1400" dirty="0">
                <a:solidFill>
                  <a:srgbClr val="000000"/>
                </a:solidFill>
              </a:rPr>
            </a:br>
            <a:r>
              <a:rPr lang="en-US" sz="1400" dirty="0">
                <a:solidFill>
                  <a:srgbClr val="000000"/>
                </a:solidFill>
              </a:rPr>
              <a:t>    </a:t>
            </a:r>
            <a:r>
              <a:rPr lang="en-US" sz="1400" dirty="0">
                <a:solidFill>
                  <a:srgbClr val="008000"/>
                </a:solidFill>
              </a:rPr>
              <a:t>//</a:t>
            </a:r>
            <a:r>
              <a:rPr lang="en-US" sz="1400" u="sng" dirty="0">
                <a:solidFill>
                  <a:srgbClr val="008000"/>
                </a:solidFill>
              </a:rPr>
              <a:t>http://joshsmithonwpf.wordpress.com/2008/06/17/allowing-commandmanager-to-query-your-icommand-objects/</a:t>
            </a:r>
            <a:r>
              <a:rPr lang="en-US" sz="1400" dirty="0">
                <a:solidFill>
                  <a:srgbClr val="008000"/>
                </a:solidFill>
              </a:rPr>
              <a:t> </a:t>
            </a:r>
            <a:br>
              <a:rPr lang="en-US" sz="1400" dirty="0">
                <a:solidFill>
                  <a:srgbClr val="008000"/>
                </a:solidFill>
              </a:rPr>
            </a:br>
            <a:r>
              <a:rPr lang="en-US" sz="1400" dirty="0">
                <a:solidFill>
                  <a:srgbClr val="008000"/>
                </a:solidFill>
              </a:rPr>
              <a:t> </a:t>
            </a:r>
            <a:r>
              <a:rPr lang="en-US" sz="1400" dirty="0" smtClean="0">
                <a:solidFill>
                  <a:srgbClr val="008000"/>
                </a:solidFill>
              </a:rPr>
              <a:t>   </a:t>
            </a:r>
            <a:r>
              <a:rPr lang="en-US" sz="1400" dirty="0" smtClean="0">
                <a:solidFill>
                  <a:srgbClr val="0000FF"/>
                </a:solidFill>
              </a:rPr>
              <a:t>public</a:t>
            </a:r>
            <a:r>
              <a:rPr lang="en-US" sz="1400" dirty="0" smtClean="0">
                <a:solidFill>
                  <a:srgbClr val="000000"/>
                </a:solidFill>
              </a:rPr>
              <a:t> </a:t>
            </a:r>
            <a:r>
              <a:rPr lang="en-US" sz="1400" dirty="0">
                <a:solidFill>
                  <a:srgbClr val="0000FF"/>
                </a:solidFill>
              </a:rPr>
              <a:t>event</a:t>
            </a:r>
            <a:r>
              <a:rPr lang="en-US" sz="1400" dirty="0">
                <a:solidFill>
                  <a:srgbClr val="000000"/>
                </a:solidFill>
              </a:rPr>
              <a:t> </a:t>
            </a:r>
            <a:r>
              <a:rPr lang="en-US" sz="1400" dirty="0" err="1">
                <a:solidFill>
                  <a:srgbClr val="000000"/>
                </a:solidFill>
              </a:rPr>
              <a:t>EventHandler</a:t>
            </a:r>
            <a:r>
              <a:rPr lang="en-US" sz="1400" dirty="0">
                <a:solidFill>
                  <a:srgbClr val="000000"/>
                </a:solidFill>
              </a:rPr>
              <a:t> </a:t>
            </a:r>
            <a:r>
              <a:rPr lang="en-US" sz="1400" dirty="0" err="1">
                <a:solidFill>
                  <a:srgbClr val="000000"/>
                </a:solidFill>
              </a:rPr>
              <a:t>CanExecuteChanged</a:t>
            </a:r>
            <a:r>
              <a:rPr lang="en-US" sz="1400" dirty="0">
                <a:solidFill>
                  <a:srgbClr val="000000"/>
                </a:solidFill>
              </a:rPr>
              <a:t> </a:t>
            </a:r>
            <a:br>
              <a:rPr lang="en-US" sz="1400" dirty="0">
                <a:solidFill>
                  <a:srgbClr val="000000"/>
                </a:solidFill>
              </a:rPr>
            </a:br>
            <a:r>
              <a:rPr lang="en-US" sz="1400" dirty="0">
                <a:solidFill>
                  <a:srgbClr val="000000"/>
                </a:solidFill>
              </a:rPr>
              <a:t>    { </a:t>
            </a:r>
            <a:br>
              <a:rPr lang="en-US" sz="1400" dirty="0">
                <a:solidFill>
                  <a:srgbClr val="000000"/>
                </a:solidFill>
              </a:rPr>
            </a:br>
            <a:r>
              <a:rPr lang="en-US" sz="1400" dirty="0">
                <a:solidFill>
                  <a:srgbClr val="000000"/>
                </a:solidFill>
              </a:rPr>
              <a:t>        add { </a:t>
            </a:r>
            <a:r>
              <a:rPr lang="en-US" sz="1400" dirty="0" err="1">
                <a:solidFill>
                  <a:srgbClr val="000000"/>
                </a:solidFill>
              </a:rPr>
              <a:t>CommandManager.RequerySuggested</a:t>
            </a:r>
            <a:r>
              <a:rPr lang="en-US" sz="1400" dirty="0">
                <a:solidFill>
                  <a:srgbClr val="000000"/>
                </a:solidFill>
              </a:rPr>
              <a:t> += value; } </a:t>
            </a:r>
            <a:br>
              <a:rPr lang="en-US" sz="1400" dirty="0">
                <a:solidFill>
                  <a:srgbClr val="000000"/>
                </a:solidFill>
              </a:rPr>
            </a:br>
            <a:r>
              <a:rPr lang="en-US" sz="1400" dirty="0">
                <a:solidFill>
                  <a:srgbClr val="000000"/>
                </a:solidFill>
              </a:rPr>
              <a:t>        remove { </a:t>
            </a:r>
            <a:r>
              <a:rPr lang="en-US" sz="1400" dirty="0" err="1">
                <a:solidFill>
                  <a:srgbClr val="000000"/>
                </a:solidFill>
              </a:rPr>
              <a:t>CommandManager.RequerySuggested</a:t>
            </a:r>
            <a:r>
              <a:rPr lang="en-US" sz="1400" dirty="0">
                <a:solidFill>
                  <a:srgbClr val="000000"/>
                </a:solidFill>
              </a:rPr>
              <a:t> -= value; } </a:t>
            </a:r>
            <a:br>
              <a:rPr lang="en-US" sz="1400" dirty="0">
                <a:solidFill>
                  <a:srgbClr val="000000"/>
                </a:solidFill>
              </a:rPr>
            </a:br>
            <a:r>
              <a:rPr lang="en-US" sz="1400" dirty="0">
                <a:solidFill>
                  <a:srgbClr val="000000"/>
                </a:solidFill>
              </a:rPr>
              <a:t>    } </a:t>
            </a:r>
            <a:br>
              <a:rPr lang="en-US" sz="1400" dirty="0">
                <a:solidFill>
                  <a:srgbClr val="000000"/>
                </a:solidFill>
              </a:rPr>
            </a:br>
            <a:r>
              <a:rPr lang="en-US" sz="1400" dirty="0">
                <a:solidFill>
                  <a:srgbClr val="000000"/>
                </a:solidFill>
              </a:rPr>
              <a:t>} </a:t>
            </a:r>
            <a:br>
              <a:rPr lang="en-US" sz="1400" dirty="0">
                <a:solidFill>
                  <a:srgbClr val="000000"/>
                </a:solidFill>
              </a:rPr>
            </a:br>
            <a:endParaRPr lang="en-US" sz="1400" dirty="0"/>
          </a:p>
          <a:p>
            <a:r>
              <a:rPr lang="en-US" sz="1400" dirty="0"/>
              <a:t/>
            </a:r>
            <a:br>
              <a:rPr lang="en-US" sz="1400" dirty="0"/>
            </a:br>
            <a:endParaRPr lang="en-US" sz="1400" dirty="0"/>
          </a:p>
        </p:txBody>
      </p:sp>
    </p:spTree>
    <p:extLst>
      <p:ext uri="{BB962C8B-B14F-4D97-AF65-F5344CB8AC3E}">
        <p14:creationId xmlns:p14="http://schemas.microsoft.com/office/powerpoint/2010/main" val="413551781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The Command Pattern</a:t>
            </a:r>
            <a:endParaRPr lang="en-US" dirty="0"/>
          </a:p>
        </p:txBody>
      </p:sp>
    </p:spTree>
    <p:extLst>
      <p:ext uri="{BB962C8B-B14F-4D97-AF65-F5344CB8AC3E}">
        <p14:creationId xmlns:p14="http://schemas.microsoft.com/office/powerpoint/2010/main" val="66568290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Questions?</a:t>
            </a:r>
            <a:endParaRPr lang="en-US" dirty="0"/>
          </a:p>
        </p:txBody>
      </p:sp>
      <p:sp>
        <p:nvSpPr>
          <p:cNvPr id="7" name="Rectangle 6"/>
          <p:cNvSpPr/>
          <p:nvPr/>
        </p:nvSpPr>
        <p:spPr>
          <a:xfrm>
            <a:off x="4495800" y="609600"/>
            <a:ext cx="2638864" cy="5386090"/>
          </a:xfrm>
          <a:prstGeom prst="rect">
            <a:avLst/>
          </a:prstGeom>
          <a:noFill/>
        </p:spPr>
        <p:txBody>
          <a:bodyPr wrap="none" lIns="91440" tIns="45720" rIns="91440" bIns="45720">
            <a:spAutoFit/>
          </a:bodyPr>
          <a:lstStyle/>
          <a:p>
            <a:pPr algn="ctr"/>
            <a:r>
              <a:rPr lang="en-US" sz="34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t>
            </a:r>
            <a:endParaRPr lang="en-US" sz="34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50322460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The Model View View-Model Pattern</a:t>
            </a:r>
            <a:endParaRPr lang="en-US" dirty="0"/>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3875740058"/>
      </p:ext>
    </p:extLst>
  </p:cSld>
  <p:clrMapOvr>
    <a:masterClrMapping/>
  </p:clrMapOvr>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292" y="3581400"/>
            <a:ext cx="2455725" cy="1628252"/>
          </a:xfrm>
          <a:prstGeom prst="rect">
            <a:avLst/>
          </a:prstGeom>
        </p:spPr>
      </p:pic>
      <p:sp>
        <p:nvSpPr>
          <p:cNvPr id="2" name="Title 1"/>
          <p:cNvSpPr>
            <a:spLocks noGrp="1"/>
          </p:cNvSpPr>
          <p:nvPr>
            <p:ph type="title"/>
          </p:nvPr>
        </p:nvSpPr>
        <p:spPr/>
        <p:txBody>
          <a:bodyPr/>
          <a:lstStyle/>
          <a:p>
            <a:r>
              <a:rPr lang="en-US" dirty="0" smtClean="0"/>
              <a:t>Models</a:t>
            </a:r>
            <a:endParaRPr lang="en-US" dirty="0"/>
          </a:p>
        </p:txBody>
      </p:sp>
      <p:pic>
        <p:nvPicPr>
          <p:cNvPr id="7" name="Content Placeholder 6"/>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600200" y="2057400"/>
            <a:ext cx="2533650" cy="1800225"/>
          </a:xfrm>
          <a:prstGeom prst="rect">
            <a:avLst/>
          </a:prstGeom>
        </p:spPr>
      </p:pic>
      <p:sp>
        <p:nvSpPr>
          <p:cNvPr id="10" name="Content Placeholder 9"/>
          <p:cNvSpPr>
            <a:spLocks noGrp="1"/>
          </p:cNvSpPr>
          <p:nvPr>
            <p:ph sz="half" idx="2"/>
          </p:nvPr>
        </p:nvSpPr>
        <p:spPr>
          <a:prstGeom prst="rect">
            <a:avLst/>
          </a:prstGeom>
        </p:spPr>
        <p:txBody>
          <a:bodyPr/>
          <a:lstStyle/>
          <a:p>
            <a:r>
              <a:rPr lang="en-US" dirty="0" smtClean="0"/>
              <a:t>The data of the application</a:t>
            </a:r>
          </a:p>
          <a:p>
            <a:r>
              <a:rPr lang="en-US" dirty="0" smtClean="0"/>
              <a:t>(Can be) Optimized for storage</a:t>
            </a:r>
          </a:p>
          <a:p>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0186" y="2667000"/>
            <a:ext cx="2121695" cy="2121695"/>
          </a:xfrm>
          <a:prstGeom prst="rect">
            <a:avLst/>
          </a:prstGeom>
        </p:spPr>
      </p:pic>
    </p:spTree>
    <p:extLst>
      <p:ext uri="{BB962C8B-B14F-4D97-AF65-F5344CB8AC3E}">
        <p14:creationId xmlns:p14="http://schemas.microsoft.com/office/powerpoint/2010/main" val="263524273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a:t>
            </a:r>
            <a:endParaRPr lang="en-US" dirty="0"/>
          </a:p>
        </p:txBody>
      </p:sp>
      <p:pic>
        <p:nvPicPr>
          <p:cNvPr id="9" name="Content Placeholder 8"/>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09600" y="1846660"/>
            <a:ext cx="5394325" cy="4045743"/>
          </a:xfrm>
          <a:prstGeom prst="rect">
            <a:avLst/>
          </a:prstGeom>
        </p:spPr>
      </p:pic>
      <p:sp>
        <p:nvSpPr>
          <p:cNvPr id="8" name="Content Placeholder 7"/>
          <p:cNvSpPr>
            <a:spLocks noGrp="1"/>
          </p:cNvSpPr>
          <p:nvPr>
            <p:ph sz="half" idx="2"/>
          </p:nvPr>
        </p:nvSpPr>
        <p:spPr>
          <a:prstGeom prst="rect">
            <a:avLst/>
          </a:prstGeom>
        </p:spPr>
        <p:txBody>
          <a:bodyPr/>
          <a:lstStyle/>
          <a:p>
            <a:r>
              <a:rPr lang="en-US" dirty="0" smtClean="0"/>
              <a:t>Accepts Interactions from User</a:t>
            </a:r>
          </a:p>
          <a:p>
            <a:r>
              <a:rPr lang="en-US" dirty="0" smtClean="0"/>
              <a:t>Returns results of interactions back to user</a:t>
            </a:r>
            <a:endParaRPr lang="en-US" dirty="0"/>
          </a:p>
        </p:txBody>
      </p:sp>
    </p:spTree>
    <p:extLst>
      <p:ext uri="{BB962C8B-B14F-4D97-AF65-F5344CB8AC3E}">
        <p14:creationId xmlns:p14="http://schemas.microsoft.com/office/powerpoint/2010/main" val="101856755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model – Job 1</a:t>
            </a:r>
            <a:endParaRPr lang="en-US" dirty="0"/>
          </a:p>
        </p:txBody>
      </p:sp>
      <p:pic>
        <p:nvPicPr>
          <p:cNvPr id="11" name="Content Placeholder 10"/>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62000" y="1484314"/>
            <a:ext cx="4922240" cy="4230686"/>
          </a:xfrm>
          <a:prstGeom prst="rect">
            <a:avLst/>
          </a:prstGeom>
        </p:spPr>
      </p:pic>
      <p:sp>
        <p:nvSpPr>
          <p:cNvPr id="8" name="Content Placeholder 7"/>
          <p:cNvSpPr>
            <a:spLocks noGrp="1"/>
          </p:cNvSpPr>
          <p:nvPr>
            <p:ph sz="half" idx="2"/>
          </p:nvPr>
        </p:nvSpPr>
        <p:spPr>
          <a:prstGeom prst="rect">
            <a:avLst/>
          </a:prstGeom>
        </p:spPr>
        <p:txBody>
          <a:bodyPr/>
          <a:lstStyle/>
          <a:p>
            <a:r>
              <a:rPr lang="en-US" dirty="0" smtClean="0"/>
              <a:t>Façade for individual models</a:t>
            </a:r>
          </a:p>
          <a:p>
            <a:r>
              <a:rPr lang="en-US" dirty="0" smtClean="0"/>
              <a:t>Transport mechanism for models</a:t>
            </a:r>
          </a:p>
          <a:p>
            <a:endParaRPr lang="en-US" dirty="0" smtClean="0"/>
          </a:p>
        </p:txBody>
      </p:sp>
    </p:spTree>
    <p:extLst>
      <p:ext uri="{BB962C8B-B14F-4D97-AF65-F5344CB8AC3E}">
        <p14:creationId xmlns:p14="http://schemas.microsoft.com/office/powerpoint/2010/main" val="113888227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XAML *is* XML At Its Core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All tags must be closed</a:t>
            </a:r>
          </a:p>
          <a:p>
            <a:pPr lvl="2"/>
            <a:r>
              <a:rPr lang="en-US" sz="2400" dirty="0" smtClean="0">
                <a:latin typeface="Consolas" panose="020B0609020204030204" pitchFamily="49" charset="0"/>
              </a:rPr>
              <a:t>&lt;</a:t>
            </a:r>
            <a:r>
              <a:rPr lang="en-US" sz="2400" dirty="0">
                <a:latin typeface="Consolas" panose="020B0609020204030204" pitchFamily="49" charset="0"/>
              </a:rPr>
              <a:t>Grid&gt; &lt;!-- stuff here --&gt;&lt;/Grid&gt; </a:t>
            </a:r>
            <a:br>
              <a:rPr lang="en-US" sz="2400" dirty="0">
                <a:latin typeface="Consolas" panose="020B0609020204030204" pitchFamily="49" charset="0"/>
              </a:rPr>
            </a:br>
            <a:r>
              <a:rPr lang="en-US" sz="2400" dirty="0">
                <a:latin typeface="Consolas" panose="020B0609020204030204" pitchFamily="49" charset="0"/>
              </a:rPr>
              <a:t>&lt;Image/&gt; </a:t>
            </a:r>
            <a:endParaRPr lang="en-US" sz="2400" dirty="0" smtClean="0">
              <a:latin typeface="Consolas" panose="020B0609020204030204" pitchFamily="49" charset="0"/>
            </a:endParaRPr>
          </a:p>
          <a:p>
            <a:r>
              <a:rPr lang="en-US" dirty="0" smtClean="0"/>
              <a:t>Special Characters must be escaped</a:t>
            </a:r>
          </a:p>
          <a:p>
            <a:pPr lvl="2"/>
            <a:r>
              <a:rPr lang="en-US" dirty="0" smtClean="0"/>
              <a:t>&amp;</a:t>
            </a:r>
            <a:r>
              <a:rPr lang="en-US" dirty="0" err="1" smtClean="0"/>
              <a:t>lt</a:t>
            </a:r>
            <a:r>
              <a:rPr lang="en-US" dirty="0" smtClean="0"/>
              <a:t>; &amp;</a:t>
            </a:r>
            <a:r>
              <a:rPr lang="en-US" dirty="0" err="1" smtClean="0"/>
              <a:t>gt</a:t>
            </a:r>
            <a:r>
              <a:rPr lang="en-US" dirty="0" smtClean="0"/>
              <a:t>; &amp;amp; &amp;</a:t>
            </a:r>
            <a:r>
              <a:rPr lang="en-US" dirty="0" err="1" smtClean="0"/>
              <a:t>quot</a:t>
            </a:r>
            <a:r>
              <a:rPr lang="en-US" dirty="0" smtClean="0"/>
              <a:t>;</a:t>
            </a:r>
          </a:p>
          <a:p>
            <a:r>
              <a:rPr lang="en-US" dirty="0" smtClean="0"/>
              <a:t>Elements can have attributes</a:t>
            </a:r>
          </a:p>
          <a:p>
            <a:pPr lvl="2"/>
            <a:r>
              <a:rPr lang="en-US" sz="2400" dirty="0">
                <a:latin typeface="Consolas" panose="020B0609020204030204" pitchFamily="49" charset="0"/>
              </a:rPr>
              <a:t>&lt;Image Source="Assets/Logo.png" /&gt; </a:t>
            </a:r>
            <a:endParaRPr lang="en-US" sz="2400" dirty="0" smtClean="0">
              <a:latin typeface="Consolas" panose="020B0609020204030204" pitchFamily="49" charset="0"/>
            </a:endParaRPr>
          </a:p>
          <a:p>
            <a:r>
              <a:rPr lang="en-US" dirty="0" smtClean="0"/>
              <a:t>Elements can have nested tags</a:t>
            </a:r>
          </a:p>
          <a:p>
            <a:pPr lvl="2"/>
            <a:r>
              <a:rPr lang="fr-FR" sz="2400" dirty="0">
                <a:latin typeface="Consolas" panose="020B0609020204030204" pitchFamily="49" charset="0"/>
              </a:rPr>
              <a:t>&lt;Image</a:t>
            </a:r>
            <a:r>
              <a:rPr lang="fr-FR" sz="2400" dirty="0" smtClean="0">
                <a:latin typeface="Consolas" panose="020B0609020204030204" pitchFamily="49" charset="0"/>
              </a:rPr>
              <a:t>&gt;</a:t>
            </a:r>
            <a:br>
              <a:rPr lang="fr-FR" sz="2400" dirty="0" smtClean="0">
                <a:latin typeface="Consolas" panose="020B0609020204030204" pitchFamily="49" charset="0"/>
              </a:rPr>
            </a:br>
            <a:r>
              <a:rPr lang="fr-FR" sz="2400" dirty="0" smtClean="0">
                <a:latin typeface="Consolas" panose="020B0609020204030204" pitchFamily="49" charset="0"/>
              </a:rPr>
              <a:t>	&lt;</a:t>
            </a:r>
            <a:r>
              <a:rPr lang="fr-FR" sz="2400" dirty="0" err="1" smtClean="0">
                <a:latin typeface="Consolas" panose="020B0609020204030204" pitchFamily="49" charset="0"/>
              </a:rPr>
              <a:t>Image.Source</a:t>
            </a:r>
            <a:r>
              <a:rPr lang="fr-FR" sz="2400" dirty="0" smtClean="0">
                <a:latin typeface="Consolas" panose="020B0609020204030204" pitchFamily="49" charset="0"/>
              </a:rPr>
              <a:t>&gt;</a:t>
            </a:r>
            <a:r>
              <a:rPr lang="fr-FR" sz="2400" dirty="0" err="1" smtClean="0">
                <a:latin typeface="Consolas" panose="020B0609020204030204" pitchFamily="49" charset="0"/>
              </a:rPr>
              <a:t>Assets</a:t>
            </a:r>
            <a:r>
              <a:rPr lang="fr-FR" sz="2400" dirty="0" smtClean="0">
                <a:latin typeface="Consolas" panose="020B0609020204030204" pitchFamily="49" charset="0"/>
              </a:rPr>
              <a:t>/Logo.png&lt;/</a:t>
            </a:r>
            <a:r>
              <a:rPr lang="fr-FR" sz="2400" dirty="0" err="1">
                <a:latin typeface="Consolas" panose="020B0609020204030204" pitchFamily="49" charset="0"/>
              </a:rPr>
              <a:t>Image.Source</a:t>
            </a:r>
            <a:r>
              <a:rPr lang="fr-FR" sz="2400" dirty="0" smtClean="0">
                <a:latin typeface="Consolas" panose="020B0609020204030204" pitchFamily="49" charset="0"/>
              </a:rPr>
              <a:t>&gt;</a:t>
            </a:r>
            <a:br>
              <a:rPr lang="fr-FR" sz="2400" dirty="0" smtClean="0">
                <a:latin typeface="Consolas" panose="020B0609020204030204" pitchFamily="49" charset="0"/>
              </a:rPr>
            </a:br>
            <a:r>
              <a:rPr lang="fr-FR" sz="2400" dirty="0" smtClean="0">
                <a:latin typeface="Consolas" panose="020B0609020204030204" pitchFamily="49" charset="0"/>
              </a:rPr>
              <a:t>&lt;/</a:t>
            </a:r>
            <a:r>
              <a:rPr lang="fr-FR" sz="2400" dirty="0">
                <a:latin typeface="Consolas" panose="020B0609020204030204" pitchFamily="49" charset="0"/>
              </a:rPr>
              <a:t>Image</a:t>
            </a:r>
            <a:r>
              <a:rPr lang="fr-FR" sz="2400" dirty="0" smtClean="0">
                <a:latin typeface="Consolas" panose="020B0609020204030204" pitchFamily="49" charset="0"/>
              </a:rPr>
              <a:t>&gt;</a:t>
            </a:r>
            <a:endParaRPr lang="en-US" sz="2400" dirty="0">
              <a:latin typeface="Consolas" panose="020B0609020204030204" pitchFamily="49" charset="0"/>
            </a:endParaRPr>
          </a:p>
        </p:txBody>
      </p:sp>
    </p:spTree>
    <p:extLst>
      <p:ext uri="{BB962C8B-B14F-4D97-AF65-F5344CB8AC3E}">
        <p14:creationId xmlns:p14="http://schemas.microsoft.com/office/powerpoint/2010/main" val="207220265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Model – Job 2</a:t>
            </a:r>
            <a:endParaRPr lang="en-US" dirty="0"/>
          </a:p>
        </p:txBody>
      </p:sp>
      <p:pic>
        <p:nvPicPr>
          <p:cNvPr id="9" name="Content Placeholder 8"/>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921544" y="1484313"/>
            <a:ext cx="4945855" cy="4945855"/>
          </a:xfrm>
          <a:prstGeom prst="rect">
            <a:avLst/>
          </a:prstGeom>
        </p:spPr>
      </p:pic>
      <p:sp>
        <p:nvSpPr>
          <p:cNvPr id="8" name="Content Placeholder 7"/>
          <p:cNvSpPr>
            <a:spLocks noGrp="1"/>
          </p:cNvSpPr>
          <p:nvPr>
            <p:ph sz="half" idx="2"/>
          </p:nvPr>
        </p:nvSpPr>
        <p:spPr>
          <a:prstGeom prst="rect">
            <a:avLst/>
          </a:prstGeom>
        </p:spPr>
        <p:txBody>
          <a:bodyPr/>
          <a:lstStyle/>
          <a:p>
            <a:r>
              <a:rPr lang="en-US" dirty="0" smtClean="0"/>
              <a:t>Process Incoming requests</a:t>
            </a:r>
          </a:p>
          <a:p>
            <a:r>
              <a:rPr lang="en-US" dirty="0" smtClean="0"/>
              <a:t>Perform changes to </a:t>
            </a:r>
            <a:r>
              <a:rPr lang="en-US" smtClean="0"/>
              <a:t>the model</a:t>
            </a:r>
            <a:endParaRPr lang="en-US" dirty="0" smtClean="0"/>
          </a:p>
        </p:txBody>
      </p:sp>
    </p:spTree>
    <p:extLst>
      <p:ext uri="{BB962C8B-B14F-4D97-AF65-F5344CB8AC3E}">
        <p14:creationId xmlns:p14="http://schemas.microsoft.com/office/powerpoint/2010/main" val="76559472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Why MVVM?</a:t>
            </a:r>
            <a:endParaRPr lang="en-US" dirty="0"/>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231083023"/>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Repeat Yourself</a:t>
            </a:r>
            <a:endParaRPr lang="en-US" dirty="0"/>
          </a:p>
        </p:txBody>
      </p:sp>
      <p:pic>
        <p:nvPicPr>
          <p:cNvPr id="5" name="Content Placeholder 4"/>
          <p:cNvPicPr>
            <a:picLocks noGrp="1" noChangeAspect="1"/>
          </p:cNvPicPr>
          <p:nvPr>
            <p:ph sz="quarter" idx="4294967295"/>
          </p:nvPr>
        </p:nvPicPr>
        <p:blipFill rotWithShape="1">
          <a:blip r:embed="rId2">
            <a:extLst>
              <a:ext uri="{28A0092B-C50C-407E-A947-70E740481C1C}">
                <a14:useLocalDpi xmlns:a14="http://schemas.microsoft.com/office/drawing/2010/main" val="0"/>
              </a:ext>
            </a:extLst>
          </a:blip>
          <a:srcRect t="10692" b="24088"/>
          <a:stretch/>
        </p:blipFill>
        <p:spPr>
          <a:xfrm>
            <a:off x="304800" y="1219199"/>
            <a:ext cx="11658600" cy="5043791"/>
          </a:xfrm>
          <a:prstGeom prst="rect">
            <a:avLst/>
          </a:prstGeom>
        </p:spPr>
      </p:pic>
    </p:spTree>
    <p:extLst>
      <p:ext uri="{BB962C8B-B14F-4D97-AF65-F5344CB8AC3E}">
        <p14:creationId xmlns:p14="http://schemas.microsoft.com/office/powerpoint/2010/main" val="293533509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Separation Of Concerns</a:t>
            </a:r>
            <a:endParaRPr lang="en-US" dirty="0"/>
          </a:p>
        </p:txBody>
      </p:sp>
      <p:pic>
        <p:nvPicPr>
          <p:cNvPr id="5" name="Content Placeholder 4"/>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3429000" y="1418222"/>
            <a:ext cx="4953000" cy="4953000"/>
          </a:xfrm>
          <a:prstGeom prst="rect">
            <a:avLst/>
          </a:prstGeom>
        </p:spPr>
      </p:pic>
    </p:spTree>
    <p:extLst>
      <p:ext uri="{BB962C8B-B14F-4D97-AF65-F5344CB8AC3E}">
        <p14:creationId xmlns:p14="http://schemas.microsoft.com/office/powerpoint/2010/main" val="14429068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MVVM != 0 Code Behind</a:t>
            </a:r>
            <a:endParaRPr lang="en-US" dirty="0"/>
          </a:p>
        </p:txBody>
      </p:sp>
      <p:sp>
        <p:nvSpPr>
          <p:cNvPr id="8" name="Content Placeholder 7"/>
          <p:cNvSpPr>
            <a:spLocks noGrp="1"/>
          </p:cNvSpPr>
          <p:nvPr>
            <p:ph idx="1"/>
          </p:nvPr>
        </p:nvSpPr>
        <p:spPr>
          <a:prstGeom prst="rect">
            <a:avLst/>
          </a:prstGeom>
        </p:spPr>
        <p:txBody>
          <a:bodyPr/>
          <a:lstStyle/>
          <a:p>
            <a:r>
              <a:rPr lang="en-US" dirty="0" smtClean="0"/>
              <a:t>Temper your actions with wisdom</a:t>
            </a:r>
          </a:p>
          <a:p>
            <a:r>
              <a:rPr lang="en-US" dirty="0" smtClean="0"/>
              <a:t>Code Behind is hard to test</a:t>
            </a:r>
          </a:p>
          <a:p>
            <a:r>
              <a:rPr lang="en-US" dirty="0" smtClean="0"/>
              <a:t>Complicated markup is hard to understand</a:t>
            </a:r>
          </a:p>
          <a:p>
            <a:endParaRPr lang="en-US" dirty="0"/>
          </a:p>
        </p:txBody>
      </p:sp>
    </p:spTree>
    <p:extLst>
      <p:ext uri="{BB962C8B-B14F-4D97-AF65-F5344CB8AC3E}">
        <p14:creationId xmlns:p14="http://schemas.microsoft.com/office/powerpoint/2010/main" val="370447065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Implementing MVVM in WPF</a:t>
            </a:r>
            <a:endParaRPr lang="en-US" dirty="0"/>
          </a:p>
        </p:txBody>
      </p:sp>
      <p:sp>
        <p:nvSpPr>
          <p:cNvPr id="7" name="Text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2098905960"/>
      </p:ext>
    </p:extLst>
  </p:cSld>
  <p:clrMapOvr>
    <a:masterClrMapping/>
  </p:clrMapOv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smtClean="0"/>
              <a:t>MVVM By Hand</a:t>
            </a:r>
            <a:endParaRPr lang="en-US" dirty="0"/>
          </a:p>
        </p:txBody>
      </p:sp>
    </p:spTree>
    <p:extLst>
      <p:ext uri="{BB962C8B-B14F-4D97-AF65-F5344CB8AC3E}">
        <p14:creationId xmlns:p14="http://schemas.microsoft.com/office/powerpoint/2010/main" val="2440562133"/>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UI Interaction</a:t>
            </a:r>
            <a:endParaRPr lang="en-US" dirty="0"/>
          </a:p>
        </p:txBody>
      </p:sp>
      <p:sp>
        <p:nvSpPr>
          <p:cNvPr id="2" name="Text Placeholder 1"/>
          <p:cNvSpPr>
            <a:spLocks noGrp="1"/>
          </p:cNvSpPr>
          <p:nvPr>
            <p:ph type="body" idx="1"/>
          </p:nvPr>
        </p:nvSpPr>
        <p:spPr/>
        <p:txBody>
          <a:bodyPr/>
          <a:lstStyle/>
          <a:p>
            <a:endParaRPr lang="en-US"/>
          </a:p>
        </p:txBody>
      </p:sp>
      <p:pic>
        <p:nvPicPr>
          <p:cNvPr id="7" name="Content Placeholder 6"/>
          <p:cNvPicPr>
            <a:picLocks noGrp="1" noChangeAspect="1"/>
          </p:cNvPicPr>
          <p:nvPr>
            <p:ph sz="quarter" idx="4294967295"/>
          </p:nvPr>
        </p:nvPicPr>
        <p:blipFill>
          <a:blip r:embed="rId2">
            <a:extLst>
              <a:ext uri="{28A0092B-C50C-407E-A947-70E740481C1C}">
                <a14:useLocalDpi xmlns:a14="http://schemas.microsoft.com/office/drawing/2010/main" val="0"/>
              </a:ext>
            </a:extLst>
          </a:blip>
          <a:stretch>
            <a:fillRect/>
          </a:stretch>
        </p:blipFill>
        <p:spPr>
          <a:xfrm>
            <a:off x="6781800" y="316706"/>
            <a:ext cx="5118100" cy="3340100"/>
          </a:xfrm>
          <a:prstGeom prst="rect">
            <a:avLst/>
          </a:prstGeom>
        </p:spPr>
      </p:pic>
    </p:spTree>
    <p:extLst>
      <p:ext uri="{BB962C8B-B14F-4D97-AF65-F5344CB8AC3E}">
        <p14:creationId xmlns:p14="http://schemas.microsoft.com/office/powerpoint/2010/main" val="4101308956"/>
      </p:ext>
    </p:extLst>
  </p:cSld>
  <p:clrMapOvr>
    <a:masterClrMapping/>
  </p:clrMapOv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Challenges</a:t>
            </a:r>
            <a:endParaRPr lang="en-US" dirty="0"/>
          </a:p>
        </p:txBody>
      </p:sp>
      <p:sp>
        <p:nvSpPr>
          <p:cNvPr id="7" name="Content Placeholder 6"/>
          <p:cNvSpPr>
            <a:spLocks noGrp="1"/>
          </p:cNvSpPr>
          <p:nvPr>
            <p:ph idx="1"/>
          </p:nvPr>
        </p:nvSpPr>
        <p:spPr>
          <a:prstGeom prst="rect">
            <a:avLst/>
          </a:prstGeom>
        </p:spPr>
        <p:txBody>
          <a:bodyPr>
            <a:normAutofit lnSpcReduction="10000"/>
          </a:bodyPr>
          <a:lstStyle/>
          <a:p>
            <a:r>
              <a:rPr lang="en-US" dirty="0" smtClean="0"/>
              <a:t>Challenges</a:t>
            </a:r>
          </a:p>
          <a:p>
            <a:pPr lvl="1"/>
            <a:r>
              <a:rPr lang="en-US" dirty="0" smtClean="0"/>
              <a:t>Must keep separation of concerns</a:t>
            </a:r>
          </a:p>
          <a:p>
            <a:pPr lvl="1"/>
            <a:r>
              <a:rPr lang="en-US" dirty="0" smtClean="0"/>
              <a:t>Must still be testable</a:t>
            </a:r>
          </a:p>
          <a:p>
            <a:r>
              <a:rPr lang="en-US" dirty="0" smtClean="0"/>
              <a:t>One suggestion</a:t>
            </a:r>
          </a:p>
          <a:p>
            <a:pPr lvl="1"/>
            <a:r>
              <a:rPr lang="en-US" dirty="0" smtClean="0"/>
              <a:t>Create Interfaces representing UI </a:t>
            </a:r>
          </a:p>
          <a:p>
            <a:pPr lvl="1"/>
            <a:r>
              <a:rPr lang="en-US" dirty="0" smtClean="0"/>
              <a:t>Code to UI instead of element</a:t>
            </a:r>
          </a:p>
          <a:p>
            <a:r>
              <a:rPr lang="en-US" dirty="0" smtClean="0"/>
              <a:t>Another suggestion:</a:t>
            </a:r>
          </a:p>
          <a:p>
            <a:pPr lvl="1"/>
            <a:r>
              <a:rPr lang="en-US" dirty="0" smtClean="0"/>
              <a:t>Create notification system</a:t>
            </a:r>
          </a:p>
          <a:p>
            <a:pPr lvl="1"/>
            <a:r>
              <a:rPr lang="en-US" dirty="0" smtClean="0"/>
              <a:t>More complicated, more powerful</a:t>
            </a:r>
            <a:endParaRPr lang="en-US" dirty="0"/>
          </a:p>
        </p:txBody>
      </p:sp>
    </p:spTree>
    <p:extLst>
      <p:ext uri="{BB962C8B-B14F-4D97-AF65-F5344CB8AC3E}">
        <p14:creationId xmlns:p14="http://schemas.microsoft.com/office/powerpoint/2010/main" val="223744521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Create and Leverage Interfaces</a:t>
            </a:r>
            <a:endParaRPr lang="en-US" dirty="0"/>
          </a:p>
        </p:txBody>
      </p:sp>
      <p:sp>
        <p:nvSpPr>
          <p:cNvPr id="7" name="Content Placeholder 6"/>
          <p:cNvSpPr>
            <a:spLocks noGrp="1"/>
          </p:cNvSpPr>
          <p:nvPr>
            <p:ph type="body" sz="quarter" idx="10"/>
          </p:nvPr>
        </p:nvSpPr>
        <p:spPr>
          <a:prstGeom prst="rect">
            <a:avLst/>
          </a:prstGeom>
        </p:spPr>
        <p:txBody>
          <a:bodyPr>
            <a:normAutofit/>
          </a:bodyPr>
          <a:lstStyle/>
          <a:p>
            <a:r>
              <a:rPr lang="en-US" sz="1800">
                <a:solidFill>
                  <a:srgbClr val="0000FF"/>
                </a:solidFill>
                <a:latin typeface="Consolas" panose="020B0609020204030204" pitchFamily="49" charset="0"/>
              </a:rPr>
              <a:t>public</a:t>
            </a:r>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interface</a:t>
            </a:r>
            <a:r>
              <a:rPr lang="en-US" sz="1800">
                <a:solidFill>
                  <a:srgbClr val="000000"/>
                </a:solidFill>
                <a:latin typeface="Consolas" panose="020B0609020204030204" pitchFamily="49" charset="0"/>
              </a:rPr>
              <a:t> IAnimationController </a:t>
            </a:r>
            <a:br>
              <a:rPr lang="en-US" sz="1800">
                <a:solidFill>
                  <a:srgbClr val="000000"/>
                </a:solidFill>
                <a:latin typeface="Consolas" panose="020B0609020204030204" pitchFamily="49" charset="0"/>
              </a:rPr>
            </a:br>
            <a:r>
              <a:rPr lang="en-US" sz="1800">
                <a:solidFill>
                  <a:srgbClr val="000000"/>
                </a:solidFill>
                <a:latin typeface="Consolas" panose="020B0609020204030204" pitchFamily="49" charset="0"/>
              </a:rPr>
              <a:t>{ </a:t>
            </a:r>
            <a:br>
              <a:rPr lang="en-US" sz="1800">
                <a:solidFill>
                  <a:srgbClr val="000000"/>
                </a:solidFill>
                <a:latin typeface="Consolas" panose="020B0609020204030204" pitchFamily="49" charset="0"/>
              </a:rPr>
            </a:br>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void</a:t>
            </a:r>
            <a:r>
              <a:rPr lang="en-US" sz="1800">
                <a:solidFill>
                  <a:srgbClr val="000000"/>
                </a:solidFill>
                <a:latin typeface="Consolas" panose="020B0609020204030204" pitchFamily="49" charset="0"/>
              </a:rPr>
              <a:t> StartAnimation(); </a:t>
            </a:r>
            <a:br>
              <a:rPr lang="en-US" sz="1800">
                <a:solidFill>
                  <a:srgbClr val="000000"/>
                </a:solidFill>
                <a:latin typeface="Consolas" panose="020B0609020204030204" pitchFamily="49" charset="0"/>
              </a:rPr>
            </a:br>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void</a:t>
            </a:r>
            <a:r>
              <a:rPr lang="en-US" sz="1800">
                <a:solidFill>
                  <a:srgbClr val="000000"/>
                </a:solidFill>
                <a:latin typeface="Consolas" panose="020B0609020204030204" pitchFamily="49" charset="0"/>
              </a:rPr>
              <a:t> EndAnimation(); </a:t>
            </a:r>
            <a:br>
              <a:rPr lang="en-US" sz="1800">
                <a:solidFill>
                  <a:srgbClr val="000000"/>
                </a:solidFill>
                <a:latin typeface="Consolas" panose="020B0609020204030204" pitchFamily="49" charset="0"/>
              </a:rPr>
            </a:br>
            <a:r>
              <a:rPr lang="en-US" sz="1800">
                <a:solidFill>
                  <a:srgbClr val="000000"/>
                </a:solidFill>
                <a:latin typeface="Consolas" panose="020B0609020204030204" pitchFamily="49" charset="0"/>
              </a:rPr>
              <a:t>} </a:t>
            </a:r>
            <a:br>
              <a:rPr lang="en-US" sz="1800">
                <a:solidFill>
                  <a:srgbClr val="000000"/>
                </a:solidFill>
                <a:latin typeface="Consolas" panose="020B0609020204030204" pitchFamily="49" charset="0"/>
              </a:rPr>
            </a:br>
            <a:r>
              <a:rPr lang="en-US" sz="1800">
                <a:solidFill>
                  <a:srgbClr val="000000"/>
                </a:solidFill>
                <a:latin typeface="Consolas" panose="020B0609020204030204" pitchFamily="49" charset="0"/>
              </a:rPr>
              <a:t/>
            </a:r>
            <a:br>
              <a:rPr lang="en-US" sz="1800">
                <a:solidFill>
                  <a:srgbClr val="000000"/>
                </a:solidFill>
                <a:latin typeface="Consolas" panose="020B0609020204030204" pitchFamily="49" charset="0"/>
              </a:rPr>
            </a:br>
            <a:r>
              <a:rPr lang="en-US" sz="1800">
                <a:solidFill>
                  <a:srgbClr val="000000"/>
                </a:solidFill>
                <a:latin typeface="Consolas" panose="020B0609020204030204" pitchFamily="49" charset="0"/>
              </a:rPr>
              <a:t/>
            </a:r>
            <a:br>
              <a:rPr lang="en-US" sz="1800">
                <a:solidFill>
                  <a:srgbClr val="000000"/>
                </a:solidFill>
                <a:latin typeface="Consolas" panose="020B0609020204030204" pitchFamily="49" charset="0"/>
              </a:rPr>
            </a:br>
            <a:r>
              <a:rPr lang="en-US" sz="1800">
                <a:solidFill>
                  <a:srgbClr val="0000FF"/>
                </a:solidFill>
                <a:latin typeface="Consolas" panose="020B0609020204030204" pitchFamily="49" charset="0"/>
              </a:rPr>
              <a:t>public</a:t>
            </a:r>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override</a:t>
            </a:r>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void</a:t>
            </a:r>
            <a:r>
              <a:rPr lang="en-US" sz="1800">
                <a:solidFill>
                  <a:srgbClr val="000000"/>
                </a:solidFill>
                <a:latin typeface="Consolas" panose="020B0609020204030204" pitchFamily="49" charset="0"/>
              </a:rPr>
              <a:t> Execute(</a:t>
            </a:r>
            <a:r>
              <a:rPr lang="en-US" sz="1800">
                <a:solidFill>
                  <a:srgbClr val="0000FF"/>
                </a:solidFill>
                <a:latin typeface="Consolas" panose="020B0609020204030204" pitchFamily="49" charset="0"/>
              </a:rPr>
              <a:t>object</a:t>
            </a:r>
            <a:r>
              <a:rPr lang="en-US" sz="1800">
                <a:solidFill>
                  <a:srgbClr val="000000"/>
                </a:solidFill>
                <a:latin typeface="Consolas" panose="020B0609020204030204" pitchFamily="49" charset="0"/>
              </a:rPr>
              <a:t> parameter) </a:t>
            </a:r>
            <a:br>
              <a:rPr lang="en-US" sz="1800">
                <a:solidFill>
                  <a:srgbClr val="000000"/>
                </a:solidFill>
                <a:latin typeface="Consolas" panose="020B0609020204030204" pitchFamily="49" charset="0"/>
              </a:rPr>
            </a:br>
            <a:r>
              <a:rPr lang="en-US" sz="1800">
                <a:solidFill>
                  <a:srgbClr val="000000"/>
                </a:solidFill>
                <a:latin typeface="Consolas" panose="020B0609020204030204" pitchFamily="49" charset="0"/>
              </a:rPr>
              <a:t>{ </a:t>
            </a:r>
            <a:br>
              <a:rPr lang="en-US" sz="1800">
                <a:solidFill>
                  <a:srgbClr val="000000"/>
                </a:solidFill>
                <a:latin typeface="Consolas" panose="020B0609020204030204" pitchFamily="49" charset="0"/>
              </a:rPr>
            </a:br>
            <a:r>
              <a:rPr lang="en-US" sz="1800">
                <a:solidFill>
                  <a:srgbClr val="000000"/>
                </a:solidFill>
                <a:latin typeface="Consolas" panose="020B0609020204030204" pitchFamily="49" charset="0"/>
              </a:rPr>
              <a:t>       _param = parameter </a:t>
            </a:r>
            <a:r>
              <a:rPr lang="en-US" sz="1800">
                <a:solidFill>
                  <a:srgbClr val="0000FF"/>
                </a:solidFill>
                <a:latin typeface="Consolas" panose="020B0609020204030204" pitchFamily="49" charset="0"/>
              </a:rPr>
              <a:t>as</a:t>
            </a:r>
            <a:r>
              <a:rPr lang="en-US" sz="1800">
                <a:solidFill>
                  <a:srgbClr val="000000"/>
                </a:solidFill>
                <a:latin typeface="Consolas" panose="020B0609020204030204" pitchFamily="49" charset="0"/>
              </a:rPr>
              <a:t> LoginParameter; </a:t>
            </a:r>
            <a:br>
              <a:rPr lang="en-US" sz="1800">
                <a:solidFill>
                  <a:srgbClr val="000000"/>
                </a:solidFill>
                <a:latin typeface="Consolas" panose="020B0609020204030204" pitchFamily="49" charset="0"/>
              </a:rPr>
            </a:br>
            <a:r>
              <a:rPr lang="en-US" sz="1800">
                <a:solidFill>
                  <a:srgbClr val="000000"/>
                </a:solidFill>
                <a:latin typeface="Consolas" panose="020B0609020204030204" pitchFamily="49" charset="0"/>
              </a:rPr>
              <a:t>       </a:t>
            </a:r>
            <a:r>
              <a:rPr lang="en-US" sz="1800">
                <a:solidFill>
                  <a:srgbClr val="0000FF"/>
                </a:solidFill>
                <a:latin typeface="Consolas" panose="020B0609020204030204" pitchFamily="49" charset="0"/>
              </a:rPr>
              <a:t>if</a:t>
            </a:r>
            <a:r>
              <a:rPr lang="en-US" sz="1800">
                <a:solidFill>
                  <a:srgbClr val="000000"/>
                </a:solidFill>
                <a:latin typeface="Consolas" panose="020B0609020204030204" pitchFamily="49" charset="0"/>
              </a:rPr>
              <a:t> (_param == </a:t>
            </a:r>
            <a:r>
              <a:rPr lang="en-US" sz="1800">
                <a:solidFill>
                  <a:srgbClr val="0000FF"/>
                </a:solidFill>
                <a:latin typeface="Consolas" panose="020B0609020204030204" pitchFamily="49" charset="0"/>
              </a:rPr>
              <a:t>null</a:t>
            </a:r>
            <a:r>
              <a:rPr lang="en-US" sz="1800">
                <a:solidFill>
                  <a:srgbClr val="000000"/>
                </a:solidFill>
                <a:latin typeface="Consolas" panose="020B0609020204030204" pitchFamily="49" charset="0"/>
              </a:rPr>
              <a:t>) { </a:t>
            </a:r>
            <a:r>
              <a:rPr lang="en-US" sz="1800">
                <a:solidFill>
                  <a:srgbClr val="0000FF"/>
                </a:solidFill>
                <a:latin typeface="Consolas" panose="020B0609020204030204" pitchFamily="49" charset="0"/>
              </a:rPr>
              <a:t>return</a:t>
            </a:r>
            <a:r>
              <a:rPr lang="en-US" sz="1800">
                <a:solidFill>
                  <a:srgbClr val="000000"/>
                </a:solidFill>
                <a:latin typeface="Consolas" panose="020B0609020204030204" pitchFamily="49" charset="0"/>
              </a:rPr>
              <a:t>;} </a:t>
            </a:r>
            <a:br>
              <a:rPr lang="en-US" sz="1800">
                <a:solidFill>
                  <a:srgbClr val="000000"/>
                </a:solidFill>
                <a:latin typeface="Consolas" panose="020B0609020204030204" pitchFamily="49" charset="0"/>
              </a:rPr>
            </a:br>
            <a:r>
              <a:rPr lang="en-US" sz="1800">
                <a:solidFill>
                  <a:srgbClr val="000000"/>
                </a:solidFill>
                <a:latin typeface="Consolas" panose="020B0609020204030204" pitchFamily="49" charset="0"/>
              </a:rPr>
              <a:t>       _param.AnimationController.StartAnimation(); </a:t>
            </a:r>
            <a:br>
              <a:rPr lang="en-US" sz="1800">
                <a:solidFill>
                  <a:srgbClr val="000000"/>
                </a:solidFill>
                <a:latin typeface="Consolas" panose="020B0609020204030204" pitchFamily="49" charset="0"/>
              </a:rPr>
            </a:br>
            <a:r>
              <a:rPr lang="en-US" sz="1800">
                <a:solidFill>
                  <a:srgbClr val="000000"/>
                </a:solidFill>
                <a:latin typeface="Consolas" panose="020B0609020204030204" pitchFamily="49" charset="0"/>
              </a:rPr>
              <a:t>       _bgw.RunWorkerAsync(_param); </a:t>
            </a:r>
            <a:br>
              <a:rPr lang="en-US" sz="1800">
                <a:solidFill>
                  <a:srgbClr val="000000"/>
                </a:solidFill>
                <a:latin typeface="Consolas" panose="020B0609020204030204" pitchFamily="49" charset="0"/>
              </a:rPr>
            </a:br>
            <a:r>
              <a:rPr lang="en-US" sz="1800">
                <a:solidFill>
                  <a:srgbClr val="000000"/>
                </a:solidFill>
                <a:latin typeface="Consolas" panose="020B0609020204030204" pitchFamily="49" charset="0"/>
              </a:rPr>
              <a:t>}</a:t>
            </a:r>
            <a:endParaRPr lang="en-US" sz="1800">
              <a:latin typeface="Consolas" panose="020B0609020204030204" pitchFamily="49" charset="0"/>
            </a:endParaRPr>
          </a:p>
          <a:p>
            <a:r>
              <a:rPr lang="en-US" sz="1800">
                <a:latin typeface="Consolas" panose="020B0609020204030204" pitchFamily="49" charset="0"/>
              </a:rPr>
              <a:t/>
            </a:r>
            <a:br>
              <a:rPr lang="en-US" sz="1800">
                <a:latin typeface="Consolas" panose="020B0609020204030204" pitchFamily="49" charset="0"/>
              </a:rPr>
            </a:br>
            <a:endParaRPr lang="en-US" sz="1800" dirty="0">
              <a:latin typeface="Consolas" panose="020B0609020204030204" pitchFamily="49" charset="0"/>
            </a:endParaRPr>
          </a:p>
        </p:txBody>
      </p:sp>
    </p:spTree>
    <p:extLst>
      <p:ext uri="{BB962C8B-B14F-4D97-AF65-F5344CB8AC3E}">
        <p14:creationId xmlns:p14="http://schemas.microsoft.com/office/powerpoint/2010/main" val="338240595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 Naming</a:t>
            </a:r>
            <a:endParaRPr lang="en-US" dirty="0"/>
          </a:p>
        </p:txBody>
      </p:sp>
      <p:sp>
        <p:nvSpPr>
          <p:cNvPr id="3" name="Content Placeholder 2"/>
          <p:cNvSpPr>
            <a:spLocks noGrp="1"/>
          </p:cNvSpPr>
          <p:nvPr>
            <p:ph idx="1"/>
          </p:nvPr>
        </p:nvSpPr>
        <p:spPr/>
        <p:txBody>
          <a:bodyPr>
            <a:normAutofit lnSpcReduction="10000"/>
          </a:bodyPr>
          <a:lstStyle/>
          <a:p>
            <a:r>
              <a:rPr lang="en-US" dirty="0" smtClean="0"/>
              <a:t>Named elements can be referred to in code</a:t>
            </a:r>
          </a:p>
          <a:p>
            <a:r>
              <a:rPr lang="en-US" dirty="0" smtClean="0"/>
              <a:t>Full intellisense support</a:t>
            </a:r>
          </a:p>
          <a:p>
            <a:r>
              <a:rPr lang="en-US" dirty="0" smtClean="0"/>
              <a:t>Two ways of naming</a:t>
            </a:r>
          </a:p>
          <a:p>
            <a:pPr lvl="1"/>
            <a:r>
              <a:rPr lang="en-US" dirty="0" smtClean="0"/>
              <a:t>XAML Name</a:t>
            </a:r>
          </a:p>
          <a:p>
            <a:pPr lvl="2"/>
            <a:r>
              <a:rPr lang="en-US" dirty="0" smtClean="0"/>
              <a:t>x:Name=“Foo”</a:t>
            </a:r>
          </a:p>
          <a:p>
            <a:pPr lvl="1"/>
            <a:r>
              <a:rPr lang="en-US" dirty="0" smtClean="0"/>
              <a:t>Element Name Property</a:t>
            </a:r>
          </a:p>
          <a:p>
            <a:pPr lvl="2"/>
            <a:r>
              <a:rPr lang="en-US" dirty="0" smtClean="0"/>
              <a:t>Name=“Foo”</a:t>
            </a:r>
          </a:p>
          <a:p>
            <a:r>
              <a:rPr lang="en-US" dirty="0" smtClean="0"/>
              <a:t>Both generate the same code</a:t>
            </a:r>
          </a:p>
          <a:p>
            <a:pPr lvl="2"/>
            <a:r>
              <a:rPr lang="en-US" dirty="0" smtClean="0"/>
              <a:t>internal </a:t>
            </a:r>
            <a:r>
              <a:rPr lang="en-US" dirty="0" err="1"/>
              <a:t>System.Windows.Controls.Image</a:t>
            </a:r>
            <a:r>
              <a:rPr lang="en-US" dirty="0"/>
              <a:t> </a:t>
            </a:r>
            <a:r>
              <a:rPr lang="en-US" dirty="0" smtClean="0"/>
              <a:t>Foo;</a:t>
            </a:r>
          </a:p>
        </p:txBody>
      </p:sp>
    </p:spTree>
    <p:extLst>
      <p:ext uri="{BB962C8B-B14F-4D97-AF65-F5344CB8AC3E}">
        <p14:creationId xmlns:p14="http://schemas.microsoft.com/office/powerpoint/2010/main" val="387785325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p:txBody>
          <a:bodyPr/>
          <a:lstStyle/>
          <a:p>
            <a:r>
              <a:rPr lang="en-US" dirty="0" smtClean="0"/>
              <a:t>UI Interaction</a:t>
            </a:r>
            <a:endParaRPr lang="en-US" dirty="0"/>
          </a:p>
        </p:txBody>
      </p:sp>
    </p:spTree>
    <p:extLst>
      <p:ext uri="{BB962C8B-B14F-4D97-AF65-F5344CB8AC3E}">
        <p14:creationId xmlns:p14="http://schemas.microsoft.com/office/powerpoint/2010/main" val="203070728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Review</a:t>
            </a:r>
            <a:endParaRPr lang="en-US" dirty="0"/>
          </a:p>
        </p:txBody>
      </p:sp>
      <p:sp>
        <p:nvSpPr>
          <p:cNvPr id="5" name="Text Placeholder 4"/>
          <p:cNvSpPr>
            <a:spLocks noGrp="1"/>
          </p:cNvSpPr>
          <p:nvPr>
            <p:ph idx="1"/>
          </p:nvPr>
        </p:nvSpPr>
        <p:spPr>
          <a:prstGeom prst="rect">
            <a:avLst/>
          </a:prstGeom>
        </p:spPr>
        <p:txBody>
          <a:bodyPr>
            <a:normAutofit lnSpcReduction="10000"/>
          </a:bodyPr>
          <a:lstStyle/>
          <a:p>
            <a:r>
              <a:rPr lang="en-US" dirty="0" smtClean="0"/>
              <a:t>MVVM is a pattern</a:t>
            </a:r>
          </a:p>
          <a:p>
            <a:pPr lvl="1"/>
            <a:r>
              <a:rPr lang="en-US" dirty="0" smtClean="0"/>
              <a:t>Not a specific implementation or code sample</a:t>
            </a:r>
          </a:p>
          <a:p>
            <a:r>
              <a:rPr lang="en-US" dirty="0" smtClean="0"/>
              <a:t>Goal is to increase</a:t>
            </a:r>
          </a:p>
          <a:p>
            <a:pPr lvl="1"/>
            <a:r>
              <a:rPr lang="en-US" dirty="0" smtClean="0"/>
              <a:t>Single Responsibility</a:t>
            </a:r>
          </a:p>
          <a:p>
            <a:pPr lvl="1"/>
            <a:r>
              <a:rPr lang="en-US" dirty="0" smtClean="0"/>
              <a:t>Code Re-use (DRY)</a:t>
            </a:r>
          </a:p>
          <a:p>
            <a:pPr lvl="1"/>
            <a:r>
              <a:rPr lang="en-US" dirty="0" smtClean="0"/>
              <a:t>Testability</a:t>
            </a:r>
          </a:p>
          <a:p>
            <a:pPr lvl="1"/>
            <a:r>
              <a:rPr lang="en-US" dirty="0" smtClean="0"/>
              <a:t>SOLID</a:t>
            </a:r>
          </a:p>
          <a:p>
            <a:r>
              <a:rPr lang="en-US" dirty="0" smtClean="0"/>
              <a:t>Many frameworks available</a:t>
            </a:r>
          </a:p>
          <a:p>
            <a:pPr lvl="1"/>
            <a:r>
              <a:rPr lang="en-US" dirty="0" smtClean="0"/>
              <a:t>Pick the one that best </a:t>
            </a:r>
            <a:r>
              <a:rPr lang="en-US" smtClean="0"/>
              <a:t>matches your needs</a:t>
            </a:r>
            <a:endParaRPr lang="en-US"/>
          </a:p>
        </p:txBody>
      </p:sp>
    </p:spTree>
    <p:extLst>
      <p:ext uri="{BB962C8B-B14F-4D97-AF65-F5344CB8AC3E}">
        <p14:creationId xmlns:p14="http://schemas.microsoft.com/office/powerpoint/2010/main" val="168397147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Custom Dictionaries</a:t>
            </a:r>
            <a:endParaRPr lang="en-US" dirty="0"/>
          </a:p>
        </p:txBody>
      </p:sp>
      <p:sp>
        <p:nvSpPr>
          <p:cNvPr id="5" name="Text Placeholder 4"/>
          <p:cNvSpPr>
            <a:spLocks noGrp="1"/>
          </p:cNvSpPr>
          <p:nvPr>
            <p:ph type="body" idx="1"/>
          </p:nvPr>
        </p:nvSpPr>
        <p:spPr/>
        <p:txBody>
          <a:bodyPr/>
          <a:lstStyle/>
          <a:p>
            <a:endParaRPr lang="en-US"/>
          </a:p>
        </p:txBody>
      </p:sp>
      <p:sp>
        <p:nvSpPr>
          <p:cNvPr id="3" name="Slide Number Placeholder 2"/>
          <p:cNvSpPr>
            <a:spLocks noGrp="1"/>
          </p:cNvSpPr>
          <p:nvPr>
            <p:ph type="sldNum" sz="quarter" idx="4294967295"/>
          </p:nvPr>
        </p:nvSpPr>
        <p:spPr>
          <a:xfrm>
            <a:off x="10871200" y="6356350"/>
            <a:ext cx="1320800" cy="365125"/>
          </a:xfrm>
          <a:prstGeom prst="rect">
            <a:avLst/>
          </a:prstGeom>
        </p:spPr>
        <p:txBody>
          <a:bodyPr/>
          <a:lstStyle/>
          <a:p>
            <a:fld id="{69E29E33-B620-47F9-BB04-8846C2A5AFCC}" type="slidenum">
              <a:rPr lang="en-US" smtClean="0"/>
              <a:pPr/>
              <a:t>162</a:t>
            </a:fld>
            <a:endParaRPr lang="en-US" dirty="0"/>
          </a:p>
        </p:txBody>
      </p:sp>
    </p:spTree>
    <p:extLst>
      <p:ext uri="{BB962C8B-B14F-4D97-AF65-F5344CB8AC3E}">
        <p14:creationId xmlns:p14="http://schemas.microsoft.com/office/powerpoint/2010/main" val="344502453"/>
      </p:ext>
    </p:extLst>
  </p:cSld>
  <p:clrMapOvr>
    <a:masterClrMapping/>
  </p:clrMapOvr>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Custom Dictionaries</a:t>
            </a:r>
            <a:endParaRPr lang="en-US" dirty="0"/>
          </a:p>
        </p:txBody>
      </p:sp>
      <p:sp>
        <p:nvSpPr>
          <p:cNvPr id="2" name="Content Placeholder 1"/>
          <p:cNvSpPr>
            <a:spLocks noGrp="1"/>
          </p:cNvSpPr>
          <p:nvPr>
            <p:ph idx="1"/>
          </p:nvPr>
        </p:nvSpPr>
        <p:spPr/>
        <p:txBody>
          <a:bodyPr/>
          <a:lstStyle/>
          <a:p>
            <a:r>
              <a:rPr lang="en-US" dirty="0" smtClean="0"/>
              <a:t>Enable by setting </a:t>
            </a:r>
            <a:r>
              <a:rPr lang="en-US" dirty="0" err="1" smtClean="0"/>
              <a:t>SpellCheck.IsEnabled</a:t>
            </a:r>
            <a:r>
              <a:rPr lang="en-US" dirty="0" smtClean="0"/>
              <a:t>=“True”</a:t>
            </a:r>
          </a:p>
          <a:p>
            <a:r>
              <a:rPr lang="en-US" dirty="0" smtClean="0"/>
              <a:t>Text File (&lt;name&gt;.</a:t>
            </a:r>
            <a:r>
              <a:rPr lang="en-US" dirty="0" err="1" smtClean="0"/>
              <a:t>lex</a:t>
            </a:r>
            <a:r>
              <a:rPr lang="en-US" dirty="0" smtClean="0"/>
              <a:t>) for custom words</a:t>
            </a:r>
          </a:p>
          <a:p>
            <a:r>
              <a:rPr lang="en-US" dirty="0" smtClean="0"/>
              <a:t>Add as a resource, assign to the </a:t>
            </a:r>
            <a:r>
              <a:rPr lang="en-US" dirty="0" err="1" smtClean="0"/>
              <a:t>CustomDictionaries</a:t>
            </a:r>
            <a:r>
              <a:rPr lang="en-US" dirty="0" smtClean="0"/>
              <a:t> collection, copy to output directory</a:t>
            </a:r>
          </a:p>
          <a:p>
            <a:r>
              <a:rPr lang="en-US" dirty="0" smtClean="0"/>
              <a:t>Four languages supported</a:t>
            </a:r>
          </a:p>
          <a:p>
            <a:pPr lvl="1"/>
            <a:r>
              <a:rPr lang="en-US" dirty="0" smtClean="0"/>
              <a:t>English, Spanish, German, French</a:t>
            </a:r>
          </a:p>
        </p:txBody>
      </p:sp>
      <p:sp>
        <p:nvSpPr>
          <p:cNvPr id="5" name="Slide Number Placeholder 4"/>
          <p:cNvSpPr>
            <a:spLocks noGrp="1"/>
          </p:cNvSpPr>
          <p:nvPr>
            <p:ph type="sldNum" sz="quarter" idx="4294967295"/>
          </p:nvPr>
        </p:nvSpPr>
        <p:spPr>
          <a:xfrm>
            <a:off x="10871200" y="6356350"/>
            <a:ext cx="1320800" cy="365125"/>
          </a:xfrm>
          <a:prstGeom prst="rect">
            <a:avLst/>
          </a:prstGeom>
        </p:spPr>
        <p:txBody>
          <a:bodyPr/>
          <a:lstStyle/>
          <a:p>
            <a:fld id="{69E29E33-B620-47F9-BB04-8846C2A5AFCC}" type="slidenum">
              <a:rPr lang="en-US" smtClean="0"/>
              <a:pPr/>
              <a:t>163</a:t>
            </a:fld>
            <a:endParaRPr lang="en-US" dirty="0"/>
          </a:p>
        </p:txBody>
      </p:sp>
    </p:spTree>
    <p:extLst>
      <p:ext uri="{BB962C8B-B14F-4D97-AF65-F5344CB8AC3E}">
        <p14:creationId xmlns:p14="http://schemas.microsoft.com/office/powerpoint/2010/main" val="63277289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Custom Dictionaries</a:t>
            </a:r>
            <a:endParaRPr lang="en-US" dirty="0"/>
          </a:p>
        </p:txBody>
      </p:sp>
      <p:sp>
        <p:nvSpPr>
          <p:cNvPr id="3" name="Slide Number Placeholder 2"/>
          <p:cNvSpPr>
            <a:spLocks noGrp="1"/>
          </p:cNvSpPr>
          <p:nvPr>
            <p:ph type="sldNum" sz="quarter" idx="12"/>
          </p:nvPr>
        </p:nvSpPr>
        <p:spPr/>
        <p:txBody>
          <a:bodyPr/>
          <a:lstStyle/>
          <a:p>
            <a:fld id="{69E29E33-B620-47F9-BB04-8846C2A5AFCC}" type="slidenum">
              <a:rPr lang="en-US" smtClean="0"/>
              <a:pPr/>
              <a:t>164</a:t>
            </a:fld>
            <a:endParaRPr lang="en-US" dirty="0"/>
          </a:p>
        </p:txBody>
      </p:sp>
    </p:spTree>
    <p:extLst>
      <p:ext uri="{BB962C8B-B14F-4D97-AF65-F5344CB8AC3E}">
        <p14:creationId xmlns:p14="http://schemas.microsoft.com/office/powerpoint/2010/main" val="5523284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Asynchronous Everywhere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94091961"/>
      </p:ext>
    </p:extLst>
  </p:cSld>
  <p:clrMapOvr>
    <a:masterClrMapping/>
  </p:clrMapOvr>
  <p:transition/>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async</a:t>
            </a:r>
            <a:r>
              <a:rPr lang="en-US" dirty="0" smtClean="0"/>
              <a:t> - await</a:t>
            </a:r>
            <a:endParaRPr lang="en-US" dirty="0"/>
          </a:p>
        </p:txBody>
      </p:sp>
      <p:sp>
        <p:nvSpPr>
          <p:cNvPr id="3" name="Content Placeholder 2"/>
          <p:cNvSpPr>
            <a:spLocks noGrp="1"/>
          </p:cNvSpPr>
          <p:nvPr>
            <p:ph type="body" sz="quarter" idx="10"/>
          </p:nvPr>
        </p:nvSpPr>
        <p:spPr>
          <a:prstGeom prst="rect">
            <a:avLst/>
          </a:prstGeom>
        </p:spPr>
        <p:txBody>
          <a:bodyPr/>
          <a:lstStyle/>
          <a:p>
            <a:r>
              <a:rPr lang="en-US" sz="2000" spc="-53" dirty="0">
                <a:solidFill>
                  <a:srgbClr val="0072C6">
                    <a:alpha val="99000"/>
                  </a:srgbClr>
                </a:solidFill>
              </a:rPr>
              <a:t>await</a:t>
            </a:r>
            <a:r>
              <a:rPr lang="en-US" sz="2000" spc="-53" dirty="0">
                <a:solidFill>
                  <a:srgbClr val="000000">
                    <a:lumMod val="75000"/>
                    <a:lumOff val="25000"/>
                    <a:alpha val="99000"/>
                  </a:srgbClr>
                </a:solidFill>
              </a:rPr>
              <a:t> is the easiest way to run asynchronously and </a:t>
            </a:r>
            <a:r>
              <a:rPr lang="en-US" sz="2000" i="1" spc="-53" dirty="0">
                <a:solidFill>
                  <a:srgbClr val="000000">
                    <a:lumMod val="75000"/>
                    <a:lumOff val="25000"/>
                    <a:alpha val="99000"/>
                  </a:srgbClr>
                </a:solidFill>
              </a:rPr>
              <a:t>in order</a:t>
            </a:r>
          </a:p>
          <a:p>
            <a:endParaRPr lang="en-US" dirty="0"/>
          </a:p>
          <a:p>
            <a:pPr defTabSz="685755"/>
            <a:r>
              <a:rPr lang="en-US" sz="1400" dirty="0">
                <a:solidFill>
                  <a:srgbClr val="0000FF"/>
                </a:solidFill>
                <a:highlight>
                  <a:srgbClr val="FFFFFF"/>
                </a:highlight>
                <a:latin typeface="Consolas"/>
              </a:rPr>
              <a:t>private</a:t>
            </a:r>
            <a:r>
              <a:rPr lang="en-US" sz="1400" dirty="0">
                <a:solidFill>
                  <a:srgbClr val="000000"/>
                </a:solidFill>
                <a:highlight>
                  <a:srgbClr val="FFFFFF"/>
                </a:highlight>
                <a:latin typeface="Consolas"/>
              </a:rPr>
              <a:t> </a:t>
            </a:r>
            <a:r>
              <a:rPr lang="en-US" sz="1400" dirty="0" err="1">
                <a:solidFill>
                  <a:srgbClr val="0000FF"/>
                </a:solidFill>
                <a:highlight>
                  <a:srgbClr val="FFFFFF"/>
                </a:highlight>
                <a:latin typeface="Consolas"/>
              </a:rPr>
              <a:t>async</a:t>
            </a:r>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void</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DownloadPage</a:t>
            </a:r>
            <a:r>
              <a:rPr lang="en-US" sz="1400" dirty="0">
                <a:solidFill>
                  <a:srgbClr val="000000"/>
                </a:solidFill>
                <a:highlight>
                  <a:srgbClr val="FFFFFF"/>
                </a:highlight>
                <a:latin typeface="Consolas"/>
              </a:rPr>
              <a:t>()</a:t>
            </a:r>
          </a:p>
          <a:p>
            <a:pPr defTabSz="685755"/>
            <a:r>
              <a:rPr lang="en-US" sz="1400" dirty="0">
                <a:solidFill>
                  <a:srgbClr val="000000"/>
                </a:solidFill>
                <a:highlight>
                  <a:srgbClr val="FFFFFF"/>
                </a:highlight>
                <a:latin typeface="Consolas"/>
              </a:rPr>
              <a:t>{ </a:t>
            </a:r>
          </a:p>
          <a:p>
            <a:pPr defTabSz="685755"/>
            <a:r>
              <a:rPr lang="en-US" sz="1400" dirty="0">
                <a:solidFill>
                  <a:srgbClr val="000000"/>
                </a:solidFill>
                <a:highlight>
                  <a:srgbClr val="FFFFFF"/>
                </a:highlight>
                <a:latin typeface="Consolas"/>
              </a:rPr>
              <a:t>    </a:t>
            </a:r>
            <a:r>
              <a:rPr lang="en-US" sz="1400" dirty="0" err="1">
                <a:solidFill>
                  <a:srgbClr val="2B91AF"/>
                </a:solidFill>
                <a:highlight>
                  <a:srgbClr val="FFFFFF"/>
                </a:highlight>
                <a:latin typeface="Consolas"/>
              </a:rPr>
              <a:t>HttpClient</a:t>
            </a:r>
            <a:r>
              <a:rPr lang="en-US" sz="1400" dirty="0">
                <a:solidFill>
                  <a:srgbClr val="000000"/>
                </a:solidFill>
                <a:highlight>
                  <a:srgbClr val="FFFFFF"/>
                </a:highlight>
                <a:latin typeface="Consolas"/>
              </a:rPr>
              <a:t> client = </a:t>
            </a:r>
            <a:r>
              <a:rPr lang="en-US" sz="1400" dirty="0">
                <a:solidFill>
                  <a:srgbClr val="0000FF"/>
                </a:solidFill>
                <a:highlight>
                  <a:srgbClr val="FFFFFF"/>
                </a:highlight>
                <a:latin typeface="Consolas"/>
              </a:rPr>
              <a:t>new</a:t>
            </a:r>
            <a:r>
              <a:rPr lang="en-US" sz="1400" dirty="0">
                <a:solidFill>
                  <a:srgbClr val="000000"/>
                </a:solidFill>
                <a:highlight>
                  <a:srgbClr val="FFFFFF"/>
                </a:highlight>
                <a:latin typeface="Consolas"/>
              </a:rPr>
              <a:t> </a:t>
            </a:r>
            <a:r>
              <a:rPr lang="en-US" sz="1400" dirty="0" err="1">
                <a:solidFill>
                  <a:srgbClr val="2B91AF"/>
                </a:solidFill>
                <a:highlight>
                  <a:srgbClr val="FFFFFF"/>
                </a:highlight>
                <a:latin typeface="Consolas"/>
              </a:rPr>
              <a:t>HttpClient</a:t>
            </a:r>
            <a:r>
              <a:rPr lang="en-US" sz="1400" dirty="0">
                <a:solidFill>
                  <a:srgbClr val="000000"/>
                </a:solidFill>
                <a:highlight>
                  <a:srgbClr val="FFFFFF"/>
                </a:highlight>
                <a:latin typeface="Consolas"/>
              </a:rPr>
              <a:t>(); </a:t>
            </a:r>
          </a:p>
          <a:p>
            <a:pPr defTabSz="685755"/>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string</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bing</a:t>
            </a:r>
            <a:r>
              <a:rPr lang="en-US" sz="1400" dirty="0">
                <a:solidFill>
                  <a:srgbClr val="000000"/>
                </a:solidFill>
                <a:highlight>
                  <a:srgbClr val="FFFFFF"/>
                </a:highlight>
                <a:latin typeface="Consolas"/>
              </a:rPr>
              <a:t> = </a:t>
            </a:r>
            <a:r>
              <a:rPr lang="en-US" sz="1400" dirty="0">
                <a:solidFill>
                  <a:srgbClr val="0000FF"/>
                </a:solidFill>
                <a:highlight>
                  <a:srgbClr val="FFFFFF"/>
                </a:highlight>
                <a:latin typeface="Consolas"/>
              </a:rPr>
              <a:t>await</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client.GetStringAsync</a:t>
            </a:r>
            <a:r>
              <a:rPr lang="en-US" sz="1400" dirty="0">
                <a:solidFill>
                  <a:srgbClr val="000000"/>
                </a:solidFill>
                <a:highlight>
                  <a:srgbClr val="FFFFFF"/>
                </a:highlight>
                <a:latin typeface="Consolas"/>
              </a:rPr>
              <a:t>(</a:t>
            </a:r>
            <a:r>
              <a:rPr lang="en-US" sz="1400" dirty="0">
                <a:solidFill>
                  <a:srgbClr val="800000"/>
                </a:solidFill>
                <a:highlight>
                  <a:srgbClr val="FFFFFF"/>
                </a:highlight>
                <a:latin typeface="Consolas"/>
              </a:rPr>
              <a:t>"http://www.bing.com"</a:t>
            </a:r>
            <a:r>
              <a:rPr lang="en-US" sz="1400" dirty="0">
                <a:solidFill>
                  <a:srgbClr val="000000"/>
                </a:solidFill>
                <a:highlight>
                  <a:srgbClr val="FFFFFF"/>
                </a:highlight>
                <a:latin typeface="Consolas"/>
              </a:rPr>
              <a:t>); </a:t>
            </a:r>
          </a:p>
          <a:p>
            <a:pPr defTabSz="685755"/>
            <a:r>
              <a:rPr lang="en-US" sz="1400" dirty="0">
                <a:solidFill>
                  <a:srgbClr val="000000"/>
                </a:solidFill>
                <a:highlight>
                  <a:srgbClr val="FFFFFF"/>
                </a:highlight>
                <a:latin typeface="Consolas"/>
              </a:rPr>
              <a:t>    </a:t>
            </a:r>
            <a:r>
              <a:rPr lang="en-US" sz="1400" dirty="0">
                <a:solidFill>
                  <a:srgbClr val="0000FF"/>
                </a:solidFill>
                <a:highlight>
                  <a:srgbClr val="FFFFFF"/>
                </a:highlight>
                <a:latin typeface="Consolas"/>
              </a:rPr>
              <a:t>string</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ms</a:t>
            </a:r>
            <a:r>
              <a:rPr lang="en-US" sz="1400" dirty="0">
                <a:solidFill>
                  <a:srgbClr val="000000"/>
                </a:solidFill>
                <a:highlight>
                  <a:srgbClr val="FFFFFF"/>
                </a:highlight>
                <a:latin typeface="Consolas"/>
              </a:rPr>
              <a:t> = </a:t>
            </a:r>
            <a:r>
              <a:rPr lang="en-US" sz="1400" dirty="0">
                <a:solidFill>
                  <a:srgbClr val="0000FF"/>
                </a:solidFill>
                <a:highlight>
                  <a:srgbClr val="FFFFFF"/>
                </a:highlight>
                <a:latin typeface="Consolas"/>
              </a:rPr>
              <a:t>await</a:t>
            </a:r>
            <a:r>
              <a:rPr lang="en-US" sz="1400" dirty="0">
                <a:solidFill>
                  <a:srgbClr val="000000"/>
                </a:solidFill>
                <a:highlight>
                  <a:srgbClr val="FFFFFF"/>
                </a:highlight>
                <a:latin typeface="Consolas"/>
              </a:rPr>
              <a:t> </a:t>
            </a:r>
            <a:r>
              <a:rPr lang="en-US" sz="1400" dirty="0" err="1">
                <a:solidFill>
                  <a:srgbClr val="000000"/>
                </a:solidFill>
                <a:highlight>
                  <a:srgbClr val="FFFFFF"/>
                </a:highlight>
                <a:latin typeface="Consolas"/>
              </a:rPr>
              <a:t>client.GetStringAsync</a:t>
            </a:r>
            <a:r>
              <a:rPr lang="en-US" sz="1400" dirty="0">
                <a:solidFill>
                  <a:srgbClr val="000000"/>
                </a:solidFill>
                <a:highlight>
                  <a:srgbClr val="FFFFFF"/>
                </a:highlight>
                <a:latin typeface="Consolas"/>
              </a:rPr>
              <a:t>(</a:t>
            </a:r>
            <a:r>
              <a:rPr lang="en-US" sz="1400" dirty="0">
                <a:solidFill>
                  <a:srgbClr val="800000"/>
                </a:solidFill>
                <a:highlight>
                  <a:srgbClr val="FFFFFF"/>
                </a:highlight>
                <a:latin typeface="Consolas"/>
              </a:rPr>
              <a:t>"http://www.microsoft.com"</a:t>
            </a:r>
            <a:r>
              <a:rPr lang="en-US" sz="1400" dirty="0">
                <a:solidFill>
                  <a:srgbClr val="000000"/>
                </a:solidFill>
                <a:highlight>
                  <a:srgbClr val="FFFFFF"/>
                </a:highlight>
                <a:latin typeface="Consolas"/>
              </a:rPr>
              <a:t>); </a:t>
            </a:r>
          </a:p>
          <a:p>
            <a:pPr defTabSz="685755"/>
            <a:r>
              <a:rPr lang="en-US" sz="1400" dirty="0">
                <a:solidFill>
                  <a:srgbClr val="000000"/>
                </a:solidFill>
                <a:highlight>
                  <a:srgbClr val="FFFFFF"/>
                </a:highlight>
                <a:latin typeface="Consolas"/>
              </a:rPr>
              <a:t>}</a:t>
            </a:r>
          </a:p>
          <a:p>
            <a:endParaRPr lang="en-US" dirty="0"/>
          </a:p>
        </p:txBody>
      </p:sp>
    </p:spTree>
    <p:extLst>
      <p:ext uri="{BB962C8B-B14F-4D97-AF65-F5344CB8AC3E}">
        <p14:creationId xmlns:p14="http://schemas.microsoft.com/office/powerpoint/2010/main" val="258893416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a:t>
            </a:r>
            <a:endParaRPr lang="en-US" dirty="0"/>
          </a:p>
        </p:txBody>
      </p:sp>
      <p:sp>
        <p:nvSpPr>
          <p:cNvPr id="5" name="Content Placeholder 4"/>
          <p:cNvSpPr>
            <a:spLocks noGrp="1"/>
          </p:cNvSpPr>
          <p:nvPr>
            <p:ph type="body" sz="quarter" idx="10"/>
          </p:nvPr>
        </p:nvSpPr>
        <p:spPr>
          <a:prstGeom prst="rect">
            <a:avLst/>
          </a:prstGeom>
        </p:spPr>
        <p:txBody>
          <a:bodyPr>
            <a:normAutofit lnSpcReduction="10000"/>
          </a:bodyPr>
          <a:lstStyle/>
          <a:p>
            <a:r>
              <a:rPr lang="en-US" spc="-53" dirty="0">
                <a:solidFill>
                  <a:srgbClr val="000000">
                    <a:lumMod val="75000"/>
                    <a:lumOff val="25000"/>
                    <a:alpha val="99000"/>
                  </a:srgbClr>
                </a:solidFill>
              </a:rPr>
              <a:t>Tasks provide more control, like running in parallel</a:t>
            </a:r>
          </a:p>
          <a:p>
            <a:endParaRPr lang="en-US" dirty="0" smtClean="0"/>
          </a:p>
          <a:p>
            <a:pPr defTabSz="685755"/>
            <a:r>
              <a:rPr lang="en-US" sz="1900" dirty="0">
                <a:solidFill>
                  <a:srgbClr val="0000FF"/>
                </a:solidFill>
                <a:highlight>
                  <a:srgbClr val="FFFFFF"/>
                </a:highlight>
                <a:latin typeface="Consolas"/>
              </a:rPr>
              <a:t>private</a:t>
            </a:r>
            <a:r>
              <a:rPr lang="en-US" sz="1900" dirty="0">
                <a:solidFill>
                  <a:srgbClr val="000000"/>
                </a:solidFill>
                <a:highlight>
                  <a:srgbClr val="FFFFFF"/>
                </a:highlight>
                <a:latin typeface="Consolas"/>
              </a:rPr>
              <a:t> </a:t>
            </a:r>
            <a:r>
              <a:rPr lang="en-US" sz="1900" dirty="0" err="1">
                <a:solidFill>
                  <a:srgbClr val="0000FF"/>
                </a:solidFill>
                <a:highlight>
                  <a:srgbClr val="FFFFFF"/>
                </a:highlight>
                <a:latin typeface="Consolas"/>
              </a:rPr>
              <a:t>async</a:t>
            </a:r>
            <a:r>
              <a:rPr lang="en-US" sz="1900" dirty="0">
                <a:solidFill>
                  <a:srgbClr val="000000"/>
                </a:solidFill>
                <a:highlight>
                  <a:srgbClr val="FFFFFF"/>
                </a:highlight>
                <a:latin typeface="Consolas"/>
              </a:rPr>
              <a:t> </a:t>
            </a:r>
            <a:r>
              <a:rPr lang="en-US" sz="1900" dirty="0">
                <a:solidFill>
                  <a:srgbClr val="0000FF"/>
                </a:solidFill>
                <a:highlight>
                  <a:srgbClr val="FFFFFF"/>
                </a:highlight>
                <a:latin typeface="Consolas"/>
              </a:rPr>
              <a:t>void</a:t>
            </a:r>
            <a:r>
              <a:rPr lang="en-US" sz="1900" dirty="0">
                <a:solidFill>
                  <a:srgbClr val="000000"/>
                </a:solidFill>
                <a:highlight>
                  <a:srgbClr val="FFFFFF"/>
                </a:highlight>
                <a:latin typeface="Consolas"/>
              </a:rPr>
              <a:t> </a:t>
            </a:r>
            <a:r>
              <a:rPr lang="en-US" sz="1900" dirty="0" err="1">
                <a:solidFill>
                  <a:srgbClr val="000000"/>
                </a:solidFill>
                <a:highlight>
                  <a:srgbClr val="FFFFFF"/>
                </a:highlight>
                <a:latin typeface="Consolas"/>
              </a:rPr>
              <a:t>DownloadPage</a:t>
            </a:r>
            <a:r>
              <a:rPr lang="en-US" sz="1900" dirty="0">
                <a:solidFill>
                  <a:srgbClr val="000000"/>
                </a:solidFill>
                <a:highlight>
                  <a:srgbClr val="FFFFFF"/>
                </a:highlight>
                <a:latin typeface="Consolas"/>
              </a:rPr>
              <a:t>()</a:t>
            </a:r>
          </a:p>
          <a:p>
            <a:pPr defTabSz="685755"/>
            <a:r>
              <a:rPr lang="en-US" sz="1900" dirty="0">
                <a:solidFill>
                  <a:srgbClr val="000000"/>
                </a:solidFill>
                <a:highlight>
                  <a:srgbClr val="FFFFFF"/>
                </a:highlight>
                <a:latin typeface="Consolas"/>
              </a:rPr>
              <a:t>{ </a:t>
            </a:r>
          </a:p>
          <a:p>
            <a:pPr defTabSz="685755"/>
            <a:r>
              <a:rPr lang="en-US" sz="1900" dirty="0">
                <a:solidFill>
                  <a:srgbClr val="000000"/>
                </a:solidFill>
                <a:highlight>
                  <a:srgbClr val="FFFFFF"/>
                </a:highlight>
                <a:latin typeface="Consolas"/>
              </a:rPr>
              <a:t>    </a:t>
            </a:r>
            <a:r>
              <a:rPr lang="en-US" sz="1900" dirty="0" err="1">
                <a:solidFill>
                  <a:srgbClr val="2B91AF"/>
                </a:solidFill>
                <a:highlight>
                  <a:srgbClr val="FFFFFF"/>
                </a:highlight>
                <a:latin typeface="Consolas"/>
              </a:rPr>
              <a:t>HttpClient</a:t>
            </a:r>
            <a:r>
              <a:rPr lang="en-US" sz="1900" dirty="0">
                <a:solidFill>
                  <a:srgbClr val="000000"/>
                </a:solidFill>
                <a:highlight>
                  <a:srgbClr val="FFFFFF"/>
                </a:highlight>
                <a:latin typeface="Consolas"/>
              </a:rPr>
              <a:t> client = </a:t>
            </a:r>
            <a:r>
              <a:rPr lang="en-US" sz="1900" dirty="0">
                <a:solidFill>
                  <a:srgbClr val="0000FF"/>
                </a:solidFill>
                <a:highlight>
                  <a:srgbClr val="FFFFFF"/>
                </a:highlight>
                <a:latin typeface="Consolas"/>
              </a:rPr>
              <a:t>new</a:t>
            </a:r>
            <a:r>
              <a:rPr lang="en-US" sz="1900" dirty="0">
                <a:solidFill>
                  <a:srgbClr val="000000"/>
                </a:solidFill>
                <a:highlight>
                  <a:srgbClr val="FFFFFF"/>
                </a:highlight>
                <a:latin typeface="Consolas"/>
              </a:rPr>
              <a:t> </a:t>
            </a:r>
            <a:r>
              <a:rPr lang="en-US" sz="1900" dirty="0" err="1">
                <a:solidFill>
                  <a:srgbClr val="2B91AF"/>
                </a:solidFill>
                <a:highlight>
                  <a:srgbClr val="FFFFFF"/>
                </a:highlight>
                <a:latin typeface="Consolas"/>
              </a:rPr>
              <a:t>HttpClient</a:t>
            </a:r>
            <a:r>
              <a:rPr lang="en-US" sz="1900" dirty="0">
                <a:solidFill>
                  <a:srgbClr val="000000"/>
                </a:solidFill>
                <a:highlight>
                  <a:srgbClr val="FFFFFF"/>
                </a:highlight>
                <a:latin typeface="Consolas"/>
              </a:rPr>
              <a:t>();</a:t>
            </a:r>
          </a:p>
          <a:p>
            <a:pPr defTabSz="685755"/>
            <a:r>
              <a:rPr lang="en-US" sz="1900" dirty="0">
                <a:solidFill>
                  <a:srgbClr val="0000FF"/>
                </a:solidFill>
                <a:highlight>
                  <a:srgbClr val="FFFFFF"/>
                </a:highlight>
                <a:latin typeface="Consolas"/>
              </a:rPr>
              <a:t>    </a:t>
            </a:r>
            <a:r>
              <a:rPr lang="en-US" sz="1900" dirty="0" err="1">
                <a:solidFill>
                  <a:srgbClr val="0000FF"/>
                </a:solidFill>
                <a:highlight>
                  <a:srgbClr val="FFFFFF"/>
                </a:highlight>
                <a:latin typeface="Consolas"/>
              </a:rPr>
              <a:t>var</a:t>
            </a:r>
            <a:r>
              <a:rPr lang="en-US" sz="1900" dirty="0">
                <a:solidFill>
                  <a:srgbClr val="000000"/>
                </a:solidFill>
                <a:highlight>
                  <a:srgbClr val="FFFFFF"/>
                </a:highlight>
                <a:latin typeface="Consolas"/>
              </a:rPr>
              <a:t> tasks = </a:t>
            </a:r>
            <a:r>
              <a:rPr lang="en-US" sz="1900" dirty="0">
                <a:solidFill>
                  <a:srgbClr val="0000FF"/>
                </a:solidFill>
                <a:highlight>
                  <a:srgbClr val="FFFFFF"/>
                </a:highlight>
                <a:latin typeface="Consolas"/>
              </a:rPr>
              <a:t>new</a:t>
            </a:r>
            <a:r>
              <a:rPr lang="en-US" sz="1900" dirty="0">
                <a:solidFill>
                  <a:srgbClr val="000000"/>
                </a:solidFill>
                <a:highlight>
                  <a:srgbClr val="FFFFFF"/>
                </a:highlight>
                <a:latin typeface="Consolas"/>
              </a:rPr>
              <a:t> </a:t>
            </a:r>
            <a:r>
              <a:rPr lang="en-US" sz="1900" dirty="0">
                <a:solidFill>
                  <a:srgbClr val="2B91AF"/>
                </a:solidFill>
                <a:highlight>
                  <a:srgbClr val="FFFFFF"/>
                </a:highlight>
                <a:latin typeface="Consolas"/>
              </a:rPr>
              <a:t>Task</a:t>
            </a:r>
            <a:r>
              <a:rPr lang="en-US" sz="1900" dirty="0">
                <a:solidFill>
                  <a:srgbClr val="000000"/>
                </a:solidFill>
                <a:highlight>
                  <a:srgbClr val="FFFFFF"/>
                </a:highlight>
                <a:latin typeface="Consolas"/>
              </a:rPr>
              <a:t>&lt;</a:t>
            </a:r>
            <a:r>
              <a:rPr lang="en-US" sz="1900" dirty="0">
                <a:solidFill>
                  <a:srgbClr val="0000FF"/>
                </a:solidFill>
                <a:highlight>
                  <a:srgbClr val="FFFFFF"/>
                </a:highlight>
                <a:latin typeface="Consolas"/>
              </a:rPr>
              <a:t>string</a:t>
            </a:r>
            <a:r>
              <a:rPr lang="en-US" sz="1900" dirty="0">
                <a:solidFill>
                  <a:srgbClr val="000000"/>
                </a:solidFill>
                <a:highlight>
                  <a:srgbClr val="FFFFFF"/>
                </a:highlight>
                <a:latin typeface="Consolas"/>
              </a:rPr>
              <a:t>&gt;[]</a:t>
            </a:r>
          </a:p>
          <a:p>
            <a:pPr defTabSz="685755"/>
            <a:r>
              <a:rPr lang="en-US" sz="1900" dirty="0">
                <a:solidFill>
                  <a:srgbClr val="000000"/>
                </a:solidFill>
                <a:highlight>
                  <a:srgbClr val="FFFFFF"/>
                </a:highlight>
                <a:latin typeface="Consolas"/>
              </a:rPr>
              <a:t>    {</a:t>
            </a:r>
          </a:p>
          <a:p>
            <a:pPr defTabSz="685755"/>
            <a:r>
              <a:rPr lang="en-US" sz="1900" dirty="0">
                <a:solidFill>
                  <a:srgbClr val="000000"/>
                </a:solidFill>
                <a:highlight>
                  <a:srgbClr val="FFFFFF"/>
                </a:highlight>
                <a:latin typeface="Consolas"/>
              </a:rPr>
              <a:t>        </a:t>
            </a:r>
            <a:r>
              <a:rPr lang="en-US" sz="1900" dirty="0" err="1">
                <a:solidFill>
                  <a:srgbClr val="000000"/>
                </a:solidFill>
                <a:highlight>
                  <a:srgbClr val="FFFFFF"/>
                </a:highlight>
                <a:latin typeface="Consolas"/>
              </a:rPr>
              <a:t>client.GetStringAsync</a:t>
            </a:r>
            <a:r>
              <a:rPr lang="en-US" sz="1900" dirty="0">
                <a:solidFill>
                  <a:srgbClr val="000000"/>
                </a:solidFill>
                <a:highlight>
                  <a:srgbClr val="FFFFFF"/>
                </a:highlight>
                <a:latin typeface="Consolas"/>
              </a:rPr>
              <a:t>(</a:t>
            </a:r>
            <a:r>
              <a:rPr lang="en-US" sz="1900" dirty="0">
                <a:solidFill>
                  <a:srgbClr val="800000"/>
                </a:solidFill>
                <a:highlight>
                  <a:srgbClr val="FFFFFF"/>
                </a:highlight>
                <a:latin typeface="Consolas"/>
              </a:rPr>
              <a:t>"http://www.bing.com"</a:t>
            </a:r>
            <a:r>
              <a:rPr lang="en-US" sz="1900" dirty="0">
                <a:solidFill>
                  <a:srgbClr val="000000"/>
                </a:solidFill>
                <a:highlight>
                  <a:srgbClr val="FFFFFF"/>
                </a:highlight>
                <a:latin typeface="Consolas"/>
              </a:rPr>
              <a:t>),</a:t>
            </a:r>
          </a:p>
          <a:p>
            <a:pPr defTabSz="685755"/>
            <a:r>
              <a:rPr lang="en-US" sz="1900" dirty="0">
                <a:solidFill>
                  <a:srgbClr val="000000"/>
                </a:solidFill>
                <a:highlight>
                  <a:srgbClr val="FFFFFF"/>
                </a:highlight>
                <a:latin typeface="Consolas"/>
              </a:rPr>
              <a:t>        </a:t>
            </a:r>
            <a:r>
              <a:rPr lang="en-US" sz="1900" dirty="0" err="1">
                <a:solidFill>
                  <a:srgbClr val="000000"/>
                </a:solidFill>
                <a:highlight>
                  <a:srgbClr val="FFFFFF"/>
                </a:highlight>
                <a:latin typeface="Consolas"/>
              </a:rPr>
              <a:t>client.GetStringAsync</a:t>
            </a:r>
            <a:r>
              <a:rPr lang="en-US" sz="1900" dirty="0">
                <a:solidFill>
                  <a:srgbClr val="000000"/>
                </a:solidFill>
                <a:highlight>
                  <a:srgbClr val="FFFFFF"/>
                </a:highlight>
                <a:latin typeface="Consolas"/>
              </a:rPr>
              <a:t>(</a:t>
            </a:r>
            <a:r>
              <a:rPr lang="en-US" sz="1900" dirty="0">
                <a:solidFill>
                  <a:srgbClr val="800000"/>
                </a:solidFill>
                <a:highlight>
                  <a:srgbClr val="FFFFFF"/>
                </a:highlight>
                <a:latin typeface="Consolas"/>
              </a:rPr>
              <a:t>"http://www.microsoft.com"</a:t>
            </a:r>
            <a:r>
              <a:rPr lang="en-US" sz="1900" dirty="0">
                <a:solidFill>
                  <a:srgbClr val="000000"/>
                </a:solidFill>
                <a:highlight>
                  <a:srgbClr val="FFFFFF"/>
                </a:highlight>
                <a:latin typeface="Consolas"/>
              </a:rPr>
              <a:t>),</a:t>
            </a:r>
          </a:p>
          <a:p>
            <a:pPr defTabSz="685755"/>
            <a:r>
              <a:rPr lang="en-US" sz="1900" dirty="0">
                <a:solidFill>
                  <a:srgbClr val="000000"/>
                </a:solidFill>
                <a:highlight>
                  <a:srgbClr val="FFFFFF"/>
                </a:highlight>
                <a:latin typeface="Consolas"/>
              </a:rPr>
              <a:t>    };</a:t>
            </a:r>
          </a:p>
          <a:p>
            <a:pPr defTabSz="685755"/>
            <a:r>
              <a:rPr lang="en-US" sz="1900" dirty="0">
                <a:solidFill>
                  <a:srgbClr val="000000"/>
                </a:solidFill>
                <a:highlight>
                  <a:srgbClr val="FFFFFF"/>
                </a:highlight>
                <a:latin typeface="Consolas"/>
              </a:rPr>
              <a:t>    </a:t>
            </a:r>
            <a:r>
              <a:rPr lang="en-US" sz="1900" dirty="0" err="1">
                <a:solidFill>
                  <a:srgbClr val="0000FF"/>
                </a:solidFill>
                <a:highlight>
                  <a:srgbClr val="FFFFFF"/>
                </a:highlight>
                <a:latin typeface="Consolas"/>
              </a:rPr>
              <a:t>int</a:t>
            </a:r>
            <a:r>
              <a:rPr lang="en-US" sz="1900" dirty="0">
                <a:solidFill>
                  <a:srgbClr val="000000"/>
                </a:solidFill>
                <a:highlight>
                  <a:srgbClr val="FFFFFF"/>
                </a:highlight>
                <a:latin typeface="Consolas"/>
              </a:rPr>
              <a:t> first = </a:t>
            </a:r>
            <a:r>
              <a:rPr lang="en-US" sz="1900" dirty="0">
                <a:solidFill>
                  <a:srgbClr val="0000FF"/>
                </a:solidFill>
                <a:highlight>
                  <a:srgbClr val="FFFFFF"/>
                </a:highlight>
                <a:latin typeface="Consolas"/>
              </a:rPr>
              <a:t>await</a:t>
            </a:r>
            <a:r>
              <a:rPr lang="en-US" sz="1900" dirty="0">
                <a:solidFill>
                  <a:srgbClr val="000000"/>
                </a:solidFill>
                <a:highlight>
                  <a:srgbClr val="FFFFFF"/>
                </a:highlight>
                <a:latin typeface="Consolas"/>
              </a:rPr>
              <a:t> </a:t>
            </a:r>
            <a:r>
              <a:rPr lang="en-US" sz="1900" dirty="0" err="1">
                <a:solidFill>
                  <a:srgbClr val="2B91AF"/>
                </a:solidFill>
                <a:highlight>
                  <a:srgbClr val="FFFFFF"/>
                </a:highlight>
                <a:latin typeface="Consolas"/>
              </a:rPr>
              <a:t>Task</a:t>
            </a:r>
            <a:r>
              <a:rPr lang="en-US" sz="1900" dirty="0" err="1">
                <a:solidFill>
                  <a:srgbClr val="000000"/>
                </a:solidFill>
                <a:highlight>
                  <a:srgbClr val="FFFFFF"/>
                </a:highlight>
                <a:latin typeface="Consolas"/>
              </a:rPr>
              <a:t>.WaitAny</a:t>
            </a:r>
            <a:r>
              <a:rPr lang="en-US" sz="1900" dirty="0">
                <a:solidFill>
                  <a:srgbClr val="000000"/>
                </a:solidFill>
                <a:highlight>
                  <a:srgbClr val="FFFFFF"/>
                </a:highlight>
                <a:latin typeface="Consolas"/>
              </a:rPr>
              <a:t>(tasks);</a:t>
            </a:r>
          </a:p>
          <a:p>
            <a:pPr defTabSz="685755"/>
            <a:r>
              <a:rPr lang="en-US" sz="1900" dirty="0">
                <a:solidFill>
                  <a:srgbClr val="000000"/>
                </a:solidFill>
                <a:highlight>
                  <a:srgbClr val="FFFFFF"/>
                </a:highlight>
                <a:latin typeface="Consolas"/>
              </a:rPr>
              <a:t>    </a:t>
            </a:r>
            <a:r>
              <a:rPr lang="en-US" sz="1900" dirty="0">
                <a:solidFill>
                  <a:srgbClr val="0000FF"/>
                </a:solidFill>
                <a:highlight>
                  <a:srgbClr val="FFFFFF"/>
                </a:highlight>
                <a:latin typeface="Consolas"/>
              </a:rPr>
              <a:t>string</a:t>
            </a:r>
            <a:r>
              <a:rPr lang="en-US" sz="1900" dirty="0">
                <a:solidFill>
                  <a:srgbClr val="000000"/>
                </a:solidFill>
                <a:highlight>
                  <a:srgbClr val="FFFFFF"/>
                </a:highlight>
                <a:latin typeface="Consolas"/>
              </a:rPr>
              <a:t> </a:t>
            </a:r>
            <a:r>
              <a:rPr lang="en-US" sz="1900" dirty="0" err="1">
                <a:solidFill>
                  <a:srgbClr val="000000"/>
                </a:solidFill>
                <a:highlight>
                  <a:srgbClr val="FFFFFF"/>
                </a:highlight>
                <a:latin typeface="Consolas"/>
              </a:rPr>
              <a:t>firstPage</a:t>
            </a:r>
            <a:r>
              <a:rPr lang="en-US" sz="1900" dirty="0">
                <a:solidFill>
                  <a:srgbClr val="000000"/>
                </a:solidFill>
                <a:highlight>
                  <a:srgbClr val="FFFFFF"/>
                </a:highlight>
                <a:latin typeface="Consolas"/>
              </a:rPr>
              <a:t> = tasks[first].Result;</a:t>
            </a:r>
          </a:p>
          <a:p>
            <a:pPr defTabSz="685755"/>
            <a:r>
              <a:rPr lang="en-US" sz="1900" dirty="0">
                <a:solidFill>
                  <a:srgbClr val="000000"/>
                </a:solidFill>
                <a:highlight>
                  <a:srgbClr val="FFFFFF"/>
                </a:highlight>
                <a:latin typeface="Consolas"/>
              </a:rPr>
              <a:t>}</a:t>
            </a:r>
          </a:p>
        </p:txBody>
      </p:sp>
    </p:spTree>
    <p:extLst>
      <p:ext uri="{BB962C8B-B14F-4D97-AF65-F5344CB8AC3E}">
        <p14:creationId xmlns:p14="http://schemas.microsoft.com/office/powerpoint/2010/main" val="384764834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8.1</a:t>
            </a: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59711715"/>
      </p:ext>
    </p:extLst>
  </p:cSld>
  <p:clrMapOvr>
    <a:masterClrMapping/>
  </p:clrMapOvr>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solidFill>
                  <a:schemeClr val="tx1">
                    <a:alpha val="98824"/>
                  </a:schemeClr>
                </a:solidFill>
                <a:latin typeface="Segoe UI Light" panose="020B0502040204020203" pitchFamily="34" charset="0"/>
                <a:cs typeface="Segoe UI Light" panose="020B0502040204020203" pitchFamily="34" charset="0"/>
              </a:rPr>
              <a:t>Windows </a:t>
            </a:r>
            <a:r>
              <a:rPr lang="en-US" dirty="0" smtClean="0">
                <a:solidFill>
                  <a:schemeClr val="tx1">
                    <a:alpha val="98824"/>
                  </a:schemeClr>
                </a:solidFill>
                <a:latin typeface="Segoe UI Light" panose="020B0502040204020203" pitchFamily="34" charset="0"/>
                <a:cs typeface="Segoe UI Light" panose="020B0502040204020203" pitchFamily="34" charset="0"/>
              </a:rPr>
              <a:t>8.1 </a:t>
            </a:r>
            <a:r>
              <a:rPr lang="en-US" dirty="0">
                <a:solidFill>
                  <a:schemeClr val="tx1">
                    <a:alpha val="98824"/>
                  </a:schemeClr>
                </a:solidFill>
                <a:latin typeface="Segoe UI Light" panose="020B0502040204020203" pitchFamily="34" charset="0"/>
                <a:cs typeface="Segoe UI Light" panose="020B0502040204020203" pitchFamily="34" charset="0"/>
              </a:rPr>
              <a:t>is </a:t>
            </a:r>
            <a:r>
              <a:rPr lang="en-US" dirty="0" smtClean="0">
                <a:solidFill>
                  <a:schemeClr val="tx1">
                    <a:alpha val="98824"/>
                  </a:schemeClr>
                </a:solidFill>
                <a:latin typeface="Segoe UI Light" panose="020B0502040204020203" pitchFamily="34" charset="0"/>
                <a:cs typeface="Segoe UI Light" panose="020B0502040204020203" pitchFamily="34" charset="0"/>
              </a:rPr>
              <a:t>Windows </a:t>
            </a:r>
            <a:r>
              <a:rPr lang="en-US" dirty="0" err="1" smtClean="0">
                <a:solidFill>
                  <a:schemeClr val="tx1">
                    <a:alpha val="98824"/>
                  </a:schemeClr>
                </a:solidFill>
                <a:latin typeface="Segoe UI Light" panose="020B0502040204020203" pitchFamily="34" charset="0"/>
                <a:cs typeface="Segoe UI Light" panose="020B0502040204020203" pitchFamily="34" charset="0"/>
              </a:rPr>
              <a:t>vNext</a:t>
            </a:r>
            <a:endParaRPr lang="en-US" dirty="0">
              <a:solidFill>
                <a:schemeClr val="tx1">
                  <a:alpha val="98824"/>
                </a:schemeClr>
              </a:solidFill>
              <a:latin typeface="Segoe UI Light" panose="020B0502040204020203" pitchFamily="34" charset="0"/>
              <a:cs typeface="Segoe UI Light" panose="020B0502040204020203" pitchFamily="34" charset="0"/>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55326" y="1814157"/>
            <a:ext cx="6145169" cy="3320875"/>
          </a:xfrm>
          <a:prstGeom prst="rect">
            <a:avLst/>
          </a:prstGeom>
          <a:solidFill>
            <a:schemeClr val="tx1"/>
          </a:solidFill>
        </p:spPr>
      </p:pic>
      <p:sp>
        <p:nvSpPr>
          <p:cNvPr id="20" name="TextBox 19"/>
          <p:cNvSpPr txBox="1"/>
          <p:nvPr/>
        </p:nvSpPr>
        <p:spPr>
          <a:xfrm>
            <a:off x="1634385" y="5806974"/>
            <a:ext cx="2649764" cy="138499"/>
          </a:xfrm>
          <a:prstGeom prst="rect">
            <a:avLst/>
          </a:prstGeom>
          <a:noFill/>
        </p:spPr>
        <p:txBody>
          <a:bodyPr wrap="none" lIns="0" tIns="0" rIns="0" bIns="0" rtlCol="0">
            <a:spAutoFit/>
          </a:bodyPr>
          <a:lstStyle/>
          <a:p>
            <a:r>
              <a:rPr lang="en-US" sz="800" dirty="0">
                <a:solidFill>
                  <a:schemeClr val="tx1">
                    <a:lumMod val="90000"/>
                    <a:lumOff val="10000"/>
                  </a:schemeClr>
                </a:solidFill>
              </a:rPr>
              <a:t>Units Since Launch of </a:t>
            </a:r>
            <a:r>
              <a:rPr lang="en-US" sz="900" dirty="0">
                <a:solidFill>
                  <a:schemeClr val="tx1">
                    <a:lumMod val="90000"/>
                    <a:lumOff val="10000"/>
                  </a:schemeClr>
                </a:solidFill>
              </a:rPr>
              <a:t>Windows</a:t>
            </a:r>
            <a:r>
              <a:rPr lang="en-US" sz="800" dirty="0">
                <a:solidFill>
                  <a:schemeClr val="tx1">
                    <a:lumMod val="90000"/>
                    <a:lumOff val="10000"/>
                  </a:schemeClr>
                </a:solidFill>
              </a:rPr>
              <a:t> 7 as of March 2012, IDC</a:t>
            </a:r>
          </a:p>
        </p:txBody>
      </p:sp>
    </p:spTree>
    <p:extLst>
      <p:ext uri="{BB962C8B-B14F-4D97-AF65-F5344CB8AC3E}">
        <p14:creationId xmlns:p14="http://schemas.microsoft.com/office/powerpoint/2010/main" val="248638211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Window Document</a:t>
            </a:r>
          </a:p>
        </p:txBody>
      </p:sp>
      <p:sp>
        <p:nvSpPr>
          <p:cNvPr id="3" name="Text Placeholder 2"/>
          <p:cNvSpPr>
            <a:spLocks noGrp="1"/>
          </p:cNvSpPr>
          <p:nvPr>
            <p:ph type="body" sz="quarter" idx="10"/>
          </p:nvPr>
        </p:nvSpPr>
        <p:spPr/>
        <p:txBody>
          <a:bodyPr/>
          <a:lstStyle/>
          <a:p>
            <a:r>
              <a:rPr lang="en-US" sz="2000" dirty="0">
                <a:solidFill>
                  <a:srgbClr val="0000FF"/>
                </a:solidFill>
              </a:rPr>
              <a:t>&lt;</a:t>
            </a:r>
            <a:r>
              <a:rPr lang="en-US" sz="2000" dirty="0">
                <a:solidFill>
                  <a:srgbClr val="800000"/>
                </a:solidFill>
              </a:rPr>
              <a:t>Window </a:t>
            </a:r>
            <a:r>
              <a:rPr lang="en-US" sz="2000" dirty="0">
                <a:solidFill>
                  <a:srgbClr val="FF0000"/>
                </a:solidFill>
              </a:rPr>
              <a:t>x:Class</a:t>
            </a:r>
            <a:r>
              <a:rPr lang="en-US" sz="2000" dirty="0">
                <a:solidFill>
                  <a:srgbClr val="0000FF"/>
                </a:solidFill>
              </a:rPr>
              <a:t>="</a:t>
            </a:r>
            <a:r>
              <a:rPr lang="en-US" sz="2000" dirty="0" smtClean="0">
                <a:solidFill>
                  <a:srgbClr val="0000FF"/>
                </a:solidFill>
              </a:rPr>
              <a:t>WPFDemo.Window1“</a:t>
            </a:r>
            <a:br>
              <a:rPr lang="en-US" sz="2000" dirty="0" smtClean="0">
                <a:solidFill>
                  <a:srgbClr val="0000FF"/>
                </a:solidFill>
              </a:rPr>
            </a:br>
            <a:r>
              <a:rPr lang="en-US" sz="2000" dirty="0" smtClean="0">
                <a:solidFill>
                  <a:srgbClr val="FF0000"/>
                </a:solidFill>
              </a:rPr>
              <a:t> </a:t>
            </a:r>
            <a:r>
              <a:rPr lang="en-US" sz="2000" dirty="0">
                <a:solidFill>
                  <a:srgbClr val="FF0000"/>
                </a:solidFill>
              </a:rPr>
              <a:t/>
            </a:r>
            <a:br>
              <a:rPr lang="en-US" sz="2000" dirty="0">
                <a:solidFill>
                  <a:srgbClr val="FF0000"/>
                </a:solidFill>
              </a:rPr>
            </a:br>
            <a:r>
              <a:rPr lang="en-US" sz="2000" dirty="0">
                <a:solidFill>
                  <a:srgbClr val="FF0000"/>
                </a:solidFill>
              </a:rPr>
              <a:t> </a:t>
            </a:r>
            <a:r>
              <a:rPr lang="en-US" sz="2000" dirty="0" err="1" smtClean="0">
                <a:solidFill>
                  <a:srgbClr val="FF0000"/>
                </a:solidFill>
              </a:rPr>
              <a:t>xmlns</a:t>
            </a:r>
            <a:r>
              <a:rPr lang="en-US" sz="2000" dirty="0">
                <a:solidFill>
                  <a:srgbClr val="0000FF"/>
                </a:solidFill>
              </a:rPr>
              <a:t>="http://schemas.microsoft.com/</a:t>
            </a:r>
            <a:r>
              <a:rPr lang="en-US" sz="2000" dirty="0" err="1">
                <a:solidFill>
                  <a:srgbClr val="0000FF"/>
                </a:solidFill>
              </a:rPr>
              <a:t>winfx</a:t>
            </a:r>
            <a:r>
              <a:rPr lang="en-US" sz="2000" dirty="0">
                <a:solidFill>
                  <a:srgbClr val="0000FF"/>
                </a:solidFill>
              </a:rPr>
              <a:t>/2006/</a:t>
            </a:r>
            <a:r>
              <a:rPr lang="en-US" sz="2000" dirty="0" err="1">
                <a:solidFill>
                  <a:srgbClr val="0000FF"/>
                </a:solidFill>
              </a:rPr>
              <a:t>xaml</a:t>
            </a:r>
            <a:r>
              <a:rPr lang="en-US" sz="2000" dirty="0">
                <a:solidFill>
                  <a:srgbClr val="0000FF"/>
                </a:solidFill>
              </a:rPr>
              <a:t>/presentation"</a:t>
            </a:r>
            <a:r>
              <a:rPr lang="en-US" sz="2000" dirty="0">
                <a:solidFill>
                  <a:srgbClr val="FF0000"/>
                </a:solidFill>
              </a:rPr>
              <a:t> </a:t>
            </a:r>
            <a:br>
              <a:rPr lang="en-US" sz="2000" dirty="0">
                <a:solidFill>
                  <a:srgbClr val="FF0000"/>
                </a:solidFill>
              </a:rPr>
            </a:br>
            <a:r>
              <a:rPr lang="en-US" sz="2000" dirty="0">
                <a:solidFill>
                  <a:srgbClr val="FF0000"/>
                </a:solidFill>
              </a:rPr>
              <a:t> </a:t>
            </a:r>
            <a:r>
              <a:rPr lang="en-US" sz="2000" dirty="0" err="1" smtClean="0">
                <a:solidFill>
                  <a:srgbClr val="FF0000"/>
                </a:solidFill>
              </a:rPr>
              <a:t>xmlns:x</a:t>
            </a:r>
            <a:r>
              <a:rPr lang="en-US" sz="2000" dirty="0">
                <a:solidFill>
                  <a:srgbClr val="0000FF"/>
                </a:solidFill>
              </a:rPr>
              <a:t>="http://schemas.microsoft.com/</a:t>
            </a:r>
            <a:r>
              <a:rPr lang="en-US" sz="2000" dirty="0" err="1">
                <a:solidFill>
                  <a:srgbClr val="0000FF"/>
                </a:solidFill>
              </a:rPr>
              <a:t>winfx</a:t>
            </a:r>
            <a:r>
              <a:rPr lang="en-US" sz="2000" dirty="0">
                <a:solidFill>
                  <a:srgbClr val="0000FF"/>
                </a:solidFill>
              </a:rPr>
              <a:t>/2006/</a:t>
            </a:r>
            <a:r>
              <a:rPr lang="en-US" sz="2000" dirty="0" err="1">
                <a:solidFill>
                  <a:srgbClr val="0000FF"/>
                </a:solidFill>
              </a:rPr>
              <a:t>xaml</a:t>
            </a:r>
            <a:r>
              <a:rPr lang="en-US" sz="2000" dirty="0">
                <a:solidFill>
                  <a:srgbClr val="0000FF"/>
                </a:solidFill>
              </a:rPr>
              <a:t>"</a:t>
            </a:r>
            <a:r>
              <a:rPr lang="en-US" sz="2000" dirty="0">
                <a:solidFill>
                  <a:srgbClr val="FF0000"/>
                </a:solidFill>
              </a:rPr>
              <a:t> </a:t>
            </a:r>
            <a:r>
              <a:rPr lang="en-US" sz="2000" dirty="0" smtClean="0">
                <a:solidFill>
                  <a:srgbClr val="FF0000"/>
                </a:solidFill>
              </a:rPr>
              <a:t/>
            </a:r>
            <a:br>
              <a:rPr lang="en-US" sz="2000" dirty="0" smtClean="0">
                <a:solidFill>
                  <a:srgbClr val="FF0000"/>
                </a:solidFill>
              </a:rPr>
            </a:br>
            <a:r>
              <a:rPr lang="en-US" sz="2000" dirty="0">
                <a:solidFill>
                  <a:srgbClr val="FF0000"/>
                </a:solidFill>
              </a:rPr>
              <a:t/>
            </a:r>
            <a:br>
              <a:rPr lang="en-US" sz="2000" dirty="0">
                <a:solidFill>
                  <a:srgbClr val="FF0000"/>
                </a:solidFill>
              </a:rPr>
            </a:br>
            <a:r>
              <a:rPr lang="en-US" sz="2000" dirty="0">
                <a:solidFill>
                  <a:srgbClr val="FF0000"/>
                </a:solidFill>
              </a:rPr>
              <a:t> </a:t>
            </a:r>
            <a:r>
              <a:rPr lang="en-US" sz="2000" dirty="0" smtClean="0">
                <a:solidFill>
                  <a:srgbClr val="FF0000"/>
                </a:solidFill>
              </a:rPr>
              <a:t>Title</a:t>
            </a:r>
            <a:r>
              <a:rPr lang="en-US" sz="2000" dirty="0">
                <a:solidFill>
                  <a:srgbClr val="0000FF"/>
                </a:solidFill>
              </a:rPr>
              <a:t>="Window1"</a:t>
            </a:r>
            <a:r>
              <a:rPr lang="en-US" sz="2000" dirty="0">
                <a:solidFill>
                  <a:srgbClr val="FF0000"/>
                </a:solidFill>
              </a:rPr>
              <a:t> Height</a:t>
            </a:r>
            <a:r>
              <a:rPr lang="en-US" sz="2000" dirty="0">
                <a:solidFill>
                  <a:srgbClr val="0000FF"/>
                </a:solidFill>
              </a:rPr>
              <a:t>="300"</a:t>
            </a:r>
            <a:r>
              <a:rPr lang="en-US" sz="2000" dirty="0">
                <a:solidFill>
                  <a:srgbClr val="FF0000"/>
                </a:solidFill>
              </a:rPr>
              <a:t> Width</a:t>
            </a:r>
            <a:r>
              <a:rPr lang="en-US" sz="2000" dirty="0">
                <a:solidFill>
                  <a:srgbClr val="0000FF"/>
                </a:solidFill>
              </a:rPr>
              <a:t>="300"&gt;</a:t>
            </a:r>
            <a:r>
              <a:rPr lang="en-US" sz="2000" dirty="0">
                <a:solidFill>
                  <a:srgbClr val="000000"/>
                </a:solidFill>
              </a:rPr>
              <a:t> </a:t>
            </a:r>
            <a:r>
              <a:rPr lang="en-US" sz="2000" dirty="0" smtClean="0">
                <a:solidFill>
                  <a:srgbClr val="000000"/>
                </a:solidFill>
              </a:rPr>
              <a:t/>
            </a:r>
            <a:br>
              <a:rPr lang="en-US" sz="2000" dirty="0" smtClean="0">
                <a:solidFill>
                  <a:srgbClr val="000000"/>
                </a:solidFill>
              </a:rPr>
            </a:br>
            <a:r>
              <a:rPr lang="en-US" sz="2000" dirty="0">
                <a:solidFill>
                  <a:srgbClr val="000000"/>
                </a:solidFill>
              </a:rPr>
              <a:t/>
            </a:r>
            <a:br>
              <a:rPr lang="en-US" sz="2000" dirty="0">
                <a:solidFill>
                  <a:srgbClr val="000000"/>
                </a:solidFill>
              </a:rPr>
            </a:br>
            <a:r>
              <a:rPr lang="en-US" sz="2000" dirty="0">
                <a:solidFill>
                  <a:srgbClr val="000000"/>
                </a:solidFill>
              </a:rPr>
              <a:t> </a:t>
            </a:r>
            <a:r>
              <a:rPr lang="en-US" sz="2000" dirty="0" smtClean="0">
                <a:solidFill>
                  <a:srgbClr val="0000FF"/>
                </a:solidFill>
              </a:rPr>
              <a:t>&lt;</a:t>
            </a:r>
            <a:r>
              <a:rPr lang="en-US" sz="2000" dirty="0">
                <a:solidFill>
                  <a:srgbClr val="800000"/>
                </a:solidFill>
              </a:rPr>
              <a:t>Grid</a:t>
            </a:r>
            <a:r>
              <a:rPr lang="en-US" sz="2000" dirty="0">
                <a:solidFill>
                  <a:srgbClr val="0000FF"/>
                </a:solidFill>
              </a:rPr>
              <a:t>&gt;</a:t>
            </a:r>
            <a:r>
              <a:rPr lang="en-US" sz="2000" dirty="0">
                <a:solidFill>
                  <a:srgbClr val="000000"/>
                </a:solidFill>
              </a:rPr>
              <a:t> </a:t>
            </a:r>
            <a:br>
              <a:rPr lang="en-US" sz="2000" dirty="0">
                <a:solidFill>
                  <a:srgbClr val="000000"/>
                </a:solidFill>
              </a:rPr>
            </a:br>
            <a:r>
              <a:rPr lang="en-US" sz="2000" dirty="0">
                <a:solidFill>
                  <a:srgbClr val="000000"/>
                </a:solidFill>
              </a:rPr>
              <a:t>         </a:t>
            </a:r>
            <a:br>
              <a:rPr lang="en-US" sz="2000" dirty="0">
                <a:solidFill>
                  <a:srgbClr val="000000"/>
                </a:solidFill>
              </a:rPr>
            </a:br>
            <a:r>
              <a:rPr lang="en-US" sz="2000" dirty="0">
                <a:solidFill>
                  <a:srgbClr val="000000"/>
                </a:solidFill>
              </a:rPr>
              <a:t> </a:t>
            </a:r>
            <a:r>
              <a:rPr lang="en-US" sz="2000" dirty="0" smtClean="0">
                <a:solidFill>
                  <a:srgbClr val="0000FF"/>
                </a:solidFill>
              </a:rPr>
              <a:t>&lt;/</a:t>
            </a:r>
            <a:r>
              <a:rPr lang="en-US" sz="2000" dirty="0">
                <a:solidFill>
                  <a:srgbClr val="800000"/>
                </a:solidFill>
              </a:rPr>
              <a:t>Grid</a:t>
            </a:r>
            <a:r>
              <a:rPr lang="en-US" sz="2000" dirty="0">
                <a:solidFill>
                  <a:srgbClr val="0000FF"/>
                </a:solidFill>
              </a:rPr>
              <a:t>&gt;</a:t>
            </a:r>
            <a:r>
              <a:rPr lang="en-US" sz="2000" dirty="0">
                <a:solidFill>
                  <a:srgbClr val="000000"/>
                </a:solidFill>
              </a:rPr>
              <a:t> </a:t>
            </a:r>
            <a:r>
              <a:rPr lang="en-US" sz="2000" dirty="0" smtClean="0">
                <a:solidFill>
                  <a:srgbClr val="000000"/>
                </a:solidFill>
              </a:rPr>
              <a:t/>
            </a:r>
            <a:br>
              <a:rPr lang="en-US" sz="2000" dirty="0" smtClean="0">
                <a:solidFill>
                  <a:srgbClr val="000000"/>
                </a:solidFill>
              </a:rPr>
            </a:br>
            <a:r>
              <a:rPr lang="en-US" sz="2000" dirty="0">
                <a:solidFill>
                  <a:srgbClr val="000000"/>
                </a:solidFill>
              </a:rPr>
              <a:t/>
            </a:r>
            <a:br>
              <a:rPr lang="en-US" sz="2000" dirty="0">
                <a:solidFill>
                  <a:srgbClr val="000000"/>
                </a:solidFill>
              </a:rPr>
            </a:br>
            <a:r>
              <a:rPr lang="en-US" sz="2000" dirty="0">
                <a:solidFill>
                  <a:srgbClr val="0000FF"/>
                </a:solidFill>
              </a:rPr>
              <a:t>&lt;/</a:t>
            </a:r>
            <a:r>
              <a:rPr lang="en-US" sz="2000" dirty="0">
                <a:solidFill>
                  <a:srgbClr val="800000"/>
                </a:solidFill>
              </a:rPr>
              <a:t>Window</a:t>
            </a:r>
            <a:r>
              <a:rPr lang="en-US" sz="2000" dirty="0">
                <a:solidFill>
                  <a:srgbClr val="0000FF"/>
                </a:solidFill>
              </a:rPr>
              <a:t>&gt;</a:t>
            </a:r>
            <a:r>
              <a:rPr lang="en-US" sz="2000" dirty="0">
                <a:solidFill>
                  <a:srgbClr val="000000"/>
                </a:solidFill>
              </a:rPr>
              <a:t> </a:t>
            </a:r>
            <a:br>
              <a:rPr lang="en-US" sz="2000" dirty="0">
                <a:solidFill>
                  <a:srgbClr val="000000"/>
                </a:solidFill>
              </a:rPr>
            </a:br>
            <a:endParaRPr lang="en-US" sz="2000" dirty="0"/>
          </a:p>
          <a:p>
            <a:r>
              <a:rPr lang="en-US" sz="2000" dirty="0"/>
              <a:t/>
            </a:r>
            <a:br>
              <a:rPr lang="en-US" sz="2000" dirty="0"/>
            </a:br>
            <a:endParaRPr lang="en-US" sz="2000" dirty="0"/>
          </a:p>
        </p:txBody>
      </p:sp>
      <p:sp>
        <p:nvSpPr>
          <p:cNvPr id="4" name="Rectangle 3"/>
          <p:cNvSpPr/>
          <p:nvPr/>
        </p:nvSpPr>
        <p:spPr>
          <a:xfrm>
            <a:off x="4612260" y="3244334"/>
            <a:ext cx="2967479" cy="369332"/>
          </a:xfrm>
          <a:prstGeom prst="rect">
            <a:avLst/>
          </a:prstGeom>
        </p:spPr>
        <p:txBody>
          <a:bodyPr wrap="none">
            <a:spAutoFit/>
          </a:bodyPr>
          <a:lstStyle/>
          <a:p>
            <a:r>
              <a:rPr lang="en-US" dirty="0"/>
              <a:t>Sample Window Document</a:t>
            </a:r>
          </a:p>
        </p:txBody>
      </p:sp>
    </p:spTree>
    <p:extLst>
      <p:ext uri="{BB962C8B-B14F-4D97-AF65-F5344CB8AC3E}">
        <p14:creationId xmlns:p14="http://schemas.microsoft.com/office/powerpoint/2010/main" val="55186007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Interfaces Reimagined</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04760933"/>
      </p:ext>
    </p:extLst>
  </p:cSld>
  <p:clrMapOvr>
    <a:masterClrMapping/>
  </p:clrMapOvr>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Traits of Modern Application Design</a:t>
            </a:r>
            <a:endParaRPr lang="en-US" dirty="0"/>
          </a:p>
        </p:txBody>
      </p:sp>
      <p:sp>
        <p:nvSpPr>
          <p:cNvPr id="4" name="Content Placeholder 3"/>
          <p:cNvSpPr>
            <a:spLocks noGrp="1"/>
          </p:cNvSpPr>
          <p:nvPr>
            <p:ph idx="1"/>
          </p:nvPr>
        </p:nvSpPr>
        <p:spPr>
          <a:prstGeom prst="rect">
            <a:avLst/>
          </a:prstGeom>
        </p:spPr>
        <p:txBody>
          <a:bodyPr/>
          <a:lstStyle/>
          <a:p>
            <a:pPr marL="385753" indent="-385753" defTabSz="514386">
              <a:lnSpc>
                <a:spcPct val="90000"/>
              </a:lnSpc>
              <a:buClr>
                <a:schemeClr val="tx1"/>
              </a:buClr>
              <a:buSzPct val="90000"/>
              <a:buFont typeface="+mj-lt"/>
              <a:buAutoNum type="arabicPeriod"/>
            </a:pPr>
            <a:r>
              <a:rPr lang="en-US" spc="-40" dirty="0">
                <a:latin typeface="Segoe UI Light"/>
              </a:rPr>
              <a:t>Be Fast and fluid</a:t>
            </a:r>
          </a:p>
          <a:p>
            <a:pPr marL="385753" indent="-385753" defTabSz="514386">
              <a:lnSpc>
                <a:spcPct val="90000"/>
              </a:lnSpc>
              <a:buClr>
                <a:schemeClr val="tx1"/>
              </a:buClr>
              <a:buSzPct val="90000"/>
              <a:buFont typeface="+mj-lt"/>
              <a:buAutoNum type="arabicPeriod"/>
            </a:pPr>
            <a:r>
              <a:rPr lang="en-US" spc="-40" dirty="0">
                <a:latin typeface="Segoe UI Light"/>
              </a:rPr>
              <a:t>Size beautifully</a:t>
            </a:r>
          </a:p>
          <a:p>
            <a:pPr marL="385753" indent="-385753" defTabSz="514386">
              <a:lnSpc>
                <a:spcPct val="90000"/>
              </a:lnSpc>
              <a:buClr>
                <a:schemeClr val="tx1"/>
              </a:buClr>
              <a:buSzPct val="90000"/>
              <a:buFont typeface="+mj-lt"/>
              <a:buAutoNum type="arabicPeriod"/>
            </a:pPr>
            <a:r>
              <a:rPr lang="en-US" spc="-40" dirty="0">
                <a:latin typeface="Segoe UI Light"/>
              </a:rPr>
              <a:t>Use the right contracts</a:t>
            </a:r>
          </a:p>
          <a:p>
            <a:pPr marL="385753" indent="-385753" defTabSz="514386">
              <a:lnSpc>
                <a:spcPct val="90000"/>
              </a:lnSpc>
              <a:buClr>
                <a:schemeClr val="tx1"/>
              </a:buClr>
              <a:buSzPct val="90000"/>
              <a:buFont typeface="+mj-lt"/>
              <a:buAutoNum type="arabicPeriod"/>
            </a:pPr>
            <a:r>
              <a:rPr lang="en-US" spc="-40" dirty="0">
                <a:latin typeface="Segoe UI Light"/>
              </a:rPr>
              <a:t>Invest in a great Tile</a:t>
            </a:r>
          </a:p>
          <a:p>
            <a:pPr marL="385753" indent="-385753" defTabSz="514386">
              <a:lnSpc>
                <a:spcPct val="90000"/>
              </a:lnSpc>
              <a:buClr>
                <a:schemeClr val="tx1"/>
              </a:buClr>
              <a:buSzPct val="90000"/>
              <a:buFont typeface="+mj-lt"/>
              <a:buAutoNum type="arabicPeriod"/>
            </a:pPr>
            <a:r>
              <a:rPr lang="en-US" spc="-40" dirty="0">
                <a:latin typeface="Segoe UI Light"/>
              </a:rPr>
              <a:t>Feel connected &amp; alive</a:t>
            </a:r>
          </a:p>
          <a:p>
            <a:pPr marL="385753" indent="-385753" defTabSz="514386">
              <a:lnSpc>
                <a:spcPct val="90000"/>
              </a:lnSpc>
              <a:buClr>
                <a:schemeClr val="tx1"/>
              </a:buClr>
              <a:buSzPct val="90000"/>
              <a:buFont typeface="+mj-lt"/>
              <a:buAutoNum type="arabicPeriod"/>
            </a:pPr>
            <a:r>
              <a:rPr lang="en-US" spc="-40" dirty="0">
                <a:latin typeface="Segoe UI Light"/>
              </a:rPr>
              <a:t>Roam to the cloud</a:t>
            </a:r>
          </a:p>
          <a:p>
            <a:pPr marL="385753" indent="-385753" defTabSz="514386">
              <a:lnSpc>
                <a:spcPct val="90000"/>
              </a:lnSpc>
              <a:buClr>
                <a:schemeClr val="tx1"/>
              </a:buClr>
              <a:buSzPct val="90000"/>
              <a:buFont typeface="+mj-lt"/>
              <a:buAutoNum type="arabicPeriod"/>
            </a:pPr>
            <a:r>
              <a:rPr lang="en-US" spc="-40" dirty="0">
                <a:latin typeface="Segoe UI Light"/>
              </a:rPr>
              <a:t>Embrace Modern Design principles</a:t>
            </a:r>
          </a:p>
        </p:txBody>
      </p:sp>
      <p:sp>
        <p:nvSpPr>
          <p:cNvPr id="3" name="Slide Number Placeholder 2"/>
          <p:cNvSpPr>
            <a:spLocks noGrp="1"/>
          </p:cNvSpPr>
          <p:nvPr>
            <p:ph type="sldNum" sz="quarter" idx="4294967295"/>
          </p:nvPr>
        </p:nvSpPr>
        <p:spPr>
          <a:xfrm>
            <a:off x="11201400" y="6356350"/>
            <a:ext cx="990600" cy="365125"/>
          </a:xfrm>
          <a:prstGeom prst="rect">
            <a:avLst/>
          </a:prstGeom>
        </p:spPr>
        <p:txBody>
          <a:bodyPr/>
          <a:lstStyle/>
          <a:p>
            <a:fld id="{69E29E33-B620-47F9-BB04-8846C2A5AFCC}" type="slidenum">
              <a:rPr lang="en-US" smtClean="0"/>
              <a:pPr/>
              <a:t>171</a:t>
            </a:fld>
            <a:endParaRPr lang="en-US" dirty="0"/>
          </a:p>
        </p:txBody>
      </p:sp>
    </p:spTree>
    <p:extLst>
      <p:ext uri="{BB962C8B-B14F-4D97-AF65-F5344CB8AC3E}">
        <p14:creationId xmlns:p14="http://schemas.microsoft.com/office/powerpoint/2010/main" val="103689198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Modern Design Principles</a:t>
            </a:r>
            <a:endParaRPr lang="en-US" dirty="0"/>
          </a:p>
        </p:txBody>
      </p:sp>
      <p:sp>
        <p:nvSpPr>
          <p:cNvPr id="3" name="Content Placeholder 2"/>
          <p:cNvSpPr>
            <a:spLocks noGrp="1"/>
          </p:cNvSpPr>
          <p:nvPr>
            <p:ph idx="1"/>
          </p:nvPr>
        </p:nvSpPr>
        <p:spPr>
          <a:prstGeom prst="rect">
            <a:avLst/>
          </a:prstGeom>
        </p:spPr>
        <p:txBody>
          <a:bodyPr/>
          <a:lstStyle/>
          <a:p>
            <a:r>
              <a:rPr lang="en-US" dirty="0" smtClean="0"/>
              <a:t>Show pride in Craftsmanship</a:t>
            </a:r>
          </a:p>
          <a:p>
            <a:r>
              <a:rPr lang="en-US" dirty="0" smtClean="0"/>
              <a:t>Be authentically digital</a:t>
            </a:r>
          </a:p>
          <a:p>
            <a:r>
              <a:rPr lang="en-US" dirty="0" smtClean="0"/>
              <a:t>Do more with less</a:t>
            </a:r>
          </a:p>
          <a:p>
            <a:r>
              <a:rPr lang="en-US" dirty="0" smtClean="0"/>
              <a:t>Win as One</a:t>
            </a:r>
            <a:endParaRPr lang="en-US" dirty="0"/>
          </a:p>
        </p:txBody>
      </p:sp>
      <p:sp>
        <p:nvSpPr>
          <p:cNvPr id="5" name="Slide Number Placeholder 4"/>
          <p:cNvSpPr>
            <a:spLocks noGrp="1"/>
          </p:cNvSpPr>
          <p:nvPr>
            <p:ph type="sldNum" sz="quarter" idx="4294967295"/>
          </p:nvPr>
        </p:nvSpPr>
        <p:spPr>
          <a:xfrm>
            <a:off x="11201400" y="6356350"/>
            <a:ext cx="990600" cy="365125"/>
          </a:xfrm>
          <a:prstGeom prst="rect">
            <a:avLst/>
          </a:prstGeom>
        </p:spPr>
        <p:txBody>
          <a:bodyPr/>
          <a:lstStyle/>
          <a:p>
            <a:fld id="{69E29E33-B620-47F9-BB04-8846C2A5AFCC}" type="slidenum">
              <a:rPr lang="en-US" smtClean="0"/>
              <a:pPr/>
              <a:t>172</a:t>
            </a:fld>
            <a:endParaRPr lang="en-US" dirty="0"/>
          </a:p>
        </p:txBody>
      </p:sp>
    </p:spTree>
    <p:extLst>
      <p:ext uri="{BB962C8B-B14F-4D97-AF65-F5344CB8AC3E}">
        <p14:creationId xmlns:p14="http://schemas.microsoft.com/office/powerpoint/2010/main" val="329196236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Before Chrome</a:t>
            </a:r>
            <a:endParaRPr lang="en-US" dirty="0"/>
          </a:p>
        </p:txBody>
      </p:sp>
      <p:sp>
        <p:nvSpPr>
          <p:cNvPr id="4" name="Content Placeholder 3"/>
          <p:cNvSpPr>
            <a:spLocks noGrp="1"/>
          </p:cNvSpPr>
          <p:nvPr>
            <p:ph idx="1"/>
          </p:nvPr>
        </p:nvSpPr>
        <p:spPr>
          <a:prstGeom prst="rect">
            <a:avLst/>
          </a:prstGeom>
        </p:spPr>
        <p:txBody>
          <a:bodyPr/>
          <a:lstStyle/>
          <a:p>
            <a:r>
              <a:rPr lang="en-US" dirty="0" smtClean="0"/>
              <a:t>Skeuomorphism</a:t>
            </a:r>
            <a:r>
              <a:rPr lang="en-US" b="1" dirty="0" smtClean="0"/>
              <a:t> (</a:t>
            </a:r>
            <a:r>
              <a:rPr lang="en-US" b="1" i="1" dirty="0" smtClean="0"/>
              <a:t>noun) - </a:t>
            </a:r>
            <a:r>
              <a:rPr lang="en-US" dirty="0" smtClean="0"/>
              <a:t>an </a:t>
            </a:r>
            <a:r>
              <a:rPr lang="en-US" dirty="0"/>
              <a:t>object or feature which imitates the design of a similar artefact in another material. </a:t>
            </a:r>
            <a:endParaRPr lang="en-US" dirty="0" smtClean="0"/>
          </a:p>
          <a:p>
            <a:pPr lvl="1"/>
            <a:r>
              <a:rPr lang="en-US" dirty="0" smtClean="0"/>
              <a:t>Windows 8.1 Goal – anti-skeuomorphism</a:t>
            </a:r>
            <a:endParaRPr lang="en-US" dirty="0"/>
          </a:p>
          <a:p>
            <a:r>
              <a:rPr lang="en-US" dirty="0" smtClean="0"/>
              <a:t>Common Chrome</a:t>
            </a:r>
          </a:p>
          <a:p>
            <a:pPr lvl="1"/>
            <a:r>
              <a:rPr lang="en-US" dirty="0" smtClean="0"/>
              <a:t>Layout</a:t>
            </a:r>
          </a:p>
          <a:p>
            <a:pPr lvl="1"/>
            <a:r>
              <a:rPr lang="en-US" dirty="0" smtClean="0"/>
              <a:t>Interactions</a:t>
            </a:r>
          </a:p>
          <a:p>
            <a:pPr lvl="1"/>
            <a:r>
              <a:rPr lang="en-US" dirty="0" smtClean="0"/>
              <a:t>Navigation</a:t>
            </a:r>
          </a:p>
          <a:p>
            <a:endParaRPr lang="en-US" dirty="0"/>
          </a:p>
        </p:txBody>
      </p:sp>
      <p:sp>
        <p:nvSpPr>
          <p:cNvPr id="3" name="Slide Number Placeholder 2"/>
          <p:cNvSpPr>
            <a:spLocks noGrp="1"/>
          </p:cNvSpPr>
          <p:nvPr>
            <p:ph type="sldNum" sz="quarter" idx="4294967295"/>
          </p:nvPr>
        </p:nvSpPr>
        <p:spPr>
          <a:xfrm>
            <a:off x="11201400" y="6356350"/>
            <a:ext cx="990600" cy="365125"/>
          </a:xfrm>
          <a:prstGeom prst="rect">
            <a:avLst/>
          </a:prstGeom>
        </p:spPr>
        <p:txBody>
          <a:bodyPr/>
          <a:lstStyle/>
          <a:p>
            <a:fld id="{69E29E33-B620-47F9-BB04-8846C2A5AFCC}" type="slidenum">
              <a:rPr lang="en-US" smtClean="0"/>
              <a:pPr/>
              <a:t>173</a:t>
            </a:fld>
            <a:endParaRPr lang="en-US" dirty="0"/>
          </a:p>
        </p:txBody>
      </p:sp>
    </p:spTree>
    <p:extLst>
      <p:ext uri="{BB962C8B-B14F-4D97-AF65-F5344CB8AC3E}">
        <p14:creationId xmlns:p14="http://schemas.microsoft.com/office/powerpoint/2010/main" val="42274806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296887" y="1357994"/>
            <a:ext cx="7336971" cy="4386943"/>
            <a:chOff x="674915" y="337457"/>
            <a:chExt cx="6836228" cy="4299857"/>
          </a:xfrm>
        </p:grpSpPr>
        <p:sp>
          <p:nvSpPr>
            <p:cNvPr id="2" name="Rectangle 1"/>
            <p:cNvSpPr/>
            <p:nvPr/>
          </p:nvSpPr>
          <p:spPr>
            <a:xfrm>
              <a:off x="674915" y="337457"/>
              <a:ext cx="6836228" cy="4299857"/>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15" name="Ink 14"/>
                <p14:cNvContentPartPr/>
                <p14:nvPr/>
              </p14:nvContentPartPr>
              <p14:xfrm>
                <a:off x="3885832" y="1159965"/>
                <a:ext cx="360" cy="360"/>
              </p14:xfrm>
            </p:contentPart>
          </mc:Choice>
          <mc:Fallback xmlns="">
            <p:pic>
              <p:nvPicPr>
                <p:cNvPr id="15" name="Ink 14"/>
                <p:cNvPicPr/>
                <p:nvPr/>
              </p:nvPicPr>
              <p:blipFill>
                <a:blip r:embed="rId4"/>
                <a:stretch>
                  <a:fillRect/>
                </a:stretch>
              </p:blipFill>
              <p:spPr>
                <a:xfrm>
                  <a:off x="3873952" y="1148085"/>
                  <a:ext cx="241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8" name="Ink 17"/>
                <p14:cNvContentPartPr/>
                <p14:nvPr/>
              </p14:nvContentPartPr>
              <p14:xfrm>
                <a:off x="979229" y="593112"/>
                <a:ext cx="6396614" cy="3936295"/>
              </p14:xfrm>
            </p:contentPart>
          </mc:Choice>
          <mc:Fallback xmlns="">
            <p:pic>
              <p:nvPicPr>
                <p:cNvPr id="18" name="Ink 17"/>
                <p:cNvPicPr/>
                <p:nvPr/>
              </p:nvPicPr>
              <p:blipFill>
                <a:blip r:embed="rId6"/>
                <a:stretch>
                  <a:fillRect/>
                </a:stretch>
              </p:blipFill>
              <p:spPr>
                <a:xfrm>
                  <a:off x="974868" y="584304"/>
                  <a:ext cx="6410367" cy="3954615"/>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Ink 19"/>
                <p14:cNvContentPartPr/>
                <p14:nvPr/>
              </p14:nvContentPartPr>
              <p14:xfrm>
                <a:off x="1073524" y="3966514"/>
                <a:ext cx="6029510" cy="130286"/>
              </p14:xfrm>
            </p:contentPart>
          </mc:Choice>
          <mc:Fallback xmlns="">
            <p:pic>
              <p:nvPicPr>
                <p:cNvPr id="20" name="Ink 19"/>
                <p:cNvPicPr/>
                <p:nvPr/>
              </p:nvPicPr>
              <p:blipFill>
                <a:blip r:embed="rId8"/>
                <a:stretch>
                  <a:fillRect/>
                </a:stretch>
              </p:blipFill>
              <p:spPr>
                <a:xfrm>
                  <a:off x="1065472" y="3957309"/>
                  <a:ext cx="6046621" cy="147988"/>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5" name="Ink 34"/>
                <p14:cNvContentPartPr/>
                <p14:nvPr/>
              </p14:nvContentPartPr>
              <p14:xfrm>
                <a:off x="2146045" y="890036"/>
                <a:ext cx="3646211" cy="2864134"/>
              </p14:xfrm>
            </p:contentPart>
          </mc:Choice>
          <mc:Fallback xmlns="">
            <p:pic>
              <p:nvPicPr>
                <p:cNvPr id="35" name="Ink 34"/>
                <p:cNvPicPr/>
                <p:nvPr/>
              </p:nvPicPr>
              <p:blipFill>
                <a:blip r:embed="rId10"/>
                <a:stretch>
                  <a:fillRect/>
                </a:stretch>
              </p:blipFill>
              <p:spPr>
                <a:xfrm>
                  <a:off x="2142691" y="881572"/>
                  <a:ext cx="3657279" cy="2881768"/>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9" name="Ink 38"/>
                <p14:cNvContentPartPr/>
                <p14:nvPr/>
              </p14:nvContentPartPr>
              <p14:xfrm>
                <a:off x="2270213" y="1103459"/>
                <a:ext cx="1143782" cy="208746"/>
              </p14:xfrm>
            </p:contentPart>
          </mc:Choice>
          <mc:Fallback xmlns="">
            <p:pic>
              <p:nvPicPr>
                <p:cNvPr id="39" name="Ink 38"/>
                <p:cNvPicPr/>
                <p:nvPr/>
              </p:nvPicPr>
              <p:blipFill>
                <a:blip r:embed="rId12"/>
                <a:stretch>
                  <a:fillRect/>
                </a:stretch>
              </p:blipFill>
              <p:spPr>
                <a:xfrm>
                  <a:off x="2266523" y="1094644"/>
                  <a:ext cx="1150490" cy="224614"/>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0" name="Ink 39"/>
                <p14:cNvContentPartPr/>
                <p14:nvPr/>
              </p14:nvContentPartPr>
              <p14:xfrm>
                <a:off x="1133629" y="4124153"/>
                <a:ext cx="415332" cy="347309"/>
              </p14:xfrm>
            </p:contentPart>
          </mc:Choice>
          <mc:Fallback xmlns="">
            <p:pic>
              <p:nvPicPr>
                <p:cNvPr id="40" name="Ink 39"/>
                <p:cNvPicPr/>
                <p:nvPr/>
              </p:nvPicPr>
              <p:blipFill>
                <a:blip r:embed="rId14"/>
                <a:stretch>
                  <a:fillRect/>
                </a:stretch>
              </p:blipFill>
              <p:spPr>
                <a:xfrm>
                  <a:off x="1124892" y="4114310"/>
                  <a:ext cx="433814" cy="366643"/>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1" name="Ink 40"/>
                <p14:cNvContentPartPr/>
                <p14:nvPr/>
              </p14:nvContentPartPr>
              <p14:xfrm>
                <a:off x="1735752" y="4136390"/>
                <a:ext cx="368904" cy="267410"/>
              </p14:xfrm>
            </p:contentPart>
          </mc:Choice>
          <mc:Fallback xmlns="">
            <p:pic>
              <p:nvPicPr>
                <p:cNvPr id="41" name="Ink 40"/>
                <p:cNvPicPr/>
                <p:nvPr/>
              </p:nvPicPr>
              <p:blipFill>
                <a:blip r:embed="rId16"/>
                <a:stretch>
                  <a:fillRect/>
                </a:stretch>
              </p:blipFill>
              <p:spPr>
                <a:xfrm>
                  <a:off x="1729380" y="4130385"/>
                  <a:ext cx="382989" cy="280833"/>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2" name="Ink 41"/>
                <p14:cNvContentPartPr/>
                <p14:nvPr/>
              </p14:nvContentPartPr>
              <p14:xfrm>
                <a:off x="2232063" y="4152945"/>
                <a:ext cx="442325" cy="181753"/>
              </p14:xfrm>
            </p:contentPart>
          </mc:Choice>
          <mc:Fallback xmlns="">
            <p:pic>
              <p:nvPicPr>
                <p:cNvPr id="42" name="Ink 41"/>
                <p:cNvPicPr/>
                <p:nvPr/>
              </p:nvPicPr>
              <p:blipFill>
                <a:blip r:embed="rId18"/>
                <a:stretch>
                  <a:fillRect/>
                </a:stretch>
              </p:blipFill>
              <p:spPr>
                <a:xfrm>
                  <a:off x="2229382" y="4144859"/>
                  <a:ext cx="451708" cy="196518"/>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3" name="Ink 42"/>
                <p14:cNvContentPartPr/>
                <p14:nvPr/>
              </p14:nvContentPartPr>
              <p14:xfrm>
                <a:off x="2853981" y="4113716"/>
                <a:ext cx="313838" cy="222782"/>
              </p14:xfrm>
            </p:contentPart>
          </mc:Choice>
          <mc:Fallback xmlns="">
            <p:pic>
              <p:nvPicPr>
                <p:cNvPr id="43" name="Ink 42"/>
                <p:cNvPicPr/>
                <p:nvPr/>
              </p:nvPicPr>
              <p:blipFill>
                <a:blip r:embed="rId20"/>
                <a:stretch>
                  <a:fillRect/>
                </a:stretch>
              </p:blipFill>
              <p:spPr>
                <a:xfrm>
                  <a:off x="2850957" y="4104551"/>
                  <a:ext cx="325263" cy="240055"/>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44" name="Ink 43"/>
                <p14:cNvContentPartPr/>
                <p14:nvPr/>
              </p14:nvContentPartPr>
              <p14:xfrm>
                <a:off x="3306383" y="4121634"/>
                <a:ext cx="502789" cy="169156"/>
              </p14:xfrm>
            </p:contentPart>
          </mc:Choice>
          <mc:Fallback xmlns="">
            <p:pic>
              <p:nvPicPr>
                <p:cNvPr id="44" name="Ink 43"/>
                <p:cNvPicPr/>
                <p:nvPr/>
              </p:nvPicPr>
              <p:blipFill>
                <a:blip r:embed="rId22"/>
                <a:stretch>
                  <a:fillRect/>
                </a:stretch>
              </p:blipFill>
              <p:spPr>
                <a:xfrm>
                  <a:off x="3300350" y="4113512"/>
                  <a:ext cx="517537" cy="185754"/>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46" name="Ink 45"/>
                <p14:cNvContentPartPr/>
                <p14:nvPr/>
              </p14:nvContentPartPr>
              <p14:xfrm>
                <a:off x="2213348" y="1192357"/>
                <a:ext cx="3558753" cy="217743"/>
              </p14:xfrm>
            </p:contentPart>
          </mc:Choice>
          <mc:Fallback xmlns="">
            <p:pic>
              <p:nvPicPr>
                <p:cNvPr id="46" name="Ink 45"/>
                <p:cNvPicPr/>
                <p:nvPr/>
              </p:nvPicPr>
              <p:blipFill>
                <a:blip r:embed="rId24"/>
                <a:stretch>
                  <a:fillRect/>
                </a:stretch>
              </p:blipFill>
              <p:spPr>
                <a:xfrm>
                  <a:off x="2209658" y="1188828"/>
                  <a:ext cx="3565797" cy="227624"/>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58" name="Ink 57"/>
                <p14:cNvContentPartPr/>
                <p14:nvPr/>
              </p14:nvContentPartPr>
              <p14:xfrm>
                <a:off x="4939998" y="1046235"/>
                <a:ext cx="341551" cy="154040"/>
              </p14:xfrm>
            </p:contentPart>
          </mc:Choice>
          <mc:Fallback xmlns="">
            <p:pic>
              <p:nvPicPr>
                <p:cNvPr id="58" name="Ink 57"/>
                <p:cNvPicPr/>
                <p:nvPr/>
              </p:nvPicPr>
              <p:blipFill>
                <a:blip r:embed="rId26"/>
                <a:stretch>
                  <a:fillRect/>
                </a:stretch>
              </p:blipFill>
              <p:spPr>
                <a:xfrm>
                  <a:off x="4936981" y="1037402"/>
                  <a:ext cx="352612" cy="170999"/>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1" name="Ink 60"/>
                <p14:cNvContentPartPr/>
                <p14:nvPr/>
              </p14:nvContentPartPr>
              <p14:xfrm>
                <a:off x="5411835" y="1043355"/>
                <a:ext cx="192190" cy="93576"/>
              </p14:xfrm>
            </p:contentPart>
          </mc:Choice>
          <mc:Fallback xmlns="">
            <p:pic>
              <p:nvPicPr>
                <p:cNvPr id="61" name="Ink 60"/>
                <p:cNvPicPr/>
                <p:nvPr/>
              </p:nvPicPr>
              <p:blipFill>
                <a:blip r:embed="rId28"/>
                <a:stretch>
                  <a:fillRect/>
                </a:stretch>
              </p:blipFill>
              <p:spPr>
                <a:xfrm>
                  <a:off x="5406804" y="1038058"/>
                  <a:ext cx="203259" cy="105229"/>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62" name="Ink 61"/>
                <p14:cNvContentPartPr/>
                <p14:nvPr/>
              </p14:nvContentPartPr>
              <p14:xfrm>
                <a:off x="5449984" y="1008444"/>
                <a:ext cx="98255" cy="127047"/>
              </p14:xfrm>
            </p:contentPart>
          </mc:Choice>
          <mc:Fallback xmlns="">
            <p:pic>
              <p:nvPicPr>
                <p:cNvPr id="62" name="Ink 61"/>
                <p:cNvPicPr/>
                <p:nvPr/>
              </p:nvPicPr>
              <p:blipFill>
                <a:blip r:embed="rId30"/>
                <a:stretch>
                  <a:fillRect/>
                </a:stretch>
              </p:blipFill>
              <p:spPr>
                <a:xfrm>
                  <a:off x="5441963" y="1000680"/>
                  <a:ext cx="113628" cy="143281"/>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63" name="Ink 62"/>
                <p14:cNvContentPartPr/>
                <p14:nvPr/>
              </p14:nvContentPartPr>
              <p14:xfrm>
                <a:off x="5519447" y="3206392"/>
                <a:ext cx="111211" cy="237179"/>
              </p14:xfrm>
            </p:contentPart>
          </mc:Choice>
          <mc:Fallback xmlns="">
            <p:pic>
              <p:nvPicPr>
                <p:cNvPr id="63" name="Ink 62"/>
                <p:cNvPicPr/>
                <p:nvPr/>
              </p:nvPicPr>
              <p:blipFill>
                <a:blip r:embed="rId32"/>
                <a:stretch>
                  <a:fillRect/>
                </a:stretch>
              </p:blipFill>
              <p:spPr>
                <a:xfrm>
                  <a:off x="5516783" y="3203921"/>
                  <a:ext cx="120201" cy="247767"/>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64" name="Ink 63"/>
                <p14:cNvContentPartPr/>
                <p14:nvPr/>
              </p14:nvContentPartPr>
              <p14:xfrm>
                <a:off x="5502891" y="1284493"/>
                <a:ext cx="182113" cy="2341910"/>
              </p14:xfrm>
            </p:contentPart>
          </mc:Choice>
          <mc:Fallback xmlns="">
            <p:pic>
              <p:nvPicPr>
                <p:cNvPr id="64" name="Ink 63"/>
                <p:cNvPicPr/>
                <p:nvPr/>
              </p:nvPicPr>
              <p:blipFill>
                <a:blip r:embed="rId34"/>
                <a:stretch>
                  <a:fillRect/>
                </a:stretch>
              </p:blipFill>
              <p:spPr>
                <a:xfrm>
                  <a:off x="5494583" y="1282023"/>
                  <a:ext cx="198729" cy="2346850"/>
                </a:xfrm>
                <a:prstGeom prst="rect">
                  <a:avLst/>
                </a:prstGeom>
              </p:spPr>
            </p:pic>
          </mc:Fallback>
        </mc:AlternateContent>
      </p:grpSp>
    </p:spTree>
    <p:extLst>
      <p:ext uri="{BB962C8B-B14F-4D97-AF65-F5344CB8AC3E}">
        <p14:creationId xmlns:p14="http://schemas.microsoft.com/office/powerpoint/2010/main" val="68128297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318658" y="1172938"/>
            <a:ext cx="7369629" cy="4463143"/>
            <a:chOff x="794657" y="315686"/>
            <a:chExt cx="7369629" cy="4463143"/>
          </a:xfrm>
        </p:grpSpPr>
        <p:sp>
          <p:nvSpPr>
            <p:cNvPr id="3" name="Rectangle 2"/>
            <p:cNvSpPr/>
            <p:nvPr/>
          </p:nvSpPr>
          <p:spPr bwMode="auto">
            <a:xfrm>
              <a:off x="794657" y="315686"/>
              <a:ext cx="7369629" cy="4463143"/>
            </a:xfrm>
            <a:prstGeom prst="rect">
              <a:avLst/>
            </a:prstGeom>
            <a:solidFill>
              <a:schemeClr val="tx1"/>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76"/>
              <a:endParaRPr lang="en-US" dirty="0" err="1">
                <a:gradFill>
                  <a:gsLst>
                    <a:gs pos="0">
                      <a:srgbClr val="FFFFFF"/>
                    </a:gs>
                    <a:gs pos="100000">
                      <a:srgbClr val="FFFFFF"/>
                    </a:gs>
                  </a:gsLst>
                  <a:lin ang="5400000" scaled="0"/>
                </a:gradFill>
                <a:ea typeface="Segoe UI" pitchFamily="34" charset="0"/>
                <a:cs typeface="Segoe UI" pitchFamily="34" charset="0"/>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015220" y="404521"/>
                <a:ext cx="6874210" cy="4233218"/>
              </p14:xfrm>
            </p:contentPart>
          </mc:Choice>
          <mc:Fallback xmlns="">
            <p:pic>
              <p:nvPicPr>
                <p:cNvPr id="2" name="Ink 1"/>
                <p:cNvPicPr/>
                <p:nvPr/>
              </p:nvPicPr>
              <p:blipFill>
                <a:blip r:embed="rId3"/>
                <a:stretch>
                  <a:fillRect/>
                </a:stretch>
              </p:blipFill>
              <p:spPr>
                <a:xfrm>
                  <a:off x="1011980" y="395520"/>
                  <a:ext cx="6883570" cy="4250861"/>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6" name="Ink 15"/>
                <p14:cNvContentPartPr/>
                <p14:nvPr/>
              </p14:nvContentPartPr>
              <p14:xfrm>
                <a:off x="1803414" y="1504035"/>
                <a:ext cx="1127586" cy="1128666"/>
              </p14:xfrm>
            </p:contentPart>
          </mc:Choice>
          <mc:Fallback xmlns="">
            <p:pic>
              <p:nvPicPr>
                <p:cNvPr id="16" name="Ink 15"/>
                <p:cNvPicPr/>
                <p:nvPr/>
              </p:nvPicPr>
              <p:blipFill>
                <a:blip r:embed="rId5"/>
                <a:stretch>
                  <a:fillRect/>
                </a:stretch>
              </p:blipFill>
              <p:spPr>
                <a:xfrm>
                  <a:off x="1798375" y="1495029"/>
                  <a:ext cx="1141982" cy="1147399"/>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0" name="Ink 19"/>
                <p14:cNvContentPartPr/>
                <p14:nvPr/>
              </p14:nvContentPartPr>
              <p14:xfrm>
                <a:off x="3107714" y="1398583"/>
                <a:ext cx="928559" cy="1212164"/>
              </p14:xfrm>
            </p:contentPart>
          </mc:Choice>
          <mc:Fallback xmlns="">
            <p:pic>
              <p:nvPicPr>
                <p:cNvPr id="20" name="Ink 19"/>
                <p:cNvPicPr/>
                <p:nvPr/>
              </p:nvPicPr>
              <p:blipFill>
                <a:blip r:embed="rId7"/>
                <a:stretch>
                  <a:fillRect/>
                </a:stretch>
              </p:blipFill>
              <p:spPr>
                <a:xfrm>
                  <a:off x="3104471" y="1389623"/>
                  <a:ext cx="941531" cy="1230802"/>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Ink 20"/>
                <p14:cNvContentPartPr/>
                <p14:nvPr/>
              </p14:nvContentPartPr>
              <p14:xfrm>
                <a:off x="1930462" y="2801137"/>
                <a:ext cx="1130465" cy="1184452"/>
              </p14:xfrm>
            </p:contentPart>
          </mc:Choice>
          <mc:Fallback xmlns="">
            <p:pic>
              <p:nvPicPr>
                <p:cNvPr id="21" name="Ink 20"/>
                <p:cNvPicPr/>
                <p:nvPr/>
              </p:nvPicPr>
              <p:blipFill>
                <a:blip r:embed="rId9"/>
                <a:stretch>
                  <a:fillRect/>
                </a:stretch>
              </p:blipFill>
              <p:spPr>
                <a:xfrm>
                  <a:off x="1926498" y="2791754"/>
                  <a:ext cx="1144159" cy="1203579"/>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6" name="Ink 25"/>
                <p14:cNvContentPartPr/>
                <p14:nvPr/>
              </p14:nvContentPartPr>
              <p14:xfrm>
                <a:off x="1721356" y="895074"/>
                <a:ext cx="1147022" cy="346230"/>
              </p14:xfrm>
            </p:contentPart>
          </mc:Choice>
          <mc:Fallback xmlns="">
            <p:pic>
              <p:nvPicPr>
                <p:cNvPr id="26" name="Ink 25"/>
                <p:cNvPicPr/>
                <p:nvPr/>
              </p:nvPicPr>
              <p:blipFill>
                <a:blip r:embed="rId11"/>
                <a:stretch>
                  <a:fillRect/>
                </a:stretch>
              </p:blipFill>
              <p:spPr>
                <a:xfrm>
                  <a:off x="1716316" y="891831"/>
                  <a:ext cx="1162143" cy="355958"/>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7" name="Ink 26"/>
                <p14:cNvContentPartPr/>
                <p14:nvPr/>
              </p14:nvContentPartPr>
              <p14:xfrm>
                <a:off x="4189233" y="1329121"/>
                <a:ext cx="1427388" cy="1277667"/>
              </p14:xfrm>
            </p:contentPart>
          </mc:Choice>
          <mc:Fallback xmlns="">
            <p:pic>
              <p:nvPicPr>
                <p:cNvPr id="27" name="Ink 26"/>
                <p:cNvPicPr/>
                <p:nvPr/>
              </p:nvPicPr>
              <p:blipFill>
                <a:blip r:embed="rId13"/>
                <a:stretch>
                  <a:fillRect/>
                </a:stretch>
              </p:blipFill>
              <p:spPr>
                <a:xfrm>
                  <a:off x="4186715" y="1319583"/>
                  <a:ext cx="1439978" cy="1297109"/>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8" name="Ink 27"/>
                <p14:cNvContentPartPr/>
                <p14:nvPr/>
              </p14:nvContentPartPr>
              <p14:xfrm>
                <a:off x="3200211" y="2700723"/>
                <a:ext cx="1120028" cy="1342091"/>
              </p14:xfrm>
            </p:contentPart>
          </mc:Choice>
          <mc:Fallback xmlns="">
            <p:pic>
              <p:nvPicPr>
                <p:cNvPr id="28" name="Ink 27"/>
                <p:cNvPicPr/>
                <p:nvPr/>
              </p:nvPicPr>
              <p:blipFill>
                <a:blip r:embed="rId15"/>
                <a:stretch>
                  <a:fillRect/>
                </a:stretch>
              </p:blipFill>
              <p:spPr>
                <a:xfrm>
                  <a:off x="3194089" y="2691360"/>
                  <a:ext cx="1135154" cy="1360456"/>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9" name="Ink 28"/>
                <p14:cNvContentPartPr/>
                <p14:nvPr/>
              </p14:nvContentPartPr>
              <p14:xfrm>
                <a:off x="4339314" y="2766586"/>
                <a:ext cx="1287745" cy="995861"/>
              </p14:xfrm>
            </p:contentPart>
          </mc:Choice>
          <mc:Fallback xmlns="">
            <p:pic>
              <p:nvPicPr>
                <p:cNvPr id="29" name="Ink 28"/>
                <p:cNvPicPr/>
                <p:nvPr/>
              </p:nvPicPr>
              <p:blipFill>
                <a:blip r:embed="rId17"/>
                <a:stretch>
                  <a:fillRect/>
                </a:stretch>
              </p:blipFill>
              <p:spPr>
                <a:xfrm>
                  <a:off x="4334633" y="2762988"/>
                  <a:ext cx="1301789" cy="1008813"/>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3" name="Ink 32"/>
                <p14:cNvContentPartPr/>
                <p14:nvPr/>
              </p14:nvContentPartPr>
              <p14:xfrm>
                <a:off x="5795494" y="1264697"/>
                <a:ext cx="950513" cy="1364765"/>
              </p14:xfrm>
            </p:contentPart>
          </mc:Choice>
          <mc:Fallback xmlns="">
            <p:pic>
              <p:nvPicPr>
                <p:cNvPr id="33" name="Ink 32"/>
                <p:cNvPicPr/>
                <p:nvPr/>
              </p:nvPicPr>
              <p:blipFill>
                <a:blip r:embed="rId19"/>
                <a:stretch>
                  <a:fillRect/>
                </a:stretch>
              </p:blipFill>
              <p:spPr>
                <a:xfrm>
                  <a:off x="5792254" y="1254974"/>
                  <a:ext cx="963835" cy="138313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2" name="Ink 41"/>
                <p14:cNvContentPartPr/>
                <p14:nvPr/>
              </p14:nvContentPartPr>
              <p14:xfrm>
                <a:off x="6920202" y="1346036"/>
                <a:ext cx="871693" cy="1279107"/>
              </p14:xfrm>
            </p:contentPart>
          </mc:Choice>
          <mc:Fallback xmlns="">
            <p:pic>
              <p:nvPicPr>
                <p:cNvPr id="42" name="Ink 41"/>
                <p:cNvPicPr/>
                <p:nvPr/>
              </p:nvPicPr>
              <p:blipFill>
                <a:blip r:embed="rId21"/>
                <a:stretch>
                  <a:fillRect/>
                </a:stretch>
              </p:blipFill>
              <p:spPr>
                <a:xfrm>
                  <a:off x="6913355" y="1342074"/>
                  <a:ext cx="886107" cy="1294236"/>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3" name="Ink 42"/>
                <p14:cNvContentPartPr/>
                <p14:nvPr/>
              </p14:nvContentPartPr>
              <p14:xfrm>
                <a:off x="6966270" y="1329121"/>
                <a:ext cx="854777" cy="106892"/>
              </p14:xfrm>
            </p:contentPart>
          </mc:Choice>
          <mc:Fallback xmlns="">
            <p:pic>
              <p:nvPicPr>
                <p:cNvPr id="43" name="Ink 42"/>
                <p:cNvPicPr/>
                <p:nvPr/>
              </p:nvPicPr>
              <p:blipFill>
                <a:blip r:embed="rId23"/>
                <a:stretch>
                  <a:fillRect/>
                </a:stretch>
              </p:blipFill>
              <p:spPr>
                <a:xfrm>
                  <a:off x="6961231" y="1326947"/>
                  <a:ext cx="864135" cy="117762"/>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4" name="Ink 43"/>
                <p14:cNvContentPartPr/>
                <p14:nvPr/>
              </p14:nvContentPartPr>
              <p14:xfrm>
                <a:off x="5857759" y="2893634"/>
                <a:ext cx="1040489" cy="1131185"/>
              </p14:xfrm>
            </p:contentPart>
          </mc:Choice>
          <mc:Fallback xmlns="">
            <p:pic>
              <p:nvPicPr>
                <p:cNvPr id="44" name="Ink 43"/>
                <p:cNvPicPr/>
                <p:nvPr/>
              </p:nvPicPr>
              <p:blipFill>
                <a:blip r:embed="rId25"/>
                <a:stretch>
                  <a:fillRect/>
                </a:stretch>
              </p:blipFill>
              <p:spPr>
                <a:xfrm>
                  <a:off x="5849121" y="2883569"/>
                  <a:ext cx="1059924" cy="1150955"/>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9" name="Ink 48"/>
                <p14:cNvContentPartPr/>
                <p14:nvPr/>
              </p14:nvContentPartPr>
              <p14:xfrm>
                <a:off x="7043649" y="2904431"/>
                <a:ext cx="933957" cy="1149541"/>
              </p14:xfrm>
            </p:contentPart>
          </mc:Choice>
          <mc:Fallback xmlns="">
            <p:pic>
              <p:nvPicPr>
                <p:cNvPr id="49" name="Ink 48"/>
                <p:cNvPicPr/>
                <p:nvPr/>
              </p:nvPicPr>
              <p:blipFill>
                <a:blip r:embed="rId27"/>
                <a:stretch>
                  <a:fillRect/>
                </a:stretch>
              </p:blipFill>
              <p:spPr>
                <a:xfrm>
                  <a:off x="7034288" y="2895071"/>
                  <a:ext cx="954840" cy="1169342"/>
                </a:xfrm>
                <a:prstGeom prst="rect">
                  <a:avLst/>
                </a:prstGeom>
              </p:spPr>
            </p:pic>
          </mc:Fallback>
        </mc:AlternateContent>
      </p:grpSp>
    </p:spTree>
    <p:extLst>
      <p:ext uri="{BB962C8B-B14F-4D97-AF65-F5344CB8AC3E}">
        <p14:creationId xmlns:p14="http://schemas.microsoft.com/office/powerpoint/2010/main" val="121287197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Layout Guidelines</a:t>
            </a:r>
            <a:endParaRPr lang="en-US" dirty="0"/>
          </a:p>
        </p:txBody>
      </p:sp>
      <p:sp>
        <p:nvSpPr>
          <p:cNvPr id="4" name="Slide Number Placeholder 3"/>
          <p:cNvSpPr>
            <a:spLocks noGrp="1"/>
          </p:cNvSpPr>
          <p:nvPr>
            <p:ph type="sldNum" sz="quarter" idx="4294967295"/>
          </p:nvPr>
        </p:nvSpPr>
        <p:spPr>
          <a:xfrm>
            <a:off x="9067800" y="6356352"/>
            <a:ext cx="990600" cy="365125"/>
          </a:xfrm>
          <a:prstGeom prst="rect">
            <a:avLst/>
          </a:prstGeom>
        </p:spPr>
        <p:txBody>
          <a:bodyPr/>
          <a:lstStyle/>
          <a:p>
            <a:fld id="{69E29E33-B620-47F9-BB04-8846C2A5AFCC}" type="slidenum">
              <a:rPr lang="en-US" smtClean="0"/>
              <a:pPr/>
              <a:t>176</a:t>
            </a:fld>
            <a:endParaRPr lang="en-US" dirty="0"/>
          </a:p>
        </p:txBody>
      </p:sp>
      <p:pic>
        <p:nvPicPr>
          <p:cNvPr id="11266" name="Picture 2" descr="C:\Users\PHILJA~1.PHI\AppData\Local\Temp\SNAGHTML5ac3c7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049" y="1714502"/>
            <a:ext cx="5429251" cy="347910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6438900" y="1719696"/>
            <a:ext cx="3829051" cy="3499941"/>
          </a:xfrm>
          <a:prstGeom prst="rect">
            <a:avLst/>
          </a:prstGeom>
        </p:spPr>
      </p:pic>
    </p:spTree>
    <p:extLst>
      <p:ext uri="{BB962C8B-B14F-4D97-AF65-F5344CB8AC3E}">
        <p14:creationId xmlns:p14="http://schemas.microsoft.com/office/powerpoint/2010/main" val="252770885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 Beautifully</a:t>
            </a:r>
            <a:endParaRPr lang="en-US" dirty="0"/>
          </a:p>
        </p:txBody>
      </p:sp>
      <p:sp>
        <p:nvSpPr>
          <p:cNvPr id="4" name="Content Placeholder 3"/>
          <p:cNvSpPr>
            <a:spLocks noGrp="1"/>
          </p:cNvSpPr>
          <p:nvPr>
            <p:ph idx="1"/>
          </p:nvPr>
        </p:nvSpPr>
        <p:spPr>
          <a:prstGeom prst="rect">
            <a:avLst/>
          </a:prstGeom>
        </p:spPr>
        <p:txBody>
          <a:bodyPr>
            <a:normAutofit fontScale="92500"/>
          </a:bodyPr>
          <a:lstStyle/>
          <a:p>
            <a:r>
              <a:rPr lang="en-US" dirty="0" smtClean="0"/>
              <a:t>Orientation</a:t>
            </a:r>
          </a:p>
          <a:p>
            <a:pPr lvl="1"/>
            <a:r>
              <a:rPr lang="en-US" dirty="0" smtClean="0"/>
              <a:t>Landscape</a:t>
            </a:r>
          </a:p>
          <a:p>
            <a:pPr lvl="1"/>
            <a:r>
              <a:rPr lang="en-US" dirty="0" smtClean="0"/>
              <a:t>Portrait</a:t>
            </a:r>
          </a:p>
          <a:p>
            <a:r>
              <a:rPr lang="en-US" dirty="0" smtClean="0"/>
              <a:t>Edges</a:t>
            </a:r>
          </a:p>
          <a:p>
            <a:pPr lvl="1"/>
            <a:r>
              <a:rPr lang="en-US" dirty="0" smtClean="0"/>
              <a:t>Left</a:t>
            </a:r>
          </a:p>
          <a:p>
            <a:pPr lvl="1"/>
            <a:r>
              <a:rPr lang="en-US" dirty="0" smtClean="0"/>
              <a:t>Right</a:t>
            </a:r>
          </a:p>
          <a:p>
            <a:pPr lvl="1"/>
            <a:r>
              <a:rPr lang="en-US" dirty="0" smtClean="0"/>
              <a:t>Both</a:t>
            </a:r>
          </a:p>
          <a:p>
            <a:r>
              <a:rPr lang="en-US" dirty="0" smtClean="0"/>
              <a:t>Scaling</a:t>
            </a:r>
          </a:p>
          <a:p>
            <a:pPr lvl="1"/>
            <a:r>
              <a:rPr lang="en-US" dirty="0" smtClean="0"/>
              <a:t>Windows 8.1 supports many form factors – so should your app</a:t>
            </a:r>
            <a:endParaRPr lang="en-US" dirty="0"/>
          </a:p>
        </p:txBody>
      </p:sp>
      <p:sp>
        <p:nvSpPr>
          <p:cNvPr id="3" name="Slide Number Placeholder 2"/>
          <p:cNvSpPr>
            <a:spLocks noGrp="1"/>
          </p:cNvSpPr>
          <p:nvPr>
            <p:ph type="sldNum" sz="quarter" idx="4294967295"/>
          </p:nvPr>
        </p:nvSpPr>
        <p:spPr>
          <a:xfrm>
            <a:off x="11201400" y="6356350"/>
            <a:ext cx="990600" cy="365125"/>
          </a:xfrm>
          <a:prstGeom prst="rect">
            <a:avLst/>
          </a:prstGeom>
        </p:spPr>
        <p:txBody>
          <a:bodyPr/>
          <a:lstStyle/>
          <a:p>
            <a:fld id="{69E29E33-B620-47F9-BB04-8846C2A5AFCC}" type="slidenum">
              <a:rPr lang="en-US" smtClean="0"/>
              <a:pPr/>
              <a:t>177</a:t>
            </a:fld>
            <a:endParaRPr lang="en-US" dirty="0"/>
          </a:p>
        </p:txBody>
      </p:sp>
    </p:spTree>
    <p:extLst>
      <p:ext uri="{BB962C8B-B14F-4D97-AF65-F5344CB8AC3E}">
        <p14:creationId xmlns:p14="http://schemas.microsoft.com/office/powerpoint/2010/main" val="22129996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Windows 8.1 – (C# || VB.NET)/XAML</a:t>
            </a:r>
            <a:endParaRPr lang="en-US" dirty="0"/>
          </a:p>
        </p:txBody>
      </p:sp>
      <p:pic>
        <p:nvPicPr>
          <p:cNvPr id="5" name="Content Placeholder 4"/>
          <p:cNvPicPr>
            <a:picLocks noGrp="1" noChangeAspect="1"/>
          </p:cNvPicPr>
          <p:nvPr>
            <p:ph sz="quarter" idx="4294967295"/>
          </p:nvPr>
        </p:nvPicPr>
        <p:blipFill>
          <a:blip r:embed="rId3"/>
          <a:stretch>
            <a:fillRect/>
          </a:stretch>
        </p:blipFill>
        <p:spPr>
          <a:xfrm>
            <a:off x="2133600" y="1361955"/>
            <a:ext cx="7924800" cy="3981691"/>
          </a:xfrm>
          <a:prstGeom prst="rect">
            <a:avLst/>
          </a:prstGeom>
        </p:spPr>
      </p:pic>
    </p:spTree>
    <p:extLst>
      <p:ext uri="{BB962C8B-B14F-4D97-AF65-F5344CB8AC3E}">
        <p14:creationId xmlns:p14="http://schemas.microsoft.com/office/powerpoint/2010/main" val="172612857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Windows 8.1 Controls</a:t>
            </a:r>
            <a:endParaRPr lang="en-US" dirty="0"/>
          </a:p>
        </p:txBody>
      </p:sp>
      <p:sp>
        <p:nvSpPr>
          <p:cNvPr id="6" name="Text Placeholder 5"/>
          <p:cNvSpPr>
            <a:spLocks noGrp="1"/>
          </p:cNvSpPr>
          <p:nvPr>
            <p:ph type="body" idx="1"/>
          </p:nvPr>
        </p:nvSpPr>
        <p:spPr/>
        <p:txBody>
          <a:bodyPr/>
          <a:lstStyle/>
          <a:p>
            <a:endParaRPr lang="en-US"/>
          </a:p>
        </p:txBody>
      </p:sp>
      <p:sp>
        <p:nvSpPr>
          <p:cNvPr id="3" name="Slide Number Placeholder 2"/>
          <p:cNvSpPr>
            <a:spLocks noGrp="1"/>
          </p:cNvSpPr>
          <p:nvPr>
            <p:ph type="sldNum" sz="quarter" idx="4294967295"/>
          </p:nvPr>
        </p:nvSpPr>
        <p:spPr>
          <a:xfrm>
            <a:off x="9067800" y="6356352"/>
            <a:ext cx="990600" cy="365125"/>
          </a:xfrm>
          <a:prstGeom prst="rect">
            <a:avLst/>
          </a:prstGeom>
        </p:spPr>
        <p:txBody>
          <a:bodyPr/>
          <a:lstStyle/>
          <a:p>
            <a:fld id="{69E29E33-B620-47F9-BB04-8846C2A5AFCC}" type="slidenum">
              <a:rPr lang="en-US" smtClean="0"/>
              <a:pPr/>
              <a:t>179</a:t>
            </a:fld>
            <a:endParaRPr lang="en-US" dirty="0"/>
          </a:p>
        </p:txBody>
      </p:sp>
    </p:spTree>
    <p:extLst>
      <p:ext uri="{BB962C8B-B14F-4D97-AF65-F5344CB8AC3E}">
        <p14:creationId xmlns:p14="http://schemas.microsoft.com/office/powerpoint/2010/main" val="2193909909"/>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Namespaces</a:t>
            </a:r>
            <a:endParaRPr lang="en-US" dirty="0"/>
          </a:p>
        </p:txBody>
      </p:sp>
      <p:sp>
        <p:nvSpPr>
          <p:cNvPr id="4" name="Content Placeholder 3"/>
          <p:cNvSpPr>
            <a:spLocks noGrp="1"/>
          </p:cNvSpPr>
          <p:nvPr>
            <p:ph idx="1"/>
          </p:nvPr>
        </p:nvSpPr>
        <p:spPr/>
        <p:txBody>
          <a:bodyPr/>
          <a:lstStyle/>
          <a:p>
            <a:r>
              <a:rPr lang="en-US" dirty="0" smtClean="0"/>
              <a:t>Microsoft namespaces do not map to specific .NET namespaces</a:t>
            </a:r>
          </a:p>
          <a:p>
            <a:pPr lvl="1"/>
            <a:r>
              <a:rPr lang="en-US" dirty="0" smtClean="0"/>
              <a:t>Creators of XAML combined them under /presentation</a:t>
            </a:r>
          </a:p>
          <a:p>
            <a:r>
              <a:rPr lang="en-US" dirty="0" smtClean="0"/>
              <a:t>Your namespaces will</a:t>
            </a:r>
          </a:p>
          <a:p>
            <a:pPr lvl="2"/>
            <a:r>
              <a:rPr lang="en-US" sz="2000" dirty="0" err="1" smtClean="0"/>
              <a:t>xmlns:Prefix</a:t>
            </a:r>
            <a:r>
              <a:rPr lang="en-US" sz="2000" dirty="0" smtClean="0"/>
              <a:t>=“</a:t>
            </a:r>
            <a:r>
              <a:rPr lang="en-US" sz="2000" dirty="0" err="1" smtClean="0"/>
              <a:t>clr-namespace:Namespace</a:t>
            </a:r>
            <a:r>
              <a:rPr lang="en-US" sz="2000" dirty="0" smtClean="0"/>
              <a:t>[;assembly=</a:t>
            </a:r>
            <a:r>
              <a:rPr lang="en-US" sz="2000" dirty="0" err="1" smtClean="0"/>
              <a:t>AssemblyName</a:t>
            </a:r>
            <a:r>
              <a:rPr lang="en-US" sz="2000" dirty="0" smtClean="0"/>
              <a:t>]”</a:t>
            </a:r>
          </a:p>
          <a:p>
            <a:r>
              <a:rPr lang="en-US" dirty="0" smtClean="0"/>
              <a:t>Two prefixes that are “reserved” (by </a:t>
            </a:r>
            <a:r>
              <a:rPr lang="en-US" dirty="0" err="1" smtClean="0"/>
              <a:t>convetion</a:t>
            </a:r>
            <a:r>
              <a:rPr lang="en-US" dirty="0" smtClean="0"/>
              <a:t>)</a:t>
            </a:r>
          </a:p>
          <a:p>
            <a:pPr lvl="2"/>
            <a:r>
              <a:rPr lang="en-US" dirty="0" err="1"/>
              <a:t>xmlns:sys</a:t>
            </a:r>
            <a:r>
              <a:rPr lang="en-US" dirty="0"/>
              <a:t>="</a:t>
            </a:r>
            <a:r>
              <a:rPr lang="en-US" dirty="0" err="1" smtClean="0"/>
              <a:t>clr-namespace:System;assembly</a:t>
            </a:r>
            <a:r>
              <a:rPr lang="en-US" dirty="0" smtClean="0"/>
              <a:t>=</a:t>
            </a:r>
            <a:r>
              <a:rPr lang="en-US" dirty="0" err="1" smtClean="0"/>
              <a:t>mscorlib</a:t>
            </a:r>
            <a:r>
              <a:rPr lang="en-US" dirty="0" smtClean="0"/>
              <a:t>“</a:t>
            </a:r>
          </a:p>
          <a:p>
            <a:pPr lvl="2"/>
            <a:r>
              <a:rPr lang="en-US" dirty="0" err="1"/>
              <a:t>xmlns:local</a:t>
            </a:r>
            <a:r>
              <a:rPr lang="en-US" dirty="0"/>
              <a:t>="</a:t>
            </a:r>
            <a:r>
              <a:rPr lang="en-US" dirty="0" err="1" smtClean="0"/>
              <a:t>clr-namespace:WPFDemo</a:t>
            </a:r>
            <a:r>
              <a:rPr lang="en-US" dirty="0" smtClean="0"/>
              <a:t>"</a:t>
            </a:r>
          </a:p>
          <a:p>
            <a:endParaRPr lang="en-US" dirty="0"/>
          </a:p>
        </p:txBody>
      </p:sp>
    </p:spTree>
    <p:extLst>
      <p:ext uri="{BB962C8B-B14F-4D97-AF65-F5344CB8AC3E}">
        <p14:creationId xmlns:p14="http://schemas.microsoft.com/office/powerpoint/2010/main" val="373233616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 Controls Out of the Box</a:t>
            </a:r>
            <a:endParaRPr lang="en-US" dirty="0"/>
          </a:p>
        </p:txBody>
      </p:sp>
      <p:sp>
        <p:nvSpPr>
          <p:cNvPr id="4" name="Content Placeholder 3"/>
          <p:cNvSpPr>
            <a:spLocks noGrp="1"/>
          </p:cNvSpPr>
          <p:nvPr>
            <p:ph idx="1"/>
          </p:nvPr>
        </p:nvSpPr>
        <p:spPr>
          <a:prstGeom prst="rect">
            <a:avLst/>
          </a:prstGeom>
        </p:spPr>
        <p:txBody>
          <a:bodyPr/>
          <a:lstStyle/>
          <a:p>
            <a:r>
              <a:rPr lang="en-US" dirty="0" smtClean="0"/>
              <a:t>Designed for </a:t>
            </a:r>
          </a:p>
          <a:p>
            <a:pPr lvl="1"/>
            <a:r>
              <a:rPr lang="en-US" dirty="0" smtClean="0"/>
              <a:t>Touch</a:t>
            </a:r>
          </a:p>
          <a:p>
            <a:pPr lvl="1"/>
            <a:r>
              <a:rPr lang="en-US" dirty="0" smtClean="0"/>
              <a:t>Mouse</a:t>
            </a:r>
          </a:p>
          <a:p>
            <a:pPr lvl="1"/>
            <a:r>
              <a:rPr lang="en-US" dirty="0" smtClean="0"/>
              <a:t>Keyboard</a:t>
            </a:r>
          </a:p>
          <a:p>
            <a:r>
              <a:rPr lang="en-US" dirty="0" smtClean="0"/>
              <a:t>Follow Modern Application Design Principles</a:t>
            </a:r>
          </a:p>
          <a:p>
            <a:r>
              <a:rPr lang="en-US" dirty="0" smtClean="0"/>
              <a:t>Native to XAML/HTML</a:t>
            </a:r>
          </a:p>
          <a:p>
            <a:endParaRPr lang="en-US" dirty="0" smtClean="0"/>
          </a:p>
          <a:p>
            <a:endParaRPr lang="en-US" dirty="0"/>
          </a:p>
        </p:txBody>
      </p:sp>
      <p:sp>
        <p:nvSpPr>
          <p:cNvPr id="3" name="Slide Number Placeholder 2"/>
          <p:cNvSpPr>
            <a:spLocks noGrp="1"/>
          </p:cNvSpPr>
          <p:nvPr>
            <p:ph type="sldNum" sz="quarter" idx="4294967295"/>
          </p:nvPr>
        </p:nvSpPr>
        <p:spPr>
          <a:xfrm>
            <a:off x="11201400" y="6356350"/>
            <a:ext cx="990600" cy="365125"/>
          </a:xfrm>
          <a:prstGeom prst="rect">
            <a:avLst/>
          </a:prstGeom>
        </p:spPr>
        <p:txBody>
          <a:bodyPr/>
          <a:lstStyle/>
          <a:p>
            <a:fld id="{69E29E33-B620-47F9-BB04-8846C2A5AFCC}" type="slidenum">
              <a:rPr lang="en-US" smtClean="0"/>
              <a:pPr/>
              <a:t>180</a:t>
            </a:fld>
            <a:endParaRPr lang="en-US" dirty="0"/>
          </a:p>
        </p:txBody>
      </p:sp>
    </p:spTree>
    <p:extLst>
      <p:ext uri="{BB962C8B-B14F-4D97-AF65-F5344CB8AC3E}">
        <p14:creationId xmlns:p14="http://schemas.microsoft.com/office/powerpoint/2010/main" val="335501483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Everyday Widgets</a:t>
            </a:r>
            <a:endParaRPr lang="en-US" dirty="0"/>
          </a:p>
        </p:txBody>
      </p:sp>
      <p:sp>
        <p:nvSpPr>
          <p:cNvPr id="3" name="Slide Number Placeholder 2"/>
          <p:cNvSpPr>
            <a:spLocks noGrp="1"/>
          </p:cNvSpPr>
          <p:nvPr>
            <p:ph type="sldNum" sz="quarter" idx="4294967295"/>
          </p:nvPr>
        </p:nvSpPr>
        <p:spPr>
          <a:xfrm>
            <a:off x="9067800" y="6356352"/>
            <a:ext cx="990600" cy="365125"/>
          </a:xfrm>
          <a:prstGeom prst="rect">
            <a:avLst/>
          </a:prstGeom>
        </p:spPr>
        <p:txBody>
          <a:bodyPr/>
          <a:lstStyle/>
          <a:p>
            <a:fld id="{69E29E33-B620-47F9-BB04-8846C2A5AFCC}" type="slidenum">
              <a:rPr lang="en-US" smtClean="0"/>
              <a:pPr/>
              <a:t>181</a:t>
            </a:fld>
            <a:endParaRPr lang="en-US" dirty="0"/>
          </a:p>
        </p:txBody>
      </p:sp>
      <p:sp>
        <p:nvSpPr>
          <p:cNvPr id="7" name="Rectangle 6"/>
          <p:cNvSpPr/>
          <p:nvPr/>
        </p:nvSpPr>
        <p:spPr bwMode="auto">
          <a:xfrm>
            <a:off x="1809749" y="1792432"/>
            <a:ext cx="8461763" cy="3922568"/>
          </a:xfrm>
          <a:prstGeom prst="rect">
            <a:avLst/>
          </a:prstGeom>
          <a:solidFill>
            <a:srgbClr val="FFFFFF"/>
          </a:solidFill>
          <a:ln w="9525" cap="flat" cmpd="sng" algn="ctr">
            <a:solidFill>
              <a:srgbClr val="0072C6"/>
            </a:solidFill>
            <a:prstDash val="solid"/>
            <a:headEnd type="none" w="med" len="med"/>
            <a:tailEnd type="none" w="med" len="med"/>
          </a:ln>
          <a:effectLst/>
        </p:spPr>
        <p:txBody>
          <a:bodyPr rot="0" spcFirstLastPara="0" vertOverflow="overflow" horzOverflow="overflow" vert="horz" wrap="square" lIns="34291" tIns="34291" rIns="34291" bIns="34291" numCol="1" spcCol="0" rtlCol="0" fromWordArt="0" anchor="ctr" anchorCtr="0" forceAA="0" compatLnSpc="1">
            <a:prstTxWarp prst="textNoShape">
              <a:avLst/>
            </a:prstTxWarp>
            <a:noAutofit/>
          </a:bodyPr>
          <a:lstStyle/>
          <a:p>
            <a:pPr algn="ctr" defTabSz="685558">
              <a:defRPr/>
            </a:pPr>
            <a:endParaRPr lang="en-US" sz="135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5671" y="2214145"/>
            <a:ext cx="689325" cy="326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2741" y="5399009"/>
            <a:ext cx="184216" cy="17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32742" y="4661509"/>
            <a:ext cx="415972" cy="413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8451" y="4096339"/>
            <a:ext cx="1723315" cy="142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2271141" y="2027152"/>
            <a:ext cx="513217" cy="207877"/>
          </a:xfrm>
          <a:prstGeom prst="rect">
            <a:avLst/>
          </a:prstGeom>
          <a:noFill/>
        </p:spPr>
        <p:txBody>
          <a:bodyPr wrap="none" lIns="0" tIns="0" rIns="0" bIns="0" rtlCol="0">
            <a:spAutoFit/>
          </a:bodyPr>
          <a:lstStyle/>
          <a:p>
            <a:pPr defTabSz="685755"/>
            <a:r>
              <a:rPr lang="en-US" sz="1351" dirty="0">
                <a:gradFill>
                  <a:gsLst>
                    <a:gs pos="417">
                      <a:srgbClr val="000000"/>
                    </a:gs>
                    <a:gs pos="100000">
                      <a:srgbClr val="000000"/>
                    </a:gs>
                  </a:gsLst>
                  <a:lin ang="5400000" scaled="0"/>
                </a:gradFill>
                <a:latin typeface="Segoe UI"/>
              </a:rPr>
              <a:t>Button</a:t>
            </a:r>
          </a:p>
        </p:txBody>
      </p:sp>
      <p:sp>
        <p:nvSpPr>
          <p:cNvPr id="13" name="TextBox 12"/>
          <p:cNvSpPr txBox="1"/>
          <p:nvPr/>
        </p:nvSpPr>
        <p:spPr>
          <a:xfrm>
            <a:off x="2271140" y="2670056"/>
            <a:ext cx="744884" cy="207877"/>
          </a:xfrm>
          <a:prstGeom prst="rect">
            <a:avLst/>
          </a:prstGeom>
          <a:noFill/>
        </p:spPr>
        <p:txBody>
          <a:bodyPr wrap="none" lIns="0" tIns="0" rIns="0" bIns="0" rtlCol="0">
            <a:spAutoFit/>
          </a:bodyPr>
          <a:lstStyle/>
          <a:p>
            <a:pPr defTabSz="685755"/>
            <a:r>
              <a:rPr lang="en-US" sz="1351" dirty="0">
                <a:gradFill>
                  <a:gsLst>
                    <a:gs pos="417">
                      <a:srgbClr val="000000"/>
                    </a:gs>
                    <a:gs pos="100000">
                      <a:srgbClr val="000000"/>
                    </a:gs>
                  </a:gsLst>
                  <a:lin ang="5400000" scaled="0"/>
                </a:gradFill>
                <a:latin typeface="Segoe UI"/>
              </a:rPr>
              <a:t>Checkbox</a:t>
            </a:r>
          </a:p>
        </p:txBody>
      </p:sp>
      <p:sp>
        <p:nvSpPr>
          <p:cNvPr id="14" name="TextBox 13"/>
          <p:cNvSpPr txBox="1"/>
          <p:nvPr/>
        </p:nvSpPr>
        <p:spPr>
          <a:xfrm>
            <a:off x="2271141" y="3217724"/>
            <a:ext cx="887551" cy="207877"/>
          </a:xfrm>
          <a:prstGeom prst="rect">
            <a:avLst/>
          </a:prstGeom>
          <a:noFill/>
        </p:spPr>
        <p:txBody>
          <a:bodyPr wrap="none" lIns="0" tIns="0" rIns="0" bIns="0" rtlCol="0">
            <a:spAutoFit/>
          </a:bodyPr>
          <a:lstStyle/>
          <a:p>
            <a:pPr defTabSz="685755"/>
            <a:r>
              <a:rPr lang="en-US" sz="1351" dirty="0">
                <a:gradFill>
                  <a:gsLst>
                    <a:gs pos="417">
                      <a:srgbClr val="000000"/>
                    </a:gs>
                    <a:gs pos="100000">
                      <a:srgbClr val="000000"/>
                    </a:gs>
                  </a:gsLst>
                  <a:lin ang="5400000" scaled="0"/>
                </a:gradFill>
                <a:latin typeface="Segoe UI"/>
              </a:rPr>
              <a:t>Combo Box</a:t>
            </a:r>
          </a:p>
        </p:txBody>
      </p:sp>
      <p:sp>
        <p:nvSpPr>
          <p:cNvPr id="15" name="TextBox 14"/>
          <p:cNvSpPr txBox="1"/>
          <p:nvPr/>
        </p:nvSpPr>
        <p:spPr>
          <a:xfrm>
            <a:off x="2271140" y="4976190"/>
            <a:ext cx="862416" cy="207877"/>
          </a:xfrm>
          <a:prstGeom prst="rect">
            <a:avLst/>
          </a:prstGeom>
          <a:noFill/>
        </p:spPr>
        <p:txBody>
          <a:bodyPr wrap="none" lIns="0" tIns="0" rIns="0" bIns="0" rtlCol="0">
            <a:spAutoFit/>
          </a:bodyPr>
          <a:lstStyle/>
          <a:p>
            <a:pPr defTabSz="685755"/>
            <a:r>
              <a:rPr lang="en-US" sz="1351" dirty="0">
                <a:gradFill>
                  <a:gsLst>
                    <a:gs pos="417">
                      <a:srgbClr val="000000"/>
                    </a:gs>
                    <a:gs pos="100000">
                      <a:srgbClr val="000000"/>
                    </a:gs>
                  </a:gsLst>
                  <a:lin ang="5400000" scaled="0"/>
                </a:gradFill>
                <a:latin typeface="Segoe UI"/>
              </a:rPr>
              <a:t>Date Picker</a:t>
            </a:r>
          </a:p>
        </p:txBody>
      </p:sp>
      <p:sp>
        <p:nvSpPr>
          <p:cNvPr id="16" name="TextBox 15"/>
          <p:cNvSpPr txBox="1"/>
          <p:nvPr/>
        </p:nvSpPr>
        <p:spPr>
          <a:xfrm>
            <a:off x="5408412" y="5113350"/>
            <a:ext cx="998928" cy="207877"/>
          </a:xfrm>
          <a:prstGeom prst="rect">
            <a:avLst/>
          </a:prstGeom>
          <a:noFill/>
        </p:spPr>
        <p:txBody>
          <a:bodyPr wrap="none" lIns="0" tIns="0" rIns="0" bIns="0" rtlCol="0">
            <a:spAutoFit/>
          </a:bodyPr>
          <a:lstStyle/>
          <a:p>
            <a:pPr defTabSz="685755"/>
            <a:r>
              <a:rPr lang="en-US" sz="1351" dirty="0">
                <a:gradFill>
                  <a:gsLst>
                    <a:gs pos="417">
                      <a:srgbClr val="000000"/>
                    </a:gs>
                    <a:gs pos="100000">
                      <a:srgbClr val="000000"/>
                    </a:gs>
                  </a:gsLst>
                  <a:lin ang="5400000" scaled="0"/>
                </a:gradFill>
                <a:latin typeface="Segoe UI"/>
              </a:rPr>
              <a:t>Radio Button</a:t>
            </a:r>
          </a:p>
        </p:txBody>
      </p:sp>
      <p:sp>
        <p:nvSpPr>
          <p:cNvPr id="17" name="TextBox 16"/>
          <p:cNvSpPr txBox="1"/>
          <p:nvPr/>
        </p:nvSpPr>
        <p:spPr>
          <a:xfrm>
            <a:off x="5408413" y="2027152"/>
            <a:ext cx="729367" cy="207877"/>
          </a:xfrm>
          <a:prstGeom prst="rect">
            <a:avLst/>
          </a:prstGeom>
          <a:noFill/>
        </p:spPr>
        <p:txBody>
          <a:bodyPr wrap="none" lIns="0" tIns="0" rIns="0" bIns="0" rtlCol="0">
            <a:spAutoFit/>
          </a:bodyPr>
          <a:lstStyle/>
          <a:p>
            <a:pPr defTabSz="685755"/>
            <a:r>
              <a:rPr lang="en-US" sz="1351" dirty="0">
                <a:gradFill>
                  <a:gsLst>
                    <a:gs pos="417">
                      <a:srgbClr val="000000"/>
                    </a:gs>
                    <a:gs pos="100000">
                      <a:srgbClr val="000000"/>
                    </a:gs>
                  </a:gsLst>
                  <a:lin ang="5400000" scaled="0"/>
                </a:gradFill>
                <a:latin typeface="Segoe UI"/>
              </a:rPr>
              <a:t>Hyperlink</a:t>
            </a:r>
          </a:p>
        </p:txBody>
      </p:sp>
      <p:sp>
        <p:nvSpPr>
          <p:cNvPr id="18" name="TextBox 17"/>
          <p:cNvSpPr txBox="1"/>
          <p:nvPr/>
        </p:nvSpPr>
        <p:spPr>
          <a:xfrm>
            <a:off x="5408412" y="2481992"/>
            <a:ext cx="534890" cy="207877"/>
          </a:xfrm>
          <a:prstGeom prst="rect">
            <a:avLst/>
          </a:prstGeom>
          <a:noFill/>
        </p:spPr>
        <p:txBody>
          <a:bodyPr wrap="none" lIns="0" tIns="0" rIns="0" bIns="0" rtlCol="0">
            <a:spAutoFit/>
          </a:bodyPr>
          <a:lstStyle/>
          <a:p>
            <a:pPr defTabSz="685755"/>
            <a:r>
              <a:rPr lang="en-US" sz="1351" dirty="0">
                <a:gradFill>
                  <a:gsLst>
                    <a:gs pos="417">
                      <a:srgbClr val="000000"/>
                    </a:gs>
                    <a:gs pos="100000">
                      <a:srgbClr val="000000"/>
                    </a:gs>
                  </a:gsLst>
                  <a:lin ang="5400000" scaled="0"/>
                </a:gradFill>
                <a:latin typeface="Segoe UI"/>
              </a:rPr>
              <a:t>ListBox</a:t>
            </a:r>
          </a:p>
        </p:txBody>
      </p:sp>
      <p:sp>
        <p:nvSpPr>
          <p:cNvPr id="19" name="TextBox 18"/>
          <p:cNvSpPr txBox="1"/>
          <p:nvPr/>
        </p:nvSpPr>
        <p:spPr>
          <a:xfrm>
            <a:off x="7893607" y="2027152"/>
            <a:ext cx="639599" cy="207877"/>
          </a:xfrm>
          <a:prstGeom prst="rect">
            <a:avLst/>
          </a:prstGeom>
          <a:noFill/>
        </p:spPr>
        <p:txBody>
          <a:bodyPr wrap="none" lIns="0" tIns="0" rIns="0" bIns="0" rtlCol="0">
            <a:spAutoFit/>
          </a:bodyPr>
          <a:lstStyle/>
          <a:p>
            <a:pPr defTabSz="685755"/>
            <a:r>
              <a:rPr lang="en-US" sz="1351" dirty="0">
                <a:gradFill>
                  <a:gsLst>
                    <a:gs pos="417">
                      <a:srgbClr val="000000"/>
                    </a:gs>
                    <a:gs pos="100000">
                      <a:srgbClr val="000000"/>
                    </a:gs>
                  </a:gsLst>
                  <a:lin ang="5400000" scaled="0"/>
                </a:gradFill>
                <a:latin typeface="Segoe UI"/>
              </a:rPr>
              <a:t>Ratings*</a:t>
            </a:r>
          </a:p>
        </p:txBody>
      </p:sp>
      <p:sp>
        <p:nvSpPr>
          <p:cNvPr id="20" name="TextBox 19"/>
          <p:cNvSpPr txBox="1"/>
          <p:nvPr/>
        </p:nvSpPr>
        <p:spPr>
          <a:xfrm>
            <a:off x="5408413" y="3760502"/>
            <a:ext cx="953979" cy="207877"/>
          </a:xfrm>
          <a:prstGeom prst="rect">
            <a:avLst/>
          </a:prstGeom>
          <a:noFill/>
        </p:spPr>
        <p:txBody>
          <a:bodyPr wrap="none" lIns="0" tIns="0" rIns="0" bIns="0" rtlCol="0">
            <a:spAutoFit/>
          </a:bodyPr>
          <a:lstStyle/>
          <a:p>
            <a:pPr defTabSz="685755"/>
            <a:r>
              <a:rPr lang="en-US" sz="1351" dirty="0">
                <a:gradFill>
                  <a:gsLst>
                    <a:gs pos="417">
                      <a:srgbClr val="000000"/>
                    </a:gs>
                    <a:gs pos="100000">
                      <a:srgbClr val="000000"/>
                    </a:gs>
                  </a:gsLst>
                  <a:lin ang="5400000" scaled="0"/>
                </a:gradFill>
                <a:latin typeface="Segoe UI"/>
              </a:rPr>
              <a:t>Progress Bar</a:t>
            </a:r>
          </a:p>
        </p:txBody>
      </p:sp>
      <p:sp>
        <p:nvSpPr>
          <p:cNvPr id="21" name="TextBox 20"/>
          <p:cNvSpPr txBox="1"/>
          <p:nvPr/>
        </p:nvSpPr>
        <p:spPr>
          <a:xfrm>
            <a:off x="5408414" y="4345112"/>
            <a:ext cx="1051763" cy="207877"/>
          </a:xfrm>
          <a:prstGeom prst="rect">
            <a:avLst/>
          </a:prstGeom>
          <a:noFill/>
        </p:spPr>
        <p:txBody>
          <a:bodyPr wrap="none" lIns="0" tIns="0" rIns="0" bIns="0" rtlCol="0">
            <a:spAutoFit/>
          </a:bodyPr>
          <a:lstStyle/>
          <a:p>
            <a:pPr defTabSz="685755"/>
            <a:r>
              <a:rPr lang="en-US" sz="1351" dirty="0">
                <a:gradFill>
                  <a:gsLst>
                    <a:gs pos="417">
                      <a:srgbClr val="000000"/>
                    </a:gs>
                    <a:gs pos="100000">
                      <a:srgbClr val="000000"/>
                    </a:gs>
                  </a:gsLst>
                  <a:lin ang="5400000" scaled="0"/>
                </a:gradFill>
                <a:latin typeface="Segoe UI"/>
              </a:rPr>
              <a:t>Progress Ring</a:t>
            </a:r>
          </a:p>
        </p:txBody>
      </p:sp>
      <p:sp>
        <p:nvSpPr>
          <p:cNvPr id="22" name="TextBox 21"/>
          <p:cNvSpPr txBox="1"/>
          <p:nvPr/>
        </p:nvSpPr>
        <p:spPr>
          <a:xfrm>
            <a:off x="7893607" y="3875569"/>
            <a:ext cx="876587" cy="207877"/>
          </a:xfrm>
          <a:prstGeom prst="rect">
            <a:avLst/>
          </a:prstGeom>
          <a:noFill/>
        </p:spPr>
        <p:txBody>
          <a:bodyPr wrap="none" lIns="0" tIns="0" rIns="0" bIns="0" rtlCol="0">
            <a:spAutoFit/>
          </a:bodyPr>
          <a:lstStyle/>
          <a:p>
            <a:pPr defTabSz="685755"/>
            <a:r>
              <a:rPr lang="en-US" sz="1351" dirty="0">
                <a:gradFill>
                  <a:gsLst>
                    <a:gs pos="417">
                      <a:srgbClr val="000000"/>
                    </a:gs>
                    <a:gs pos="100000">
                      <a:srgbClr val="000000"/>
                    </a:gs>
                  </a:gsLst>
                  <a:lin ang="5400000" scaled="0"/>
                </a:gradFill>
                <a:latin typeface="Segoe UI"/>
              </a:rPr>
              <a:t>Time Picker</a:t>
            </a:r>
          </a:p>
        </p:txBody>
      </p:sp>
      <p:sp>
        <p:nvSpPr>
          <p:cNvPr id="23" name="TextBox 22"/>
          <p:cNvSpPr txBox="1"/>
          <p:nvPr/>
        </p:nvSpPr>
        <p:spPr>
          <a:xfrm>
            <a:off x="7893607" y="4972709"/>
            <a:ext cx="1051570" cy="207877"/>
          </a:xfrm>
          <a:prstGeom prst="rect">
            <a:avLst/>
          </a:prstGeom>
          <a:noFill/>
        </p:spPr>
        <p:txBody>
          <a:bodyPr wrap="none" lIns="0" tIns="0" rIns="0" bIns="0" rtlCol="0">
            <a:spAutoFit/>
          </a:bodyPr>
          <a:lstStyle/>
          <a:p>
            <a:pPr defTabSz="685755"/>
            <a:r>
              <a:rPr lang="en-US" sz="1351" dirty="0">
                <a:gradFill>
                  <a:gsLst>
                    <a:gs pos="417">
                      <a:srgbClr val="000000"/>
                    </a:gs>
                    <a:gs pos="100000">
                      <a:srgbClr val="000000"/>
                    </a:gs>
                  </a:gsLst>
                  <a:lin ang="5400000" scaled="0"/>
                </a:gradFill>
                <a:latin typeface="Segoe UI"/>
              </a:rPr>
              <a:t>Toggle Switch</a:t>
            </a:r>
          </a:p>
        </p:txBody>
      </p:sp>
      <p:pic>
        <p:nvPicPr>
          <p:cNvPr id="24"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7583" y="2240886"/>
            <a:ext cx="772520" cy="273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91431" y="2279512"/>
            <a:ext cx="1129068" cy="19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9788" y="2246828"/>
            <a:ext cx="350605" cy="261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99790" y="5206352"/>
            <a:ext cx="2020437" cy="303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99789" y="3491075"/>
            <a:ext cx="1069643" cy="332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2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91432" y="4134106"/>
            <a:ext cx="1788681" cy="314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34463" y="2486057"/>
            <a:ext cx="796291" cy="1194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2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32742" y="2246373"/>
            <a:ext cx="1224148" cy="142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Box 31"/>
          <p:cNvSpPr txBox="1"/>
          <p:nvPr/>
        </p:nvSpPr>
        <p:spPr>
          <a:xfrm>
            <a:off x="7893606" y="2955626"/>
            <a:ext cx="429605" cy="207877"/>
          </a:xfrm>
          <a:prstGeom prst="rect">
            <a:avLst/>
          </a:prstGeom>
          <a:noFill/>
        </p:spPr>
        <p:txBody>
          <a:bodyPr wrap="none" lIns="0" tIns="0" rIns="0" bIns="0" rtlCol="0">
            <a:spAutoFit/>
          </a:bodyPr>
          <a:lstStyle/>
          <a:p>
            <a:pPr defTabSz="685755"/>
            <a:r>
              <a:rPr lang="en-US" sz="1351" dirty="0">
                <a:gradFill>
                  <a:gsLst>
                    <a:gs pos="417">
                      <a:srgbClr val="000000"/>
                    </a:gs>
                    <a:gs pos="100000">
                      <a:srgbClr val="000000"/>
                    </a:gs>
                  </a:gsLst>
                  <a:lin ang="5400000" scaled="0"/>
                </a:gradFill>
                <a:latin typeface="Segoe UI"/>
              </a:rPr>
              <a:t>Slider</a:t>
            </a:r>
          </a:p>
        </p:txBody>
      </p:sp>
      <p:pic>
        <p:nvPicPr>
          <p:cNvPr id="33"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02659" y="2900636"/>
            <a:ext cx="136677" cy="136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16732" y="2900635"/>
            <a:ext cx="136677" cy="136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883244" y="5408376"/>
            <a:ext cx="136677" cy="136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6" name="Picture 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183687" y="5353201"/>
            <a:ext cx="772520" cy="124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937149" y="5358757"/>
            <a:ext cx="766579" cy="124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8" name="Group 37"/>
          <p:cNvGrpSpPr/>
          <p:nvPr/>
        </p:nvGrpSpPr>
        <p:grpSpPr>
          <a:xfrm>
            <a:off x="7891431" y="2956991"/>
            <a:ext cx="1799413" cy="398675"/>
            <a:chOff x="8594135" y="3203483"/>
            <a:chExt cx="2181225" cy="483269"/>
          </a:xfrm>
        </p:grpSpPr>
        <p:pic>
          <p:nvPicPr>
            <p:cNvPr id="39" name="Picture 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594135" y="3581977"/>
              <a:ext cx="2181225" cy="10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926991" y="3203483"/>
              <a:ext cx="3619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41" name="Picture 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435822" y="3069851"/>
            <a:ext cx="760636" cy="183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2" name="Straight Connector 41"/>
          <p:cNvCxnSpPr/>
          <p:nvPr/>
        </p:nvCxnSpPr>
        <p:spPr>
          <a:xfrm>
            <a:off x="4914999" y="2113557"/>
            <a:ext cx="0" cy="3307595"/>
          </a:xfrm>
          <a:prstGeom prst="line">
            <a:avLst/>
          </a:prstGeom>
          <a:noFill/>
          <a:ln w="9525" cap="flat" cmpd="sng" algn="ctr">
            <a:solidFill>
              <a:srgbClr val="0072C6"/>
            </a:solidFill>
            <a:prstDash val="solid"/>
            <a:headEnd type="none" w="med" len="med"/>
            <a:tailEnd type="none" w="med" len="med"/>
          </a:ln>
          <a:effectLst/>
        </p:spPr>
      </p:cxnSp>
      <p:cxnSp>
        <p:nvCxnSpPr>
          <p:cNvPr id="43" name="Straight Connector 42"/>
          <p:cNvCxnSpPr/>
          <p:nvPr/>
        </p:nvCxnSpPr>
        <p:spPr>
          <a:xfrm>
            <a:off x="7463889" y="2113557"/>
            <a:ext cx="0" cy="3307595"/>
          </a:xfrm>
          <a:prstGeom prst="line">
            <a:avLst/>
          </a:prstGeom>
          <a:noFill/>
          <a:ln w="9525" cap="flat" cmpd="sng" algn="ctr">
            <a:solidFill>
              <a:srgbClr val="0072C6"/>
            </a:solidFill>
            <a:prstDash val="solid"/>
            <a:headEnd type="none" w="med" len="med"/>
            <a:tailEnd type="none" w="med" len="med"/>
          </a:ln>
          <a:effectLst/>
        </p:spPr>
      </p:cxnSp>
    </p:spTree>
    <p:extLst>
      <p:ext uri="{BB962C8B-B14F-4D97-AF65-F5344CB8AC3E}">
        <p14:creationId xmlns:p14="http://schemas.microsoft.com/office/powerpoint/2010/main" val="81556158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Text Editing Controls</a:t>
            </a:r>
            <a:endParaRPr lang="en-US" dirty="0"/>
          </a:p>
        </p:txBody>
      </p:sp>
      <p:sp>
        <p:nvSpPr>
          <p:cNvPr id="3" name="Slide Number Placeholder 2"/>
          <p:cNvSpPr>
            <a:spLocks noGrp="1"/>
          </p:cNvSpPr>
          <p:nvPr>
            <p:ph type="sldNum" sz="quarter" idx="4294967295"/>
          </p:nvPr>
        </p:nvSpPr>
        <p:spPr>
          <a:xfrm>
            <a:off x="9067800" y="6356352"/>
            <a:ext cx="990600" cy="365125"/>
          </a:xfrm>
          <a:prstGeom prst="rect">
            <a:avLst/>
          </a:prstGeom>
        </p:spPr>
        <p:txBody>
          <a:bodyPr/>
          <a:lstStyle/>
          <a:p>
            <a:fld id="{69E29E33-B620-47F9-BB04-8846C2A5AFCC}" type="slidenum">
              <a:rPr lang="en-US" smtClean="0"/>
              <a:pPr/>
              <a:t>182</a:t>
            </a:fld>
            <a:endParaRPr lang="en-US" dirty="0"/>
          </a:p>
        </p:txBody>
      </p:sp>
      <p:sp>
        <p:nvSpPr>
          <p:cNvPr id="6" name="Rectangle 5"/>
          <p:cNvSpPr/>
          <p:nvPr/>
        </p:nvSpPr>
        <p:spPr bwMode="auto">
          <a:xfrm>
            <a:off x="1904901" y="1792432"/>
            <a:ext cx="8461763" cy="3922568"/>
          </a:xfrm>
          <a:prstGeom prst="rect">
            <a:avLst/>
          </a:prstGeom>
          <a:solidFill>
            <a:srgbClr val="FFFFFF"/>
          </a:solidFill>
          <a:ln w="9525" cap="flat" cmpd="sng" algn="ctr">
            <a:solidFill>
              <a:srgbClr val="0072C6"/>
            </a:solidFill>
            <a:prstDash val="solid"/>
            <a:headEnd type="none" w="med" len="med"/>
            <a:tailEnd type="none" w="med" len="med"/>
          </a:ln>
          <a:effectLst/>
        </p:spPr>
        <p:txBody>
          <a:bodyPr rot="0" spcFirstLastPara="0" vertOverflow="overflow" horzOverflow="overflow" vert="horz" wrap="square" lIns="34291" tIns="34291" rIns="34291" bIns="34291" numCol="1" spcCol="0" rtlCol="0" fromWordArt="0" anchor="ctr" anchorCtr="0" forceAA="0" compatLnSpc="1">
            <a:prstTxWarp prst="textNoShape">
              <a:avLst/>
            </a:prstTxWarp>
            <a:noAutofit/>
          </a:bodyPr>
          <a:lstStyle/>
          <a:p>
            <a:pPr algn="ctr" defTabSz="685558">
              <a:defRPr/>
            </a:pPr>
            <a:endParaRPr lang="en-US" sz="1351"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TextBox 6"/>
          <p:cNvSpPr txBox="1"/>
          <p:nvPr/>
        </p:nvSpPr>
        <p:spPr>
          <a:xfrm>
            <a:off x="2020882" y="2033549"/>
            <a:ext cx="1526956" cy="207877"/>
          </a:xfrm>
          <a:prstGeom prst="rect">
            <a:avLst/>
          </a:prstGeom>
          <a:noFill/>
        </p:spPr>
        <p:txBody>
          <a:bodyPr wrap="none" lIns="0" tIns="0" rIns="0" bIns="0" rtlCol="0">
            <a:spAutoFit/>
          </a:bodyPr>
          <a:lstStyle/>
          <a:p>
            <a:pPr defTabSz="685755"/>
            <a:r>
              <a:rPr lang="en-US" sz="1351" dirty="0">
                <a:gradFill>
                  <a:gsLst>
                    <a:gs pos="417">
                      <a:srgbClr val="000000"/>
                    </a:gs>
                    <a:gs pos="100000">
                      <a:srgbClr val="000000"/>
                    </a:gs>
                  </a:gsLst>
                  <a:lin ang="5400000" scaled="0"/>
                </a:gradFill>
                <a:latin typeface="Segoe UI"/>
              </a:rPr>
              <a:t>Single-Line Text Box</a:t>
            </a:r>
          </a:p>
        </p:txBody>
      </p:sp>
      <p:sp>
        <p:nvSpPr>
          <p:cNvPr id="8" name="TextBox 7"/>
          <p:cNvSpPr txBox="1"/>
          <p:nvPr/>
        </p:nvSpPr>
        <p:spPr>
          <a:xfrm>
            <a:off x="6778399" y="2033549"/>
            <a:ext cx="714555" cy="207877"/>
          </a:xfrm>
          <a:prstGeom prst="rect">
            <a:avLst/>
          </a:prstGeom>
          <a:noFill/>
        </p:spPr>
        <p:txBody>
          <a:bodyPr wrap="none" lIns="0" tIns="0" rIns="0" bIns="0" rtlCol="0">
            <a:spAutoFit/>
          </a:bodyPr>
          <a:lstStyle/>
          <a:p>
            <a:pPr defTabSz="685755"/>
            <a:r>
              <a:rPr lang="en-US" sz="1351" dirty="0">
                <a:gradFill>
                  <a:gsLst>
                    <a:gs pos="417">
                      <a:srgbClr val="000000"/>
                    </a:gs>
                    <a:gs pos="100000">
                      <a:srgbClr val="000000"/>
                    </a:gs>
                  </a:gsLst>
                  <a:lin ang="5400000" scaled="0"/>
                </a:gradFill>
                <a:latin typeface="Segoe UI"/>
              </a:rPr>
              <a:t>Password</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0881" y="2323098"/>
            <a:ext cx="2000251"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2020881" y="2863120"/>
            <a:ext cx="1456424" cy="207877"/>
          </a:xfrm>
          <a:prstGeom prst="rect">
            <a:avLst/>
          </a:prstGeom>
          <a:noFill/>
        </p:spPr>
        <p:txBody>
          <a:bodyPr wrap="none" lIns="0" tIns="0" rIns="0" bIns="0" rtlCol="0">
            <a:spAutoFit/>
          </a:bodyPr>
          <a:lstStyle/>
          <a:p>
            <a:pPr defTabSz="685755"/>
            <a:r>
              <a:rPr lang="en-US" sz="1351" dirty="0">
                <a:gradFill>
                  <a:gsLst>
                    <a:gs pos="417">
                      <a:srgbClr val="000000"/>
                    </a:gs>
                    <a:gs pos="100000">
                      <a:srgbClr val="000000"/>
                    </a:gs>
                  </a:gsLst>
                  <a:lin ang="5400000" scaled="0"/>
                </a:gradFill>
                <a:latin typeface="Segoe UI"/>
              </a:rPr>
              <a:t>Multi-Line Text Box</a:t>
            </a:r>
          </a:p>
        </p:txBody>
      </p:sp>
      <p:pic>
        <p:nvPicPr>
          <p:cNvPr id="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8397" y="3244674"/>
            <a:ext cx="2686051"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6778400" y="2863120"/>
            <a:ext cx="1002775" cy="207877"/>
          </a:xfrm>
          <a:prstGeom prst="rect">
            <a:avLst/>
          </a:prstGeom>
          <a:noFill/>
        </p:spPr>
        <p:txBody>
          <a:bodyPr wrap="none" lIns="0" tIns="0" rIns="0" bIns="0" rtlCol="0">
            <a:spAutoFit/>
          </a:bodyPr>
          <a:lstStyle/>
          <a:p>
            <a:pPr defTabSz="685755"/>
            <a:r>
              <a:rPr lang="en-US" sz="1351" dirty="0">
                <a:gradFill>
                  <a:gsLst>
                    <a:gs pos="417">
                      <a:srgbClr val="000000"/>
                    </a:gs>
                    <a:gs pos="100000">
                      <a:srgbClr val="000000"/>
                    </a:gs>
                  </a:gsLst>
                  <a:lin ang="5400000" scaled="0"/>
                </a:gradFill>
                <a:latin typeface="Segoe UI"/>
              </a:rPr>
              <a:t>Rich Text Box</a:t>
            </a:r>
          </a:p>
        </p:txBody>
      </p:sp>
      <p:pic>
        <p:nvPicPr>
          <p:cNvPr id="13"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8397" y="2349905"/>
            <a:ext cx="2000251" cy="335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0881" y="3228585"/>
            <a:ext cx="3960819" cy="2192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4154802" y="2153758"/>
            <a:ext cx="840358" cy="184666"/>
          </a:xfrm>
          <a:prstGeom prst="rect">
            <a:avLst/>
          </a:prstGeom>
          <a:noFill/>
        </p:spPr>
        <p:txBody>
          <a:bodyPr wrap="none" lIns="0" tIns="0" rIns="0" bIns="0" rtlCol="0">
            <a:spAutoFit/>
          </a:bodyPr>
          <a:lstStyle/>
          <a:p>
            <a:pPr defTabSz="685755"/>
            <a:r>
              <a:rPr lang="en-US" sz="1200" dirty="0">
                <a:gradFill>
                  <a:gsLst>
                    <a:gs pos="417">
                      <a:srgbClr val="000000"/>
                    </a:gs>
                    <a:gs pos="100000">
                      <a:srgbClr val="000000"/>
                    </a:gs>
                  </a:gsLst>
                  <a:lin ang="5400000" scaled="0"/>
                </a:gradFill>
                <a:latin typeface="Segoe UI"/>
              </a:rPr>
              <a:t>Clear Button</a:t>
            </a:r>
          </a:p>
        </p:txBody>
      </p:sp>
      <p:cxnSp>
        <p:nvCxnSpPr>
          <p:cNvPr id="16" name="Straight Connector 15"/>
          <p:cNvCxnSpPr/>
          <p:nvPr/>
        </p:nvCxnSpPr>
        <p:spPr>
          <a:xfrm flipV="1">
            <a:off x="3929223" y="2340079"/>
            <a:ext cx="225579" cy="154843"/>
          </a:xfrm>
          <a:prstGeom prst="line">
            <a:avLst/>
          </a:prstGeom>
          <a:noFill/>
          <a:ln w="9525" cap="flat" cmpd="sng" algn="ctr">
            <a:solidFill>
              <a:srgbClr val="BAD80A"/>
            </a:solidFill>
            <a:prstDash val="solid"/>
          </a:ln>
          <a:effectLst/>
        </p:spPr>
      </p:cxnSp>
      <p:sp>
        <p:nvSpPr>
          <p:cNvPr id="17" name="TextBox 16"/>
          <p:cNvSpPr txBox="1"/>
          <p:nvPr/>
        </p:nvSpPr>
        <p:spPr>
          <a:xfrm>
            <a:off x="8971468" y="2176618"/>
            <a:ext cx="932948" cy="184666"/>
          </a:xfrm>
          <a:prstGeom prst="rect">
            <a:avLst/>
          </a:prstGeom>
          <a:noFill/>
        </p:spPr>
        <p:txBody>
          <a:bodyPr wrap="none" lIns="0" tIns="0" rIns="0" bIns="0" rtlCol="0">
            <a:spAutoFit/>
          </a:bodyPr>
          <a:lstStyle/>
          <a:p>
            <a:pPr defTabSz="685755"/>
            <a:r>
              <a:rPr lang="en-US" sz="1200" dirty="0">
                <a:gradFill>
                  <a:gsLst>
                    <a:gs pos="417">
                      <a:srgbClr val="000000"/>
                    </a:gs>
                    <a:gs pos="100000">
                      <a:srgbClr val="000000"/>
                    </a:gs>
                  </a:gsLst>
                  <a:lin ang="5400000" scaled="0"/>
                </a:gradFill>
                <a:latin typeface="Segoe UI"/>
              </a:rPr>
              <a:t>Reveal Button</a:t>
            </a:r>
          </a:p>
        </p:txBody>
      </p:sp>
      <p:cxnSp>
        <p:nvCxnSpPr>
          <p:cNvPr id="18" name="Straight Connector 17"/>
          <p:cNvCxnSpPr/>
          <p:nvPr/>
        </p:nvCxnSpPr>
        <p:spPr>
          <a:xfrm flipV="1">
            <a:off x="8745888" y="2361283"/>
            <a:ext cx="225579" cy="154843"/>
          </a:xfrm>
          <a:prstGeom prst="line">
            <a:avLst/>
          </a:prstGeom>
          <a:noFill/>
          <a:ln w="9525" cap="flat" cmpd="sng" algn="ctr">
            <a:solidFill>
              <a:srgbClr val="BAD80A"/>
            </a:solidFill>
            <a:prstDash val="solid"/>
          </a:ln>
          <a:effectLst/>
        </p:spPr>
      </p:cxnSp>
      <p:cxnSp>
        <p:nvCxnSpPr>
          <p:cNvPr id="19" name="Straight Connector 18"/>
          <p:cNvCxnSpPr/>
          <p:nvPr/>
        </p:nvCxnSpPr>
        <p:spPr>
          <a:xfrm>
            <a:off x="6187440" y="2137421"/>
            <a:ext cx="0" cy="3307595"/>
          </a:xfrm>
          <a:prstGeom prst="line">
            <a:avLst/>
          </a:prstGeom>
          <a:noFill/>
          <a:ln w="9525" cap="flat" cmpd="sng" algn="ctr">
            <a:solidFill>
              <a:srgbClr val="0072C6"/>
            </a:solidFill>
            <a:prstDash val="solid"/>
            <a:headEnd type="none" w="med" len="med"/>
            <a:tailEnd type="none" w="med" len="med"/>
          </a:ln>
          <a:effectLst/>
        </p:spPr>
      </p:cxnSp>
    </p:spTree>
    <p:extLst>
      <p:ext uri="{BB962C8B-B14F-4D97-AF65-F5344CB8AC3E}">
        <p14:creationId xmlns:p14="http://schemas.microsoft.com/office/powerpoint/2010/main" val="234526228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views</a:t>
            </a:r>
            <a:endParaRPr lang="en-US" dirty="0"/>
          </a:p>
        </p:txBody>
      </p:sp>
      <p:sp>
        <p:nvSpPr>
          <p:cNvPr id="3" name="Slide Number Placeholder 2"/>
          <p:cNvSpPr>
            <a:spLocks noGrp="1"/>
          </p:cNvSpPr>
          <p:nvPr>
            <p:ph type="sldNum" sz="quarter" idx="4294967295"/>
          </p:nvPr>
        </p:nvSpPr>
        <p:spPr>
          <a:xfrm>
            <a:off x="9067800" y="6356352"/>
            <a:ext cx="990600" cy="365125"/>
          </a:xfrm>
          <a:prstGeom prst="rect">
            <a:avLst/>
          </a:prstGeom>
        </p:spPr>
        <p:txBody>
          <a:bodyPr/>
          <a:lstStyle/>
          <a:p>
            <a:fld id="{69E29E33-B620-47F9-BB04-8846C2A5AFCC}" type="slidenum">
              <a:rPr lang="en-US" smtClean="0"/>
              <a:pPr/>
              <a:t>183</a:t>
            </a:fld>
            <a:endParaRPr lang="en-US" dirty="0"/>
          </a:p>
        </p:txBody>
      </p:sp>
      <p:sp>
        <p:nvSpPr>
          <p:cNvPr id="5" name="Rectangle 4"/>
          <p:cNvSpPr/>
          <p:nvPr/>
        </p:nvSpPr>
        <p:spPr bwMode="auto">
          <a:xfrm>
            <a:off x="2245507" y="2367716"/>
            <a:ext cx="1591056" cy="428625"/>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68580" tIns="34291" rIns="34291" bIns="68580" numCol="1" spcCol="0" rtlCol="0" fromWordArt="0" anchor="b" anchorCtr="0" forceAA="0" compatLnSpc="1">
            <a:prstTxWarp prst="textNoShape">
              <a:avLst/>
            </a:prstTxWarp>
            <a:noAutofit/>
          </a:bodyPr>
          <a:lstStyle/>
          <a:p>
            <a:pPr defTabSz="685558">
              <a:lnSpc>
                <a:spcPct val="90000"/>
              </a:lnSpc>
              <a:defRPr/>
            </a:pPr>
            <a:r>
              <a:rPr lang="en-US" sz="1651" kern="0" dirty="0">
                <a:solidFill>
                  <a:srgbClr val="FFFFFF">
                    <a:alpha val="99000"/>
                  </a:srgbClr>
                </a:solidFill>
                <a:ea typeface="Segoe UI" pitchFamily="34" charset="0"/>
                <a:cs typeface="Segoe UI" pitchFamily="34" charset="0"/>
              </a:rPr>
              <a:t>List View</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2577" y="2784910"/>
            <a:ext cx="3034791"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1217" y="2784909"/>
            <a:ext cx="1661900" cy="1783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7380"/>
          <a:stretch/>
        </p:blipFill>
        <p:spPr bwMode="auto">
          <a:xfrm>
            <a:off x="3975380" y="2784910"/>
            <a:ext cx="2967409"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bwMode="auto">
          <a:xfrm>
            <a:off x="3975380" y="2367716"/>
            <a:ext cx="2967409" cy="428625"/>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68580" tIns="34291" rIns="34291" bIns="68580" numCol="1" spcCol="0" rtlCol="0" fromWordArt="0" anchor="b" anchorCtr="0" forceAA="0" compatLnSpc="1">
            <a:prstTxWarp prst="textNoShape">
              <a:avLst/>
            </a:prstTxWarp>
            <a:noAutofit/>
          </a:bodyPr>
          <a:lstStyle/>
          <a:p>
            <a:pPr defTabSz="685558">
              <a:lnSpc>
                <a:spcPct val="90000"/>
              </a:lnSpc>
              <a:defRPr/>
            </a:pPr>
            <a:r>
              <a:rPr lang="en-US" sz="1651" kern="0" dirty="0">
                <a:solidFill>
                  <a:srgbClr val="FFFFFF">
                    <a:alpha val="99000"/>
                  </a:srgbClr>
                </a:solidFill>
                <a:ea typeface="Segoe UI" pitchFamily="34" charset="0"/>
                <a:cs typeface="Segoe UI" pitchFamily="34" charset="0"/>
              </a:rPr>
              <a:t>Grid View</a:t>
            </a:r>
          </a:p>
        </p:txBody>
      </p:sp>
      <p:sp>
        <p:nvSpPr>
          <p:cNvPr id="10" name="Rectangle 9"/>
          <p:cNvSpPr/>
          <p:nvPr/>
        </p:nvSpPr>
        <p:spPr bwMode="auto">
          <a:xfrm>
            <a:off x="7052577" y="2367716"/>
            <a:ext cx="3034791" cy="428625"/>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68580" tIns="34291" rIns="34291" bIns="68580" numCol="1" spcCol="0" rtlCol="0" fromWordArt="0" anchor="b" anchorCtr="0" forceAA="0" compatLnSpc="1">
            <a:prstTxWarp prst="textNoShape">
              <a:avLst/>
            </a:prstTxWarp>
            <a:noAutofit/>
          </a:bodyPr>
          <a:lstStyle/>
          <a:p>
            <a:pPr defTabSz="685558">
              <a:lnSpc>
                <a:spcPct val="90000"/>
              </a:lnSpc>
              <a:defRPr/>
            </a:pPr>
            <a:r>
              <a:rPr lang="en-US" sz="1651" kern="0" dirty="0">
                <a:solidFill>
                  <a:srgbClr val="FFFFFF">
                    <a:alpha val="99000"/>
                  </a:srgbClr>
                </a:solidFill>
                <a:ea typeface="Segoe UI" pitchFamily="34" charset="0"/>
                <a:cs typeface="Segoe UI" pitchFamily="34" charset="0"/>
              </a:rPr>
              <a:t>Flip View</a:t>
            </a:r>
          </a:p>
        </p:txBody>
      </p:sp>
    </p:spTree>
    <p:extLst>
      <p:ext uri="{BB962C8B-B14F-4D97-AF65-F5344CB8AC3E}">
        <p14:creationId xmlns:p14="http://schemas.microsoft.com/office/powerpoint/2010/main" val="206788404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dirty="0" smtClean="0"/>
              <a:t>Windows 8.1 Application</a:t>
            </a:r>
          </a:p>
          <a:p>
            <a:endParaRPr lang="en-US" dirty="0"/>
          </a:p>
        </p:txBody>
      </p:sp>
    </p:spTree>
    <p:extLst>
      <p:ext uri="{BB962C8B-B14F-4D97-AF65-F5344CB8AC3E}">
        <p14:creationId xmlns:p14="http://schemas.microsoft.com/office/powerpoint/2010/main" val="212635864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Add XAML Basic Page?</a:t>
            </a:r>
            <a:endParaRPr lang="en-US" dirty="0"/>
          </a:p>
        </p:txBody>
      </p:sp>
      <p:sp>
        <p:nvSpPr>
          <p:cNvPr id="5" name="Content Placeholder 4"/>
          <p:cNvSpPr>
            <a:spLocks noGrp="1"/>
          </p:cNvSpPr>
          <p:nvPr>
            <p:ph idx="1"/>
          </p:nvPr>
        </p:nvSpPr>
        <p:spPr>
          <a:prstGeom prst="rect">
            <a:avLst/>
          </a:prstGeom>
        </p:spPr>
        <p:txBody>
          <a:bodyPr/>
          <a:lstStyle/>
          <a:p>
            <a:r>
              <a:rPr lang="en-US" dirty="0" smtClean="0"/>
              <a:t>Updates the layout of your application</a:t>
            </a:r>
          </a:p>
          <a:p>
            <a:r>
              <a:rPr lang="en-US" dirty="0" smtClean="0"/>
              <a:t>Adds framework classes (including)</a:t>
            </a:r>
          </a:p>
          <a:p>
            <a:pPr lvl="1"/>
            <a:r>
              <a:rPr lang="en-US" dirty="0" smtClean="0"/>
              <a:t>Navigation</a:t>
            </a:r>
          </a:p>
          <a:p>
            <a:pPr lvl="1"/>
            <a:r>
              <a:rPr lang="en-US" dirty="0" err="1" smtClean="0"/>
              <a:t>RelayCommands</a:t>
            </a:r>
            <a:endParaRPr lang="en-US" dirty="0" smtClean="0"/>
          </a:p>
          <a:p>
            <a:pPr lvl="1"/>
            <a:r>
              <a:rPr lang="en-US" dirty="0" err="1" smtClean="0"/>
              <a:t>SuspensionManager</a:t>
            </a:r>
            <a:endParaRPr lang="en-US" dirty="0" smtClean="0"/>
          </a:p>
          <a:p>
            <a:pPr lvl="1"/>
            <a:r>
              <a:rPr lang="en-US" dirty="0" smtClean="0"/>
              <a:t>Observable Dictionary</a:t>
            </a:r>
          </a:p>
          <a:p>
            <a:r>
              <a:rPr lang="en-US" dirty="0" smtClean="0"/>
              <a:t>For more information see ReadMe.txt (also added to the project)</a:t>
            </a:r>
            <a:endParaRPr lang="en-US" dirty="0"/>
          </a:p>
        </p:txBody>
      </p:sp>
      <p:sp>
        <p:nvSpPr>
          <p:cNvPr id="4" name="Slide Number Placeholder 3"/>
          <p:cNvSpPr>
            <a:spLocks noGrp="1"/>
          </p:cNvSpPr>
          <p:nvPr>
            <p:ph type="sldNum" sz="quarter" idx="4294967295"/>
          </p:nvPr>
        </p:nvSpPr>
        <p:spPr>
          <a:xfrm>
            <a:off x="11201400" y="6356350"/>
            <a:ext cx="990600" cy="365125"/>
          </a:xfrm>
          <a:prstGeom prst="rect">
            <a:avLst/>
          </a:prstGeom>
        </p:spPr>
        <p:txBody>
          <a:bodyPr/>
          <a:lstStyle/>
          <a:p>
            <a:fld id="{69E29E33-B620-47F9-BB04-8846C2A5AFCC}" type="slidenum">
              <a:rPr lang="en-US" smtClean="0"/>
              <a:pPr/>
              <a:t>185</a:t>
            </a:fld>
            <a:endParaRPr lang="en-US" dirty="0"/>
          </a:p>
        </p:txBody>
      </p:sp>
    </p:spTree>
    <p:extLst>
      <p:ext uri="{BB962C8B-B14F-4D97-AF65-F5344CB8AC3E}">
        <p14:creationId xmlns:p14="http://schemas.microsoft.com/office/powerpoint/2010/main" val="187778397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XAML Resources?</a:t>
            </a:r>
            <a:endParaRPr lang="en-US" dirty="0"/>
          </a:p>
        </p:txBody>
      </p:sp>
      <p:sp>
        <p:nvSpPr>
          <p:cNvPr id="5" name="Content Placeholder 4"/>
          <p:cNvSpPr>
            <a:spLocks noGrp="1"/>
          </p:cNvSpPr>
          <p:nvPr>
            <p:ph idx="1"/>
          </p:nvPr>
        </p:nvSpPr>
        <p:spPr>
          <a:prstGeom prst="rect">
            <a:avLst/>
          </a:prstGeom>
        </p:spPr>
        <p:txBody>
          <a:bodyPr/>
          <a:lstStyle/>
          <a:p>
            <a:r>
              <a:rPr lang="en-US" dirty="0" smtClean="0"/>
              <a:t>Resources are</a:t>
            </a:r>
          </a:p>
          <a:p>
            <a:pPr lvl="1"/>
            <a:r>
              <a:rPr lang="en-US" dirty="0" smtClean="0"/>
              <a:t>Reusable</a:t>
            </a:r>
          </a:p>
          <a:p>
            <a:pPr lvl="1"/>
            <a:r>
              <a:rPr lang="en-US" dirty="0" smtClean="0"/>
              <a:t>Easier </a:t>
            </a:r>
            <a:r>
              <a:rPr lang="en-US" dirty="0"/>
              <a:t>to </a:t>
            </a:r>
            <a:r>
              <a:rPr lang="en-US" dirty="0" smtClean="0"/>
              <a:t>maintain</a:t>
            </a:r>
          </a:p>
          <a:p>
            <a:pPr lvl="1"/>
            <a:r>
              <a:rPr lang="en-US" dirty="0" smtClean="0"/>
              <a:t>Easier to localize</a:t>
            </a:r>
          </a:p>
          <a:p>
            <a:pPr lvl="1"/>
            <a:endParaRPr lang="en-US" dirty="0"/>
          </a:p>
        </p:txBody>
      </p:sp>
      <p:sp>
        <p:nvSpPr>
          <p:cNvPr id="4" name="Slide Number Placeholder 3"/>
          <p:cNvSpPr>
            <a:spLocks noGrp="1"/>
          </p:cNvSpPr>
          <p:nvPr>
            <p:ph type="sldNum" sz="quarter" idx="4294967295"/>
          </p:nvPr>
        </p:nvSpPr>
        <p:spPr>
          <a:xfrm>
            <a:off x="11201400" y="6356350"/>
            <a:ext cx="990600" cy="365125"/>
          </a:xfrm>
          <a:prstGeom prst="rect">
            <a:avLst/>
          </a:prstGeom>
        </p:spPr>
        <p:txBody>
          <a:bodyPr/>
          <a:lstStyle/>
          <a:p>
            <a:fld id="{69E29E33-B620-47F9-BB04-8846C2A5AFCC}" type="slidenum">
              <a:rPr lang="en-US" smtClean="0"/>
              <a:pPr/>
              <a:t>186</a:t>
            </a:fld>
            <a:endParaRPr lang="en-US" dirty="0"/>
          </a:p>
        </p:txBody>
      </p:sp>
    </p:spTree>
    <p:extLst>
      <p:ext uri="{BB962C8B-B14F-4D97-AF65-F5344CB8AC3E}">
        <p14:creationId xmlns:p14="http://schemas.microsoft.com/office/powerpoint/2010/main" val="326331955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Application </a:t>
            </a:r>
            <a:r>
              <a:rPr lang="en-US" dirty="0" smtClean="0"/>
              <a:t>Architecture</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87759236"/>
      </p:ext>
    </p:extLst>
  </p:cSld>
  <p:clrMapOvr>
    <a:masterClrMapping/>
  </p:clrMapOvr>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Architecture – (C# || VB.NET)/XAML</a:t>
            </a:r>
            <a:endParaRPr lang="en-US" dirty="0"/>
          </a:p>
        </p:txBody>
      </p:sp>
      <p:sp>
        <p:nvSpPr>
          <p:cNvPr id="6" name="Rectangle 5"/>
          <p:cNvSpPr/>
          <p:nvPr/>
        </p:nvSpPr>
        <p:spPr bwMode="auto">
          <a:xfrm>
            <a:off x="2326777" y="1752197"/>
            <a:ext cx="7695211" cy="410159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75" tIns="34275" rIns="34275" bIns="34275" numCol="1" spcCol="0" rtlCol="0" fromWordArt="0" anchor="t" anchorCtr="0" forceAA="0" compatLnSpc="1">
            <a:prstTxWarp prst="textNoShape">
              <a:avLst/>
            </a:prstTxWarp>
            <a:noAutofit/>
          </a:bodyPr>
          <a:lstStyle/>
          <a:p>
            <a:pPr algn="ctr" defTabSz="685222"/>
            <a:r>
              <a:rPr lang="en-US" sz="1351" dirty="0" err="1">
                <a:gradFill>
                  <a:gsLst>
                    <a:gs pos="0">
                      <a:srgbClr val="FFFFFF"/>
                    </a:gs>
                    <a:gs pos="100000">
                      <a:srgbClr val="FFFFFF"/>
                    </a:gs>
                  </a:gsLst>
                  <a:lin ang="5400000" scaled="0"/>
                </a:gradFill>
                <a:ea typeface="Segoe UI" pitchFamily="34" charset="0"/>
                <a:cs typeface="Segoe UI" pitchFamily="34" charset="0"/>
              </a:rPr>
              <a:t>App.xaml</a:t>
            </a:r>
            <a:r>
              <a:rPr lang="en-US" sz="1351" dirty="0">
                <a:gradFill>
                  <a:gsLst>
                    <a:gs pos="0">
                      <a:srgbClr val="FFFFFF"/>
                    </a:gs>
                    <a:gs pos="100000">
                      <a:srgbClr val="FFFFFF"/>
                    </a:gs>
                  </a:gsLst>
                  <a:lin ang="5400000" scaled="0"/>
                </a:gradFill>
                <a:ea typeface="Segoe UI" pitchFamily="34" charset="0"/>
                <a:cs typeface="Segoe UI" pitchFamily="34" charset="0"/>
              </a:rPr>
              <a:t> + </a:t>
            </a:r>
            <a:r>
              <a:rPr lang="en-US" sz="1351" dirty="0" err="1">
                <a:gradFill>
                  <a:gsLst>
                    <a:gs pos="0">
                      <a:srgbClr val="FFFFFF"/>
                    </a:gs>
                    <a:gs pos="100000">
                      <a:srgbClr val="FFFFFF"/>
                    </a:gs>
                  </a:gsLst>
                  <a:lin ang="5400000" scaled="0"/>
                </a:gradFill>
                <a:ea typeface="Segoe UI" pitchFamily="34" charset="0"/>
                <a:cs typeface="Segoe UI" pitchFamily="34" charset="0"/>
              </a:rPr>
              <a:t>App.cs</a:t>
            </a:r>
            <a:endParaRPr lang="en-US" sz="1351"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auto">
          <a:xfrm>
            <a:off x="2464831" y="2139786"/>
            <a:ext cx="7410200" cy="3591021"/>
          </a:xfrm>
          <a:prstGeom prst="rect">
            <a:avLst/>
          </a:prstGeom>
          <a:solidFill>
            <a:schemeClr val="tx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1" tIns="34291" rIns="34291" bIns="34291" numCol="1" spcCol="0" rtlCol="0" fromWordArt="0" anchor="t" anchorCtr="0" forceAA="0" compatLnSpc="1">
            <a:prstTxWarp prst="textNoShape">
              <a:avLst/>
            </a:prstTxWarp>
            <a:noAutofit/>
          </a:bodyPr>
          <a:lstStyle/>
          <a:p>
            <a:pPr algn="ctr" defTabSz="685558"/>
            <a:r>
              <a:rPr lang="en-US" sz="1351" dirty="0">
                <a:solidFill>
                  <a:srgbClr val="000000"/>
                </a:solidFill>
                <a:ea typeface="Segoe UI" pitchFamily="34" charset="0"/>
                <a:cs typeface="Segoe UI" pitchFamily="34" charset="0"/>
              </a:rPr>
              <a:t>Frame</a:t>
            </a:r>
          </a:p>
        </p:txBody>
      </p:sp>
      <p:sp>
        <p:nvSpPr>
          <p:cNvPr id="15" name="Rectangle 14"/>
          <p:cNvSpPr/>
          <p:nvPr/>
        </p:nvSpPr>
        <p:spPr bwMode="auto">
          <a:xfrm>
            <a:off x="2947261" y="2860486"/>
            <a:ext cx="6665027" cy="2217719"/>
          </a:xfrm>
          <a:prstGeom prst="rect">
            <a:avLst/>
          </a:prstGeom>
          <a:solidFill>
            <a:schemeClr val="accent4">
              <a:lumMod val="5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1" tIns="34291" rIns="34291" bIns="34291" numCol="1" spcCol="0" rtlCol="0" fromWordArt="0" anchor="t" anchorCtr="0" forceAA="0" compatLnSpc="1">
            <a:prstTxWarp prst="textNoShape">
              <a:avLst/>
            </a:prstTxWarp>
            <a:noAutofit/>
          </a:bodyPr>
          <a:lstStyle/>
          <a:p>
            <a:pPr algn="ctr" defTabSz="685558"/>
            <a:r>
              <a:rPr lang="en-US" sz="1351" dirty="0">
                <a:gradFill>
                  <a:gsLst>
                    <a:gs pos="0">
                      <a:srgbClr val="FFFFFF"/>
                    </a:gs>
                    <a:gs pos="100000">
                      <a:srgbClr val="FFFFFF"/>
                    </a:gs>
                  </a:gsLst>
                  <a:lin ang="5400000" scaled="0"/>
                </a:gradFill>
                <a:ea typeface="Segoe UI" pitchFamily="34" charset="0"/>
                <a:cs typeface="Segoe UI" pitchFamily="34" charset="0"/>
              </a:rPr>
              <a:t>pages</a:t>
            </a:r>
          </a:p>
        </p:txBody>
      </p:sp>
      <p:sp>
        <p:nvSpPr>
          <p:cNvPr id="14" name="Rectangle 13"/>
          <p:cNvSpPr/>
          <p:nvPr/>
        </p:nvSpPr>
        <p:spPr bwMode="auto">
          <a:xfrm>
            <a:off x="2832961" y="2746186"/>
            <a:ext cx="6665027" cy="2217719"/>
          </a:xfrm>
          <a:prstGeom prst="rect">
            <a:avLst/>
          </a:prstGeom>
          <a:solidFill>
            <a:schemeClr val="accent4">
              <a:lumMod val="5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1" tIns="34291" rIns="34291" bIns="34291" numCol="1" spcCol="0" rtlCol="0" fromWordArt="0" anchor="t" anchorCtr="0" forceAA="0" compatLnSpc="1">
            <a:prstTxWarp prst="textNoShape">
              <a:avLst/>
            </a:prstTxWarp>
            <a:noAutofit/>
          </a:bodyPr>
          <a:lstStyle/>
          <a:p>
            <a:pPr algn="ctr" defTabSz="685558"/>
            <a:r>
              <a:rPr lang="en-US" sz="1351" dirty="0">
                <a:gradFill>
                  <a:gsLst>
                    <a:gs pos="0">
                      <a:srgbClr val="FFFFFF"/>
                    </a:gs>
                    <a:gs pos="100000">
                      <a:srgbClr val="FFFFFF"/>
                    </a:gs>
                  </a:gsLst>
                  <a:lin ang="5400000" scaled="0"/>
                </a:gradFill>
                <a:ea typeface="Segoe UI" pitchFamily="34" charset="0"/>
                <a:cs typeface="Segoe UI" pitchFamily="34" charset="0"/>
              </a:rPr>
              <a:t>pages</a:t>
            </a:r>
          </a:p>
        </p:txBody>
      </p:sp>
      <p:sp>
        <p:nvSpPr>
          <p:cNvPr id="9" name="Rectangle 8"/>
          <p:cNvSpPr/>
          <p:nvPr/>
        </p:nvSpPr>
        <p:spPr bwMode="auto">
          <a:xfrm>
            <a:off x="2718661" y="2631886"/>
            <a:ext cx="6665027" cy="2217719"/>
          </a:xfrm>
          <a:prstGeom prst="rect">
            <a:avLst/>
          </a:prstGeom>
          <a:solidFill>
            <a:schemeClr val="accent4">
              <a:lumMod val="5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1" tIns="34291" rIns="34291" bIns="34291" numCol="1" spcCol="0" rtlCol="0" fromWordArt="0" anchor="t" anchorCtr="0" forceAA="0" compatLnSpc="1">
            <a:prstTxWarp prst="textNoShape">
              <a:avLst/>
            </a:prstTxWarp>
            <a:noAutofit/>
          </a:bodyPr>
          <a:lstStyle/>
          <a:p>
            <a:pPr algn="ctr" defTabSz="685558"/>
            <a:r>
              <a:rPr lang="en-US" sz="1351" dirty="0" err="1">
                <a:gradFill>
                  <a:gsLst>
                    <a:gs pos="0">
                      <a:srgbClr val="FFFFFF"/>
                    </a:gs>
                    <a:gs pos="100000">
                      <a:srgbClr val="FFFFFF"/>
                    </a:gs>
                  </a:gsLst>
                  <a:lin ang="5400000" scaled="0"/>
                </a:gradFill>
                <a:ea typeface="Segoe UI" pitchFamily="34" charset="0"/>
                <a:cs typeface="Segoe UI" pitchFamily="34" charset="0"/>
              </a:rPr>
              <a:t>pagex.xaml</a:t>
            </a:r>
            <a:r>
              <a:rPr lang="en-US" sz="1351" dirty="0">
                <a:gradFill>
                  <a:gsLst>
                    <a:gs pos="0">
                      <a:srgbClr val="FFFFFF"/>
                    </a:gs>
                    <a:gs pos="100000">
                      <a:srgbClr val="FFFFFF"/>
                    </a:gs>
                  </a:gsLst>
                  <a:lin ang="5400000" scaled="0"/>
                </a:gradFill>
                <a:ea typeface="Segoe UI" pitchFamily="34" charset="0"/>
                <a:cs typeface="Segoe UI" pitchFamily="34" charset="0"/>
              </a:rPr>
              <a:t> + </a:t>
            </a:r>
            <a:r>
              <a:rPr lang="en-US" sz="1351" dirty="0" err="1">
                <a:gradFill>
                  <a:gsLst>
                    <a:gs pos="0">
                      <a:srgbClr val="FFFFFF"/>
                    </a:gs>
                    <a:gs pos="100000">
                      <a:srgbClr val="FFFFFF"/>
                    </a:gs>
                  </a:gsLst>
                  <a:lin ang="5400000" scaled="0"/>
                </a:gradFill>
                <a:ea typeface="Segoe UI" pitchFamily="34" charset="0"/>
                <a:cs typeface="Segoe UI" pitchFamily="34" charset="0"/>
              </a:rPr>
              <a:t>pagex.cs</a:t>
            </a:r>
            <a:endParaRPr lang="en-US" sz="1351" dirty="0">
              <a:gradFill>
                <a:gsLst>
                  <a:gs pos="0">
                    <a:srgbClr val="FFFFFF"/>
                  </a:gs>
                  <a:gs pos="100000">
                    <a:srgbClr val="FFFFFF"/>
                  </a:gs>
                </a:gsLst>
                <a:lin ang="5400000" scaled="0"/>
              </a:gradFill>
              <a:ea typeface="Segoe UI" pitchFamily="34" charset="0"/>
              <a:cs typeface="Segoe UI" pitchFamily="34" charset="0"/>
            </a:endParaRPr>
          </a:p>
          <a:p>
            <a:pPr algn="ctr" defTabSz="685558"/>
            <a:r>
              <a:rPr lang="en-US" sz="1351" dirty="0">
                <a:gradFill>
                  <a:gsLst>
                    <a:gs pos="0">
                      <a:srgbClr val="FFFFFF"/>
                    </a:gs>
                    <a:gs pos="100000">
                      <a:srgbClr val="FFFFFF"/>
                    </a:gs>
                  </a:gsLst>
                  <a:lin ang="5400000" scaled="0"/>
                </a:gradFill>
                <a:ea typeface="Segoe UI" pitchFamily="34" charset="0"/>
                <a:cs typeface="Segoe UI" pitchFamily="34" charset="0"/>
              </a:rPr>
              <a:t>(injected into Frame as navigation occurs)</a:t>
            </a:r>
          </a:p>
          <a:p>
            <a:pPr algn="ctr" defTabSz="685558"/>
            <a:endParaRPr lang="en-US" sz="1351"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35182010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NavBars, AppBars, </a:t>
            </a:r>
            <a:r>
              <a:rPr lang="en-US" dirty="0" err="1" smtClean="0"/>
              <a:t>CommandBars</a:t>
            </a:r>
            <a:endParaRPr lang="en-US" dirty="0"/>
          </a:p>
        </p:txBody>
      </p:sp>
      <p:sp>
        <p:nvSpPr>
          <p:cNvPr id="6" name="Text Placeholder 5"/>
          <p:cNvSpPr>
            <a:spLocks noGrp="1"/>
          </p:cNvSpPr>
          <p:nvPr>
            <p:ph type="body" idx="1"/>
          </p:nvPr>
        </p:nvSpPr>
        <p:spPr/>
        <p:txBody>
          <a:bodyPr/>
          <a:lstStyle/>
          <a:p>
            <a:endParaRPr lang="en-US"/>
          </a:p>
        </p:txBody>
      </p:sp>
      <p:sp>
        <p:nvSpPr>
          <p:cNvPr id="3" name="Footer Placeholder 2"/>
          <p:cNvSpPr>
            <a:spLocks noGrp="1"/>
          </p:cNvSpPr>
          <p:nvPr>
            <p:ph type="ftr" sz="quarter" idx="4294967295"/>
          </p:nvPr>
        </p:nvSpPr>
        <p:spPr>
          <a:xfrm>
            <a:off x="2133600" y="6356352"/>
            <a:ext cx="2895600" cy="365125"/>
          </a:xfrm>
          <a:prstGeom prst="rect">
            <a:avLst/>
          </a:prstGeom>
        </p:spPr>
        <p:txBody>
          <a:bodyPr/>
          <a:lstStyle/>
          <a:p>
            <a:endParaRPr lang="en-US" sz="825" dirty="0"/>
          </a:p>
        </p:txBody>
      </p:sp>
      <p:sp>
        <p:nvSpPr>
          <p:cNvPr id="4" name="Slide Number Placeholder 3"/>
          <p:cNvSpPr>
            <a:spLocks noGrp="1"/>
          </p:cNvSpPr>
          <p:nvPr>
            <p:ph type="sldNum" sz="quarter" idx="4294967295"/>
          </p:nvPr>
        </p:nvSpPr>
        <p:spPr>
          <a:xfrm>
            <a:off x="9067800" y="6356352"/>
            <a:ext cx="990600" cy="365125"/>
          </a:xfrm>
          <a:prstGeom prst="rect">
            <a:avLst/>
          </a:prstGeom>
        </p:spPr>
        <p:txBody>
          <a:bodyPr/>
          <a:lstStyle/>
          <a:p>
            <a:fld id="{69E29E33-B620-47F9-BB04-8846C2A5AFCC}" type="slidenum">
              <a:rPr lang="en-US" smtClean="0"/>
              <a:pPr/>
              <a:t>189</a:t>
            </a:fld>
            <a:endParaRPr lang="en-US" dirty="0"/>
          </a:p>
        </p:txBody>
      </p:sp>
    </p:spTree>
    <p:extLst>
      <p:ext uri="{BB962C8B-B14F-4D97-AF65-F5344CB8AC3E}">
        <p14:creationId xmlns:p14="http://schemas.microsoft.com/office/powerpoint/2010/main" val="62006302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en-US" dirty="0"/>
          </a:p>
        </p:txBody>
      </p:sp>
      <p:sp>
        <p:nvSpPr>
          <p:cNvPr id="3" name="Content Placeholder 2"/>
          <p:cNvSpPr>
            <a:spLocks noGrp="1"/>
          </p:cNvSpPr>
          <p:nvPr>
            <p:ph idx="1"/>
          </p:nvPr>
        </p:nvSpPr>
        <p:spPr/>
        <p:txBody>
          <a:bodyPr>
            <a:normAutofit lnSpcReduction="10000"/>
          </a:bodyPr>
          <a:lstStyle/>
          <a:p>
            <a:r>
              <a:rPr lang="en-US" dirty="0" smtClean="0"/>
              <a:t>Simple properties </a:t>
            </a:r>
          </a:p>
          <a:p>
            <a:pPr lvl="1"/>
            <a:r>
              <a:rPr lang="en-US" dirty="0" smtClean="0"/>
              <a:t>Set with Attributes or as tag content</a:t>
            </a:r>
          </a:p>
          <a:p>
            <a:pPr lvl="2"/>
            <a:r>
              <a:rPr lang="en-US" dirty="0" smtClean="0"/>
              <a:t>Always set as a string</a:t>
            </a:r>
          </a:p>
          <a:p>
            <a:pPr lvl="1"/>
            <a:r>
              <a:rPr lang="en-US" dirty="0" smtClean="0"/>
              <a:t>Converted using a </a:t>
            </a:r>
            <a:r>
              <a:rPr lang="en-US" dirty="0" err="1" smtClean="0"/>
              <a:t>typeconverter</a:t>
            </a:r>
            <a:endParaRPr lang="en-US" dirty="0" smtClean="0"/>
          </a:p>
          <a:p>
            <a:pPr lvl="2"/>
            <a:r>
              <a:rPr lang="en-US" dirty="0" smtClean="0"/>
              <a:t>Declared on the property or the class</a:t>
            </a:r>
          </a:p>
          <a:p>
            <a:r>
              <a:rPr lang="en-US" dirty="0" smtClean="0"/>
              <a:t>Complex Properties</a:t>
            </a:r>
          </a:p>
          <a:p>
            <a:pPr lvl="1"/>
            <a:r>
              <a:rPr lang="en-US" dirty="0" smtClean="0"/>
              <a:t>Set with property-element syntax and nested elements</a:t>
            </a:r>
          </a:p>
          <a:p>
            <a:pPr lvl="2"/>
            <a:r>
              <a:rPr lang="en-US" dirty="0" smtClean="0"/>
              <a:t>&lt;</a:t>
            </a:r>
            <a:r>
              <a:rPr lang="en-US" dirty="0"/>
              <a:t>Grid </a:t>
            </a:r>
            <a:r>
              <a:rPr lang="en-US" dirty="0" err="1"/>
              <a:t>ShowGridLines</a:t>
            </a:r>
            <a:r>
              <a:rPr lang="en-US" dirty="0"/>
              <a:t>="True" </a:t>
            </a:r>
            <a:r>
              <a:rPr lang="en-US" dirty="0" err="1"/>
              <a:t>UseLayoutRounding</a:t>
            </a:r>
            <a:r>
              <a:rPr lang="en-US" dirty="0"/>
              <a:t>="True</a:t>
            </a:r>
            <a:r>
              <a:rPr lang="en-US" dirty="0" smtClean="0"/>
              <a:t>"&gt;</a:t>
            </a:r>
            <a:br>
              <a:rPr lang="en-US" dirty="0" smtClean="0"/>
            </a:br>
            <a:r>
              <a:rPr lang="en-US" dirty="0" smtClean="0"/>
              <a:t>	&lt;</a:t>
            </a:r>
            <a:r>
              <a:rPr lang="en-US" dirty="0" err="1"/>
              <a:t>Grid.RowDefinitions</a:t>
            </a:r>
            <a:r>
              <a:rPr lang="en-US" dirty="0" smtClean="0"/>
              <a:t>&gt;</a:t>
            </a:r>
            <a:br>
              <a:rPr lang="en-US" dirty="0" smtClean="0"/>
            </a:br>
            <a:r>
              <a:rPr lang="en-US" dirty="0" smtClean="0"/>
              <a:t>		&lt;</a:t>
            </a:r>
            <a:r>
              <a:rPr lang="en-US" dirty="0" err="1" smtClean="0"/>
              <a:t>RowDefinition</a:t>
            </a:r>
            <a:r>
              <a:rPr lang="en-US" dirty="0" smtClean="0"/>
              <a:t>/&gt;</a:t>
            </a:r>
            <a:endParaRPr lang="en-US" dirty="0"/>
          </a:p>
        </p:txBody>
      </p:sp>
    </p:spTree>
    <p:extLst>
      <p:ext uri="{BB962C8B-B14F-4D97-AF65-F5344CB8AC3E}">
        <p14:creationId xmlns:p14="http://schemas.microsoft.com/office/powerpoint/2010/main" val="294362513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AppBars and </a:t>
            </a:r>
            <a:r>
              <a:rPr lang="en-US" dirty="0" err="1" smtClean="0"/>
              <a:t>CommandBars</a:t>
            </a:r>
            <a:r>
              <a:rPr lang="en-US" dirty="0" smtClean="0"/>
              <a:t> (CS)</a:t>
            </a:r>
            <a:endParaRPr lang="en-US" dirty="0"/>
          </a:p>
        </p:txBody>
      </p:sp>
      <p:sp>
        <p:nvSpPr>
          <p:cNvPr id="3" name="Slide Number Placeholder 2"/>
          <p:cNvSpPr>
            <a:spLocks noGrp="1"/>
          </p:cNvSpPr>
          <p:nvPr>
            <p:ph type="sldNum" sz="quarter" idx="4294967295"/>
          </p:nvPr>
        </p:nvSpPr>
        <p:spPr>
          <a:xfrm>
            <a:off x="11201400" y="6356350"/>
            <a:ext cx="990600" cy="365125"/>
          </a:xfrm>
          <a:prstGeom prst="rect">
            <a:avLst/>
          </a:prstGeom>
        </p:spPr>
        <p:txBody>
          <a:bodyPr/>
          <a:lstStyle/>
          <a:p>
            <a:fld id="{69E29E33-B620-47F9-BB04-8846C2A5AFCC}" type="slidenum">
              <a:rPr lang="en-US" smtClean="0"/>
              <a:pPr/>
              <a:t>190</a:t>
            </a:fld>
            <a:endParaRPr lang="en-US" dirty="0"/>
          </a:p>
        </p:txBody>
      </p:sp>
      <p:pic>
        <p:nvPicPr>
          <p:cNvPr id="4" name="Picture 3"/>
          <p:cNvPicPr>
            <a:picLocks noChangeAspect="1"/>
          </p:cNvPicPr>
          <p:nvPr/>
        </p:nvPicPr>
        <p:blipFill>
          <a:blip r:embed="rId2"/>
          <a:stretch>
            <a:fillRect/>
          </a:stretch>
        </p:blipFill>
        <p:spPr>
          <a:xfrm>
            <a:off x="2133601" y="1163508"/>
            <a:ext cx="6637393" cy="4478563"/>
          </a:xfrm>
          <a:prstGeom prst="rect">
            <a:avLst/>
          </a:prstGeom>
        </p:spPr>
      </p:pic>
    </p:spTree>
    <p:extLst>
      <p:ext uri="{BB962C8B-B14F-4D97-AF65-F5344CB8AC3E}">
        <p14:creationId xmlns:p14="http://schemas.microsoft.com/office/powerpoint/2010/main" val="46340135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AppBars Simplified In Windows 8.1 (CS)</a:t>
            </a:r>
            <a:endParaRPr lang="en-US" dirty="0"/>
          </a:p>
        </p:txBody>
      </p:sp>
      <p:sp>
        <p:nvSpPr>
          <p:cNvPr id="5" name="Content Placeholder 4"/>
          <p:cNvSpPr>
            <a:spLocks noGrp="1"/>
          </p:cNvSpPr>
          <p:nvPr>
            <p:ph type="body" sz="quarter" idx="10"/>
          </p:nvPr>
        </p:nvSpPr>
        <p:spPr>
          <a:prstGeom prst="rect">
            <a:avLst/>
          </a:prstGeom>
        </p:spPr>
        <p:txBody>
          <a:bodyPr>
            <a:normAutofit fontScale="92500" lnSpcReduction="20000"/>
          </a:bodyPr>
          <a:lstStyle/>
          <a:p>
            <a:r>
              <a:rPr lang="en-US" dirty="0">
                <a:solidFill>
                  <a:srgbClr val="0000FF"/>
                </a:solidFill>
                <a:latin typeface="Consolas" panose="020B0609020204030204" pitchFamily="49" charset="0"/>
              </a:rPr>
              <a:t>&lt;</a:t>
            </a:r>
            <a:r>
              <a:rPr lang="en-US" dirty="0" err="1">
                <a:solidFill>
                  <a:srgbClr val="800000"/>
                </a:solidFill>
                <a:latin typeface="Consolas" panose="020B0609020204030204" pitchFamily="49" charset="0"/>
              </a:rPr>
              <a:t>Page.TopAppBar</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&lt;</a:t>
            </a:r>
            <a:r>
              <a:rPr lang="en-US" dirty="0" err="1">
                <a:solidFill>
                  <a:srgbClr val="800000"/>
                </a:solidFill>
                <a:latin typeface="Consolas" panose="020B0609020204030204" pitchFamily="49" charset="0"/>
              </a:rPr>
              <a:t>CommandBar</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err="1">
                <a:solidFill>
                  <a:srgbClr val="800000"/>
                </a:solidFill>
                <a:latin typeface="Consolas" panose="020B0609020204030204" pitchFamily="49" charset="0"/>
              </a:rPr>
              <a:t>CommandBar.SecondaryCommands</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err="1">
                <a:solidFill>
                  <a:srgbClr val="800000"/>
                </a:solidFill>
                <a:latin typeface="Consolas" panose="020B0609020204030204" pitchFamily="49" charset="0"/>
              </a:rPr>
              <a:t>AppBarButton</a:t>
            </a:r>
            <a:r>
              <a:rPr lang="en-US" dirty="0">
                <a:solidFill>
                  <a:srgbClr val="800000"/>
                </a:solidFill>
                <a:latin typeface="Consolas" panose="020B0609020204030204" pitchFamily="49" charset="0"/>
              </a:rPr>
              <a:t> </a:t>
            </a:r>
            <a:r>
              <a:rPr lang="en-US" dirty="0">
                <a:solidFill>
                  <a:srgbClr val="FF0000"/>
                </a:solidFill>
                <a:latin typeface="Consolas" panose="020B0609020204030204" pitchFamily="49" charset="0"/>
              </a:rPr>
              <a:t>Label</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AppBarButton</a:t>
            </a:r>
            <a:r>
              <a:rPr lang="en-US" dirty="0">
                <a:solidFill>
                  <a:srgbClr val="0000FF"/>
                </a:solidFill>
                <a:latin typeface="Consolas" panose="020B0609020204030204" pitchFamily="49" charset="0"/>
              </a:rPr>
              <a:t>"</a:t>
            </a:r>
            <a:r>
              <a:rPr lang="en-US" dirty="0">
                <a:solidFill>
                  <a:srgbClr val="FF0000"/>
                </a:solidFill>
                <a:latin typeface="Consolas" panose="020B0609020204030204" pitchFamily="49" charset="0"/>
              </a:rPr>
              <a:t> Icon</a:t>
            </a:r>
            <a:r>
              <a:rPr lang="en-US" dirty="0">
                <a:solidFill>
                  <a:srgbClr val="0000FF"/>
                </a:solidFill>
                <a:latin typeface="Consolas" panose="020B0609020204030204" pitchFamily="49" charset="0"/>
              </a:rPr>
              <a:t>="Filter"/&gt;</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err="1">
                <a:solidFill>
                  <a:srgbClr val="800000"/>
                </a:solidFill>
                <a:latin typeface="Consolas" panose="020B0609020204030204" pitchFamily="49" charset="0"/>
              </a:rPr>
              <a:t>CommandBar.SecondaryCommands</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err="1">
                <a:solidFill>
                  <a:srgbClr val="800000"/>
                </a:solidFill>
                <a:latin typeface="Consolas" panose="020B0609020204030204" pitchFamily="49" charset="0"/>
              </a:rPr>
              <a:t>AppBarButton</a:t>
            </a:r>
            <a:r>
              <a:rPr lang="en-US" dirty="0">
                <a:solidFill>
                  <a:srgbClr val="800000"/>
                </a:solidFill>
                <a:latin typeface="Consolas" panose="020B0609020204030204" pitchFamily="49" charset="0"/>
              </a:rPr>
              <a:t> </a:t>
            </a:r>
            <a:r>
              <a:rPr lang="en-US" dirty="0">
                <a:solidFill>
                  <a:srgbClr val="FF0000"/>
                </a:solidFill>
                <a:latin typeface="Consolas" panose="020B0609020204030204" pitchFamily="49" charset="0"/>
              </a:rPr>
              <a:t>x:Name</a:t>
            </a:r>
            <a:r>
              <a:rPr lang="en-US" dirty="0">
                <a:solidFill>
                  <a:srgbClr val="0000FF"/>
                </a:solidFill>
                <a:latin typeface="Consolas" panose="020B0609020204030204" pitchFamily="49" charset="0"/>
              </a:rPr>
              <a:t>="SearchNav"</a:t>
            </a:r>
            <a:r>
              <a:rPr lang="en-US" dirty="0">
                <a:solidFill>
                  <a:srgbClr val="FF0000"/>
                </a:solidFill>
                <a:latin typeface="Consolas" panose="020B0609020204030204" pitchFamily="49" charset="0"/>
              </a:rPr>
              <a:t> Label</a:t>
            </a:r>
            <a:r>
              <a:rPr lang="en-US" dirty="0">
                <a:solidFill>
                  <a:srgbClr val="0000FF"/>
                </a:solidFill>
                <a:latin typeface="Consolas" panose="020B0609020204030204" pitchFamily="49" charset="0"/>
              </a:rPr>
              <a:t>="Search"</a:t>
            </a:r>
            <a:r>
              <a:rPr lang="en-US" dirty="0">
                <a:solidFill>
                  <a:srgbClr val="FF0000"/>
                </a:solidFill>
                <a:latin typeface="Consolas" panose="020B0609020204030204" pitchFamily="49" charset="0"/>
              </a:rPr>
              <a:t> Icon</a:t>
            </a:r>
            <a:r>
              <a:rPr lang="en-US" dirty="0">
                <a:solidFill>
                  <a:srgbClr val="0000FF"/>
                </a:solidFill>
                <a:latin typeface="Consolas" panose="020B0609020204030204" pitchFamily="49" charset="0"/>
              </a:rPr>
              <a:t>="Zoom"</a:t>
            </a:r>
            <a:r>
              <a:rPr lang="en-US" dirty="0">
                <a:solidFill>
                  <a:srgbClr val="FF0000"/>
                </a:solidFill>
                <a:latin typeface="Consolas" panose="020B0609020204030204" pitchFamily="49" charset="0"/>
              </a:rPr>
              <a:t> </a:t>
            </a:r>
            <a:r>
              <a:rPr lang="en-US" dirty="0" smtClean="0">
                <a:solidFill>
                  <a:srgbClr val="FF0000"/>
                </a:solidFill>
                <a:latin typeface="Consolas" panose="020B0609020204030204" pitchFamily="49" charset="0"/>
              </a:rPr>
              <a:t/>
            </a:r>
            <a:br>
              <a:rPr lang="en-US" dirty="0" smtClean="0">
                <a:solidFill>
                  <a:srgbClr val="FF0000"/>
                </a:solidFill>
                <a:latin typeface="Consolas" panose="020B0609020204030204" pitchFamily="49" charset="0"/>
              </a:rPr>
            </a:br>
            <a:r>
              <a:rPr lang="en-US" dirty="0" smtClean="0">
                <a:solidFill>
                  <a:srgbClr val="FF0000"/>
                </a:solidFill>
                <a:latin typeface="Consolas" panose="020B0609020204030204" pitchFamily="49" charset="0"/>
              </a:rPr>
              <a:t>			Click</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SearchNav_Click</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&lt;</a:t>
            </a:r>
            <a:r>
              <a:rPr lang="en-US" dirty="0" err="1">
                <a:solidFill>
                  <a:srgbClr val="800000"/>
                </a:solidFill>
                <a:latin typeface="Consolas" panose="020B0609020204030204" pitchFamily="49" charset="0"/>
              </a:rPr>
              <a:t>AppBarButton</a:t>
            </a:r>
            <a:r>
              <a:rPr lang="en-US" dirty="0">
                <a:solidFill>
                  <a:srgbClr val="800000"/>
                </a:solidFill>
                <a:latin typeface="Consolas" panose="020B0609020204030204" pitchFamily="49" charset="0"/>
              </a:rPr>
              <a:t> </a:t>
            </a:r>
            <a:r>
              <a:rPr lang="en-US" dirty="0">
                <a:solidFill>
                  <a:srgbClr val="FF0000"/>
                </a:solidFill>
                <a:latin typeface="Consolas" panose="020B0609020204030204" pitchFamily="49" charset="0"/>
              </a:rPr>
              <a:t>x:Name</a:t>
            </a:r>
            <a:r>
              <a:rPr lang="en-US" dirty="0">
                <a:solidFill>
                  <a:srgbClr val="0000FF"/>
                </a:solidFill>
                <a:latin typeface="Consolas" panose="020B0609020204030204" pitchFamily="49" charset="0"/>
              </a:rPr>
              <a:t>="ShareSourceNav"</a:t>
            </a:r>
            <a:r>
              <a:rPr lang="en-US" dirty="0">
                <a:solidFill>
                  <a:srgbClr val="FF0000"/>
                </a:solidFill>
                <a:latin typeface="Consolas" panose="020B0609020204030204" pitchFamily="49" charset="0"/>
              </a:rPr>
              <a:t> Label</a:t>
            </a:r>
            <a:r>
              <a:rPr lang="en-US" dirty="0">
                <a:solidFill>
                  <a:srgbClr val="0000FF"/>
                </a:solidFill>
                <a:latin typeface="Consolas" panose="020B0609020204030204" pitchFamily="49" charset="0"/>
              </a:rPr>
              <a:t>="Share (Source)"</a:t>
            </a:r>
            <a:r>
              <a:rPr lang="en-US" dirty="0">
                <a:solidFill>
                  <a:srgbClr val="FF0000"/>
                </a:solidFill>
                <a:latin typeface="Consolas" panose="020B0609020204030204" pitchFamily="49" charset="0"/>
              </a:rPr>
              <a:t> </a:t>
            </a:r>
            <a:r>
              <a:rPr lang="en-US" dirty="0" smtClean="0">
                <a:solidFill>
                  <a:srgbClr val="FF0000"/>
                </a:solidFill>
                <a:latin typeface="Consolas" panose="020B0609020204030204" pitchFamily="49" charset="0"/>
              </a:rPr>
              <a:t/>
            </a:r>
            <a:br>
              <a:rPr lang="en-US" dirty="0" smtClean="0">
                <a:solidFill>
                  <a:srgbClr val="FF0000"/>
                </a:solidFill>
                <a:latin typeface="Consolas" panose="020B0609020204030204" pitchFamily="49" charset="0"/>
              </a:rPr>
            </a:br>
            <a:r>
              <a:rPr lang="en-US" dirty="0" smtClean="0">
                <a:solidFill>
                  <a:srgbClr val="FF0000"/>
                </a:solidFill>
                <a:latin typeface="Consolas" panose="020B0609020204030204" pitchFamily="49" charset="0"/>
              </a:rPr>
              <a:t>          Icon</a:t>
            </a:r>
            <a:r>
              <a:rPr lang="en-US" dirty="0">
                <a:solidFill>
                  <a:srgbClr val="0000FF"/>
                </a:solidFill>
                <a:latin typeface="Consolas" panose="020B0609020204030204" pitchFamily="49" charset="0"/>
              </a:rPr>
              <a:t>="Forward"</a:t>
            </a:r>
            <a:r>
              <a:rPr lang="en-US" dirty="0">
                <a:solidFill>
                  <a:srgbClr val="FF0000"/>
                </a:solidFill>
                <a:latin typeface="Consolas" panose="020B0609020204030204" pitchFamily="49" charset="0"/>
              </a:rPr>
              <a:t> Click</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ShareSourceNav_Click</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&lt;/</a:t>
            </a:r>
            <a:r>
              <a:rPr lang="en-US" dirty="0" err="1">
                <a:solidFill>
                  <a:srgbClr val="800000"/>
                </a:solidFill>
                <a:latin typeface="Consolas" panose="020B0609020204030204" pitchFamily="49" charset="0"/>
              </a:rPr>
              <a:t>CommandBar</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r>
              <a:rPr lang="en-US" dirty="0" smtClean="0">
                <a:solidFill>
                  <a:srgbClr val="0000FF"/>
                </a:solidFill>
                <a:latin typeface="Consolas" panose="020B0609020204030204" pitchFamily="49" charset="0"/>
              </a:rPr>
              <a:t>&lt;/</a:t>
            </a:r>
            <a:r>
              <a:rPr lang="en-US" dirty="0" err="1">
                <a:solidFill>
                  <a:srgbClr val="800000"/>
                </a:solidFill>
                <a:latin typeface="Consolas" panose="020B0609020204030204" pitchFamily="49" charset="0"/>
              </a:rPr>
              <a:t>Page.TopAppBar</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br>
              <a:rPr lang="en-US" dirty="0">
                <a:solidFill>
                  <a:srgbClr val="000000"/>
                </a:solidFill>
                <a:latin typeface="Consolas" panose="020B0609020204030204" pitchFamily="49" charset="0"/>
              </a:rPr>
            </a:br>
            <a:endParaRPr lang="en-US" dirty="0">
              <a:solidFill>
                <a:srgbClr val="000000"/>
              </a:solidFill>
              <a:latin typeface="Consolas" panose="020B0609020204030204" pitchFamily="49" charset="0"/>
            </a:endParaRPr>
          </a:p>
        </p:txBody>
      </p:sp>
      <p:sp>
        <p:nvSpPr>
          <p:cNvPr id="4" name="Slide Number Placeholder 3"/>
          <p:cNvSpPr>
            <a:spLocks noGrp="1"/>
          </p:cNvSpPr>
          <p:nvPr>
            <p:ph type="sldNum" sz="quarter" idx="4294967295"/>
          </p:nvPr>
        </p:nvSpPr>
        <p:spPr>
          <a:xfrm>
            <a:off x="11201400" y="6356350"/>
            <a:ext cx="990600" cy="365125"/>
          </a:xfrm>
          <a:prstGeom prst="rect">
            <a:avLst/>
          </a:prstGeom>
        </p:spPr>
        <p:txBody>
          <a:bodyPr/>
          <a:lstStyle/>
          <a:p>
            <a:fld id="{69E29E33-B620-47F9-BB04-8846C2A5AFCC}" type="slidenum">
              <a:rPr lang="en-US" smtClean="0"/>
              <a:pPr/>
              <a:t>191</a:t>
            </a:fld>
            <a:endParaRPr lang="en-US" dirty="0"/>
          </a:p>
        </p:txBody>
      </p:sp>
      <p:pic>
        <p:nvPicPr>
          <p:cNvPr id="7" name="Picture 6"/>
          <p:cNvPicPr>
            <a:picLocks noChangeAspect="1"/>
          </p:cNvPicPr>
          <p:nvPr/>
        </p:nvPicPr>
        <p:blipFill>
          <a:blip r:embed="rId2"/>
          <a:stretch>
            <a:fillRect/>
          </a:stretch>
        </p:blipFill>
        <p:spPr>
          <a:xfrm>
            <a:off x="2518542" y="3697339"/>
            <a:ext cx="7154917" cy="776365"/>
          </a:xfrm>
          <a:prstGeom prst="rect">
            <a:avLst/>
          </a:prstGeom>
        </p:spPr>
      </p:pic>
    </p:spTree>
    <p:extLst>
      <p:ext uri="{BB962C8B-B14F-4D97-AF65-F5344CB8AC3E}">
        <p14:creationId xmlns:p14="http://schemas.microsoft.com/office/powerpoint/2010/main" val="400696371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(CS)</a:t>
            </a:r>
            <a:endParaRPr lang="en-US" dirty="0"/>
          </a:p>
        </p:txBody>
      </p:sp>
      <p:sp>
        <p:nvSpPr>
          <p:cNvPr id="5" name="Content Placeholder 4"/>
          <p:cNvSpPr>
            <a:spLocks noGrp="1"/>
          </p:cNvSpPr>
          <p:nvPr>
            <p:ph type="body" sz="quarter" idx="10"/>
          </p:nvPr>
        </p:nvSpPr>
        <p:spPr>
          <a:prstGeom prst="rect">
            <a:avLst/>
          </a:prstGeom>
        </p:spPr>
        <p:txBody>
          <a:bodyPr>
            <a:normAutofit/>
          </a:bodyPr>
          <a:lstStyle/>
          <a:p>
            <a:r>
              <a:rPr lang="en-US" sz="1600" dirty="0">
                <a:solidFill>
                  <a:srgbClr val="0000FF"/>
                </a:solidFill>
                <a:latin typeface="Consolas" panose="020B0609020204030204" pitchFamily="49" charset="0"/>
              </a:rPr>
              <a:t>private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ppBarButton_Click</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object</a:t>
            </a:r>
            <a:r>
              <a:rPr lang="en-US" sz="1600" dirty="0">
                <a:solidFill>
                  <a:srgbClr val="000000"/>
                </a:solidFill>
                <a:latin typeface="Consolas" panose="020B0609020204030204" pitchFamily="49" charset="0"/>
              </a:rPr>
              <a:t> sender, </a:t>
            </a:r>
            <a:r>
              <a:rPr lang="en-US" sz="1600" dirty="0" err="1">
                <a:solidFill>
                  <a:srgbClr val="000000"/>
                </a:solidFill>
                <a:latin typeface="Consolas" panose="020B0609020204030204" pitchFamily="49" charset="0"/>
              </a:rPr>
              <a:t>RoutedEventArgs</a:t>
            </a:r>
            <a:r>
              <a:rPr lang="en-US" sz="1600" dirty="0">
                <a:solidFill>
                  <a:srgbClr val="000000"/>
                </a:solidFill>
                <a:latin typeface="Consolas" panose="020B0609020204030204" pitchFamily="49" charset="0"/>
              </a:rPr>
              <a:t> e) </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.Frame.Navigate</a:t>
            </a:r>
            <a:r>
              <a:rPr lang="en-US" sz="1600" dirty="0">
                <a:solidFill>
                  <a:srgbClr val="000000"/>
                </a:solidFill>
                <a:latin typeface="Consolas" panose="020B0609020204030204" pitchFamily="49" charset="0"/>
              </a:rPr>
              <a:t>(</a:t>
            </a:r>
            <a:r>
              <a:rPr lang="en-US" sz="1600" dirty="0" err="1">
                <a:solidFill>
                  <a:srgbClr val="0000FF"/>
                </a:solidFill>
                <a:latin typeface="Consolas" panose="020B0609020204030204" pitchFamily="49" charset="0"/>
              </a:rPr>
              <a:t>typeof</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PhotoPage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myArgs</a:t>
            </a:r>
            <a:r>
              <a:rPr lang="en-US" sz="1600" dirty="0">
                <a:solidFill>
                  <a:srgbClr val="000000"/>
                </a:solidFill>
                <a:latin typeface="Consolas" panose="020B0609020204030204" pitchFamily="49" charset="0"/>
              </a:rPr>
              <a:t>]); </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r>
            <a:br>
              <a:rPr lang="en-US" sz="1600" dirty="0">
                <a:solidFill>
                  <a:srgbClr val="000000"/>
                </a:solidFill>
                <a:latin typeface="Consolas" panose="020B0609020204030204" pitchFamily="49" charset="0"/>
              </a:rPr>
            </a:br>
            <a:r>
              <a:rPr lang="en-US" sz="1600" dirty="0">
                <a:solidFill>
                  <a:srgbClr val="0000FF"/>
                </a:solidFill>
                <a:latin typeface="Consolas" panose="020B0609020204030204" pitchFamily="49" charset="0"/>
              </a:rPr>
              <a:t>protected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override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OnNavigatedTo</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NavigationEventArgs</a:t>
            </a:r>
            <a:r>
              <a:rPr lang="en-US" sz="1600" dirty="0">
                <a:solidFill>
                  <a:srgbClr val="000000"/>
                </a:solidFill>
                <a:latin typeface="Consolas" panose="020B0609020204030204" pitchFamily="49" charset="0"/>
              </a:rPr>
              <a:t> e) </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SearchActivatedEventArgs</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e.Parameter</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null</a:t>
            </a:r>
            <a:r>
              <a:rPr lang="en-US" sz="1600" dirty="0">
                <a:solidFill>
                  <a:srgbClr val="000000"/>
                </a:solidFill>
                <a:latin typeface="Consolas" panose="020B0609020204030204" pitchFamily="49" charset="0"/>
              </a:rPr>
              <a:t>) </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//Do something</a:t>
            </a:r>
            <a:r>
              <a:rPr lang="en-US" sz="1600" dirty="0">
                <a:solidFill>
                  <a:srgbClr val="000000"/>
                </a:solidFill>
                <a:latin typeface="Consolas" panose="020B0609020204030204" pitchFamily="49" charset="0"/>
              </a:rPr>
              <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 </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br>
              <a:rPr lang="en-US" sz="1600" dirty="0">
                <a:solidFill>
                  <a:srgbClr val="000000"/>
                </a:solidFill>
                <a:latin typeface="Consolas" panose="020B0609020204030204" pitchFamily="49" charset="0"/>
              </a:rPr>
            </a:br>
            <a:endParaRPr lang="en-US" sz="1600" dirty="0">
              <a:latin typeface="Consolas" panose="020B0609020204030204" pitchFamily="49" charset="0"/>
            </a:endParaRPr>
          </a:p>
          <a:p>
            <a:r>
              <a:rPr lang="en-US" sz="1600" dirty="0">
                <a:latin typeface="Consolas" panose="020B0609020204030204" pitchFamily="49" charset="0"/>
              </a:rPr>
              <a:t/>
            </a:r>
            <a:br>
              <a:rPr lang="en-US" sz="1600" dirty="0">
                <a:latin typeface="Consolas" panose="020B0609020204030204" pitchFamily="49" charset="0"/>
              </a:rPr>
            </a:br>
            <a:r>
              <a:rPr lang="en-US" sz="1600" dirty="0">
                <a:latin typeface="Consolas" panose="020B0609020204030204" pitchFamily="49" charset="0"/>
              </a:rPr>
              <a:t/>
            </a:r>
            <a:br>
              <a:rPr lang="en-US" sz="1600" dirty="0">
                <a:latin typeface="Consolas" panose="020B0609020204030204" pitchFamily="49" charset="0"/>
              </a:rPr>
            </a:br>
            <a:endParaRPr lang="en-US" sz="1600" dirty="0">
              <a:latin typeface="Consolas" panose="020B0609020204030204" pitchFamily="49" charset="0"/>
            </a:endParaRPr>
          </a:p>
        </p:txBody>
      </p:sp>
      <p:sp>
        <p:nvSpPr>
          <p:cNvPr id="4" name="Slide Number Placeholder 3"/>
          <p:cNvSpPr>
            <a:spLocks noGrp="1"/>
          </p:cNvSpPr>
          <p:nvPr>
            <p:ph type="sldNum" sz="quarter" idx="4294967295"/>
          </p:nvPr>
        </p:nvSpPr>
        <p:spPr>
          <a:xfrm>
            <a:off x="11201400" y="6356350"/>
            <a:ext cx="990600" cy="365125"/>
          </a:xfrm>
          <a:prstGeom prst="rect">
            <a:avLst/>
          </a:prstGeom>
        </p:spPr>
        <p:txBody>
          <a:bodyPr/>
          <a:lstStyle/>
          <a:p>
            <a:fld id="{69E29E33-B620-47F9-BB04-8846C2A5AFCC}" type="slidenum">
              <a:rPr lang="en-US" smtClean="0"/>
              <a:pPr/>
              <a:t>192</a:t>
            </a:fld>
            <a:endParaRPr lang="en-US" dirty="0"/>
          </a:p>
        </p:txBody>
      </p:sp>
    </p:spTree>
    <p:extLst>
      <p:ext uri="{BB962C8B-B14F-4D97-AF65-F5344CB8AC3E}">
        <p14:creationId xmlns:p14="http://schemas.microsoft.com/office/powerpoint/2010/main" val="372390063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Layout</a:t>
            </a:r>
            <a:endParaRPr lang="en-US" dirty="0"/>
          </a:p>
        </p:txBody>
      </p:sp>
      <p:sp>
        <p:nvSpPr>
          <p:cNvPr id="7" name="Text Placeholder 6"/>
          <p:cNvSpPr>
            <a:spLocks noGrp="1"/>
          </p:cNvSpPr>
          <p:nvPr>
            <p:ph type="body" idx="1"/>
          </p:nvPr>
        </p:nvSpPr>
        <p:spPr/>
        <p:txBody>
          <a:bodyPr/>
          <a:lstStyle/>
          <a:p>
            <a:endParaRPr lang="en-US"/>
          </a:p>
        </p:txBody>
      </p:sp>
      <p:sp>
        <p:nvSpPr>
          <p:cNvPr id="3" name="Footer Placeholder 2"/>
          <p:cNvSpPr>
            <a:spLocks noGrp="1"/>
          </p:cNvSpPr>
          <p:nvPr>
            <p:ph type="ftr" sz="quarter" idx="4294967295"/>
          </p:nvPr>
        </p:nvSpPr>
        <p:spPr>
          <a:xfrm>
            <a:off x="2133600" y="6356352"/>
            <a:ext cx="2895600" cy="365125"/>
          </a:xfrm>
          <a:prstGeom prst="rect">
            <a:avLst/>
          </a:prstGeom>
        </p:spPr>
        <p:txBody>
          <a:bodyPr/>
          <a:lstStyle/>
          <a:p>
            <a:endParaRPr lang="en-US" sz="825" dirty="0"/>
          </a:p>
        </p:txBody>
      </p:sp>
      <p:sp>
        <p:nvSpPr>
          <p:cNvPr id="4" name="Slide Number Placeholder 3"/>
          <p:cNvSpPr>
            <a:spLocks noGrp="1"/>
          </p:cNvSpPr>
          <p:nvPr>
            <p:ph type="sldNum" sz="quarter" idx="4294967295"/>
          </p:nvPr>
        </p:nvSpPr>
        <p:spPr>
          <a:xfrm>
            <a:off x="9067800" y="6356352"/>
            <a:ext cx="990600" cy="365125"/>
          </a:xfrm>
          <a:prstGeom prst="rect">
            <a:avLst/>
          </a:prstGeom>
        </p:spPr>
        <p:txBody>
          <a:bodyPr/>
          <a:lstStyle/>
          <a:p>
            <a:fld id="{69E29E33-B620-47F9-BB04-8846C2A5AFCC}" type="slidenum">
              <a:rPr lang="en-US" smtClean="0"/>
              <a:pPr/>
              <a:t>193</a:t>
            </a:fld>
            <a:endParaRPr lang="en-US" dirty="0"/>
          </a:p>
        </p:txBody>
      </p:sp>
    </p:spTree>
    <p:extLst>
      <p:ext uri="{BB962C8B-B14F-4D97-AF65-F5344CB8AC3E}">
        <p14:creationId xmlns:p14="http://schemas.microsoft.com/office/powerpoint/2010/main" val="793517365"/>
      </p:ext>
    </p:extLst>
  </p:cSld>
  <p:clrMapOvr>
    <a:masterClrMapping/>
  </p:clrMapOvr>
  <p:transition/>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Use Visual State Groups (CS)</a:t>
            </a:r>
            <a:endParaRPr lang="en-US" dirty="0"/>
          </a:p>
        </p:txBody>
      </p:sp>
      <p:sp>
        <p:nvSpPr>
          <p:cNvPr id="7" name="Content Placeholder 6"/>
          <p:cNvSpPr>
            <a:spLocks noGrp="1"/>
          </p:cNvSpPr>
          <p:nvPr>
            <p:ph idx="1"/>
          </p:nvPr>
        </p:nvSpPr>
        <p:spPr>
          <a:prstGeom prst="rect">
            <a:avLst/>
          </a:prstGeom>
        </p:spPr>
        <p:txBody>
          <a:bodyPr/>
          <a:lstStyle/>
          <a:p>
            <a:r>
              <a:rPr lang="en-US" dirty="0" smtClean="0"/>
              <a:t>Create a Visual State for each layout (XAML)</a:t>
            </a:r>
          </a:p>
          <a:p>
            <a:pPr lvl="1"/>
            <a:r>
              <a:rPr lang="en-US" dirty="0" smtClean="0"/>
              <a:t>Add Storyboard for each control</a:t>
            </a:r>
          </a:p>
          <a:p>
            <a:r>
              <a:rPr lang="en-US" dirty="0" smtClean="0"/>
              <a:t>Handle the size changed event (Code)</a:t>
            </a:r>
          </a:p>
          <a:p>
            <a:pPr lvl="1"/>
            <a:r>
              <a:rPr lang="en-US" dirty="0" smtClean="0"/>
              <a:t>Use portrait Visual State Group</a:t>
            </a:r>
          </a:p>
          <a:p>
            <a:pPr lvl="2"/>
            <a:r>
              <a:rPr lang="en-US" dirty="0" smtClean="0"/>
              <a:t>Height </a:t>
            </a:r>
            <a:r>
              <a:rPr lang="en-US" dirty="0"/>
              <a:t>&gt; </a:t>
            </a:r>
            <a:r>
              <a:rPr lang="en-US" dirty="0" smtClean="0"/>
              <a:t>Width</a:t>
            </a:r>
          </a:p>
          <a:p>
            <a:pPr lvl="2"/>
            <a:r>
              <a:rPr lang="en-US" dirty="0" err="1" smtClean="0"/>
              <a:t>ApplicationViewOrientation</a:t>
            </a:r>
            <a:r>
              <a:rPr lang="en-US" dirty="0" smtClean="0"/>
              <a:t> </a:t>
            </a:r>
            <a:r>
              <a:rPr lang="en-US" dirty="0"/>
              <a:t>== </a:t>
            </a:r>
            <a:r>
              <a:rPr lang="en-US" dirty="0" err="1"/>
              <a:t>ApplicationViewOrientation</a:t>
            </a:r>
            <a:r>
              <a:rPr lang="en-US" dirty="0"/>
              <a:t> </a:t>
            </a:r>
            <a:r>
              <a:rPr lang="en-US" dirty="0" smtClean="0"/>
              <a:t>.Portrait</a:t>
            </a:r>
          </a:p>
          <a:p>
            <a:pPr lvl="1"/>
            <a:r>
              <a:rPr lang="en-US" dirty="0" smtClean="0"/>
              <a:t>Use </a:t>
            </a:r>
            <a:r>
              <a:rPr lang="en-US" dirty="0" err="1" smtClean="0"/>
              <a:t>VisualStateManager.GoToState</a:t>
            </a:r>
            <a:endParaRPr lang="en-US" dirty="0" smtClean="0"/>
          </a:p>
          <a:p>
            <a:pPr lvl="1"/>
            <a:endParaRPr lang="en-US" dirty="0"/>
          </a:p>
        </p:txBody>
      </p:sp>
      <p:sp>
        <p:nvSpPr>
          <p:cNvPr id="5" name="Slide Number Placeholder 4"/>
          <p:cNvSpPr>
            <a:spLocks noGrp="1"/>
          </p:cNvSpPr>
          <p:nvPr>
            <p:ph type="sldNum" sz="quarter" idx="4294967295"/>
          </p:nvPr>
        </p:nvSpPr>
        <p:spPr>
          <a:xfrm>
            <a:off x="11201400" y="6356350"/>
            <a:ext cx="990600" cy="365125"/>
          </a:xfrm>
          <a:prstGeom prst="rect">
            <a:avLst/>
          </a:prstGeom>
        </p:spPr>
        <p:txBody>
          <a:bodyPr/>
          <a:lstStyle/>
          <a:p>
            <a:fld id="{69E29E33-B620-47F9-BB04-8846C2A5AFCC}" type="slidenum">
              <a:rPr lang="en-US" smtClean="0"/>
              <a:pPr/>
              <a:t>194</a:t>
            </a:fld>
            <a:endParaRPr lang="en-US" dirty="0"/>
          </a:p>
        </p:txBody>
      </p:sp>
    </p:spTree>
    <p:extLst>
      <p:ext uri="{BB962C8B-B14F-4D97-AF65-F5344CB8AC3E}">
        <p14:creationId xmlns:p14="http://schemas.microsoft.com/office/powerpoint/2010/main" val="263241037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State Groups (XAML)</a:t>
            </a:r>
            <a:endParaRPr lang="en-US" dirty="0"/>
          </a:p>
        </p:txBody>
      </p:sp>
      <p:sp>
        <p:nvSpPr>
          <p:cNvPr id="5" name="Content Placeholder 4"/>
          <p:cNvSpPr>
            <a:spLocks noGrp="1"/>
          </p:cNvSpPr>
          <p:nvPr>
            <p:ph type="body" sz="quarter" idx="10"/>
          </p:nvPr>
        </p:nvSpPr>
        <p:spPr>
          <a:prstGeom prst="rect">
            <a:avLst/>
          </a:prstGeom>
        </p:spPr>
        <p:txBody>
          <a:bodyPr>
            <a:normAutofit/>
          </a:bodyPr>
          <a:lstStyle/>
          <a:p>
            <a:r>
              <a:rPr lang="en-US" sz="1333" dirty="0">
                <a:solidFill>
                  <a:srgbClr val="0000FF"/>
                </a:solidFill>
                <a:latin typeface="Consolas" panose="020B0609020204030204" pitchFamily="49" charset="0"/>
              </a:rPr>
              <a:t>&lt;</a:t>
            </a:r>
            <a:r>
              <a:rPr lang="en-US" sz="1333" dirty="0" err="1">
                <a:solidFill>
                  <a:srgbClr val="800000"/>
                </a:solidFill>
                <a:latin typeface="Consolas" panose="020B0609020204030204" pitchFamily="49" charset="0"/>
              </a:rPr>
              <a:t>VisualStateManager.VisualStateGroups</a:t>
            </a:r>
            <a:r>
              <a:rPr lang="en-US" sz="1333" dirty="0">
                <a:solidFill>
                  <a:srgbClr val="0000FF"/>
                </a:solidFill>
                <a:latin typeface="Consolas" panose="020B0609020204030204" pitchFamily="49" charset="0"/>
              </a:rPr>
              <a:t>&gt;</a:t>
            </a:r>
            <a:r>
              <a:rPr lang="en-US" sz="1333" dirty="0">
                <a:solidFill>
                  <a:srgbClr val="000000"/>
                </a:solidFill>
                <a:latin typeface="Consolas" panose="020B0609020204030204" pitchFamily="49" charset="0"/>
              </a:rPr>
              <a:t> </a:t>
            </a:r>
            <a:br>
              <a:rPr lang="en-US" sz="1333" dirty="0">
                <a:solidFill>
                  <a:srgbClr val="000000"/>
                </a:solidFill>
                <a:latin typeface="Consolas" panose="020B0609020204030204" pitchFamily="49" charset="0"/>
              </a:rPr>
            </a:br>
            <a:r>
              <a:rPr lang="en-US" sz="1333" dirty="0">
                <a:solidFill>
                  <a:srgbClr val="000000"/>
                </a:solidFill>
                <a:latin typeface="Consolas" panose="020B0609020204030204" pitchFamily="49" charset="0"/>
              </a:rPr>
              <a:t>    </a:t>
            </a:r>
            <a:r>
              <a:rPr lang="en-US" sz="1333" dirty="0">
                <a:solidFill>
                  <a:srgbClr val="0000FF"/>
                </a:solidFill>
                <a:latin typeface="Consolas" panose="020B0609020204030204" pitchFamily="49" charset="0"/>
              </a:rPr>
              <a:t>&lt;</a:t>
            </a:r>
            <a:r>
              <a:rPr lang="en-US" sz="1333" dirty="0" err="1">
                <a:solidFill>
                  <a:srgbClr val="800000"/>
                </a:solidFill>
                <a:latin typeface="Consolas" panose="020B0609020204030204" pitchFamily="49" charset="0"/>
              </a:rPr>
              <a:t>VisualStateGroup</a:t>
            </a:r>
            <a:r>
              <a:rPr lang="en-US" sz="1333" dirty="0">
                <a:solidFill>
                  <a:srgbClr val="0000FF"/>
                </a:solidFill>
                <a:latin typeface="Consolas" panose="020B0609020204030204" pitchFamily="49" charset="0"/>
              </a:rPr>
              <a:t>&gt;</a:t>
            </a:r>
            <a:r>
              <a:rPr lang="en-US" sz="1333" dirty="0">
                <a:solidFill>
                  <a:srgbClr val="000000"/>
                </a:solidFill>
                <a:latin typeface="Consolas" panose="020B0609020204030204" pitchFamily="49" charset="0"/>
              </a:rPr>
              <a:t> </a:t>
            </a:r>
            <a:br>
              <a:rPr lang="en-US" sz="1333" dirty="0">
                <a:solidFill>
                  <a:srgbClr val="000000"/>
                </a:solidFill>
                <a:latin typeface="Consolas" panose="020B0609020204030204" pitchFamily="49" charset="0"/>
              </a:rPr>
            </a:br>
            <a:r>
              <a:rPr lang="en-US" sz="1333" dirty="0">
                <a:solidFill>
                  <a:srgbClr val="000000"/>
                </a:solidFill>
                <a:latin typeface="Consolas" panose="020B0609020204030204" pitchFamily="49" charset="0"/>
              </a:rPr>
              <a:t>        </a:t>
            </a:r>
            <a:r>
              <a:rPr lang="en-US" sz="1333" dirty="0">
                <a:solidFill>
                  <a:srgbClr val="0000FF"/>
                </a:solidFill>
                <a:latin typeface="Consolas" panose="020B0609020204030204" pitchFamily="49" charset="0"/>
              </a:rPr>
              <a:t>&lt;</a:t>
            </a:r>
            <a:r>
              <a:rPr lang="en-US" sz="1333" dirty="0" err="1">
                <a:solidFill>
                  <a:srgbClr val="800000"/>
                </a:solidFill>
                <a:latin typeface="Consolas" panose="020B0609020204030204" pitchFamily="49" charset="0"/>
              </a:rPr>
              <a:t>VisualState</a:t>
            </a:r>
            <a:r>
              <a:rPr lang="en-US" sz="1333" dirty="0">
                <a:solidFill>
                  <a:srgbClr val="800000"/>
                </a:solidFill>
                <a:latin typeface="Consolas" panose="020B0609020204030204" pitchFamily="49" charset="0"/>
              </a:rPr>
              <a:t> </a:t>
            </a:r>
            <a:r>
              <a:rPr lang="en-US" sz="1333" dirty="0">
                <a:solidFill>
                  <a:srgbClr val="FF0000"/>
                </a:solidFill>
                <a:latin typeface="Consolas" panose="020B0609020204030204" pitchFamily="49" charset="0"/>
              </a:rPr>
              <a:t>x:Name</a:t>
            </a:r>
            <a:r>
              <a:rPr lang="en-US" sz="1333" dirty="0">
                <a:solidFill>
                  <a:srgbClr val="0000FF"/>
                </a:solidFill>
                <a:latin typeface="Consolas" panose="020B0609020204030204" pitchFamily="49" charset="0"/>
              </a:rPr>
              <a:t>="DefaultLayout"&gt;</a:t>
            </a:r>
            <a:r>
              <a:rPr lang="en-US" sz="1333" dirty="0">
                <a:solidFill>
                  <a:srgbClr val="000000"/>
                </a:solidFill>
                <a:latin typeface="Consolas" panose="020B0609020204030204" pitchFamily="49" charset="0"/>
              </a:rPr>
              <a:t> </a:t>
            </a:r>
            <a:br>
              <a:rPr lang="en-US" sz="1333" dirty="0">
                <a:solidFill>
                  <a:srgbClr val="000000"/>
                </a:solidFill>
                <a:latin typeface="Consolas" panose="020B0609020204030204" pitchFamily="49" charset="0"/>
              </a:rPr>
            </a:br>
            <a:r>
              <a:rPr lang="en-US" sz="1333" dirty="0">
                <a:solidFill>
                  <a:srgbClr val="000000"/>
                </a:solidFill>
                <a:latin typeface="Consolas" panose="020B0609020204030204" pitchFamily="49" charset="0"/>
              </a:rPr>
              <a:t>            </a:t>
            </a:r>
            <a:r>
              <a:rPr lang="en-US" sz="1333" dirty="0">
                <a:solidFill>
                  <a:srgbClr val="0000FF"/>
                </a:solidFill>
                <a:latin typeface="Consolas" panose="020B0609020204030204" pitchFamily="49" charset="0"/>
              </a:rPr>
              <a:t>&lt;</a:t>
            </a:r>
            <a:r>
              <a:rPr lang="en-US" sz="1333" dirty="0">
                <a:solidFill>
                  <a:srgbClr val="800000"/>
                </a:solidFill>
                <a:latin typeface="Consolas" panose="020B0609020204030204" pitchFamily="49" charset="0"/>
              </a:rPr>
              <a:t>Storyboard</a:t>
            </a:r>
            <a:r>
              <a:rPr lang="en-US" sz="1333" dirty="0">
                <a:solidFill>
                  <a:srgbClr val="0000FF"/>
                </a:solidFill>
                <a:latin typeface="Consolas" panose="020B0609020204030204" pitchFamily="49" charset="0"/>
              </a:rPr>
              <a:t>&gt;</a:t>
            </a:r>
            <a:r>
              <a:rPr lang="en-US" sz="1333" dirty="0">
                <a:solidFill>
                  <a:srgbClr val="000000"/>
                </a:solidFill>
                <a:latin typeface="Consolas" panose="020B0609020204030204" pitchFamily="49" charset="0"/>
              </a:rPr>
              <a:t> </a:t>
            </a:r>
            <a:br>
              <a:rPr lang="en-US" sz="1333" dirty="0">
                <a:solidFill>
                  <a:srgbClr val="000000"/>
                </a:solidFill>
                <a:latin typeface="Consolas" panose="020B0609020204030204" pitchFamily="49" charset="0"/>
              </a:rPr>
            </a:br>
            <a:r>
              <a:rPr lang="en-US" sz="1333" dirty="0">
                <a:solidFill>
                  <a:srgbClr val="000000"/>
                </a:solidFill>
                <a:latin typeface="Consolas" panose="020B0609020204030204" pitchFamily="49" charset="0"/>
              </a:rPr>
              <a:t>            </a:t>
            </a:r>
            <a:r>
              <a:rPr lang="en-US" sz="1333" dirty="0">
                <a:solidFill>
                  <a:srgbClr val="0000FF"/>
                </a:solidFill>
                <a:latin typeface="Consolas" panose="020B0609020204030204" pitchFamily="49" charset="0"/>
              </a:rPr>
              <a:t>&lt;/</a:t>
            </a:r>
            <a:r>
              <a:rPr lang="en-US" sz="1333" dirty="0">
                <a:solidFill>
                  <a:srgbClr val="800000"/>
                </a:solidFill>
                <a:latin typeface="Consolas" panose="020B0609020204030204" pitchFamily="49" charset="0"/>
              </a:rPr>
              <a:t>Storyboard</a:t>
            </a:r>
            <a:r>
              <a:rPr lang="en-US" sz="1333" dirty="0">
                <a:solidFill>
                  <a:srgbClr val="0000FF"/>
                </a:solidFill>
                <a:latin typeface="Consolas" panose="020B0609020204030204" pitchFamily="49" charset="0"/>
              </a:rPr>
              <a:t>&gt;</a:t>
            </a:r>
            <a:r>
              <a:rPr lang="en-US" sz="1333" dirty="0">
                <a:solidFill>
                  <a:srgbClr val="000000"/>
                </a:solidFill>
                <a:latin typeface="Consolas" panose="020B0609020204030204" pitchFamily="49" charset="0"/>
              </a:rPr>
              <a:t> </a:t>
            </a:r>
            <a:br>
              <a:rPr lang="en-US" sz="1333" dirty="0">
                <a:solidFill>
                  <a:srgbClr val="000000"/>
                </a:solidFill>
                <a:latin typeface="Consolas" panose="020B0609020204030204" pitchFamily="49" charset="0"/>
              </a:rPr>
            </a:br>
            <a:r>
              <a:rPr lang="en-US" sz="1333" dirty="0">
                <a:solidFill>
                  <a:srgbClr val="000000"/>
                </a:solidFill>
                <a:latin typeface="Consolas" panose="020B0609020204030204" pitchFamily="49" charset="0"/>
              </a:rPr>
              <a:t>        </a:t>
            </a:r>
            <a:r>
              <a:rPr lang="en-US" sz="1333" dirty="0">
                <a:solidFill>
                  <a:srgbClr val="0000FF"/>
                </a:solidFill>
                <a:latin typeface="Consolas" panose="020B0609020204030204" pitchFamily="49" charset="0"/>
              </a:rPr>
              <a:t>&lt;/</a:t>
            </a:r>
            <a:r>
              <a:rPr lang="en-US" sz="1333" dirty="0" err="1">
                <a:solidFill>
                  <a:srgbClr val="800000"/>
                </a:solidFill>
                <a:latin typeface="Consolas" panose="020B0609020204030204" pitchFamily="49" charset="0"/>
              </a:rPr>
              <a:t>VisualState</a:t>
            </a:r>
            <a:r>
              <a:rPr lang="en-US" sz="1333" dirty="0">
                <a:solidFill>
                  <a:srgbClr val="0000FF"/>
                </a:solidFill>
                <a:latin typeface="Consolas" panose="020B0609020204030204" pitchFamily="49" charset="0"/>
              </a:rPr>
              <a:t>&gt;</a:t>
            </a:r>
            <a:r>
              <a:rPr lang="en-US" sz="1333" dirty="0">
                <a:solidFill>
                  <a:srgbClr val="000000"/>
                </a:solidFill>
                <a:latin typeface="Consolas" panose="020B0609020204030204" pitchFamily="49" charset="0"/>
              </a:rPr>
              <a:t> </a:t>
            </a:r>
            <a:br>
              <a:rPr lang="en-US" sz="1333" dirty="0">
                <a:solidFill>
                  <a:srgbClr val="000000"/>
                </a:solidFill>
                <a:latin typeface="Consolas" panose="020B0609020204030204" pitchFamily="49" charset="0"/>
              </a:rPr>
            </a:br>
            <a:r>
              <a:rPr lang="en-US" sz="1333" dirty="0">
                <a:solidFill>
                  <a:srgbClr val="000000"/>
                </a:solidFill>
                <a:latin typeface="Consolas" panose="020B0609020204030204" pitchFamily="49" charset="0"/>
              </a:rPr>
              <a:t>        </a:t>
            </a:r>
            <a:r>
              <a:rPr lang="en-US" sz="1333" dirty="0">
                <a:solidFill>
                  <a:srgbClr val="0000FF"/>
                </a:solidFill>
                <a:latin typeface="Consolas" panose="020B0609020204030204" pitchFamily="49" charset="0"/>
              </a:rPr>
              <a:t>&lt;</a:t>
            </a:r>
            <a:r>
              <a:rPr lang="en-US" sz="1333" dirty="0" err="1">
                <a:solidFill>
                  <a:srgbClr val="800000"/>
                </a:solidFill>
                <a:latin typeface="Consolas" panose="020B0609020204030204" pitchFamily="49" charset="0"/>
              </a:rPr>
              <a:t>VisualState</a:t>
            </a:r>
            <a:r>
              <a:rPr lang="en-US" sz="1333" dirty="0">
                <a:solidFill>
                  <a:srgbClr val="800000"/>
                </a:solidFill>
                <a:latin typeface="Consolas" panose="020B0609020204030204" pitchFamily="49" charset="0"/>
              </a:rPr>
              <a:t> </a:t>
            </a:r>
            <a:r>
              <a:rPr lang="en-US" sz="1333" dirty="0">
                <a:solidFill>
                  <a:srgbClr val="FF0000"/>
                </a:solidFill>
                <a:latin typeface="Consolas" panose="020B0609020204030204" pitchFamily="49" charset="0"/>
              </a:rPr>
              <a:t>x:Name</a:t>
            </a:r>
            <a:r>
              <a:rPr lang="en-US" sz="1333" dirty="0">
                <a:solidFill>
                  <a:srgbClr val="0000FF"/>
                </a:solidFill>
                <a:latin typeface="Consolas" panose="020B0609020204030204" pitchFamily="49" charset="0"/>
              </a:rPr>
              <a:t>="Portrait"&gt;</a:t>
            </a:r>
            <a:r>
              <a:rPr lang="en-US" sz="1333" dirty="0">
                <a:solidFill>
                  <a:srgbClr val="000000"/>
                </a:solidFill>
                <a:latin typeface="Consolas" panose="020B0609020204030204" pitchFamily="49" charset="0"/>
              </a:rPr>
              <a:t> </a:t>
            </a:r>
            <a:br>
              <a:rPr lang="en-US" sz="1333" dirty="0">
                <a:solidFill>
                  <a:srgbClr val="000000"/>
                </a:solidFill>
                <a:latin typeface="Consolas" panose="020B0609020204030204" pitchFamily="49" charset="0"/>
              </a:rPr>
            </a:br>
            <a:r>
              <a:rPr lang="en-US" sz="1333" dirty="0">
                <a:solidFill>
                  <a:srgbClr val="000000"/>
                </a:solidFill>
                <a:latin typeface="Consolas" panose="020B0609020204030204" pitchFamily="49" charset="0"/>
              </a:rPr>
              <a:t>            </a:t>
            </a:r>
            <a:r>
              <a:rPr lang="en-US" sz="1333" dirty="0">
                <a:solidFill>
                  <a:srgbClr val="0000FF"/>
                </a:solidFill>
                <a:latin typeface="Consolas" panose="020B0609020204030204" pitchFamily="49" charset="0"/>
              </a:rPr>
              <a:t>&lt;</a:t>
            </a:r>
            <a:r>
              <a:rPr lang="en-US" sz="1333" dirty="0">
                <a:solidFill>
                  <a:srgbClr val="800000"/>
                </a:solidFill>
                <a:latin typeface="Consolas" panose="020B0609020204030204" pitchFamily="49" charset="0"/>
              </a:rPr>
              <a:t>Storyboard</a:t>
            </a:r>
            <a:r>
              <a:rPr lang="en-US" sz="1333" dirty="0">
                <a:solidFill>
                  <a:srgbClr val="0000FF"/>
                </a:solidFill>
                <a:latin typeface="Consolas" panose="020B0609020204030204" pitchFamily="49" charset="0"/>
              </a:rPr>
              <a:t>&gt;</a:t>
            </a:r>
            <a:r>
              <a:rPr lang="en-US" sz="1333" dirty="0">
                <a:solidFill>
                  <a:srgbClr val="000000"/>
                </a:solidFill>
                <a:latin typeface="Consolas" panose="020B0609020204030204" pitchFamily="49" charset="0"/>
              </a:rPr>
              <a:t> </a:t>
            </a:r>
            <a:br>
              <a:rPr lang="en-US" sz="1333" dirty="0">
                <a:solidFill>
                  <a:srgbClr val="000000"/>
                </a:solidFill>
                <a:latin typeface="Consolas" panose="020B0609020204030204" pitchFamily="49" charset="0"/>
              </a:rPr>
            </a:br>
            <a:r>
              <a:rPr lang="en-US" sz="1333" dirty="0">
                <a:solidFill>
                  <a:srgbClr val="000000"/>
                </a:solidFill>
                <a:latin typeface="Consolas" panose="020B0609020204030204" pitchFamily="49" charset="0"/>
              </a:rPr>
              <a:t>                </a:t>
            </a:r>
            <a:r>
              <a:rPr lang="en-US" sz="1333" dirty="0">
                <a:solidFill>
                  <a:srgbClr val="0000FF"/>
                </a:solidFill>
                <a:latin typeface="Consolas" panose="020B0609020204030204" pitchFamily="49" charset="0"/>
              </a:rPr>
              <a:t>&lt;</a:t>
            </a:r>
            <a:r>
              <a:rPr lang="en-US" sz="1333" dirty="0" err="1">
                <a:solidFill>
                  <a:srgbClr val="800000"/>
                </a:solidFill>
                <a:latin typeface="Consolas" panose="020B0609020204030204" pitchFamily="49" charset="0"/>
              </a:rPr>
              <a:t>ObjectAnimationUsingKeyFrames</a:t>
            </a:r>
            <a:r>
              <a:rPr lang="en-US" sz="1333" dirty="0">
                <a:solidFill>
                  <a:srgbClr val="800000"/>
                </a:solidFill>
                <a:latin typeface="Consolas" panose="020B0609020204030204" pitchFamily="49" charset="0"/>
              </a:rPr>
              <a:t> </a:t>
            </a:r>
            <a:br>
              <a:rPr lang="en-US" sz="1333" dirty="0">
                <a:solidFill>
                  <a:srgbClr val="800000"/>
                </a:solidFill>
                <a:latin typeface="Consolas" panose="020B0609020204030204" pitchFamily="49" charset="0"/>
              </a:rPr>
            </a:br>
            <a:r>
              <a:rPr lang="en-US" sz="1333" dirty="0">
                <a:solidFill>
                  <a:srgbClr val="800000"/>
                </a:solidFill>
                <a:latin typeface="Consolas" panose="020B0609020204030204" pitchFamily="49" charset="0"/>
              </a:rPr>
              <a:t>                    </a:t>
            </a:r>
            <a:r>
              <a:rPr lang="en-US" sz="1333" dirty="0" err="1">
                <a:solidFill>
                  <a:srgbClr val="FF0000"/>
                </a:solidFill>
                <a:latin typeface="Consolas" panose="020B0609020204030204" pitchFamily="49" charset="0"/>
              </a:rPr>
              <a:t>Storyboard.TargetProperty</a:t>
            </a:r>
            <a:r>
              <a:rPr lang="en-US" sz="1333" dirty="0">
                <a:solidFill>
                  <a:srgbClr val="0000FF"/>
                </a:solidFill>
                <a:latin typeface="Consolas" panose="020B0609020204030204" pitchFamily="49" charset="0"/>
              </a:rPr>
              <a:t>="(</a:t>
            </a:r>
            <a:r>
              <a:rPr lang="en-US" sz="1333" dirty="0" err="1">
                <a:solidFill>
                  <a:srgbClr val="0000FF"/>
                </a:solidFill>
                <a:latin typeface="Consolas" panose="020B0609020204030204" pitchFamily="49" charset="0"/>
              </a:rPr>
              <a:t>StackPanel.Orientation</a:t>
            </a:r>
            <a:r>
              <a:rPr lang="en-US" sz="1333" dirty="0">
                <a:solidFill>
                  <a:srgbClr val="0000FF"/>
                </a:solidFill>
                <a:latin typeface="Consolas" panose="020B0609020204030204" pitchFamily="49" charset="0"/>
              </a:rPr>
              <a:t>)"</a:t>
            </a:r>
            <a:r>
              <a:rPr lang="en-US" sz="1333" dirty="0">
                <a:solidFill>
                  <a:srgbClr val="FF0000"/>
                </a:solidFill>
                <a:latin typeface="Consolas" panose="020B0609020204030204" pitchFamily="49" charset="0"/>
              </a:rPr>
              <a:t> </a:t>
            </a:r>
            <a:br>
              <a:rPr lang="en-US" sz="1333" dirty="0">
                <a:solidFill>
                  <a:srgbClr val="FF0000"/>
                </a:solidFill>
                <a:latin typeface="Consolas" panose="020B0609020204030204" pitchFamily="49" charset="0"/>
              </a:rPr>
            </a:br>
            <a:r>
              <a:rPr lang="en-US" sz="1333" dirty="0">
                <a:solidFill>
                  <a:srgbClr val="FF0000"/>
                </a:solidFill>
                <a:latin typeface="Consolas" panose="020B0609020204030204" pitchFamily="49" charset="0"/>
              </a:rPr>
              <a:t>                    </a:t>
            </a:r>
            <a:r>
              <a:rPr lang="en-US" sz="1333" dirty="0" err="1">
                <a:solidFill>
                  <a:srgbClr val="FF0000"/>
                </a:solidFill>
                <a:latin typeface="Consolas" panose="020B0609020204030204" pitchFamily="49" charset="0"/>
              </a:rPr>
              <a:t>Storyboard.TargetName</a:t>
            </a:r>
            <a:r>
              <a:rPr lang="en-US" sz="1333" dirty="0">
                <a:solidFill>
                  <a:srgbClr val="0000FF"/>
                </a:solidFill>
                <a:latin typeface="Consolas" panose="020B0609020204030204" pitchFamily="49" charset="0"/>
              </a:rPr>
              <a:t>="</a:t>
            </a:r>
            <a:r>
              <a:rPr lang="en-US" sz="1333" dirty="0" err="1">
                <a:solidFill>
                  <a:srgbClr val="0000FF"/>
                </a:solidFill>
                <a:latin typeface="Consolas" panose="020B0609020204030204" pitchFamily="49" charset="0"/>
              </a:rPr>
              <a:t>imagePanel</a:t>
            </a:r>
            <a:r>
              <a:rPr lang="en-US" sz="1333" dirty="0">
                <a:solidFill>
                  <a:srgbClr val="0000FF"/>
                </a:solidFill>
                <a:latin typeface="Consolas" panose="020B0609020204030204" pitchFamily="49" charset="0"/>
              </a:rPr>
              <a:t>"&gt;</a:t>
            </a:r>
            <a:r>
              <a:rPr lang="en-US" sz="1333" dirty="0">
                <a:solidFill>
                  <a:srgbClr val="000000"/>
                </a:solidFill>
                <a:latin typeface="Consolas" panose="020B0609020204030204" pitchFamily="49" charset="0"/>
              </a:rPr>
              <a:t> </a:t>
            </a:r>
            <a:br>
              <a:rPr lang="en-US" sz="1333" dirty="0">
                <a:solidFill>
                  <a:srgbClr val="000000"/>
                </a:solidFill>
                <a:latin typeface="Consolas" panose="020B0609020204030204" pitchFamily="49" charset="0"/>
              </a:rPr>
            </a:br>
            <a:r>
              <a:rPr lang="en-US" sz="1333" dirty="0">
                <a:solidFill>
                  <a:srgbClr val="000000"/>
                </a:solidFill>
                <a:latin typeface="Consolas" panose="020B0609020204030204" pitchFamily="49" charset="0"/>
              </a:rPr>
              <a:t>                    </a:t>
            </a:r>
            <a:r>
              <a:rPr lang="en-US" sz="1333" dirty="0">
                <a:solidFill>
                  <a:srgbClr val="0000FF"/>
                </a:solidFill>
                <a:latin typeface="Consolas" panose="020B0609020204030204" pitchFamily="49" charset="0"/>
              </a:rPr>
              <a:t>&lt;</a:t>
            </a:r>
            <a:r>
              <a:rPr lang="en-US" sz="1333" dirty="0" err="1">
                <a:solidFill>
                  <a:srgbClr val="800000"/>
                </a:solidFill>
                <a:latin typeface="Consolas" panose="020B0609020204030204" pitchFamily="49" charset="0"/>
              </a:rPr>
              <a:t>DiscreteObjectKeyFrame</a:t>
            </a:r>
            <a:r>
              <a:rPr lang="en-US" sz="1333" dirty="0">
                <a:solidFill>
                  <a:srgbClr val="800000"/>
                </a:solidFill>
                <a:latin typeface="Consolas" panose="020B0609020204030204" pitchFamily="49" charset="0"/>
              </a:rPr>
              <a:t> </a:t>
            </a:r>
            <a:r>
              <a:rPr lang="en-US" sz="1333" dirty="0" err="1">
                <a:solidFill>
                  <a:srgbClr val="FF0000"/>
                </a:solidFill>
                <a:latin typeface="Consolas" panose="020B0609020204030204" pitchFamily="49" charset="0"/>
              </a:rPr>
              <a:t>KeyTime</a:t>
            </a:r>
            <a:r>
              <a:rPr lang="en-US" sz="1333" dirty="0">
                <a:solidFill>
                  <a:srgbClr val="0000FF"/>
                </a:solidFill>
                <a:latin typeface="Consolas" panose="020B0609020204030204" pitchFamily="49" charset="0"/>
              </a:rPr>
              <a:t>="0"&gt;</a:t>
            </a:r>
            <a:r>
              <a:rPr lang="en-US" sz="1333" dirty="0">
                <a:solidFill>
                  <a:srgbClr val="000000"/>
                </a:solidFill>
                <a:latin typeface="Consolas" panose="020B0609020204030204" pitchFamily="49" charset="0"/>
              </a:rPr>
              <a:t> </a:t>
            </a:r>
            <a:br>
              <a:rPr lang="en-US" sz="1333" dirty="0">
                <a:solidFill>
                  <a:srgbClr val="000000"/>
                </a:solidFill>
                <a:latin typeface="Consolas" panose="020B0609020204030204" pitchFamily="49" charset="0"/>
              </a:rPr>
            </a:br>
            <a:r>
              <a:rPr lang="en-US" sz="1333" dirty="0">
                <a:solidFill>
                  <a:srgbClr val="000000"/>
                </a:solidFill>
                <a:latin typeface="Consolas" panose="020B0609020204030204" pitchFamily="49" charset="0"/>
              </a:rPr>
              <a:t>                        </a:t>
            </a:r>
            <a:r>
              <a:rPr lang="en-US" sz="1333" dirty="0">
                <a:solidFill>
                  <a:srgbClr val="0000FF"/>
                </a:solidFill>
                <a:latin typeface="Consolas" panose="020B0609020204030204" pitchFamily="49" charset="0"/>
              </a:rPr>
              <a:t>&lt;</a:t>
            </a:r>
            <a:r>
              <a:rPr lang="en-US" sz="1333" dirty="0" err="1">
                <a:solidFill>
                  <a:srgbClr val="800000"/>
                </a:solidFill>
                <a:latin typeface="Consolas" panose="020B0609020204030204" pitchFamily="49" charset="0"/>
              </a:rPr>
              <a:t>DiscreteObjectKeyFrame.Value</a:t>
            </a:r>
            <a:r>
              <a:rPr lang="en-US" sz="1333" dirty="0">
                <a:solidFill>
                  <a:srgbClr val="0000FF"/>
                </a:solidFill>
                <a:latin typeface="Consolas" panose="020B0609020204030204" pitchFamily="49" charset="0"/>
              </a:rPr>
              <a:t>&gt;</a:t>
            </a:r>
            <a:r>
              <a:rPr lang="en-US" sz="1333" dirty="0">
                <a:solidFill>
                  <a:srgbClr val="000000"/>
                </a:solidFill>
                <a:latin typeface="Consolas" panose="020B0609020204030204" pitchFamily="49" charset="0"/>
              </a:rPr>
              <a:t> </a:t>
            </a:r>
            <a:br>
              <a:rPr lang="en-US" sz="1333" dirty="0">
                <a:solidFill>
                  <a:srgbClr val="000000"/>
                </a:solidFill>
                <a:latin typeface="Consolas" panose="020B0609020204030204" pitchFamily="49" charset="0"/>
              </a:rPr>
            </a:br>
            <a:r>
              <a:rPr lang="en-US" sz="1333" dirty="0">
                <a:solidFill>
                  <a:srgbClr val="000000"/>
                </a:solidFill>
                <a:latin typeface="Consolas" panose="020B0609020204030204" pitchFamily="49" charset="0"/>
              </a:rPr>
              <a:t>                            </a:t>
            </a:r>
            <a:r>
              <a:rPr lang="en-US" sz="1333" dirty="0">
                <a:solidFill>
                  <a:srgbClr val="0000FF"/>
                </a:solidFill>
                <a:latin typeface="Consolas" panose="020B0609020204030204" pitchFamily="49" charset="0"/>
              </a:rPr>
              <a:t>&lt;</a:t>
            </a:r>
            <a:r>
              <a:rPr lang="en-US" sz="1333" dirty="0">
                <a:solidFill>
                  <a:srgbClr val="800000"/>
                </a:solidFill>
                <a:latin typeface="Consolas" panose="020B0609020204030204" pitchFamily="49" charset="0"/>
              </a:rPr>
              <a:t>Orientation</a:t>
            </a:r>
            <a:r>
              <a:rPr lang="en-US" sz="1333" dirty="0">
                <a:solidFill>
                  <a:srgbClr val="0000FF"/>
                </a:solidFill>
                <a:latin typeface="Consolas" panose="020B0609020204030204" pitchFamily="49" charset="0"/>
              </a:rPr>
              <a:t>&gt;</a:t>
            </a:r>
            <a:r>
              <a:rPr lang="en-US" sz="1333" dirty="0">
                <a:solidFill>
                  <a:srgbClr val="000000"/>
                </a:solidFill>
                <a:latin typeface="Consolas" panose="020B0609020204030204" pitchFamily="49" charset="0"/>
              </a:rPr>
              <a:t>Vertical</a:t>
            </a:r>
            <a:r>
              <a:rPr lang="en-US" sz="1333" dirty="0">
                <a:solidFill>
                  <a:srgbClr val="0000FF"/>
                </a:solidFill>
                <a:latin typeface="Consolas" panose="020B0609020204030204" pitchFamily="49" charset="0"/>
              </a:rPr>
              <a:t>&lt;/</a:t>
            </a:r>
            <a:r>
              <a:rPr lang="en-US" sz="1333" dirty="0">
                <a:solidFill>
                  <a:srgbClr val="800000"/>
                </a:solidFill>
                <a:latin typeface="Consolas" panose="020B0609020204030204" pitchFamily="49" charset="0"/>
              </a:rPr>
              <a:t>Orientation</a:t>
            </a:r>
            <a:r>
              <a:rPr lang="en-US" sz="1333" dirty="0">
                <a:solidFill>
                  <a:srgbClr val="0000FF"/>
                </a:solidFill>
                <a:latin typeface="Consolas" panose="020B0609020204030204" pitchFamily="49" charset="0"/>
              </a:rPr>
              <a:t>&gt;</a:t>
            </a:r>
            <a:r>
              <a:rPr lang="en-US" sz="1333" dirty="0">
                <a:solidFill>
                  <a:srgbClr val="000000"/>
                </a:solidFill>
                <a:latin typeface="Consolas" panose="020B0609020204030204" pitchFamily="49" charset="0"/>
              </a:rPr>
              <a:t> </a:t>
            </a:r>
            <a:br>
              <a:rPr lang="en-US" sz="1333" dirty="0">
                <a:solidFill>
                  <a:srgbClr val="000000"/>
                </a:solidFill>
                <a:latin typeface="Consolas" panose="020B0609020204030204" pitchFamily="49" charset="0"/>
              </a:rPr>
            </a:br>
            <a:r>
              <a:rPr lang="en-US" sz="1333" dirty="0">
                <a:solidFill>
                  <a:srgbClr val="000000"/>
                </a:solidFill>
                <a:latin typeface="Consolas" panose="020B0609020204030204" pitchFamily="49" charset="0"/>
              </a:rPr>
              <a:t>                        </a:t>
            </a:r>
            <a:r>
              <a:rPr lang="en-US" sz="1333" dirty="0">
                <a:solidFill>
                  <a:srgbClr val="0000FF"/>
                </a:solidFill>
                <a:latin typeface="Consolas" panose="020B0609020204030204" pitchFamily="49" charset="0"/>
              </a:rPr>
              <a:t>&lt;/</a:t>
            </a:r>
            <a:r>
              <a:rPr lang="en-US" sz="1333" dirty="0" err="1">
                <a:solidFill>
                  <a:srgbClr val="800000"/>
                </a:solidFill>
                <a:latin typeface="Consolas" panose="020B0609020204030204" pitchFamily="49" charset="0"/>
              </a:rPr>
              <a:t>DiscreteObjectKeyFrame.Value</a:t>
            </a:r>
            <a:r>
              <a:rPr lang="en-US" sz="1333" dirty="0">
                <a:solidFill>
                  <a:srgbClr val="0000FF"/>
                </a:solidFill>
                <a:latin typeface="Consolas" panose="020B0609020204030204" pitchFamily="49" charset="0"/>
              </a:rPr>
              <a:t>&gt;</a:t>
            </a:r>
            <a:r>
              <a:rPr lang="en-US" sz="1333" dirty="0">
                <a:solidFill>
                  <a:srgbClr val="000000"/>
                </a:solidFill>
                <a:latin typeface="Consolas" panose="020B0609020204030204" pitchFamily="49" charset="0"/>
              </a:rPr>
              <a:t> </a:t>
            </a:r>
            <a:br>
              <a:rPr lang="en-US" sz="1333" dirty="0">
                <a:solidFill>
                  <a:srgbClr val="000000"/>
                </a:solidFill>
                <a:latin typeface="Consolas" panose="020B0609020204030204" pitchFamily="49" charset="0"/>
              </a:rPr>
            </a:br>
            <a:r>
              <a:rPr lang="en-US" sz="1333" dirty="0">
                <a:solidFill>
                  <a:srgbClr val="000000"/>
                </a:solidFill>
                <a:latin typeface="Consolas" panose="020B0609020204030204" pitchFamily="49" charset="0"/>
              </a:rPr>
              <a:t>                    </a:t>
            </a:r>
            <a:r>
              <a:rPr lang="en-US" sz="1333" dirty="0">
                <a:solidFill>
                  <a:srgbClr val="0000FF"/>
                </a:solidFill>
                <a:latin typeface="Consolas" panose="020B0609020204030204" pitchFamily="49" charset="0"/>
              </a:rPr>
              <a:t>&lt;/</a:t>
            </a:r>
            <a:r>
              <a:rPr lang="en-US" sz="1333" dirty="0" err="1">
                <a:solidFill>
                  <a:srgbClr val="800000"/>
                </a:solidFill>
                <a:latin typeface="Consolas" panose="020B0609020204030204" pitchFamily="49" charset="0"/>
              </a:rPr>
              <a:t>DiscreteObjectKeyFrame</a:t>
            </a:r>
            <a:r>
              <a:rPr lang="en-US" sz="1333" dirty="0">
                <a:solidFill>
                  <a:srgbClr val="0000FF"/>
                </a:solidFill>
                <a:latin typeface="Consolas" panose="020B0609020204030204" pitchFamily="49" charset="0"/>
              </a:rPr>
              <a:t>&gt;</a:t>
            </a:r>
            <a:r>
              <a:rPr lang="en-US" sz="1333" dirty="0">
                <a:solidFill>
                  <a:srgbClr val="000000"/>
                </a:solidFill>
                <a:latin typeface="Consolas" panose="020B0609020204030204" pitchFamily="49" charset="0"/>
              </a:rPr>
              <a:t> </a:t>
            </a:r>
            <a:br>
              <a:rPr lang="en-US" sz="1333" dirty="0">
                <a:solidFill>
                  <a:srgbClr val="000000"/>
                </a:solidFill>
                <a:latin typeface="Consolas" panose="020B0609020204030204" pitchFamily="49" charset="0"/>
              </a:rPr>
            </a:br>
            <a:r>
              <a:rPr lang="en-US" sz="1333" dirty="0">
                <a:solidFill>
                  <a:srgbClr val="000000"/>
                </a:solidFill>
                <a:latin typeface="Consolas" panose="020B0609020204030204" pitchFamily="49" charset="0"/>
              </a:rPr>
              <a:t>                </a:t>
            </a:r>
            <a:r>
              <a:rPr lang="en-US" sz="1333" dirty="0">
                <a:solidFill>
                  <a:srgbClr val="0000FF"/>
                </a:solidFill>
                <a:latin typeface="Consolas" panose="020B0609020204030204" pitchFamily="49" charset="0"/>
              </a:rPr>
              <a:t>&lt;/</a:t>
            </a:r>
            <a:r>
              <a:rPr lang="en-US" sz="1333" dirty="0" err="1">
                <a:solidFill>
                  <a:srgbClr val="800000"/>
                </a:solidFill>
                <a:latin typeface="Consolas" panose="020B0609020204030204" pitchFamily="49" charset="0"/>
              </a:rPr>
              <a:t>ObjectAnimationUsingKeyFrames</a:t>
            </a:r>
            <a:r>
              <a:rPr lang="en-US" sz="1333" dirty="0">
                <a:solidFill>
                  <a:srgbClr val="0000FF"/>
                </a:solidFill>
                <a:latin typeface="Consolas" panose="020B0609020204030204" pitchFamily="49" charset="0"/>
              </a:rPr>
              <a:t>&gt;</a:t>
            </a:r>
            <a:r>
              <a:rPr lang="en-US" sz="1333" dirty="0">
                <a:solidFill>
                  <a:srgbClr val="000000"/>
                </a:solidFill>
                <a:latin typeface="Consolas" panose="020B0609020204030204" pitchFamily="49" charset="0"/>
              </a:rPr>
              <a:t> </a:t>
            </a:r>
            <a:br>
              <a:rPr lang="en-US" sz="1333" dirty="0">
                <a:solidFill>
                  <a:srgbClr val="000000"/>
                </a:solidFill>
                <a:latin typeface="Consolas" panose="020B0609020204030204" pitchFamily="49" charset="0"/>
              </a:rPr>
            </a:br>
            <a:r>
              <a:rPr lang="en-US" sz="1333" dirty="0">
                <a:solidFill>
                  <a:srgbClr val="000000"/>
                </a:solidFill>
                <a:latin typeface="Consolas" panose="020B0609020204030204" pitchFamily="49" charset="0"/>
              </a:rPr>
              <a:t>            </a:t>
            </a:r>
            <a:r>
              <a:rPr lang="en-US" sz="1333" dirty="0">
                <a:solidFill>
                  <a:srgbClr val="0000FF"/>
                </a:solidFill>
                <a:latin typeface="Consolas" panose="020B0609020204030204" pitchFamily="49" charset="0"/>
              </a:rPr>
              <a:t>&lt;/</a:t>
            </a:r>
            <a:r>
              <a:rPr lang="en-US" sz="1333" dirty="0">
                <a:solidFill>
                  <a:srgbClr val="800000"/>
                </a:solidFill>
                <a:latin typeface="Consolas" panose="020B0609020204030204" pitchFamily="49" charset="0"/>
              </a:rPr>
              <a:t>Storyboard</a:t>
            </a:r>
            <a:r>
              <a:rPr lang="en-US" sz="1333" dirty="0">
                <a:solidFill>
                  <a:srgbClr val="0000FF"/>
                </a:solidFill>
                <a:latin typeface="Consolas" panose="020B0609020204030204" pitchFamily="49" charset="0"/>
              </a:rPr>
              <a:t>&gt;</a:t>
            </a:r>
            <a:r>
              <a:rPr lang="en-US" sz="1333" dirty="0">
                <a:solidFill>
                  <a:srgbClr val="000000"/>
                </a:solidFill>
                <a:latin typeface="Consolas" panose="020B0609020204030204" pitchFamily="49" charset="0"/>
              </a:rPr>
              <a:t> </a:t>
            </a:r>
            <a:br>
              <a:rPr lang="en-US" sz="1333" dirty="0">
                <a:solidFill>
                  <a:srgbClr val="000000"/>
                </a:solidFill>
                <a:latin typeface="Consolas" panose="020B0609020204030204" pitchFamily="49" charset="0"/>
              </a:rPr>
            </a:br>
            <a:r>
              <a:rPr lang="en-US" sz="1333" dirty="0">
                <a:solidFill>
                  <a:srgbClr val="000000"/>
                </a:solidFill>
                <a:latin typeface="Consolas" panose="020B0609020204030204" pitchFamily="49" charset="0"/>
              </a:rPr>
              <a:t>        </a:t>
            </a:r>
            <a:r>
              <a:rPr lang="en-US" sz="1333" dirty="0">
                <a:solidFill>
                  <a:srgbClr val="0000FF"/>
                </a:solidFill>
                <a:latin typeface="Consolas" panose="020B0609020204030204" pitchFamily="49" charset="0"/>
              </a:rPr>
              <a:t>&lt;/</a:t>
            </a:r>
            <a:r>
              <a:rPr lang="en-US" sz="1333" dirty="0" err="1">
                <a:solidFill>
                  <a:srgbClr val="800000"/>
                </a:solidFill>
                <a:latin typeface="Consolas" panose="020B0609020204030204" pitchFamily="49" charset="0"/>
              </a:rPr>
              <a:t>VisualState</a:t>
            </a:r>
            <a:r>
              <a:rPr lang="en-US" sz="1333" dirty="0">
                <a:solidFill>
                  <a:srgbClr val="0000FF"/>
                </a:solidFill>
                <a:latin typeface="Consolas" panose="020B0609020204030204" pitchFamily="49" charset="0"/>
              </a:rPr>
              <a:t>&gt;</a:t>
            </a:r>
            <a:r>
              <a:rPr lang="en-US" sz="1333" dirty="0">
                <a:solidFill>
                  <a:srgbClr val="000000"/>
                </a:solidFill>
                <a:latin typeface="Consolas" panose="020B0609020204030204" pitchFamily="49" charset="0"/>
              </a:rPr>
              <a:t> </a:t>
            </a:r>
            <a:br>
              <a:rPr lang="en-US" sz="1333" dirty="0">
                <a:solidFill>
                  <a:srgbClr val="000000"/>
                </a:solidFill>
                <a:latin typeface="Consolas" panose="020B0609020204030204" pitchFamily="49" charset="0"/>
              </a:rPr>
            </a:br>
            <a:r>
              <a:rPr lang="en-US" sz="1333" dirty="0">
                <a:solidFill>
                  <a:srgbClr val="000000"/>
                </a:solidFill>
                <a:latin typeface="Consolas" panose="020B0609020204030204" pitchFamily="49" charset="0"/>
              </a:rPr>
              <a:t>    </a:t>
            </a:r>
            <a:r>
              <a:rPr lang="en-US" sz="1333" dirty="0">
                <a:solidFill>
                  <a:srgbClr val="0000FF"/>
                </a:solidFill>
                <a:latin typeface="Consolas" panose="020B0609020204030204" pitchFamily="49" charset="0"/>
              </a:rPr>
              <a:t>&lt;/</a:t>
            </a:r>
            <a:r>
              <a:rPr lang="en-US" sz="1333" dirty="0" err="1">
                <a:solidFill>
                  <a:srgbClr val="800000"/>
                </a:solidFill>
                <a:latin typeface="Consolas" panose="020B0609020204030204" pitchFamily="49" charset="0"/>
              </a:rPr>
              <a:t>VisualStateGroup</a:t>
            </a:r>
            <a:r>
              <a:rPr lang="en-US" sz="1333" dirty="0">
                <a:solidFill>
                  <a:srgbClr val="0000FF"/>
                </a:solidFill>
                <a:latin typeface="Consolas" panose="020B0609020204030204" pitchFamily="49" charset="0"/>
              </a:rPr>
              <a:t>&gt;</a:t>
            </a:r>
            <a:r>
              <a:rPr lang="en-US" sz="1333" dirty="0">
                <a:solidFill>
                  <a:srgbClr val="000000"/>
                </a:solidFill>
                <a:latin typeface="Consolas" panose="020B0609020204030204" pitchFamily="49" charset="0"/>
              </a:rPr>
              <a:t> </a:t>
            </a:r>
            <a:br>
              <a:rPr lang="en-US" sz="1333" dirty="0">
                <a:solidFill>
                  <a:srgbClr val="000000"/>
                </a:solidFill>
                <a:latin typeface="Consolas" panose="020B0609020204030204" pitchFamily="49" charset="0"/>
              </a:rPr>
            </a:br>
            <a:r>
              <a:rPr lang="en-US" sz="1333" dirty="0">
                <a:solidFill>
                  <a:srgbClr val="0000FF"/>
                </a:solidFill>
                <a:latin typeface="Consolas" panose="020B0609020204030204" pitchFamily="49" charset="0"/>
              </a:rPr>
              <a:t>&lt;/</a:t>
            </a:r>
            <a:r>
              <a:rPr lang="en-US" sz="1333" dirty="0" err="1">
                <a:solidFill>
                  <a:srgbClr val="800000"/>
                </a:solidFill>
                <a:latin typeface="Consolas" panose="020B0609020204030204" pitchFamily="49" charset="0"/>
              </a:rPr>
              <a:t>VisualStateManager.VisualStateGroups</a:t>
            </a:r>
            <a:r>
              <a:rPr lang="en-US" sz="1333" dirty="0">
                <a:solidFill>
                  <a:srgbClr val="0000FF"/>
                </a:solidFill>
                <a:latin typeface="Consolas" panose="020B0609020204030204" pitchFamily="49" charset="0"/>
              </a:rPr>
              <a:t>&gt;</a:t>
            </a:r>
            <a:r>
              <a:rPr lang="en-US" sz="1333" dirty="0">
                <a:solidFill>
                  <a:srgbClr val="000000"/>
                </a:solidFill>
                <a:latin typeface="Consolas" panose="020B0609020204030204" pitchFamily="49" charset="0"/>
              </a:rPr>
              <a:t> </a:t>
            </a:r>
            <a:endParaRPr lang="en-US" sz="1333" dirty="0">
              <a:latin typeface="Consolas" panose="020B0609020204030204" pitchFamily="49" charset="0"/>
            </a:endParaRPr>
          </a:p>
        </p:txBody>
      </p:sp>
      <p:sp>
        <p:nvSpPr>
          <p:cNvPr id="4" name="Slide Number Placeholder 3"/>
          <p:cNvSpPr>
            <a:spLocks noGrp="1"/>
          </p:cNvSpPr>
          <p:nvPr>
            <p:ph type="sldNum" sz="quarter" idx="4294967295"/>
          </p:nvPr>
        </p:nvSpPr>
        <p:spPr>
          <a:xfrm>
            <a:off x="11201400" y="6356350"/>
            <a:ext cx="990600" cy="365125"/>
          </a:xfrm>
          <a:prstGeom prst="rect">
            <a:avLst/>
          </a:prstGeom>
        </p:spPr>
        <p:txBody>
          <a:bodyPr/>
          <a:lstStyle/>
          <a:p>
            <a:fld id="{69E29E33-B620-47F9-BB04-8846C2A5AFCC}" type="slidenum">
              <a:rPr lang="en-US" smtClean="0"/>
              <a:pPr/>
              <a:t>195</a:t>
            </a:fld>
            <a:endParaRPr lang="en-US" dirty="0"/>
          </a:p>
        </p:txBody>
      </p:sp>
    </p:spTree>
    <p:extLst>
      <p:ext uri="{BB962C8B-B14F-4D97-AF65-F5344CB8AC3E}">
        <p14:creationId xmlns:p14="http://schemas.microsoft.com/office/powerpoint/2010/main" val="123475745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Size Changed Event (XAML/CS)</a:t>
            </a:r>
            <a:endParaRPr lang="en-US" dirty="0"/>
          </a:p>
        </p:txBody>
      </p:sp>
      <p:sp>
        <p:nvSpPr>
          <p:cNvPr id="5" name="Content Placeholder 4"/>
          <p:cNvSpPr>
            <a:spLocks noGrp="1"/>
          </p:cNvSpPr>
          <p:nvPr>
            <p:ph type="body" sz="quarter" idx="10"/>
          </p:nvPr>
        </p:nvSpPr>
        <p:spPr>
          <a:prstGeom prst="rect">
            <a:avLst/>
          </a:prstGeom>
        </p:spPr>
        <p:txBody>
          <a:bodyPr>
            <a:normAutofit fontScale="92500" lnSpcReduction="20000"/>
          </a:bodyPr>
          <a:lstStyle/>
          <a:p>
            <a:r>
              <a:rPr lang="en-US" dirty="0">
                <a:solidFill>
                  <a:srgbClr val="0000FF"/>
                </a:solidFill>
                <a:latin typeface="Consolas" panose="020B0609020204030204" pitchFamily="49" charset="0"/>
              </a:rPr>
              <a:t>&lt;</a:t>
            </a:r>
            <a:r>
              <a:rPr lang="en-US" dirty="0">
                <a:solidFill>
                  <a:srgbClr val="800000"/>
                </a:solidFill>
                <a:latin typeface="Consolas" panose="020B0609020204030204" pitchFamily="49" charset="0"/>
              </a:rPr>
              <a:t>Page </a:t>
            </a:r>
            <a:br>
              <a:rPr lang="en-US" dirty="0">
                <a:solidFill>
                  <a:srgbClr val="800000"/>
                </a:solidFill>
                <a:latin typeface="Consolas" panose="020B0609020204030204" pitchFamily="49" charset="0"/>
              </a:rPr>
            </a:br>
            <a:r>
              <a:rPr lang="en-US" dirty="0">
                <a:solidFill>
                  <a:srgbClr val="800000"/>
                </a:solidFill>
                <a:latin typeface="Consolas" panose="020B0609020204030204" pitchFamily="49" charset="0"/>
              </a:rPr>
              <a:t>    </a:t>
            </a:r>
            <a:r>
              <a:rPr lang="en-US" dirty="0">
                <a:solidFill>
                  <a:srgbClr val="FF0000"/>
                </a:solidFill>
                <a:latin typeface="Consolas" panose="020B0609020204030204" pitchFamily="49" charset="0"/>
              </a:rPr>
              <a:t>x:Name</a:t>
            </a:r>
            <a:r>
              <a:rPr lang="en-US" dirty="0">
                <a:solidFill>
                  <a:srgbClr val="0000FF"/>
                </a:solidFill>
                <a:latin typeface="Consolas" panose="020B0609020204030204" pitchFamily="49" charset="0"/>
              </a:rPr>
              <a:t>="pageRoot"</a:t>
            </a:r>
            <a:r>
              <a:rPr lang="en-US" dirty="0">
                <a:solidFill>
                  <a:srgbClr val="FF0000"/>
                </a:solidFill>
                <a:latin typeface="Consolas" panose="020B0609020204030204" pitchFamily="49" charset="0"/>
              </a:rPr>
              <a:t>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x:Class</a:t>
            </a:r>
            <a:r>
              <a:rPr lang="en-US" dirty="0">
                <a:solidFill>
                  <a:srgbClr val="0000FF"/>
                </a:solidFill>
                <a:latin typeface="Consolas" panose="020B0609020204030204" pitchFamily="49" charset="0"/>
              </a:rPr>
              <a:t>="Lab3.PhotoPage"</a:t>
            </a:r>
            <a:r>
              <a:rPr lang="en-US" dirty="0">
                <a:solidFill>
                  <a:srgbClr val="FF0000"/>
                </a:solidFill>
                <a:latin typeface="Consolas" panose="020B0609020204030204" pitchFamily="49" charset="0"/>
              </a:rPr>
              <a:t>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RequestedTheme</a:t>
            </a:r>
            <a:r>
              <a:rPr lang="en-US" dirty="0">
                <a:solidFill>
                  <a:srgbClr val="0000FF"/>
                </a:solidFill>
                <a:latin typeface="Consolas" panose="020B0609020204030204" pitchFamily="49" charset="0"/>
              </a:rPr>
              <a:t>="Light"</a:t>
            </a:r>
            <a:r>
              <a:rPr lang="en-US" dirty="0">
                <a:solidFill>
                  <a:srgbClr val="FF0000"/>
                </a:solidFill>
                <a:latin typeface="Consolas" panose="020B0609020204030204" pitchFamily="49" charset="0"/>
              </a:rPr>
              <a:t> </a:t>
            </a:r>
            <a:br>
              <a:rPr lang="en-US" dirty="0">
                <a:solidFill>
                  <a:srgbClr val="FF0000"/>
                </a:solidFill>
                <a:latin typeface="Consolas" panose="020B0609020204030204" pitchFamily="49" charset="0"/>
              </a:rPr>
            </a:br>
            <a:r>
              <a:rPr lang="en-US" dirty="0">
                <a:solidFill>
                  <a:srgbClr val="FF0000"/>
                </a:solidFill>
                <a:latin typeface="Consolas" panose="020B0609020204030204" pitchFamily="49" charset="0"/>
              </a:rPr>
              <a:t>    </a:t>
            </a:r>
            <a:r>
              <a:rPr lang="en-US" dirty="0" err="1">
                <a:solidFill>
                  <a:srgbClr val="FF0000"/>
                </a:solidFill>
                <a:latin typeface="Consolas" panose="020B0609020204030204" pitchFamily="49" charset="0"/>
              </a:rPr>
              <a:t>SizeChanged</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pageRoot_SizeChanged</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r>
              <a:rPr lang="en-US" dirty="0">
                <a:latin typeface="Consolas" panose="020B0609020204030204" pitchFamily="49" charset="0"/>
              </a:rPr>
              <a:t/>
            </a:r>
            <a:br>
              <a:rPr lang="en-US" dirty="0">
                <a:latin typeface="Consolas" panose="020B0609020204030204" pitchFamily="49" charset="0"/>
              </a:rPr>
            </a:br>
            <a:r>
              <a:rPr lang="en-US" dirty="0"/>
              <a:t>--------------------------------------------------------------------------------</a:t>
            </a:r>
            <a:endParaRPr lang="en-US" dirty="0" smtClean="0"/>
          </a:p>
          <a:p>
            <a:r>
              <a:rPr lang="en-US" sz="1333" dirty="0">
                <a:solidFill>
                  <a:srgbClr val="0000FF"/>
                </a:solidFill>
                <a:latin typeface="Consolas" panose="020B0609020204030204" pitchFamily="49" charset="0"/>
              </a:rPr>
              <a:t>private</a:t>
            </a:r>
            <a:r>
              <a:rPr lang="en-US" sz="1333" dirty="0">
                <a:solidFill>
                  <a:srgbClr val="000000"/>
                </a:solidFill>
                <a:latin typeface="Consolas" panose="020B0609020204030204" pitchFamily="49" charset="0"/>
              </a:rPr>
              <a:t> </a:t>
            </a:r>
            <a:r>
              <a:rPr lang="en-US" sz="1333" dirty="0">
                <a:solidFill>
                  <a:srgbClr val="0000FF"/>
                </a:solidFill>
                <a:latin typeface="Consolas" panose="020B0609020204030204" pitchFamily="49" charset="0"/>
              </a:rPr>
              <a:t>void</a:t>
            </a:r>
            <a:r>
              <a:rPr lang="en-US" sz="1333" dirty="0">
                <a:solidFill>
                  <a:srgbClr val="000000"/>
                </a:solidFill>
                <a:latin typeface="Consolas" panose="020B0609020204030204" pitchFamily="49" charset="0"/>
              </a:rPr>
              <a:t> </a:t>
            </a:r>
            <a:r>
              <a:rPr lang="en-US" sz="1333" dirty="0" err="1">
                <a:solidFill>
                  <a:srgbClr val="000000"/>
                </a:solidFill>
                <a:latin typeface="Consolas" panose="020B0609020204030204" pitchFamily="49" charset="0"/>
              </a:rPr>
              <a:t>pageRoot_SizeChanged</a:t>
            </a:r>
            <a:r>
              <a:rPr lang="en-US" sz="1333" dirty="0">
                <a:solidFill>
                  <a:srgbClr val="000000"/>
                </a:solidFill>
                <a:latin typeface="Consolas" panose="020B0609020204030204" pitchFamily="49" charset="0"/>
              </a:rPr>
              <a:t>(</a:t>
            </a:r>
            <a:r>
              <a:rPr lang="en-US" sz="1333" dirty="0">
                <a:solidFill>
                  <a:srgbClr val="0000FF"/>
                </a:solidFill>
                <a:latin typeface="Consolas" panose="020B0609020204030204" pitchFamily="49" charset="0"/>
              </a:rPr>
              <a:t>object</a:t>
            </a:r>
            <a:r>
              <a:rPr lang="en-US" sz="1333" dirty="0">
                <a:solidFill>
                  <a:srgbClr val="000000"/>
                </a:solidFill>
                <a:latin typeface="Consolas" panose="020B0609020204030204" pitchFamily="49" charset="0"/>
              </a:rPr>
              <a:t> sender, </a:t>
            </a:r>
            <a:r>
              <a:rPr lang="en-US" sz="1333" dirty="0" err="1">
                <a:solidFill>
                  <a:srgbClr val="000000"/>
                </a:solidFill>
                <a:latin typeface="Consolas" panose="020B0609020204030204" pitchFamily="49" charset="0"/>
              </a:rPr>
              <a:t>SizeChangedEventArgs</a:t>
            </a:r>
            <a:r>
              <a:rPr lang="en-US" sz="1333" dirty="0">
                <a:solidFill>
                  <a:srgbClr val="000000"/>
                </a:solidFill>
                <a:latin typeface="Consolas" panose="020B0609020204030204" pitchFamily="49" charset="0"/>
              </a:rPr>
              <a:t> e) </a:t>
            </a:r>
            <a:br>
              <a:rPr lang="en-US" sz="1333" dirty="0">
                <a:solidFill>
                  <a:srgbClr val="000000"/>
                </a:solidFill>
                <a:latin typeface="Consolas" panose="020B0609020204030204" pitchFamily="49" charset="0"/>
              </a:rPr>
            </a:br>
            <a:r>
              <a:rPr lang="en-US" sz="1333" dirty="0">
                <a:solidFill>
                  <a:srgbClr val="000000"/>
                </a:solidFill>
                <a:latin typeface="Consolas" panose="020B0609020204030204" pitchFamily="49" charset="0"/>
              </a:rPr>
              <a:t>{ </a:t>
            </a:r>
            <a:br>
              <a:rPr lang="en-US" sz="1333" dirty="0">
                <a:solidFill>
                  <a:srgbClr val="000000"/>
                </a:solidFill>
                <a:latin typeface="Consolas" panose="020B0609020204030204" pitchFamily="49" charset="0"/>
              </a:rPr>
            </a:br>
            <a:r>
              <a:rPr lang="en-US" sz="1333" dirty="0">
                <a:solidFill>
                  <a:srgbClr val="008000"/>
                </a:solidFill>
                <a:latin typeface="Consolas" panose="020B0609020204030204" pitchFamily="49" charset="0"/>
              </a:rPr>
              <a:t>//if (</a:t>
            </a:r>
            <a:r>
              <a:rPr lang="en-US" sz="1333" dirty="0" err="1">
                <a:solidFill>
                  <a:srgbClr val="008000"/>
                </a:solidFill>
                <a:latin typeface="Consolas" panose="020B0609020204030204" pitchFamily="49" charset="0"/>
              </a:rPr>
              <a:t>ApplicationView.GetForCurrentView</a:t>
            </a:r>
            <a:r>
              <a:rPr lang="en-US" sz="1333" dirty="0">
                <a:solidFill>
                  <a:srgbClr val="008000"/>
                </a:solidFill>
                <a:latin typeface="Consolas" panose="020B0609020204030204" pitchFamily="49" charset="0"/>
              </a:rPr>
              <a:t>().Orientation == </a:t>
            </a:r>
            <a:br>
              <a:rPr lang="en-US" sz="1333" dirty="0">
                <a:solidFill>
                  <a:srgbClr val="008000"/>
                </a:solidFill>
                <a:latin typeface="Consolas" panose="020B0609020204030204" pitchFamily="49" charset="0"/>
              </a:rPr>
            </a:br>
            <a:r>
              <a:rPr lang="en-US" sz="1333" dirty="0">
                <a:solidFill>
                  <a:srgbClr val="008000"/>
                </a:solidFill>
                <a:latin typeface="Consolas" panose="020B0609020204030204" pitchFamily="49" charset="0"/>
              </a:rPr>
              <a:t>		</a:t>
            </a:r>
            <a:r>
              <a:rPr lang="en-US" sz="1333" dirty="0" err="1">
                <a:solidFill>
                  <a:srgbClr val="008000"/>
                </a:solidFill>
                <a:latin typeface="Consolas" panose="020B0609020204030204" pitchFamily="49" charset="0"/>
              </a:rPr>
              <a:t>ApplicationViewOrientation.Portrait</a:t>
            </a:r>
            <a:r>
              <a:rPr lang="en-US" sz="1333" dirty="0">
                <a:solidFill>
                  <a:srgbClr val="008000"/>
                </a:solidFill>
                <a:latin typeface="Consolas" panose="020B0609020204030204" pitchFamily="49" charset="0"/>
              </a:rPr>
              <a:t>) </a:t>
            </a:r>
            <a:br>
              <a:rPr lang="en-US" sz="1333" dirty="0">
                <a:solidFill>
                  <a:srgbClr val="008000"/>
                </a:solidFill>
                <a:latin typeface="Consolas" panose="020B0609020204030204" pitchFamily="49" charset="0"/>
              </a:rPr>
            </a:br>
            <a:r>
              <a:rPr lang="en-US" sz="1333" dirty="0">
                <a:solidFill>
                  <a:srgbClr val="0000FF"/>
                </a:solidFill>
                <a:latin typeface="Consolas" panose="020B0609020204030204" pitchFamily="49" charset="0"/>
              </a:rPr>
              <a:t>if</a:t>
            </a:r>
            <a:r>
              <a:rPr lang="en-US" sz="1333" dirty="0">
                <a:solidFill>
                  <a:srgbClr val="000000"/>
                </a:solidFill>
                <a:latin typeface="Consolas" panose="020B0609020204030204" pitchFamily="49" charset="0"/>
              </a:rPr>
              <a:t> (</a:t>
            </a:r>
            <a:r>
              <a:rPr lang="en-US" sz="1333" dirty="0" err="1">
                <a:solidFill>
                  <a:srgbClr val="000000"/>
                </a:solidFill>
                <a:latin typeface="Consolas" panose="020B0609020204030204" pitchFamily="49" charset="0"/>
              </a:rPr>
              <a:t>e.NewSize.Height</a:t>
            </a:r>
            <a:r>
              <a:rPr lang="en-US" sz="1333" dirty="0">
                <a:solidFill>
                  <a:srgbClr val="000000"/>
                </a:solidFill>
                <a:latin typeface="Consolas" panose="020B0609020204030204" pitchFamily="49" charset="0"/>
              </a:rPr>
              <a:t> / </a:t>
            </a:r>
            <a:r>
              <a:rPr lang="en-US" sz="1333" dirty="0" err="1">
                <a:solidFill>
                  <a:srgbClr val="000000"/>
                </a:solidFill>
                <a:latin typeface="Consolas" panose="020B0609020204030204" pitchFamily="49" charset="0"/>
              </a:rPr>
              <a:t>e.NewSize.Width</a:t>
            </a:r>
            <a:r>
              <a:rPr lang="en-US" sz="1333" dirty="0">
                <a:solidFill>
                  <a:srgbClr val="000000"/>
                </a:solidFill>
                <a:latin typeface="Consolas" panose="020B0609020204030204" pitchFamily="49" charset="0"/>
              </a:rPr>
              <a:t> &gt;= </a:t>
            </a:r>
            <a:r>
              <a:rPr lang="en-US" sz="1333" dirty="0">
                <a:solidFill>
                  <a:srgbClr val="800080"/>
                </a:solidFill>
                <a:latin typeface="Consolas" panose="020B0609020204030204" pitchFamily="49" charset="0"/>
              </a:rPr>
              <a:t>1</a:t>
            </a:r>
            <a:r>
              <a:rPr lang="en-US" sz="1333" dirty="0">
                <a:solidFill>
                  <a:srgbClr val="000000"/>
                </a:solidFill>
                <a:latin typeface="Consolas" panose="020B0609020204030204" pitchFamily="49" charset="0"/>
              </a:rPr>
              <a:t>) </a:t>
            </a:r>
            <a:br>
              <a:rPr lang="en-US" sz="1333" dirty="0">
                <a:solidFill>
                  <a:srgbClr val="000000"/>
                </a:solidFill>
                <a:latin typeface="Consolas" panose="020B0609020204030204" pitchFamily="49" charset="0"/>
              </a:rPr>
            </a:br>
            <a:r>
              <a:rPr lang="en-US" sz="1333" dirty="0">
                <a:solidFill>
                  <a:srgbClr val="000000"/>
                </a:solidFill>
                <a:latin typeface="Consolas" panose="020B0609020204030204" pitchFamily="49" charset="0"/>
              </a:rPr>
              <a:t>    { </a:t>
            </a:r>
            <a:br>
              <a:rPr lang="en-US" sz="1333" dirty="0">
                <a:solidFill>
                  <a:srgbClr val="000000"/>
                </a:solidFill>
                <a:latin typeface="Consolas" panose="020B0609020204030204" pitchFamily="49" charset="0"/>
              </a:rPr>
            </a:br>
            <a:r>
              <a:rPr lang="en-US" sz="1333" dirty="0">
                <a:solidFill>
                  <a:srgbClr val="000000"/>
                </a:solidFill>
                <a:latin typeface="Consolas" panose="020B0609020204030204" pitchFamily="49" charset="0"/>
              </a:rPr>
              <a:t>        </a:t>
            </a:r>
            <a:r>
              <a:rPr lang="en-US" sz="1333" dirty="0" err="1">
                <a:solidFill>
                  <a:srgbClr val="000000"/>
                </a:solidFill>
                <a:latin typeface="Consolas" panose="020B0609020204030204" pitchFamily="49" charset="0"/>
              </a:rPr>
              <a:t>VisualStateManager.GoToState</a:t>
            </a:r>
            <a:r>
              <a:rPr lang="en-US" sz="1333" dirty="0">
                <a:solidFill>
                  <a:srgbClr val="000000"/>
                </a:solidFill>
                <a:latin typeface="Consolas" panose="020B0609020204030204" pitchFamily="49" charset="0"/>
              </a:rPr>
              <a:t>(</a:t>
            </a:r>
            <a:r>
              <a:rPr lang="en-US" sz="1333" dirty="0">
                <a:solidFill>
                  <a:srgbClr val="0000FF"/>
                </a:solidFill>
                <a:latin typeface="Consolas" panose="020B0609020204030204" pitchFamily="49" charset="0"/>
              </a:rPr>
              <a:t>this</a:t>
            </a:r>
            <a:r>
              <a:rPr lang="en-US" sz="1333" dirty="0">
                <a:solidFill>
                  <a:srgbClr val="000000"/>
                </a:solidFill>
                <a:latin typeface="Consolas" panose="020B0609020204030204" pitchFamily="49" charset="0"/>
              </a:rPr>
              <a:t>, </a:t>
            </a:r>
            <a:r>
              <a:rPr lang="en-US" sz="1333" dirty="0">
                <a:solidFill>
                  <a:srgbClr val="800000"/>
                </a:solidFill>
                <a:latin typeface="Consolas" panose="020B0609020204030204" pitchFamily="49" charset="0"/>
              </a:rPr>
              <a:t>"Portrait"</a:t>
            </a:r>
            <a:r>
              <a:rPr lang="en-US" sz="1333" dirty="0">
                <a:solidFill>
                  <a:srgbClr val="000000"/>
                </a:solidFill>
                <a:latin typeface="Consolas" panose="020B0609020204030204" pitchFamily="49" charset="0"/>
              </a:rPr>
              <a:t>, </a:t>
            </a:r>
            <a:r>
              <a:rPr lang="en-US" sz="1333" dirty="0">
                <a:solidFill>
                  <a:srgbClr val="0000FF"/>
                </a:solidFill>
                <a:latin typeface="Consolas" panose="020B0609020204030204" pitchFamily="49" charset="0"/>
              </a:rPr>
              <a:t>true</a:t>
            </a:r>
            <a:r>
              <a:rPr lang="en-US" sz="1333" dirty="0">
                <a:solidFill>
                  <a:srgbClr val="000000"/>
                </a:solidFill>
                <a:latin typeface="Consolas" panose="020B0609020204030204" pitchFamily="49" charset="0"/>
              </a:rPr>
              <a:t>); </a:t>
            </a:r>
            <a:br>
              <a:rPr lang="en-US" sz="1333" dirty="0">
                <a:solidFill>
                  <a:srgbClr val="000000"/>
                </a:solidFill>
                <a:latin typeface="Consolas" panose="020B0609020204030204" pitchFamily="49" charset="0"/>
              </a:rPr>
            </a:br>
            <a:r>
              <a:rPr lang="en-US" sz="1333" dirty="0">
                <a:solidFill>
                  <a:srgbClr val="000000"/>
                </a:solidFill>
                <a:latin typeface="Consolas" panose="020B0609020204030204" pitchFamily="49" charset="0"/>
              </a:rPr>
              <a:t>    } </a:t>
            </a:r>
            <a:br>
              <a:rPr lang="en-US" sz="1333" dirty="0">
                <a:solidFill>
                  <a:srgbClr val="000000"/>
                </a:solidFill>
                <a:latin typeface="Consolas" panose="020B0609020204030204" pitchFamily="49" charset="0"/>
              </a:rPr>
            </a:br>
            <a:r>
              <a:rPr lang="en-US" sz="1333" dirty="0">
                <a:solidFill>
                  <a:srgbClr val="000000"/>
                </a:solidFill>
                <a:latin typeface="Consolas" panose="020B0609020204030204" pitchFamily="49" charset="0"/>
              </a:rPr>
              <a:t>    </a:t>
            </a:r>
            <a:r>
              <a:rPr lang="en-US" sz="1333" dirty="0">
                <a:solidFill>
                  <a:srgbClr val="0000FF"/>
                </a:solidFill>
                <a:latin typeface="Consolas" panose="020B0609020204030204" pitchFamily="49" charset="0"/>
              </a:rPr>
              <a:t>else</a:t>
            </a:r>
            <a:r>
              <a:rPr lang="en-US" sz="1333" dirty="0">
                <a:solidFill>
                  <a:srgbClr val="000000"/>
                </a:solidFill>
                <a:latin typeface="Consolas" panose="020B0609020204030204" pitchFamily="49" charset="0"/>
              </a:rPr>
              <a:t> </a:t>
            </a:r>
            <a:br>
              <a:rPr lang="en-US" sz="1333" dirty="0">
                <a:solidFill>
                  <a:srgbClr val="000000"/>
                </a:solidFill>
                <a:latin typeface="Consolas" panose="020B0609020204030204" pitchFamily="49" charset="0"/>
              </a:rPr>
            </a:br>
            <a:r>
              <a:rPr lang="en-US" sz="1333" dirty="0">
                <a:solidFill>
                  <a:srgbClr val="000000"/>
                </a:solidFill>
                <a:latin typeface="Consolas" panose="020B0609020204030204" pitchFamily="49" charset="0"/>
              </a:rPr>
              <a:t>    { </a:t>
            </a:r>
            <a:br>
              <a:rPr lang="en-US" sz="1333" dirty="0">
                <a:solidFill>
                  <a:srgbClr val="000000"/>
                </a:solidFill>
                <a:latin typeface="Consolas" panose="020B0609020204030204" pitchFamily="49" charset="0"/>
              </a:rPr>
            </a:br>
            <a:r>
              <a:rPr lang="en-US" sz="1333" dirty="0">
                <a:solidFill>
                  <a:srgbClr val="000000"/>
                </a:solidFill>
                <a:latin typeface="Consolas" panose="020B0609020204030204" pitchFamily="49" charset="0"/>
              </a:rPr>
              <a:t>        </a:t>
            </a:r>
            <a:r>
              <a:rPr lang="en-US" sz="1333" dirty="0" err="1">
                <a:solidFill>
                  <a:srgbClr val="000000"/>
                </a:solidFill>
                <a:latin typeface="Consolas" panose="020B0609020204030204" pitchFamily="49" charset="0"/>
              </a:rPr>
              <a:t>VisualStateManager.GoToState</a:t>
            </a:r>
            <a:r>
              <a:rPr lang="en-US" sz="1333" dirty="0">
                <a:solidFill>
                  <a:srgbClr val="000000"/>
                </a:solidFill>
                <a:latin typeface="Consolas" panose="020B0609020204030204" pitchFamily="49" charset="0"/>
              </a:rPr>
              <a:t>(</a:t>
            </a:r>
            <a:r>
              <a:rPr lang="en-US" sz="1333" dirty="0">
                <a:solidFill>
                  <a:srgbClr val="0000FF"/>
                </a:solidFill>
                <a:latin typeface="Consolas" panose="020B0609020204030204" pitchFamily="49" charset="0"/>
              </a:rPr>
              <a:t>this</a:t>
            </a:r>
            <a:r>
              <a:rPr lang="en-US" sz="1333" dirty="0">
                <a:solidFill>
                  <a:srgbClr val="000000"/>
                </a:solidFill>
                <a:latin typeface="Consolas" panose="020B0609020204030204" pitchFamily="49" charset="0"/>
              </a:rPr>
              <a:t>, </a:t>
            </a:r>
            <a:r>
              <a:rPr lang="en-US" sz="1333" dirty="0">
                <a:solidFill>
                  <a:srgbClr val="800000"/>
                </a:solidFill>
                <a:latin typeface="Consolas" panose="020B0609020204030204" pitchFamily="49" charset="0"/>
              </a:rPr>
              <a:t>"</a:t>
            </a:r>
            <a:r>
              <a:rPr lang="en-US" sz="1333" dirty="0" err="1">
                <a:solidFill>
                  <a:srgbClr val="800000"/>
                </a:solidFill>
                <a:latin typeface="Consolas" panose="020B0609020204030204" pitchFamily="49" charset="0"/>
              </a:rPr>
              <a:t>DefaultLayout</a:t>
            </a:r>
            <a:r>
              <a:rPr lang="en-US" sz="1333" dirty="0">
                <a:solidFill>
                  <a:srgbClr val="800000"/>
                </a:solidFill>
                <a:latin typeface="Consolas" panose="020B0609020204030204" pitchFamily="49" charset="0"/>
              </a:rPr>
              <a:t>"</a:t>
            </a:r>
            <a:r>
              <a:rPr lang="en-US" sz="1333" dirty="0">
                <a:solidFill>
                  <a:srgbClr val="000000"/>
                </a:solidFill>
                <a:latin typeface="Consolas" panose="020B0609020204030204" pitchFamily="49" charset="0"/>
              </a:rPr>
              <a:t>, </a:t>
            </a:r>
            <a:r>
              <a:rPr lang="en-US" sz="1333" dirty="0">
                <a:solidFill>
                  <a:srgbClr val="0000FF"/>
                </a:solidFill>
                <a:latin typeface="Consolas" panose="020B0609020204030204" pitchFamily="49" charset="0"/>
              </a:rPr>
              <a:t>true</a:t>
            </a:r>
            <a:r>
              <a:rPr lang="en-US" sz="1333" dirty="0">
                <a:solidFill>
                  <a:srgbClr val="000000"/>
                </a:solidFill>
                <a:latin typeface="Consolas" panose="020B0609020204030204" pitchFamily="49" charset="0"/>
              </a:rPr>
              <a:t>); </a:t>
            </a:r>
            <a:br>
              <a:rPr lang="en-US" sz="1333" dirty="0">
                <a:solidFill>
                  <a:srgbClr val="000000"/>
                </a:solidFill>
                <a:latin typeface="Consolas" panose="020B0609020204030204" pitchFamily="49" charset="0"/>
              </a:rPr>
            </a:br>
            <a:r>
              <a:rPr lang="en-US" sz="1333" dirty="0">
                <a:solidFill>
                  <a:srgbClr val="000000"/>
                </a:solidFill>
                <a:latin typeface="Consolas" panose="020B0609020204030204" pitchFamily="49" charset="0"/>
              </a:rPr>
              <a:t>    } </a:t>
            </a:r>
            <a:br>
              <a:rPr lang="en-US" sz="1333" dirty="0">
                <a:solidFill>
                  <a:srgbClr val="000000"/>
                </a:solidFill>
                <a:latin typeface="Consolas" panose="020B0609020204030204" pitchFamily="49" charset="0"/>
              </a:rPr>
            </a:br>
            <a:r>
              <a:rPr lang="en-US" sz="1333" dirty="0">
                <a:solidFill>
                  <a:srgbClr val="000000"/>
                </a:solidFill>
                <a:latin typeface="Consolas" panose="020B0609020204030204" pitchFamily="49" charset="0"/>
              </a:rPr>
              <a:t>} </a:t>
            </a:r>
            <a:r>
              <a:rPr lang="en-US" sz="1333" dirty="0">
                <a:latin typeface="Consolas" panose="020B0609020204030204" pitchFamily="49" charset="0"/>
              </a:rPr>
              <a:t/>
            </a:r>
            <a:br>
              <a:rPr lang="en-US" sz="1333" dirty="0">
                <a:latin typeface="Consolas" panose="020B0609020204030204" pitchFamily="49" charset="0"/>
              </a:rPr>
            </a:br>
            <a:endParaRPr lang="en-US" sz="1333" dirty="0">
              <a:latin typeface="Consolas" panose="020B0609020204030204" pitchFamily="49" charset="0"/>
            </a:endParaRPr>
          </a:p>
        </p:txBody>
      </p:sp>
      <p:sp>
        <p:nvSpPr>
          <p:cNvPr id="4" name="Slide Number Placeholder 3"/>
          <p:cNvSpPr>
            <a:spLocks noGrp="1"/>
          </p:cNvSpPr>
          <p:nvPr>
            <p:ph type="sldNum" sz="quarter" idx="4294967295"/>
          </p:nvPr>
        </p:nvSpPr>
        <p:spPr>
          <a:xfrm>
            <a:off x="11201400" y="6356350"/>
            <a:ext cx="990600" cy="365125"/>
          </a:xfrm>
          <a:prstGeom prst="rect">
            <a:avLst/>
          </a:prstGeom>
        </p:spPr>
        <p:txBody>
          <a:bodyPr/>
          <a:lstStyle/>
          <a:p>
            <a:fld id="{69E29E33-B620-47F9-BB04-8846C2A5AFCC}" type="slidenum">
              <a:rPr lang="en-US" smtClean="0"/>
              <a:pPr/>
              <a:t>196</a:t>
            </a:fld>
            <a:endParaRPr lang="en-US" dirty="0"/>
          </a:p>
        </p:txBody>
      </p:sp>
    </p:spTree>
    <p:extLst>
      <p:ext uri="{BB962C8B-B14F-4D97-AF65-F5344CB8AC3E}">
        <p14:creationId xmlns:p14="http://schemas.microsoft.com/office/powerpoint/2010/main" val="329255297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Size changed Event (CS)</a:t>
            </a:r>
            <a:endParaRPr lang="en-US" dirty="0"/>
          </a:p>
        </p:txBody>
      </p:sp>
      <p:sp>
        <p:nvSpPr>
          <p:cNvPr id="5" name="Content Placeholder 4"/>
          <p:cNvSpPr>
            <a:spLocks noGrp="1"/>
          </p:cNvSpPr>
          <p:nvPr>
            <p:ph type="body" sz="quarter" idx="10"/>
          </p:nvPr>
        </p:nvSpPr>
        <p:spPr>
          <a:prstGeom prst="rect">
            <a:avLst/>
          </a:prstGeom>
        </p:spPr>
        <p:txBody>
          <a:bodyPr>
            <a:noAutofit/>
          </a:bodyPr>
          <a:lstStyle/>
          <a:p>
            <a:r>
              <a:rPr lang="en-US" sz="1333" dirty="0">
                <a:solidFill>
                  <a:srgbClr val="0000FF"/>
                </a:solidFill>
                <a:latin typeface="Consolas" panose="020B0609020204030204" pitchFamily="49" charset="0"/>
              </a:rPr>
              <a:t>protected</a:t>
            </a:r>
            <a:r>
              <a:rPr lang="en-US" sz="1333" dirty="0">
                <a:solidFill>
                  <a:srgbClr val="000000"/>
                </a:solidFill>
                <a:latin typeface="Consolas" panose="020B0609020204030204" pitchFamily="49" charset="0"/>
              </a:rPr>
              <a:t> </a:t>
            </a:r>
            <a:r>
              <a:rPr lang="en-US" sz="1333" dirty="0">
                <a:solidFill>
                  <a:srgbClr val="0000FF"/>
                </a:solidFill>
                <a:latin typeface="Consolas" panose="020B0609020204030204" pitchFamily="49" charset="0"/>
              </a:rPr>
              <a:t>override</a:t>
            </a:r>
            <a:r>
              <a:rPr lang="en-US" sz="1333" dirty="0">
                <a:solidFill>
                  <a:srgbClr val="000000"/>
                </a:solidFill>
                <a:latin typeface="Consolas" panose="020B0609020204030204" pitchFamily="49" charset="0"/>
              </a:rPr>
              <a:t> </a:t>
            </a:r>
            <a:r>
              <a:rPr lang="en-US" sz="1333" dirty="0">
                <a:solidFill>
                  <a:srgbClr val="0000FF"/>
                </a:solidFill>
                <a:latin typeface="Consolas" panose="020B0609020204030204" pitchFamily="49" charset="0"/>
              </a:rPr>
              <a:t>void</a:t>
            </a:r>
            <a:r>
              <a:rPr lang="en-US" sz="1333" dirty="0">
                <a:solidFill>
                  <a:srgbClr val="000000"/>
                </a:solidFill>
                <a:latin typeface="Consolas" panose="020B0609020204030204" pitchFamily="49" charset="0"/>
              </a:rPr>
              <a:t> </a:t>
            </a:r>
            <a:r>
              <a:rPr lang="en-US" sz="1333" dirty="0" err="1">
                <a:solidFill>
                  <a:srgbClr val="000000"/>
                </a:solidFill>
                <a:latin typeface="Consolas" panose="020B0609020204030204" pitchFamily="49" charset="0"/>
              </a:rPr>
              <a:t>OnNavigatedTo</a:t>
            </a:r>
            <a:r>
              <a:rPr lang="en-US" sz="1333" dirty="0">
                <a:solidFill>
                  <a:srgbClr val="000000"/>
                </a:solidFill>
                <a:latin typeface="Consolas" panose="020B0609020204030204" pitchFamily="49" charset="0"/>
              </a:rPr>
              <a:t>(</a:t>
            </a:r>
            <a:r>
              <a:rPr lang="en-US" sz="1333" dirty="0" err="1">
                <a:solidFill>
                  <a:srgbClr val="000000"/>
                </a:solidFill>
                <a:latin typeface="Consolas" panose="020B0609020204030204" pitchFamily="49" charset="0"/>
              </a:rPr>
              <a:t>NavigationEventArgs</a:t>
            </a:r>
            <a:r>
              <a:rPr lang="en-US" sz="1333" dirty="0">
                <a:solidFill>
                  <a:srgbClr val="000000"/>
                </a:solidFill>
                <a:latin typeface="Consolas" panose="020B0609020204030204" pitchFamily="49" charset="0"/>
              </a:rPr>
              <a:t> e) </a:t>
            </a:r>
            <a:br>
              <a:rPr lang="en-US" sz="1333" dirty="0">
                <a:solidFill>
                  <a:srgbClr val="000000"/>
                </a:solidFill>
                <a:latin typeface="Consolas" panose="020B0609020204030204" pitchFamily="49" charset="0"/>
              </a:rPr>
            </a:br>
            <a:r>
              <a:rPr lang="en-US" sz="1333" dirty="0">
                <a:solidFill>
                  <a:srgbClr val="000000"/>
                </a:solidFill>
                <a:latin typeface="Consolas" panose="020B0609020204030204" pitchFamily="49" charset="0"/>
              </a:rPr>
              <a:t>{ </a:t>
            </a:r>
            <a:br>
              <a:rPr lang="en-US" sz="1333" dirty="0">
                <a:solidFill>
                  <a:srgbClr val="000000"/>
                </a:solidFill>
                <a:latin typeface="Consolas" panose="020B0609020204030204" pitchFamily="49" charset="0"/>
              </a:rPr>
            </a:br>
            <a:r>
              <a:rPr lang="en-US" sz="1333" dirty="0">
                <a:solidFill>
                  <a:srgbClr val="000000"/>
                </a:solidFill>
                <a:latin typeface="Consolas" panose="020B0609020204030204" pitchFamily="49" charset="0"/>
              </a:rPr>
              <a:t>    </a:t>
            </a:r>
            <a:r>
              <a:rPr lang="en-US" sz="1333" dirty="0" err="1">
                <a:solidFill>
                  <a:srgbClr val="000000"/>
                </a:solidFill>
                <a:latin typeface="Consolas" panose="020B0609020204030204" pitchFamily="49" charset="0"/>
              </a:rPr>
              <a:t>navigationHelper.OnNavigatedTo</a:t>
            </a:r>
            <a:r>
              <a:rPr lang="en-US" sz="1333" dirty="0">
                <a:solidFill>
                  <a:srgbClr val="000000"/>
                </a:solidFill>
                <a:latin typeface="Consolas" panose="020B0609020204030204" pitchFamily="49" charset="0"/>
              </a:rPr>
              <a:t>(e); </a:t>
            </a:r>
            <a:br>
              <a:rPr lang="en-US" sz="1333" dirty="0">
                <a:solidFill>
                  <a:srgbClr val="000000"/>
                </a:solidFill>
                <a:latin typeface="Consolas" panose="020B0609020204030204" pitchFamily="49" charset="0"/>
              </a:rPr>
            </a:br>
            <a:r>
              <a:rPr lang="en-US" sz="1333" dirty="0">
                <a:solidFill>
                  <a:srgbClr val="000000"/>
                </a:solidFill>
                <a:latin typeface="Consolas" panose="020B0609020204030204" pitchFamily="49" charset="0"/>
              </a:rPr>
              <a:t>    </a:t>
            </a:r>
            <a:r>
              <a:rPr lang="en-US" sz="1333" dirty="0" err="1">
                <a:solidFill>
                  <a:srgbClr val="0000FF"/>
                </a:solidFill>
                <a:latin typeface="Consolas" panose="020B0609020204030204" pitchFamily="49" charset="0"/>
              </a:rPr>
              <a:t>this</a:t>
            </a:r>
            <a:r>
              <a:rPr lang="en-US" sz="1333" dirty="0" err="1">
                <a:solidFill>
                  <a:srgbClr val="000000"/>
                </a:solidFill>
                <a:latin typeface="Consolas" panose="020B0609020204030204" pitchFamily="49" charset="0"/>
              </a:rPr>
              <a:t>.SizeChanged</a:t>
            </a:r>
            <a:r>
              <a:rPr lang="en-US" sz="1333" dirty="0">
                <a:solidFill>
                  <a:srgbClr val="000000"/>
                </a:solidFill>
                <a:latin typeface="Consolas" panose="020B0609020204030204" pitchFamily="49" charset="0"/>
              </a:rPr>
              <a:t> += </a:t>
            </a:r>
            <a:r>
              <a:rPr lang="en-US" sz="1333" dirty="0" err="1">
                <a:solidFill>
                  <a:srgbClr val="000000"/>
                </a:solidFill>
                <a:latin typeface="Consolas" panose="020B0609020204030204" pitchFamily="49" charset="0"/>
              </a:rPr>
              <a:t>PhotoPage_SizeChanged</a:t>
            </a:r>
            <a:r>
              <a:rPr lang="en-US" sz="1333" dirty="0">
                <a:solidFill>
                  <a:srgbClr val="000000"/>
                </a:solidFill>
                <a:latin typeface="Consolas" panose="020B0609020204030204" pitchFamily="49" charset="0"/>
              </a:rPr>
              <a:t>; </a:t>
            </a:r>
            <a:br>
              <a:rPr lang="en-US" sz="1333" dirty="0">
                <a:solidFill>
                  <a:srgbClr val="000000"/>
                </a:solidFill>
                <a:latin typeface="Consolas" panose="020B0609020204030204" pitchFamily="49" charset="0"/>
              </a:rPr>
            </a:br>
            <a:r>
              <a:rPr lang="en-US" sz="1333" dirty="0">
                <a:solidFill>
                  <a:srgbClr val="000000"/>
                </a:solidFill>
                <a:latin typeface="Consolas" panose="020B0609020204030204" pitchFamily="49" charset="0"/>
              </a:rPr>
              <a:t>} </a:t>
            </a:r>
            <a:br>
              <a:rPr lang="en-US" sz="1333" dirty="0">
                <a:solidFill>
                  <a:srgbClr val="000000"/>
                </a:solidFill>
                <a:latin typeface="Consolas" panose="020B0609020204030204" pitchFamily="49" charset="0"/>
              </a:rPr>
            </a:br>
            <a:r>
              <a:rPr lang="en-US" sz="1333" dirty="0">
                <a:solidFill>
                  <a:srgbClr val="0000FF"/>
                </a:solidFill>
                <a:latin typeface="Consolas" panose="020B0609020204030204" pitchFamily="49" charset="0"/>
              </a:rPr>
              <a:t>protected</a:t>
            </a:r>
            <a:r>
              <a:rPr lang="en-US" sz="1333" dirty="0">
                <a:solidFill>
                  <a:srgbClr val="000000"/>
                </a:solidFill>
                <a:latin typeface="Consolas" panose="020B0609020204030204" pitchFamily="49" charset="0"/>
              </a:rPr>
              <a:t> </a:t>
            </a:r>
            <a:r>
              <a:rPr lang="en-US" sz="1333" dirty="0">
                <a:solidFill>
                  <a:srgbClr val="0000FF"/>
                </a:solidFill>
                <a:latin typeface="Consolas" panose="020B0609020204030204" pitchFamily="49" charset="0"/>
              </a:rPr>
              <a:t>override</a:t>
            </a:r>
            <a:r>
              <a:rPr lang="en-US" sz="1333" dirty="0">
                <a:solidFill>
                  <a:srgbClr val="000000"/>
                </a:solidFill>
                <a:latin typeface="Consolas" panose="020B0609020204030204" pitchFamily="49" charset="0"/>
              </a:rPr>
              <a:t> </a:t>
            </a:r>
            <a:r>
              <a:rPr lang="en-US" sz="1333" dirty="0">
                <a:solidFill>
                  <a:srgbClr val="0000FF"/>
                </a:solidFill>
                <a:latin typeface="Consolas" panose="020B0609020204030204" pitchFamily="49" charset="0"/>
              </a:rPr>
              <a:t>void</a:t>
            </a:r>
            <a:r>
              <a:rPr lang="en-US" sz="1333" dirty="0">
                <a:solidFill>
                  <a:srgbClr val="000000"/>
                </a:solidFill>
                <a:latin typeface="Consolas" panose="020B0609020204030204" pitchFamily="49" charset="0"/>
              </a:rPr>
              <a:t> </a:t>
            </a:r>
            <a:r>
              <a:rPr lang="en-US" sz="1333" dirty="0" err="1">
                <a:solidFill>
                  <a:srgbClr val="000000"/>
                </a:solidFill>
                <a:latin typeface="Consolas" panose="020B0609020204030204" pitchFamily="49" charset="0"/>
              </a:rPr>
              <a:t>OnNavigatedFrom</a:t>
            </a:r>
            <a:r>
              <a:rPr lang="en-US" sz="1333" dirty="0">
                <a:solidFill>
                  <a:srgbClr val="000000"/>
                </a:solidFill>
                <a:latin typeface="Consolas" panose="020B0609020204030204" pitchFamily="49" charset="0"/>
              </a:rPr>
              <a:t>(</a:t>
            </a:r>
            <a:r>
              <a:rPr lang="en-US" sz="1333" dirty="0" err="1">
                <a:solidFill>
                  <a:srgbClr val="000000"/>
                </a:solidFill>
                <a:latin typeface="Consolas" panose="020B0609020204030204" pitchFamily="49" charset="0"/>
              </a:rPr>
              <a:t>NavigationEventArgs</a:t>
            </a:r>
            <a:r>
              <a:rPr lang="en-US" sz="1333" dirty="0">
                <a:solidFill>
                  <a:srgbClr val="000000"/>
                </a:solidFill>
                <a:latin typeface="Consolas" panose="020B0609020204030204" pitchFamily="49" charset="0"/>
              </a:rPr>
              <a:t> e) </a:t>
            </a:r>
            <a:br>
              <a:rPr lang="en-US" sz="1333" dirty="0">
                <a:solidFill>
                  <a:srgbClr val="000000"/>
                </a:solidFill>
                <a:latin typeface="Consolas" panose="020B0609020204030204" pitchFamily="49" charset="0"/>
              </a:rPr>
            </a:br>
            <a:r>
              <a:rPr lang="en-US" sz="1333" dirty="0">
                <a:solidFill>
                  <a:srgbClr val="000000"/>
                </a:solidFill>
                <a:latin typeface="Consolas" panose="020B0609020204030204" pitchFamily="49" charset="0"/>
              </a:rPr>
              <a:t>{ </a:t>
            </a:r>
            <a:br>
              <a:rPr lang="en-US" sz="1333" dirty="0">
                <a:solidFill>
                  <a:srgbClr val="000000"/>
                </a:solidFill>
                <a:latin typeface="Consolas" panose="020B0609020204030204" pitchFamily="49" charset="0"/>
              </a:rPr>
            </a:br>
            <a:r>
              <a:rPr lang="en-US" sz="1333" dirty="0">
                <a:solidFill>
                  <a:srgbClr val="000000"/>
                </a:solidFill>
                <a:latin typeface="Consolas" panose="020B0609020204030204" pitchFamily="49" charset="0"/>
              </a:rPr>
              <a:t>    </a:t>
            </a:r>
            <a:r>
              <a:rPr lang="en-US" sz="1333" dirty="0" err="1">
                <a:solidFill>
                  <a:srgbClr val="000000"/>
                </a:solidFill>
                <a:latin typeface="Consolas" panose="020B0609020204030204" pitchFamily="49" charset="0"/>
              </a:rPr>
              <a:t>navigationHelper.OnNavigatedFrom</a:t>
            </a:r>
            <a:r>
              <a:rPr lang="en-US" sz="1333" dirty="0">
                <a:solidFill>
                  <a:srgbClr val="000000"/>
                </a:solidFill>
                <a:latin typeface="Consolas" panose="020B0609020204030204" pitchFamily="49" charset="0"/>
              </a:rPr>
              <a:t>(e); </a:t>
            </a:r>
            <a:br>
              <a:rPr lang="en-US" sz="1333" dirty="0">
                <a:solidFill>
                  <a:srgbClr val="000000"/>
                </a:solidFill>
                <a:latin typeface="Consolas" panose="020B0609020204030204" pitchFamily="49" charset="0"/>
              </a:rPr>
            </a:br>
            <a:r>
              <a:rPr lang="en-US" sz="1333" dirty="0">
                <a:solidFill>
                  <a:srgbClr val="000000"/>
                </a:solidFill>
                <a:latin typeface="Consolas" panose="020B0609020204030204" pitchFamily="49" charset="0"/>
              </a:rPr>
              <a:t>    </a:t>
            </a:r>
            <a:r>
              <a:rPr lang="en-US" sz="1333" dirty="0" err="1">
                <a:solidFill>
                  <a:srgbClr val="0000FF"/>
                </a:solidFill>
                <a:latin typeface="Consolas" panose="020B0609020204030204" pitchFamily="49" charset="0"/>
              </a:rPr>
              <a:t>this</a:t>
            </a:r>
            <a:r>
              <a:rPr lang="en-US" sz="1333" dirty="0" err="1">
                <a:solidFill>
                  <a:srgbClr val="000000"/>
                </a:solidFill>
                <a:latin typeface="Consolas" panose="020B0609020204030204" pitchFamily="49" charset="0"/>
              </a:rPr>
              <a:t>.SizeChanged</a:t>
            </a:r>
            <a:r>
              <a:rPr lang="en-US" sz="1333" dirty="0">
                <a:solidFill>
                  <a:srgbClr val="000000"/>
                </a:solidFill>
                <a:latin typeface="Consolas" panose="020B0609020204030204" pitchFamily="49" charset="0"/>
              </a:rPr>
              <a:t> -= </a:t>
            </a:r>
            <a:r>
              <a:rPr lang="en-US" sz="1333" dirty="0" err="1">
                <a:solidFill>
                  <a:srgbClr val="000000"/>
                </a:solidFill>
                <a:latin typeface="Consolas" panose="020B0609020204030204" pitchFamily="49" charset="0"/>
              </a:rPr>
              <a:t>PhotoPage_SizeChanged</a:t>
            </a:r>
            <a:r>
              <a:rPr lang="en-US" sz="1333" dirty="0">
                <a:solidFill>
                  <a:srgbClr val="000000"/>
                </a:solidFill>
                <a:latin typeface="Consolas" panose="020B0609020204030204" pitchFamily="49" charset="0"/>
              </a:rPr>
              <a:t>; </a:t>
            </a:r>
            <a:br>
              <a:rPr lang="en-US" sz="1333" dirty="0">
                <a:solidFill>
                  <a:srgbClr val="000000"/>
                </a:solidFill>
                <a:latin typeface="Consolas" panose="020B0609020204030204" pitchFamily="49" charset="0"/>
              </a:rPr>
            </a:br>
            <a:r>
              <a:rPr lang="en-US" sz="1333" dirty="0">
                <a:solidFill>
                  <a:srgbClr val="000000"/>
                </a:solidFill>
                <a:latin typeface="Consolas" panose="020B0609020204030204" pitchFamily="49" charset="0"/>
              </a:rPr>
              <a:t>} </a:t>
            </a:r>
            <a:br>
              <a:rPr lang="en-US" sz="1333" dirty="0">
                <a:solidFill>
                  <a:srgbClr val="000000"/>
                </a:solidFill>
                <a:latin typeface="Consolas" panose="020B0609020204030204" pitchFamily="49" charset="0"/>
              </a:rPr>
            </a:br>
            <a:r>
              <a:rPr lang="en-US" sz="1333" dirty="0">
                <a:solidFill>
                  <a:srgbClr val="0000FF"/>
                </a:solidFill>
                <a:latin typeface="Consolas" panose="020B0609020204030204" pitchFamily="49" charset="0"/>
              </a:rPr>
              <a:t>void</a:t>
            </a:r>
            <a:r>
              <a:rPr lang="en-US" sz="1333" dirty="0">
                <a:solidFill>
                  <a:srgbClr val="000000"/>
                </a:solidFill>
                <a:latin typeface="Consolas" panose="020B0609020204030204" pitchFamily="49" charset="0"/>
              </a:rPr>
              <a:t> </a:t>
            </a:r>
            <a:r>
              <a:rPr lang="en-US" sz="1333" dirty="0" err="1">
                <a:solidFill>
                  <a:srgbClr val="000000"/>
                </a:solidFill>
                <a:latin typeface="Consolas" panose="020B0609020204030204" pitchFamily="49" charset="0"/>
              </a:rPr>
              <a:t>PhotoPage_SizeChanged</a:t>
            </a:r>
            <a:r>
              <a:rPr lang="en-US" sz="1333" dirty="0">
                <a:solidFill>
                  <a:srgbClr val="000000"/>
                </a:solidFill>
                <a:latin typeface="Consolas" panose="020B0609020204030204" pitchFamily="49" charset="0"/>
              </a:rPr>
              <a:t>(</a:t>
            </a:r>
            <a:r>
              <a:rPr lang="en-US" sz="1333" dirty="0">
                <a:solidFill>
                  <a:srgbClr val="0000FF"/>
                </a:solidFill>
                <a:latin typeface="Consolas" panose="020B0609020204030204" pitchFamily="49" charset="0"/>
              </a:rPr>
              <a:t>object</a:t>
            </a:r>
            <a:r>
              <a:rPr lang="en-US" sz="1333" dirty="0">
                <a:solidFill>
                  <a:srgbClr val="000000"/>
                </a:solidFill>
                <a:latin typeface="Consolas" panose="020B0609020204030204" pitchFamily="49" charset="0"/>
              </a:rPr>
              <a:t> sender, </a:t>
            </a:r>
            <a:r>
              <a:rPr lang="en-US" sz="1333" dirty="0" err="1">
                <a:solidFill>
                  <a:srgbClr val="000000"/>
                </a:solidFill>
                <a:latin typeface="Consolas" panose="020B0609020204030204" pitchFamily="49" charset="0"/>
              </a:rPr>
              <a:t>SizeChangedEventArgs</a:t>
            </a:r>
            <a:r>
              <a:rPr lang="en-US" sz="1333" dirty="0">
                <a:solidFill>
                  <a:srgbClr val="000000"/>
                </a:solidFill>
                <a:latin typeface="Consolas" panose="020B0609020204030204" pitchFamily="49" charset="0"/>
              </a:rPr>
              <a:t> e) </a:t>
            </a:r>
            <a:br>
              <a:rPr lang="en-US" sz="1333" dirty="0">
                <a:solidFill>
                  <a:srgbClr val="000000"/>
                </a:solidFill>
                <a:latin typeface="Consolas" panose="020B0609020204030204" pitchFamily="49" charset="0"/>
              </a:rPr>
            </a:br>
            <a:r>
              <a:rPr lang="en-US" sz="1333" dirty="0">
                <a:solidFill>
                  <a:srgbClr val="000000"/>
                </a:solidFill>
                <a:latin typeface="Consolas" panose="020B0609020204030204" pitchFamily="49" charset="0"/>
              </a:rPr>
              <a:t>{ </a:t>
            </a:r>
          </a:p>
          <a:p>
            <a:r>
              <a:rPr lang="en-US" sz="1333" dirty="0">
                <a:solidFill>
                  <a:srgbClr val="008000"/>
                </a:solidFill>
                <a:latin typeface="Consolas" panose="020B0609020204030204" pitchFamily="49" charset="0"/>
              </a:rPr>
              <a:t>//if (</a:t>
            </a:r>
            <a:r>
              <a:rPr lang="en-US" sz="1333" dirty="0" err="1">
                <a:solidFill>
                  <a:srgbClr val="008000"/>
                </a:solidFill>
                <a:latin typeface="Consolas" panose="020B0609020204030204" pitchFamily="49" charset="0"/>
              </a:rPr>
              <a:t>ApplicationView.GetForCurrentView</a:t>
            </a:r>
            <a:r>
              <a:rPr lang="en-US" sz="1333" dirty="0">
                <a:solidFill>
                  <a:srgbClr val="008000"/>
                </a:solidFill>
                <a:latin typeface="Consolas" panose="020B0609020204030204" pitchFamily="49" charset="0"/>
              </a:rPr>
              <a:t>().Orientation == </a:t>
            </a:r>
            <a:br>
              <a:rPr lang="en-US" sz="1333" dirty="0">
                <a:solidFill>
                  <a:srgbClr val="008000"/>
                </a:solidFill>
                <a:latin typeface="Consolas" panose="020B0609020204030204" pitchFamily="49" charset="0"/>
              </a:rPr>
            </a:br>
            <a:r>
              <a:rPr lang="en-US" sz="1333" dirty="0">
                <a:solidFill>
                  <a:srgbClr val="008000"/>
                </a:solidFill>
                <a:latin typeface="Consolas" panose="020B0609020204030204" pitchFamily="49" charset="0"/>
              </a:rPr>
              <a:t>		</a:t>
            </a:r>
            <a:r>
              <a:rPr lang="en-US" sz="1333" dirty="0" err="1">
                <a:solidFill>
                  <a:srgbClr val="008000"/>
                </a:solidFill>
                <a:latin typeface="Consolas" panose="020B0609020204030204" pitchFamily="49" charset="0"/>
              </a:rPr>
              <a:t>ApplicationViewOrientation.Portrait</a:t>
            </a:r>
            <a:r>
              <a:rPr lang="en-US" sz="1333" dirty="0">
                <a:solidFill>
                  <a:srgbClr val="008000"/>
                </a:solidFill>
                <a:latin typeface="Consolas" panose="020B0609020204030204" pitchFamily="49" charset="0"/>
              </a:rPr>
              <a:t>)</a:t>
            </a:r>
            <a:r>
              <a:rPr lang="en-US" sz="1333" dirty="0">
                <a:solidFill>
                  <a:srgbClr val="000000"/>
                </a:solidFill>
                <a:latin typeface="Consolas" panose="020B0609020204030204" pitchFamily="49" charset="0"/>
              </a:rPr>
              <a:t/>
            </a:r>
            <a:br>
              <a:rPr lang="en-US" sz="1333" dirty="0">
                <a:solidFill>
                  <a:srgbClr val="000000"/>
                </a:solidFill>
                <a:latin typeface="Consolas" panose="020B0609020204030204" pitchFamily="49" charset="0"/>
              </a:rPr>
            </a:br>
            <a:r>
              <a:rPr lang="en-US" sz="1333" dirty="0">
                <a:solidFill>
                  <a:srgbClr val="000000"/>
                </a:solidFill>
                <a:latin typeface="Consolas" panose="020B0609020204030204" pitchFamily="49" charset="0"/>
              </a:rPr>
              <a:t>    </a:t>
            </a:r>
            <a:r>
              <a:rPr lang="en-US" sz="1333" dirty="0">
                <a:solidFill>
                  <a:srgbClr val="0000FF"/>
                </a:solidFill>
                <a:latin typeface="Consolas" panose="020B0609020204030204" pitchFamily="49" charset="0"/>
              </a:rPr>
              <a:t>if</a:t>
            </a:r>
            <a:r>
              <a:rPr lang="en-US" sz="1333" dirty="0">
                <a:solidFill>
                  <a:srgbClr val="000000"/>
                </a:solidFill>
                <a:latin typeface="Consolas" panose="020B0609020204030204" pitchFamily="49" charset="0"/>
              </a:rPr>
              <a:t> (</a:t>
            </a:r>
            <a:r>
              <a:rPr lang="en-US" sz="1333" dirty="0" err="1">
                <a:solidFill>
                  <a:srgbClr val="000000"/>
                </a:solidFill>
                <a:latin typeface="Consolas" panose="020B0609020204030204" pitchFamily="49" charset="0"/>
              </a:rPr>
              <a:t>e.NewSize.Height</a:t>
            </a:r>
            <a:r>
              <a:rPr lang="en-US" sz="1333" dirty="0">
                <a:solidFill>
                  <a:srgbClr val="000000"/>
                </a:solidFill>
                <a:latin typeface="Consolas" panose="020B0609020204030204" pitchFamily="49" charset="0"/>
              </a:rPr>
              <a:t> / </a:t>
            </a:r>
            <a:r>
              <a:rPr lang="en-US" sz="1333" dirty="0" err="1">
                <a:solidFill>
                  <a:srgbClr val="000000"/>
                </a:solidFill>
                <a:latin typeface="Consolas" panose="020B0609020204030204" pitchFamily="49" charset="0"/>
              </a:rPr>
              <a:t>e.NewSize.Width</a:t>
            </a:r>
            <a:r>
              <a:rPr lang="en-US" sz="1333" dirty="0">
                <a:solidFill>
                  <a:srgbClr val="000000"/>
                </a:solidFill>
                <a:latin typeface="Consolas" panose="020B0609020204030204" pitchFamily="49" charset="0"/>
              </a:rPr>
              <a:t> &gt;= </a:t>
            </a:r>
            <a:r>
              <a:rPr lang="en-US" sz="1333" dirty="0">
                <a:solidFill>
                  <a:srgbClr val="800080"/>
                </a:solidFill>
                <a:latin typeface="Consolas" panose="020B0609020204030204" pitchFamily="49" charset="0"/>
              </a:rPr>
              <a:t>1</a:t>
            </a:r>
            <a:r>
              <a:rPr lang="en-US" sz="1333" dirty="0">
                <a:solidFill>
                  <a:srgbClr val="000000"/>
                </a:solidFill>
                <a:latin typeface="Consolas" panose="020B0609020204030204" pitchFamily="49" charset="0"/>
              </a:rPr>
              <a:t>) </a:t>
            </a:r>
            <a:br>
              <a:rPr lang="en-US" sz="1333" dirty="0">
                <a:solidFill>
                  <a:srgbClr val="000000"/>
                </a:solidFill>
                <a:latin typeface="Consolas" panose="020B0609020204030204" pitchFamily="49" charset="0"/>
              </a:rPr>
            </a:br>
            <a:r>
              <a:rPr lang="en-US" sz="1333" dirty="0">
                <a:solidFill>
                  <a:srgbClr val="000000"/>
                </a:solidFill>
                <a:latin typeface="Consolas" panose="020B0609020204030204" pitchFamily="49" charset="0"/>
              </a:rPr>
              <a:t>    { </a:t>
            </a:r>
            <a:br>
              <a:rPr lang="en-US" sz="1333" dirty="0">
                <a:solidFill>
                  <a:srgbClr val="000000"/>
                </a:solidFill>
                <a:latin typeface="Consolas" panose="020B0609020204030204" pitchFamily="49" charset="0"/>
              </a:rPr>
            </a:br>
            <a:r>
              <a:rPr lang="en-US" sz="1333" dirty="0">
                <a:solidFill>
                  <a:srgbClr val="000000"/>
                </a:solidFill>
                <a:latin typeface="Consolas" panose="020B0609020204030204" pitchFamily="49" charset="0"/>
              </a:rPr>
              <a:t>        </a:t>
            </a:r>
            <a:r>
              <a:rPr lang="en-US" sz="1333" dirty="0" err="1">
                <a:solidFill>
                  <a:srgbClr val="000000"/>
                </a:solidFill>
                <a:latin typeface="Consolas" panose="020B0609020204030204" pitchFamily="49" charset="0"/>
              </a:rPr>
              <a:t>VisualStateManager.GoToState</a:t>
            </a:r>
            <a:r>
              <a:rPr lang="en-US" sz="1333" dirty="0">
                <a:solidFill>
                  <a:srgbClr val="000000"/>
                </a:solidFill>
                <a:latin typeface="Consolas" panose="020B0609020204030204" pitchFamily="49" charset="0"/>
              </a:rPr>
              <a:t>(</a:t>
            </a:r>
            <a:r>
              <a:rPr lang="en-US" sz="1333" dirty="0">
                <a:solidFill>
                  <a:srgbClr val="0000FF"/>
                </a:solidFill>
                <a:latin typeface="Consolas" panose="020B0609020204030204" pitchFamily="49" charset="0"/>
              </a:rPr>
              <a:t>this</a:t>
            </a:r>
            <a:r>
              <a:rPr lang="en-US" sz="1333" dirty="0">
                <a:solidFill>
                  <a:srgbClr val="000000"/>
                </a:solidFill>
                <a:latin typeface="Consolas" panose="020B0609020204030204" pitchFamily="49" charset="0"/>
              </a:rPr>
              <a:t>, </a:t>
            </a:r>
            <a:r>
              <a:rPr lang="en-US" sz="1333" dirty="0">
                <a:solidFill>
                  <a:srgbClr val="800000"/>
                </a:solidFill>
                <a:latin typeface="Consolas" panose="020B0609020204030204" pitchFamily="49" charset="0"/>
              </a:rPr>
              <a:t>"Portrait"</a:t>
            </a:r>
            <a:r>
              <a:rPr lang="en-US" sz="1333" dirty="0">
                <a:solidFill>
                  <a:srgbClr val="000000"/>
                </a:solidFill>
                <a:latin typeface="Consolas" panose="020B0609020204030204" pitchFamily="49" charset="0"/>
              </a:rPr>
              <a:t>, </a:t>
            </a:r>
            <a:r>
              <a:rPr lang="en-US" sz="1333" dirty="0">
                <a:solidFill>
                  <a:srgbClr val="0000FF"/>
                </a:solidFill>
                <a:latin typeface="Consolas" panose="020B0609020204030204" pitchFamily="49" charset="0"/>
              </a:rPr>
              <a:t>true</a:t>
            </a:r>
            <a:r>
              <a:rPr lang="en-US" sz="1333" dirty="0">
                <a:solidFill>
                  <a:srgbClr val="000000"/>
                </a:solidFill>
                <a:latin typeface="Consolas" panose="020B0609020204030204" pitchFamily="49" charset="0"/>
              </a:rPr>
              <a:t>); </a:t>
            </a:r>
            <a:br>
              <a:rPr lang="en-US" sz="1333" dirty="0">
                <a:solidFill>
                  <a:srgbClr val="000000"/>
                </a:solidFill>
                <a:latin typeface="Consolas" panose="020B0609020204030204" pitchFamily="49" charset="0"/>
              </a:rPr>
            </a:br>
            <a:r>
              <a:rPr lang="en-US" sz="1333" dirty="0">
                <a:solidFill>
                  <a:srgbClr val="000000"/>
                </a:solidFill>
                <a:latin typeface="Consolas" panose="020B0609020204030204" pitchFamily="49" charset="0"/>
              </a:rPr>
              <a:t>    } </a:t>
            </a:r>
            <a:br>
              <a:rPr lang="en-US" sz="1333" dirty="0">
                <a:solidFill>
                  <a:srgbClr val="000000"/>
                </a:solidFill>
                <a:latin typeface="Consolas" panose="020B0609020204030204" pitchFamily="49" charset="0"/>
              </a:rPr>
            </a:br>
            <a:r>
              <a:rPr lang="en-US" sz="1333" dirty="0">
                <a:solidFill>
                  <a:srgbClr val="000000"/>
                </a:solidFill>
                <a:latin typeface="Consolas" panose="020B0609020204030204" pitchFamily="49" charset="0"/>
              </a:rPr>
              <a:t>    </a:t>
            </a:r>
            <a:r>
              <a:rPr lang="en-US" sz="1333" dirty="0">
                <a:solidFill>
                  <a:srgbClr val="0000FF"/>
                </a:solidFill>
                <a:latin typeface="Consolas" panose="020B0609020204030204" pitchFamily="49" charset="0"/>
              </a:rPr>
              <a:t>else</a:t>
            </a:r>
            <a:r>
              <a:rPr lang="en-US" sz="1333" dirty="0">
                <a:solidFill>
                  <a:srgbClr val="000000"/>
                </a:solidFill>
                <a:latin typeface="Consolas" panose="020B0609020204030204" pitchFamily="49" charset="0"/>
              </a:rPr>
              <a:t> </a:t>
            </a:r>
            <a:br>
              <a:rPr lang="en-US" sz="1333" dirty="0">
                <a:solidFill>
                  <a:srgbClr val="000000"/>
                </a:solidFill>
                <a:latin typeface="Consolas" panose="020B0609020204030204" pitchFamily="49" charset="0"/>
              </a:rPr>
            </a:br>
            <a:r>
              <a:rPr lang="en-US" sz="1333" dirty="0">
                <a:solidFill>
                  <a:srgbClr val="000000"/>
                </a:solidFill>
                <a:latin typeface="Consolas" panose="020B0609020204030204" pitchFamily="49" charset="0"/>
              </a:rPr>
              <a:t>    { </a:t>
            </a:r>
            <a:br>
              <a:rPr lang="en-US" sz="1333" dirty="0">
                <a:solidFill>
                  <a:srgbClr val="000000"/>
                </a:solidFill>
                <a:latin typeface="Consolas" panose="020B0609020204030204" pitchFamily="49" charset="0"/>
              </a:rPr>
            </a:br>
            <a:r>
              <a:rPr lang="en-US" sz="1333" dirty="0">
                <a:solidFill>
                  <a:srgbClr val="000000"/>
                </a:solidFill>
                <a:latin typeface="Consolas" panose="020B0609020204030204" pitchFamily="49" charset="0"/>
              </a:rPr>
              <a:t>        </a:t>
            </a:r>
            <a:r>
              <a:rPr lang="en-US" sz="1333" dirty="0" err="1">
                <a:solidFill>
                  <a:srgbClr val="000000"/>
                </a:solidFill>
                <a:latin typeface="Consolas" panose="020B0609020204030204" pitchFamily="49" charset="0"/>
              </a:rPr>
              <a:t>VisualStateManager.GoToState</a:t>
            </a:r>
            <a:r>
              <a:rPr lang="en-US" sz="1333" dirty="0">
                <a:solidFill>
                  <a:srgbClr val="000000"/>
                </a:solidFill>
                <a:latin typeface="Consolas" panose="020B0609020204030204" pitchFamily="49" charset="0"/>
              </a:rPr>
              <a:t>(</a:t>
            </a:r>
            <a:r>
              <a:rPr lang="en-US" sz="1333" dirty="0">
                <a:solidFill>
                  <a:srgbClr val="0000FF"/>
                </a:solidFill>
                <a:latin typeface="Consolas" panose="020B0609020204030204" pitchFamily="49" charset="0"/>
              </a:rPr>
              <a:t>this</a:t>
            </a:r>
            <a:r>
              <a:rPr lang="en-US" sz="1333" dirty="0">
                <a:solidFill>
                  <a:srgbClr val="000000"/>
                </a:solidFill>
                <a:latin typeface="Consolas" panose="020B0609020204030204" pitchFamily="49" charset="0"/>
              </a:rPr>
              <a:t>, </a:t>
            </a:r>
            <a:r>
              <a:rPr lang="en-US" sz="1333" dirty="0">
                <a:solidFill>
                  <a:srgbClr val="800000"/>
                </a:solidFill>
                <a:latin typeface="Consolas" panose="020B0609020204030204" pitchFamily="49" charset="0"/>
              </a:rPr>
              <a:t>"</a:t>
            </a:r>
            <a:r>
              <a:rPr lang="en-US" sz="1333" dirty="0" err="1">
                <a:solidFill>
                  <a:srgbClr val="800000"/>
                </a:solidFill>
                <a:latin typeface="Consolas" panose="020B0609020204030204" pitchFamily="49" charset="0"/>
              </a:rPr>
              <a:t>DefaultLayout</a:t>
            </a:r>
            <a:r>
              <a:rPr lang="en-US" sz="1333" dirty="0">
                <a:solidFill>
                  <a:srgbClr val="800000"/>
                </a:solidFill>
                <a:latin typeface="Consolas" panose="020B0609020204030204" pitchFamily="49" charset="0"/>
              </a:rPr>
              <a:t>"</a:t>
            </a:r>
            <a:r>
              <a:rPr lang="en-US" sz="1333" dirty="0">
                <a:solidFill>
                  <a:srgbClr val="000000"/>
                </a:solidFill>
                <a:latin typeface="Consolas" panose="020B0609020204030204" pitchFamily="49" charset="0"/>
              </a:rPr>
              <a:t>, </a:t>
            </a:r>
            <a:r>
              <a:rPr lang="en-US" sz="1333" dirty="0">
                <a:solidFill>
                  <a:srgbClr val="0000FF"/>
                </a:solidFill>
                <a:latin typeface="Consolas" panose="020B0609020204030204" pitchFamily="49" charset="0"/>
              </a:rPr>
              <a:t>true</a:t>
            </a:r>
            <a:r>
              <a:rPr lang="en-US" sz="1333" dirty="0">
                <a:solidFill>
                  <a:srgbClr val="000000"/>
                </a:solidFill>
                <a:latin typeface="Consolas" panose="020B0609020204030204" pitchFamily="49" charset="0"/>
              </a:rPr>
              <a:t>); </a:t>
            </a:r>
            <a:br>
              <a:rPr lang="en-US" sz="1333" dirty="0">
                <a:solidFill>
                  <a:srgbClr val="000000"/>
                </a:solidFill>
                <a:latin typeface="Consolas" panose="020B0609020204030204" pitchFamily="49" charset="0"/>
              </a:rPr>
            </a:br>
            <a:r>
              <a:rPr lang="en-US" sz="1333" dirty="0">
                <a:solidFill>
                  <a:srgbClr val="000000"/>
                </a:solidFill>
                <a:latin typeface="Consolas" panose="020B0609020204030204" pitchFamily="49" charset="0"/>
              </a:rPr>
              <a:t>    } </a:t>
            </a:r>
            <a:br>
              <a:rPr lang="en-US" sz="1333" dirty="0">
                <a:solidFill>
                  <a:srgbClr val="000000"/>
                </a:solidFill>
                <a:latin typeface="Consolas" panose="020B0609020204030204" pitchFamily="49" charset="0"/>
              </a:rPr>
            </a:br>
            <a:r>
              <a:rPr lang="en-US" sz="1333" dirty="0">
                <a:solidFill>
                  <a:srgbClr val="000000"/>
                </a:solidFill>
                <a:latin typeface="Consolas" panose="020B0609020204030204" pitchFamily="49" charset="0"/>
              </a:rPr>
              <a:t>}</a:t>
            </a:r>
            <a:endParaRPr lang="en-US" sz="1333" dirty="0">
              <a:latin typeface="Consolas" panose="020B0609020204030204" pitchFamily="49" charset="0"/>
            </a:endParaRPr>
          </a:p>
          <a:p>
            <a:r>
              <a:rPr lang="en-US" sz="1333" dirty="0">
                <a:latin typeface="Consolas" panose="020B0609020204030204" pitchFamily="49" charset="0"/>
              </a:rPr>
              <a:t/>
            </a:r>
            <a:br>
              <a:rPr lang="en-US" sz="1333" dirty="0">
                <a:latin typeface="Consolas" panose="020B0609020204030204" pitchFamily="49" charset="0"/>
              </a:rPr>
            </a:br>
            <a:endParaRPr lang="en-US" sz="1333" dirty="0">
              <a:latin typeface="Consolas" panose="020B0609020204030204" pitchFamily="49" charset="0"/>
            </a:endParaRPr>
          </a:p>
        </p:txBody>
      </p:sp>
      <p:sp>
        <p:nvSpPr>
          <p:cNvPr id="4" name="Slide Number Placeholder 3"/>
          <p:cNvSpPr>
            <a:spLocks noGrp="1"/>
          </p:cNvSpPr>
          <p:nvPr>
            <p:ph type="sldNum" sz="quarter" idx="4294967295"/>
          </p:nvPr>
        </p:nvSpPr>
        <p:spPr>
          <a:xfrm>
            <a:off x="11201400" y="6356350"/>
            <a:ext cx="990600" cy="365125"/>
          </a:xfrm>
          <a:prstGeom prst="rect">
            <a:avLst/>
          </a:prstGeom>
        </p:spPr>
        <p:txBody>
          <a:bodyPr/>
          <a:lstStyle/>
          <a:p>
            <a:fld id="{69E29E33-B620-47F9-BB04-8846C2A5AFCC}" type="slidenum">
              <a:rPr lang="en-US" smtClean="0"/>
              <a:pPr/>
              <a:t>197</a:t>
            </a:fld>
            <a:endParaRPr lang="en-US" dirty="0"/>
          </a:p>
        </p:txBody>
      </p:sp>
    </p:spTree>
    <p:extLst>
      <p:ext uri="{BB962C8B-B14F-4D97-AF65-F5344CB8AC3E}">
        <p14:creationId xmlns:p14="http://schemas.microsoft.com/office/powerpoint/2010/main" val="59592107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Layout In Simulator</a:t>
            </a:r>
            <a:endParaRPr lang="en-US" dirty="0"/>
          </a:p>
        </p:txBody>
      </p:sp>
      <p:sp>
        <p:nvSpPr>
          <p:cNvPr id="3" name="Footer Placeholder 2"/>
          <p:cNvSpPr>
            <a:spLocks noGrp="1"/>
          </p:cNvSpPr>
          <p:nvPr>
            <p:ph type="ftr" sz="quarter" idx="4294967295"/>
          </p:nvPr>
        </p:nvSpPr>
        <p:spPr>
          <a:xfrm>
            <a:off x="2133600" y="6356352"/>
            <a:ext cx="2895600" cy="365125"/>
          </a:xfrm>
          <a:prstGeom prst="rect">
            <a:avLst/>
          </a:prstGeom>
        </p:spPr>
        <p:txBody>
          <a:bodyPr/>
          <a:lstStyle/>
          <a:p>
            <a:endParaRPr lang="en-US" sz="825" dirty="0"/>
          </a:p>
        </p:txBody>
      </p:sp>
      <p:sp>
        <p:nvSpPr>
          <p:cNvPr id="4" name="Slide Number Placeholder 3"/>
          <p:cNvSpPr>
            <a:spLocks noGrp="1"/>
          </p:cNvSpPr>
          <p:nvPr>
            <p:ph type="sldNum" sz="quarter" idx="4294967295"/>
          </p:nvPr>
        </p:nvSpPr>
        <p:spPr>
          <a:xfrm>
            <a:off x="9067800" y="6356352"/>
            <a:ext cx="990600" cy="365125"/>
          </a:xfrm>
          <a:prstGeom prst="rect">
            <a:avLst/>
          </a:prstGeom>
        </p:spPr>
        <p:txBody>
          <a:bodyPr/>
          <a:lstStyle/>
          <a:p>
            <a:fld id="{69E29E33-B620-47F9-BB04-8846C2A5AFCC}" type="slidenum">
              <a:rPr lang="en-US" smtClean="0"/>
              <a:pPr/>
              <a:t>198</a:t>
            </a:fld>
            <a:endParaRPr lang="en-US" dirty="0"/>
          </a:p>
        </p:txBody>
      </p:sp>
      <p:pic>
        <p:nvPicPr>
          <p:cNvPr id="6" name="Picture 5"/>
          <p:cNvPicPr>
            <a:picLocks noChangeAspect="1"/>
          </p:cNvPicPr>
          <p:nvPr/>
        </p:nvPicPr>
        <p:blipFill>
          <a:blip r:embed="rId2"/>
          <a:stretch>
            <a:fillRect/>
          </a:stretch>
        </p:blipFill>
        <p:spPr>
          <a:xfrm>
            <a:off x="1834635" y="1009982"/>
            <a:ext cx="3534536" cy="1655741"/>
          </a:xfrm>
          <a:prstGeom prst="rect">
            <a:avLst/>
          </a:prstGeom>
        </p:spPr>
      </p:pic>
      <p:pic>
        <p:nvPicPr>
          <p:cNvPr id="8" name="Picture 7"/>
          <p:cNvPicPr>
            <a:picLocks noChangeAspect="1"/>
          </p:cNvPicPr>
          <p:nvPr/>
        </p:nvPicPr>
        <p:blipFill>
          <a:blip r:embed="rId3"/>
          <a:stretch>
            <a:fillRect/>
          </a:stretch>
        </p:blipFill>
        <p:spPr>
          <a:xfrm>
            <a:off x="5673280" y="1082785"/>
            <a:ext cx="4385120" cy="4756227"/>
          </a:xfrm>
          <a:prstGeom prst="rect">
            <a:avLst/>
          </a:prstGeom>
        </p:spPr>
      </p:pic>
    </p:spTree>
    <p:extLst>
      <p:ext uri="{BB962C8B-B14F-4D97-AF65-F5344CB8AC3E}">
        <p14:creationId xmlns:p14="http://schemas.microsoft.com/office/powerpoint/2010/main" val="405719012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normAutofit/>
          </a:bodyPr>
          <a:lstStyle/>
          <a:p>
            <a:r>
              <a:rPr lang="en-US" dirty="0" smtClean="0"/>
              <a:t>Navigation, Layout, and Views</a:t>
            </a:r>
          </a:p>
        </p:txBody>
      </p:sp>
    </p:spTree>
    <p:extLst>
      <p:ext uri="{BB962C8B-B14F-4D97-AF65-F5344CB8AC3E}">
        <p14:creationId xmlns:p14="http://schemas.microsoft.com/office/powerpoint/2010/main" val="220932967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dirty="0" err="1" smtClean="0"/>
              <a:t>Phil.About</a:t>
            </a:r>
            <a:r>
              <a:rPr lang="en-US" dirty="0" smtClean="0"/>
              <a:t>()</a:t>
            </a:r>
            <a:endParaRPr lang="en-US" dirty="0"/>
          </a:p>
        </p:txBody>
      </p:sp>
      <p:sp>
        <p:nvSpPr>
          <p:cNvPr id="3075" name="Rectangle 3"/>
          <p:cNvSpPr>
            <a:spLocks noGrp="1" noChangeArrowheads="1"/>
          </p:cNvSpPr>
          <p:nvPr>
            <p:ph idx="1"/>
          </p:nvPr>
        </p:nvSpPr>
        <p:spPr/>
        <p:txBody>
          <a:bodyPr>
            <a:noAutofit/>
          </a:bodyPr>
          <a:lstStyle/>
          <a:p>
            <a:r>
              <a:rPr lang="en-US" dirty="0"/>
              <a:t>Principal Architect, InterKnowlogy</a:t>
            </a:r>
          </a:p>
          <a:p>
            <a:pPr lvl="1"/>
            <a:r>
              <a:rPr lang="en-US" dirty="0"/>
              <a:t>http://interknowlogy.com</a:t>
            </a:r>
          </a:p>
          <a:p>
            <a:r>
              <a:rPr lang="en-US" dirty="0"/>
              <a:t>Microsoft MVP, MCSD, MCDBA, CSM, CSP</a:t>
            </a:r>
          </a:p>
          <a:p>
            <a:r>
              <a:rPr lang="en-US" dirty="0"/>
              <a:t>Lead Director, Cincinnati .NET User’s Group</a:t>
            </a:r>
          </a:p>
          <a:p>
            <a:r>
              <a:rPr lang="en-US" dirty="0"/>
              <a:t>Co-host Hallway Conversations Podcast</a:t>
            </a:r>
          </a:p>
          <a:p>
            <a:pPr lvl="1"/>
            <a:r>
              <a:rPr lang="en-US" dirty="0"/>
              <a:t>www.hallwayconversations.com </a:t>
            </a:r>
          </a:p>
          <a:p>
            <a:r>
              <a:rPr lang="en-US" dirty="0"/>
              <a:t>Founder, Agile Conferences, Inc.</a:t>
            </a:r>
          </a:p>
          <a:p>
            <a:pPr lvl="1"/>
            <a:r>
              <a:rPr lang="en-US" dirty="0"/>
              <a:t>www.dayofagile.org</a:t>
            </a: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Markup Extensions</a:t>
            </a:r>
            <a:endParaRPr lang="en-US" dirty="0"/>
          </a:p>
        </p:txBody>
      </p:sp>
      <p:sp>
        <p:nvSpPr>
          <p:cNvPr id="3" name="Content Placeholder 2"/>
          <p:cNvSpPr>
            <a:spLocks noGrp="1"/>
          </p:cNvSpPr>
          <p:nvPr>
            <p:ph idx="1"/>
          </p:nvPr>
        </p:nvSpPr>
        <p:spPr/>
        <p:txBody>
          <a:bodyPr/>
          <a:lstStyle/>
          <a:p>
            <a:r>
              <a:rPr lang="en-US" dirty="0" smtClean="0"/>
              <a:t>Used to set properties that can’t be set any other way</a:t>
            </a:r>
          </a:p>
          <a:p>
            <a:pPr lvl="1"/>
            <a:r>
              <a:rPr lang="en-US" dirty="0" smtClean="0"/>
              <a:t>Dynamically setting properties</a:t>
            </a:r>
          </a:p>
          <a:p>
            <a:pPr lvl="1"/>
            <a:r>
              <a:rPr lang="en-US" dirty="0" smtClean="0"/>
              <a:t>Setting to other elements</a:t>
            </a:r>
          </a:p>
          <a:p>
            <a:r>
              <a:rPr lang="en-US" dirty="0" smtClean="0"/>
              <a:t>Example:</a:t>
            </a:r>
          </a:p>
          <a:p>
            <a:pPr lvl="2"/>
            <a:r>
              <a:rPr lang="en-US" b="0" dirty="0" smtClean="0"/>
              <a:t>Foreground</a:t>
            </a:r>
            <a:r>
              <a:rPr lang="en-US" b="0" dirty="0"/>
              <a:t>="{</a:t>
            </a:r>
            <a:r>
              <a:rPr lang="en-US" b="0" dirty="0" err="1"/>
              <a:t>x:Static</a:t>
            </a:r>
            <a:r>
              <a:rPr lang="en-US" b="0" dirty="0"/>
              <a:t> </a:t>
            </a:r>
            <a:r>
              <a:rPr lang="en-US" b="0" dirty="0" err="1"/>
              <a:t>SystemColors.ActiveCaptionBrush</a:t>
            </a:r>
            <a:r>
              <a:rPr lang="en-US" b="0" dirty="0" smtClean="0"/>
              <a:t>}“</a:t>
            </a:r>
          </a:p>
          <a:p>
            <a:pPr lvl="2"/>
            <a:r>
              <a:rPr lang="en-US" b="0" dirty="0" smtClean="0"/>
              <a:t>&lt;</a:t>
            </a:r>
            <a:r>
              <a:rPr lang="en-US" b="0" dirty="0" err="1" smtClean="0"/>
              <a:t>x:Static</a:t>
            </a:r>
            <a:r>
              <a:rPr lang="en-US" b="0" dirty="0" smtClean="0"/>
              <a:t> Member=“</a:t>
            </a:r>
            <a:r>
              <a:rPr lang="en-US" b="0" dirty="0" err="1" smtClean="0"/>
              <a:t>SystemColors.ActiveCaptionBrush</a:t>
            </a:r>
            <a:r>
              <a:rPr lang="en-US" b="0" dirty="0" smtClean="0"/>
              <a:t>”/&gt;</a:t>
            </a:r>
            <a:endParaRPr lang="en-US" dirty="0"/>
          </a:p>
        </p:txBody>
      </p:sp>
    </p:spTree>
    <p:extLst>
      <p:ext uri="{BB962C8B-B14F-4D97-AF65-F5344CB8AC3E}">
        <p14:creationId xmlns:p14="http://schemas.microsoft.com/office/powerpoint/2010/main" val="378880223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Key Points - XAML</a:t>
            </a:r>
            <a:endParaRPr lang="en-US" dirty="0"/>
          </a:p>
        </p:txBody>
      </p:sp>
      <p:sp>
        <p:nvSpPr>
          <p:cNvPr id="6" name="Content Placeholder 5"/>
          <p:cNvSpPr>
            <a:spLocks noGrp="1"/>
          </p:cNvSpPr>
          <p:nvPr>
            <p:ph idx="1"/>
          </p:nvPr>
        </p:nvSpPr>
        <p:spPr>
          <a:prstGeom prst="rect">
            <a:avLst/>
          </a:prstGeom>
        </p:spPr>
        <p:txBody>
          <a:bodyPr/>
          <a:lstStyle/>
          <a:p>
            <a:r>
              <a:rPr lang="en-US" dirty="0" smtClean="0"/>
              <a:t>Navigation commands belong in NavBar</a:t>
            </a:r>
          </a:p>
          <a:p>
            <a:pPr lvl="1"/>
            <a:r>
              <a:rPr lang="en-US" dirty="0" smtClean="0"/>
              <a:t>Navigate through Frame object</a:t>
            </a:r>
          </a:p>
          <a:p>
            <a:pPr lvl="1"/>
            <a:r>
              <a:rPr lang="en-US" dirty="0" err="1" smtClean="0"/>
              <a:t>BackButton</a:t>
            </a:r>
            <a:r>
              <a:rPr lang="en-US" dirty="0" smtClean="0"/>
              <a:t> is handled through Basic Page</a:t>
            </a:r>
          </a:p>
          <a:p>
            <a:r>
              <a:rPr lang="en-US" dirty="0" smtClean="0"/>
              <a:t>XAML Layout containers flow</a:t>
            </a:r>
          </a:p>
          <a:p>
            <a:pPr lvl="1"/>
            <a:r>
              <a:rPr lang="en-US" dirty="0" smtClean="0"/>
              <a:t>Grids and </a:t>
            </a:r>
            <a:r>
              <a:rPr lang="en-US" dirty="0" err="1" smtClean="0"/>
              <a:t>StackPanels</a:t>
            </a:r>
            <a:r>
              <a:rPr lang="en-US" dirty="0" smtClean="0"/>
              <a:t> </a:t>
            </a:r>
          </a:p>
          <a:p>
            <a:r>
              <a:rPr lang="en-US" dirty="0" smtClean="0"/>
              <a:t>Use Document Outline to wrap controls in a layout</a:t>
            </a:r>
            <a:endParaRPr lang="en-US" dirty="0"/>
          </a:p>
        </p:txBody>
      </p:sp>
      <p:sp>
        <p:nvSpPr>
          <p:cNvPr id="4" name="Slide Number Placeholder 3"/>
          <p:cNvSpPr>
            <a:spLocks noGrp="1"/>
          </p:cNvSpPr>
          <p:nvPr>
            <p:ph type="sldNum" sz="quarter" idx="4294967295"/>
          </p:nvPr>
        </p:nvSpPr>
        <p:spPr>
          <a:xfrm>
            <a:off x="11201400" y="6356350"/>
            <a:ext cx="990600" cy="365125"/>
          </a:xfrm>
          <a:prstGeom prst="rect">
            <a:avLst/>
          </a:prstGeom>
        </p:spPr>
        <p:txBody>
          <a:bodyPr/>
          <a:lstStyle/>
          <a:p>
            <a:fld id="{69E29E33-B620-47F9-BB04-8846C2A5AFCC}" type="slidenum">
              <a:rPr lang="en-US" smtClean="0"/>
              <a:pPr/>
              <a:t>200</a:t>
            </a:fld>
            <a:endParaRPr lang="en-US" dirty="0"/>
          </a:p>
        </p:txBody>
      </p:sp>
    </p:spTree>
    <p:extLst>
      <p:ext uri="{BB962C8B-B14F-4D97-AF65-F5344CB8AC3E}">
        <p14:creationId xmlns:p14="http://schemas.microsoft.com/office/powerpoint/2010/main" val="356711308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 (Continued)</a:t>
            </a:r>
            <a:endParaRPr lang="en-US" dirty="0"/>
          </a:p>
        </p:txBody>
      </p:sp>
      <p:sp>
        <p:nvSpPr>
          <p:cNvPr id="5" name="Content Placeholder 4"/>
          <p:cNvSpPr>
            <a:spLocks noGrp="1"/>
          </p:cNvSpPr>
          <p:nvPr>
            <p:ph idx="1"/>
          </p:nvPr>
        </p:nvSpPr>
        <p:spPr>
          <a:prstGeom prst="rect">
            <a:avLst/>
          </a:prstGeom>
        </p:spPr>
        <p:txBody>
          <a:bodyPr/>
          <a:lstStyle/>
          <a:p>
            <a:r>
              <a:rPr lang="en-US" dirty="0" smtClean="0"/>
              <a:t>Create Applications that Snap and Scale</a:t>
            </a:r>
          </a:p>
          <a:p>
            <a:r>
              <a:rPr lang="en-US" dirty="0" smtClean="0"/>
              <a:t>Device Panel</a:t>
            </a:r>
          </a:p>
          <a:p>
            <a:pPr lvl="1"/>
            <a:r>
              <a:rPr lang="en-US" dirty="0" smtClean="0"/>
              <a:t>Change layout and dimensions</a:t>
            </a:r>
          </a:p>
          <a:p>
            <a:pPr lvl="1"/>
            <a:r>
              <a:rPr lang="en-US" dirty="0" smtClean="0"/>
              <a:t>Record changes based on layout</a:t>
            </a:r>
          </a:p>
          <a:p>
            <a:endParaRPr lang="en-US" dirty="0"/>
          </a:p>
        </p:txBody>
      </p:sp>
      <p:sp>
        <p:nvSpPr>
          <p:cNvPr id="4" name="Slide Number Placeholder 3"/>
          <p:cNvSpPr>
            <a:spLocks noGrp="1"/>
          </p:cNvSpPr>
          <p:nvPr>
            <p:ph type="sldNum" sz="quarter" idx="4294967295"/>
          </p:nvPr>
        </p:nvSpPr>
        <p:spPr>
          <a:xfrm>
            <a:off x="11201400" y="6356350"/>
            <a:ext cx="990600" cy="365125"/>
          </a:xfrm>
          <a:prstGeom prst="rect">
            <a:avLst/>
          </a:prstGeom>
        </p:spPr>
        <p:txBody>
          <a:bodyPr/>
          <a:lstStyle/>
          <a:p>
            <a:fld id="{69E29E33-B620-47F9-BB04-8846C2A5AFCC}" type="slidenum">
              <a:rPr lang="en-US" smtClean="0"/>
              <a:pPr/>
              <a:t>201</a:t>
            </a:fld>
            <a:endParaRPr lang="en-US" dirty="0"/>
          </a:p>
        </p:txBody>
      </p:sp>
    </p:spTree>
    <p:extLst>
      <p:ext uri="{BB962C8B-B14F-4D97-AF65-F5344CB8AC3E}">
        <p14:creationId xmlns:p14="http://schemas.microsoft.com/office/powerpoint/2010/main" val="14130287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Resources</a:t>
            </a:r>
            <a:endParaRPr lang="en-US" dirty="0"/>
          </a:p>
        </p:txBody>
      </p:sp>
      <p:sp>
        <p:nvSpPr>
          <p:cNvPr id="5" name="Content Placeholder 4"/>
          <p:cNvSpPr>
            <a:spLocks noGrp="1"/>
          </p:cNvSpPr>
          <p:nvPr>
            <p:ph sz="half" idx="1"/>
          </p:nvPr>
        </p:nvSpPr>
        <p:spPr/>
        <p:txBody>
          <a:bodyPr/>
          <a:lstStyle/>
          <a:p>
            <a:r>
              <a:rPr lang="en-US" dirty="0" smtClean="0"/>
              <a:t>Pro WPF 4.5 in C#</a:t>
            </a:r>
          </a:p>
          <a:p>
            <a:pPr lvl="1"/>
            <a:r>
              <a:rPr lang="en-US" dirty="0" smtClean="0"/>
              <a:t>Mathew McDonald</a:t>
            </a:r>
          </a:p>
          <a:p>
            <a:pPr lvl="1"/>
            <a:r>
              <a:rPr lang="en-US" dirty="0" smtClean="0"/>
              <a:t>Apress</a:t>
            </a:r>
          </a:p>
          <a:p>
            <a:pPr lvl="1"/>
            <a:r>
              <a:rPr lang="en-US" dirty="0"/>
              <a:t>http://</a:t>
            </a:r>
            <a:r>
              <a:rPr lang="en-US" dirty="0" smtClean="0"/>
              <a:t>bit.ly/1wk4AaM</a:t>
            </a:r>
          </a:p>
          <a:p>
            <a:r>
              <a:rPr lang="en-US" dirty="0" smtClean="0"/>
              <a:t>Microsoft Virtual Academy</a:t>
            </a:r>
          </a:p>
          <a:p>
            <a:pPr lvl="1"/>
            <a:r>
              <a:rPr lang="en-US" dirty="0"/>
              <a:t>http://www.microsoftvirtualacademy.com/</a:t>
            </a:r>
            <a:endParaRPr lang="en-US" dirty="0" smtClean="0"/>
          </a:p>
          <a:p>
            <a:pPr lvl="1"/>
            <a:endParaRPr lang="en-US" dirty="0"/>
          </a:p>
        </p:txBody>
      </p:sp>
      <p:pic>
        <p:nvPicPr>
          <p:cNvPr id="1026" name="Picture 2" descr="Pro WPF 4.5 in C# Cover Imag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781800" y="1231817"/>
            <a:ext cx="4724400" cy="5969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02125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Contact Me</a:t>
            </a:r>
            <a:endParaRPr lang="en-US" dirty="0"/>
          </a:p>
        </p:txBody>
      </p:sp>
      <p:sp>
        <p:nvSpPr>
          <p:cNvPr id="8" name="Content Placeholder 7"/>
          <p:cNvSpPr>
            <a:spLocks noGrp="1"/>
          </p:cNvSpPr>
          <p:nvPr>
            <p:ph idx="1"/>
          </p:nvPr>
        </p:nvSpPr>
        <p:spPr>
          <a:prstGeom prst="rect">
            <a:avLst/>
          </a:prstGeom>
        </p:spPr>
        <p:txBody>
          <a:bodyPr>
            <a:normAutofit fontScale="92500" lnSpcReduction="20000"/>
          </a:bodyPr>
          <a:lstStyle/>
          <a:p>
            <a:r>
              <a:rPr lang="en-US" dirty="0"/>
              <a:t>philj@interknowlogy.com</a:t>
            </a:r>
          </a:p>
          <a:p>
            <a:r>
              <a:rPr lang="en-US" dirty="0"/>
              <a:t>www.interknowlogy.com</a:t>
            </a:r>
          </a:p>
          <a:p>
            <a:endParaRPr lang="en-US" dirty="0"/>
          </a:p>
          <a:p>
            <a:r>
              <a:rPr lang="en-US" dirty="0" smtClean="0"/>
              <a:t>skimedic@gmail.com</a:t>
            </a:r>
            <a:endParaRPr lang="en-US" dirty="0"/>
          </a:p>
          <a:p>
            <a:r>
              <a:rPr lang="en-US" dirty="0"/>
              <a:t>www.skimedic.com/blog</a:t>
            </a:r>
          </a:p>
          <a:p>
            <a:r>
              <a:rPr lang="en-US" dirty="0"/>
              <a:t>www.twitter.com/skimedic</a:t>
            </a:r>
          </a:p>
          <a:p>
            <a:r>
              <a:rPr lang="en-US" dirty="0" smtClean="0"/>
              <a:t>www.hallwayconversations.com</a:t>
            </a:r>
          </a:p>
          <a:p>
            <a:endParaRPr lang="en-US" dirty="0" smtClean="0"/>
          </a:p>
          <a:p>
            <a:r>
              <a:rPr lang="en-US" dirty="0" smtClean="0"/>
              <a:t>www.about.me/skimedic</a:t>
            </a:r>
            <a:endParaRPr lang="en-US" dirty="0"/>
          </a:p>
        </p:txBody>
      </p:sp>
      <p:sp>
        <p:nvSpPr>
          <p:cNvPr id="6" name="Slide Number Placeholder 5"/>
          <p:cNvSpPr>
            <a:spLocks noGrp="1"/>
          </p:cNvSpPr>
          <p:nvPr>
            <p:ph type="sldNum" sz="quarter" idx="4294967295"/>
          </p:nvPr>
        </p:nvSpPr>
        <p:spPr>
          <a:xfrm>
            <a:off x="10871200" y="6356350"/>
            <a:ext cx="1320800" cy="365125"/>
          </a:xfrm>
          <a:prstGeom prst="rect">
            <a:avLst/>
          </a:prstGeom>
        </p:spPr>
        <p:txBody>
          <a:bodyPr/>
          <a:lstStyle/>
          <a:p>
            <a:r>
              <a:rPr lang="en-US">
                <a:solidFill>
                  <a:srgbClr val="800080"/>
                </a:solidFill>
                <a:latin typeface="Consolas" panose="020B0609020204030204" pitchFamily="49" charset="0"/>
              </a:rPr>
              <a:t>54</a:t>
            </a:r>
            <a:r>
              <a:rPr lang="en-US">
                <a:solidFill>
                  <a:srgbClr val="000000"/>
                </a:solidFill>
                <a:latin typeface="Consolas" panose="020B0609020204030204" pitchFamily="49" charset="0"/>
              </a:rPr>
              <a:t> </a:t>
            </a:r>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r>
              <a:rPr lang="en-US">
                <a:solidFill>
                  <a:srgbClr val="000000"/>
                </a:solidFill>
                <a:latin typeface="Consolas" panose="020B0609020204030204" pitchFamily="49" charset="0"/>
              </a:rPr>
              <a:t/>
            </a:r>
            <a:br>
              <a:rPr lang="en-US">
                <a:solidFill>
                  <a:srgbClr val="000000"/>
                </a:solidFill>
                <a:latin typeface="Consolas" panose="020B0609020204030204" pitchFamily="49" charset="0"/>
              </a:rPr>
            </a:br>
            <a:endParaRPr lang="en-US">
              <a:latin typeface="Consolas" panose="020B0609020204030204" pitchFamily="49" charset="0"/>
            </a:endParaRPr>
          </a:p>
          <a:p>
            <a:r>
              <a:rPr lang="en-US">
                <a:latin typeface="Consolas" panose="020B0609020204030204" pitchFamily="49" charset="0"/>
              </a:rPr>
              <a:t/>
            </a:r>
            <a:br>
              <a:rPr lang="en-US">
                <a:latin typeface="Consolas" panose="020B0609020204030204" pitchFamily="49" charset="0"/>
              </a:rPr>
            </a:br>
            <a:endParaRPr kumimoji="0" lang="en-US" dirty="0">
              <a:solidFill>
                <a:schemeClr val="tx1">
                  <a:shade val="50000"/>
                </a:schemeClr>
              </a:solidFill>
              <a:latin typeface="Consolas" panose="020B0609020204030204" pitchFamily="49" charset="0"/>
            </a:endParaRPr>
          </a:p>
        </p:txBody>
      </p:sp>
      <p:sp>
        <p:nvSpPr>
          <p:cNvPr id="3" name="Rectangle 2"/>
          <p:cNvSpPr/>
          <p:nvPr/>
        </p:nvSpPr>
        <p:spPr>
          <a:xfrm>
            <a:off x="7543800" y="1374859"/>
            <a:ext cx="3812900" cy="2723823"/>
          </a:xfrm>
          <a:prstGeom prst="rect">
            <a:avLst/>
          </a:prstGeom>
          <a:noFill/>
        </p:spPr>
        <p:txBody>
          <a:bodyPr wrap="square" lIns="68580" tIns="34290" rIns="68580" bIns="34290">
            <a:spAutoFit/>
          </a:bodyPr>
          <a:lstStyle/>
          <a:p>
            <a:pPr algn="ctr"/>
            <a:r>
              <a:rPr lang="en-US" sz="8625" dirty="0">
                <a:ln w="0"/>
                <a:gradFill>
                  <a:gsLst>
                    <a:gs pos="0">
                      <a:schemeClr val="tx1"/>
                    </a:gs>
                    <a:gs pos="50000">
                      <a:schemeClr val="tx1">
                        <a:lumMod val="85000"/>
                      </a:schemeClr>
                    </a:gs>
                    <a:gs pos="100000">
                      <a:schemeClr val="tx1">
                        <a:lumMod val="5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366332079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Events</a:t>
            </a:r>
            <a:endParaRPr lang="en-US" dirty="0"/>
          </a:p>
        </p:txBody>
      </p:sp>
      <p:sp>
        <p:nvSpPr>
          <p:cNvPr id="2" name="Content Placeholder 1"/>
          <p:cNvSpPr>
            <a:spLocks noGrp="1"/>
          </p:cNvSpPr>
          <p:nvPr>
            <p:ph idx="1"/>
          </p:nvPr>
        </p:nvSpPr>
        <p:spPr/>
        <p:txBody>
          <a:bodyPr>
            <a:normAutofit/>
          </a:bodyPr>
          <a:lstStyle/>
          <a:p>
            <a:r>
              <a:rPr lang="en-US" dirty="0" smtClean="0"/>
              <a:t>Routed Events replace usual .NET events</a:t>
            </a:r>
          </a:p>
          <a:p>
            <a:pPr lvl="1"/>
            <a:r>
              <a:rPr lang="en-US" dirty="0" smtClean="0"/>
              <a:t>Direct</a:t>
            </a:r>
          </a:p>
          <a:p>
            <a:pPr lvl="2"/>
            <a:r>
              <a:rPr lang="en-US" dirty="0" smtClean="0"/>
              <a:t>Originate in one element and don’t pass on</a:t>
            </a:r>
          </a:p>
          <a:p>
            <a:pPr lvl="1"/>
            <a:r>
              <a:rPr lang="en-US" dirty="0" smtClean="0"/>
              <a:t>Bubbling</a:t>
            </a:r>
          </a:p>
          <a:p>
            <a:pPr lvl="2"/>
            <a:r>
              <a:rPr lang="en-US" dirty="0" smtClean="0"/>
              <a:t>Travel up the element tree</a:t>
            </a:r>
          </a:p>
          <a:p>
            <a:pPr lvl="1"/>
            <a:r>
              <a:rPr lang="en-US" dirty="0" smtClean="0"/>
              <a:t>Tunneling</a:t>
            </a:r>
          </a:p>
          <a:p>
            <a:pPr lvl="2"/>
            <a:r>
              <a:rPr lang="en-US" dirty="0" smtClean="0"/>
              <a:t>Travel down the element tree</a:t>
            </a:r>
          </a:p>
          <a:p>
            <a:r>
              <a:rPr lang="en-US" dirty="0" smtClean="0"/>
              <a:t>Can add event handlers for child elements</a:t>
            </a:r>
          </a:p>
          <a:p>
            <a:pPr lvl="1"/>
            <a:r>
              <a:rPr lang="en-US" dirty="0" smtClean="0"/>
              <a:t>&lt;Grid </a:t>
            </a:r>
            <a:r>
              <a:rPr lang="en-US" dirty="0" err="1" smtClean="0"/>
              <a:t>Button.Click</a:t>
            </a:r>
            <a:r>
              <a:rPr lang="en-US" dirty="0" smtClean="0"/>
              <a:t>=“</a:t>
            </a:r>
            <a:r>
              <a:rPr lang="en-US" dirty="0" err="1" smtClean="0"/>
              <a:t>ClickEvent</a:t>
            </a:r>
            <a:r>
              <a:rPr lang="en-US" dirty="0" smtClean="0"/>
              <a:t>” …</a:t>
            </a:r>
          </a:p>
        </p:txBody>
      </p:sp>
      <p:sp>
        <p:nvSpPr>
          <p:cNvPr id="5" name="Slide Number Placeholder 4"/>
          <p:cNvSpPr>
            <a:spLocks noGrp="1"/>
          </p:cNvSpPr>
          <p:nvPr>
            <p:ph type="sldNum" sz="quarter" idx="4294967295"/>
          </p:nvPr>
        </p:nvSpPr>
        <p:spPr>
          <a:xfrm>
            <a:off x="10871200" y="6356350"/>
            <a:ext cx="1320800" cy="365125"/>
          </a:xfrm>
          <a:prstGeom prst="rect">
            <a:avLst/>
          </a:prstGeom>
        </p:spPr>
        <p:txBody>
          <a:bodyPr/>
          <a:lstStyle/>
          <a:p>
            <a:fld id="{69E29E33-B620-47F9-BB04-8846C2A5AFCC}" type="slidenum">
              <a:rPr lang="en-US" smtClean="0"/>
              <a:pPr/>
              <a:t>204</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Attached Properties</a:t>
            </a:r>
            <a:endParaRPr lang="en-US" dirty="0"/>
          </a:p>
        </p:txBody>
      </p:sp>
      <p:sp>
        <p:nvSpPr>
          <p:cNvPr id="2" name="Content Placeholder 1"/>
          <p:cNvSpPr>
            <a:spLocks noGrp="1"/>
          </p:cNvSpPr>
          <p:nvPr>
            <p:ph idx="1"/>
          </p:nvPr>
        </p:nvSpPr>
        <p:spPr/>
        <p:txBody>
          <a:bodyPr/>
          <a:lstStyle/>
          <a:p>
            <a:r>
              <a:rPr lang="en-US" dirty="0" smtClean="0"/>
              <a:t>Properties defined in one element used in another</a:t>
            </a:r>
          </a:p>
          <a:p>
            <a:pPr lvl="1"/>
            <a:r>
              <a:rPr lang="en-US" dirty="0" err="1" smtClean="0"/>
              <a:t>Grid.Row</a:t>
            </a:r>
            <a:r>
              <a:rPr lang="en-US" dirty="0" smtClean="0"/>
              <a:t>/</a:t>
            </a:r>
            <a:r>
              <a:rPr lang="en-US" dirty="0" err="1" smtClean="0"/>
              <a:t>Grid.Column</a:t>
            </a:r>
            <a:endParaRPr lang="en-US" dirty="0" smtClean="0"/>
          </a:p>
          <a:p>
            <a:r>
              <a:rPr lang="en-US" dirty="0" smtClean="0"/>
              <a:t>Translated into method calls</a:t>
            </a:r>
          </a:p>
          <a:p>
            <a:pPr lvl="1"/>
            <a:r>
              <a:rPr lang="en-US" dirty="0" err="1" smtClean="0"/>
              <a:t>Grid.SetRow</a:t>
            </a:r>
            <a:r>
              <a:rPr lang="en-US" dirty="0" smtClean="0"/>
              <a:t>(</a:t>
            </a:r>
            <a:r>
              <a:rPr lang="en-US" dirty="0" err="1" smtClean="0"/>
              <a:t>control,x</a:t>
            </a:r>
            <a:r>
              <a:rPr lang="en-US" dirty="0" smtClean="0"/>
              <a:t>)</a:t>
            </a:r>
            <a:endParaRPr lang="en-US" dirty="0"/>
          </a:p>
        </p:txBody>
      </p:sp>
    </p:spTree>
    <p:extLst>
      <p:ext uri="{BB962C8B-B14F-4D97-AF65-F5344CB8AC3E}">
        <p14:creationId xmlns:p14="http://schemas.microsoft.com/office/powerpoint/2010/main" val="115389548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Dependency Properties</a:t>
            </a:r>
            <a:endParaRPr lang="en-US" dirty="0"/>
          </a:p>
        </p:txBody>
      </p:sp>
      <p:sp>
        <p:nvSpPr>
          <p:cNvPr id="5" name="Content Placeholder 4"/>
          <p:cNvSpPr>
            <a:spLocks noGrp="1"/>
          </p:cNvSpPr>
          <p:nvPr>
            <p:ph idx="1"/>
          </p:nvPr>
        </p:nvSpPr>
        <p:spPr/>
        <p:txBody>
          <a:bodyPr>
            <a:normAutofit fontScale="92500" lnSpcReduction="10000"/>
          </a:bodyPr>
          <a:lstStyle/>
          <a:p>
            <a:r>
              <a:rPr lang="en-US" dirty="0" smtClean="0"/>
              <a:t>Use more efficient storage</a:t>
            </a:r>
          </a:p>
          <a:p>
            <a:r>
              <a:rPr lang="en-US" dirty="0" smtClean="0"/>
              <a:t>Support additional features</a:t>
            </a:r>
          </a:p>
          <a:p>
            <a:pPr lvl="1"/>
            <a:r>
              <a:rPr lang="en-US" dirty="0" smtClean="0"/>
              <a:t>Change notification</a:t>
            </a:r>
          </a:p>
          <a:p>
            <a:pPr lvl="1"/>
            <a:r>
              <a:rPr lang="en-US" dirty="0" smtClean="0"/>
              <a:t>Dynamic value resolution</a:t>
            </a:r>
          </a:p>
          <a:p>
            <a:r>
              <a:rPr lang="en-US" dirty="0" smtClean="0"/>
              <a:t>Required for key WPF/WIN8/WP8 features</a:t>
            </a:r>
          </a:p>
          <a:p>
            <a:pPr lvl="1"/>
            <a:r>
              <a:rPr lang="en-US" dirty="0" smtClean="0"/>
              <a:t>Animations</a:t>
            </a:r>
          </a:p>
          <a:p>
            <a:pPr lvl="1"/>
            <a:r>
              <a:rPr lang="en-US" dirty="0" err="1" smtClean="0"/>
              <a:t>Databinding</a:t>
            </a:r>
            <a:endParaRPr lang="en-US" dirty="0" smtClean="0"/>
          </a:p>
          <a:p>
            <a:pPr lvl="1"/>
            <a:r>
              <a:rPr lang="en-US" dirty="0" smtClean="0"/>
              <a:t>Styles</a:t>
            </a:r>
          </a:p>
          <a:p>
            <a:r>
              <a:rPr lang="en-US" dirty="0" smtClean="0"/>
              <a:t>Wrapped with “normal” .NET properties</a:t>
            </a:r>
          </a:p>
        </p:txBody>
      </p:sp>
    </p:spTree>
    <p:extLst>
      <p:ext uri="{BB962C8B-B14F-4D97-AF65-F5344CB8AC3E}">
        <p14:creationId xmlns:p14="http://schemas.microsoft.com/office/powerpoint/2010/main" val="279299897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XAML to Executable</a:t>
            </a:r>
            <a:endParaRPr lang="en-US" dirty="0"/>
          </a:p>
        </p:txBody>
      </p:sp>
      <p:sp>
        <p:nvSpPr>
          <p:cNvPr id="3" name="Content Placeholder 2"/>
          <p:cNvSpPr>
            <a:spLocks noGrp="1"/>
          </p:cNvSpPr>
          <p:nvPr>
            <p:ph idx="1"/>
          </p:nvPr>
        </p:nvSpPr>
        <p:spPr/>
        <p:txBody>
          <a:bodyPr/>
          <a:lstStyle/>
          <a:p>
            <a:r>
              <a:rPr lang="en-US" dirty="0" err="1" smtClean="0"/>
              <a:t>InitializeComponent</a:t>
            </a:r>
            <a:r>
              <a:rPr lang="en-US" dirty="0" smtClean="0"/>
              <a:t>()</a:t>
            </a:r>
          </a:p>
          <a:p>
            <a:pPr lvl="1"/>
            <a:r>
              <a:rPr lang="en-US" dirty="0" smtClean="0"/>
              <a:t>In the code behind file </a:t>
            </a:r>
          </a:p>
          <a:p>
            <a:pPr lvl="1"/>
            <a:r>
              <a:rPr lang="en-US" dirty="0" smtClean="0"/>
              <a:t>THIS MUST STAY IN</a:t>
            </a:r>
          </a:p>
          <a:p>
            <a:r>
              <a:rPr lang="en-US" dirty="0" smtClean="0"/>
              <a:t>Compiles to intermediate file</a:t>
            </a:r>
          </a:p>
          <a:p>
            <a:pPr lvl="1"/>
            <a:r>
              <a:rPr lang="en-US" dirty="0" smtClean="0"/>
              <a:t>&lt;filename&gt;.</a:t>
            </a:r>
            <a:r>
              <a:rPr lang="en-US" dirty="0" err="1" smtClean="0"/>
              <a:t>g.cs</a:t>
            </a:r>
            <a:endParaRPr lang="en-US" dirty="0"/>
          </a:p>
          <a:p>
            <a:r>
              <a:rPr lang="en-US" dirty="0" smtClean="0"/>
              <a:t>Gets added to the .exe</a:t>
            </a:r>
            <a:endParaRPr lang="en-US" dirty="0"/>
          </a:p>
        </p:txBody>
      </p:sp>
    </p:spTree>
    <p:extLst>
      <p:ext uri="{BB962C8B-B14F-4D97-AF65-F5344CB8AC3E}">
        <p14:creationId xmlns:p14="http://schemas.microsoft.com/office/powerpoint/2010/main" val="412581157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for Creating XAML Apps</a:t>
            </a:r>
            <a:endParaRPr lang="en-US" dirty="0"/>
          </a:p>
        </p:txBody>
      </p:sp>
      <p:sp>
        <p:nvSpPr>
          <p:cNvPr id="3" name="Content Placeholder 2"/>
          <p:cNvSpPr>
            <a:spLocks noGrp="1"/>
          </p:cNvSpPr>
          <p:nvPr>
            <p:ph idx="1"/>
          </p:nvPr>
        </p:nvSpPr>
        <p:spPr/>
        <p:txBody>
          <a:bodyPr/>
          <a:lstStyle/>
          <a:p>
            <a:r>
              <a:rPr lang="en-US" dirty="0" smtClean="0"/>
              <a:t>Visual Studio</a:t>
            </a:r>
          </a:p>
          <a:p>
            <a:pPr lvl="1"/>
            <a:r>
              <a:rPr lang="en-US" dirty="0" smtClean="0"/>
              <a:t>2013 needed for Universal Apps</a:t>
            </a:r>
          </a:p>
          <a:p>
            <a:r>
              <a:rPr lang="en-US" dirty="0" smtClean="0"/>
              <a:t>Blend</a:t>
            </a:r>
          </a:p>
          <a:p>
            <a:pPr lvl="1"/>
            <a:r>
              <a:rPr lang="en-US" dirty="0" smtClean="0"/>
              <a:t>Now free with Visual Studio</a:t>
            </a:r>
          </a:p>
          <a:p>
            <a:r>
              <a:rPr lang="en-US" dirty="0" smtClean="0"/>
              <a:t>Your favorite editor</a:t>
            </a:r>
          </a:p>
          <a:p>
            <a:pPr lvl="1"/>
            <a:r>
              <a:rPr lang="en-US" dirty="0" smtClean="0"/>
              <a:t>Anything you can do in XAML you can do in code</a:t>
            </a:r>
          </a:p>
          <a:p>
            <a:endParaRPr lang="en-US" dirty="0"/>
          </a:p>
        </p:txBody>
      </p:sp>
    </p:spTree>
    <p:extLst>
      <p:ext uri="{BB962C8B-B14F-4D97-AF65-F5344CB8AC3E}">
        <p14:creationId xmlns:p14="http://schemas.microsoft.com/office/powerpoint/2010/main" val="153908034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Questions?</a:t>
            </a:r>
            <a:endParaRPr lang="en-US" dirty="0"/>
          </a:p>
        </p:txBody>
      </p:sp>
      <p:sp>
        <p:nvSpPr>
          <p:cNvPr id="7" name="Rectangle 6"/>
          <p:cNvSpPr/>
          <p:nvPr/>
        </p:nvSpPr>
        <p:spPr>
          <a:xfrm>
            <a:off x="4495800" y="609600"/>
            <a:ext cx="2638864" cy="5386090"/>
          </a:xfrm>
          <a:prstGeom prst="rect">
            <a:avLst/>
          </a:prstGeom>
          <a:noFill/>
        </p:spPr>
        <p:txBody>
          <a:bodyPr wrap="none" lIns="91440" tIns="45720" rIns="91440" bIns="45720">
            <a:spAutoFit/>
          </a:bodyPr>
          <a:lstStyle/>
          <a:p>
            <a:pPr algn="ctr"/>
            <a:r>
              <a:rPr lang="en-US" sz="34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t>
            </a:r>
            <a:endParaRPr lang="en-US" sz="34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59233896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Layouts and Layout Containers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91380091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Layout</a:t>
            </a:r>
            <a:endParaRPr lang="en-US" dirty="0"/>
          </a:p>
        </p:txBody>
      </p:sp>
      <p:sp>
        <p:nvSpPr>
          <p:cNvPr id="3" name="Content Placeholder 2"/>
          <p:cNvSpPr>
            <a:spLocks noGrp="1"/>
          </p:cNvSpPr>
          <p:nvPr>
            <p:ph idx="1"/>
          </p:nvPr>
        </p:nvSpPr>
        <p:spPr/>
        <p:txBody>
          <a:bodyPr>
            <a:normAutofit/>
          </a:bodyPr>
          <a:lstStyle/>
          <a:p>
            <a:r>
              <a:rPr lang="en-US" dirty="0" smtClean="0"/>
              <a:t>“Web”-like layout model with Flexible Flow</a:t>
            </a:r>
          </a:p>
          <a:p>
            <a:pPr lvl="1"/>
            <a:r>
              <a:rPr lang="en-US" dirty="0" smtClean="0"/>
              <a:t>Gone are explicit sizing, absolute positioning, etc</a:t>
            </a:r>
          </a:p>
          <a:p>
            <a:pPr lvl="1"/>
            <a:r>
              <a:rPr lang="en-US" dirty="0" smtClean="0"/>
              <a:t>Containers try to allocate element’s requested space</a:t>
            </a:r>
          </a:p>
          <a:p>
            <a:r>
              <a:rPr lang="en-US" dirty="0" smtClean="0"/>
              <a:t>Layout Process</a:t>
            </a:r>
          </a:p>
          <a:p>
            <a:pPr lvl="1"/>
            <a:r>
              <a:rPr lang="en-US" dirty="0" smtClean="0"/>
              <a:t>Measure</a:t>
            </a:r>
          </a:p>
          <a:p>
            <a:pPr lvl="2"/>
            <a:r>
              <a:rPr lang="en-US" dirty="0" smtClean="0"/>
              <a:t>Loop through all elements asking for preferred size</a:t>
            </a:r>
          </a:p>
          <a:p>
            <a:pPr lvl="1"/>
            <a:r>
              <a:rPr lang="en-US" dirty="0" smtClean="0"/>
              <a:t>Arrange</a:t>
            </a:r>
          </a:p>
          <a:p>
            <a:pPr lvl="2"/>
            <a:r>
              <a:rPr lang="en-US" dirty="0" smtClean="0"/>
              <a:t>Container places elements in appropriate position</a:t>
            </a:r>
          </a:p>
        </p:txBody>
      </p:sp>
    </p:spTree>
    <p:extLst>
      <p:ext uri="{BB962C8B-B14F-4D97-AF65-F5344CB8AC3E}">
        <p14:creationId xmlns:p14="http://schemas.microsoft.com/office/powerpoint/2010/main" val="57521796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Layout Containers</a:t>
            </a:r>
            <a:endParaRPr lang="en-US" dirty="0"/>
          </a:p>
        </p:txBody>
      </p:sp>
      <p:sp>
        <p:nvSpPr>
          <p:cNvPr id="3" name="Content Placeholder 2"/>
          <p:cNvSpPr>
            <a:spLocks noGrp="1"/>
          </p:cNvSpPr>
          <p:nvPr>
            <p:ph idx="1"/>
          </p:nvPr>
        </p:nvSpPr>
        <p:spPr/>
        <p:txBody>
          <a:bodyPr>
            <a:normAutofit/>
          </a:bodyPr>
          <a:lstStyle/>
          <a:p>
            <a:r>
              <a:rPr lang="en-US" dirty="0" smtClean="0"/>
              <a:t>All derive from the Panel class</a:t>
            </a:r>
          </a:p>
          <a:p>
            <a:r>
              <a:rPr lang="en-US" dirty="0" smtClean="0"/>
              <a:t>Standard</a:t>
            </a:r>
          </a:p>
          <a:p>
            <a:pPr lvl="1"/>
            <a:r>
              <a:rPr lang="en-US" dirty="0" smtClean="0"/>
              <a:t>Grid, </a:t>
            </a:r>
            <a:r>
              <a:rPr lang="en-US" dirty="0" err="1" smtClean="0"/>
              <a:t>UniformGrid</a:t>
            </a:r>
            <a:endParaRPr lang="en-US" dirty="0" smtClean="0"/>
          </a:p>
          <a:p>
            <a:pPr lvl="2"/>
            <a:r>
              <a:rPr lang="en-US" dirty="0" smtClean="0"/>
              <a:t>Most commonly used (default Window Panel)</a:t>
            </a:r>
          </a:p>
          <a:p>
            <a:pPr lvl="1"/>
            <a:r>
              <a:rPr lang="en-US" dirty="0" err="1" smtClean="0"/>
              <a:t>StackPanel</a:t>
            </a:r>
            <a:r>
              <a:rPr lang="en-US" dirty="0" smtClean="0"/>
              <a:t>, </a:t>
            </a:r>
            <a:r>
              <a:rPr lang="en-US" dirty="0" err="1" smtClean="0"/>
              <a:t>WrapPanel</a:t>
            </a:r>
            <a:r>
              <a:rPr lang="en-US" dirty="0" smtClean="0"/>
              <a:t>, </a:t>
            </a:r>
            <a:r>
              <a:rPr lang="en-US" dirty="0" err="1" smtClean="0"/>
              <a:t>DockPanel</a:t>
            </a:r>
            <a:endParaRPr lang="en-US" dirty="0" smtClean="0"/>
          </a:p>
          <a:p>
            <a:pPr lvl="2"/>
            <a:r>
              <a:rPr lang="en-US" dirty="0" smtClean="0"/>
              <a:t>Used for UI Tweaks</a:t>
            </a:r>
          </a:p>
          <a:p>
            <a:pPr lvl="1"/>
            <a:r>
              <a:rPr lang="en-US" dirty="0" smtClean="0"/>
              <a:t>Canvas</a:t>
            </a:r>
          </a:p>
          <a:p>
            <a:pPr lvl="2"/>
            <a:r>
              <a:rPr lang="en-US" dirty="0" smtClean="0"/>
              <a:t>Absolute (think </a:t>
            </a:r>
            <a:r>
              <a:rPr lang="en-US" dirty="0" err="1" smtClean="0"/>
              <a:t>WinForms</a:t>
            </a:r>
            <a:r>
              <a:rPr lang="en-US" dirty="0" smtClean="0"/>
              <a:t>) positioning</a:t>
            </a:r>
          </a:p>
          <a:p>
            <a:pPr lvl="2"/>
            <a:r>
              <a:rPr lang="en-US" dirty="0" err="1" smtClean="0"/>
              <a:t>InkCanvas</a:t>
            </a:r>
            <a:r>
              <a:rPr lang="en-US" dirty="0" smtClean="0"/>
              <a:t> - Supports Digital Ink</a:t>
            </a:r>
          </a:p>
        </p:txBody>
      </p:sp>
    </p:spTree>
    <p:extLst>
      <p:ext uri="{BB962C8B-B14F-4D97-AF65-F5344CB8AC3E}">
        <p14:creationId xmlns:p14="http://schemas.microsoft.com/office/powerpoint/2010/main" val="328223961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Properties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Alignment (Horizontal || Vertical)</a:t>
            </a:r>
          </a:p>
          <a:p>
            <a:pPr lvl="1"/>
            <a:r>
              <a:rPr lang="en-US" dirty="0" smtClean="0"/>
              <a:t>Center, Left/Top, Right/Bottom, Stretch</a:t>
            </a:r>
          </a:p>
          <a:p>
            <a:r>
              <a:rPr lang="en-US" dirty="0" smtClean="0"/>
              <a:t>Margin || Padding</a:t>
            </a:r>
          </a:p>
          <a:p>
            <a:pPr lvl="1"/>
            <a:r>
              <a:rPr lang="en-US" dirty="0" smtClean="0"/>
              <a:t>Left, Top, Right, Bottom</a:t>
            </a:r>
          </a:p>
          <a:p>
            <a:r>
              <a:rPr lang="en-US" dirty="0" err="1" smtClean="0"/>
              <a:t>MinWidth</a:t>
            </a:r>
            <a:r>
              <a:rPr lang="en-US" dirty="0" smtClean="0"/>
              <a:t>/</a:t>
            </a:r>
            <a:r>
              <a:rPr lang="en-US" dirty="0" err="1" smtClean="0"/>
              <a:t>MinHeight</a:t>
            </a:r>
            <a:endParaRPr lang="en-US" dirty="0" smtClean="0"/>
          </a:p>
          <a:p>
            <a:pPr lvl="1"/>
            <a:r>
              <a:rPr lang="en-US" dirty="0" smtClean="0"/>
              <a:t>Requested Minimum dimension</a:t>
            </a:r>
          </a:p>
          <a:p>
            <a:r>
              <a:rPr lang="en-US" dirty="0" err="1" smtClean="0"/>
              <a:t>MaxWidth</a:t>
            </a:r>
            <a:r>
              <a:rPr lang="en-US" dirty="0" smtClean="0"/>
              <a:t>/</a:t>
            </a:r>
            <a:r>
              <a:rPr lang="en-US" dirty="0" err="1" smtClean="0"/>
              <a:t>MaxHeight</a:t>
            </a:r>
            <a:endParaRPr lang="en-US" dirty="0" smtClean="0"/>
          </a:p>
          <a:p>
            <a:pPr lvl="1"/>
            <a:r>
              <a:rPr lang="en-US" dirty="0" smtClean="0"/>
              <a:t>Maximum dimensions (trumps Stretch)</a:t>
            </a:r>
          </a:p>
          <a:p>
            <a:r>
              <a:rPr lang="en-US" dirty="0" smtClean="0"/>
              <a:t>Width/Height – (note: shouldn’t really do this)</a:t>
            </a:r>
          </a:p>
          <a:p>
            <a:pPr lvl="1"/>
            <a:r>
              <a:rPr lang="en-US" dirty="0" smtClean="0"/>
              <a:t>Dimensions (trumps Stretch, trumped by Min/Max settings)</a:t>
            </a:r>
          </a:p>
          <a:p>
            <a:r>
              <a:rPr lang="en-US" dirty="0" err="1" smtClean="0"/>
              <a:t>ActualHeight</a:t>
            </a:r>
            <a:r>
              <a:rPr lang="en-US" dirty="0" smtClean="0"/>
              <a:t>/</a:t>
            </a:r>
            <a:r>
              <a:rPr lang="en-US" dirty="0" err="1" smtClean="0"/>
              <a:t>ActualWidth</a:t>
            </a:r>
            <a:r>
              <a:rPr lang="en-US" dirty="0" smtClean="0"/>
              <a:t> (read only)</a:t>
            </a:r>
            <a:endParaRPr lang="en-US" dirty="0"/>
          </a:p>
        </p:txBody>
      </p:sp>
    </p:spTree>
    <p:extLst>
      <p:ext uri="{BB962C8B-B14F-4D97-AF65-F5344CB8AC3E}">
        <p14:creationId xmlns:p14="http://schemas.microsoft.com/office/powerpoint/2010/main" val="195091208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half" idx="1"/>
          </p:nvPr>
        </p:nvSpPr>
        <p:spPr/>
        <p:txBody>
          <a:bodyPr/>
          <a:lstStyle/>
          <a:p>
            <a:r>
              <a:rPr lang="en-US" dirty="0" smtClean="0"/>
              <a:t>XAML Basics</a:t>
            </a:r>
          </a:p>
          <a:p>
            <a:r>
              <a:rPr lang="en-US" dirty="0" smtClean="0"/>
              <a:t>Layouts</a:t>
            </a:r>
          </a:p>
          <a:p>
            <a:r>
              <a:rPr lang="en-US" dirty="0" smtClean="0"/>
              <a:t>Binding</a:t>
            </a:r>
          </a:p>
          <a:p>
            <a:pPr lvl="1"/>
            <a:r>
              <a:rPr lang="en-US" dirty="0" smtClean="0"/>
              <a:t>Element Binding</a:t>
            </a:r>
          </a:p>
          <a:p>
            <a:pPr lvl="1"/>
            <a:r>
              <a:rPr lang="en-US" dirty="0" smtClean="0"/>
              <a:t>Data Binding</a:t>
            </a:r>
          </a:p>
          <a:p>
            <a:r>
              <a:rPr lang="en-US" dirty="0" smtClean="0"/>
              <a:t>Styles </a:t>
            </a:r>
            <a:r>
              <a:rPr lang="en-US" dirty="0"/>
              <a:t>&amp; Resources</a:t>
            </a:r>
          </a:p>
          <a:p>
            <a:pPr lvl="1"/>
            <a:endParaRPr lang="en-US" dirty="0" smtClean="0"/>
          </a:p>
        </p:txBody>
      </p:sp>
      <p:sp>
        <p:nvSpPr>
          <p:cNvPr id="4" name="Content Placeholder 3"/>
          <p:cNvSpPr>
            <a:spLocks noGrp="1"/>
          </p:cNvSpPr>
          <p:nvPr>
            <p:ph sz="half" idx="2"/>
          </p:nvPr>
        </p:nvSpPr>
        <p:spPr/>
        <p:txBody>
          <a:bodyPr/>
          <a:lstStyle/>
          <a:p>
            <a:r>
              <a:rPr lang="en-US" dirty="0" smtClean="0"/>
              <a:t>MVVM</a:t>
            </a:r>
          </a:p>
          <a:p>
            <a:pPr lvl="1"/>
            <a:r>
              <a:rPr lang="en-US" dirty="0" smtClean="0"/>
              <a:t>Commands</a:t>
            </a:r>
          </a:p>
          <a:p>
            <a:pPr lvl="1"/>
            <a:r>
              <a:rPr lang="en-US" dirty="0" smtClean="0"/>
              <a:t>Observables</a:t>
            </a:r>
          </a:p>
          <a:p>
            <a:pPr lvl="1"/>
            <a:r>
              <a:rPr lang="en-US" dirty="0" smtClean="0"/>
              <a:t>Validation</a:t>
            </a:r>
            <a:endParaRPr lang="en-US" dirty="0"/>
          </a:p>
          <a:p>
            <a:r>
              <a:rPr lang="en-US" dirty="0" smtClean="0"/>
              <a:t>Platform </a:t>
            </a:r>
            <a:r>
              <a:rPr lang="en-US" dirty="0"/>
              <a:t>Specific</a:t>
            </a:r>
          </a:p>
          <a:p>
            <a:pPr lvl="1"/>
            <a:r>
              <a:rPr lang="en-US" dirty="0"/>
              <a:t>WPF</a:t>
            </a:r>
          </a:p>
          <a:p>
            <a:pPr lvl="1"/>
            <a:r>
              <a:rPr lang="en-US" dirty="0"/>
              <a:t>Windows 8.1</a:t>
            </a:r>
          </a:p>
          <a:p>
            <a:pPr lvl="1"/>
            <a:r>
              <a:rPr lang="en-US" dirty="0"/>
              <a:t>Windows Phone</a:t>
            </a:r>
          </a:p>
          <a:p>
            <a:endParaRPr lang="en-US" dirty="0"/>
          </a:p>
        </p:txBody>
      </p:sp>
    </p:spTree>
    <p:extLst>
      <p:ext uri="{BB962C8B-B14F-4D97-AF65-F5344CB8AC3E}">
        <p14:creationId xmlns:p14="http://schemas.microsoft.com/office/powerpoint/2010/main" val="46589400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Measure and Arrange</a:t>
            </a:r>
            <a:endParaRPr lang="en-US" dirty="0"/>
          </a:p>
        </p:txBody>
      </p:sp>
      <p:sp>
        <p:nvSpPr>
          <p:cNvPr id="3" name="Content Placeholder 2"/>
          <p:cNvSpPr>
            <a:spLocks noGrp="1"/>
          </p:cNvSpPr>
          <p:nvPr>
            <p:ph idx="1"/>
          </p:nvPr>
        </p:nvSpPr>
        <p:spPr/>
        <p:txBody>
          <a:bodyPr/>
          <a:lstStyle/>
          <a:p>
            <a:r>
              <a:rPr lang="en-US" dirty="0" smtClean="0"/>
              <a:t>Containers check (in order):</a:t>
            </a:r>
          </a:p>
          <a:p>
            <a:pPr lvl="1"/>
            <a:r>
              <a:rPr lang="en-US" dirty="0" smtClean="0"/>
              <a:t>Minimum Size</a:t>
            </a:r>
          </a:p>
          <a:p>
            <a:pPr lvl="1"/>
            <a:r>
              <a:rPr lang="en-US" dirty="0" smtClean="0"/>
              <a:t>Maximum Size</a:t>
            </a:r>
          </a:p>
          <a:p>
            <a:pPr lvl="1"/>
            <a:r>
              <a:rPr lang="en-US" dirty="0" smtClean="0"/>
              <a:t>The content</a:t>
            </a:r>
          </a:p>
          <a:p>
            <a:pPr lvl="1"/>
            <a:r>
              <a:rPr lang="en-US" dirty="0" smtClean="0"/>
              <a:t>Size of the container (clipping if necessary)</a:t>
            </a:r>
          </a:p>
          <a:p>
            <a:pPr lvl="1"/>
            <a:r>
              <a:rPr lang="en-US" dirty="0" smtClean="0"/>
              <a:t>Alignment</a:t>
            </a:r>
          </a:p>
          <a:p>
            <a:pPr lvl="1"/>
            <a:endParaRPr lang="en-US" dirty="0"/>
          </a:p>
        </p:txBody>
      </p:sp>
    </p:spTree>
    <p:extLst>
      <p:ext uri="{BB962C8B-B14F-4D97-AF65-F5344CB8AC3E}">
        <p14:creationId xmlns:p14="http://schemas.microsoft.com/office/powerpoint/2010/main" val="24168701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Border</a:t>
            </a:r>
            <a:endParaRPr lang="en-US" dirty="0"/>
          </a:p>
        </p:txBody>
      </p:sp>
      <p:sp>
        <p:nvSpPr>
          <p:cNvPr id="3" name="Content Placeholder 2"/>
          <p:cNvSpPr>
            <a:spLocks noGrp="1"/>
          </p:cNvSpPr>
          <p:nvPr>
            <p:ph sz="half" idx="1"/>
          </p:nvPr>
        </p:nvSpPr>
        <p:spPr/>
        <p:txBody>
          <a:bodyPr/>
          <a:lstStyle/>
          <a:p>
            <a:r>
              <a:rPr lang="en-US" dirty="0" smtClean="0"/>
              <a:t>Not a true layout panel</a:t>
            </a:r>
          </a:p>
          <a:p>
            <a:r>
              <a:rPr lang="en-US" dirty="0" smtClean="0"/>
              <a:t>Provides:</a:t>
            </a:r>
          </a:p>
          <a:p>
            <a:pPr lvl="1"/>
            <a:r>
              <a:rPr lang="en-US" dirty="0" smtClean="0"/>
              <a:t>Border</a:t>
            </a:r>
          </a:p>
          <a:p>
            <a:pPr lvl="1"/>
            <a:r>
              <a:rPr lang="en-US" dirty="0" smtClean="0"/>
              <a:t>Background</a:t>
            </a:r>
          </a:p>
          <a:p>
            <a:pPr lvl="1"/>
            <a:r>
              <a:rPr lang="en-US" dirty="0" smtClean="0"/>
              <a:t>Rounded Corners</a:t>
            </a:r>
            <a:endParaRPr lang="en-US" dirty="0"/>
          </a:p>
        </p:txBody>
      </p:sp>
      <p:sp>
        <p:nvSpPr>
          <p:cNvPr id="4" name="Text Placeholder 3"/>
          <p:cNvSpPr>
            <a:spLocks noGrp="1"/>
          </p:cNvSpPr>
          <p:nvPr>
            <p:ph type="body" sz="quarter" idx="10"/>
          </p:nvPr>
        </p:nvSpPr>
        <p:spPr/>
        <p:txBody>
          <a:bodyPr/>
          <a:lstStyle/>
          <a:p>
            <a:r>
              <a:rPr lang="en-US" dirty="0">
                <a:solidFill>
                  <a:srgbClr val="0000FF"/>
                </a:solidFill>
              </a:rPr>
              <a:t>&lt;</a:t>
            </a:r>
            <a:r>
              <a:rPr lang="en-US" dirty="0">
                <a:solidFill>
                  <a:srgbClr val="800000"/>
                </a:solidFill>
              </a:rPr>
              <a:t>Border </a:t>
            </a:r>
            <a:r>
              <a:rPr lang="en-US" dirty="0" err="1">
                <a:solidFill>
                  <a:srgbClr val="FF0000"/>
                </a:solidFill>
              </a:rPr>
              <a:t>Grid.Row</a:t>
            </a:r>
            <a:r>
              <a:rPr lang="en-US" dirty="0">
                <a:solidFill>
                  <a:srgbClr val="0000FF"/>
                </a:solidFill>
              </a:rPr>
              <a:t>="1"</a:t>
            </a:r>
            <a:r>
              <a:rPr lang="en-US" dirty="0">
                <a:solidFill>
                  <a:srgbClr val="FF0000"/>
                </a:solidFill>
              </a:rPr>
              <a:t> Background</a:t>
            </a:r>
            <a:r>
              <a:rPr lang="en-US" dirty="0">
                <a:solidFill>
                  <a:srgbClr val="0000FF"/>
                </a:solidFill>
              </a:rPr>
              <a:t>="Aqua"</a:t>
            </a:r>
            <a:r>
              <a:rPr lang="en-US" dirty="0">
                <a:solidFill>
                  <a:srgbClr val="FF0000"/>
                </a:solidFill>
              </a:rPr>
              <a:t> </a:t>
            </a:r>
            <a:r>
              <a:rPr lang="en-US" dirty="0" err="1">
                <a:solidFill>
                  <a:srgbClr val="FF0000"/>
                </a:solidFill>
              </a:rPr>
              <a:t>CornerRadius</a:t>
            </a:r>
            <a:r>
              <a:rPr lang="en-US" dirty="0">
                <a:solidFill>
                  <a:srgbClr val="0000FF"/>
                </a:solidFill>
              </a:rPr>
              <a:t>="45"</a:t>
            </a:r>
            <a:r>
              <a:rPr lang="en-US" dirty="0">
                <a:solidFill>
                  <a:srgbClr val="FF0000"/>
                </a:solidFill>
              </a:rPr>
              <a:t> </a:t>
            </a:r>
            <a:r>
              <a:rPr lang="en-US" dirty="0" err="1">
                <a:solidFill>
                  <a:srgbClr val="FF0000"/>
                </a:solidFill>
              </a:rPr>
              <a:t>BorderBrush</a:t>
            </a:r>
            <a:r>
              <a:rPr lang="en-US" dirty="0">
                <a:solidFill>
                  <a:srgbClr val="0000FF"/>
                </a:solidFill>
              </a:rPr>
              <a:t>="</a:t>
            </a:r>
            <a:r>
              <a:rPr lang="en-US" dirty="0" err="1">
                <a:solidFill>
                  <a:srgbClr val="0000FF"/>
                </a:solidFill>
              </a:rPr>
              <a:t>BlueViolet</a:t>
            </a:r>
            <a:r>
              <a:rPr lang="en-US" dirty="0">
                <a:solidFill>
                  <a:srgbClr val="0000FF"/>
                </a:solidFill>
              </a:rPr>
              <a:t>"&gt;</a:t>
            </a:r>
            <a:r>
              <a:rPr lang="en-US" dirty="0">
                <a:solidFill>
                  <a:srgbClr val="000000"/>
                </a:solidFill>
              </a:rPr>
              <a:t> </a:t>
            </a:r>
            <a:br>
              <a:rPr lang="en-US" dirty="0">
                <a:solidFill>
                  <a:srgbClr val="000000"/>
                </a:solidFill>
              </a:rPr>
            </a:br>
            <a:r>
              <a:rPr lang="en-US" dirty="0">
                <a:solidFill>
                  <a:srgbClr val="000000"/>
                </a:solidFill>
              </a:rPr>
              <a:t>   </a:t>
            </a:r>
            <a:r>
              <a:rPr lang="en-US" dirty="0">
                <a:solidFill>
                  <a:srgbClr val="0000FF"/>
                </a:solidFill>
              </a:rPr>
              <a:t>&lt;</a:t>
            </a:r>
            <a:r>
              <a:rPr lang="en-US" dirty="0">
                <a:solidFill>
                  <a:srgbClr val="800000"/>
                </a:solidFill>
              </a:rPr>
              <a:t>Grid</a:t>
            </a:r>
            <a:r>
              <a:rPr lang="en-US" dirty="0">
                <a:solidFill>
                  <a:srgbClr val="0000FF"/>
                </a:solidFill>
              </a:rPr>
              <a:t>&gt;</a:t>
            </a:r>
            <a:r>
              <a:rPr lang="en-US" dirty="0">
                <a:solidFill>
                  <a:srgbClr val="000000"/>
                </a:solidFill>
              </a:rPr>
              <a:t> </a:t>
            </a:r>
            <a:br>
              <a:rPr lang="en-US" dirty="0">
                <a:solidFill>
                  <a:srgbClr val="000000"/>
                </a:solidFill>
              </a:rPr>
            </a:br>
            <a:r>
              <a:rPr lang="en-US" dirty="0">
                <a:solidFill>
                  <a:srgbClr val="000000"/>
                </a:solidFill>
              </a:rPr>
              <a:t/>
            </a:r>
            <a:br>
              <a:rPr lang="en-US" dirty="0">
                <a:solidFill>
                  <a:srgbClr val="000000"/>
                </a:solidFill>
              </a:rPr>
            </a:br>
            <a:r>
              <a:rPr lang="en-US" dirty="0">
                <a:solidFill>
                  <a:srgbClr val="000000"/>
                </a:solidFill>
              </a:rPr>
              <a:t>   </a:t>
            </a:r>
            <a:r>
              <a:rPr lang="en-US" dirty="0">
                <a:solidFill>
                  <a:srgbClr val="0000FF"/>
                </a:solidFill>
              </a:rPr>
              <a:t>&lt;/</a:t>
            </a:r>
            <a:r>
              <a:rPr lang="en-US" dirty="0">
                <a:solidFill>
                  <a:srgbClr val="800000"/>
                </a:solidFill>
              </a:rPr>
              <a:t>Grid</a:t>
            </a:r>
            <a:r>
              <a:rPr lang="en-US" dirty="0">
                <a:solidFill>
                  <a:srgbClr val="0000FF"/>
                </a:solidFill>
              </a:rPr>
              <a:t>&gt;</a:t>
            </a:r>
            <a:r>
              <a:rPr lang="en-US" dirty="0">
                <a:solidFill>
                  <a:srgbClr val="000000"/>
                </a:solidFill>
              </a:rPr>
              <a:t> </a:t>
            </a:r>
            <a:br>
              <a:rPr lang="en-US" dirty="0">
                <a:solidFill>
                  <a:srgbClr val="000000"/>
                </a:solidFill>
              </a:rPr>
            </a:br>
            <a:r>
              <a:rPr lang="en-US" dirty="0" smtClean="0">
                <a:solidFill>
                  <a:srgbClr val="0000FF"/>
                </a:solidFill>
              </a:rPr>
              <a:t>&lt;/</a:t>
            </a:r>
            <a:r>
              <a:rPr lang="en-US" dirty="0">
                <a:solidFill>
                  <a:srgbClr val="800000"/>
                </a:solidFill>
              </a:rPr>
              <a:t>Border</a:t>
            </a:r>
            <a:r>
              <a:rPr lang="en-US" dirty="0">
                <a:solidFill>
                  <a:srgbClr val="0000FF"/>
                </a:solidFill>
              </a:rPr>
              <a:t>&gt;</a:t>
            </a:r>
            <a:r>
              <a:rPr lang="en-US" dirty="0">
                <a:solidFill>
                  <a:srgbClr val="000000"/>
                </a:solidFill>
              </a:rPr>
              <a:t> </a:t>
            </a:r>
            <a:br>
              <a:rPr lang="en-US" dirty="0">
                <a:solidFill>
                  <a:srgbClr val="000000"/>
                </a:solidFill>
              </a:rPr>
            </a:br>
            <a:endParaRPr lang="en-US" dirty="0">
              <a:solidFill>
                <a:srgbClr val="000000"/>
              </a:solidFill>
            </a:endParaRPr>
          </a:p>
          <a:p>
            <a:r>
              <a:rPr lang="en-US" dirty="0"/>
              <a:t/>
            </a:r>
            <a:br>
              <a:rPr lang="en-US" dirty="0"/>
            </a:br>
            <a:endParaRPr lang="en-US" dirty="0"/>
          </a:p>
        </p:txBody>
      </p:sp>
    </p:spTree>
    <p:extLst>
      <p:ext uri="{BB962C8B-B14F-4D97-AF65-F5344CB8AC3E}">
        <p14:creationId xmlns:p14="http://schemas.microsoft.com/office/powerpoint/2010/main" val="172292740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StackPanel</a:t>
            </a:r>
            <a:endParaRPr lang="en-US" dirty="0"/>
          </a:p>
        </p:txBody>
      </p:sp>
      <p:sp>
        <p:nvSpPr>
          <p:cNvPr id="3" name="Content Placeholder 2"/>
          <p:cNvSpPr>
            <a:spLocks noGrp="1"/>
          </p:cNvSpPr>
          <p:nvPr>
            <p:ph sz="half" idx="1"/>
          </p:nvPr>
        </p:nvSpPr>
        <p:spPr/>
        <p:txBody>
          <a:bodyPr/>
          <a:lstStyle/>
          <a:p>
            <a:r>
              <a:rPr lang="en-US" dirty="0" smtClean="0"/>
              <a:t>Stacks children in a single row or column</a:t>
            </a:r>
          </a:p>
          <a:p>
            <a:r>
              <a:rPr lang="en-US" dirty="0" smtClean="0"/>
              <a:t>Typically used nested in another panel</a:t>
            </a:r>
            <a:endParaRPr lang="en-US" dirty="0"/>
          </a:p>
        </p:txBody>
      </p:sp>
      <p:sp>
        <p:nvSpPr>
          <p:cNvPr id="4" name="Text Placeholder 3"/>
          <p:cNvSpPr>
            <a:spLocks noGrp="1"/>
          </p:cNvSpPr>
          <p:nvPr>
            <p:ph type="body" sz="quarter" idx="10"/>
          </p:nvPr>
        </p:nvSpPr>
        <p:spPr/>
        <p:txBody>
          <a:bodyPr/>
          <a:lstStyle/>
          <a:p>
            <a:r>
              <a:rPr lang="en-US" dirty="0">
                <a:solidFill>
                  <a:srgbClr val="0000FF"/>
                </a:solidFill>
              </a:rPr>
              <a:t>&lt;</a:t>
            </a:r>
            <a:r>
              <a:rPr lang="en-US" dirty="0" err="1">
                <a:solidFill>
                  <a:srgbClr val="800000"/>
                </a:solidFill>
              </a:rPr>
              <a:t>StackPanel</a:t>
            </a:r>
            <a:r>
              <a:rPr lang="en-US" dirty="0">
                <a:solidFill>
                  <a:srgbClr val="800000"/>
                </a:solidFill>
              </a:rPr>
              <a:t> </a:t>
            </a:r>
            <a:r>
              <a:rPr lang="en-US" dirty="0">
                <a:solidFill>
                  <a:srgbClr val="FF0000"/>
                </a:solidFill>
              </a:rPr>
              <a:t>Name</a:t>
            </a:r>
            <a:r>
              <a:rPr lang="en-US" dirty="0">
                <a:solidFill>
                  <a:srgbClr val="0000FF"/>
                </a:solidFill>
              </a:rPr>
              <a:t>="</a:t>
            </a:r>
            <a:r>
              <a:rPr lang="en-US" dirty="0" err="1">
                <a:solidFill>
                  <a:srgbClr val="0000FF"/>
                </a:solidFill>
              </a:rPr>
              <a:t>MyStackPanel</a:t>
            </a:r>
            <a:r>
              <a:rPr lang="en-US" dirty="0">
                <a:solidFill>
                  <a:srgbClr val="0000FF"/>
                </a:solidFill>
              </a:rPr>
              <a:t>"</a:t>
            </a:r>
            <a:r>
              <a:rPr lang="en-US" dirty="0">
                <a:solidFill>
                  <a:srgbClr val="FF0000"/>
                </a:solidFill>
              </a:rPr>
              <a:t> Orientation</a:t>
            </a:r>
            <a:r>
              <a:rPr lang="en-US" dirty="0">
                <a:solidFill>
                  <a:srgbClr val="0000FF"/>
                </a:solidFill>
              </a:rPr>
              <a:t>="Vertical"</a:t>
            </a:r>
            <a:r>
              <a:rPr lang="en-US" dirty="0">
                <a:solidFill>
                  <a:srgbClr val="FF0000"/>
                </a:solidFill>
              </a:rPr>
              <a:t> </a:t>
            </a:r>
            <a:r>
              <a:rPr lang="en-US" dirty="0">
                <a:solidFill>
                  <a:srgbClr val="0000FF"/>
                </a:solidFill>
              </a:rPr>
              <a:t>&gt;</a:t>
            </a:r>
            <a:r>
              <a:rPr lang="en-US" dirty="0">
                <a:solidFill>
                  <a:srgbClr val="000000"/>
                </a:solidFill>
              </a:rPr>
              <a:t> </a:t>
            </a:r>
            <a:br>
              <a:rPr lang="en-US" dirty="0">
                <a:solidFill>
                  <a:srgbClr val="000000"/>
                </a:solidFill>
              </a:rPr>
            </a:br>
            <a:r>
              <a:rPr lang="en-US" dirty="0">
                <a:solidFill>
                  <a:srgbClr val="000000"/>
                </a:solidFill>
              </a:rPr>
              <a:t>   </a:t>
            </a:r>
            <a:r>
              <a:rPr lang="en-US" dirty="0" smtClean="0">
                <a:solidFill>
                  <a:srgbClr val="008000"/>
                </a:solidFill>
              </a:rPr>
              <a:t>&lt;!-- </a:t>
            </a:r>
            <a:r>
              <a:rPr lang="en-US" b="0" dirty="0" smtClean="0">
                <a:solidFill>
                  <a:srgbClr val="008000"/>
                </a:solidFill>
              </a:rPr>
              <a:t>Children</a:t>
            </a:r>
            <a:r>
              <a:rPr lang="en-US" dirty="0" smtClean="0">
                <a:solidFill>
                  <a:srgbClr val="008000"/>
                </a:solidFill>
              </a:rPr>
              <a:t> </a:t>
            </a:r>
            <a:r>
              <a:rPr lang="en-US" dirty="0">
                <a:solidFill>
                  <a:srgbClr val="008000"/>
                </a:solidFill>
              </a:rPr>
              <a:t>--&gt;</a:t>
            </a:r>
            <a:r>
              <a:rPr lang="en-US" dirty="0">
                <a:solidFill>
                  <a:srgbClr val="000000"/>
                </a:solidFill>
              </a:rPr>
              <a:t> </a:t>
            </a:r>
            <a:br>
              <a:rPr lang="en-US" dirty="0">
                <a:solidFill>
                  <a:srgbClr val="000000"/>
                </a:solidFill>
              </a:rPr>
            </a:br>
            <a:r>
              <a:rPr lang="en-US" dirty="0" smtClean="0">
                <a:solidFill>
                  <a:srgbClr val="0000FF"/>
                </a:solidFill>
              </a:rPr>
              <a:t>&lt;/</a:t>
            </a:r>
            <a:r>
              <a:rPr lang="en-US" dirty="0" err="1">
                <a:solidFill>
                  <a:srgbClr val="800000"/>
                </a:solidFill>
              </a:rPr>
              <a:t>StackPanel</a:t>
            </a:r>
            <a:r>
              <a:rPr lang="en-US" dirty="0">
                <a:solidFill>
                  <a:srgbClr val="0000FF"/>
                </a:solidFill>
              </a:rPr>
              <a:t>&gt;</a:t>
            </a:r>
            <a:r>
              <a:rPr lang="en-US" dirty="0">
                <a:solidFill>
                  <a:srgbClr val="000000"/>
                </a:solidFill>
              </a:rPr>
              <a:t> </a:t>
            </a:r>
            <a:br>
              <a:rPr lang="en-US" dirty="0">
                <a:solidFill>
                  <a:srgbClr val="000000"/>
                </a:solidFill>
              </a:rPr>
            </a:br>
            <a:endParaRPr lang="en-US" dirty="0"/>
          </a:p>
          <a:p>
            <a:r>
              <a:rPr lang="en-US" dirty="0"/>
              <a:t/>
            </a:r>
            <a:br>
              <a:rPr lang="en-US" dirty="0"/>
            </a:br>
            <a:endParaRPr lang="en-US" dirty="0"/>
          </a:p>
        </p:txBody>
      </p:sp>
    </p:spTree>
    <p:extLst>
      <p:ext uri="{BB962C8B-B14F-4D97-AF65-F5344CB8AC3E}">
        <p14:creationId xmlns:p14="http://schemas.microsoft.com/office/powerpoint/2010/main" val="735145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 Panel</a:t>
            </a:r>
            <a:endParaRPr lang="en-US" dirty="0"/>
          </a:p>
        </p:txBody>
      </p:sp>
      <p:sp>
        <p:nvSpPr>
          <p:cNvPr id="3" name="Content Placeholder 2"/>
          <p:cNvSpPr>
            <a:spLocks noGrp="1"/>
          </p:cNvSpPr>
          <p:nvPr>
            <p:ph sz="half" idx="1"/>
          </p:nvPr>
        </p:nvSpPr>
        <p:spPr/>
        <p:txBody>
          <a:bodyPr/>
          <a:lstStyle/>
          <a:p>
            <a:r>
              <a:rPr lang="en-US" dirty="0" smtClean="0"/>
              <a:t>Stacks children in row or column</a:t>
            </a:r>
          </a:p>
          <a:p>
            <a:r>
              <a:rPr lang="en-US" dirty="0" smtClean="0"/>
              <a:t>Wraps children around who don’t fit on one row</a:t>
            </a:r>
          </a:p>
          <a:p>
            <a:r>
              <a:rPr lang="en-US" dirty="0"/>
              <a:t>Typically used nested in another </a:t>
            </a:r>
            <a:r>
              <a:rPr lang="en-US" dirty="0" smtClean="0"/>
              <a:t>panel</a:t>
            </a:r>
            <a:endParaRPr lang="en-US" dirty="0"/>
          </a:p>
        </p:txBody>
      </p:sp>
      <p:sp>
        <p:nvSpPr>
          <p:cNvPr id="4" name="Text Placeholder 3"/>
          <p:cNvSpPr>
            <a:spLocks noGrp="1"/>
          </p:cNvSpPr>
          <p:nvPr>
            <p:ph type="body" sz="quarter" idx="10"/>
          </p:nvPr>
        </p:nvSpPr>
        <p:spPr/>
        <p:txBody>
          <a:bodyPr/>
          <a:lstStyle/>
          <a:p>
            <a:r>
              <a:rPr lang="en-US" dirty="0">
                <a:solidFill>
                  <a:srgbClr val="0000FF"/>
                </a:solidFill>
              </a:rPr>
              <a:t>&lt;</a:t>
            </a:r>
            <a:r>
              <a:rPr lang="en-US" dirty="0" err="1">
                <a:solidFill>
                  <a:srgbClr val="800000"/>
                </a:solidFill>
              </a:rPr>
              <a:t>WrapPanel</a:t>
            </a:r>
            <a:r>
              <a:rPr lang="en-US" dirty="0">
                <a:solidFill>
                  <a:srgbClr val="800000"/>
                </a:solidFill>
              </a:rPr>
              <a:t> </a:t>
            </a:r>
            <a:r>
              <a:rPr lang="en-US" dirty="0">
                <a:solidFill>
                  <a:srgbClr val="FF0000"/>
                </a:solidFill>
              </a:rPr>
              <a:t>Name</a:t>
            </a:r>
            <a:r>
              <a:rPr lang="en-US" dirty="0">
                <a:solidFill>
                  <a:srgbClr val="0000FF"/>
                </a:solidFill>
              </a:rPr>
              <a:t>="</a:t>
            </a:r>
            <a:r>
              <a:rPr lang="en-US" dirty="0" err="1">
                <a:solidFill>
                  <a:srgbClr val="0000FF"/>
                </a:solidFill>
              </a:rPr>
              <a:t>MyWrapPanel</a:t>
            </a:r>
            <a:r>
              <a:rPr lang="en-US" dirty="0">
                <a:solidFill>
                  <a:srgbClr val="0000FF"/>
                </a:solidFill>
              </a:rPr>
              <a:t>"</a:t>
            </a:r>
            <a:r>
              <a:rPr lang="en-US" dirty="0">
                <a:solidFill>
                  <a:srgbClr val="FF0000"/>
                </a:solidFill>
              </a:rPr>
              <a:t> Orientation</a:t>
            </a:r>
            <a:r>
              <a:rPr lang="en-US" dirty="0">
                <a:solidFill>
                  <a:srgbClr val="0000FF"/>
                </a:solidFill>
              </a:rPr>
              <a:t>="Horizontal"&gt;</a:t>
            </a:r>
            <a:r>
              <a:rPr lang="en-US" dirty="0">
                <a:solidFill>
                  <a:srgbClr val="000000"/>
                </a:solidFill>
              </a:rPr>
              <a:t> </a:t>
            </a:r>
            <a:br>
              <a:rPr lang="en-US" dirty="0">
                <a:solidFill>
                  <a:srgbClr val="000000"/>
                </a:solidFill>
              </a:rPr>
            </a:br>
            <a:r>
              <a:rPr lang="en-US" dirty="0">
                <a:solidFill>
                  <a:srgbClr val="000000"/>
                </a:solidFill>
              </a:rPr>
              <a:t>   </a:t>
            </a:r>
            <a:r>
              <a:rPr lang="en-US" dirty="0">
                <a:solidFill>
                  <a:srgbClr val="008000"/>
                </a:solidFill>
              </a:rPr>
              <a:t>&lt;!-- Children --&gt;</a:t>
            </a:r>
            <a:r>
              <a:rPr lang="en-US" dirty="0">
                <a:solidFill>
                  <a:srgbClr val="000000"/>
                </a:solidFill>
              </a:rPr>
              <a:t> </a:t>
            </a:r>
            <a:br>
              <a:rPr lang="en-US" dirty="0">
                <a:solidFill>
                  <a:srgbClr val="000000"/>
                </a:solidFill>
              </a:rPr>
            </a:br>
            <a:r>
              <a:rPr lang="en-US" dirty="0" smtClean="0">
                <a:solidFill>
                  <a:srgbClr val="0000FF"/>
                </a:solidFill>
              </a:rPr>
              <a:t>&lt;/</a:t>
            </a:r>
            <a:r>
              <a:rPr lang="en-US" dirty="0" err="1">
                <a:solidFill>
                  <a:srgbClr val="800000"/>
                </a:solidFill>
              </a:rPr>
              <a:t>WrapPanel</a:t>
            </a:r>
            <a:r>
              <a:rPr lang="en-US" dirty="0">
                <a:solidFill>
                  <a:srgbClr val="0000FF"/>
                </a:solidFill>
              </a:rPr>
              <a:t>&gt;</a:t>
            </a:r>
            <a:r>
              <a:rPr lang="en-US" dirty="0">
                <a:solidFill>
                  <a:srgbClr val="000000"/>
                </a:solidFill>
              </a:rPr>
              <a:t> </a:t>
            </a:r>
            <a:endParaRPr lang="en-US" dirty="0"/>
          </a:p>
        </p:txBody>
      </p:sp>
    </p:spTree>
    <p:extLst>
      <p:ext uri="{BB962C8B-B14F-4D97-AF65-F5344CB8AC3E}">
        <p14:creationId xmlns:p14="http://schemas.microsoft.com/office/powerpoint/2010/main" val="140059786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 Panel</a:t>
            </a:r>
            <a:endParaRPr lang="en-US" dirty="0"/>
          </a:p>
        </p:txBody>
      </p:sp>
      <p:sp>
        <p:nvSpPr>
          <p:cNvPr id="3" name="Content Placeholder 2"/>
          <p:cNvSpPr>
            <a:spLocks noGrp="1"/>
          </p:cNvSpPr>
          <p:nvPr>
            <p:ph sz="half" idx="1"/>
          </p:nvPr>
        </p:nvSpPr>
        <p:spPr/>
        <p:txBody>
          <a:bodyPr/>
          <a:lstStyle/>
          <a:p>
            <a:r>
              <a:rPr lang="en-US" dirty="0" smtClean="0"/>
              <a:t>Stretches controls against its edges</a:t>
            </a:r>
          </a:p>
          <a:p>
            <a:pPr lvl="1"/>
            <a:r>
              <a:rPr lang="en-US" dirty="0" smtClean="0"/>
              <a:t>Top, Right, Bottom, Left</a:t>
            </a:r>
          </a:p>
          <a:p>
            <a:r>
              <a:rPr lang="en-US" dirty="0" smtClean="0"/>
              <a:t>Use </a:t>
            </a:r>
            <a:r>
              <a:rPr lang="en-US" dirty="0" err="1" smtClean="0"/>
              <a:t>LastChildFill</a:t>
            </a:r>
            <a:r>
              <a:rPr lang="en-US" dirty="0" smtClean="0"/>
              <a:t> to fill the middle</a:t>
            </a:r>
            <a:endParaRPr lang="en-US" dirty="0"/>
          </a:p>
        </p:txBody>
      </p:sp>
      <p:sp>
        <p:nvSpPr>
          <p:cNvPr id="4" name="Text Placeholder 3"/>
          <p:cNvSpPr>
            <a:spLocks noGrp="1"/>
          </p:cNvSpPr>
          <p:nvPr>
            <p:ph type="body" sz="quarter" idx="10"/>
          </p:nvPr>
        </p:nvSpPr>
        <p:spPr/>
        <p:txBody>
          <a:bodyPr/>
          <a:lstStyle/>
          <a:p>
            <a:r>
              <a:rPr lang="en-US" sz="1600" dirty="0">
                <a:solidFill>
                  <a:srgbClr val="0000FF"/>
                </a:solidFill>
              </a:rPr>
              <a:t>&lt;</a:t>
            </a:r>
            <a:r>
              <a:rPr lang="en-US" sz="1600" dirty="0" err="1">
                <a:solidFill>
                  <a:srgbClr val="800000"/>
                </a:solidFill>
              </a:rPr>
              <a:t>DockPanel</a:t>
            </a:r>
            <a:r>
              <a:rPr lang="en-US" sz="1600" dirty="0">
                <a:solidFill>
                  <a:srgbClr val="800000"/>
                </a:solidFill>
              </a:rPr>
              <a:t> </a:t>
            </a:r>
            <a:r>
              <a:rPr lang="en-US" sz="1600" dirty="0" err="1" smtClean="0">
                <a:solidFill>
                  <a:srgbClr val="FF0000"/>
                </a:solidFill>
              </a:rPr>
              <a:t>LastChildFill</a:t>
            </a:r>
            <a:r>
              <a:rPr lang="en-US" sz="1600" dirty="0">
                <a:solidFill>
                  <a:srgbClr val="0000FF"/>
                </a:solidFill>
              </a:rPr>
              <a:t>="True"&gt;</a:t>
            </a:r>
            <a:r>
              <a:rPr lang="en-US" sz="1600" dirty="0">
                <a:solidFill>
                  <a:srgbClr val="000000"/>
                </a:solidFill>
              </a:rPr>
              <a:t> </a:t>
            </a:r>
            <a:br>
              <a:rPr lang="en-US" sz="1600" dirty="0">
                <a:solidFill>
                  <a:srgbClr val="000000"/>
                </a:solidFill>
              </a:rPr>
            </a:br>
            <a:r>
              <a:rPr lang="en-US" sz="1600" dirty="0" smtClean="0">
                <a:solidFill>
                  <a:srgbClr val="000000"/>
                </a:solidFill>
              </a:rPr>
              <a:t> </a:t>
            </a:r>
            <a:r>
              <a:rPr lang="en-US" sz="1600" dirty="0" smtClean="0">
                <a:solidFill>
                  <a:srgbClr val="0000FF"/>
                </a:solidFill>
              </a:rPr>
              <a:t>&lt;</a:t>
            </a:r>
            <a:r>
              <a:rPr lang="en-US" sz="1600" dirty="0">
                <a:solidFill>
                  <a:srgbClr val="800000"/>
                </a:solidFill>
              </a:rPr>
              <a:t>Button </a:t>
            </a:r>
            <a:r>
              <a:rPr lang="en-US" sz="1600" dirty="0" err="1">
                <a:solidFill>
                  <a:srgbClr val="FF0000"/>
                </a:solidFill>
              </a:rPr>
              <a:t>DockPanel.Dock</a:t>
            </a:r>
            <a:r>
              <a:rPr lang="en-US" sz="1600" dirty="0">
                <a:solidFill>
                  <a:srgbClr val="0000FF"/>
                </a:solidFill>
              </a:rPr>
              <a:t>="</a:t>
            </a:r>
            <a:r>
              <a:rPr lang="en-US" sz="1600" dirty="0" smtClean="0">
                <a:solidFill>
                  <a:srgbClr val="0000FF"/>
                </a:solidFill>
              </a:rPr>
              <a:t>Top" &gt;</a:t>
            </a:r>
            <a:r>
              <a:rPr lang="en-US" sz="1600" dirty="0">
                <a:solidFill>
                  <a:srgbClr val="000000"/>
                </a:solidFill>
              </a:rPr>
              <a:t>First</a:t>
            </a:r>
            <a:r>
              <a:rPr lang="en-US" sz="1600" dirty="0">
                <a:solidFill>
                  <a:srgbClr val="0000FF"/>
                </a:solidFill>
              </a:rPr>
              <a:t>&lt;/</a:t>
            </a:r>
            <a:r>
              <a:rPr lang="en-US" sz="1600" dirty="0">
                <a:solidFill>
                  <a:srgbClr val="800000"/>
                </a:solidFill>
              </a:rPr>
              <a:t>Button</a:t>
            </a:r>
            <a:r>
              <a:rPr lang="en-US" sz="1600" dirty="0">
                <a:solidFill>
                  <a:srgbClr val="0000FF"/>
                </a:solidFill>
              </a:rPr>
              <a:t>&gt;</a:t>
            </a:r>
            <a:r>
              <a:rPr lang="en-US" sz="1600" dirty="0">
                <a:solidFill>
                  <a:srgbClr val="000000"/>
                </a:solidFill>
              </a:rPr>
              <a:t> </a:t>
            </a:r>
            <a:br>
              <a:rPr lang="en-US" sz="1600" dirty="0">
                <a:solidFill>
                  <a:srgbClr val="000000"/>
                </a:solidFill>
              </a:rPr>
            </a:br>
            <a:r>
              <a:rPr lang="en-US" sz="1600" dirty="0" smtClean="0">
                <a:solidFill>
                  <a:srgbClr val="000000"/>
                </a:solidFill>
              </a:rPr>
              <a:t> </a:t>
            </a:r>
            <a:r>
              <a:rPr lang="en-US" sz="1600" dirty="0" smtClean="0">
                <a:solidFill>
                  <a:srgbClr val="0000FF"/>
                </a:solidFill>
              </a:rPr>
              <a:t>&lt;</a:t>
            </a:r>
            <a:r>
              <a:rPr lang="en-US" sz="1600" dirty="0">
                <a:solidFill>
                  <a:srgbClr val="800000"/>
                </a:solidFill>
              </a:rPr>
              <a:t>Button </a:t>
            </a:r>
            <a:r>
              <a:rPr lang="en-US" sz="1600" dirty="0" err="1">
                <a:solidFill>
                  <a:srgbClr val="FF0000"/>
                </a:solidFill>
              </a:rPr>
              <a:t>DockPanel.Dock</a:t>
            </a:r>
            <a:r>
              <a:rPr lang="en-US" sz="1600" dirty="0">
                <a:solidFill>
                  <a:srgbClr val="0000FF"/>
                </a:solidFill>
              </a:rPr>
              <a:t>="Left"&gt;</a:t>
            </a:r>
            <a:r>
              <a:rPr lang="en-US" sz="1600" dirty="0">
                <a:solidFill>
                  <a:srgbClr val="000000"/>
                </a:solidFill>
              </a:rPr>
              <a:t>Second</a:t>
            </a:r>
            <a:r>
              <a:rPr lang="en-US" sz="1600" dirty="0">
                <a:solidFill>
                  <a:srgbClr val="0000FF"/>
                </a:solidFill>
              </a:rPr>
              <a:t>&lt;/</a:t>
            </a:r>
            <a:r>
              <a:rPr lang="en-US" sz="1600" dirty="0">
                <a:solidFill>
                  <a:srgbClr val="800000"/>
                </a:solidFill>
              </a:rPr>
              <a:t>Button</a:t>
            </a:r>
            <a:r>
              <a:rPr lang="en-US" sz="1600" dirty="0">
                <a:solidFill>
                  <a:srgbClr val="0000FF"/>
                </a:solidFill>
              </a:rPr>
              <a:t>&gt;</a:t>
            </a:r>
            <a:r>
              <a:rPr lang="en-US" sz="1600" dirty="0">
                <a:solidFill>
                  <a:srgbClr val="000000"/>
                </a:solidFill>
              </a:rPr>
              <a:t> </a:t>
            </a:r>
            <a:br>
              <a:rPr lang="en-US" sz="1600" dirty="0">
                <a:solidFill>
                  <a:srgbClr val="000000"/>
                </a:solidFill>
              </a:rPr>
            </a:br>
            <a:r>
              <a:rPr lang="en-US" sz="1600" dirty="0" smtClean="0">
                <a:solidFill>
                  <a:srgbClr val="000000"/>
                </a:solidFill>
              </a:rPr>
              <a:t> </a:t>
            </a:r>
            <a:r>
              <a:rPr lang="en-US" sz="1600" dirty="0" smtClean="0">
                <a:solidFill>
                  <a:srgbClr val="0000FF"/>
                </a:solidFill>
              </a:rPr>
              <a:t>&lt;</a:t>
            </a:r>
            <a:r>
              <a:rPr lang="en-US" sz="1600" dirty="0">
                <a:solidFill>
                  <a:srgbClr val="800000"/>
                </a:solidFill>
              </a:rPr>
              <a:t>Button </a:t>
            </a:r>
            <a:r>
              <a:rPr lang="en-US" sz="1600" dirty="0" err="1">
                <a:solidFill>
                  <a:srgbClr val="FF0000"/>
                </a:solidFill>
              </a:rPr>
              <a:t>DockPanel.Dock</a:t>
            </a:r>
            <a:r>
              <a:rPr lang="en-US" sz="1600" dirty="0">
                <a:solidFill>
                  <a:srgbClr val="0000FF"/>
                </a:solidFill>
              </a:rPr>
              <a:t>="Right"&gt;</a:t>
            </a:r>
            <a:r>
              <a:rPr lang="en-US" sz="1600" dirty="0">
                <a:solidFill>
                  <a:srgbClr val="000000"/>
                </a:solidFill>
              </a:rPr>
              <a:t>Third</a:t>
            </a:r>
            <a:r>
              <a:rPr lang="en-US" sz="1600" dirty="0">
                <a:solidFill>
                  <a:srgbClr val="0000FF"/>
                </a:solidFill>
              </a:rPr>
              <a:t>&lt;/</a:t>
            </a:r>
            <a:r>
              <a:rPr lang="en-US" sz="1600" dirty="0">
                <a:solidFill>
                  <a:srgbClr val="800000"/>
                </a:solidFill>
              </a:rPr>
              <a:t>Button</a:t>
            </a:r>
            <a:r>
              <a:rPr lang="en-US" sz="1600" dirty="0">
                <a:solidFill>
                  <a:srgbClr val="0000FF"/>
                </a:solidFill>
              </a:rPr>
              <a:t>&gt;</a:t>
            </a:r>
            <a:r>
              <a:rPr lang="en-US" sz="1600" dirty="0">
                <a:solidFill>
                  <a:srgbClr val="000000"/>
                </a:solidFill>
              </a:rPr>
              <a:t> </a:t>
            </a:r>
            <a:br>
              <a:rPr lang="en-US" sz="1600" dirty="0">
                <a:solidFill>
                  <a:srgbClr val="000000"/>
                </a:solidFill>
              </a:rPr>
            </a:br>
            <a:r>
              <a:rPr lang="en-US" sz="1600" dirty="0" smtClean="0">
                <a:solidFill>
                  <a:srgbClr val="000000"/>
                </a:solidFill>
              </a:rPr>
              <a:t> </a:t>
            </a:r>
            <a:r>
              <a:rPr lang="en-US" sz="1600" dirty="0" smtClean="0">
                <a:solidFill>
                  <a:srgbClr val="0000FF"/>
                </a:solidFill>
              </a:rPr>
              <a:t>&lt;</a:t>
            </a:r>
            <a:r>
              <a:rPr lang="en-US" sz="1600" dirty="0">
                <a:solidFill>
                  <a:srgbClr val="800000"/>
                </a:solidFill>
              </a:rPr>
              <a:t>Button </a:t>
            </a:r>
            <a:r>
              <a:rPr lang="en-US" sz="1600" dirty="0" err="1">
                <a:solidFill>
                  <a:srgbClr val="FF0000"/>
                </a:solidFill>
              </a:rPr>
              <a:t>DockPanel.Dock</a:t>
            </a:r>
            <a:r>
              <a:rPr lang="en-US" sz="1600" dirty="0">
                <a:solidFill>
                  <a:srgbClr val="0000FF"/>
                </a:solidFill>
              </a:rPr>
              <a:t>="Bottom</a:t>
            </a:r>
            <a:r>
              <a:rPr lang="en-US" sz="1600" dirty="0" smtClean="0">
                <a:solidFill>
                  <a:srgbClr val="0000FF"/>
                </a:solidFill>
              </a:rPr>
              <a:t>"&gt;</a:t>
            </a:r>
            <a:r>
              <a:rPr lang="en-US" sz="1600" dirty="0">
                <a:solidFill>
                  <a:srgbClr val="000000"/>
                </a:solidFill>
              </a:rPr>
              <a:t>Fourth</a:t>
            </a:r>
            <a:r>
              <a:rPr lang="en-US" sz="1600" dirty="0">
                <a:solidFill>
                  <a:srgbClr val="0000FF"/>
                </a:solidFill>
              </a:rPr>
              <a:t>&lt;/</a:t>
            </a:r>
            <a:r>
              <a:rPr lang="en-US" sz="1600" dirty="0">
                <a:solidFill>
                  <a:srgbClr val="800000"/>
                </a:solidFill>
              </a:rPr>
              <a:t>Button</a:t>
            </a:r>
            <a:r>
              <a:rPr lang="en-US" sz="1600" dirty="0">
                <a:solidFill>
                  <a:srgbClr val="0000FF"/>
                </a:solidFill>
              </a:rPr>
              <a:t>&gt;</a:t>
            </a:r>
            <a:r>
              <a:rPr lang="en-US" sz="1600" dirty="0">
                <a:solidFill>
                  <a:srgbClr val="000000"/>
                </a:solidFill>
              </a:rPr>
              <a:t> </a:t>
            </a:r>
            <a:br>
              <a:rPr lang="en-US" sz="1600" dirty="0">
                <a:solidFill>
                  <a:srgbClr val="000000"/>
                </a:solidFill>
              </a:rPr>
            </a:br>
            <a:r>
              <a:rPr lang="en-US" sz="1600" dirty="0" smtClean="0">
                <a:solidFill>
                  <a:srgbClr val="000000"/>
                </a:solidFill>
              </a:rPr>
              <a:t> </a:t>
            </a:r>
            <a:r>
              <a:rPr lang="en-US" sz="1600" dirty="0" smtClean="0">
                <a:solidFill>
                  <a:srgbClr val="0000FF"/>
                </a:solidFill>
              </a:rPr>
              <a:t>&lt;</a:t>
            </a:r>
            <a:r>
              <a:rPr lang="en-US" sz="1600" dirty="0">
                <a:solidFill>
                  <a:srgbClr val="800000"/>
                </a:solidFill>
              </a:rPr>
              <a:t>Button </a:t>
            </a:r>
            <a:r>
              <a:rPr lang="en-US" sz="1600" dirty="0" err="1">
                <a:solidFill>
                  <a:srgbClr val="FF0000"/>
                </a:solidFill>
              </a:rPr>
              <a:t>DockPanel.Dock</a:t>
            </a:r>
            <a:r>
              <a:rPr lang="en-US" sz="1600" dirty="0">
                <a:solidFill>
                  <a:srgbClr val="0000FF"/>
                </a:solidFill>
              </a:rPr>
              <a:t>="Bottom</a:t>
            </a:r>
            <a:r>
              <a:rPr lang="en-US" sz="1600" dirty="0" smtClean="0">
                <a:solidFill>
                  <a:srgbClr val="0000FF"/>
                </a:solidFill>
              </a:rPr>
              <a:t>"&gt;</a:t>
            </a:r>
            <a:r>
              <a:rPr lang="en-US" sz="1600" dirty="0">
                <a:solidFill>
                  <a:srgbClr val="000000"/>
                </a:solidFill>
              </a:rPr>
              <a:t>Fifth</a:t>
            </a:r>
            <a:r>
              <a:rPr lang="en-US" sz="1600" dirty="0">
                <a:solidFill>
                  <a:srgbClr val="0000FF"/>
                </a:solidFill>
              </a:rPr>
              <a:t>&lt;/</a:t>
            </a:r>
            <a:r>
              <a:rPr lang="en-US" sz="1600" dirty="0">
                <a:solidFill>
                  <a:srgbClr val="800000"/>
                </a:solidFill>
              </a:rPr>
              <a:t>Button</a:t>
            </a:r>
            <a:r>
              <a:rPr lang="en-US" sz="1600" dirty="0">
                <a:solidFill>
                  <a:srgbClr val="0000FF"/>
                </a:solidFill>
              </a:rPr>
              <a:t>&gt;</a:t>
            </a:r>
            <a:r>
              <a:rPr lang="en-US" sz="1600" dirty="0">
                <a:solidFill>
                  <a:srgbClr val="000000"/>
                </a:solidFill>
              </a:rPr>
              <a:t> </a:t>
            </a:r>
            <a:br>
              <a:rPr lang="en-US" sz="1600" dirty="0">
                <a:solidFill>
                  <a:srgbClr val="000000"/>
                </a:solidFill>
              </a:rPr>
            </a:br>
            <a:r>
              <a:rPr lang="en-US" sz="1600" dirty="0" smtClean="0">
                <a:solidFill>
                  <a:srgbClr val="000000"/>
                </a:solidFill>
              </a:rPr>
              <a:t> </a:t>
            </a:r>
            <a:r>
              <a:rPr lang="en-US" sz="1600" dirty="0" smtClean="0">
                <a:solidFill>
                  <a:srgbClr val="0000FF"/>
                </a:solidFill>
              </a:rPr>
              <a:t>&lt;</a:t>
            </a:r>
            <a:r>
              <a:rPr lang="en-US" sz="1600" dirty="0">
                <a:solidFill>
                  <a:srgbClr val="800000"/>
                </a:solidFill>
              </a:rPr>
              <a:t>Button </a:t>
            </a:r>
            <a:r>
              <a:rPr lang="en-US" sz="1600" dirty="0">
                <a:solidFill>
                  <a:srgbClr val="FF0000"/>
                </a:solidFill>
              </a:rPr>
              <a:t>Name</a:t>
            </a:r>
            <a:r>
              <a:rPr lang="en-US" sz="1600" dirty="0">
                <a:solidFill>
                  <a:srgbClr val="0000FF"/>
                </a:solidFill>
              </a:rPr>
              <a:t>="button5"&gt;</a:t>
            </a:r>
            <a:r>
              <a:rPr lang="en-US" sz="1600" dirty="0">
                <a:solidFill>
                  <a:srgbClr val="000000"/>
                </a:solidFill>
              </a:rPr>
              <a:t>Last</a:t>
            </a:r>
            <a:r>
              <a:rPr lang="en-US" sz="1600" dirty="0">
                <a:solidFill>
                  <a:srgbClr val="0000FF"/>
                </a:solidFill>
              </a:rPr>
              <a:t>&lt;/</a:t>
            </a:r>
            <a:r>
              <a:rPr lang="en-US" sz="1600" dirty="0">
                <a:solidFill>
                  <a:srgbClr val="800000"/>
                </a:solidFill>
              </a:rPr>
              <a:t>Button</a:t>
            </a:r>
            <a:r>
              <a:rPr lang="en-US" sz="1600" dirty="0">
                <a:solidFill>
                  <a:srgbClr val="0000FF"/>
                </a:solidFill>
              </a:rPr>
              <a:t>&gt;</a:t>
            </a:r>
            <a:r>
              <a:rPr lang="en-US" sz="1600" dirty="0">
                <a:solidFill>
                  <a:srgbClr val="000000"/>
                </a:solidFill>
              </a:rPr>
              <a:t> </a:t>
            </a:r>
            <a:br>
              <a:rPr lang="en-US" sz="1600" dirty="0">
                <a:solidFill>
                  <a:srgbClr val="000000"/>
                </a:solidFill>
              </a:rPr>
            </a:br>
            <a:r>
              <a:rPr lang="en-US" sz="1600" dirty="0" smtClean="0">
                <a:solidFill>
                  <a:srgbClr val="0000FF"/>
                </a:solidFill>
              </a:rPr>
              <a:t>&lt;/</a:t>
            </a:r>
            <a:r>
              <a:rPr lang="en-US" sz="1600" dirty="0" err="1">
                <a:solidFill>
                  <a:srgbClr val="800000"/>
                </a:solidFill>
              </a:rPr>
              <a:t>DockPanel</a:t>
            </a:r>
            <a:r>
              <a:rPr lang="en-US" sz="1600" dirty="0">
                <a:solidFill>
                  <a:srgbClr val="0000FF"/>
                </a:solidFill>
              </a:rPr>
              <a:t>&gt;</a:t>
            </a:r>
            <a:r>
              <a:rPr lang="en-US" sz="1600" dirty="0">
                <a:solidFill>
                  <a:srgbClr val="000000"/>
                </a:solidFill>
              </a:rPr>
              <a:t> </a:t>
            </a:r>
            <a:br>
              <a:rPr lang="en-US" sz="1600" dirty="0">
                <a:solidFill>
                  <a:srgbClr val="000000"/>
                </a:solidFill>
              </a:rPr>
            </a:br>
            <a:endParaRPr lang="en-US" sz="1600" dirty="0"/>
          </a:p>
          <a:p>
            <a:r>
              <a:rPr lang="en-US" sz="1600" dirty="0"/>
              <a:t/>
            </a:r>
            <a:br>
              <a:rPr lang="en-US" sz="1600" dirty="0"/>
            </a:br>
            <a:endParaRPr lang="en-US" sz="1600" dirty="0"/>
          </a:p>
        </p:txBody>
      </p:sp>
    </p:spTree>
    <p:extLst>
      <p:ext uri="{BB962C8B-B14F-4D97-AF65-F5344CB8AC3E}">
        <p14:creationId xmlns:p14="http://schemas.microsoft.com/office/powerpoint/2010/main" val="308888529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Canvas</a:t>
            </a:r>
            <a:endParaRPr lang="en-US" dirty="0"/>
          </a:p>
        </p:txBody>
      </p:sp>
      <p:sp>
        <p:nvSpPr>
          <p:cNvPr id="3" name="Content Placeholder 2"/>
          <p:cNvSpPr>
            <a:spLocks noGrp="1"/>
          </p:cNvSpPr>
          <p:nvPr>
            <p:ph sz="half" idx="1"/>
          </p:nvPr>
        </p:nvSpPr>
        <p:spPr/>
        <p:txBody>
          <a:bodyPr/>
          <a:lstStyle/>
          <a:p>
            <a:r>
              <a:rPr lang="en-US" dirty="0" smtClean="0"/>
              <a:t>Only use for special use cases</a:t>
            </a:r>
          </a:p>
          <a:p>
            <a:pPr lvl="1"/>
            <a:r>
              <a:rPr lang="en-US" dirty="0" smtClean="0"/>
              <a:t>Ink (w/ </a:t>
            </a:r>
            <a:r>
              <a:rPr lang="en-US" dirty="0" err="1" smtClean="0"/>
              <a:t>InkCanvas</a:t>
            </a:r>
            <a:r>
              <a:rPr lang="en-US" dirty="0" smtClean="0"/>
              <a:t>)</a:t>
            </a:r>
          </a:p>
          <a:p>
            <a:pPr lvl="1"/>
            <a:r>
              <a:rPr lang="en-US" dirty="0" smtClean="0"/>
              <a:t>Games</a:t>
            </a:r>
          </a:p>
          <a:p>
            <a:endParaRPr lang="en-US" dirty="0"/>
          </a:p>
        </p:txBody>
      </p:sp>
      <p:sp>
        <p:nvSpPr>
          <p:cNvPr id="4" name="Text Placeholder 3"/>
          <p:cNvSpPr>
            <a:spLocks noGrp="1"/>
          </p:cNvSpPr>
          <p:nvPr>
            <p:ph type="body" sz="quarter" idx="10"/>
          </p:nvPr>
        </p:nvSpPr>
        <p:spPr/>
        <p:txBody>
          <a:bodyPr/>
          <a:lstStyle/>
          <a:p>
            <a:r>
              <a:rPr lang="en-US" sz="2000">
                <a:solidFill>
                  <a:srgbClr val="0000FF"/>
                </a:solidFill>
              </a:rPr>
              <a:t>&lt;</a:t>
            </a:r>
            <a:r>
              <a:rPr lang="en-US" sz="2000">
                <a:solidFill>
                  <a:srgbClr val="800000"/>
                </a:solidFill>
              </a:rPr>
              <a:t>Canvas</a:t>
            </a:r>
            <a:r>
              <a:rPr lang="en-US" sz="2000">
                <a:solidFill>
                  <a:srgbClr val="0000FF"/>
                </a:solidFill>
              </a:rPr>
              <a:t>&gt;</a:t>
            </a:r>
            <a:r>
              <a:rPr lang="en-US" sz="2000">
                <a:solidFill>
                  <a:srgbClr val="000000"/>
                </a:solidFill>
              </a:rPr>
              <a:t> </a:t>
            </a:r>
            <a:br>
              <a:rPr lang="en-US" sz="2000">
                <a:solidFill>
                  <a:srgbClr val="000000"/>
                </a:solidFill>
              </a:rPr>
            </a:br>
            <a:r>
              <a:rPr lang="en-US" sz="2000">
                <a:solidFill>
                  <a:srgbClr val="000000"/>
                </a:solidFill>
              </a:rPr>
              <a:t>    </a:t>
            </a:r>
            <a:r>
              <a:rPr lang="en-US" sz="2000">
                <a:solidFill>
                  <a:srgbClr val="0000FF"/>
                </a:solidFill>
              </a:rPr>
              <a:t>&lt;</a:t>
            </a:r>
            <a:r>
              <a:rPr lang="en-US" sz="2000">
                <a:solidFill>
                  <a:srgbClr val="800000"/>
                </a:solidFill>
              </a:rPr>
              <a:t>Button </a:t>
            </a:r>
            <a:r>
              <a:rPr lang="en-US" sz="2000">
                <a:solidFill>
                  <a:srgbClr val="FF0000"/>
                </a:solidFill>
              </a:rPr>
              <a:t>Content</a:t>
            </a:r>
            <a:r>
              <a:rPr lang="en-US" sz="2000">
                <a:solidFill>
                  <a:srgbClr val="0000FF"/>
                </a:solidFill>
              </a:rPr>
              <a:t>="Button"</a:t>
            </a:r>
            <a:r>
              <a:rPr lang="en-US" sz="2000">
                <a:solidFill>
                  <a:srgbClr val="FF0000"/>
                </a:solidFill>
              </a:rPr>
              <a:t> Canvas.Left</a:t>
            </a:r>
            <a:r>
              <a:rPr lang="en-US" sz="2000">
                <a:solidFill>
                  <a:srgbClr val="0000FF"/>
                </a:solidFill>
              </a:rPr>
              <a:t>="80"</a:t>
            </a:r>
            <a:r>
              <a:rPr lang="en-US" sz="2000">
                <a:solidFill>
                  <a:srgbClr val="FF0000"/>
                </a:solidFill>
              </a:rPr>
              <a:t> Canvas.Top</a:t>
            </a:r>
            <a:r>
              <a:rPr lang="en-US" sz="2000">
                <a:solidFill>
                  <a:srgbClr val="0000FF"/>
                </a:solidFill>
              </a:rPr>
              <a:t>="42"</a:t>
            </a:r>
            <a:r>
              <a:rPr lang="en-US" sz="2000">
                <a:solidFill>
                  <a:srgbClr val="FF0000"/>
                </a:solidFill>
              </a:rPr>
              <a:t> Width</a:t>
            </a:r>
            <a:r>
              <a:rPr lang="en-US" sz="2000">
                <a:solidFill>
                  <a:srgbClr val="0000FF"/>
                </a:solidFill>
              </a:rPr>
              <a:t>="75"/&gt;</a:t>
            </a:r>
            <a:r>
              <a:rPr lang="en-US" sz="2000">
                <a:solidFill>
                  <a:srgbClr val="000000"/>
                </a:solidFill>
              </a:rPr>
              <a:t> </a:t>
            </a:r>
            <a:br>
              <a:rPr lang="en-US" sz="2000">
                <a:solidFill>
                  <a:srgbClr val="000000"/>
                </a:solidFill>
              </a:rPr>
            </a:br>
            <a:r>
              <a:rPr lang="en-US" sz="2000">
                <a:solidFill>
                  <a:srgbClr val="000000"/>
                </a:solidFill>
              </a:rPr>
              <a:t>    </a:t>
            </a:r>
            <a:r>
              <a:rPr lang="en-US" sz="2000">
                <a:solidFill>
                  <a:srgbClr val="0000FF"/>
                </a:solidFill>
              </a:rPr>
              <a:t>&lt;</a:t>
            </a:r>
            <a:r>
              <a:rPr lang="en-US" sz="2000">
                <a:solidFill>
                  <a:srgbClr val="800000"/>
                </a:solidFill>
              </a:rPr>
              <a:t>Button </a:t>
            </a:r>
            <a:r>
              <a:rPr lang="en-US" sz="2000">
                <a:solidFill>
                  <a:srgbClr val="FF0000"/>
                </a:solidFill>
              </a:rPr>
              <a:t>Content</a:t>
            </a:r>
            <a:r>
              <a:rPr lang="en-US" sz="2000">
                <a:solidFill>
                  <a:srgbClr val="0000FF"/>
                </a:solidFill>
              </a:rPr>
              <a:t>="Button"</a:t>
            </a:r>
            <a:r>
              <a:rPr lang="en-US" sz="2000">
                <a:solidFill>
                  <a:srgbClr val="FF0000"/>
                </a:solidFill>
              </a:rPr>
              <a:t> Canvas.Left</a:t>
            </a:r>
            <a:r>
              <a:rPr lang="en-US" sz="2000">
                <a:solidFill>
                  <a:srgbClr val="0000FF"/>
                </a:solidFill>
              </a:rPr>
              <a:t>="63"</a:t>
            </a:r>
            <a:r>
              <a:rPr lang="en-US" sz="2000">
                <a:solidFill>
                  <a:srgbClr val="FF0000"/>
                </a:solidFill>
              </a:rPr>
              <a:t> Canvas.Top</a:t>
            </a:r>
            <a:r>
              <a:rPr lang="en-US" sz="2000">
                <a:solidFill>
                  <a:srgbClr val="0000FF"/>
                </a:solidFill>
              </a:rPr>
              <a:t>="214"</a:t>
            </a:r>
            <a:r>
              <a:rPr lang="en-US" sz="2000">
                <a:solidFill>
                  <a:srgbClr val="FF0000"/>
                </a:solidFill>
              </a:rPr>
              <a:t> Width</a:t>
            </a:r>
            <a:r>
              <a:rPr lang="en-US" sz="2000">
                <a:solidFill>
                  <a:srgbClr val="0000FF"/>
                </a:solidFill>
              </a:rPr>
              <a:t>="75"/&gt;</a:t>
            </a:r>
            <a:r>
              <a:rPr lang="en-US" sz="2000">
                <a:solidFill>
                  <a:srgbClr val="000000"/>
                </a:solidFill>
              </a:rPr>
              <a:t> </a:t>
            </a:r>
            <a:br>
              <a:rPr lang="en-US" sz="2000">
                <a:solidFill>
                  <a:srgbClr val="000000"/>
                </a:solidFill>
              </a:rPr>
            </a:br>
            <a:r>
              <a:rPr lang="en-US" sz="2000">
                <a:solidFill>
                  <a:srgbClr val="000000"/>
                </a:solidFill>
              </a:rPr>
              <a:t>    </a:t>
            </a:r>
            <a:r>
              <a:rPr lang="en-US" sz="2000">
                <a:solidFill>
                  <a:srgbClr val="0000FF"/>
                </a:solidFill>
              </a:rPr>
              <a:t>&lt;</a:t>
            </a:r>
            <a:r>
              <a:rPr lang="en-US" sz="2000">
                <a:solidFill>
                  <a:srgbClr val="800000"/>
                </a:solidFill>
              </a:rPr>
              <a:t>Label </a:t>
            </a:r>
            <a:r>
              <a:rPr lang="en-US" sz="2000">
                <a:solidFill>
                  <a:srgbClr val="FF0000"/>
                </a:solidFill>
              </a:rPr>
              <a:t>Content</a:t>
            </a:r>
            <a:r>
              <a:rPr lang="en-US" sz="2000">
                <a:solidFill>
                  <a:srgbClr val="0000FF"/>
                </a:solidFill>
              </a:rPr>
              <a:t>="Label"</a:t>
            </a:r>
            <a:r>
              <a:rPr lang="en-US" sz="2000">
                <a:solidFill>
                  <a:srgbClr val="FF0000"/>
                </a:solidFill>
              </a:rPr>
              <a:t> Canvas.Left</a:t>
            </a:r>
            <a:r>
              <a:rPr lang="en-US" sz="2000">
                <a:solidFill>
                  <a:srgbClr val="0000FF"/>
                </a:solidFill>
              </a:rPr>
              <a:t>="155"</a:t>
            </a:r>
            <a:r>
              <a:rPr lang="en-US" sz="2000">
                <a:solidFill>
                  <a:srgbClr val="FF0000"/>
                </a:solidFill>
              </a:rPr>
              <a:t> Canvas.Top</a:t>
            </a:r>
            <a:r>
              <a:rPr lang="en-US" sz="2000">
                <a:solidFill>
                  <a:srgbClr val="0000FF"/>
                </a:solidFill>
              </a:rPr>
              <a:t>="121"/&gt;</a:t>
            </a:r>
            <a:r>
              <a:rPr lang="en-US" sz="2000">
                <a:solidFill>
                  <a:srgbClr val="000000"/>
                </a:solidFill>
              </a:rPr>
              <a:t> </a:t>
            </a:r>
            <a:br>
              <a:rPr lang="en-US" sz="2000">
                <a:solidFill>
                  <a:srgbClr val="000000"/>
                </a:solidFill>
              </a:rPr>
            </a:br>
            <a:r>
              <a:rPr lang="en-US" sz="2000">
                <a:solidFill>
                  <a:srgbClr val="000000"/>
                </a:solidFill>
              </a:rPr>
              <a:t>    </a:t>
            </a:r>
            <a:r>
              <a:rPr lang="en-US" sz="2000">
                <a:solidFill>
                  <a:srgbClr val="0000FF"/>
                </a:solidFill>
              </a:rPr>
              <a:t>&lt;/</a:t>
            </a:r>
            <a:r>
              <a:rPr lang="en-US" sz="2000">
                <a:solidFill>
                  <a:srgbClr val="800000"/>
                </a:solidFill>
              </a:rPr>
              <a:t>Canvas</a:t>
            </a:r>
            <a:r>
              <a:rPr lang="en-US" sz="2000">
                <a:solidFill>
                  <a:srgbClr val="0000FF"/>
                </a:solidFill>
              </a:rPr>
              <a:t>&gt;</a:t>
            </a:r>
            <a:endParaRPr lang="en-US" sz="2000"/>
          </a:p>
          <a:p>
            <a:r>
              <a:rPr lang="en-US" sz="2000"/>
              <a:t/>
            </a:r>
            <a:br>
              <a:rPr lang="en-US" sz="2000"/>
            </a:br>
            <a:endParaRPr lang="en-US" sz="2000" dirty="0"/>
          </a:p>
        </p:txBody>
      </p:sp>
    </p:spTree>
    <p:extLst>
      <p:ext uri="{BB962C8B-B14F-4D97-AF65-F5344CB8AC3E}">
        <p14:creationId xmlns:p14="http://schemas.microsoft.com/office/powerpoint/2010/main" val="260048257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Grid</a:t>
            </a:r>
            <a:endParaRPr lang="en-US" dirty="0"/>
          </a:p>
        </p:txBody>
      </p:sp>
      <p:sp>
        <p:nvSpPr>
          <p:cNvPr id="2" name="Content Placeholder 1"/>
          <p:cNvSpPr>
            <a:spLocks noGrp="1"/>
          </p:cNvSpPr>
          <p:nvPr>
            <p:ph idx="1"/>
          </p:nvPr>
        </p:nvSpPr>
        <p:spPr/>
        <p:txBody>
          <a:bodyPr/>
          <a:lstStyle/>
          <a:p>
            <a:r>
              <a:rPr lang="en-US" dirty="0" smtClean="0"/>
              <a:t>Most powerful and versatile layout</a:t>
            </a:r>
          </a:p>
          <a:p>
            <a:r>
              <a:rPr lang="en-US" dirty="0" smtClean="0"/>
              <a:t>Default layout panel when you add a new windows</a:t>
            </a:r>
          </a:p>
          <a:p>
            <a:r>
              <a:rPr lang="en-US" dirty="0" smtClean="0"/>
              <a:t>Carves up the window into sections for other layout containers</a:t>
            </a:r>
          </a:p>
          <a:p>
            <a:r>
              <a:rPr lang="en-US" dirty="0" smtClean="0"/>
              <a:t>Convention is to place one element in each cell</a:t>
            </a:r>
          </a:p>
          <a:p>
            <a:r>
              <a:rPr lang="en-US" dirty="0" smtClean="0"/>
              <a:t>Can be split with the </a:t>
            </a:r>
            <a:r>
              <a:rPr lang="en-US" dirty="0" err="1" smtClean="0"/>
              <a:t>GridSplitter</a:t>
            </a:r>
            <a:endParaRPr lang="en-US" dirty="0" smtClean="0"/>
          </a:p>
          <a:p>
            <a:endParaRPr lang="en-US" dirty="0"/>
          </a:p>
        </p:txBody>
      </p:sp>
    </p:spTree>
    <p:extLst>
      <p:ext uri="{BB962C8B-B14F-4D97-AF65-F5344CB8AC3E}">
        <p14:creationId xmlns:p14="http://schemas.microsoft.com/office/powerpoint/2010/main" val="256412293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a:t>
            </a:r>
            <a:endParaRPr lang="en-US" dirty="0"/>
          </a:p>
        </p:txBody>
      </p:sp>
      <p:sp>
        <p:nvSpPr>
          <p:cNvPr id="3" name="Content Placeholder 2"/>
          <p:cNvSpPr>
            <a:spLocks noGrp="1"/>
          </p:cNvSpPr>
          <p:nvPr>
            <p:ph sz="half" idx="1"/>
          </p:nvPr>
        </p:nvSpPr>
        <p:spPr/>
        <p:txBody>
          <a:bodyPr>
            <a:normAutofit/>
          </a:bodyPr>
          <a:lstStyle/>
          <a:p>
            <a:r>
              <a:rPr lang="en-US" dirty="0" smtClean="0"/>
              <a:t>Three ways to size</a:t>
            </a:r>
          </a:p>
          <a:p>
            <a:pPr lvl="1"/>
            <a:r>
              <a:rPr lang="en-US" dirty="0" smtClean="0"/>
              <a:t>Proportional</a:t>
            </a:r>
          </a:p>
          <a:p>
            <a:pPr lvl="1"/>
            <a:r>
              <a:rPr lang="en-US" dirty="0" smtClean="0"/>
              <a:t>Automatic</a:t>
            </a:r>
          </a:p>
          <a:p>
            <a:pPr lvl="1"/>
            <a:r>
              <a:rPr lang="en-US" dirty="0" smtClean="0"/>
              <a:t>Absolute</a:t>
            </a:r>
          </a:p>
          <a:p>
            <a:r>
              <a:rPr lang="en-US" dirty="0" smtClean="0"/>
              <a:t>Can span rows and columns</a:t>
            </a:r>
          </a:p>
          <a:p>
            <a:r>
              <a:rPr lang="en-US" dirty="0" smtClean="0"/>
              <a:t>Use Layout Rounding</a:t>
            </a:r>
          </a:p>
        </p:txBody>
      </p:sp>
      <p:sp>
        <p:nvSpPr>
          <p:cNvPr id="4" name="Text Placeholder 3"/>
          <p:cNvSpPr>
            <a:spLocks noGrp="1"/>
          </p:cNvSpPr>
          <p:nvPr>
            <p:ph type="body" sz="quarter" idx="10"/>
          </p:nvPr>
        </p:nvSpPr>
        <p:spPr/>
        <p:txBody>
          <a:bodyPr/>
          <a:lstStyle/>
          <a:p>
            <a:r>
              <a:rPr lang="en-US" sz="1600">
                <a:solidFill>
                  <a:srgbClr val="0000FF"/>
                </a:solidFill>
              </a:rPr>
              <a:t>&lt;</a:t>
            </a:r>
            <a:r>
              <a:rPr lang="en-US" sz="1600">
                <a:solidFill>
                  <a:srgbClr val="800000"/>
                </a:solidFill>
              </a:rPr>
              <a:t>Grid </a:t>
            </a:r>
            <a:r>
              <a:rPr lang="en-US" sz="1600">
                <a:solidFill>
                  <a:srgbClr val="FF0000"/>
                </a:solidFill>
              </a:rPr>
              <a:t>UseLayoutRounding-"True"</a:t>
            </a:r>
            <a:r>
              <a:rPr lang="en-US" sz="1600">
                <a:solidFill>
                  <a:srgbClr val="0000FF"/>
                </a:solidFill>
              </a:rPr>
              <a:t>&gt;</a:t>
            </a:r>
            <a:r>
              <a:rPr lang="en-US" sz="1600">
                <a:solidFill>
                  <a:srgbClr val="000000"/>
                </a:solidFill>
              </a:rPr>
              <a:t> </a:t>
            </a:r>
            <a:br>
              <a:rPr lang="en-US" sz="1600">
                <a:solidFill>
                  <a:srgbClr val="000000"/>
                </a:solidFill>
              </a:rPr>
            </a:br>
            <a:r>
              <a:rPr lang="en-US" sz="1600">
                <a:solidFill>
                  <a:srgbClr val="000000"/>
                </a:solidFill>
              </a:rPr>
              <a:t>    </a:t>
            </a:r>
            <a:r>
              <a:rPr lang="en-US" sz="1600">
                <a:solidFill>
                  <a:srgbClr val="0000FF"/>
                </a:solidFill>
              </a:rPr>
              <a:t>&lt;</a:t>
            </a:r>
            <a:r>
              <a:rPr lang="en-US" sz="1600">
                <a:solidFill>
                  <a:srgbClr val="800000"/>
                </a:solidFill>
              </a:rPr>
              <a:t>Grid.RowDefinitions</a:t>
            </a:r>
            <a:r>
              <a:rPr lang="en-US" sz="1600">
                <a:solidFill>
                  <a:srgbClr val="0000FF"/>
                </a:solidFill>
              </a:rPr>
              <a:t>&gt;</a:t>
            </a:r>
            <a:r>
              <a:rPr lang="en-US" sz="1600">
                <a:solidFill>
                  <a:srgbClr val="000000"/>
                </a:solidFill>
              </a:rPr>
              <a:t> </a:t>
            </a:r>
            <a:br>
              <a:rPr lang="en-US" sz="1600">
                <a:solidFill>
                  <a:srgbClr val="000000"/>
                </a:solidFill>
              </a:rPr>
            </a:br>
            <a:r>
              <a:rPr lang="en-US" sz="1600">
                <a:solidFill>
                  <a:srgbClr val="000000"/>
                </a:solidFill>
              </a:rPr>
              <a:t>        </a:t>
            </a:r>
            <a:r>
              <a:rPr lang="en-US" sz="1600">
                <a:solidFill>
                  <a:srgbClr val="0000FF"/>
                </a:solidFill>
              </a:rPr>
              <a:t>&lt;</a:t>
            </a:r>
            <a:r>
              <a:rPr lang="en-US" sz="1600">
                <a:solidFill>
                  <a:srgbClr val="800000"/>
                </a:solidFill>
              </a:rPr>
              <a:t>RowDefinition </a:t>
            </a:r>
            <a:r>
              <a:rPr lang="en-US" sz="1600">
                <a:solidFill>
                  <a:srgbClr val="FF0000"/>
                </a:solidFill>
              </a:rPr>
              <a:t>Height</a:t>
            </a:r>
            <a:r>
              <a:rPr lang="en-US" sz="1600">
                <a:solidFill>
                  <a:srgbClr val="0000FF"/>
                </a:solidFill>
              </a:rPr>
              <a:t>="100"</a:t>
            </a:r>
            <a:r>
              <a:rPr lang="en-US" sz="1600">
                <a:solidFill>
                  <a:srgbClr val="FF0000"/>
                </a:solidFill>
              </a:rPr>
              <a:t> </a:t>
            </a:r>
            <a:r>
              <a:rPr lang="en-US" sz="1600">
                <a:solidFill>
                  <a:srgbClr val="0000FF"/>
                </a:solidFill>
              </a:rPr>
              <a:t>/&gt;</a:t>
            </a:r>
            <a:r>
              <a:rPr lang="en-US" sz="1600">
                <a:solidFill>
                  <a:srgbClr val="000000"/>
                </a:solidFill>
              </a:rPr>
              <a:t> </a:t>
            </a:r>
            <a:br>
              <a:rPr lang="en-US" sz="1600">
                <a:solidFill>
                  <a:srgbClr val="000000"/>
                </a:solidFill>
              </a:rPr>
            </a:br>
            <a:r>
              <a:rPr lang="en-US" sz="1600">
                <a:solidFill>
                  <a:srgbClr val="000000"/>
                </a:solidFill>
              </a:rPr>
              <a:t>        </a:t>
            </a:r>
            <a:r>
              <a:rPr lang="en-US" sz="1600">
                <a:solidFill>
                  <a:srgbClr val="0000FF"/>
                </a:solidFill>
              </a:rPr>
              <a:t>&lt;</a:t>
            </a:r>
            <a:r>
              <a:rPr lang="en-US" sz="1600">
                <a:solidFill>
                  <a:srgbClr val="800000"/>
                </a:solidFill>
              </a:rPr>
              <a:t>RowDefinition </a:t>
            </a:r>
            <a:r>
              <a:rPr lang="en-US" sz="1600">
                <a:solidFill>
                  <a:srgbClr val="FF0000"/>
                </a:solidFill>
              </a:rPr>
              <a:t>Height</a:t>
            </a:r>
            <a:r>
              <a:rPr lang="en-US" sz="1600">
                <a:solidFill>
                  <a:srgbClr val="0000FF"/>
                </a:solidFill>
              </a:rPr>
              <a:t>="*"</a:t>
            </a:r>
            <a:r>
              <a:rPr lang="en-US" sz="1600">
                <a:solidFill>
                  <a:srgbClr val="FF0000"/>
                </a:solidFill>
              </a:rPr>
              <a:t> </a:t>
            </a:r>
            <a:r>
              <a:rPr lang="en-US" sz="1600">
                <a:solidFill>
                  <a:srgbClr val="0000FF"/>
                </a:solidFill>
              </a:rPr>
              <a:t>/&gt;</a:t>
            </a:r>
            <a:r>
              <a:rPr lang="en-US" sz="1600">
                <a:solidFill>
                  <a:srgbClr val="000000"/>
                </a:solidFill>
              </a:rPr>
              <a:t> </a:t>
            </a:r>
            <a:br>
              <a:rPr lang="en-US" sz="1600">
                <a:solidFill>
                  <a:srgbClr val="000000"/>
                </a:solidFill>
              </a:rPr>
            </a:br>
            <a:r>
              <a:rPr lang="en-US" sz="1600">
                <a:solidFill>
                  <a:srgbClr val="000000"/>
                </a:solidFill>
              </a:rPr>
              <a:t>        </a:t>
            </a:r>
            <a:r>
              <a:rPr lang="en-US" sz="1600">
                <a:solidFill>
                  <a:srgbClr val="0000FF"/>
                </a:solidFill>
              </a:rPr>
              <a:t>&lt;</a:t>
            </a:r>
            <a:r>
              <a:rPr lang="en-US" sz="1600">
                <a:solidFill>
                  <a:srgbClr val="800000"/>
                </a:solidFill>
              </a:rPr>
              <a:t>RowDefinition </a:t>
            </a:r>
            <a:r>
              <a:rPr lang="en-US" sz="1600">
                <a:solidFill>
                  <a:srgbClr val="FF0000"/>
                </a:solidFill>
              </a:rPr>
              <a:t>Height</a:t>
            </a:r>
            <a:r>
              <a:rPr lang="en-US" sz="1600">
                <a:solidFill>
                  <a:srgbClr val="0000FF"/>
                </a:solidFill>
              </a:rPr>
              <a:t>="Auto"</a:t>
            </a:r>
            <a:r>
              <a:rPr lang="en-US" sz="1600">
                <a:solidFill>
                  <a:srgbClr val="FF0000"/>
                </a:solidFill>
              </a:rPr>
              <a:t> </a:t>
            </a:r>
            <a:r>
              <a:rPr lang="en-US" sz="1600">
                <a:solidFill>
                  <a:srgbClr val="0000FF"/>
                </a:solidFill>
              </a:rPr>
              <a:t>/&gt;</a:t>
            </a:r>
            <a:r>
              <a:rPr lang="en-US" sz="1600">
                <a:solidFill>
                  <a:srgbClr val="000000"/>
                </a:solidFill>
              </a:rPr>
              <a:t> </a:t>
            </a:r>
            <a:br>
              <a:rPr lang="en-US" sz="1600">
                <a:solidFill>
                  <a:srgbClr val="000000"/>
                </a:solidFill>
              </a:rPr>
            </a:br>
            <a:r>
              <a:rPr lang="en-US" sz="1600">
                <a:solidFill>
                  <a:srgbClr val="000000"/>
                </a:solidFill>
              </a:rPr>
              <a:t>    </a:t>
            </a:r>
            <a:r>
              <a:rPr lang="en-US" sz="1600">
                <a:solidFill>
                  <a:srgbClr val="0000FF"/>
                </a:solidFill>
              </a:rPr>
              <a:t>&lt;/</a:t>
            </a:r>
            <a:r>
              <a:rPr lang="en-US" sz="1600">
                <a:solidFill>
                  <a:srgbClr val="800000"/>
                </a:solidFill>
              </a:rPr>
              <a:t>Grid.RowDefinitions</a:t>
            </a:r>
            <a:r>
              <a:rPr lang="en-US" sz="1600">
                <a:solidFill>
                  <a:srgbClr val="0000FF"/>
                </a:solidFill>
              </a:rPr>
              <a:t>&gt;</a:t>
            </a:r>
            <a:r>
              <a:rPr lang="en-US" sz="1600">
                <a:solidFill>
                  <a:srgbClr val="000000"/>
                </a:solidFill>
              </a:rPr>
              <a:t> </a:t>
            </a:r>
            <a:br>
              <a:rPr lang="en-US" sz="1600">
                <a:solidFill>
                  <a:srgbClr val="000000"/>
                </a:solidFill>
              </a:rPr>
            </a:br>
            <a:r>
              <a:rPr lang="en-US" sz="1600">
                <a:solidFill>
                  <a:srgbClr val="000000"/>
                </a:solidFill>
              </a:rPr>
              <a:t>    </a:t>
            </a:r>
            <a:r>
              <a:rPr lang="en-US" sz="1600">
                <a:solidFill>
                  <a:srgbClr val="0000FF"/>
                </a:solidFill>
              </a:rPr>
              <a:t>&lt;</a:t>
            </a:r>
            <a:r>
              <a:rPr lang="en-US" sz="1600">
                <a:solidFill>
                  <a:srgbClr val="800000"/>
                </a:solidFill>
              </a:rPr>
              <a:t>Grid.ColumnDefinitions</a:t>
            </a:r>
            <a:r>
              <a:rPr lang="en-US" sz="1600">
                <a:solidFill>
                  <a:srgbClr val="0000FF"/>
                </a:solidFill>
              </a:rPr>
              <a:t>&gt;</a:t>
            </a:r>
            <a:r>
              <a:rPr lang="en-US" sz="1600">
                <a:solidFill>
                  <a:srgbClr val="000000"/>
                </a:solidFill>
              </a:rPr>
              <a:t> </a:t>
            </a:r>
            <a:br>
              <a:rPr lang="en-US" sz="1600">
                <a:solidFill>
                  <a:srgbClr val="000000"/>
                </a:solidFill>
              </a:rPr>
            </a:br>
            <a:r>
              <a:rPr lang="en-US" sz="1600">
                <a:solidFill>
                  <a:srgbClr val="000000"/>
                </a:solidFill>
              </a:rPr>
              <a:t>        </a:t>
            </a:r>
            <a:r>
              <a:rPr lang="en-US" sz="1600">
                <a:solidFill>
                  <a:srgbClr val="0000FF"/>
                </a:solidFill>
              </a:rPr>
              <a:t>&lt;</a:t>
            </a:r>
            <a:r>
              <a:rPr lang="en-US" sz="1600">
                <a:solidFill>
                  <a:srgbClr val="800000"/>
                </a:solidFill>
              </a:rPr>
              <a:t>ColumnDefinition </a:t>
            </a:r>
            <a:r>
              <a:rPr lang="en-US" sz="1600">
                <a:solidFill>
                  <a:srgbClr val="FF0000"/>
                </a:solidFill>
              </a:rPr>
              <a:t>Width</a:t>
            </a:r>
            <a:r>
              <a:rPr lang="en-US" sz="1600">
                <a:solidFill>
                  <a:srgbClr val="0000FF"/>
                </a:solidFill>
              </a:rPr>
              <a:t>="Auto"</a:t>
            </a:r>
            <a:r>
              <a:rPr lang="en-US" sz="1600">
                <a:solidFill>
                  <a:srgbClr val="FF0000"/>
                </a:solidFill>
              </a:rPr>
              <a:t> </a:t>
            </a:r>
            <a:r>
              <a:rPr lang="en-US" sz="1600">
                <a:solidFill>
                  <a:srgbClr val="0000FF"/>
                </a:solidFill>
              </a:rPr>
              <a:t>/&gt;</a:t>
            </a:r>
            <a:r>
              <a:rPr lang="en-US" sz="1600">
                <a:solidFill>
                  <a:srgbClr val="000000"/>
                </a:solidFill>
              </a:rPr>
              <a:t> </a:t>
            </a:r>
            <a:br>
              <a:rPr lang="en-US" sz="1600">
                <a:solidFill>
                  <a:srgbClr val="000000"/>
                </a:solidFill>
              </a:rPr>
            </a:br>
            <a:r>
              <a:rPr lang="en-US" sz="1600">
                <a:solidFill>
                  <a:srgbClr val="000000"/>
                </a:solidFill>
              </a:rPr>
              <a:t>        </a:t>
            </a:r>
            <a:r>
              <a:rPr lang="en-US" sz="1600">
                <a:solidFill>
                  <a:srgbClr val="0000FF"/>
                </a:solidFill>
              </a:rPr>
              <a:t>&lt;</a:t>
            </a:r>
            <a:r>
              <a:rPr lang="en-US" sz="1600">
                <a:solidFill>
                  <a:srgbClr val="800000"/>
                </a:solidFill>
              </a:rPr>
              <a:t>ColumnDefinition </a:t>
            </a:r>
            <a:r>
              <a:rPr lang="en-US" sz="1600">
                <a:solidFill>
                  <a:srgbClr val="FF0000"/>
                </a:solidFill>
              </a:rPr>
              <a:t>Width</a:t>
            </a:r>
            <a:r>
              <a:rPr lang="en-US" sz="1600">
                <a:solidFill>
                  <a:srgbClr val="0000FF"/>
                </a:solidFill>
              </a:rPr>
              <a:t>="*"</a:t>
            </a:r>
            <a:r>
              <a:rPr lang="en-US" sz="1600">
                <a:solidFill>
                  <a:srgbClr val="FF0000"/>
                </a:solidFill>
              </a:rPr>
              <a:t> </a:t>
            </a:r>
            <a:r>
              <a:rPr lang="en-US" sz="1600">
                <a:solidFill>
                  <a:srgbClr val="0000FF"/>
                </a:solidFill>
              </a:rPr>
              <a:t>/&gt;</a:t>
            </a:r>
            <a:r>
              <a:rPr lang="en-US" sz="1600">
                <a:solidFill>
                  <a:srgbClr val="000000"/>
                </a:solidFill>
              </a:rPr>
              <a:t> </a:t>
            </a:r>
            <a:br>
              <a:rPr lang="en-US" sz="1600">
                <a:solidFill>
                  <a:srgbClr val="000000"/>
                </a:solidFill>
              </a:rPr>
            </a:br>
            <a:r>
              <a:rPr lang="en-US" sz="1600">
                <a:solidFill>
                  <a:srgbClr val="000000"/>
                </a:solidFill>
              </a:rPr>
              <a:t>        </a:t>
            </a:r>
            <a:r>
              <a:rPr lang="en-US" sz="1600">
                <a:solidFill>
                  <a:srgbClr val="0000FF"/>
                </a:solidFill>
              </a:rPr>
              <a:t>&lt;</a:t>
            </a:r>
            <a:r>
              <a:rPr lang="en-US" sz="1600">
                <a:solidFill>
                  <a:srgbClr val="800000"/>
                </a:solidFill>
              </a:rPr>
              <a:t>ColumnDefinition </a:t>
            </a:r>
            <a:r>
              <a:rPr lang="en-US" sz="1600">
                <a:solidFill>
                  <a:srgbClr val="FF0000"/>
                </a:solidFill>
              </a:rPr>
              <a:t>Width</a:t>
            </a:r>
            <a:r>
              <a:rPr lang="en-US" sz="1600">
                <a:solidFill>
                  <a:srgbClr val="0000FF"/>
                </a:solidFill>
              </a:rPr>
              <a:t>="Auto"</a:t>
            </a:r>
            <a:r>
              <a:rPr lang="en-US" sz="1600">
                <a:solidFill>
                  <a:srgbClr val="FF0000"/>
                </a:solidFill>
              </a:rPr>
              <a:t> </a:t>
            </a:r>
            <a:r>
              <a:rPr lang="en-US" sz="1600">
                <a:solidFill>
                  <a:srgbClr val="0000FF"/>
                </a:solidFill>
              </a:rPr>
              <a:t>/&gt;</a:t>
            </a:r>
            <a:r>
              <a:rPr lang="en-US" sz="1600">
                <a:solidFill>
                  <a:srgbClr val="000000"/>
                </a:solidFill>
              </a:rPr>
              <a:t> </a:t>
            </a:r>
            <a:br>
              <a:rPr lang="en-US" sz="1600">
                <a:solidFill>
                  <a:srgbClr val="000000"/>
                </a:solidFill>
              </a:rPr>
            </a:br>
            <a:r>
              <a:rPr lang="en-US" sz="1600">
                <a:solidFill>
                  <a:srgbClr val="000000"/>
                </a:solidFill>
              </a:rPr>
              <a:t>    </a:t>
            </a:r>
            <a:r>
              <a:rPr lang="en-US" sz="1600">
                <a:solidFill>
                  <a:srgbClr val="0000FF"/>
                </a:solidFill>
              </a:rPr>
              <a:t>&lt;/</a:t>
            </a:r>
            <a:r>
              <a:rPr lang="en-US" sz="1600">
                <a:solidFill>
                  <a:srgbClr val="800000"/>
                </a:solidFill>
              </a:rPr>
              <a:t>Grid.ColumnDefinitions</a:t>
            </a:r>
            <a:r>
              <a:rPr lang="en-US" sz="1600">
                <a:solidFill>
                  <a:srgbClr val="0000FF"/>
                </a:solidFill>
              </a:rPr>
              <a:t>&gt;</a:t>
            </a:r>
            <a:r>
              <a:rPr lang="en-US" sz="1600">
                <a:solidFill>
                  <a:srgbClr val="000000"/>
                </a:solidFill>
              </a:rPr>
              <a:t> </a:t>
            </a:r>
            <a:br>
              <a:rPr lang="en-US" sz="1600">
                <a:solidFill>
                  <a:srgbClr val="000000"/>
                </a:solidFill>
              </a:rPr>
            </a:br>
            <a:r>
              <a:rPr lang="en-US" sz="1600">
                <a:solidFill>
                  <a:srgbClr val="000000"/>
                </a:solidFill>
              </a:rPr>
              <a:t>    </a:t>
            </a:r>
            <a:r>
              <a:rPr lang="en-US" sz="1600">
                <a:solidFill>
                  <a:srgbClr val="0000FF"/>
                </a:solidFill>
              </a:rPr>
              <a:t>&lt;</a:t>
            </a:r>
            <a:r>
              <a:rPr lang="en-US" sz="1600">
                <a:solidFill>
                  <a:srgbClr val="800000"/>
                </a:solidFill>
              </a:rPr>
              <a:t>Label </a:t>
            </a:r>
            <a:r>
              <a:rPr lang="en-US" sz="1600">
                <a:solidFill>
                  <a:srgbClr val="FF0000"/>
                </a:solidFill>
              </a:rPr>
              <a:t>Grid.Row</a:t>
            </a:r>
            <a:r>
              <a:rPr lang="en-US" sz="1600">
                <a:solidFill>
                  <a:srgbClr val="0000FF"/>
                </a:solidFill>
              </a:rPr>
              <a:t>="0"</a:t>
            </a:r>
            <a:r>
              <a:rPr lang="en-US" sz="1600">
                <a:solidFill>
                  <a:srgbClr val="FF0000"/>
                </a:solidFill>
              </a:rPr>
              <a:t> Grid.Column</a:t>
            </a:r>
            <a:r>
              <a:rPr lang="en-US" sz="1600">
                <a:solidFill>
                  <a:srgbClr val="0000FF"/>
                </a:solidFill>
              </a:rPr>
              <a:t>="0"&gt;</a:t>
            </a:r>
            <a:r>
              <a:rPr lang="en-US" sz="1600">
                <a:solidFill>
                  <a:srgbClr val="000000"/>
                </a:solidFill>
              </a:rPr>
              <a:t/>
            </a:r>
            <a:br>
              <a:rPr lang="en-US" sz="1600">
                <a:solidFill>
                  <a:srgbClr val="000000"/>
                </a:solidFill>
              </a:rPr>
            </a:br>
            <a:r>
              <a:rPr lang="en-US" sz="1600">
                <a:solidFill>
                  <a:srgbClr val="000000"/>
                </a:solidFill>
              </a:rPr>
              <a:t>Home:</a:t>
            </a:r>
            <a:r>
              <a:rPr lang="en-US" sz="1600">
                <a:solidFill>
                  <a:srgbClr val="0000FF"/>
                </a:solidFill>
              </a:rPr>
              <a:t>&lt;/</a:t>
            </a:r>
            <a:r>
              <a:rPr lang="en-US" sz="1600">
                <a:solidFill>
                  <a:srgbClr val="800000"/>
                </a:solidFill>
              </a:rPr>
              <a:t>Label</a:t>
            </a:r>
            <a:r>
              <a:rPr lang="en-US" sz="1600">
                <a:solidFill>
                  <a:srgbClr val="0000FF"/>
                </a:solidFill>
              </a:rPr>
              <a:t>&gt;</a:t>
            </a:r>
            <a:r>
              <a:rPr lang="en-US" sz="1600">
                <a:solidFill>
                  <a:srgbClr val="000000"/>
                </a:solidFill>
              </a:rPr>
              <a:t> </a:t>
            </a:r>
            <a:br>
              <a:rPr lang="en-US" sz="1600">
                <a:solidFill>
                  <a:srgbClr val="000000"/>
                </a:solidFill>
              </a:rPr>
            </a:br>
            <a:r>
              <a:rPr lang="en-US" sz="1600">
                <a:solidFill>
                  <a:srgbClr val="000000"/>
                </a:solidFill>
              </a:rPr>
              <a:t>    </a:t>
            </a:r>
            <a:r>
              <a:rPr lang="en-US" sz="1600">
                <a:solidFill>
                  <a:srgbClr val="0000FF"/>
                </a:solidFill>
              </a:rPr>
              <a:t>&lt;</a:t>
            </a:r>
            <a:r>
              <a:rPr lang="en-US" sz="1600">
                <a:solidFill>
                  <a:srgbClr val="800000"/>
                </a:solidFill>
              </a:rPr>
              <a:t>TextBox </a:t>
            </a:r>
            <a:r>
              <a:rPr lang="en-US" sz="1600">
                <a:solidFill>
                  <a:srgbClr val="FF0000"/>
                </a:solidFill>
              </a:rPr>
              <a:t>Grid.Column</a:t>
            </a:r>
            <a:r>
              <a:rPr lang="en-US" sz="1600">
                <a:solidFill>
                  <a:srgbClr val="0000FF"/>
                </a:solidFill>
              </a:rPr>
              <a:t>="1"</a:t>
            </a:r>
            <a:r>
              <a:rPr lang="en-US" sz="1600">
                <a:solidFill>
                  <a:srgbClr val="FF0000"/>
                </a:solidFill>
              </a:rPr>
              <a:t> Margin</a:t>
            </a:r>
            <a:r>
              <a:rPr lang="en-US" sz="1600">
                <a:solidFill>
                  <a:srgbClr val="0000FF"/>
                </a:solidFill>
              </a:rPr>
              <a:t>="3,0</a:t>
            </a:r>
            <a:br>
              <a:rPr lang="en-US" sz="1600">
                <a:solidFill>
                  <a:srgbClr val="0000FF"/>
                </a:solidFill>
              </a:rPr>
            </a:br>
            <a:r>
              <a:rPr lang="en-US" sz="1600">
                <a:solidFill>
                  <a:srgbClr val="0000FF"/>
                </a:solidFill>
              </a:rPr>
              <a:t> Grid.ColumnSpan="</a:t>
            </a:r>
            <a:r>
              <a:rPr lang="en-US" sz="1600">
                <a:solidFill>
                  <a:srgbClr val="FF0000"/>
                </a:solidFill>
              </a:rPr>
              <a:t>3" </a:t>
            </a:r>
            <a:r>
              <a:rPr lang="en-US" sz="1600">
                <a:solidFill>
                  <a:srgbClr val="0000FF"/>
                </a:solidFill>
              </a:rPr>
              <a:t>/&gt;</a:t>
            </a:r>
            <a:r>
              <a:rPr lang="en-US" sz="1600">
                <a:solidFill>
                  <a:srgbClr val="000000"/>
                </a:solidFill>
              </a:rPr>
              <a:t> </a:t>
            </a:r>
            <a:br>
              <a:rPr lang="en-US" sz="1600">
                <a:solidFill>
                  <a:srgbClr val="000000"/>
                </a:solidFill>
              </a:rPr>
            </a:br>
            <a:r>
              <a:rPr lang="en-US" sz="1600">
                <a:solidFill>
                  <a:srgbClr val="0000FF"/>
                </a:solidFill>
              </a:rPr>
              <a:t>&lt;/</a:t>
            </a:r>
            <a:r>
              <a:rPr lang="en-US" sz="1600">
                <a:solidFill>
                  <a:srgbClr val="800000"/>
                </a:solidFill>
              </a:rPr>
              <a:t>Grid</a:t>
            </a:r>
            <a:r>
              <a:rPr lang="en-US" sz="1600">
                <a:solidFill>
                  <a:srgbClr val="0000FF"/>
                </a:solidFill>
              </a:rPr>
              <a:t>&gt;</a:t>
            </a:r>
            <a:r>
              <a:rPr lang="en-US" sz="1600">
                <a:solidFill>
                  <a:srgbClr val="000000"/>
                </a:solidFill>
              </a:rPr>
              <a:t> </a:t>
            </a:r>
            <a:br>
              <a:rPr lang="en-US" sz="1600">
                <a:solidFill>
                  <a:srgbClr val="000000"/>
                </a:solidFill>
              </a:rPr>
            </a:br>
            <a:endParaRPr lang="en-US" sz="1600"/>
          </a:p>
          <a:p>
            <a:r>
              <a:rPr lang="en-US" sz="1600"/>
              <a:t/>
            </a:r>
            <a:br>
              <a:rPr lang="en-US" sz="1600"/>
            </a:br>
            <a:endParaRPr lang="en-US" sz="1600" dirty="0"/>
          </a:p>
        </p:txBody>
      </p:sp>
    </p:spTree>
    <p:extLst>
      <p:ext uri="{BB962C8B-B14F-4D97-AF65-F5344CB8AC3E}">
        <p14:creationId xmlns:p14="http://schemas.microsoft.com/office/powerpoint/2010/main" val="258288876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Shared Size Groups</a:t>
            </a:r>
            <a:endParaRPr lang="en-US" dirty="0"/>
          </a:p>
        </p:txBody>
      </p:sp>
      <p:sp>
        <p:nvSpPr>
          <p:cNvPr id="3" name="Content Placeholder 2"/>
          <p:cNvSpPr>
            <a:spLocks noGrp="1"/>
          </p:cNvSpPr>
          <p:nvPr>
            <p:ph sz="half" idx="1"/>
          </p:nvPr>
        </p:nvSpPr>
        <p:spPr/>
        <p:txBody>
          <a:bodyPr/>
          <a:lstStyle/>
          <a:p>
            <a:r>
              <a:rPr lang="en-US" dirty="0" smtClean="0"/>
              <a:t>Ensures that Rows or Columns in different grids stay the same size</a:t>
            </a:r>
            <a:endParaRPr lang="en-US" dirty="0"/>
          </a:p>
        </p:txBody>
      </p:sp>
      <p:sp>
        <p:nvSpPr>
          <p:cNvPr id="4" name="Text Placeholder 3"/>
          <p:cNvSpPr>
            <a:spLocks noGrp="1"/>
          </p:cNvSpPr>
          <p:nvPr>
            <p:ph type="body" sz="quarter" idx="10"/>
          </p:nvPr>
        </p:nvSpPr>
        <p:spPr/>
        <p:txBody>
          <a:bodyPr/>
          <a:lstStyle/>
          <a:p>
            <a:r>
              <a:rPr lang="en-US" sz="1200">
                <a:solidFill>
                  <a:srgbClr val="0000FF"/>
                </a:solidFill>
              </a:rPr>
              <a:t>&lt;</a:t>
            </a:r>
            <a:r>
              <a:rPr lang="en-US" sz="1200">
                <a:solidFill>
                  <a:srgbClr val="800000"/>
                </a:solidFill>
              </a:rPr>
              <a:t>Grid </a:t>
            </a:r>
            <a:r>
              <a:rPr lang="en-US" sz="1200">
                <a:solidFill>
                  <a:srgbClr val="FF0000"/>
                </a:solidFill>
              </a:rPr>
              <a:t>Grid.IsSharedSizeScope</a:t>
            </a:r>
            <a:r>
              <a:rPr lang="en-US" sz="1200">
                <a:solidFill>
                  <a:srgbClr val="0000FF"/>
                </a:solidFill>
              </a:rPr>
              <a:t>="True&gt; </a:t>
            </a:r>
            <a:br>
              <a:rPr lang="en-US" sz="1200">
                <a:solidFill>
                  <a:srgbClr val="0000FF"/>
                </a:solidFill>
              </a:rPr>
            </a:br>
            <a:r>
              <a:rPr lang="en-US" sz="1200">
                <a:solidFill>
                  <a:srgbClr val="0000FF"/>
                </a:solidFill>
              </a:rPr>
              <a:t>    &lt;!-- Row Definitions --&gt; </a:t>
            </a:r>
            <a:br>
              <a:rPr lang="en-US" sz="1200">
                <a:solidFill>
                  <a:srgbClr val="0000FF"/>
                </a:solidFill>
              </a:rPr>
            </a:br>
            <a:r>
              <a:rPr lang="en-US" sz="1200">
                <a:solidFill>
                  <a:srgbClr val="0000FF"/>
                </a:solidFill>
              </a:rPr>
              <a:t>    &lt;Grid Background="</a:t>
            </a:r>
            <a:r>
              <a:rPr lang="en-US" sz="1200">
                <a:solidFill>
                  <a:srgbClr val="FF0000"/>
                </a:solidFill>
              </a:rPr>
              <a:t>LightYellow" UseLayoutRounding</a:t>
            </a:r>
            <a:r>
              <a:rPr lang="en-US" sz="1200">
                <a:solidFill>
                  <a:srgbClr val="0000FF"/>
                </a:solidFill>
              </a:rPr>
              <a:t>="True"&gt;</a:t>
            </a:r>
            <a:r>
              <a:rPr lang="en-US" sz="1200">
                <a:solidFill>
                  <a:srgbClr val="000000"/>
                </a:solidFill>
              </a:rPr>
              <a:t> </a:t>
            </a:r>
            <a:br>
              <a:rPr lang="en-US" sz="1200">
                <a:solidFill>
                  <a:srgbClr val="000000"/>
                </a:solidFill>
              </a:rPr>
            </a:br>
            <a:r>
              <a:rPr lang="en-US" sz="1200">
                <a:solidFill>
                  <a:srgbClr val="000000"/>
                </a:solidFill>
              </a:rPr>
              <a:t>        </a:t>
            </a:r>
            <a:r>
              <a:rPr lang="en-US" sz="1200">
                <a:solidFill>
                  <a:srgbClr val="0000FF"/>
                </a:solidFill>
              </a:rPr>
              <a:t>&lt;</a:t>
            </a:r>
            <a:r>
              <a:rPr lang="en-US" sz="1200">
                <a:solidFill>
                  <a:srgbClr val="800000"/>
                </a:solidFill>
              </a:rPr>
              <a:t>Grid.ColumnDefinitions</a:t>
            </a:r>
            <a:r>
              <a:rPr lang="en-US" sz="1200">
                <a:solidFill>
                  <a:srgbClr val="0000FF"/>
                </a:solidFill>
              </a:rPr>
              <a:t>&gt;</a:t>
            </a:r>
            <a:r>
              <a:rPr lang="en-US" sz="1200">
                <a:solidFill>
                  <a:srgbClr val="000000"/>
                </a:solidFill>
              </a:rPr>
              <a:t> </a:t>
            </a:r>
            <a:br>
              <a:rPr lang="en-US" sz="1200">
                <a:solidFill>
                  <a:srgbClr val="000000"/>
                </a:solidFill>
              </a:rPr>
            </a:br>
            <a:r>
              <a:rPr lang="en-US" sz="1200">
                <a:solidFill>
                  <a:srgbClr val="000000"/>
                </a:solidFill>
              </a:rPr>
              <a:t>            </a:t>
            </a:r>
            <a:r>
              <a:rPr lang="en-US" sz="1200">
                <a:solidFill>
                  <a:srgbClr val="0000FF"/>
                </a:solidFill>
              </a:rPr>
              <a:t>&lt;</a:t>
            </a:r>
            <a:r>
              <a:rPr lang="en-US" sz="1200">
                <a:solidFill>
                  <a:srgbClr val="800000"/>
                </a:solidFill>
              </a:rPr>
              <a:t>ColumnDefinition </a:t>
            </a:r>
            <a:r>
              <a:rPr lang="en-US" sz="1200">
                <a:solidFill>
                  <a:srgbClr val="FF0000"/>
                </a:solidFill>
              </a:rPr>
              <a:t>Width</a:t>
            </a:r>
            <a:r>
              <a:rPr lang="en-US" sz="1200">
                <a:solidFill>
                  <a:srgbClr val="0000FF"/>
                </a:solidFill>
              </a:rPr>
              <a:t>="Auto </a:t>
            </a:r>
            <a:br>
              <a:rPr lang="en-US" sz="1200">
                <a:solidFill>
                  <a:srgbClr val="0000FF"/>
                </a:solidFill>
              </a:rPr>
            </a:br>
            <a:r>
              <a:rPr lang="en-US" sz="1200">
                <a:solidFill>
                  <a:srgbClr val="0000FF"/>
                </a:solidFill>
              </a:rPr>
              <a:t>                SharedSizeGroup="</a:t>
            </a:r>
            <a:r>
              <a:rPr lang="en-US" sz="1200">
                <a:solidFill>
                  <a:srgbClr val="FF0000"/>
                </a:solidFill>
              </a:rPr>
              <a:t>Text"</a:t>
            </a:r>
            <a:r>
              <a:rPr lang="en-US" sz="1200">
                <a:solidFill>
                  <a:srgbClr val="0000FF"/>
                </a:solidFill>
              </a:rPr>
              <a:t>/&gt;</a:t>
            </a:r>
            <a:r>
              <a:rPr lang="en-US" sz="1200">
                <a:solidFill>
                  <a:srgbClr val="000000"/>
                </a:solidFill>
              </a:rPr>
              <a:t> </a:t>
            </a:r>
            <a:br>
              <a:rPr lang="en-US" sz="1200">
                <a:solidFill>
                  <a:srgbClr val="000000"/>
                </a:solidFill>
              </a:rPr>
            </a:br>
            <a:r>
              <a:rPr lang="en-US" sz="1200">
                <a:solidFill>
                  <a:srgbClr val="000000"/>
                </a:solidFill>
              </a:rPr>
              <a:t>            </a:t>
            </a:r>
            <a:r>
              <a:rPr lang="en-US" sz="1200">
                <a:solidFill>
                  <a:srgbClr val="0000FF"/>
                </a:solidFill>
              </a:rPr>
              <a:t>&lt;</a:t>
            </a:r>
            <a:r>
              <a:rPr lang="en-US" sz="1200">
                <a:solidFill>
                  <a:srgbClr val="800000"/>
                </a:solidFill>
              </a:rPr>
              <a:t>ColumnDefinition </a:t>
            </a:r>
            <a:r>
              <a:rPr lang="en-US" sz="1200">
                <a:solidFill>
                  <a:srgbClr val="FF0000"/>
                </a:solidFill>
              </a:rPr>
              <a:t>Width</a:t>
            </a:r>
            <a:r>
              <a:rPr lang="en-US" sz="1200">
                <a:solidFill>
                  <a:srgbClr val="0000FF"/>
                </a:solidFill>
              </a:rPr>
              <a:t>="Auto"/&gt;</a:t>
            </a:r>
            <a:r>
              <a:rPr lang="en-US" sz="1200">
                <a:solidFill>
                  <a:srgbClr val="000000"/>
                </a:solidFill>
              </a:rPr>
              <a:t> </a:t>
            </a:r>
            <a:br>
              <a:rPr lang="en-US" sz="1200">
                <a:solidFill>
                  <a:srgbClr val="000000"/>
                </a:solidFill>
              </a:rPr>
            </a:br>
            <a:r>
              <a:rPr lang="en-US" sz="1200">
                <a:solidFill>
                  <a:srgbClr val="000000"/>
                </a:solidFill>
              </a:rPr>
              <a:t>        </a:t>
            </a:r>
            <a:r>
              <a:rPr lang="en-US" sz="1200">
                <a:solidFill>
                  <a:srgbClr val="0000FF"/>
                </a:solidFill>
              </a:rPr>
              <a:t>&lt;/</a:t>
            </a:r>
            <a:r>
              <a:rPr lang="en-US" sz="1200">
                <a:solidFill>
                  <a:srgbClr val="800000"/>
                </a:solidFill>
              </a:rPr>
              <a:t>Grid.ColumnDefinitions</a:t>
            </a:r>
            <a:r>
              <a:rPr lang="en-US" sz="1200">
                <a:solidFill>
                  <a:srgbClr val="0000FF"/>
                </a:solidFill>
              </a:rPr>
              <a:t>&gt;</a:t>
            </a:r>
            <a:r>
              <a:rPr lang="en-US" sz="1200">
                <a:solidFill>
                  <a:srgbClr val="000000"/>
                </a:solidFill>
              </a:rPr>
              <a:t> </a:t>
            </a:r>
            <a:br>
              <a:rPr lang="en-US" sz="1200">
                <a:solidFill>
                  <a:srgbClr val="000000"/>
                </a:solidFill>
              </a:rPr>
            </a:br>
            <a:r>
              <a:rPr lang="en-US" sz="1200">
                <a:solidFill>
                  <a:srgbClr val="000000"/>
                </a:solidFill>
              </a:rPr>
              <a:t>        </a:t>
            </a:r>
            <a:r>
              <a:rPr lang="en-US" sz="1200">
                <a:solidFill>
                  <a:srgbClr val="008000"/>
                </a:solidFill>
              </a:rPr>
              <a:t>&lt;!-- Content --&gt;</a:t>
            </a:r>
            <a:r>
              <a:rPr lang="en-US" sz="1200">
                <a:solidFill>
                  <a:srgbClr val="000000"/>
                </a:solidFill>
              </a:rPr>
              <a:t> </a:t>
            </a:r>
            <a:br>
              <a:rPr lang="en-US" sz="1200">
                <a:solidFill>
                  <a:srgbClr val="000000"/>
                </a:solidFill>
              </a:rPr>
            </a:br>
            <a:r>
              <a:rPr lang="en-US" sz="1200">
                <a:solidFill>
                  <a:srgbClr val="000000"/>
                </a:solidFill>
              </a:rPr>
              <a:t>    </a:t>
            </a:r>
            <a:r>
              <a:rPr lang="en-US" sz="1200">
                <a:solidFill>
                  <a:srgbClr val="0000FF"/>
                </a:solidFill>
              </a:rPr>
              <a:t>&lt;/</a:t>
            </a:r>
            <a:r>
              <a:rPr lang="en-US" sz="1200">
                <a:solidFill>
                  <a:srgbClr val="800000"/>
                </a:solidFill>
              </a:rPr>
              <a:t>Grid</a:t>
            </a:r>
            <a:r>
              <a:rPr lang="en-US" sz="1200">
                <a:solidFill>
                  <a:srgbClr val="0000FF"/>
                </a:solidFill>
              </a:rPr>
              <a:t>&gt;</a:t>
            </a:r>
            <a:r>
              <a:rPr lang="en-US" sz="1200">
                <a:solidFill>
                  <a:srgbClr val="000000"/>
                </a:solidFill>
              </a:rPr>
              <a:t> </a:t>
            </a:r>
            <a:br>
              <a:rPr lang="en-US" sz="1200">
                <a:solidFill>
                  <a:srgbClr val="000000"/>
                </a:solidFill>
              </a:rPr>
            </a:br>
            <a:r>
              <a:rPr lang="en-US" sz="1200">
                <a:solidFill>
                  <a:srgbClr val="000000"/>
                </a:solidFill>
              </a:rPr>
              <a:t>    </a:t>
            </a:r>
            <a:r>
              <a:rPr lang="en-US" sz="1200">
                <a:solidFill>
                  <a:srgbClr val="0000FF"/>
                </a:solidFill>
              </a:rPr>
              <a:t>&lt;</a:t>
            </a:r>
            <a:r>
              <a:rPr lang="en-US" sz="1200">
                <a:solidFill>
                  <a:srgbClr val="800000"/>
                </a:solidFill>
              </a:rPr>
              <a:t>Grid </a:t>
            </a:r>
            <a:r>
              <a:rPr lang="en-US" sz="1200">
                <a:solidFill>
                  <a:srgbClr val="FF0000"/>
                </a:solidFill>
              </a:rPr>
              <a:t>Grid.Row</a:t>
            </a:r>
            <a:r>
              <a:rPr lang="en-US" sz="1200">
                <a:solidFill>
                  <a:srgbClr val="0000FF"/>
                </a:solidFill>
              </a:rPr>
              <a:t>="2"</a:t>
            </a:r>
            <a:r>
              <a:rPr lang="en-US" sz="1200">
                <a:solidFill>
                  <a:srgbClr val="FF0000"/>
                </a:solidFill>
              </a:rPr>
              <a:t> Margin</a:t>
            </a:r>
            <a:r>
              <a:rPr lang="en-US" sz="1200">
                <a:solidFill>
                  <a:srgbClr val="0000FF"/>
                </a:solidFill>
              </a:rPr>
              <a:t>="3"</a:t>
            </a:r>
            <a:r>
              <a:rPr lang="en-US" sz="1200">
                <a:solidFill>
                  <a:srgbClr val="FF0000"/>
                </a:solidFill>
              </a:rPr>
              <a:t> UseLayoutRounding</a:t>
            </a:r>
            <a:r>
              <a:rPr lang="en-US" sz="1200">
                <a:solidFill>
                  <a:srgbClr val="0000FF"/>
                </a:solidFill>
              </a:rPr>
              <a:t>="True"&gt;</a:t>
            </a:r>
            <a:r>
              <a:rPr lang="en-US" sz="1200">
                <a:solidFill>
                  <a:srgbClr val="000000"/>
                </a:solidFill>
              </a:rPr>
              <a:t> </a:t>
            </a:r>
            <a:br>
              <a:rPr lang="en-US" sz="1200">
                <a:solidFill>
                  <a:srgbClr val="000000"/>
                </a:solidFill>
              </a:rPr>
            </a:br>
            <a:r>
              <a:rPr lang="en-US" sz="1200">
                <a:solidFill>
                  <a:srgbClr val="000000"/>
                </a:solidFill>
              </a:rPr>
              <a:t>        </a:t>
            </a:r>
            <a:r>
              <a:rPr lang="en-US" sz="1200">
                <a:solidFill>
                  <a:srgbClr val="0000FF"/>
                </a:solidFill>
              </a:rPr>
              <a:t>&lt;</a:t>
            </a:r>
            <a:r>
              <a:rPr lang="en-US" sz="1200">
                <a:solidFill>
                  <a:srgbClr val="800000"/>
                </a:solidFill>
              </a:rPr>
              <a:t>Grid.ColumnDefinitions</a:t>
            </a:r>
            <a:r>
              <a:rPr lang="en-US" sz="1200">
                <a:solidFill>
                  <a:srgbClr val="0000FF"/>
                </a:solidFill>
              </a:rPr>
              <a:t>&gt;</a:t>
            </a:r>
            <a:r>
              <a:rPr lang="en-US" sz="1200">
                <a:solidFill>
                  <a:srgbClr val="000000"/>
                </a:solidFill>
              </a:rPr>
              <a:t> </a:t>
            </a:r>
            <a:br>
              <a:rPr lang="en-US" sz="1200">
                <a:solidFill>
                  <a:srgbClr val="000000"/>
                </a:solidFill>
              </a:rPr>
            </a:br>
            <a:r>
              <a:rPr lang="en-US" sz="1200">
                <a:solidFill>
                  <a:srgbClr val="000000"/>
                </a:solidFill>
              </a:rPr>
              <a:t>            </a:t>
            </a:r>
            <a:r>
              <a:rPr lang="en-US" sz="1200">
                <a:solidFill>
                  <a:srgbClr val="0000FF"/>
                </a:solidFill>
              </a:rPr>
              <a:t>&lt;</a:t>
            </a:r>
            <a:r>
              <a:rPr lang="en-US" sz="1200">
                <a:solidFill>
                  <a:srgbClr val="800000"/>
                </a:solidFill>
              </a:rPr>
              <a:t>ColumnDefinition </a:t>
            </a:r>
            <a:r>
              <a:rPr lang="en-US" sz="1200">
                <a:solidFill>
                  <a:srgbClr val="FF0000"/>
                </a:solidFill>
              </a:rPr>
              <a:t>Width</a:t>
            </a:r>
            <a:r>
              <a:rPr lang="en-US" sz="1200">
                <a:solidFill>
                  <a:srgbClr val="0000FF"/>
                </a:solidFill>
              </a:rPr>
              <a:t>="Auto"</a:t>
            </a:r>
            <a:r>
              <a:rPr lang="en-US" sz="1200">
                <a:solidFill>
                  <a:srgbClr val="FF0000"/>
                </a:solidFill>
              </a:rPr>
              <a:t> </a:t>
            </a:r>
            <a:br>
              <a:rPr lang="en-US" sz="1200">
                <a:solidFill>
                  <a:srgbClr val="FF0000"/>
                </a:solidFill>
              </a:rPr>
            </a:br>
            <a:r>
              <a:rPr lang="en-US" sz="1200">
                <a:solidFill>
                  <a:srgbClr val="FF0000"/>
                </a:solidFill>
              </a:rPr>
              <a:t>                SharedSizeGroup</a:t>
            </a:r>
            <a:r>
              <a:rPr lang="en-US" sz="1200">
                <a:solidFill>
                  <a:srgbClr val="0000FF"/>
                </a:solidFill>
              </a:rPr>
              <a:t>="Text"/&gt;</a:t>
            </a:r>
            <a:r>
              <a:rPr lang="en-US" sz="1200">
                <a:solidFill>
                  <a:srgbClr val="000000"/>
                </a:solidFill>
              </a:rPr>
              <a:t> </a:t>
            </a:r>
            <a:br>
              <a:rPr lang="en-US" sz="1200">
                <a:solidFill>
                  <a:srgbClr val="000000"/>
                </a:solidFill>
              </a:rPr>
            </a:br>
            <a:r>
              <a:rPr lang="en-US" sz="1200">
                <a:solidFill>
                  <a:srgbClr val="000000"/>
                </a:solidFill>
              </a:rPr>
              <a:t>            </a:t>
            </a:r>
            <a:r>
              <a:rPr lang="en-US" sz="1200">
                <a:solidFill>
                  <a:srgbClr val="0000FF"/>
                </a:solidFill>
              </a:rPr>
              <a:t>&lt;</a:t>
            </a:r>
            <a:r>
              <a:rPr lang="en-US" sz="1200">
                <a:solidFill>
                  <a:srgbClr val="800000"/>
                </a:solidFill>
              </a:rPr>
              <a:t>ColumnDefinition</a:t>
            </a:r>
            <a:r>
              <a:rPr lang="en-US" sz="1200">
                <a:solidFill>
                  <a:srgbClr val="0000FF"/>
                </a:solidFill>
              </a:rPr>
              <a:t>/&gt;</a:t>
            </a:r>
            <a:r>
              <a:rPr lang="en-US" sz="1200">
                <a:solidFill>
                  <a:srgbClr val="000000"/>
                </a:solidFill>
              </a:rPr>
              <a:t> </a:t>
            </a:r>
            <a:br>
              <a:rPr lang="en-US" sz="1200">
                <a:solidFill>
                  <a:srgbClr val="000000"/>
                </a:solidFill>
              </a:rPr>
            </a:br>
            <a:r>
              <a:rPr lang="en-US" sz="1200">
                <a:solidFill>
                  <a:srgbClr val="000000"/>
                </a:solidFill>
              </a:rPr>
              <a:t>        </a:t>
            </a:r>
            <a:r>
              <a:rPr lang="en-US" sz="1200">
                <a:solidFill>
                  <a:srgbClr val="0000FF"/>
                </a:solidFill>
              </a:rPr>
              <a:t>&lt;/</a:t>
            </a:r>
            <a:r>
              <a:rPr lang="en-US" sz="1200">
                <a:solidFill>
                  <a:srgbClr val="800000"/>
                </a:solidFill>
              </a:rPr>
              <a:t>Grid.ColumnDefinitions</a:t>
            </a:r>
            <a:r>
              <a:rPr lang="en-US" sz="1200">
                <a:solidFill>
                  <a:srgbClr val="0000FF"/>
                </a:solidFill>
              </a:rPr>
              <a:t>&gt;</a:t>
            </a:r>
            <a:r>
              <a:rPr lang="en-US" sz="1200">
                <a:solidFill>
                  <a:srgbClr val="000000"/>
                </a:solidFill>
              </a:rPr>
              <a:t> </a:t>
            </a:r>
            <a:br>
              <a:rPr lang="en-US" sz="1200">
                <a:solidFill>
                  <a:srgbClr val="000000"/>
                </a:solidFill>
              </a:rPr>
            </a:br>
            <a:r>
              <a:rPr lang="en-US" sz="1200">
                <a:solidFill>
                  <a:srgbClr val="000000"/>
                </a:solidFill>
              </a:rPr>
              <a:t>        </a:t>
            </a:r>
            <a:r>
              <a:rPr lang="en-US" sz="1200">
                <a:solidFill>
                  <a:srgbClr val="008000"/>
                </a:solidFill>
              </a:rPr>
              <a:t>&lt;!-- Content --&gt;</a:t>
            </a:r>
            <a:r>
              <a:rPr lang="en-US" sz="1200">
                <a:solidFill>
                  <a:srgbClr val="000000"/>
                </a:solidFill>
              </a:rPr>
              <a:t> </a:t>
            </a:r>
            <a:br>
              <a:rPr lang="en-US" sz="1200">
                <a:solidFill>
                  <a:srgbClr val="000000"/>
                </a:solidFill>
              </a:rPr>
            </a:br>
            <a:r>
              <a:rPr lang="en-US" sz="1200">
                <a:solidFill>
                  <a:srgbClr val="000000"/>
                </a:solidFill>
              </a:rPr>
              <a:t>    </a:t>
            </a:r>
            <a:r>
              <a:rPr lang="en-US" sz="1200">
                <a:solidFill>
                  <a:srgbClr val="0000FF"/>
                </a:solidFill>
              </a:rPr>
              <a:t>&lt;/</a:t>
            </a:r>
            <a:r>
              <a:rPr lang="en-US" sz="1200">
                <a:solidFill>
                  <a:srgbClr val="800000"/>
                </a:solidFill>
              </a:rPr>
              <a:t>Grid</a:t>
            </a:r>
            <a:r>
              <a:rPr lang="en-US" sz="1200">
                <a:solidFill>
                  <a:srgbClr val="0000FF"/>
                </a:solidFill>
              </a:rPr>
              <a:t>&gt;</a:t>
            </a:r>
            <a:r>
              <a:rPr lang="en-US" sz="1200">
                <a:solidFill>
                  <a:srgbClr val="000000"/>
                </a:solidFill>
              </a:rPr>
              <a:t> </a:t>
            </a:r>
            <a:br>
              <a:rPr lang="en-US" sz="1200">
                <a:solidFill>
                  <a:srgbClr val="000000"/>
                </a:solidFill>
              </a:rPr>
            </a:br>
            <a:r>
              <a:rPr lang="en-US" sz="1200">
                <a:solidFill>
                  <a:srgbClr val="0000FF"/>
                </a:solidFill>
              </a:rPr>
              <a:t>&lt;/</a:t>
            </a:r>
            <a:r>
              <a:rPr lang="en-US" sz="1200">
                <a:solidFill>
                  <a:srgbClr val="800000"/>
                </a:solidFill>
              </a:rPr>
              <a:t>Grid</a:t>
            </a:r>
            <a:r>
              <a:rPr lang="en-US" sz="1200">
                <a:solidFill>
                  <a:srgbClr val="0000FF"/>
                </a:solidFill>
              </a:rPr>
              <a:t>&gt;</a:t>
            </a:r>
            <a:r>
              <a:rPr lang="en-US" sz="1200">
                <a:solidFill>
                  <a:srgbClr val="000000"/>
                </a:solidFill>
              </a:rPr>
              <a:t> </a:t>
            </a:r>
            <a:br>
              <a:rPr lang="en-US" sz="1200">
                <a:solidFill>
                  <a:srgbClr val="000000"/>
                </a:solidFill>
              </a:rPr>
            </a:br>
            <a:endParaRPr lang="en-US" sz="1200"/>
          </a:p>
          <a:p>
            <a:r>
              <a:rPr lang="en-US" sz="1200"/>
              <a:t/>
            </a:r>
            <a:br>
              <a:rPr lang="en-US" sz="1200"/>
            </a:br>
            <a:endParaRPr lang="en-US" sz="1200" dirty="0"/>
          </a:p>
        </p:txBody>
      </p:sp>
    </p:spTree>
    <p:extLst>
      <p:ext uri="{BB962C8B-B14F-4D97-AF65-F5344CB8AC3E}">
        <p14:creationId xmlns:p14="http://schemas.microsoft.com/office/powerpoint/2010/main" val="21521751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Nesting Layout Containers</a:t>
            </a:r>
            <a:endParaRPr lang="en-US" dirty="0"/>
          </a:p>
        </p:txBody>
      </p:sp>
      <p:sp>
        <p:nvSpPr>
          <p:cNvPr id="5" name="Content Placeholder 4"/>
          <p:cNvSpPr>
            <a:spLocks noGrp="1"/>
          </p:cNvSpPr>
          <p:nvPr>
            <p:ph idx="1"/>
          </p:nvPr>
        </p:nvSpPr>
        <p:spPr/>
        <p:txBody>
          <a:bodyPr/>
          <a:lstStyle/>
          <a:p>
            <a:r>
              <a:rPr lang="en-US" dirty="0" smtClean="0"/>
              <a:t>Layout Panels can (and should) be nested</a:t>
            </a:r>
          </a:p>
          <a:p>
            <a:r>
              <a:rPr lang="en-US" dirty="0" smtClean="0"/>
              <a:t>Combine layouts to create compelling user interfaces</a:t>
            </a:r>
          </a:p>
          <a:p>
            <a:pPr lvl="1"/>
            <a:r>
              <a:rPr lang="en-US" dirty="0" smtClean="0"/>
              <a:t>Typically will start with a Grid</a:t>
            </a:r>
          </a:p>
          <a:p>
            <a:pPr lvl="1"/>
            <a:r>
              <a:rPr lang="en-US" dirty="0" smtClean="0"/>
              <a:t>Remember to keep the flow flexible </a:t>
            </a:r>
          </a:p>
          <a:p>
            <a:pPr lvl="1"/>
            <a:r>
              <a:rPr lang="en-US" dirty="0" smtClean="0"/>
              <a:t>Avoid hard coding size (except for main margins)</a:t>
            </a:r>
            <a:endParaRPr lang="en-US" dirty="0"/>
          </a:p>
          <a:p>
            <a:pPr marL="0" indent="0">
              <a:buNone/>
            </a:pPr>
            <a:endParaRPr lang="en-US" dirty="0" smtClean="0"/>
          </a:p>
        </p:txBody>
      </p:sp>
    </p:spTree>
    <p:extLst>
      <p:ext uri="{BB962C8B-B14F-4D97-AF65-F5344CB8AC3E}">
        <p14:creationId xmlns:p14="http://schemas.microsoft.com/office/powerpoint/2010/main" val="279607600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WPF?</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Windows Presentation Foundation</a:t>
            </a:r>
          </a:p>
          <a:p>
            <a:r>
              <a:rPr lang="en-US" dirty="0" smtClean="0"/>
              <a:t>Next Generation Rich User Application Platform</a:t>
            </a:r>
          </a:p>
          <a:p>
            <a:pPr lvl="1"/>
            <a:r>
              <a:rPr lang="en-US" dirty="0" smtClean="0"/>
              <a:t>Declarative UI (XAML)</a:t>
            </a:r>
          </a:p>
          <a:p>
            <a:r>
              <a:rPr lang="en-US" dirty="0" smtClean="0"/>
              <a:t>Based on DirectX (not GDI/GDI+)</a:t>
            </a:r>
          </a:p>
          <a:p>
            <a:pPr lvl="1"/>
            <a:r>
              <a:rPr lang="en-US" dirty="0" smtClean="0"/>
              <a:t>Vector Based</a:t>
            </a:r>
          </a:p>
          <a:p>
            <a:pPr lvl="1"/>
            <a:r>
              <a:rPr lang="en-US" dirty="0" smtClean="0"/>
              <a:t>Supports true Hardware Acceleration</a:t>
            </a:r>
          </a:p>
          <a:p>
            <a:pPr lvl="1"/>
            <a:r>
              <a:rPr lang="en-US" dirty="0" smtClean="0"/>
              <a:t>Resolution Independence</a:t>
            </a:r>
          </a:p>
          <a:p>
            <a:r>
              <a:rPr lang="en-US" dirty="0" smtClean="0"/>
              <a:t>Leaps ahead with binding</a:t>
            </a:r>
          </a:p>
          <a:p>
            <a:pPr lvl="1"/>
            <a:r>
              <a:rPr lang="en-US" dirty="0" smtClean="0"/>
              <a:t>Data and other Elements</a:t>
            </a:r>
          </a:p>
        </p:txBody>
      </p:sp>
      <p:sp>
        <p:nvSpPr>
          <p:cNvPr id="6" name="Slide Number Placeholder 5"/>
          <p:cNvSpPr>
            <a:spLocks noGrp="1"/>
          </p:cNvSpPr>
          <p:nvPr>
            <p:ph type="sldNum" sz="quarter" idx="4294967295"/>
          </p:nvPr>
        </p:nvSpPr>
        <p:spPr>
          <a:xfrm>
            <a:off x="10871200" y="6356350"/>
            <a:ext cx="1320800" cy="365125"/>
          </a:xfrm>
          <a:prstGeom prst="rect">
            <a:avLst/>
          </a:prstGeom>
        </p:spPr>
        <p:txBody>
          <a:bodyPr/>
          <a:lstStyle/>
          <a:p>
            <a:fld id="{69E29E33-B620-47F9-BB04-8846C2A5AFCC}" type="slidenum">
              <a:rPr lang="en-US" smtClean="0"/>
              <a:pPr/>
              <a:t>4</a:t>
            </a:fld>
            <a:endParaRPr lang="en-US" dirty="0"/>
          </a:p>
        </p:txBody>
      </p:sp>
    </p:spTree>
    <p:extLst>
      <p:ext uri="{BB962C8B-B14F-4D97-AF65-F5344CB8AC3E}">
        <p14:creationId xmlns:p14="http://schemas.microsoft.com/office/powerpoint/2010/main" val="158542511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Nested Example</a:t>
            </a:r>
            <a:endParaRPr lang="en-US" dirty="0"/>
          </a:p>
        </p:txBody>
      </p:sp>
      <p:sp>
        <p:nvSpPr>
          <p:cNvPr id="5" name="Content Placeholder 4"/>
          <p:cNvSpPr>
            <a:spLocks noGrp="1"/>
          </p:cNvSpPr>
          <p:nvPr>
            <p:ph sz="half" idx="1"/>
          </p:nvPr>
        </p:nvSpPr>
        <p:spPr/>
        <p:txBody>
          <a:bodyPr/>
          <a:lstStyle/>
          <a:p>
            <a:r>
              <a:rPr lang="en-US" dirty="0" smtClean="0"/>
              <a:t>Create a Dialog by combining </a:t>
            </a:r>
            <a:r>
              <a:rPr lang="en-US" dirty="0" err="1" smtClean="0"/>
              <a:t>StackPanel</a:t>
            </a:r>
            <a:r>
              <a:rPr lang="en-US" dirty="0" smtClean="0"/>
              <a:t> and </a:t>
            </a:r>
            <a:r>
              <a:rPr lang="en-US" dirty="0" err="1" smtClean="0"/>
              <a:t>DockPanel</a:t>
            </a:r>
            <a:endParaRPr lang="en-US" dirty="0"/>
          </a:p>
        </p:txBody>
      </p:sp>
      <p:sp>
        <p:nvSpPr>
          <p:cNvPr id="6" name="Text Placeholder 5"/>
          <p:cNvSpPr>
            <a:spLocks noGrp="1"/>
          </p:cNvSpPr>
          <p:nvPr>
            <p:ph type="body" sz="quarter" idx="10"/>
          </p:nvPr>
        </p:nvSpPr>
        <p:spPr/>
        <p:txBody>
          <a:bodyPr/>
          <a:lstStyle/>
          <a:p>
            <a:r>
              <a:rPr lang="en-US" sz="2000">
                <a:solidFill>
                  <a:srgbClr val="0000FF"/>
                </a:solidFill>
              </a:rPr>
              <a:t>&lt;</a:t>
            </a:r>
            <a:r>
              <a:rPr lang="en-US" sz="2000">
                <a:solidFill>
                  <a:srgbClr val="800000"/>
                </a:solidFill>
              </a:rPr>
              <a:t>DockPanel </a:t>
            </a:r>
            <a:r>
              <a:rPr lang="en-US" sz="2000">
                <a:solidFill>
                  <a:srgbClr val="FF0000"/>
                </a:solidFill>
              </a:rPr>
              <a:t>LastChildFill</a:t>
            </a:r>
            <a:r>
              <a:rPr lang="en-US" sz="2000">
                <a:solidFill>
                  <a:srgbClr val="0000FF"/>
                </a:solidFill>
              </a:rPr>
              <a:t>="True"&gt;</a:t>
            </a:r>
            <a:r>
              <a:rPr lang="en-US" sz="2000">
                <a:solidFill>
                  <a:srgbClr val="000000"/>
                </a:solidFill>
              </a:rPr>
              <a:t> </a:t>
            </a:r>
            <a:br>
              <a:rPr lang="en-US" sz="2000">
                <a:solidFill>
                  <a:srgbClr val="000000"/>
                </a:solidFill>
              </a:rPr>
            </a:br>
            <a:r>
              <a:rPr lang="en-US" sz="2000">
                <a:solidFill>
                  <a:srgbClr val="000000"/>
                </a:solidFill>
              </a:rPr>
              <a:t>    </a:t>
            </a:r>
            <a:r>
              <a:rPr lang="en-US" sz="2000">
                <a:solidFill>
                  <a:srgbClr val="0000FF"/>
                </a:solidFill>
              </a:rPr>
              <a:t>&lt;</a:t>
            </a:r>
            <a:r>
              <a:rPr lang="en-US" sz="2000">
                <a:solidFill>
                  <a:srgbClr val="800000"/>
                </a:solidFill>
              </a:rPr>
              <a:t>StackPanel </a:t>
            </a:r>
            <a:r>
              <a:rPr lang="en-US" sz="2000">
                <a:solidFill>
                  <a:srgbClr val="FF0000"/>
                </a:solidFill>
              </a:rPr>
              <a:t>DockPanel.Dock</a:t>
            </a:r>
            <a:r>
              <a:rPr lang="en-US" sz="2000">
                <a:solidFill>
                  <a:srgbClr val="0000FF"/>
                </a:solidFill>
              </a:rPr>
              <a:t>="Bottom</a:t>
            </a:r>
            <a:br>
              <a:rPr lang="en-US" sz="2000">
                <a:solidFill>
                  <a:srgbClr val="0000FF"/>
                </a:solidFill>
              </a:rPr>
            </a:br>
            <a:r>
              <a:rPr lang="en-US" sz="2000">
                <a:solidFill>
                  <a:srgbClr val="0000FF"/>
                </a:solidFill>
              </a:rPr>
              <a:t> HorizontalAlignment="</a:t>
            </a:r>
            <a:r>
              <a:rPr lang="en-US" sz="2000">
                <a:solidFill>
                  <a:srgbClr val="FF0000"/>
                </a:solidFill>
              </a:rPr>
              <a:t>Right" </a:t>
            </a:r>
            <a:br>
              <a:rPr lang="en-US" sz="2000">
                <a:solidFill>
                  <a:srgbClr val="FF0000"/>
                </a:solidFill>
              </a:rPr>
            </a:br>
            <a:r>
              <a:rPr lang="en-US" sz="2000">
                <a:solidFill>
                  <a:srgbClr val="FF0000"/>
                </a:solidFill>
              </a:rPr>
              <a:t>Orientation</a:t>
            </a:r>
            <a:r>
              <a:rPr lang="en-US" sz="2000">
                <a:solidFill>
                  <a:srgbClr val="0000FF"/>
                </a:solidFill>
              </a:rPr>
              <a:t>="Horizontal"&gt;</a:t>
            </a:r>
            <a:r>
              <a:rPr lang="en-US" sz="2000">
                <a:solidFill>
                  <a:srgbClr val="000000"/>
                </a:solidFill>
              </a:rPr>
              <a:t> </a:t>
            </a:r>
            <a:br>
              <a:rPr lang="en-US" sz="2000">
                <a:solidFill>
                  <a:srgbClr val="000000"/>
                </a:solidFill>
              </a:rPr>
            </a:br>
            <a:r>
              <a:rPr lang="en-US" sz="2000">
                <a:solidFill>
                  <a:srgbClr val="000000"/>
                </a:solidFill>
              </a:rPr>
              <a:t>        </a:t>
            </a:r>
            <a:r>
              <a:rPr lang="en-US" sz="2000">
                <a:solidFill>
                  <a:srgbClr val="0000FF"/>
                </a:solidFill>
              </a:rPr>
              <a:t>&lt;</a:t>
            </a:r>
            <a:r>
              <a:rPr lang="en-US" sz="2000">
                <a:solidFill>
                  <a:srgbClr val="800000"/>
                </a:solidFill>
              </a:rPr>
              <a:t>Button </a:t>
            </a:r>
            <a:r>
              <a:rPr lang="en-US" sz="2000">
                <a:solidFill>
                  <a:srgbClr val="FF0000"/>
                </a:solidFill>
              </a:rPr>
              <a:t>Content</a:t>
            </a:r>
            <a:r>
              <a:rPr lang="en-US" sz="2000">
                <a:solidFill>
                  <a:srgbClr val="0000FF"/>
                </a:solidFill>
              </a:rPr>
              <a:t>="OK"/&gt;</a:t>
            </a:r>
            <a:r>
              <a:rPr lang="en-US" sz="2000">
                <a:solidFill>
                  <a:srgbClr val="000000"/>
                </a:solidFill>
              </a:rPr>
              <a:t> </a:t>
            </a:r>
            <a:br>
              <a:rPr lang="en-US" sz="2000">
                <a:solidFill>
                  <a:srgbClr val="000000"/>
                </a:solidFill>
              </a:rPr>
            </a:br>
            <a:r>
              <a:rPr lang="en-US" sz="2000">
                <a:solidFill>
                  <a:srgbClr val="000000"/>
                </a:solidFill>
              </a:rPr>
              <a:t>        </a:t>
            </a:r>
            <a:r>
              <a:rPr lang="en-US" sz="2000">
                <a:solidFill>
                  <a:srgbClr val="0000FF"/>
                </a:solidFill>
              </a:rPr>
              <a:t>&lt;</a:t>
            </a:r>
            <a:r>
              <a:rPr lang="en-US" sz="2000">
                <a:solidFill>
                  <a:srgbClr val="800000"/>
                </a:solidFill>
              </a:rPr>
              <a:t>Button </a:t>
            </a:r>
            <a:r>
              <a:rPr lang="en-US" sz="2000">
                <a:solidFill>
                  <a:srgbClr val="FF0000"/>
                </a:solidFill>
              </a:rPr>
              <a:t>Content</a:t>
            </a:r>
            <a:r>
              <a:rPr lang="en-US" sz="2000">
                <a:solidFill>
                  <a:srgbClr val="0000FF"/>
                </a:solidFill>
              </a:rPr>
              <a:t>="Cancel"/&gt;</a:t>
            </a:r>
            <a:r>
              <a:rPr lang="en-US" sz="2000">
                <a:solidFill>
                  <a:srgbClr val="000000"/>
                </a:solidFill>
              </a:rPr>
              <a:t> </a:t>
            </a:r>
            <a:br>
              <a:rPr lang="en-US" sz="2000">
                <a:solidFill>
                  <a:srgbClr val="000000"/>
                </a:solidFill>
              </a:rPr>
            </a:br>
            <a:r>
              <a:rPr lang="en-US" sz="2000">
                <a:solidFill>
                  <a:srgbClr val="000000"/>
                </a:solidFill>
              </a:rPr>
              <a:t>    </a:t>
            </a:r>
            <a:r>
              <a:rPr lang="en-US" sz="2000">
                <a:solidFill>
                  <a:srgbClr val="0000FF"/>
                </a:solidFill>
              </a:rPr>
              <a:t>&lt;/</a:t>
            </a:r>
            <a:r>
              <a:rPr lang="en-US" sz="2000">
                <a:solidFill>
                  <a:srgbClr val="800000"/>
                </a:solidFill>
              </a:rPr>
              <a:t>StackPanel</a:t>
            </a:r>
            <a:r>
              <a:rPr lang="en-US" sz="2000">
                <a:solidFill>
                  <a:srgbClr val="0000FF"/>
                </a:solidFill>
              </a:rPr>
              <a:t>&gt;</a:t>
            </a:r>
            <a:r>
              <a:rPr lang="en-US" sz="2000">
                <a:solidFill>
                  <a:srgbClr val="000000"/>
                </a:solidFill>
              </a:rPr>
              <a:t> </a:t>
            </a:r>
            <a:br>
              <a:rPr lang="en-US" sz="2000">
                <a:solidFill>
                  <a:srgbClr val="000000"/>
                </a:solidFill>
              </a:rPr>
            </a:br>
            <a:r>
              <a:rPr lang="en-US" sz="2000">
                <a:solidFill>
                  <a:srgbClr val="000000"/>
                </a:solidFill>
              </a:rPr>
              <a:t>    </a:t>
            </a:r>
            <a:r>
              <a:rPr lang="en-US" sz="2000">
                <a:solidFill>
                  <a:srgbClr val="0000FF"/>
                </a:solidFill>
              </a:rPr>
              <a:t>&lt;</a:t>
            </a:r>
            <a:r>
              <a:rPr lang="en-US" sz="2000">
                <a:solidFill>
                  <a:srgbClr val="800000"/>
                </a:solidFill>
              </a:rPr>
              <a:t>TextBox </a:t>
            </a:r>
            <a:r>
              <a:rPr lang="en-US" sz="2000">
                <a:solidFill>
                  <a:srgbClr val="FF0000"/>
                </a:solidFill>
              </a:rPr>
              <a:t>DockPanel.Dock</a:t>
            </a:r>
            <a:r>
              <a:rPr lang="en-US" sz="2000">
                <a:solidFill>
                  <a:srgbClr val="0000FF"/>
                </a:solidFill>
              </a:rPr>
              <a:t>="Top"&gt;</a:t>
            </a:r>
            <a:r>
              <a:rPr lang="en-US" sz="2000">
                <a:solidFill>
                  <a:srgbClr val="000000"/>
                </a:solidFill>
              </a:rPr>
              <a:t/>
            </a:r>
            <a:br>
              <a:rPr lang="en-US" sz="2000">
                <a:solidFill>
                  <a:srgbClr val="000000"/>
                </a:solidFill>
              </a:rPr>
            </a:br>
            <a:r>
              <a:rPr lang="en-US" sz="2000">
                <a:solidFill>
                  <a:srgbClr val="000000"/>
                </a:solidFill>
              </a:rPr>
              <a:t>Here's the Dialog</a:t>
            </a:r>
            <a:br>
              <a:rPr lang="en-US" sz="2000">
                <a:solidFill>
                  <a:srgbClr val="000000"/>
                </a:solidFill>
              </a:rPr>
            </a:br>
            <a:r>
              <a:rPr lang="en-US" sz="2000">
                <a:solidFill>
                  <a:srgbClr val="000000"/>
                </a:solidFill>
              </a:rPr>
              <a:t> </a:t>
            </a:r>
            <a:r>
              <a:rPr lang="en-US" sz="2000">
                <a:solidFill>
                  <a:srgbClr val="0000FF"/>
                </a:solidFill>
              </a:rPr>
              <a:t>&lt;/</a:t>
            </a:r>
            <a:r>
              <a:rPr lang="en-US" sz="2000">
                <a:solidFill>
                  <a:srgbClr val="800000"/>
                </a:solidFill>
              </a:rPr>
              <a:t>TextBox</a:t>
            </a:r>
            <a:r>
              <a:rPr lang="en-US" sz="2000">
                <a:solidFill>
                  <a:srgbClr val="0000FF"/>
                </a:solidFill>
              </a:rPr>
              <a:t>&gt;</a:t>
            </a:r>
            <a:r>
              <a:rPr lang="en-US" sz="2000">
                <a:solidFill>
                  <a:srgbClr val="000000"/>
                </a:solidFill>
              </a:rPr>
              <a:t> </a:t>
            </a:r>
            <a:br>
              <a:rPr lang="en-US" sz="2000">
                <a:solidFill>
                  <a:srgbClr val="000000"/>
                </a:solidFill>
              </a:rPr>
            </a:br>
            <a:r>
              <a:rPr lang="en-US" sz="2000">
                <a:solidFill>
                  <a:srgbClr val="0000FF"/>
                </a:solidFill>
              </a:rPr>
              <a:t>&lt;/</a:t>
            </a:r>
            <a:r>
              <a:rPr lang="en-US" sz="2000">
                <a:solidFill>
                  <a:srgbClr val="800000"/>
                </a:solidFill>
              </a:rPr>
              <a:t>DockPanel</a:t>
            </a:r>
            <a:r>
              <a:rPr lang="en-US" sz="2000">
                <a:solidFill>
                  <a:srgbClr val="0000FF"/>
                </a:solidFill>
              </a:rPr>
              <a:t>&gt;</a:t>
            </a:r>
            <a:r>
              <a:rPr lang="en-US" sz="2000">
                <a:solidFill>
                  <a:srgbClr val="000000"/>
                </a:solidFill>
              </a:rPr>
              <a:t> </a:t>
            </a:r>
            <a:br>
              <a:rPr lang="en-US" sz="2000">
                <a:solidFill>
                  <a:srgbClr val="000000"/>
                </a:solidFill>
              </a:rPr>
            </a:br>
            <a:endParaRPr lang="en-US" sz="2000"/>
          </a:p>
          <a:p>
            <a:r>
              <a:rPr lang="en-US" sz="2000"/>
              <a:t/>
            </a:r>
            <a:br>
              <a:rPr lang="en-US" sz="2000"/>
            </a:br>
            <a:endParaRPr lang="en-US" sz="2000" dirty="0"/>
          </a:p>
        </p:txBody>
      </p:sp>
    </p:spTree>
    <p:extLst>
      <p:ext uri="{BB962C8B-B14F-4D97-AF65-F5344CB8AC3E}">
        <p14:creationId xmlns:p14="http://schemas.microsoft.com/office/powerpoint/2010/main" val="280351793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Layouts &amp; </a:t>
            </a:r>
            <a:r>
              <a:rPr lang="en-US" dirty="0" smtClean="0"/>
              <a:t>Containers</a:t>
            </a:r>
            <a:endParaRPr lang="en-US" dirty="0"/>
          </a:p>
        </p:txBody>
      </p:sp>
    </p:spTree>
    <p:extLst>
      <p:ext uri="{BB962C8B-B14F-4D97-AF65-F5344CB8AC3E}">
        <p14:creationId xmlns:p14="http://schemas.microsoft.com/office/powerpoint/2010/main" val="345861250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Elements, Controls, and More</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464967488"/>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Elements &amp; Controls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Everything is an Element</a:t>
            </a:r>
          </a:p>
          <a:p>
            <a:pPr lvl="1"/>
            <a:r>
              <a:rPr lang="en-US" dirty="0" smtClean="0"/>
              <a:t>Controls are elements that can:</a:t>
            </a:r>
          </a:p>
          <a:p>
            <a:pPr lvl="2"/>
            <a:r>
              <a:rPr lang="en-US" dirty="0" smtClean="0"/>
              <a:t>Receive Focus, Accept User Input</a:t>
            </a:r>
          </a:p>
          <a:p>
            <a:r>
              <a:rPr lang="en-US" dirty="0" smtClean="0"/>
              <a:t>Content Controls </a:t>
            </a:r>
          </a:p>
          <a:p>
            <a:pPr lvl="1"/>
            <a:r>
              <a:rPr lang="en-US" dirty="0" smtClean="0"/>
              <a:t>Hold a single element</a:t>
            </a:r>
          </a:p>
          <a:p>
            <a:pPr lvl="2"/>
            <a:r>
              <a:rPr lang="en-US" dirty="0" smtClean="0"/>
              <a:t>Window, Page, </a:t>
            </a:r>
            <a:r>
              <a:rPr lang="en-US" dirty="0" err="1" smtClean="0"/>
              <a:t>UserControl</a:t>
            </a:r>
            <a:r>
              <a:rPr lang="en-US" dirty="0" smtClean="0"/>
              <a:t> (Special)</a:t>
            </a:r>
          </a:p>
          <a:p>
            <a:pPr lvl="2"/>
            <a:r>
              <a:rPr lang="en-US" dirty="0" smtClean="0"/>
              <a:t>Labels, Buttons, </a:t>
            </a:r>
            <a:r>
              <a:rPr lang="en-US" dirty="0" err="1" smtClean="0"/>
              <a:t>CheckBox</a:t>
            </a:r>
            <a:r>
              <a:rPr lang="en-US" dirty="0" smtClean="0"/>
              <a:t>, </a:t>
            </a:r>
            <a:r>
              <a:rPr lang="en-US" dirty="0" err="1" smtClean="0"/>
              <a:t>RadioButton</a:t>
            </a:r>
            <a:r>
              <a:rPr lang="en-US" dirty="0" smtClean="0"/>
              <a:t>, ToolTips</a:t>
            </a:r>
          </a:p>
          <a:p>
            <a:pPr lvl="2"/>
            <a:r>
              <a:rPr lang="en-US" dirty="0" err="1" smtClean="0"/>
              <a:t>ScrollViewer</a:t>
            </a:r>
            <a:r>
              <a:rPr lang="en-US" dirty="0" smtClean="0"/>
              <a:t>, Border, Expander, </a:t>
            </a:r>
            <a:r>
              <a:rPr lang="en-US" dirty="0" err="1" smtClean="0"/>
              <a:t>etc</a:t>
            </a:r>
            <a:endParaRPr lang="en-US" dirty="0" smtClean="0"/>
          </a:p>
          <a:p>
            <a:r>
              <a:rPr lang="en-US" dirty="0" smtClean="0"/>
              <a:t>Text Controls</a:t>
            </a:r>
          </a:p>
          <a:p>
            <a:pPr lvl="1"/>
            <a:r>
              <a:rPr lang="en-US" dirty="0" err="1" smtClean="0"/>
              <a:t>TextBox</a:t>
            </a:r>
            <a:r>
              <a:rPr lang="en-US" dirty="0" smtClean="0"/>
              <a:t> , </a:t>
            </a:r>
            <a:r>
              <a:rPr lang="en-US" dirty="0" err="1" smtClean="0"/>
              <a:t>PasswordBox</a:t>
            </a:r>
            <a:r>
              <a:rPr lang="en-US" dirty="0" smtClean="0"/>
              <a:t> – Strings Only</a:t>
            </a:r>
          </a:p>
          <a:p>
            <a:pPr lvl="1"/>
            <a:r>
              <a:rPr lang="en-US" dirty="0" err="1" smtClean="0"/>
              <a:t>RichTextBox</a:t>
            </a:r>
            <a:r>
              <a:rPr lang="en-US" dirty="0" smtClean="0"/>
              <a:t> – Sophisticated Content – </a:t>
            </a:r>
            <a:r>
              <a:rPr lang="en-US" dirty="0" err="1" smtClean="0"/>
              <a:t>FlowDocument</a:t>
            </a:r>
            <a:endParaRPr lang="en-US" dirty="0" smtClean="0"/>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List Controls</a:t>
            </a:r>
            <a:endParaRPr lang="en-US" dirty="0"/>
          </a:p>
        </p:txBody>
      </p:sp>
      <p:sp>
        <p:nvSpPr>
          <p:cNvPr id="3" name="Content Placeholder 2"/>
          <p:cNvSpPr>
            <a:spLocks noGrp="1"/>
          </p:cNvSpPr>
          <p:nvPr>
            <p:ph idx="1"/>
          </p:nvPr>
        </p:nvSpPr>
        <p:spPr/>
        <p:txBody>
          <a:bodyPr>
            <a:normAutofit/>
          </a:bodyPr>
          <a:lstStyle/>
          <a:p>
            <a:r>
              <a:rPr lang="en-US" dirty="0" smtClean="0"/>
              <a:t>List Controls (</a:t>
            </a:r>
            <a:r>
              <a:rPr lang="en-US" dirty="0" err="1" smtClean="0"/>
              <a:t>ItemsControl</a:t>
            </a:r>
            <a:r>
              <a:rPr lang="en-US" dirty="0" smtClean="0"/>
              <a:t>)</a:t>
            </a:r>
          </a:p>
          <a:p>
            <a:pPr lvl="1"/>
            <a:r>
              <a:rPr lang="en-US" dirty="0" smtClean="0"/>
              <a:t>Selectors </a:t>
            </a:r>
          </a:p>
          <a:p>
            <a:pPr lvl="2"/>
            <a:r>
              <a:rPr lang="en-US" dirty="0" err="1" smtClean="0"/>
              <a:t>ListBox</a:t>
            </a:r>
            <a:r>
              <a:rPr lang="en-US" dirty="0" smtClean="0"/>
              <a:t>, </a:t>
            </a:r>
            <a:r>
              <a:rPr lang="en-US" dirty="0" err="1" smtClean="0"/>
              <a:t>ComboBox</a:t>
            </a:r>
            <a:r>
              <a:rPr lang="en-US" dirty="0" smtClean="0"/>
              <a:t>, </a:t>
            </a:r>
            <a:r>
              <a:rPr lang="en-US" dirty="0" err="1" smtClean="0"/>
              <a:t>TabControl</a:t>
            </a:r>
            <a:endParaRPr lang="en-US" dirty="0" smtClean="0"/>
          </a:p>
          <a:p>
            <a:pPr lvl="1"/>
            <a:r>
              <a:rPr lang="en-US" dirty="0" smtClean="0"/>
              <a:t>Non-Selectors</a:t>
            </a:r>
          </a:p>
          <a:p>
            <a:pPr lvl="2"/>
            <a:r>
              <a:rPr lang="en-US" dirty="0" smtClean="0"/>
              <a:t>Menus, </a:t>
            </a:r>
            <a:r>
              <a:rPr lang="en-US" dirty="0" err="1" smtClean="0"/>
              <a:t>ListView</a:t>
            </a:r>
            <a:r>
              <a:rPr lang="en-US" dirty="0" smtClean="0"/>
              <a:t>, </a:t>
            </a:r>
            <a:r>
              <a:rPr lang="en-US" dirty="0" err="1" smtClean="0"/>
              <a:t>GridView</a:t>
            </a:r>
            <a:r>
              <a:rPr lang="en-US" dirty="0" smtClean="0"/>
              <a:t>, </a:t>
            </a:r>
            <a:r>
              <a:rPr lang="en-US" dirty="0" err="1" smtClean="0"/>
              <a:t>TreeView</a:t>
            </a:r>
            <a:r>
              <a:rPr lang="en-US" dirty="0" smtClean="0"/>
              <a:t>, </a:t>
            </a:r>
            <a:r>
              <a:rPr lang="en-US" dirty="0" err="1" smtClean="0"/>
              <a:t>ToolBar</a:t>
            </a:r>
            <a:endParaRPr lang="en-US" dirty="0" smtClean="0"/>
          </a:p>
          <a:p>
            <a:r>
              <a:rPr lang="en-US" dirty="0" smtClean="0"/>
              <a:t>Range Based Controls</a:t>
            </a:r>
          </a:p>
          <a:p>
            <a:pPr lvl="1"/>
            <a:r>
              <a:rPr lang="en-US" dirty="0" err="1" smtClean="0"/>
              <a:t>ScrollBar</a:t>
            </a:r>
            <a:r>
              <a:rPr lang="en-US" dirty="0" smtClean="0"/>
              <a:t>, </a:t>
            </a:r>
            <a:r>
              <a:rPr lang="en-US" dirty="0" err="1" smtClean="0"/>
              <a:t>ProgressBar</a:t>
            </a:r>
            <a:r>
              <a:rPr lang="en-US" dirty="0" smtClean="0"/>
              <a:t>, Slider </a:t>
            </a:r>
          </a:p>
          <a:p>
            <a:endParaRPr lang="en-US" dirty="0" smtClean="0"/>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Content Controls</a:t>
            </a:r>
            <a:endParaRPr lang="en-US" dirty="0"/>
          </a:p>
        </p:txBody>
      </p:sp>
      <p:sp>
        <p:nvSpPr>
          <p:cNvPr id="5" name="Content Placeholder 4"/>
          <p:cNvSpPr>
            <a:spLocks noGrp="1"/>
          </p:cNvSpPr>
          <p:nvPr>
            <p:ph sz="half" idx="1"/>
          </p:nvPr>
        </p:nvSpPr>
        <p:spPr/>
        <p:txBody>
          <a:bodyPr/>
          <a:lstStyle/>
          <a:p>
            <a:r>
              <a:rPr lang="en-US" dirty="0" smtClean="0"/>
              <a:t>Can only hold one element</a:t>
            </a:r>
          </a:p>
          <a:p>
            <a:pPr lvl="1"/>
            <a:r>
              <a:rPr lang="en-US" dirty="0" smtClean="0"/>
              <a:t>Element can be a panel</a:t>
            </a:r>
          </a:p>
          <a:p>
            <a:r>
              <a:rPr lang="en-US" dirty="0" smtClean="0"/>
              <a:t>Just because you can doesn’t mean you should!</a:t>
            </a:r>
            <a:endParaRPr lang="en-US" dirty="0"/>
          </a:p>
        </p:txBody>
      </p:sp>
      <p:sp>
        <p:nvSpPr>
          <p:cNvPr id="6" name="Text Placeholder 5"/>
          <p:cNvSpPr>
            <a:spLocks noGrp="1"/>
          </p:cNvSpPr>
          <p:nvPr>
            <p:ph type="body" sz="quarter" idx="10"/>
          </p:nvPr>
        </p:nvSpPr>
        <p:spPr>
          <a:xfrm>
            <a:off x="6003925" y="1524000"/>
            <a:ext cx="5578475" cy="4770437"/>
          </a:xfrm>
        </p:spPr>
        <p:txBody>
          <a:bodyPr/>
          <a:lstStyle/>
          <a:p>
            <a:r>
              <a:rPr lang="en-US">
                <a:solidFill>
                  <a:srgbClr val="0000FF"/>
                </a:solidFill>
              </a:rPr>
              <a:t>&lt;</a:t>
            </a:r>
            <a:r>
              <a:rPr lang="en-US">
                <a:solidFill>
                  <a:srgbClr val="800000"/>
                </a:solidFill>
              </a:rPr>
              <a:t>Button</a:t>
            </a:r>
            <a:r>
              <a:rPr lang="en-US">
                <a:solidFill>
                  <a:srgbClr val="0000FF"/>
                </a:solidFill>
              </a:rPr>
              <a:t>&gt;</a:t>
            </a:r>
            <a:r>
              <a:rPr lang="en-US">
                <a:solidFill>
                  <a:srgbClr val="000000"/>
                </a:solidFill>
              </a:rPr>
              <a:t> </a:t>
            </a:r>
            <a:br>
              <a:rPr lang="en-US">
                <a:solidFill>
                  <a:srgbClr val="000000"/>
                </a:solidFill>
              </a:rPr>
            </a:br>
            <a:r>
              <a:rPr lang="en-US">
                <a:solidFill>
                  <a:srgbClr val="000000"/>
                </a:solidFill>
              </a:rPr>
              <a:t>    </a:t>
            </a:r>
            <a:r>
              <a:rPr lang="en-US">
                <a:solidFill>
                  <a:srgbClr val="0000FF"/>
                </a:solidFill>
              </a:rPr>
              <a:t>&lt;</a:t>
            </a:r>
            <a:r>
              <a:rPr lang="en-US">
                <a:solidFill>
                  <a:srgbClr val="800000"/>
                </a:solidFill>
              </a:rPr>
              <a:t>Image </a:t>
            </a:r>
            <a:r>
              <a:rPr lang="en-US">
                <a:solidFill>
                  <a:srgbClr val="FF0000"/>
                </a:solidFill>
              </a:rPr>
              <a:t>Source</a:t>
            </a:r>
            <a:r>
              <a:rPr lang="en-US">
                <a:solidFill>
                  <a:srgbClr val="0000FF"/>
                </a:solidFill>
              </a:rPr>
              <a:t>="photo.jpg"/&gt;</a:t>
            </a:r>
            <a:r>
              <a:rPr lang="en-US">
                <a:solidFill>
                  <a:srgbClr val="000000"/>
                </a:solidFill>
              </a:rPr>
              <a:t> </a:t>
            </a:r>
            <a:br>
              <a:rPr lang="en-US">
                <a:solidFill>
                  <a:srgbClr val="000000"/>
                </a:solidFill>
              </a:rPr>
            </a:br>
            <a:r>
              <a:rPr lang="en-US">
                <a:solidFill>
                  <a:srgbClr val="0000FF"/>
                </a:solidFill>
              </a:rPr>
              <a:t>&lt;/</a:t>
            </a:r>
            <a:r>
              <a:rPr lang="en-US">
                <a:solidFill>
                  <a:srgbClr val="800000"/>
                </a:solidFill>
              </a:rPr>
              <a:t>Button</a:t>
            </a:r>
            <a:r>
              <a:rPr lang="en-US">
                <a:solidFill>
                  <a:srgbClr val="0000FF"/>
                </a:solidFill>
              </a:rPr>
              <a:t>&gt;</a:t>
            </a:r>
            <a:r>
              <a:rPr lang="en-US">
                <a:solidFill>
                  <a:srgbClr val="000000"/>
                </a:solidFill>
              </a:rPr>
              <a:t> </a:t>
            </a:r>
            <a:br>
              <a:rPr lang="en-US">
                <a:solidFill>
                  <a:srgbClr val="000000"/>
                </a:solidFill>
              </a:rPr>
            </a:br>
            <a:endParaRPr lang="en-US"/>
          </a:p>
          <a:p>
            <a:r>
              <a:rPr lang="en-US"/>
              <a:t/>
            </a:r>
            <a:br>
              <a:rPr lang="en-US"/>
            </a:br>
            <a:endParaRPr lang="en-US" dirty="0"/>
          </a:p>
        </p:txBody>
      </p:sp>
    </p:spTree>
    <p:extLst>
      <p:ext uri="{BB962C8B-B14F-4D97-AF65-F5344CB8AC3E}">
        <p14:creationId xmlns:p14="http://schemas.microsoft.com/office/powerpoint/2010/main" val="143250725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Specialized Content Controls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15216278"/>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ScrollViewer</a:t>
            </a:r>
            <a:endParaRPr lang="en-US" dirty="0"/>
          </a:p>
        </p:txBody>
      </p:sp>
      <p:sp>
        <p:nvSpPr>
          <p:cNvPr id="3" name="Content Placeholder 2"/>
          <p:cNvSpPr>
            <a:spLocks noGrp="1"/>
          </p:cNvSpPr>
          <p:nvPr>
            <p:ph sz="half" idx="1"/>
          </p:nvPr>
        </p:nvSpPr>
        <p:spPr/>
        <p:txBody>
          <a:bodyPr/>
          <a:lstStyle/>
          <a:p>
            <a:r>
              <a:rPr lang="en-US" dirty="0" smtClean="0"/>
              <a:t>Used to fit large amounts of data in a tight area</a:t>
            </a:r>
          </a:p>
          <a:p>
            <a:r>
              <a:rPr lang="en-US" dirty="0" smtClean="0"/>
              <a:t>Typically used to wrap a layout panel</a:t>
            </a:r>
            <a:endParaRPr lang="en-US" dirty="0"/>
          </a:p>
        </p:txBody>
      </p:sp>
      <p:sp>
        <p:nvSpPr>
          <p:cNvPr id="4" name="Text Placeholder 3"/>
          <p:cNvSpPr>
            <a:spLocks noGrp="1"/>
          </p:cNvSpPr>
          <p:nvPr>
            <p:ph type="body" sz="quarter" idx="10"/>
          </p:nvPr>
        </p:nvSpPr>
        <p:spPr/>
        <p:txBody>
          <a:bodyPr/>
          <a:lstStyle/>
          <a:p>
            <a:r>
              <a:rPr lang="en-US" sz="2000" dirty="0">
                <a:solidFill>
                  <a:srgbClr val="0000FF"/>
                </a:solidFill>
              </a:rPr>
              <a:t>&lt;</a:t>
            </a:r>
            <a:r>
              <a:rPr lang="en-US" sz="2000" dirty="0" err="1" smtClean="0">
                <a:solidFill>
                  <a:srgbClr val="800000"/>
                </a:solidFill>
              </a:rPr>
              <a:t>ScrollViewer</a:t>
            </a:r>
            <a:r>
              <a:rPr lang="en-US" sz="2000" dirty="0" smtClean="0">
                <a:solidFill>
                  <a:srgbClr val="800000"/>
                </a:solidFill>
              </a:rPr>
              <a:t/>
            </a:r>
            <a:br>
              <a:rPr lang="en-US" sz="2000" dirty="0" smtClean="0">
                <a:solidFill>
                  <a:srgbClr val="800000"/>
                </a:solidFill>
              </a:rPr>
            </a:br>
            <a:r>
              <a:rPr lang="en-US" sz="2000" dirty="0" err="1" smtClean="0">
                <a:solidFill>
                  <a:srgbClr val="FF0000"/>
                </a:solidFill>
              </a:rPr>
              <a:t>VerticalScrollBarVisibility</a:t>
            </a:r>
            <a:r>
              <a:rPr lang="en-US" sz="2000" dirty="0">
                <a:solidFill>
                  <a:srgbClr val="0000FF"/>
                </a:solidFill>
              </a:rPr>
              <a:t>="</a:t>
            </a:r>
            <a:r>
              <a:rPr lang="en-US" sz="2000" dirty="0" smtClean="0">
                <a:solidFill>
                  <a:srgbClr val="0000FF"/>
                </a:solidFill>
              </a:rPr>
              <a:t>Auto“</a:t>
            </a:r>
            <a:br>
              <a:rPr lang="en-US" sz="2000" dirty="0" smtClean="0">
                <a:solidFill>
                  <a:srgbClr val="0000FF"/>
                </a:solidFill>
              </a:rPr>
            </a:br>
            <a:r>
              <a:rPr lang="en-US" sz="2000" dirty="0" err="1" smtClean="0">
                <a:solidFill>
                  <a:srgbClr val="FF0000"/>
                </a:solidFill>
              </a:rPr>
              <a:t>HorizontalScrollBarVisibility</a:t>
            </a:r>
            <a:r>
              <a:rPr lang="en-US" sz="2000" dirty="0">
                <a:solidFill>
                  <a:srgbClr val="0000FF"/>
                </a:solidFill>
              </a:rPr>
              <a:t>="Hidden"</a:t>
            </a:r>
            <a:r>
              <a:rPr lang="en-US" sz="2000" dirty="0">
                <a:solidFill>
                  <a:srgbClr val="FF0000"/>
                </a:solidFill>
              </a:rPr>
              <a:t> </a:t>
            </a:r>
            <a:r>
              <a:rPr lang="en-US" sz="2000" dirty="0" err="1">
                <a:solidFill>
                  <a:srgbClr val="FF0000"/>
                </a:solidFill>
              </a:rPr>
              <a:t>CanContentScroll</a:t>
            </a:r>
            <a:r>
              <a:rPr lang="en-US" sz="2000" dirty="0">
                <a:solidFill>
                  <a:srgbClr val="0000FF"/>
                </a:solidFill>
              </a:rPr>
              <a:t>="True"&gt;</a:t>
            </a:r>
            <a:r>
              <a:rPr lang="en-US" sz="2000" dirty="0">
                <a:solidFill>
                  <a:srgbClr val="000000"/>
                </a:solidFill>
              </a:rPr>
              <a:t> </a:t>
            </a:r>
            <a:br>
              <a:rPr lang="en-US" sz="2000" dirty="0">
                <a:solidFill>
                  <a:srgbClr val="000000"/>
                </a:solidFill>
              </a:rPr>
            </a:br>
            <a:r>
              <a:rPr lang="en-US" sz="2000" dirty="0">
                <a:solidFill>
                  <a:srgbClr val="0000FF"/>
                </a:solidFill>
              </a:rPr>
              <a:t>&lt;/</a:t>
            </a:r>
            <a:r>
              <a:rPr lang="en-US" sz="2000" dirty="0" err="1">
                <a:solidFill>
                  <a:srgbClr val="800000"/>
                </a:solidFill>
              </a:rPr>
              <a:t>ScrollViewer</a:t>
            </a:r>
            <a:r>
              <a:rPr lang="en-US" sz="2000" dirty="0">
                <a:solidFill>
                  <a:srgbClr val="0000FF"/>
                </a:solidFill>
              </a:rPr>
              <a:t>&gt;</a:t>
            </a:r>
            <a:endParaRPr lang="en-US" sz="2000" dirty="0"/>
          </a:p>
          <a:p>
            <a:r>
              <a:rPr lang="en-US" sz="2000" dirty="0"/>
              <a:t/>
            </a:r>
            <a:br>
              <a:rPr lang="en-US" sz="2000" dirty="0"/>
            </a:br>
            <a:endParaRPr lang="en-US" sz="2000" dirty="0"/>
          </a:p>
        </p:txBody>
      </p:sp>
    </p:spTree>
    <p:extLst>
      <p:ext uri="{BB962C8B-B14F-4D97-AF65-F5344CB8AC3E}">
        <p14:creationId xmlns:p14="http://schemas.microsoft.com/office/powerpoint/2010/main" val="117855657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GroupBox</a:t>
            </a:r>
            <a:endParaRPr lang="en-US" dirty="0"/>
          </a:p>
        </p:txBody>
      </p:sp>
      <p:sp>
        <p:nvSpPr>
          <p:cNvPr id="3" name="Content Placeholder 2"/>
          <p:cNvSpPr>
            <a:spLocks noGrp="1"/>
          </p:cNvSpPr>
          <p:nvPr>
            <p:ph sz="half" idx="1"/>
          </p:nvPr>
        </p:nvSpPr>
        <p:spPr/>
        <p:txBody>
          <a:bodyPr/>
          <a:lstStyle/>
          <a:p>
            <a:r>
              <a:rPr lang="en-US" dirty="0" smtClean="0"/>
              <a:t>Often used with </a:t>
            </a:r>
            <a:r>
              <a:rPr lang="en-US" dirty="0" err="1" smtClean="0"/>
              <a:t>RadioButtons</a:t>
            </a:r>
            <a:endParaRPr lang="en-US" dirty="0" smtClean="0"/>
          </a:p>
          <a:p>
            <a:r>
              <a:rPr lang="en-US" dirty="0" smtClean="0"/>
              <a:t>Still needs a Panel to layout it’s controls</a:t>
            </a:r>
            <a:endParaRPr lang="en-US" dirty="0"/>
          </a:p>
        </p:txBody>
      </p:sp>
      <p:sp>
        <p:nvSpPr>
          <p:cNvPr id="4" name="Text Placeholder 3"/>
          <p:cNvSpPr>
            <a:spLocks noGrp="1"/>
          </p:cNvSpPr>
          <p:nvPr>
            <p:ph type="body" sz="quarter" idx="10"/>
          </p:nvPr>
        </p:nvSpPr>
        <p:spPr/>
        <p:txBody>
          <a:bodyPr/>
          <a:lstStyle/>
          <a:p>
            <a:r>
              <a:rPr lang="en-US" sz="2000" dirty="0">
                <a:solidFill>
                  <a:srgbClr val="0000FF"/>
                </a:solidFill>
              </a:rPr>
              <a:t>&lt;</a:t>
            </a:r>
            <a:r>
              <a:rPr lang="en-US" sz="2000" dirty="0" err="1">
                <a:solidFill>
                  <a:srgbClr val="800000"/>
                </a:solidFill>
              </a:rPr>
              <a:t>GroupBox</a:t>
            </a:r>
            <a:r>
              <a:rPr lang="en-US" sz="2000" dirty="0">
                <a:solidFill>
                  <a:srgbClr val="800000"/>
                </a:solidFill>
              </a:rPr>
              <a:t> </a:t>
            </a:r>
            <a:r>
              <a:rPr lang="en-US" sz="2000" dirty="0">
                <a:solidFill>
                  <a:srgbClr val="FF0000"/>
                </a:solidFill>
              </a:rPr>
              <a:t>Header</a:t>
            </a:r>
            <a:r>
              <a:rPr lang="en-US" sz="2000" dirty="0">
                <a:solidFill>
                  <a:srgbClr val="0000FF"/>
                </a:solidFill>
              </a:rPr>
              <a:t>="</a:t>
            </a:r>
            <a:r>
              <a:rPr lang="en-US" sz="2000" dirty="0" err="1">
                <a:solidFill>
                  <a:srgbClr val="0000FF"/>
                </a:solidFill>
              </a:rPr>
              <a:t>GroupBox</a:t>
            </a:r>
            <a:r>
              <a:rPr lang="en-US" sz="2000" dirty="0">
                <a:solidFill>
                  <a:srgbClr val="0000FF"/>
                </a:solidFill>
              </a:rPr>
              <a:t>"&gt;</a:t>
            </a:r>
            <a:r>
              <a:rPr lang="en-US" sz="2000" dirty="0">
                <a:solidFill>
                  <a:srgbClr val="000000"/>
                </a:solidFill>
              </a:rPr>
              <a:t> </a:t>
            </a:r>
            <a:br>
              <a:rPr lang="en-US" sz="2000" dirty="0">
                <a:solidFill>
                  <a:srgbClr val="000000"/>
                </a:solidFill>
              </a:rPr>
            </a:br>
            <a:r>
              <a:rPr lang="en-US" sz="2000" dirty="0" smtClean="0">
                <a:solidFill>
                  <a:srgbClr val="000000"/>
                </a:solidFill>
              </a:rPr>
              <a:t>	</a:t>
            </a:r>
            <a:r>
              <a:rPr lang="en-US" sz="2000" dirty="0" smtClean="0">
                <a:solidFill>
                  <a:srgbClr val="0000FF"/>
                </a:solidFill>
              </a:rPr>
              <a:t>&lt;</a:t>
            </a:r>
            <a:r>
              <a:rPr lang="en-US" sz="2000" dirty="0" err="1" smtClean="0">
                <a:solidFill>
                  <a:srgbClr val="800000"/>
                </a:solidFill>
              </a:rPr>
              <a:t>StackPanel</a:t>
            </a:r>
            <a:r>
              <a:rPr lang="en-US" sz="2000" dirty="0" smtClean="0">
                <a:solidFill>
                  <a:srgbClr val="0000FF"/>
                </a:solidFill>
              </a:rPr>
              <a:t>&gt;</a:t>
            </a:r>
            <a:r>
              <a:rPr lang="en-US" sz="2000" dirty="0" smtClean="0">
                <a:solidFill>
                  <a:srgbClr val="000000"/>
                </a:solidFill>
              </a:rPr>
              <a:t> </a:t>
            </a:r>
            <a:r>
              <a:rPr lang="en-US" sz="2000" dirty="0">
                <a:solidFill>
                  <a:srgbClr val="000000"/>
                </a:solidFill>
              </a:rPr>
              <a:t/>
            </a:r>
            <a:br>
              <a:rPr lang="en-US" sz="2000" dirty="0">
                <a:solidFill>
                  <a:srgbClr val="000000"/>
                </a:solidFill>
              </a:rPr>
            </a:br>
            <a:r>
              <a:rPr lang="en-US" sz="2000" dirty="0">
                <a:solidFill>
                  <a:srgbClr val="000000"/>
                </a:solidFill>
              </a:rPr>
              <a:t>   </a:t>
            </a:r>
            <a:r>
              <a:rPr lang="en-US" sz="2000" dirty="0" smtClean="0">
                <a:solidFill>
                  <a:srgbClr val="000000"/>
                </a:solidFill>
              </a:rPr>
              <a:t>		</a:t>
            </a:r>
            <a:r>
              <a:rPr lang="en-US" sz="2000" dirty="0" smtClean="0">
                <a:solidFill>
                  <a:srgbClr val="0000FF"/>
                </a:solidFill>
              </a:rPr>
              <a:t>&lt;</a:t>
            </a:r>
            <a:r>
              <a:rPr lang="en-US" sz="2000" dirty="0" err="1" smtClean="0">
                <a:solidFill>
                  <a:srgbClr val="800000"/>
                </a:solidFill>
              </a:rPr>
              <a:t>RadioButton</a:t>
            </a:r>
            <a:r>
              <a:rPr lang="en-US" sz="2000" dirty="0" smtClean="0">
                <a:solidFill>
                  <a:srgbClr val="0000FF"/>
                </a:solidFill>
              </a:rPr>
              <a:t>/&gt;</a:t>
            </a:r>
            <a:r>
              <a:rPr lang="en-US" sz="2000" dirty="0">
                <a:solidFill>
                  <a:srgbClr val="000000"/>
                </a:solidFill>
              </a:rPr>
              <a:t/>
            </a:r>
            <a:br>
              <a:rPr lang="en-US" sz="2000" dirty="0">
                <a:solidFill>
                  <a:srgbClr val="000000"/>
                </a:solidFill>
              </a:rPr>
            </a:br>
            <a:r>
              <a:rPr lang="en-US" sz="2000" dirty="0">
                <a:solidFill>
                  <a:srgbClr val="000000"/>
                </a:solidFill>
              </a:rPr>
              <a:t>   		</a:t>
            </a:r>
            <a:r>
              <a:rPr lang="en-US" sz="2000" dirty="0">
                <a:solidFill>
                  <a:srgbClr val="0000FF"/>
                </a:solidFill>
              </a:rPr>
              <a:t>&lt;</a:t>
            </a:r>
            <a:r>
              <a:rPr lang="en-US" sz="2000" dirty="0" err="1">
                <a:solidFill>
                  <a:srgbClr val="800000"/>
                </a:solidFill>
              </a:rPr>
              <a:t>RadioButton</a:t>
            </a:r>
            <a:r>
              <a:rPr lang="en-US" sz="2000" dirty="0">
                <a:solidFill>
                  <a:srgbClr val="0000FF"/>
                </a:solidFill>
              </a:rPr>
              <a:t>/&gt;</a:t>
            </a:r>
            <a:r>
              <a:rPr lang="en-US" sz="2000" dirty="0">
                <a:solidFill>
                  <a:srgbClr val="000000"/>
                </a:solidFill>
              </a:rPr>
              <a:t/>
            </a:r>
            <a:br>
              <a:rPr lang="en-US" sz="2000" dirty="0">
                <a:solidFill>
                  <a:srgbClr val="000000"/>
                </a:solidFill>
              </a:rPr>
            </a:br>
            <a:r>
              <a:rPr lang="en-US" sz="2000" dirty="0">
                <a:solidFill>
                  <a:srgbClr val="000000"/>
                </a:solidFill>
              </a:rPr>
              <a:t>   		</a:t>
            </a:r>
            <a:r>
              <a:rPr lang="en-US" sz="2000" dirty="0">
                <a:solidFill>
                  <a:srgbClr val="0000FF"/>
                </a:solidFill>
              </a:rPr>
              <a:t>&lt;</a:t>
            </a:r>
            <a:r>
              <a:rPr lang="en-US" sz="2000" dirty="0" err="1">
                <a:solidFill>
                  <a:srgbClr val="800000"/>
                </a:solidFill>
              </a:rPr>
              <a:t>RadioButton</a:t>
            </a:r>
            <a:r>
              <a:rPr lang="en-US" sz="2000" dirty="0">
                <a:solidFill>
                  <a:srgbClr val="0000FF"/>
                </a:solidFill>
              </a:rPr>
              <a:t>/&gt;</a:t>
            </a:r>
            <a:r>
              <a:rPr lang="en-US" sz="2000" dirty="0">
                <a:solidFill>
                  <a:srgbClr val="000000"/>
                </a:solidFill>
              </a:rPr>
              <a:t/>
            </a:r>
            <a:br>
              <a:rPr lang="en-US" sz="2000" dirty="0">
                <a:solidFill>
                  <a:srgbClr val="000000"/>
                </a:solidFill>
              </a:rPr>
            </a:br>
            <a:r>
              <a:rPr lang="en-US" sz="2000" dirty="0">
                <a:solidFill>
                  <a:srgbClr val="000000"/>
                </a:solidFill>
              </a:rPr>
              <a:t>   		</a:t>
            </a:r>
            <a:r>
              <a:rPr lang="en-US" sz="2000" dirty="0">
                <a:solidFill>
                  <a:srgbClr val="0000FF"/>
                </a:solidFill>
              </a:rPr>
              <a:t>&lt;</a:t>
            </a:r>
            <a:r>
              <a:rPr lang="en-US" sz="2000" dirty="0" err="1">
                <a:solidFill>
                  <a:srgbClr val="800000"/>
                </a:solidFill>
              </a:rPr>
              <a:t>RadioButton</a:t>
            </a:r>
            <a:r>
              <a:rPr lang="en-US" sz="2000" dirty="0">
                <a:solidFill>
                  <a:srgbClr val="0000FF"/>
                </a:solidFill>
              </a:rPr>
              <a:t>/&gt;</a:t>
            </a:r>
            <a:r>
              <a:rPr lang="en-US" sz="2000" dirty="0">
                <a:solidFill>
                  <a:srgbClr val="000000"/>
                </a:solidFill>
              </a:rPr>
              <a:t/>
            </a:r>
            <a:br>
              <a:rPr lang="en-US" sz="2000" dirty="0">
                <a:solidFill>
                  <a:srgbClr val="000000"/>
                </a:solidFill>
              </a:rPr>
            </a:br>
            <a:r>
              <a:rPr lang="en-US" sz="2000" dirty="0">
                <a:solidFill>
                  <a:srgbClr val="000000"/>
                </a:solidFill>
              </a:rPr>
              <a:t>   </a:t>
            </a:r>
            <a:r>
              <a:rPr lang="en-US" sz="2000" dirty="0">
                <a:solidFill>
                  <a:srgbClr val="0000FF"/>
                </a:solidFill>
              </a:rPr>
              <a:t>&lt;/</a:t>
            </a:r>
            <a:r>
              <a:rPr lang="en-US" sz="2000" dirty="0" err="1">
                <a:solidFill>
                  <a:srgbClr val="800000"/>
                </a:solidFill>
              </a:rPr>
              <a:t>StackPanel</a:t>
            </a:r>
            <a:r>
              <a:rPr lang="en-US" sz="2000" dirty="0">
                <a:solidFill>
                  <a:srgbClr val="0000FF"/>
                </a:solidFill>
              </a:rPr>
              <a:t>&gt;</a:t>
            </a:r>
            <a:r>
              <a:rPr lang="en-US" sz="2000" dirty="0">
                <a:solidFill>
                  <a:srgbClr val="000000"/>
                </a:solidFill>
              </a:rPr>
              <a:t> </a:t>
            </a:r>
            <a:br>
              <a:rPr lang="en-US" sz="2000" dirty="0">
                <a:solidFill>
                  <a:srgbClr val="000000"/>
                </a:solidFill>
              </a:rPr>
            </a:br>
            <a:r>
              <a:rPr lang="en-US" sz="2000" dirty="0" smtClean="0">
                <a:solidFill>
                  <a:srgbClr val="0000FF"/>
                </a:solidFill>
              </a:rPr>
              <a:t>/</a:t>
            </a:r>
            <a:r>
              <a:rPr lang="en-US" sz="2000" dirty="0" err="1">
                <a:solidFill>
                  <a:srgbClr val="800000"/>
                </a:solidFill>
              </a:rPr>
              <a:t>GroupBox</a:t>
            </a:r>
            <a:r>
              <a:rPr lang="en-US" sz="2000" dirty="0">
                <a:solidFill>
                  <a:srgbClr val="0000FF"/>
                </a:solidFill>
              </a:rPr>
              <a:t>&gt;</a:t>
            </a:r>
            <a:r>
              <a:rPr lang="en-US" sz="2000" dirty="0">
                <a:solidFill>
                  <a:srgbClr val="000000"/>
                </a:solidFill>
              </a:rPr>
              <a:t> </a:t>
            </a:r>
            <a:br>
              <a:rPr lang="en-US" sz="2000" dirty="0">
                <a:solidFill>
                  <a:srgbClr val="000000"/>
                </a:solidFill>
              </a:rPr>
            </a:br>
            <a:endParaRPr lang="en-US" sz="2000" dirty="0"/>
          </a:p>
          <a:p>
            <a:r>
              <a:rPr lang="en-US" sz="2000" dirty="0"/>
              <a:t/>
            </a:r>
            <a:br>
              <a:rPr lang="en-US" sz="2000" dirty="0"/>
            </a:br>
            <a:endParaRPr lang="en-US" sz="2000" dirty="0"/>
          </a:p>
        </p:txBody>
      </p:sp>
    </p:spTree>
    <p:extLst>
      <p:ext uri="{BB962C8B-B14F-4D97-AF65-F5344CB8AC3E}">
        <p14:creationId xmlns:p14="http://schemas.microsoft.com/office/powerpoint/2010/main" val="374116978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Expander</a:t>
            </a:r>
            <a:endParaRPr lang="en-US" dirty="0"/>
          </a:p>
        </p:txBody>
      </p:sp>
      <p:sp>
        <p:nvSpPr>
          <p:cNvPr id="3" name="Content Placeholder 2"/>
          <p:cNvSpPr>
            <a:spLocks noGrp="1"/>
          </p:cNvSpPr>
          <p:nvPr>
            <p:ph sz="half" idx="1"/>
          </p:nvPr>
        </p:nvSpPr>
        <p:spPr/>
        <p:txBody>
          <a:bodyPr/>
          <a:lstStyle/>
          <a:p>
            <a:r>
              <a:rPr lang="en-US" dirty="0" smtClean="0"/>
              <a:t>Wraps content that user can show or hide</a:t>
            </a:r>
            <a:endParaRPr lang="en-US" dirty="0"/>
          </a:p>
        </p:txBody>
      </p:sp>
      <p:sp>
        <p:nvSpPr>
          <p:cNvPr id="4" name="Text Placeholder 3"/>
          <p:cNvSpPr>
            <a:spLocks noGrp="1"/>
          </p:cNvSpPr>
          <p:nvPr>
            <p:ph type="body" sz="quarter" idx="10"/>
          </p:nvPr>
        </p:nvSpPr>
        <p:spPr/>
        <p:txBody>
          <a:bodyPr/>
          <a:lstStyle/>
          <a:p>
            <a:r>
              <a:rPr lang="en-US" sz="2000" dirty="0">
                <a:solidFill>
                  <a:srgbClr val="0000FF"/>
                </a:solidFill>
              </a:rPr>
              <a:t>&lt;</a:t>
            </a:r>
            <a:r>
              <a:rPr lang="en-US" sz="2000" dirty="0">
                <a:solidFill>
                  <a:srgbClr val="800000"/>
                </a:solidFill>
              </a:rPr>
              <a:t>Expander </a:t>
            </a:r>
            <a:r>
              <a:rPr lang="en-US" sz="2000" dirty="0">
                <a:solidFill>
                  <a:srgbClr val="FF0000"/>
                </a:solidFill>
              </a:rPr>
              <a:t>Header</a:t>
            </a:r>
            <a:r>
              <a:rPr lang="en-US" sz="2000" dirty="0">
                <a:solidFill>
                  <a:srgbClr val="0000FF"/>
                </a:solidFill>
              </a:rPr>
              <a:t>="Region One"&gt;</a:t>
            </a:r>
            <a:r>
              <a:rPr lang="en-US" sz="2000" dirty="0">
                <a:solidFill>
                  <a:srgbClr val="000000"/>
                </a:solidFill>
              </a:rPr>
              <a:t> </a:t>
            </a:r>
            <a:br>
              <a:rPr lang="en-US" sz="2000" dirty="0">
                <a:solidFill>
                  <a:srgbClr val="000000"/>
                </a:solidFill>
              </a:rPr>
            </a:br>
            <a:r>
              <a:rPr lang="en-US" sz="2000" dirty="0">
                <a:solidFill>
                  <a:srgbClr val="000000"/>
                </a:solidFill>
              </a:rPr>
              <a:t>    </a:t>
            </a:r>
            <a:r>
              <a:rPr lang="en-US" sz="2000" dirty="0">
                <a:solidFill>
                  <a:srgbClr val="0000FF"/>
                </a:solidFill>
              </a:rPr>
              <a:t>&lt;</a:t>
            </a:r>
            <a:r>
              <a:rPr lang="en-US" sz="2000" dirty="0">
                <a:solidFill>
                  <a:srgbClr val="800000"/>
                </a:solidFill>
              </a:rPr>
              <a:t>Button</a:t>
            </a:r>
            <a:r>
              <a:rPr lang="en-US" sz="2000" dirty="0">
                <a:solidFill>
                  <a:srgbClr val="0000FF"/>
                </a:solidFill>
              </a:rPr>
              <a:t>/&gt;</a:t>
            </a:r>
            <a:r>
              <a:rPr lang="en-US" sz="2000" dirty="0">
                <a:solidFill>
                  <a:srgbClr val="000000"/>
                </a:solidFill>
              </a:rPr>
              <a:t> </a:t>
            </a:r>
            <a:br>
              <a:rPr lang="en-US" sz="2000" dirty="0">
                <a:solidFill>
                  <a:srgbClr val="000000"/>
                </a:solidFill>
              </a:rPr>
            </a:br>
            <a:r>
              <a:rPr lang="en-US" sz="2000" dirty="0">
                <a:solidFill>
                  <a:srgbClr val="0000FF"/>
                </a:solidFill>
              </a:rPr>
              <a:t>&lt;/</a:t>
            </a:r>
            <a:r>
              <a:rPr lang="en-US" sz="2000" dirty="0">
                <a:solidFill>
                  <a:srgbClr val="800000"/>
                </a:solidFill>
              </a:rPr>
              <a:t>Expander</a:t>
            </a:r>
            <a:r>
              <a:rPr lang="en-US" sz="2000" dirty="0">
                <a:solidFill>
                  <a:srgbClr val="0000FF"/>
                </a:solidFill>
              </a:rPr>
              <a:t>&gt;</a:t>
            </a:r>
            <a:r>
              <a:rPr lang="en-US" sz="2000" dirty="0">
                <a:solidFill>
                  <a:srgbClr val="000000"/>
                </a:solidFill>
              </a:rPr>
              <a:t> </a:t>
            </a:r>
            <a:br>
              <a:rPr lang="en-US" sz="2000" dirty="0">
                <a:solidFill>
                  <a:srgbClr val="000000"/>
                </a:solidFill>
              </a:rPr>
            </a:br>
            <a:r>
              <a:rPr lang="en-US" sz="2000" dirty="0">
                <a:solidFill>
                  <a:srgbClr val="0000FF"/>
                </a:solidFill>
              </a:rPr>
              <a:t>&lt;</a:t>
            </a:r>
            <a:r>
              <a:rPr lang="en-US" sz="2000" dirty="0">
                <a:solidFill>
                  <a:srgbClr val="800000"/>
                </a:solidFill>
              </a:rPr>
              <a:t>Expander </a:t>
            </a:r>
            <a:r>
              <a:rPr lang="en-US" sz="2000" dirty="0">
                <a:solidFill>
                  <a:srgbClr val="FF0000"/>
                </a:solidFill>
              </a:rPr>
              <a:t>Header</a:t>
            </a:r>
            <a:r>
              <a:rPr lang="en-US" sz="2000" dirty="0">
                <a:solidFill>
                  <a:srgbClr val="0000FF"/>
                </a:solidFill>
              </a:rPr>
              <a:t>="Region </a:t>
            </a:r>
            <a:r>
              <a:rPr lang="en-US" sz="2000" dirty="0" smtClean="0">
                <a:solidFill>
                  <a:srgbClr val="0000FF"/>
                </a:solidFill>
              </a:rPr>
              <a:t>Two“</a:t>
            </a:r>
            <a:br>
              <a:rPr lang="en-US" sz="2000" dirty="0" smtClean="0">
                <a:solidFill>
                  <a:srgbClr val="0000FF"/>
                </a:solidFill>
              </a:rPr>
            </a:br>
            <a:r>
              <a:rPr lang="en-US" sz="2000" dirty="0" smtClean="0">
                <a:solidFill>
                  <a:srgbClr val="0000FF"/>
                </a:solidFill>
              </a:rPr>
              <a:t>	</a:t>
            </a:r>
            <a:r>
              <a:rPr lang="en-US" sz="2000" dirty="0" smtClean="0">
                <a:solidFill>
                  <a:srgbClr val="FF0000"/>
                </a:solidFill>
              </a:rPr>
              <a:t> </a:t>
            </a:r>
            <a:r>
              <a:rPr lang="en-US" sz="2000" dirty="0" err="1">
                <a:solidFill>
                  <a:srgbClr val="FF0000"/>
                </a:solidFill>
              </a:rPr>
              <a:t>IsExpanded</a:t>
            </a:r>
            <a:r>
              <a:rPr lang="en-US" sz="2000" dirty="0">
                <a:solidFill>
                  <a:srgbClr val="0000FF"/>
                </a:solidFill>
              </a:rPr>
              <a:t>="True"&gt;</a:t>
            </a:r>
            <a:r>
              <a:rPr lang="en-US" sz="2000" dirty="0">
                <a:solidFill>
                  <a:srgbClr val="000000"/>
                </a:solidFill>
              </a:rPr>
              <a:t> </a:t>
            </a:r>
            <a:br>
              <a:rPr lang="en-US" sz="2000" dirty="0">
                <a:solidFill>
                  <a:srgbClr val="000000"/>
                </a:solidFill>
              </a:rPr>
            </a:br>
            <a:r>
              <a:rPr lang="en-US" sz="2000" dirty="0">
                <a:solidFill>
                  <a:srgbClr val="000000"/>
                </a:solidFill>
              </a:rPr>
              <a:t>    </a:t>
            </a:r>
            <a:r>
              <a:rPr lang="en-US" sz="2000" dirty="0">
                <a:solidFill>
                  <a:srgbClr val="0000FF"/>
                </a:solidFill>
              </a:rPr>
              <a:t>&lt;</a:t>
            </a:r>
            <a:r>
              <a:rPr lang="en-US" sz="2000" dirty="0" err="1">
                <a:solidFill>
                  <a:srgbClr val="800000"/>
                </a:solidFill>
              </a:rPr>
              <a:t>TextBox</a:t>
            </a:r>
            <a:r>
              <a:rPr lang="en-US" sz="2000" dirty="0">
                <a:solidFill>
                  <a:srgbClr val="0000FF"/>
                </a:solidFill>
              </a:rPr>
              <a:t>&gt;</a:t>
            </a:r>
            <a:r>
              <a:rPr lang="en-US" sz="2000" dirty="0">
                <a:solidFill>
                  <a:srgbClr val="000000"/>
                </a:solidFill>
              </a:rPr>
              <a:t> </a:t>
            </a:r>
            <a:br>
              <a:rPr lang="en-US" sz="2000" dirty="0">
                <a:solidFill>
                  <a:srgbClr val="000000"/>
                </a:solidFill>
              </a:rPr>
            </a:br>
            <a:r>
              <a:rPr lang="en-US" sz="2000" dirty="0">
                <a:solidFill>
                  <a:srgbClr val="000000"/>
                </a:solidFill>
              </a:rPr>
              <a:t>    </a:t>
            </a:r>
            <a:r>
              <a:rPr lang="en-US" sz="2000" dirty="0">
                <a:solidFill>
                  <a:srgbClr val="0000FF"/>
                </a:solidFill>
              </a:rPr>
              <a:t>&lt;/</a:t>
            </a:r>
            <a:r>
              <a:rPr lang="en-US" sz="2000" dirty="0" err="1">
                <a:solidFill>
                  <a:srgbClr val="800000"/>
                </a:solidFill>
              </a:rPr>
              <a:t>TextBox</a:t>
            </a:r>
            <a:r>
              <a:rPr lang="en-US" sz="2000" dirty="0">
                <a:solidFill>
                  <a:srgbClr val="0000FF"/>
                </a:solidFill>
              </a:rPr>
              <a:t>&gt;</a:t>
            </a:r>
            <a:r>
              <a:rPr lang="en-US" sz="2000" dirty="0">
                <a:solidFill>
                  <a:srgbClr val="000000"/>
                </a:solidFill>
              </a:rPr>
              <a:t> </a:t>
            </a:r>
            <a:br>
              <a:rPr lang="en-US" sz="2000" dirty="0">
                <a:solidFill>
                  <a:srgbClr val="000000"/>
                </a:solidFill>
              </a:rPr>
            </a:br>
            <a:r>
              <a:rPr lang="en-US" sz="2000" dirty="0">
                <a:solidFill>
                  <a:srgbClr val="0000FF"/>
                </a:solidFill>
              </a:rPr>
              <a:t>&lt;/</a:t>
            </a:r>
            <a:r>
              <a:rPr lang="en-US" sz="2000" dirty="0">
                <a:solidFill>
                  <a:srgbClr val="800000"/>
                </a:solidFill>
              </a:rPr>
              <a:t>Expander</a:t>
            </a:r>
            <a:r>
              <a:rPr lang="en-US" sz="2000" dirty="0">
                <a:solidFill>
                  <a:srgbClr val="0000FF"/>
                </a:solidFill>
              </a:rPr>
              <a:t>&gt;</a:t>
            </a:r>
            <a:r>
              <a:rPr lang="en-US" sz="2000" dirty="0">
                <a:solidFill>
                  <a:srgbClr val="000000"/>
                </a:solidFill>
              </a:rPr>
              <a:t> </a:t>
            </a:r>
            <a:br>
              <a:rPr lang="en-US" sz="2000" dirty="0">
                <a:solidFill>
                  <a:srgbClr val="000000"/>
                </a:solidFill>
              </a:rPr>
            </a:br>
            <a:r>
              <a:rPr lang="en-US" sz="2000" dirty="0">
                <a:solidFill>
                  <a:srgbClr val="0000FF"/>
                </a:solidFill>
              </a:rPr>
              <a:t>&lt;</a:t>
            </a:r>
            <a:r>
              <a:rPr lang="en-US" sz="2000" dirty="0">
                <a:solidFill>
                  <a:srgbClr val="800000"/>
                </a:solidFill>
              </a:rPr>
              <a:t>Expander </a:t>
            </a:r>
            <a:r>
              <a:rPr lang="en-US" sz="2000" dirty="0">
                <a:solidFill>
                  <a:srgbClr val="FF0000"/>
                </a:solidFill>
              </a:rPr>
              <a:t>Header</a:t>
            </a:r>
            <a:r>
              <a:rPr lang="en-US" sz="2000" dirty="0">
                <a:solidFill>
                  <a:srgbClr val="0000FF"/>
                </a:solidFill>
              </a:rPr>
              <a:t>="Region Three"&gt;</a:t>
            </a:r>
            <a:r>
              <a:rPr lang="en-US" sz="2000" dirty="0">
                <a:solidFill>
                  <a:srgbClr val="000000"/>
                </a:solidFill>
              </a:rPr>
              <a:t> </a:t>
            </a:r>
            <a:br>
              <a:rPr lang="en-US" sz="2000" dirty="0">
                <a:solidFill>
                  <a:srgbClr val="000000"/>
                </a:solidFill>
              </a:rPr>
            </a:br>
            <a:r>
              <a:rPr lang="en-US" sz="2000" dirty="0">
                <a:solidFill>
                  <a:srgbClr val="000000"/>
                </a:solidFill>
              </a:rPr>
              <a:t>    </a:t>
            </a:r>
            <a:r>
              <a:rPr lang="en-US" sz="2000" dirty="0">
                <a:solidFill>
                  <a:srgbClr val="0000FF"/>
                </a:solidFill>
              </a:rPr>
              <a:t>&lt;</a:t>
            </a:r>
            <a:r>
              <a:rPr lang="en-US" sz="2000" dirty="0">
                <a:solidFill>
                  <a:srgbClr val="800000"/>
                </a:solidFill>
              </a:rPr>
              <a:t>Button</a:t>
            </a:r>
            <a:r>
              <a:rPr lang="en-US" sz="2000" dirty="0">
                <a:solidFill>
                  <a:srgbClr val="0000FF"/>
                </a:solidFill>
              </a:rPr>
              <a:t>&gt;</a:t>
            </a:r>
            <a:r>
              <a:rPr lang="en-US" sz="2000" dirty="0">
                <a:solidFill>
                  <a:srgbClr val="000000"/>
                </a:solidFill>
              </a:rPr>
              <a:t>Hidden Button Two</a:t>
            </a:r>
            <a:r>
              <a:rPr lang="en-US" sz="2000" dirty="0">
                <a:solidFill>
                  <a:srgbClr val="0000FF"/>
                </a:solidFill>
              </a:rPr>
              <a:t>&lt;/</a:t>
            </a:r>
            <a:r>
              <a:rPr lang="en-US" sz="2000" dirty="0">
                <a:solidFill>
                  <a:srgbClr val="800000"/>
                </a:solidFill>
              </a:rPr>
              <a:t>Button</a:t>
            </a:r>
            <a:r>
              <a:rPr lang="en-US" sz="2000" dirty="0">
                <a:solidFill>
                  <a:srgbClr val="0000FF"/>
                </a:solidFill>
              </a:rPr>
              <a:t>&gt;</a:t>
            </a:r>
            <a:r>
              <a:rPr lang="en-US" sz="2000" dirty="0">
                <a:solidFill>
                  <a:srgbClr val="000000"/>
                </a:solidFill>
              </a:rPr>
              <a:t> </a:t>
            </a:r>
            <a:br>
              <a:rPr lang="en-US" sz="2000" dirty="0">
                <a:solidFill>
                  <a:srgbClr val="000000"/>
                </a:solidFill>
              </a:rPr>
            </a:br>
            <a:r>
              <a:rPr lang="en-US" sz="2000" dirty="0">
                <a:solidFill>
                  <a:srgbClr val="0000FF"/>
                </a:solidFill>
              </a:rPr>
              <a:t>&lt;/</a:t>
            </a:r>
            <a:r>
              <a:rPr lang="en-US" sz="2000" dirty="0">
                <a:solidFill>
                  <a:srgbClr val="800000"/>
                </a:solidFill>
              </a:rPr>
              <a:t>Expander</a:t>
            </a:r>
            <a:r>
              <a:rPr lang="en-US" sz="2000" dirty="0">
                <a:solidFill>
                  <a:srgbClr val="0000FF"/>
                </a:solidFill>
              </a:rPr>
              <a:t>&gt;</a:t>
            </a:r>
            <a:r>
              <a:rPr lang="en-US" sz="2000" dirty="0">
                <a:solidFill>
                  <a:srgbClr val="000000"/>
                </a:solidFill>
              </a:rPr>
              <a:t> </a:t>
            </a:r>
            <a:br>
              <a:rPr lang="en-US" sz="2000" dirty="0">
                <a:solidFill>
                  <a:srgbClr val="000000"/>
                </a:solidFill>
              </a:rPr>
            </a:br>
            <a:endParaRPr lang="en-US" sz="2000" dirty="0"/>
          </a:p>
          <a:p>
            <a:r>
              <a:rPr lang="en-US" sz="2000" dirty="0"/>
              <a:t/>
            </a:r>
            <a:br>
              <a:rPr lang="en-US" sz="2000" dirty="0"/>
            </a:br>
            <a:endParaRPr lang="en-US" sz="2000" dirty="0"/>
          </a:p>
        </p:txBody>
      </p:sp>
    </p:spTree>
    <p:extLst>
      <p:ext uri="{BB962C8B-B14F-4D97-AF65-F5344CB8AC3E}">
        <p14:creationId xmlns:p14="http://schemas.microsoft.com/office/powerpoint/2010/main" val="82026102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Else is in WPF?</a:t>
            </a:r>
            <a:endParaRPr lang="en-US" dirty="0"/>
          </a:p>
        </p:txBody>
      </p:sp>
      <p:sp>
        <p:nvSpPr>
          <p:cNvPr id="3" name="Content Placeholder 2"/>
          <p:cNvSpPr>
            <a:spLocks noGrp="1"/>
          </p:cNvSpPr>
          <p:nvPr>
            <p:ph idx="1"/>
          </p:nvPr>
        </p:nvSpPr>
        <p:spPr/>
        <p:txBody>
          <a:bodyPr>
            <a:normAutofit/>
          </a:bodyPr>
          <a:lstStyle/>
          <a:p>
            <a:r>
              <a:rPr lang="en-US" dirty="0" smtClean="0"/>
              <a:t>Flexible flow layout model</a:t>
            </a:r>
          </a:p>
          <a:p>
            <a:r>
              <a:rPr lang="en-US" dirty="0" smtClean="0"/>
              <a:t>Styles and Templates</a:t>
            </a:r>
          </a:p>
          <a:p>
            <a:r>
              <a:rPr lang="en-US" dirty="0" smtClean="0"/>
              <a:t>OOTB document handling features</a:t>
            </a:r>
          </a:p>
          <a:p>
            <a:r>
              <a:rPr lang="en-US" dirty="0" smtClean="0"/>
              <a:t>True animation – not timer based</a:t>
            </a:r>
          </a:p>
          <a:p>
            <a:r>
              <a:rPr lang="en-US" dirty="0" smtClean="0"/>
              <a:t>A/V support (through WMP)</a:t>
            </a:r>
          </a:p>
          <a:p>
            <a:r>
              <a:rPr lang="en-US" dirty="0" smtClean="0"/>
              <a:t>Commands</a:t>
            </a:r>
          </a:p>
          <a:p>
            <a:r>
              <a:rPr lang="en-US" dirty="0" smtClean="0"/>
              <a:t>Routed Events</a:t>
            </a:r>
          </a:p>
        </p:txBody>
      </p:sp>
      <p:sp>
        <p:nvSpPr>
          <p:cNvPr id="6" name="Slide Number Placeholder 5"/>
          <p:cNvSpPr>
            <a:spLocks noGrp="1"/>
          </p:cNvSpPr>
          <p:nvPr>
            <p:ph type="sldNum" sz="quarter" idx="4294967295"/>
          </p:nvPr>
        </p:nvSpPr>
        <p:spPr>
          <a:xfrm>
            <a:off x="10871200" y="6356350"/>
            <a:ext cx="1320800" cy="365125"/>
          </a:xfrm>
          <a:prstGeom prst="rect">
            <a:avLst/>
          </a:prstGeom>
        </p:spPr>
        <p:txBody>
          <a:bodyPr/>
          <a:lstStyle/>
          <a:p>
            <a:fld id="{69E29E33-B620-47F9-BB04-8846C2A5AFCC}" type="slidenum">
              <a:rPr lang="en-US" smtClean="0"/>
              <a:pPr/>
              <a:t>5</a:t>
            </a:fld>
            <a:endParaRPr lang="en-US" dirty="0"/>
          </a:p>
        </p:txBody>
      </p:sp>
    </p:spTree>
    <p:extLst>
      <p:ext uri="{BB962C8B-B14F-4D97-AF65-F5344CB8AC3E}">
        <p14:creationId xmlns:p14="http://schemas.microsoft.com/office/powerpoint/2010/main" val="56611519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List Controls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162252657"/>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Content Placeholder 4"/>
          <p:cNvSpPr>
            <a:spLocks noGrp="1"/>
          </p:cNvSpPr>
          <p:nvPr>
            <p:ph idx="1"/>
          </p:nvPr>
        </p:nvSpPr>
        <p:spPr/>
        <p:txBody>
          <a:bodyPr>
            <a:normAutofit lnSpcReduction="10000"/>
          </a:bodyPr>
          <a:lstStyle/>
          <a:p>
            <a:r>
              <a:rPr lang="en-US" dirty="0" smtClean="0"/>
              <a:t>Add data to the Items property</a:t>
            </a:r>
          </a:p>
          <a:p>
            <a:r>
              <a:rPr lang="en-US" dirty="0" smtClean="0"/>
              <a:t>Bind to the </a:t>
            </a:r>
            <a:r>
              <a:rPr lang="en-US" dirty="0" err="1" smtClean="0"/>
              <a:t>ItemsSource</a:t>
            </a:r>
            <a:r>
              <a:rPr lang="en-US" dirty="0" smtClean="0"/>
              <a:t> property</a:t>
            </a:r>
          </a:p>
          <a:p>
            <a:r>
              <a:rPr lang="en-US" dirty="0" smtClean="0"/>
              <a:t>The item controls derive from </a:t>
            </a:r>
            <a:r>
              <a:rPr lang="en-US" dirty="0" err="1" smtClean="0"/>
              <a:t>ContentControl</a:t>
            </a:r>
            <a:endParaRPr lang="en-US" dirty="0" smtClean="0"/>
          </a:p>
          <a:p>
            <a:pPr lvl="1"/>
            <a:r>
              <a:rPr lang="en-US" dirty="0" err="1" smtClean="0"/>
              <a:t>ListBoxItem</a:t>
            </a:r>
            <a:r>
              <a:rPr lang="en-US" dirty="0" smtClean="0"/>
              <a:t>, </a:t>
            </a:r>
            <a:r>
              <a:rPr lang="en-US" dirty="0" err="1" smtClean="0"/>
              <a:t>TabItem</a:t>
            </a:r>
            <a:endParaRPr lang="en-US" dirty="0" smtClean="0"/>
          </a:p>
          <a:p>
            <a:r>
              <a:rPr lang="en-US" dirty="0" smtClean="0"/>
              <a:t>Selectors have </a:t>
            </a:r>
            <a:r>
              <a:rPr lang="en-US" dirty="0" err="1" smtClean="0"/>
              <a:t>SelectItem</a:t>
            </a:r>
            <a:r>
              <a:rPr lang="en-US" dirty="0" smtClean="0"/>
              <a:t> and </a:t>
            </a:r>
            <a:r>
              <a:rPr lang="en-US" dirty="0" err="1" smtClean="0"/>
              <a:t>SelectedIndex</a:t>
            </a:r>
            <a:endParaRPr lang="en-US" dirty="0" smtClean="0"/>
          </a:p>
          <a:p>
            <a:pPr lvl="1"/>
            <a:r>
              <a:rPr lang="en-US" dirty="0" err="1" smtClean="0"/>
              <a:t>ListBox</a:t>
            </a:r>
            <a:r>
              <a:rPr lang="en-US" dirty="0" smtClean="0"/>
              <a:t>, </a:t>
            </a:r>
            <a:r>
              <a:rPr lang="en-US" dirty="0" err="1" smtClean="0"/>
              <a:t>CombBox</a:t>
            </a:r>
            <a:r>
              <a:rPr lang="en-US" dirty="0" smtClean="0"/>
              <a:t>, </a:t>
            </a:r>
            <a:r>
              <a:rPr lang="en-US" dirty="0" err="1" smtClean="0"/>
              <a:t>TabControl</a:t>
            </a:r>
            <a:endParaRPr lang="en-US" dirty="0" smtClean="0"/>
          </a:p>
          <a:p>
            <a:r>
              <a:rPr lang="en-US" dirty="0" smtClean="0"/>
              <a:t>Containers don’t support selection</a:t>
            </a:r>
          </a:p>
          <a:p>
            <a:pPr lvl="1"/>
            <a:r>
              <a:rPr lang="en-US" dirty="0" smtClean="0"/>
              <a:t>Menus, </a:t>
            </a:r>
            <a:r>
              <a:rPr lang="en-US" dirty="0" err="1" smtClean="0"/>
              <a:t>ToolBars</a:t>
            </a:r>
            <a:r>
              <a:rPr lang="en-US" dirty="0" smtClean="0"/>
              <a:t>, Trees</a:t>
            </a:r>
            <a:endParaRPr lang="en-US" dirty="0"/>
          </a:p>
        </p:txBody>
      </p:sp>
    </p:spTree>
    <p:extLst>
      <p:ext uri="{BB962C8B-B14F-4D97-AF65-F5344CB8AC3E}">
        <p14:creationId xmlns:p14="http://schemas.microsoft.com/office/powerpoint/2010/main" val="307466924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ListBox</a:t>
            </a:r>
            <a:r>
              <a:rPr lang="en-US" dirty="0" smtClean="0"/>
              <a:t>, </a:t>
            </a:r>
            <a:r>
              <a:rPr lang="en-US" dirty="0" err="1" smtClean="0"/>
              <a:t>ComboBox</a:t>
            </a:r>
            <a:endParaRPr lang="en-US" dirty="0"/>
          </a:p>
        </p:txBody>
      </p:sp>
      <p:sp>
        <p:nvSpPr>
          <p:cNvPr id="5" name="Content Placeholder 4"/>
          <p:cNvSpPr>
            <a:spLocks noGrp="1"/>
          </p:cNvSpPr>
          <p:nvPr>
            <p:ph sz="half" idx="1"/>
          </p:nvPr>
        </p:nvSpPr>
        <p:spPr/>
        <p:txBody>
          <a:bodyPr>
            <a:normAutofit fontScale="92500" lnSpcReduction="10000"/>
          </a:bodyPr>
          <a:lstStyle/>
          <a:p>
            <a:r>
              <a:rPr lang="en-US" dirty="0" smtClean="0"/>
              <a:t>Support</a:t>
            </a:r>
          </a:p>
          <a:p>
            <a:pPr lvl="1"/>
            <a:r>
              <a:rPr lang="en-US" dirty="0" err="1" smtClean="0"/>
              <a:t>SelectedItem</a:t>
            </a:r>
            <a:endParaRPr lang="en-US" dirty="0" smtClean="0"/>
          </a:p>
          <a:p>
            <a:pPr lvl="1"/>
            <a:r>
              <a:rPr lang="en-US" dirty="0" err="1" smtClean="0"/>
              <a:t>SelectedIndex</a:t>
            </a:r>
            <a:endParaRPr lang="en-US" dirty="0" smtClean="0"/>
          </a:p>
          <a:p>
            <a:r>
              <a:rPr lang="en-US" dirty="0" smtClean="0"/>
              <a:t>Can build complex lists through nested controls</a:t>
            </a:r>
          </a:p>
          <a:p>
            <a:r>
              <a:rPr lang="en-US" dirty="0" smtClean="0"/>
              <a:t>Better with Binding and Styles</a:t>
            </a:r>
          </a:p>
          <a:p>
            <a:pPr lvl="1"/>
            <a:r>
              <a:rPr lang="en-US" dirty="0" smtClean="0"/>
              <a:t>Coming later today</a:t>
            </a:r>
            <a:endParaRPr lang="en-US" dirty="0"/>
          </a:p>
        </p:txBody>
      </p:sp>
      <p:sp>
        <p:nvSpPr>
          <p:cNvPr id="6" name="Text Placeholder 5"/>
          <p:cNvSpPr>
            <a:spLocks noGrp="1"/>
          </p:cNvSpPr>
          <p:nvPr>
            <p:ph type="body" sz="quarter" idx="10"/>
          </p:nvPr>
        </p:nvSpPr>
        <p:spPr/>
        <p:txBody>
          <a:bodyPr/>
          <a:lstStyle/>
          <a:p>
            <a:r>
              <a:rPr lang="en-US" sz="2000">
                <a:solidFill>
                  <a:srgbClr val="0000FF"/>
                </a:solidFill>
              </a:rPr>
              <a:t>&lt;</a:t>
            </a:r>
            <a:r>
              <a:rPr lang="en-US" sz="2000">
                <a:solidFill>
                  <a:srgbClr val="800000"/>
                </a:solidFill>
              </a:rPr>
              <a:t>ListBox </a:t>
            </a:r>
            <a:r>
              <a:rPr lang="en-US" sz="2000">
                <a:solidFill>
                  <a:srgbClr val="FF0000"/>
                </a:solidFill>
              </a:rPr>
              <a:t>Grid.Row</a:t>
            </a:r>
            <a:r>
              <a:rPr lang="en-US" sz="2000">
                <a:solidFill>
                  <a:srgbClr val="0000FF"/>
                </a:solidFill>
              </a:rPr>
              <a:t>="0"&gt;</a:t>
            </a:r>
            <a:r>
              <a:rPr lang="en-US" sz="2000">
                <a:solidFill>
                  <a:srgbClr val="000000"/>
                </a:solidFill>
              </a:rPr>
              <a:t> </a:t>
            </a:r>
            <a:br>
              <a:rPr lang="en-US" sz="2000">
                <a:solidFill>
                  <a:srgbClr val="000000"/>
                </a:solidFill>
              </a:rPr>
            </a:br>
            <a:r>
              <a:rPr lang="en-US" sz="2000">
                <a:solidFill>
                  <a:srgbClr val="000000"/>
                </a:solidFill>
              </a:rPr>
              <a:t>    </a:t>
            </a:r>
            <a:r>
              <a:rPr lang="en-US" sz="2000">
                <a:solidFill>
                  <a:srgbClr val="0000FF"/>
                </a:solidFill>
              </a:rPr>
              <a:t>&lt;</a:t>
            </a:r>
            <a:r>
              <a:rPr lang="en-US" sz="2000">
                <a:solidFill>
                  <a:srgbClr val="800000"/>
                </a:solidFill>
              </a:rPr>
              <a:t>ListBoxItem</a:t>
            </a:r>
            <a:r>
              <a:rPr lang="en-US" sz="2000">
                <a:solidFill>
                  <a:srgbClr val="0000FF"/>
                </a:solidFill>
              </a:rPr>
              <a:t>&gt;</a:t>
            </a:r>
            <a:r>
              <a:rPr lang="en-US" sz="2000">
                <a:solidFill>
                  <a:srgbClr val="000000"/>
                </a:solidFill>
              </a:rPr>
              <a:t> </a:t>
            </a:r>
            <a:br>
              <a:rPr lang="en-US" sz="2000">
                <a:solidFill>
                  <a:srgbClr val="000000"/>
                </a:solidFill>
              </a:rPr>
            </a:br>
            <a:r>
              <a:rPr lang="en-US" sz="2000">
                <a:solidFill>
                  <a:srgbClr val="000000"/>
                </a:solidFill>
              </a:rPr>
              <a:t>        </a:t>
            </a:r>
            <a:r>
              <a:rPr lang="en-US" sz="2000">
                <a:solidFill>
                  <a:srgbClr val="0000FF"/>
                </a:solidFill>
              </a:rPr>
              <a:t>&lt;</a:t>
            </a:r>
            <a:r>
              <a:rPr lang="en-US" sz="2000">
                <a:solidFill>
                  <a:srgbClr val="800000"/>
                </a:solidFill>
              </a:rPr>
              <a:t>StackPanel </a:t>
            </a:r>
            <a:br>
              <a:rPr lang="en-US" sz="2000">
                <a:solidFill>
                  <a:srgbClr val="800000"/>
                </a:solidFill>
              </a:rPr>
            </a:br>
            <a:r>
              <a:rPr lang="en-US" sz="2000">
                <a:solidFill>
                  <a:srgbClr val="800000"/>
                </a:solidFill>
              </a:rPr>
              <a:t> </a:t>
            </a:r>
            <a:r>
              <a:rPr lang="en-US" sz="2000">
                <a:solidFill>
                  <a:srgbClr val="FF0000"/>
                </a:solidFill>
              </a:rPr>
              <a:t>Orientation</a:t>
            </a:r>
            <a:r>
              <a:rPr lang="en-US" sz="2000">
                <a:solidFill>
                  <a:srgbClr val="0000FF"/>
                </a:solidFill>
              </a:rPr>
              <a:t>="Horizontal"&gt;</a:t>
            </a:r>
            <a:r>
              <a:rPr lang="en-US" sz="2000">
                <a:solidFill>
                  <a:srgbClr val="000000"/>
                </a:solidFill>
              </a:rPr>
              <a:t> </a:t>
            </a:r>
            <a:br>
              <a:rPr lang="en-US" sz="2000">
                <a:solidFill>
                  <a:srgbClr val="000000"/>
                </a:solidFill>
              </a:rPr>
            </a:br>
            <a:r>
              <a:rPr lang="en-US" sz="2000">
                <a:solidFill>
                  <a:srgbClr val="000000"/>
                </a:solidFill>
              </a:rPr>
              <a:t>            </a:t>
            </a:r>
            <a:r>
              <a:rPr lang="en-US" sz="2000">
                <a:solidFill>
                  <a:srgbClr val="0000FF"/>
                </a:solidFill>
              </a:rPr>
              <a:t>&lt;</a:t>
            </a:r>
            <a:r>
              <a:rPr lang="en-US" sz="2000">
                <a:solidFill>
                  <a:srgbClr val="800000"/>
                </a:solidFill>
              </a:rPr>
              <a:t>CheckBox </a:t>
            </a:r>
            <a:r>
              <a:rPr lang="en-US" sz="2000">
                <a:solidFill>
                  <a:srgbClr val="0000FF"/>
                </a:solidFill>
              </a:rPr>
              <a:t>/&gt;</a:t>
            </a:r>
            <a:r>
              <a:rPr lang="en-US" sz="2000">
                <a:solidFill>
                  <a:srgbClr val="000000"/>
                </a:solidFill>
              </a:rPr>
              <a:t> </a:t>
            </a:r>
            <a:br>
              <a:rPr lang="en-US" sz="2000">
                <a:solidFill>
                  <a:srgbClr val="000000"/>
                </a:solidFill>
              </a:rPr>
            </a:br>
            <a:r>
              <a:rPr lang="en-US" sz="2000">
                <a:solidFill>
                  <a:srgbClr val="000000"/>
                </a:solidFill>
              </a:rPr>
              <a:t>            </a:t>
            </a:r>
            <a:r>
              <a:rPr lang="en-US" sz="2000">
                <a:solidFill>
                  <a:srgbClr val="0000FF"/>
                </a:solidFill>
              </a:rPr>
              <a:t>&lt;</a:t>
            </a:r>
            <a:r>
              <a:rPr lang="en-US" sz="2000">
                <a:solidFill>
                  <a:srgbClr val="800000"/>
                </a:solidFill>
              </a:rPr>
              <a:t>Label </a:t>
            </a:r>
            <a:br>
              <a:rPr lang="en-US" sz="2000">
                <a:solidFill>
                  <a:srgbClr val="800000"/>
                </a:solidFill>
              </a:rPr>
            </a:br>
            <a:r>
              <a:rPr lang="en-US" sz="2000">
                <a:solidFill>
                  <a:srgbClr val="800000"/>
                </a:solidFill>
              </a:rPr>
              <a:t> </a:t>
            </a:r>
            <a:r>
              <a:rPr lang="en-US" sz="2000">
                <a:solidFill>
                  <a:srgbClr val="FF0000"/>
                </a:solidFill>
              </a:rPr>
              <a:t>Content</a:t>
            </a:r>
            <a:r>
              <a:rPr lang="en-US" sz="2000">
                <a:solidFill>
                  <a:srgbClr val="0000FF"/>
                </a:solidFill>
              </a:rPr>
              <a:t>="First Item"/&gt;</a:t>
            </a:r>
            <a:r>
              <a:rPr lang="en-US" sz="2000">
                <a:solidFill>
                  <a:srgbClr val="000000"/>
                </a:solidFill>
              </a:rPr>
              <a:t> </a:t>
            </a:r>
            <a:br>
              <a:rPr lang="en-US" sz="2000">
                <a:solidFill>
                  <a:srgbClr val="000000"/>
                </a:solidFill>
              </a:rPr>
            </a:br>
            <a:r>
              <a:rPr lang="en-US" sz="2000">
                <a:solidFill>
                  <a:srgbClr val="000000"/>
                </a:solidFill>
              </a:rPr>
              <a:t>        </a:t>
            </a:r>
            <a:r>
              <a:rPr lang="en-US" sz="2000">
                <a:solidFill>
                  <a:srgbClr val="0000FF"/>
                </a:solidFill>
              </a:rPr>
              <a:t>&lt;/</a:t>
            </a:r>
            <a:r>
              <a:rPr lang="en-US" sz="2000">
                <a:solidFill>
                  <a:srgbClr val="800000"/>
                </a:solidFill>
              </a:rPr>
              <a:t>StackPanel</a:t>
            </a:r>
            <a:r>
              <a:rPr lang="en-US" sz="2000">
                <a:solidFill>
                  <a:srgbClr val="0000FF"/>
                </a:solidFill>
              </a:rPr>
              <a:t>&gt;</a:t>
            </a:r>
            <a:r>
              <a:rPr lang="en-US" sz="2000">
                <a:solidFill>
                  <a:srgbClr val="000000"/>
                </a:solidFill>
              </a:rPr>
              <a:t> </a:t>
            </a:r>
            <a:br>
              <a:rPr lang="en-US" sz="2000">
                <a:solidFill>
                  <a:srgbClr val="000000"/>
                </a:solidFill>
              </a:rPr>
            </a:br>
            <a:r>
              <a:rPr lang="en-US" sz="2000">
                <a:solidFill>
                  <a:srgbClr val="000000"/>
                </a:solidFill>
              </a:rPr>
              <a:t>    </a:t>
            </a:r>
            <a:r>
              <a:rPr lang="en-US" sz="2000">
                <a:solidFill>
                  <a:srgbClr val="0000FF"/>
                </a:solidFill>
              </a:rPr>
              <a:t>&lt;/</a:t>
            </a:r>
            <a:r>
              <a:rPr lang="en-US" sz="2000">
                <a:solidFill>
                  <a:srgbClr val="800000"/>
                </a:solidFill>
              </a:rPr>
              <a:t>ListBoxItem</a:t>
            </a:r>
            <a:r>
              <a:rPr lang="en-US" sz="2000">
                <a:solidFill>
                  <a:srgbClr val="0000FF"/>
                </a:solidFill>
              </a:rPr>
              <a:t>&gt;</a:t>
            </a:r>
            <a:r>
              <a:rPr lang="en-US" sz="2000">
                <a:solidFill>
                  <a:srgbClr val="000000"/>
                </a:solidFill>
              </a:rPr>
              <a:t> </a:t>
            </a:r>
            <a:br>
              <a:rPr lang="en-US" sz="2000">
                <a:solidFill>
                  <a:srgbClr val="000000"/>
                </a:solidFill>
              </a:rPr>
            </a:br>
            <a:r>
              <a:rPr lang="en-US" sz="2000">
                <a:solidFill>
                  <a:srgbClr val="0000FF"/>
                </a:solidFill>
              </a:rPr>
              <a:t>&lt;/</a:t>
            </a:r>
            <a:r>
              <a:rPr lang="en-US" sz="2000">
                <a:solidFill>
                  <a:srgbClr val="800000"/>
                </a:solidFill>
              </a:rPr>
              <a:t>ListBox</a:t>
            </a:r>
            <a:r>
              <a:rPr lang="en-US" sz="2000">
                <a:solidFill>
                  <a:srgbClr val="0000FF"/>
                </a:solidFill>
              </a:rPr>
              <a:t>&gt;</a:t>
            </a:r>
            <a:r>
              <a:rPr lang="en-US" sz="2000">
                <a:solidFill>
                  <a:srgbClr val="000000"/>
                </a:solidFill>
              </a:rPr>
              <a:t> </a:t>
            </a:r>
            <a:br>
              <a:rPr lang="en-US" sz="2000">
                <a:solidFill>
                  <a:srgbClr val="000000"/>
                </a:solidFill>
              </a:rPr>
            </a:br>
            <a:endParaRPr lang="en-US" sz="2000"/>
          </a:p>
          <a:p>
            <a:r>
              <a:rPr lang="en-US" sz="2000"/>
              <a:t/>
            </a:r>
            <a:br>
              <a:rPr lang="en-US" sz="2000"/>
            </a:br>
            <a:endParaRPr lang="en-US" sz="2000" dirty="0"/>
          </a:p>
        </p:txBody>
      </p:sp>
    </p:spTree>
    <p:extLst>
      <p:ext uri="{BB962C8B-B14F-4D97-AF65-F5344CB8AC3E}">
        <p14:creationId xmlns:p14="http://schemas.microsoft.com/office/powerpoint/2010/main" val="296903237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TabControl</a:t>
            </a:r>
            <a:endParaRPr lang="en-US" dirty="0"/>
          </a:p>
        </p:txBody>
      </p:sp>
      <p:sp>
        <p:nvSpPr>
          <p:cNvPr id="3" name="Content Placeholder 2"/>
          <p:cNvSpPr>
            <a:spLocks noGrp="1"/>
          </p:cNvSpPr>
          <p:nvPr>
            <p:ph sz="half" idx="1"/>
          </p:nvPr>
        </p:nvSpPr>
        <p:spPr/>
        <p:txBody>
          <a:bodyPr/>
          <a:lstStyle/>
          <a:p>
            <a:r>
              <a:rPr lang="en-US" dirty="0" smtClean="0"/>
              <a:t>List control for </a:t>
            </a:r>
            <a:r>
              <a:rPr lang="en-US" dirty="0" err="1" smtClean="0"/>
              <a:t>TabItems</a:t>
            </a:r>
            <a:endParaRPr lang="en-US" dirty="0" smtClean="0"/>
          </a:p>
          <a:p>
            <a:r>
              <a:rPr lang="en-US" dirty="0" smtClean="0"/>
              <a:t>Tab string can be placed on any side</a:t>
            </a:r>
          </a:p>
          <a:p>
            <a:r>
              <a:rPr lang="en-US" dirty="0" err="1" smtClean="0"/>
              <a:t>TabItem</a:t>
            </a:r>
            <a:r>
              <a:rPr lang="en-US" dirty="0" smtClean="0"/>
              <a:t> is a container control</a:t>
            </a:r>
            <a:endParaRPr lang="en-US" dirty="0"/>
          </a:p>
        </p:txBody>
      </p:sp>
      <p:sp>
        <p:nvSpPr>
          <p:cNvPr id="4" name="Text Placeholder 3"/>
          <p:cNvSpPr>
            <a:spLocks noGrp="1"/>
          </p:cNvSpPr>
          <p:nvPr>
            <p:ph type="body" sz="quarter" idx="10"/>
          </p:nvPr>
        </p:nvSpPr>
        <p:spPr/>
        <p:txBody>
          <a:bodyPr/>
          <a:lstStyle/>
          <a:p>
            <a:r>
              <a:rPr lang="en-US" dirty="0">
                <a:solidFill>
                  <a:srgbClr val="0000FF"/>
                </a:solidFill>
              </a:rPr>
              <a:t>&lt;</a:t>
            </a:r>
            <a:r>
              <a:rPr lang="en-US" dirty="0" err="1">
                <a:solidFill>
                  <a:srgbClr val="800000"/>
                </a:solidFill>
              </a:rPr>
              <a:t>TabControl</a:t>
            </a:r>
            <a:r>
              <a:rPr lang="en-US" dirty="0">
                <a:solidFill>
                  <a:srgbClr val="800000"/>
                </a:solidFill>
              </a:rPr>
              <a:t> </a:t>
            </a:r>
            <a:r>
              <a:rPr lang="en-US" dirty="0" err="1">
                <a:solidFill>
                  <a:srgbClr val="FF0000"/>
                </a:solidFill>
              </a:rPr>
              <a:t>TabStripPlacement</a:t>
            </a:r>
            <a:r>
              <a:rPr lang="en-US" dirty="0">
                <a:solidFill>
                  <a:srgbClr val="0000FF"/>
                </a:solidFill>
              </a:rPr>
              <a:t>="Left"&gt;</a:t>
            </a:r>
            <a:r>
              <a:rPr lang="en-US" dirty="0">
                <a:solidFill>
                  <a:srgbClr val="000000"/>
                </a:solidFill>
              </a:rPr>
              <a:t> </a:t>
            </a:r>
            <a:br>
              <a:rPr lang="en-US" dirty="0">
                <a:solidFill>
                  <a:srgbClr val="000000"/>
                </a:solidFill>
              </a:rPr>
            </a:br>
            <a:r>
              <a:rPr lang="en-US" dirty="0">
                <a:solidFill>
                  <a:srgbClr val="000000"/>
                </a:solidFill>
              </a:rPr>
              <a:t>    </a:t>
            </a:r>
            <a:r>
              <a:rPr lang="en-US" dirty="0">
                <a:solidFill>
                  <a:srgbClr val="0000FF"/>
                </a:solidFill>
              </a:rPr>
              <a:t>&lt;</a:t>
            </a:r>
            <a:r>
              <a:rPr lang="en-US" dirty="0" err="1">
                <a:solidFill>
                  <a:srgbClr val="800000"/>
                </a:solidFill>
              </a:rPr>
              <a:t>TabItem</a:t>
            </a:r>
            <a:r>
              <a:rPr lang="en-US" dirty="0">
                <a:solidFill>
                  <a:srgbClr val="800000"/>
                </a:solidFill>
              </a:rPr>
              <a:t> </a:t>
            </a:r>
            <a:r>
              <a:rPr lang="en-US" dirty="0">
                <a:solidFill>
                  <a:srgbClr val="FF0000"/>
                </a:solidFill>
              </a:rPr>
              <a:t>Header</a:t>
            </a:r>
            <a:r>
              <a:rPr lang="en-US" dirty="0">
                <a:solidFill>
                  <a:srgbClr val="0000FF"/>
                </a:solidFill>
              </a:rPr>
              <a:t>="Scrolling"</a:t>
            </a:r>
            <a:r>
              <a:rPr lang="en-US" dirty="0">
                <a:solidFill>
                  <a:srgbClr val="FF0000"/>
                </a:solidFill>
              </a:rPr>
              <a:t> </a:t>
            </a:r>
            <a:r>
              <a:rPr lang="en-US" dirty="0" err="1">
                <a:solidFill>
                  <a:srgbClr val="FF0000"/>
                </a:solidFill>
              </a:rPr>
              <a:t>IsSelected</a:t>
            </a:r>
            <a:r>
              <a:rPr lang="en-US" dirty="0">
                <a:solidFill>
                  <a:srgbClr val="0000FF"/>
                </a:solidFill>
              </a:rPr>
              <a:t>="False"&gt;</a:t>
            </a:r>
            <a:r>
              <a:rPr lang="en-US" dirty="0">
                <a:solidFill>
                  <a:srgbClr val="000000"/>
                </a:solidFill>
              </a:rPr>
              <a:t> </a:t>
            </a:r>
            <a:br>
              <a:rPr lang="en-US" dirty="0">
                <a:solidFill>
                  <a:srgbClr val="000000"/>
                </a:solidFill>
              </a:rPr>
            </a:br>
            <a:r>
              <a:rPr lang="en-US" dirty="0">
                <a:solidFill>
                  <a:srgbClr val="000000"/>
                </a:solidFill>
              </a:rPr>
              <a:t>    </a:t>
            </a:r>
            <a:r>
              <a:rPr lang="en-US" dirty="0">
                <a:solidFill>
                  <a:srgbClr val="008000"/>
                </a:solidFill>
              </a:rPr>
              <a:t>&lt;!-- Content --&gt;</a:t>
            </a:r>
            <a:r>
              <a:rPr lang="en-US" dirty="0">
                <a:solidFill>
                  <a:srgbClr val="000000"/>
                </a:solidFill>
              </a:rPr>
              <a:t> </a:t>
            </a:r>
            <a:br>
              <a:rPr lang="en-US" dirty="0">
                <a:solidFill>
                  <a:srgbClr val="000000"/>
                </a:solidFill>
              </a:rPr>
            </a:br>
            <a:r>
              <a:rPr lang="en-US" dirty="0">
                <a:solidFill>
                  <a:srgbClr val="000000"/>
                </a:solidFill>
              </a:rPr>
              <a:t>    </a:t>
            </a:r>
            <a:r>
              <a:rPr lang="en-US" dirty="0">
                <a:solidFill>
                  <a:srgbClr val="0000FF"/>
                </a:solidFill>
              </a:rPr>
              <a:t>&lt;/</a:t>
            </a:r>
            <a:r>
              <a:rPr lang="en-US" dirty="0" err="1">
                <a:solidFill>
                  <a:srgbClr val="800000"/>
                </a:solidFill>
              </a:rPr>
              <a:t>TabItem</a:t>
            </a:r>
            <a:r>
              <a:rPr lang="en-US" dirty="0">
                <a:solidFill>
                  <a:srgbClr val="0000FF"/>
                </a:solidFill>
              </a:rPr>
              <a:t>&gt;</a:t>
            </a:r>
            <a:r>
              <a:rPr lang="en-US" dirty="0">
                <a:solidFill>
                  <a:srgbClr val="000000"/>
                </a:solidFill>
              </a:rPr>
              <a:t> </a:t>
            </a:r>
            <a:br>
              <a:rPr lang="en-US" dirty="0">
                <a:solidFill>
                  <a:srgbClr val="000000"/>
                </a:solidFill>
              </a:rPr>
            </a:br>
            <a:r>
              <a:rPr lang="en-US" dirty="0">
                <a:solidFill>
                  <a:srgbClr val="000000"/>
                </a:solidFill>
              </a:rPr>
              <a:t>    </a:t>
            </a:r>
            <a:r>
              <a:rPr lang="en-US" dirty="0">
                <a:solidFill>
                  <a:srgbClr val="0000FF"/>
                </a:solidFill>
              </a:rPr>
              <a:t>&lt;</a:t>
            </a:r>
            <a:r>
              <a:rPr lang="en-US" dirty="0" err="1">
                <a:solidFill>
                  <a:srgbClr val="800000"/>
                </a:solidFill>
              </a:rPr>
              <a:t>TabItem</a:t>
            </a:r>
            <a:r>
              <a:rPr lang="en-US" dirty="0">
                <a:solidFill>
                  <a:srgbClr val="800000"/>
                </a:solidFill>
              </a:rPr>
              <a:t> </a:t>
            </a:r>
            <a:r>
              <a:rPr lang="en-US" dirty="0">
                <a:solidFill>
                  <a:srgbClr val="FF0000"/>
                </a:solidFill>
              </a:rPr>
              <a:t>Header</a:t>
            </a:r>
            <a:r>
              <a:rPr lang="en-US" dirty="0">
                <a:solidFill>
                  <a:srgbClr val="0000FF"/>
                </a:solidFill>
              </a:rPr>
              <a:t>="Expander"</a:t>
            </a:r>
            <a:r>
              <a:rPr lang="en-US" dirty="0">
                <a:solidFill>
                  <a:srgbClr val="FF0000"/>
                </a:solidFill>
              </a:rPr>
              <a:t> </a:t>
            </a:r>
            <a:r>
              <a:rPr lang="en-US" dirty="0" err="1">
                <a:solidFill>
                  <a:srgbClr val="FF0000"/>
                </a:solidFill>
              </a:rPr>
              <a:t>IsSelected</a:t>
            </a:r>
            <a:r>
              <a:rPr lang="en-US" dirty="0">
                <a:solidFill>
                  <a:srgbClr val="0000FF"/>
                </a:solidFill>
              </a:rPr>
              <a:t>="True"&gt;</a:t>
            </a:r>
            <a:r>
              <a:rPr lang="en-US" dirty="0">
                <a:solidFill>
                  <a:srgbClr val="000000"/>
                </a:solidFill>
              </a:rPr>
              <a:t> </a:t>
            </a:r>
            <a:br>
              <a:rPr lang="en-US" dirty="0">
                <a:solidFill>
                  <a:srgbClr val="000000"/>
                </a:solidFill>
              </a:rPr>
            </a:br>
            <a:r>
              <a:rPr lang="en-US" dirty="0">
                <a:solidFill>
                  <a:srgbClr val="000000"/>
                </a:solidFill>
              </a:rPr>
              <a:t>    </a:t>
            </a:r>
            <a:r>
              <a:rPr lang="en-US" dirty="0">
                <a:solidFill>
                  <a:srgbClr val="008000"/>
                </a:solidFill>
              </a:rPr>
              <a:t>&lt;!-- Content --&gt;</a:t>
            </a:r>
            <a:r>
              <a:rPr lang="en-US" dirty="0">
                <a:solidFill>
                  <a:srgbClr val="000000"/>
                </a:solidFill>
              </a:rPr>
              <a:t> </a:t>
            </a:r>
            <a:br>
              <a:rPr lang="en-US" dirty="0">
                <a:solidFill>
                  <a:srgbClr val="000000"/>
                </a:solidFill>
              </a:rPr>
            </a:br>
            <a:r>
              <a:rPr lang="en-US" dirty="0">
                <a:solidFill>
                  <a:srgbClr val="000000"/>
                </a:solidFill>
              </a:rPr>
              <a:t>    </a:t>
            </a:r>
            <a:r>
              <a:rPr lang="en-US" dirty="0">
                <a:solidFill>
                  <a:srgbClr val="0000FF"/>
                </a:solidFill>
              </a:rPr>
              <a:t>&lt;/</a:t>
            </a:r>
            <a:r>
              <a:rPr lang="en-US" dirty="0" err="1">
                <a:solidFill>
                  <a:srgbClr val="800000"/>
                </a:solidFill>
              </a:rPr>
              <a:t>TabItem</a:t>
            </a:r>
            <a:r>
              <a:rPr lang="en-US" dirty="0">
                <a:solidFill>
                  <a:srgbClr val="0000FF"/>
                </a:solidFill>
              </a:rPr>
              <a:t>&gt;</a:t>
            </a:r>
            <a:r>
              <a:rPr lang="en-US" dirty="0">
                <a:solidFill>
                  <a:srgbClr val="000000"/>
                </a:solidFill>
              </a:rPr>
              <a:t> </a:t>
            </a:r>
            <a:br>
              <a:rPr lang="en-US" dirty="0">
                <a:solidFill>
                  <a:srgbClr val="000000"/>
                </a:solidFill>
              </a:rPr>
            </a:br>
            <a:r>
              <a:rPr lang="en-US" dirty="0">
                <a:solidFill>
                  <a:srgbClr val="0000FF"/>
                </a:solidFill>
              </a:rPr>
              <a:t>&lt;/</a:t>
            </a:r>
            <a:r>
              <a:rPr lang="en-US" dirty="0" err="1">
                <a:solidFill>
                  <a:srgbClr val="800000"/>
                </a:solidFill>
              </a:rPr>
              <a:t>TabControl</a:t>
            </a:r>
            <a:r>
              <a:rPr lang="en-US" dirty="0">
                <a:solidFill>
                  <a:srgbClr val="0000FF"/>
                </a:solidFill>
              </a:rPr>
              <a:t>&gt;</a:t>
            </a:r>
            <a:r>
              <a:rPr lang="en-US" dirty="0">
                <a:solidFill>
                  <a:srgbClr val="000000"/>
                </a:solidFill>
              </a:rPr>
              <a:t> </a:t>
            </a:r>
            <a:br>
              <a:rPr lang="en-US" dirty="0">
                <a:solidFill>
                  <a:srgbClr val="000000"/>
                </a:solidFill>
              </a:rPr>
            </a:br>
            <a:endParaRPr lang="en-US" dirty="0"/>
          </a:p>
          <a:p>
            <a:r>
              <a:rPr lang="en-US" dirty="0"/>
              <a:t/>
            </a:r>
            <a:br>
              <a:rPr lang="en-US" dirty="0"/>
            </a:br>
            <a:endParaRPr lang="en-US" dirty="0"/>
          </a:p>
        </p:txBody>
      </p:sp>
    </p:spTree>
    <p:extLst>
      <p:ext uri="{BB962C8B-B14F-4D97-AF65-F5344CB8AC3E}">
        <p14:creationId xmlns:p14="http://schemas.microsoft.com/office/powerpoint/2010/main" val="181474980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Controls</a:t>
            </a:r>
            <a:endParaRPr lang="en-US" dirty="0"/>
          </a:p>
        </p:txBody>
      </p:sp>
    </p:spTree>
    <p:extLst>
      <p:ext uri="{BB962C8B-B14F-4D97-AF65-F5344CB8AC3E}">
        <p14:creationId xmlns:p14="http://schemas.microsoft.com/office/powerpoint/2010/main" val="218309197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Questions?</a:t>
            </a:r>
            <a:endParaRPr lang="en-US" dirty="0"/>
          </a:p>
        </p:txBody>
      </p:sp>
      <p:sp>
        <p:nvSpPr>
          <p:cNvPr id="7" name="Rectangle 6"/>
          <p:cNvSpPr/>
          <p:nvPr/>
        </p:nvSpPr>
        <p:spPr>
          <a:xfrm>
            <a:off x="4495800" y="609600"/>
            <a:ext cx="2638864" cy="5386090"/>
          </a:xfrm>
          <a:prstGeom prst="rect">
            <a:avLst/>
          </a:prstGeom>
          <a:noFill/>
        </p:spPr>
        <p:txBody>
          <a:bodyPr wrap="none" lIns="91440" tIns="45720" rIns="91440" bIns="45720">
            <a:spAutoFit/>
          </a:bodyPr>
          <a:lstStyle/>
          <a:p>
            <a:pPr algn="ctr"/>
            <a:r>
              <a:rPr lang="en-US" sz="34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t>
            </a:r>
            <a:endParaRPr lang="en-US" sz="34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89901987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Resources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285004357"/>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XAML Resources</a:t>
            </a:r>
            <a:endParaRPr lang="en-US" dirty="0"/>
          </a:p>
        </p:txBody>
      </p:sp>
      <p:sp>
        <p:nvSpPr>
          <p:cNvPr id="5" name="Content Placeholder 4"/>
          <p:cNvSpPr>
            <a:spLocks noGrp="1"/>
          </p:cNvSpPr>
          <p:nvPr>
            <p:ph idx="1"/>
          </p:nvPr>
        </p:nvSpPr>
        <p:spPr/>
        <p:txBody>
          <a:bodyPr>
            <a:normAutofit/>
          </a:bodyPr>
          <a:lstStyle/>
          <a:p>
            <a:r>
              <a:rPr lang="en-US" dirty="0" smtClean="0"/>
              <a:t>Reusable markup stored in a resource collection</a:t>
            </a:r>
          </a:p>
          <a:p>
            <a:pPr lvl="1"/>
            <a:r>
              <a:rPr lang="en-US" dirty="0" smtClean="0"/>
              <a:t>Think function or stored procedure</a:t>
            </a:r>
          </a:p>
          <a:p>
            <a:r>
              <a:rPr lang="en-US" dirty="0" smtClean="0"/>
              <a:t>Provide for consistency throughout your app</a:t>
            </a:r>
          </a:p>
          <a:p>
            <a:pPr lvl="1"/>
            <a:r>
              <a:rPr lang="en-US" dirty="0" smtClean="0"/>
              <a:t>E.g. Font Family, size, style</a:t>
            </a:r>
          </a:p>
          <a:p>
            <a:pPr lvl="1"/>
            <a:r>
              <a:rPr lang="en-US" dirty="0" smtClean="0"/>
              <a:t>UI Elements</a:t>
            </a:r>
          </a:p>
          <a:p>
            <a:r>
              <a:rPr lang="en-US" dirty="0" smtClean="0"/>
              <a:t>Allows for updates at runtime </a:t>
            </a:r>
          </a:p>
          <a:p>
            <a:pPr lvl="1"/>
            <a:r>
              <a:rPr lang="en-US" dirty="0" smtClean="0"/>
              <a:t>E.g. Skinning your app, Localization</a:t>
            </a:r>
            <a:endParaRPr lang="en-US" dirty="0"/>
          </a:p>
          <a:p>
            <a:r>
              <a:rPr lang="en-US" dirty="0" smtClean="0"/>
              <a:t>Separate design from code</a:t>
            </a:r>
          </a:p>
        </p:txBody>
      </p:sp>
    </p:spTree>
    <p:extLst>
      <p:ext uri="{BB962C8B-B14F-4D97-AF65-F5344CB8AC3E}">
        <p14:creationId xmlns:p14="http://schemas.microsoft.com/office/powerpoint/2010/main" val="170908631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Resources</a:t>
            </a:r>
            <a:endParaRPr lang="en-US" dirty="0"/>
          </a:p>
        </p:txBody>
      </p:sp>
      <p:sp>
        <p:nvSpPr>
          <p:cNvPr id="3" name="Content Placeholder 2"/>
          <p:cNvSpPr>
            <a:spLocks noGrp="1"/>
          </p:cNvSpPr>
          <p:nvPr>
            <p:ph idx="1"/>
          </p:nvPr>
        </p:nvSpPr>
        <p:spPr/>
        <p:txBody>
          <a:bodyPr>
            <a:normAutofit fontScale="92500"/>
          </a:bodyPr>
          <a:lstStyle/>
          <a:p>
            <a:r>
              <a:rPr lang="en-US" dirty="0" smtClean="0"/>
              <a:t>Resources can be defined at many levels</a:t>
            </a:r>
          </a:p>
          <a:p>
            <a:pPr lvl="1"/>
            <a:r>
              <a:rPr lang="en-US" dirty="0" smtClean="0"/>
              <a:t>Controls</a:t>
            </a:r>
          </a:p>
          <a:p>
            <a:pPr lvl="1"/>
            <a:r>
              <a:rPr lang="en-US" dirty="0" smtClean="0"/>
              <a:t>Page</a:t>
            </a:r>
          </a:p>
          <a:p>
            <a:pPr lvl="1"/>
            <a:r>
              <a:rPr lang="en-US" dirty="0" smtClean="0"/>
              <a:t>Application</a:t>
            </a:r>
          </a:p>
          <a:p>
            <a:r>
              <a:rPr lang="en-US" dirty="0" smtClean="0"/>
              <a:t>Controls look up the Element Tree to find resources</a:t>
            </a:r>
          </a:p>
          <a:p>
            <a:pPr lvl="1"/>
            <a:r>
              <a:rPr lang="en-US" dirty="0" smtClean="0"/>
              <a:t>Must be declared in the XAML *before* they are called if static</a:t>
            </a:r>
          </a:p>
          <a:p>
            <a:r>
              <a:rPr lang="en-US" dirty="0" smtClean="0"/>
              <a:t>Resources by default are shared</a:t>
            </a:r>
          </a:p>
          <a:p>
            <a:pPr lvl="1"/>
            <a:r>
              <a:rPr lang="en-US" dirty="0" smtClean="0"/>
              <a:t>Change to non shared with x:Shared=“False”</a:t>
            </a:r>
            <a:endParaRPr lang="en-US" dirty="0"/>
          </a:p>
        </p:txBody>
      </p:sp>
    </p:spTree>
    <p:extLst>
      <p:ext uri="{BB962C8B-B14F-4D97-AF65-F5344CB8AC3E}">
        <p14:creationId xmlns:p14="http://schemas.microsoft.com/office/powerpoint/2010/main" val="284207421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and Using Resources</a:t>
            </a:r>
            <a:endParaRPr lang="en-US" dirty="0"/>
          </a:p>
        </p:txBody>
      </p:sp>
      <p:sp>
        <p:nvSpPr>
          <p:cNvPr id="5" name="Text Placeholder 4"/>
          <p:cNvSpPr>
            <a:spLocks noGrp="1"/>
          </p:cNvSpPr>
          <p:nvPr>
            <p:ph type="body" sz="quarter" idx="10"/>
          </p:nvPr>
        </p:nvSpPr>
        <p:spPr/>
        <p:txBody>
          <a:bodyPr>
            <a:normAutofit/>
          </a:bodyPr>
          <a:lstStyle/>
          <a:p>
            <a:r>
              <a:rPr lang="en-US" dirty="0">
                <a:solidFill>
                  <a:srgbClr val="0000FF"/>
                </a:solidFill>
              </a:rPr>
              <a:t>&lt;</a:t>
            </a:r>
            <a:r>
              <a:rPr lang="en-US" dirty="0" err="1">
                <a:solidFill>
                  <a:srgbClr val="800000"/>
                </a:solidFill>
              </a:rPr>
              <a:t>Window.Resources</a:t>
            </a:r>
            <a:r>
              <a:rPr lang="en-US" dirty="0">
                <a:solidFill>
                  <a:srgbClr val="0000FF"/>
                </a:solidFill>
              </a:rPr>
              <a:t>&gt;</a:t>
            </a:r>
            <a:r>
              <a:rPr lang="en-US" dirty="0">
                <a:solidFill>
                  <a:srgbClr val="000000"/>
                </a:solidFill>
              </a:rPr>
              <a:t> </a:t>
            </a:r>
            <a:br>
              <a:rPr lang="en-US" dirty="0">
                <a:solidFill>
                  <a:srgbClr val="000000"/>
                </a:solidFill>
              </a:rPr>
            </a:br>
            <a:r>
              <a:rPr lang="en-US" dirty="0">
                <a:solidFill>
                  <a:srgbClr val="0000FF"/>
                </a:solidFill>
              </a:rPr>
              <a:t>&lt;</a:t>
            </a:r>
            <a:r>
              <a:rPr lang="en-US" dirty="0" err="1">
                <a:solidFill>
                  <a:srgbClr val="800000"/>
                </a:solidFill>
              </a:rPr>
              <a:t>ImageBrush</a:t>
            </a:r>
            <a:r>
              <a:rPr lang="en-US" dirty="0">
                <a:solidFill>
                  <a:srgbClr val="800000"/>
                </a:solidFill>
              </a:rPr>
              <a:t> </a:t>
            </a:r>
            <a:r>
              <a:rPr lang="en-US" dirty="0">
                <a:solidFill>
                  <a:srgbClr val="FF0000"/>
                </a:solidFill>
              </a:rPr>
              <a:t>x:Key</a:t>
            </a:r>
            <a:r>
              <a:rPr lang="en-US" dirty="0">
                <a:solidFill>
                  <a:srgbClr val="0000FF"/>
                </a:solidFill>
              </a:rPr>
              <a:t>="TileBrush"</a:t>
            </a:r>
            <a:r>
              <a:rPr lang="en-US" dirty="0">
                <a:solidFill>
                  <a:srgbClr val="FF0000"/>
                </a:solidFill>
              </a:rPr>
              <a:t> </a:t>
            </a:r>
            <a:r>
              <a:rPr lang="en-US" dirty="0" err="1">
                <a:solidFill>
                  <a:srgbClr val="FF0000"/>
                </a:solidFill>
              </a:rPr>
              <a:t>TileMode</a:t>
            </a:r>
            <a:r>
              <a:rPr lang="en-US" dirty="0">
                <a:solidFill>
                  <a:srgbClr val="0000FF"/>
                </a:solidFill>
              </a:rPr>
              <a:t>="Tile"</a:t>
            </a:r>
            <a:r>
              <a:rPr lang="en-US" dirty="0">
                <a:solidFill>
                  <a:srgbClr val="FF0000"/>
                </a:solidFill>
              </a:rPr>
              <a:t> </a:t>
            </a:r>
            <a:br>
              <a:rPr lang="en-US" dirty="0">
                <a:solidFill>
                  <a:srgbClr val="FF0000"/>
                </a:solidFill>
              </a:rPr>
            </a:br>
            <a:r>
              <a:rPr lang="en-US" dirty="0" err="1">
                <a:solidFill>
                  <a:srgbClr val="FF0000"/>
                </a:solidFill>
              </a:rPr>
              <a:t>ViewportUnits</a:t>
            </a:r>
            <a:r>
              <a:rPr lang="en-US" dirty="0">
                <a:solidFill>
                  <a:srgbClr val="0000FF"/>
                </a:solidFill>
              </a:rPr>
              <a:t>="Absolute"</a:t>
            </a:r>
            <a:r>
              <a:rPr lang="en-US" dirty="0">
                <a:solidFill>
                  <a:srgbClr val="FF0000"/>
                </a:solidFill>
              </a:rPr>
              <a:t> Viewport</a:t>
            </a:r>
            <a:r>
              <a:rPr lang="en-US" dirty="0">
                <a:solidFill>
                  <a:srgbClr val="0000FF"/>
                </a:solidFill>
              </a:rPr>
              <a:t>="0 0 32 32"</a:t>
            </a:r>
            <a:r>
              <a:rPr lang="en-US" dirty="0">
                <a:solidFill>
                  <a:srgbClr val="FF0000"/>
                </a:solidFill>
              </a:rPr>
              <a:t> </a:t>
            </a:r>
            <a:br>
              <a:rPr lang="en-US" dirty="0">
                <a:solidFill>
                  <a:srgbClr val="FF0000"/>
                </a:solidFill>
              </a:rPr>
            </a:br>
            <a:r>
              <a:rPr lang="en-US" dirty="0" err="1">
                <a:solidFill>
                  <a:srgbClr val="FF0000"/>
                </a:solidFill>
              </a:rPr>
              <a:t>ImageSource</a:t>
            </a:r>
            <a:r>
              <a:rPr lang="en-US" dirty="0">
                <a:solidFill>
                  <a:srgbClr val="0000FF"/>
                </a:solidFill>
              </a:rPr>
              <a:t>="happyface.jpg"</a:t>
            </a:r>
            <a:r>
              <a:rPr lang="en-US" dirty="0">
                <a:solidFill>
                  <a:srgbClr val="FF0000"/>
                </a:solidFill>
              </a:rPr>
              <a:t> Opacity</a:t>
            </a:r>
            <a:r>
              <a:rPr lang="en-US" dirty="0">
                <a:solidFill>
                  <a:srgbClr val="0000FF"/>
                </a:solidFill>
              </a:rPr>
              <a:t>="0.3"&gt;&lt;/</a:t>
            </a:r>
            <a:r>
              <a:rPr lang="en-US" dirty="0" err="1">
                <a:solidFill>
                  <a:srgbClr val="800000"/>
                </a:solidFill>
              </a:rPr>
              <a:t>ImageBrush</a:t>
            </a:r>
            <a:r>
              <a:rPr lang="en-US" dirty="0">
                <a:solidFill>
                  <a:srgbClr val="0000FF"/>
                </a:solidFill>
              </a:rPr>
              <a:t>&gt;</a:t>
            </a:r>
            <a:r>
              <a:rPr lang="en-US" dirty="0">
                <a:solidFill>
                  <a:srgbClr val="000000"/>
                </a:solidFill>
              </a:rPr>
              <a:t> </a:t>
            </a:r>
            <a:br>
              <a:rPr lang="en-US" dirty="0">
                <a:solidFill>
                  <a:srgbClr val="000000"/>
                </a:solidFill>
              </a:rPr>
            </a:br>
            <a:r>
              <a:rPr lang="en-US" dirty="0">
                <a:solidFill>
                  <a:srgbClr val="0000FF"/>
                </a:solidFill>
              </a:rPr>
              <a:t>&lt;/</a:t>
            </a:r>
            <a:r>
              <a:rPr lang="en-US" dirty="0" err="1">
                <a:solidFill>
                  <a:srgbClr val="800000"/>
                </a:solidFill>
              </a:rPr>
              <a:t>Window.Resources</a:t>
            </a:r>
            <a:r>
              <a:rPr lang="en-US" dirty="0" smtClean="0">
                <a:solidFill>
                  <a:srgbClr val="0000FF"/>
                </a:solidFill>
              </a:rPr>
              <a:t>&gt;</a:t>
            </a:r>
          </a:p>
          <a:p>
            <a:endParaRPr lang="en-US" dirty="0">
              <a:solidFill>
                <a:srgbClr val="0000FF"/>
              </a:solidFill>
            </a:endParaRPr>
          </a:p>
          <a:p>
            <a:r>
              <a:rPr lang="en-US" dirty="0">
                <a:solidFill>
                  <a:srgbClr val="0000FF"/>
                </a:solidFill>
              </a:rPr>
              <a:t>&lt;</a:t>
            </a:r>
            <a:r>
              <a:rPr lang="en-US" dirty="0">
                <a:solidFill>
                  <a:srgbClr val="800000"/>
                </a:solidFill>
              </a:rPr>
              <a:t>Button </a:t>
            </a:r>
            <a:r>
              <a:rPr lang="en-US" dirty="0">
                <a:solidFill>
                  <a:srgbClr val="FF0000"/>
                </a:solidFill>
              </a:rPr>
              <a:t>Background</a:t>
            </a:r>
            <a:r>
              <a:rPr lang="en-US" dirty="0">
                <a:solidFill>
                  <a:srgbClr val="0000FF"/>
                </a:solidFill>
              </a:rPr>
              <a:t>="{</a:t>
            </a:r>
            <a:r>
              <a:rPr lang="en-US" dirty="0" err="1">
                <a:solidFill>
                  <a:srgbClr val="0000FF"/>
                </a:solidFill>
              </a:rPr>
              <a:t>StaticResource</a:t>
            </a:r>
            <a:r>
              <a:rPr lang="en-US" dirty="0">
                <a:solidFill>
                  <a:srgbClr val="0000FF"/>
                </a:solidFill>
              </a:rPr>
              <a:t> </a:t>
            </a:r>
            <a:r>
              <a:rPr lang="en-US" dirty="0" err="1">
                <a:solidFill>
                  <a:srgbClr val="0000FF"/>
                </a:solidFill>
              </a:rPr>
              <a:t>TileBrush</a:t>
            </a:r>
            <a:r>
              <a:rPr lang="en-US" dirty="0">
                <a:solidFill>
                  <a:srgbClr val="0000FF"/>
                </a:solidFill>
              </a:rPr>
              <a:t>}"</a:t>
            </a:r>
            <a:r>
              <a:rPr lang="en-US" dirty="0">
                <a:solidFill>
                  <a:srgbClr val="FF0000"/>
                </a:solidFill>
              </a:rPr>
              <a:t> </a:t>
            </a:r>
            <a:br>
              <a:rPr lang="en-US" dirty="0">
                <a:solidFill>
                  <a:srgbClr val="FF0000"/>
                </a:solidFill>
              </a:rPr>
            </a:br>
            <a:r>
              <a:rPr lang="en-US" dirty="0">
                <a:solidFill>
                  <a:srgbClr val="FF0000"/>
                </a:solidFill>
              </a:rPr>
              <a:t>Margin</a:t>
            </a:r>
            <a:r>
              <a:rPr lang="en-US" dirty="0">
                <a:solidFill>
                  <a:srgbClr val="0000FF"/>
                </a:solidFill>
              </a:rPr>
              <a:t>="5"</a:t>
            </a:r>
            <a:r>
              <a:rPr lang="en-US" dirty="0">
                <a:solidFill>
                  <a:srgbClr val="FF0000"/>
                </a:solidFill>
              </a:rPr>
              <a:t> Padding</a:t>
            </a:r>
            <a:r>
              <a:rPr lang="en-US" dirty="0">
                <a:solidFill>
                  <a:srgbClr val="0000FF"/>
                </a:solidFill>
              </a:rPr>
              <a:t>="5"</a:t>
            </a:r>
            <a:r>
              <a:rPr lang="en-US" dirty="0">
                <a:solidFill>
                  <a:srgbClr val="FF0000"/>
                </a:solidFill>
              </a:rPr>
              <a:t> </a:t>
            </a:r>
            <a:r>
              <a:rPr lang="en-US" dirty="0" err="1">
                <a:solidFill>
                  <a:srgbClr val="FF0000"/>
                </a:solidFill>
              </a:rPr>
              <a:t>FontWeight</a:t>
            </a:r>
            <a:r>
              <a:rPr lang="en-US" dirty="0">
                <a:solidFill>
                  <a:srgbClr val="0000FF"/>
                </a:solidFill>
              </a:rPr>
              <a:t>="Bold"</a:t>
            </a:r>
            <a:r>
              <a:rPr lang="en-US" dirty="0">
                <a:solidFill>
                  <a:srgbClr val="FF0000"/>
                </a:solidFill>
              </a:rPr>
              <a:t> </a:t>
            </a:r>
            <a:r>
              <a:rPr lang="en-US" dirty="0" err="1">
                <a:solidFill>
                  <a:srgbClr val="FF0000"/>
                </a:solidFill>
              </a:rPr>
              <a:t>FontSize</a:t>
            </a:r>
            <a:r>
              <a:rPr lang="en-US" dirty="0">
                <a:solidFill>
                  <a:srgbClr val="0000FF"/>
                </a:solidFill>
              </a:rPr>
              <a:t>="14"&gt;</a:t>
            </a:r>
            <a:r>
              <a:rPr lang="en-US" dirty="0">
                <a:solidFill>
                  <a:srgbClr val="000000"/>
                </a:solidFill>
              </a:rPr>
              <a:t> </a:t>
            </a:r>
            <a:br>
              <a:rPr lang="en-US" dirty="0">
                <a:solidFill>
                  <a:srgbClr val="000000"/>
                </a:solidFill>
              </a:rPr>
            </a:br>
            <a:r>
              <a:rPr lang="en-US" dirty="0">
                <a:solidFill>
                  <a:srgbClr val="000000"/>
                </a:solidFill>
              </a:rPr>
              <a:t>A Tiled Button </a:t>
            </a:r>
            <a:br>
              <a:rPr lang="en-US" dirty="0">
                <a:solidFill>
                  <a:srgbClr val="000000"/>
                </a:solidFill>
              </a:rPr>
            </a:br>
            <a:r>
              <a:rPr lang="en-US" dirty="0">
                <a:solidFill>
                  <a:srgbClr val="0000FF"/>
                </a:solidFill>
              </a:rPr>
              <a:t>&lt;/</a:t>
            </a:r>
            <a:r>
              <a:rPr lang="en-US" dirty="0">
                <a:solidFill>
                  <a:srgbClr val="800000"/>
                </a:solidFill>
              </a:rPr>
              <a:t>Button</a:t>
            </a:r>
            <a:r>
              <a:rPr lang="en-US" dirty="0">
                <a:solidFill>
                  <a:srgbClr val="0000FF"/>
                </a:solidFill>
              </a:rPr>
              <a:t>&gt;</a:t>
            </a:r>
            <a:r>
              <a:rPr lang="en-US" dirty="0">
                <a:solidFill>
                  <a:srgbClr val="000000"/>
                </a:solidFill>
              </a:rPr>
              <a:t> </a:t>
            </a:r>
            <a:endParaRPr lang="en-US" dirty="0"/>
          </a:p>
        </p:txBody>
      </p:sp>
    </p:spTree>
    <p:extLst>
      <p:ext uri="{BB962C8B-B14F-4D97-AF65-F5344CB8AC3E}">
        <p14:creationId xmlns:p14="http://schemas.microsoft.com/office/powerpoint/2010/main" val="73136427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What’s New in .NET 4?</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DataGrid</a:t>
            </a:r>
            <a:r>
              <a:rPr lang="en-US" dirty="0" smtClean="0"/>
              <a:t>, </a:t>
            </a:r>
            <a:r>
              <a:rPr lang="en-US" dirty="0" err="1" smtClean="0"/>
              <a:t>DatePicker</a:t>
            </a:r>
            <a:r>
              <a:rPr lang="en-US" dirty="0" smtClean="0"/>
              <a:t>, Calendar</a:t>
            </a:r>
          </a:p>
          <a:p>
            <a:r>
              <a:rPr lang="en-US" dirty="0" smtClean="0"/>
              <a:t>Visual State Manager</a:t>
            </a:r>
          </a:p>
          <a:p>
            <a:r>
              <a:rPr lang="en-US" dirty="0" smtClean="0"/>
              <a:t>Layout Rounding</a:t>
            </a:r>
          </a:p>
          <a:p>
            <a:r>
              <a:rPr lang="en-US" dirty="0" smtClean="0"/>
              <a:t>Multi-Touch support</a:t>
            </a:r>
          </a:p>
          <a:p>
            <a:r>
              <a:rPr lang="en-US" dirty="0" smtClean="0"/>
              <a:t>Custom Dictionaries</a:t>
            </a:r>
          </a:p>
          <a:p>
            <a:r>
              <a:rPr lang="en-US" dirty="0" smtClean="0"/>
              <a:t>Behaviors*</a:t>
            </a:r>
          </a:p>
          <a:p>
            <a:r>
              <a:rPr lang="en-US" dirty="0" smtClean="0"/>
              <a:t>Animation Easing</a:t>
            </a:r>
          </a:p>
          <a:p>
            <a:r>
              <a:rPr lang="en-US" dirty="0" smtClean="0"/>
              <a:t>Binding String Format</a:t>
            </a:r>
          </a:p>
          <a:p>
            <a:endParaRPr lang="en-US" dirty="0" smtClean="0"/>
          </a:p>
        </p:txBody>
      </p:sp>
      <p:sp>
        <p:nvSpPr>
          <p:cNvPr id="6" name="Slide Number Placeholder 5"/>
          <p:cNvSpPr>
            <a:spLocks noGrp="1"/>
          </p:cNvSpPr>
          <p:nvPr>
            <p:ph type="sldNum" sz="quarter" idx="4294967295"/>
          </p:nvPr>
        </p:nvSpPr>
        <p:spPr>
          <a:xfrm>
            <a:off x="10871200" y="6356350"/>
            <a:ext cx="1320800" cy="365125"/>
          </a:xfrm>
          <a:prstGeom prst="rect">
            <a:avLst/>
          </a:prstGeom>
        </p:spPr>
        <p:txBody>
          <a:bodyPr/>
          <a:lstStyle/>
          <a:p>
            <a:fld id="{69E29E33-B620-47F9-BB04-8846C2A5AFCC}" type="slidenum">
              <a:rPr lang="en-US" smtClean="0"/>
              <a:pPr/>
              <a:t>6</a:t>
            </a:fld>
            <a:endParaRPr lang="en-US" dirty="0"/>
          </a:p>
        </p:txBody>
      </p:sp>
    </p:spTree>
    <p:extLst>
      <p:ext uri="{BB962C8B-B14F-4D97-AF65-F5344CB8AC3E}">
        <p14:creationId xmlns:p14="http://schemas.microsoft.com/office/powerpoint/2010/main" val="19049957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vs Dynamic Resources</a:t>
            </a:r>
            <a:endParaRPr lang="en-US" dirty="0"/>
          </a:p>
        </p:txBody>
      </p:sp>
      <p:sp>
        <p:nvSpPr>
          <p:cNvPr id="3" name="Content Placeholder 2"/>
          <p:cNvSpPr>
            <a:spLocks noGrp="1"/>
          </p:cNvSpPr>
          <p:nvPr>
            <p:ph idx="1"/>
          </p:nvPr>
        </p:nvSpPr>
        <p:spPr/>
        <p:txBody>
          <a:bodyPr>
            <a:normAutofit lnSpcReduction="10000"/>
          </a:bodyPr>
          <a:lstStyle/>
          <a:p>
            <a:r>
              <a:rPr lang="en-US" dirty="0" smtClean="0"/>
              <a:t>Static Resources are applied when the element is first rendered</a:t>
            </a:r>
          </a:p>
          <a:p>
            <a:pPr lvl="1"/>
            <a:r>
              <a:rPr lang="en-US" dirty="0" smtClean="0"/>
              <a:t>Must be defined before referenced</a:t>
            </a:r>
          </a:p>
          <a:p>
            <a:pPr lvl="1"/>
            <a:r>
              <a:rPr lang="en-US" dirty="0" smtClean="0"/>
              <a:t>Changes don’t affect controls unless the resources derive from Freezable (e.g. Brushes)</a:t>
            </a:r>
            <a:endParaRPr lang="en-US" dirty="0"/>
          </a:p>
          <a:p>
            <a:r>
              <a:rPr lang="en-US" dirty="0" smtClean="0"/>
              <a:t>Dynamic Resources look up the details every time they are needed</a:t>
            </a:r>
          </a:p>
          <a:p>
            <a:pPr lvl="1"/>
            <a:r>
              <a:rPr lang="en-US" dirty="0" smtClean="0"/>
              <a:t>Can change entire object at runtime</a:t>
            </a:r>
          </a:p>
          <a:p>
            <a:pPr lvl="1"/>
            <a:r>
              <a:rPr lang="en-US" dirty="0" smtClean="0"/>
              <a:t>*Can* add significant overhead</a:t>
            </a:r>
            <a:endParaRPr lang="en-US" dirty="0"/>
          </a:p>
        </p:txBody>
      </p:sp>
    </p:spTree>
    <p:extLst>
      <p:ext uri="{BB962C8B-B14F-4D97-AF65-F5344CB8AC3E}">
        <p14:creationId xmlns:p14="http://schemas.microsoft.com/office/powerpoint/2010/main" val="271591043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Resources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Used to get system settings and apply them to your application</a:t>
            </a:r>
          </a:p>
          <a:p>
            <a:pPr lvl="1"/>
            <a:r>
              <a:rPr lang="en-US" dirty="0" err="1" smtClean="0"/>
              <a:t>System.Windows</a:t>
            </a:r>
            <a:r>
              <a:rPr lang="en-US" dirty="0" smtClean="0"/>
              <a:t> is for WPF, </a:t>
            </a:r>
            <a:r>
              <a:rPr lang="en-US" dirty="0" err="1" smtClean="0"/>
              <a:t>System.Drawing</a:t>
            </a:r>
            <a:r>
              <a:rPr lang="en-US" dirty="0" smtClean="0"/>
              <a:t> is for </a:t>
            </a:r>
            <a:r>
              <a:rPr lang="en-US" dirty="0" err="1" smtClean="0"/>
              <a:t>WinForms</a:t>
            </a:r>
            <a:endParaRPr lang="en-US" dirty="0" smtClean="0"/>
          </a:p>
          <a:p>
            <a:r>
              <a:rPr lang="en-US" dirty="0" err="1" smtClean="0"/>
              <a:t>SystemFonts</a:t>
            </a:r>
            <a:endParaRPr lang="en-US" dirty="0" smtClean="0"/>
          </a:p>
          <a:p>
            <a:pPr lvl="1"/>
            <a:r>
              <a:rPr lang="en-US" dirty="0" smtClean="0"/>
              <a:t>Provides access to user’s font settings</a:t>
            </a:r>
          </a:p>
          <a:p>
            <a:r>
              <a:rPr lang="en-US" dirty="0" err="1" smtClean="0"/>
              <a:t>SystemColors</a:t>
            </a:r>
            <a:endParaRPr lang="en-US" dirty="0" smtClean="0"/>
          </a:p>
          <a:p>
            <a:pPr lvl="1"/>
            <a:r>
              <a:rPr lang="en-US" dirty="0" smtClean="0"/>
              <a:t>Provides access to user’s color settings</a:t>
            </a:r>
          </a:p>
          <a:p>
            <a:r>
              <a:rPr lang="en-US" dirty="0" err="1" smtClean="0"/>
              <a:t>SystemParameters</a:t>
            </a:r>
            <a:endParaRPr lang="en-US" dirty="0" smtClean="0"/>
          </a:p>
          <a:p>
            <a:pPr lvl="1"/>
            <a:r>
              <a:rPr lang="en-US" dirty="0" smtClean="0"/>
              <a:t>Wraps list of settings, including standard sizes, keyboard &amp; mouse settings, and status of graphical effects such as drop shadows</a:t>
            </a:r>
          </a:p>
          <a:p>
            <a:endParaRPr lang="en-US" dirty="0"/>
          </a:p>
        </p:txBody>
      </p:sp>
    </p:spTree>
    <p:extLst>
      <p:ext uri="{BB962C8B-B14F-4D97-AF65-F5344CB8AC3E}">
        <p14:creationId xmlns:p14="http://schemas.microsoft.com/office/powerpoint/2010/main" val="292569512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and Using System Resources</a:t>
            </a:r>
            <a:endParaRPr lang="en-US" dirty="0"/>
          </a:p>
        </p:txBody>
      </p:sp>
      <p:sp>
        <p:nvSpPr>
          <p:cNvPr id="4" name="Content Placeholder 3"/>
          <p:cNvSpPr>
            <a:spLocks noGrp="1"/>
          </p:cNvSpPr>
          <p:nvPr>
            <p:ph idx="1"/>
          </p:nvPr>
        </p:nvSpPr>
        <p:spPr/>
        <p:txBody>
          <a:bodyPr/>
          <a:lstStyle/>
          <a:p>
            <a:r>
              <a:rPr lang="en-US" dirty="0" smtClean="0"/>
              <a:t>Use Dynamic</a:t>
            </a:r>
          </a:p>
          <a:p>
            <a:pPr lvl="1"/>
            <a:r>
              <a:rPr lang="en-US" dirty="0" smtClean="0"/>
              <a:t>Otherwise changes won’t get picked up by your application</a:t>
            </a:r>
          </a:p>
          <a:p>
            <a:r>
              <a:rPr lang="en-US" dirty="0" smtClean="0"/>
              <a:t>The resources are system defined, so use x:Static</a:t>
            </a:r>
          </a:p>
          <a:p>
            <a:pPr lvl="2"/>
            <a:r>
              <a:rPr lang="en-US" dirty="0"/>
              <a:t>&lt;Label Foreground="{</a:t>
            </a:r>
            <a:r>
              <a:rPr lang="en-US" dirty="0" err="1"/>
              <a:t>DynamicResource</a:t>
            </a:r>
            <a:r>
              <a:rPr lang="en-US" dirty="0"/>
              <a:t> {</a:t>
            </a:r>
            <a:r>
              <a:rPr lang="en-US" dirty="0" err="1"/>
              <a:t>x:Static</a:t>
            </a:r>
            <a:r>
              <a:rPr lang="en-US" dirty="0"/>
              <a:t> </a:t>
            </a:r>
            <a:r>
              <a:rPr lang="en-US" dirty="0" err="1"/>
              <a:t>SystemColors.WindowTextBrushKey</a:t>
            </a:r>
            <a:r>
              <a:rPr lang="en-US" dirty="0"/>
              <a:t>}}"&gt;</a:t>
            </a:r>
          </a:p>
          <a:p>
            <a:pPr lvl="2"/>
            <a:r>
              <a:rPr lang="en-US" dirty="0" smtClean="0"/>
              <a:t>	Ordinary </a:t>
            </a:r>
            <a:r>
              <a:rPr lang="en-US" dirty="0"/>
              <a:t>text</a:t>
            </a:r>
          </a:p>
          <a:p>
            <a:pPr lvl="2"/>
            <a:r>
              <a:rPr lang="en-US" dirty="0"/>
              <a:t>&lt;/Label&gt;</a:t>
            </a:r>
          </a:p>
        </p:txBody>
      </p:sp>
      <p:sp>
        <p:nvSpPr>
          <p:cNvPr id="5" name="Text Placeholder 4"/>
          <p:cNvSpPr>
            <a:spLocks noGrp="1"/>
          </p:cNvSpPr>
          <p:nvPr>
            <p:ph type="body" sz="quarter" idx="4294967295"/>
          </p:nvPr>
        </p:nvSpPr>
        <p:spPr>
          <a:xfrm>
            <a:off x="6613525" y="1484313"/>
            <a:ext cx="5578475" cy="4770437"/>
          </a:xfrm>
        </p:spPr>
        <p:txBody>
          <a:bodyPr/>
          <a:lstStyle/>
          <a:p>
            <a:r>
              <a:rPr lang="en-US" dirty="0"/>
              <a:t/>
            </a:r>
            <a:br>
              <a:rPr lang="en-US" dirty="0"/>
            </a:br>
            <a:endParaRPr lang="en-US" dirty="0"/>
          </a:p>
        </p:txBody>
      </p:sp>
    </p:spTree>
    <p:extLst>
      <p:ext uri="{BB962C8B-B14F-4D97-AF65-F5344CB8AC3E}">
        <p14:creationId xmlns:p14="http://schemas.microsoft.com/office/powerpoint/2010/main" val="156614960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 Dictionaries</a:t>
            </a:r>
            <a:endParaRPr lang="en-US" dirty="0"/>
          </a:p>
        </p:txBody>
      </p:sp>
      <p:sp>
        <p:nvSpPr>
          <p:cNvPr id="3" name="Content Placeholder 2"/>
          <p:cNvSpPr>
            <a:spLocks noGrp="1"/>
          </p:cNvSpPr>
          <p:nvPr>
            <p:ph idx="1"/>
          </p:nvPr>
        </p:nvSpPr>
        <p:spPr/>
        <p:txBody>
          <a:bodyPr>
            <a:normAutofit fontScale="92500"/>
          </a:bodyPr>
          <a:lstStyle/>
          <a:p>
            <a:r>
              <a:rPr lang="en-US" dirty="0" smtClean="0"/>
              <a:t>Allow for sharing resources between projects/assemblies</a:t>
            </a:r>
          </a:p>
          <a:p>
            <a:r>
              <a:rPr lang="en-US" dirty="0" smtClean="0"/>
              <a:t>Resource Dictionary is a XAML document</a:t>
            </a:r>
          </a:p>
          <a:p>
            <a:pPr lvl="2"/>
            <a:r>
              <a:rPr lang="en-US" sz="2666" b="0" dirty="0"/>
              <a:t>&lt;</a:t>
            </a:r>
            <a:r>
              <a:rPr lang="en-US" sz="2666" b="0" dirty="0" err="1" smtClean="0"/>
              <a:t>ResourceDictionary</a:t>
            </a:r>
            <a:r>
              <a:rPr lang="en-US" sz="2666" b="0" dirty="0" smtClean="0"/>
              <a:t> </a:t>
            </a:r>
            <a:r>
              <a:rPr lang="en-US" sz="2666" b="0" dirty="0" err="1" smtClean="0"/>
              <a:t>xmlns</a:t>
            </a:r>
            <a:r>
              <a:rPr lang="en-US" sz="2666" b="0" dirty="0" smtClean="0"/>
              <a:t>="http</a:t>
            </a:r>
            <a:r>
              <a:rPr lang="en-US" sz="2666" b="0" dirty="0"/>
              <a:t>://</a:t>
            </a:r>
            <a:r>
              <a:rPr lang="en-US" sz="2666" b="0" dirty="0" smtClean="0"/>
              <a:t>schemas.microsoft.com/</a:t>
            </a:r>
            <a:r>
              <a:rPr lang="en-US" sz="2666" b="0" dirty="0" err="1" smtClean="0"/>
              <a:t>winfx</a:t>
            </a:r>
            <a:r>
              <a:rPr lang="en-US" sz="2666" b="0" dirty="0" smtClean="0"/>
              <a:t>/2006/</a:t>
            </a:r>
            <a:r>
              <a:rPr lang="en-US" sz="2666" b="0" dirty="0" err="1" smtClean="0"/>
              <a:t>xaml</a:t>
            </a:r>
            <a:r>
              <a:rPr lang="en-US" sz="2666" b="0" dirty="0" smtClean="0"/>
              <a:t>/presentation" </a:t>
            </a:r>
            <a:r>
              <a:rPr lang="en-US" sz="2666" b="0" dirty="0" err="1" smtClean="0"/>
              <a:t>xmlns:x</a:t>
            </a:r>
            <a:r>
              <a:rPr lang="en-US" sz="2666" b="0" dirty="0"/>
              <a:t>="http://schemas.microsoft.com/</a:t>
            </a:r>
            <a:r>
              <a:rPr lang="en-US" sz="2666" b="0" dirty="0" err="1"/>
              <a:t>winfx</a:t>
            </a:r>
            <a:r>
              <a:rPr lang="en-US" sz="2666" b="0" dirty="0"/>
              <a:t>/2006/</a:t>
            </a:r>
            <a:r>
              <a:rPr lang="en-US" sz="2666" b="0" dirty="0" err="1"/>
              <a:t>xaml</a:t>
            </a:r>
            <a:r>
              <a:rPr lang="en-US" sz="2666" b="0" dirty="0"/>
              <a:t>"&gt;</a:t>
            </a:r>
            <a:endParaRPr lang="en-US" dirty="0"/>
          </a:p>
          <a:p>
            <a:r>
              <a:rPr lang="en-US" dirty="0" smtClean="0"/>
              <a:t>Resource Dictionaries are key to localization</a:t>
            </a:r>
          </a:p>
          <a:p>
            <a:r>
              <a:rPr lang="en-US" dirty="0" smtClean="0"/>
              <a:t>To share between applications and load with markup</a:t>
            </a:r>
          </a:p>
          <a:p>
            <a:pPr lvl="1"/>
            <a:r>
              <a:rPr lang="en-US" dirty="0" smtClean="0"/>
              <a:t>Place resource dictionary in a file called </a:t>
            </a:r>
            <a:r>
              <a:rPr lang="en-US" dirty="0" err="1" smtClean="0"/>
              <a:t>generic.xaml</a:t>
            </a:r>
            <a:endParaRPr lang="en-US" dirty="0" smtClean="0"/>
          </a:p>
          <a:p>
            <a:endParaRPr lang="en-US" dirty="0" smtClean="0"/>
          </a:p>
          <a:p>
            <a:endParaRPr lang="en-US" dirty="0"/>
          </a:p>
        </p:txBody>
      </p:sp>
    </p:spTree>
    <p:extLst>
      <p:ext uri="{BB962C8B-B14F-4D97-AF65-F5344CB8AC3E}">
        <p14:creationId xmlns:p14="http://schemas.microsoft.com/office/powerpoint/2010/main" val="48192277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Resource Dictionaries</a:t>
            </a:r>
            <a:endParaRPr lang="en-US" dirty="0"/>
          </a:p>
        </p:txBody>
      </p:sp>
      <p:sp>
        <p:nvSpPr>
          <p:cNvPr id="3" name="Content Placeholder 2"/>
          <p:cNvSpPr>
            <a:spLocks noGrp="1"/>
          </p:cNvSpPr>
          <p:nvPr>
            <p:ph idx="1"/>
          </p:nvPr>
        </p:nvSpPr>
        <p:spPr/>
        <p:txBody>
          <a:bodyPr>
            <a:normAutofit lnSpcReduction="10000"/>
          </a:bodyPr>
          <a:lstStyle/>
          <a:p>
            <a:r>
              <a:rPr lang="en-US" dirty="0"/>
              <a:t>Must be merged into a resource collection in your application</a:t>
            </a:r>
          </a:p>
          <a:p>
            <a:pPr lvl="2"/>
            <a:r>
              <a:rPr lang="en-US" sz="2666" b="0" dirty="0" smtClean="0"/>
              <a:t>&lt;</a:t>
            </a:r>
            <a:r>
              <a:rPr lang="en-US" sz="2666" b="0" dirty="0" err="1"/>
              <a:t>Application.Resources</a:t>
            </a:r>
            <a:r>
              <a:rPr lang="en-US" sz="2666" b="0" dirty="0" smtClean="0"/>
              <a:t>&gt;</a:t>
            </a:r>
          </a:p>
          <a:p>
            <a:pPr lvl="2"/>
            <a:r>
              <a:rPr lang="en-US" sz="2666" b="0" dirty="0" smtClean="0"/>
              <a:t>	&lt;</a:t>
            </a:r>
            <a:r>
              <a:rPr lang="en-US" sz="2666" b="0" dirty="0" err="1"/>
              <a:t>ResourceDictionary</a:t>
            </a:r>
            <a:r>
              <a:rPr lang="en-US" sz="2666" b="0" dirty="0" smtClean="0"/>
              <a:t>&gt;</a:t>
            </a:r>
          </a:p>
          <a:p>
            <a:pPr lvl="2"/>
            <a:r>
              <a:rPr lang="en-US" sz="2666" b="0" dirty="0" smtClean="0"/>
              <a:t>		&lt;</a:t>
            </a:r>
            <a:r>
              <a:rPr lang="en-US" sz="2666" b="0" dirty="0" err="1"/>
              <a:t>ResourceDictionary.MergedDictionaries</a:t>
            </a:r>
            <a:r>
              <a:rPr lang="en-US" sz="2666" b="0" dirty="0" smtClean="0"/>
              <a:t>&gt;</a:t>
            </a:r>
          </a:p>
          <a:p>
            <a:pPr lvl="2"/>
            <a:r>
              <a:rPr lang="en-US" sz="2666" b="0" dirty="0"/>
              <a:t>	</a:t>
            </a:r>
            <a:r>
              <a:rPr lang="en-US" sz="2666" b="0" dirty="0" smtClean="0"/>
              <a:t>	&lt;</a:t>
            </a:r>
            <a:r>
              <a:rPr lang="en-US" sz="2666" b="0" dirty="0" err="1"/>
              <a:t>ResourceDictionary</a:t>
            </a:r>
            <a:r>
              <a:rPr lang="en-US" sz="2666" b="0" dirty="0"/>
              <a:t> Source="</a:t>
            </a:r>
            <a:r>
              <a:rPr lang="en-US" sz="2666" b="0" dirty="0" err="1"/>
              <a:t>AppBrushes.xaml</a:t>
            </a:r>
            <a:r>
              <a:rPr lang="en-US" sz="2666" b="0" dirty="0" smtClean="0"/>
              <a:t>"/&gt;</a:t>
            </a:r>
          </a:p>
          <a:p>
            <a:pPr lvl="2"/>
            <a:r>
              <a:rPr lang="en-US" sz="2666" b="0" dirty="0"/>
              <a:t>	</a:t>
            </a:r>
            <a:r>
              <a:rPr lang="en-US" sz="2666" b="0" dirty="0" smtClean="0"/>
              <a:t>	&lt;</a:t>
            </a:r>
            <a:r>
              <a:rPr lang="en-US" sz="2666" b="0" dirty="0" err="1"/>
              <a:t>ResourceDictionary</a:t>
            </a:r>
            <a:r>
              <a:rPr lang="en-US" sz="2666" b="0" dirty="0"/>
              <a:t> Source="</a:t>
            </a:r>
            <a:r>
              <a:rPr lang="en-US" sz="2666" b="0" dirty="0" err="1"/>
              <a:t>WizardBrushes.xaml</a:t>
            </a:r>
            <a:r>
              <a:rPr lang="en-US" sz="2666" b="0" dirty="0" smtClean="0"/>
              <a:t>"/&gt;</a:t>
            </a:r>
          </a:p>
          <a:p>
            <a:pPr lvl="2"/>
            <a:r>
              <a:rPr lang="en-US" sz="2666" b="0" dirty="0"/>
              <a:t>	</a:t>
            </a:r>
            <a:r>
              <a:rPr lang="en-US" sz="2666" b="0" dirty="0" smtClean="0"/>
              <a:t>	&lt;/</a:t>
            </a:r>
            <a:r>
              <a:rPr lang="en-US" sz="2666" b="0" dirty="0" err="1"/>
              <a:t>ResourceDictionary.MergedDictionaries</a:t>
            </a:r>
            <a:r>
              <a:rPr lang="en-US" sz="2666" b="0" dirty="0" smtClean="0"/>
              <a:t>&gt;</a:t>
            </a:r>
          </a:p>
          <a:p>
            <a:pPr lvl="2"/>
            <a:r>
              <a:rPr lang="en-US" sz="2666" b="0" dirty="0" smtClean="0"/>
              <a:t>	&lt;/</a:t>
            </a:r>
            <a:r>
              <a:rPr lang="en-US" sz="2666" b="0" dirty="0" err="1"/>
              <a:t>ResourceDictionary</a:t>
            </a:r>
            <a:r>
              <a:rPr lang="en-US" sz="2666" b="0" dirty="0" smtClean="0"/>
              <a:t>&gt;</a:t>
            </a:r>
          </a:p>
          <a:p>
            <a:pPr lvl="2"/>
            <a:r>
              <a:rPr lang="en-US" sz="2666" b="0" dirty="0" smtClean="0"/>
              <a:t>&lt;/</a:t>
            </a:r>
            <a:r>
              <a:rPr lang="en-US" sz="2666" b="0" dirty="0" err="1"/>
              <a:t>Application.Resources</a:t>
            </a:r>
            <a:r>
              <a:rPr lang="en-US" sz="2666" b="0" dirty="0"/>
              <a:t>&gt;</a:t>
            </a:r>
            <a:endParaRPr lang="en-US" dirty="0"/>
          </a:p>
          <a:p>
            <a:r>
              <a:rPr lang="en-US" dirty="0" smtClean="0"/>
              <a:t>Bar</a:t>
            </a:r>
            <a:endParaRPr lang="en-US" dirty="0"/>
          </a:p>
        </p:txBody>
      </p:sp>
    </p:spTree>
    <p:extLst>
      <p:ext uri="{BB962C8B-B14F-4D97-AF65-F5344CB8AC3E}">
        <p14:creationId xmlns:p14="http://schemas.microsoft.com/office/powerpoint/2010/main" val="5892924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Resources</a:t>
            </a:r>
            <a:endParaRPr lang="en-US" dirty="0"/>
          </a:p>
        </p:txBody>
      </p:sp>
    </p:spTree>
    <p:extLst>
      <p:ext uri="{BB962C8B-B14F-4D97-AF65-F5344CB8AC3E}">
        <p14:creationId xmlns:p14="http://schemas.microsoft.com/office/powerpoint/2010/main" val="68161197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Styles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436630818"/>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XAML Styles</a:t>
            </a:r>
            <a:endParaRPr lang="en-US" dirty="0"/>
          </a:p>
        </p:txBody>
      </p:sp>
      <p:sp>
        <p:nvSpPr>
          <p:cNvPr id="5" name="Content Placeholder 4"/>
          <p:cNvSpPr>
            <a:spLocks noGrp="1"/>
          </p:cNvSpPr>
          <p:nvPr>
            <p:ph idx="1"/>
          </p:nvPr>
        </p:nvSpPr>
        <p:spPr/>
        <p:txBody>
          <a:bodyPr>
            <a:normAutofit fontScale="92500" lnSpcReduction="10000"/>
          </a:bodyPr>
          <a:lstStyle/>
          <a:p>
            <a:r>
              <a:rPr lang="en-US" dirty="0" smtClean="0"/>
              <a:t>Conceptually the same as CSS styles</a:t>
            </a:r>
          </a:p>
          <a:p>
            <a:pPr lvl="1"/>
            <a:r>
              <a:rPr lang="en-US" dirty="0" smtClean="0"/>
              <a:t>Enables applying design choices consistently throughout the app or page</a:t>
            </a:r>
          </a:p>
          <a:p>
            <a:r>
              <a:rPr lang="en-US" dirty="0" smtClean="0"/>
              <a:t>Can work automatically across the app or target specific types</a:t>
            </a:r>
          </a:p>
          <a:p>
            <a:r>
              <a:rPr lang="en-US" dirty="0" smtClean="0"/>
              <a:t>Can set any dependency property</a:t>
            </a:r>
          </a:p>
          <a:p>
            <a:r>
              <a:rPr lang="en-US" dirty="0" smtClean="0"/>
              <a:t>Support triggers</a:t>
            </a:r>
          </a:p>
          <a:p>
            <a:r>
              <a:rPr lang="en-US" dirty="0" smtClean="0"/>
              <a:t>Can be defined at the Control, Page, or Application level </a:t>
            </a:r>
            <a:endParaRPr lang="en-US" dirty="0"/>
          </a:p>
        </p:txBody>
      </p:sp>
    </p:spTree>
    <p:extLst>
      <p:ext uri="{BB962C8B-B14F-4D97-AF65-F5344CB8AC3E}">
        <p14:creationId xmlns:p14="http://schemas.microsoft.com/office/powerpoint/2010/main" val="324008622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 Elements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Setters</a:t>
            </a:r>
          </a:p>
          <a:p>
            <a:pPr lvl="1"/>
            <a:r>
              <a:rPr lang="en-US" dirty="0" smtClean="0"/>
              <a:t>Collection of Setter or </a:t>
            </a:r>
            <a:r>
              <a:rPr lang="en-US" dirty="0" err="1" smtClean="0"/>
              <a:t>EventSetter</a:t>
            </a:r>
            <a:r>
              <a:rPr lang="en-US" dirty="0" smtClean="0"/>
              <a:t> objects that set dependency property values or event handlers</a:t>
            </a:r>
          </a:p>
          <a:p>
            <a:r>
              <a:rPr lang="en-US" dirty="0" smtClean="0"/>
              <a:t>Triggers</a:t>
            </a:r>
          </a:p>
          <a:p>
            <a:pPr lvl="1"/>
            <a:r>
              <a:rPr lang="en-US" dirty="0" smtClean="0"/>
              <a:t>Allow changing styles based on an external value</a:t>
            </a:r>
          </a:p>
          <a:p>
            <a:r>
              <a:rPr lang="en-US" dirty="0" smtClean="0"/>
              <a:t>Resources</a:t>
            </a:r>
          </a:p>
          <a:p>
            <a:pPr lvl="1"/>
            <a:r>
              <a:rPr lang="en-US" dirty="0" smtClean="0"/>
              <a:t>Resource Collection to be used with the style</a:t>
            </a:r>
          </a:p>
          <a:p>
            <a:r>
              <a:rPr lang="en-US" dirty="0" err="1" smtClean="0"/>
              <a:t>BasedOn</a:t>
            </a:r>
            <a:endParaRPr lang="en-US" dirty="0" smtClean="0"/>
          </a:p>
          <a:p>
            <a:pPr lvl="1"/>
            <a:r>
              <a:rPr lang="en-US" dirty="0" smtClean="0"/>
              <a:t>Provides way to derive from another style</a:t>
            </a:r>
          </a:p>
          <a:p>
            <a:r>
              <a:rPr lang="en-US" dirty="0" err="1" smtClean="0"/>
              <a:t>TargetType</a:t>
            </a:r>
            <a:endParaRPr lang="en-US" dirty="0" smtClean="0"/>
          </a:p>
          <a:p>
            <a:pPr lvl="1"/>
            <a:r>
              <a:rPr lang="en-US" dirty="0" smtClean="0"/>
              <a:t>If set, the style is automatically applied to the type specified.</a:t>
            </a:r>
          </a:p>
          <a:p>
            <a:endParaRPr lang="en-US" dirty="0"/>
          </a:p>
        </p:txBody>
      </p:sp>
    </p:spTree>
    <p:extLst>
      <p:ext uri="{BB962C8B-B14F-4D97-AF65-F5344CB8AC3E}">
        <p14:creationId xmlns:p14="http://schemas.microsoft.com/office/powerpoint/2010/main" val="275037117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Style Examples</a:t>
            </a:r>
            <a:endParaRPr lang="en-US" dirty="0"/>
          </a:p>
        </p:txBody>
      </p:sp>
      <p:sp>
        <p:nvSpPr>
          <p:cNvPr id="5" name="Text Placeholder 4"/>
          <p:cNvSpPr>
            <a:spLocks noGrp="1"/>
          </p:cNvSpPr>
          <p:nvPr>
            <p:ph type="body" sz="quarter" idx="10"/>
          </p:nvPr>
        </p:nvSpPr>
        <p:spPr/>
        <p:txBody>
          <a:bodyPr>
            <a:noAutofit/>
          </a:bodyPr>
          <a:lstStyle/>
          <a:p>
            <a:r>
              <a:rPr lang="en-US" sz="1800">
                <a:solidFill>
                  <a:srgbClr val="0000FF"/>
                </a:solidFill>
              </a:rPr>
              <a:t>&lt;</a:t>
            </a:r>
            <a:r>
              <a:rPr lang="en-US" sz="1800">
                <a:solidFill>
                  <a:srgbClr val="800000"/>
                </a:solidFill>
              </a:rPr>
              <a:t>Style </a:t>
            </a:r>
            <a:r>
              <a:rPr lang="en-US" sz="1800">
                <a:solidFill>
                  <a:srgbClr val="FF0000"/>
                </a:solidFill>
              </a:rPr>
              <a:t>x:Key</a:t>
            </a:r>
            <a:r>
              <a:rPr lang="en-US" sz="1800">
                <a:solidFill>
                  <a:srgbClr val="0000FF"/>
                </a:solidFill>
              </a:rPr>
              <a:t>="BigFontButtonStyle"&gt;</a:t>
            </a:r>
            <a:r>
              <a:rPr lang="en-US" sz="1800">
                <a:solidFill>
                  <a:srgbClr val="000000"/>
                </a:solidFill>
              </a:rPr>
              <a:t> </a:t>
            </a:r>
            <a:br>
              <a:rPr lang="en-US" sz="1800">
                <a:solidFill>
                  <a:srgbClr val="000000"/>
                </a:solidFill>
              </a:rPr>
            </a:br>
            <a:r>
              <a:rPr lang="en-US" sz="1800">
                <a:solidFill>
                  <a:srgbClr val="0000FF"/>
                </a:solidFill>
              </a:rPr>
              <a:t>&lt;</a:t>
            </a:r>
            <a:r>
              <a:rPr lang="en-US" sz="1800">
                <a:solidFill>
                  <a:srgbClr val="800000"/>
                </a:solidFill>
              </a:rPr>
              <a:t>Setter </a:t>
            </a:r>
            <a:r>
              <a:rPr lang="en-US" sz="1800">
                <a:solidFill>
                  <a:srgbClr val="FF0000"/>
                </a:solidFill>
              </a:rPr>
              <a:t>Property</a:t>
            </a:r>
            <a:r>
              <a:rPr lang="en-US" sz="1800">
                <a:solidFill>
                  <a:srgbClr val="0000FF"/>
                </a:solidFill>
              </a:rPr>
              <a:t>="Control.FontFamily"</a:t>
            </a:r>
            <a:r>
              <a:rPr lang="en-US" sz="1800">
                <a:solidFill>
                  <a:srgbClr val="FF0000"/>
                </a:solidFill>
              </a:rPr>
              <a:t> Value</a:t>
            </a:r>
            <a:r>
              <a:rPr lang="en-US" sz="1800">
                <a:solidFill>
                  <a:srgbClr val="0000FF"/>
                </a:solidFill>
              </a:rPr>
              <a:t>="Times New Roman"</a:t>
            </a:r>
            <a:r>
              <a:rPr lang="en-US" sz="1800">
                <a:solidFill>
                  <a:srgbClr val="FF0000"/>
                </a:solidFill>
              </a:rPr>
              <a:t> </a:t>
            </a:r>
            <a:r>
              <a:rPr lang="en-US" sz="1800">
                <a:solidFill>
                  <a:srgbClr val="0000FF"/>
                </a:solidFill>
              </a:rPr>
              <a:t>/&gt;</a:t>
            </a:r>
            <a:r>
              <a:rPr lang="en-US" sz="1800">
                <a:solidFill>
                  <a:srgbClr val="000000"/>
                </a:solidFill>
              </a:rPr>
              <a:t> </a:t>
            </a:r>
            <a:br>
              <a:rPr lang="en-US" sz="1800">
                <a:solidFill>
                  <a:srgbClr val="000000"/>
                </a:solidFill>
              </a:rPr>
            </a:br>
            <a:r>
              <a:rPr lang="en-US" sz="1800">
                <a:solidFill>
                  <a:srgbClr val="0000FF"/>
                </a:solidFill>
              </a:rPr>
              <a:t>&lt;</a:t>
            </a:r>
            <a:r>
              <a:rPr lang="en-US" sz="1800">
                <a:solidFill>
                  <a:srgbClr val="800000"/>
                </a:solidFill>
              </a:rPr>
              <a:t>Setter </a:t>
            </a:r>
            <a:r>
              <a:rPr lang="en-US" sz="1800">
                <a:solidFill>
                  <a:srgbClr val="FF0000"/>
                </a:solidFill>
              </a:rPr>
              <a:t>Property</a:t>
            </a:r>
            <a:r>
              <a:rPr lang="en-US" sz="1800">
                <a:solidFill>
                  <a:srgbClr val="0000FF"/>
                </a:solidFill>
              </a:rPr>
              <a:t>="Control.FontSize"</a:t>
            </a:r>
            <a:r>
              <a:rPr lang="en-US" sz="1800">
                <a:solidFill>
                  <a:srgbClr val="FF0000"/>
                </a:solidFill>
              </a:rPr>
              <a:t> Value</a:t>
            </a:r>
            <a:r>
              <a:rPr lang="en-US" sz="1800">
                <a:solidFill>
                  <a:srgbClr val="0000FF"/>
                </a:solidFill>
              </a:rPr>
              <a:t>="18"</a:t>
            </a:r>
            <a:r>
              <a:rPr lang="en-US" sz="1800">
                <a:solidFill>
                  <a:srgbClr val="FF0000"/>
                </a:solidFill>
              </a:rPr>
              <a:t> </a:t>
            </a:r>
            <a:r>
              <a:rPr lang="en-US" sz="1800">
                <a:solidFill>
                  <a:srgbClr val="0000FF"/>
                </a:solidFill>
              </a:rPr>
              <a:t>/&gt;</a:t>
            </a:r>
            <a:r>
              <a:rPr lang="en-US" sz="1800">
                <a:solidFill>
                  <a:srgbClr val="000000"/>
                </a:solidFill>
              </a:rPr>
              <a:t> </a:t>
            </a:r>
            <a:br>
              <a:rPr lang="en-US" sz="1800">
                <a:solidFill>
                  <a:srgbClr val="000000"/>
                </a:solidFill>
              </a:rPr>
            </a:br>
            <a:r>
              <a:rPr lang="en-US" sz="1800">
                <a:solidFill>
                  <a:srgbClr val="0000FF"/>
                </a:solidFill>
              </a:rPr>
              <a:t>&lt;</a:t>
            </a:r>
            <a:r>
              <a:rPr lang="en-US" sz="1800">
                <a:solidFill>
                  <a:srgbClr val="800000"/>
                </a:solidFill>
              </a:rPr>
              <a:t>Setter </a:t>
            </a:r>
            <a:r>
              <a:rPr lang="en-US" sz="1800">
                <a:solidFill>
                  <a:srgbClr val="FF0000"/>
                </a:solidFill>
              </a:rPr>
              <a:t>Property</a:t>
            </a:r>
            <a:r>
              <a:rPr lang="en-US" sz="1800">
                <a:solidFill>
                  <a:srgbClr val="0000FF"/>
                </a:solidFill>
              </a:rPr>
              <a:t>="Control.FontWeight"</a:t>
            </a:r>
            <a:r>
              <a:rPr lang="en-US" sz="1800">
                <a:solidFill>
                  <a:srgbClr val="FF0000"/>
                </a:solidFill>
              </a:rPr>
              <a:t> Value</a:t>
            </a:r>
            <a:r>
              <a:rPr lang="en-US" sz="1800">
                <a:solidFill>
                  <a:srgbClr val="0000FF"/>
                </a:solidFill>
              </a:rPr>
              <a:t>="Bold"</a:t>
            </a:r>
            <a:r>
              <a:rPr lang="en-US" sz="1800">
                <a:solidFill>
                  <a:srgbClr val="FF0000"/>
                </a:solidFill>
              </a:rPr>
              <a:t> </a:t>
            </a:r>
            <a:r>
              <a:rPr lang="en-US" sz="1800">
                <a:solidFill>
                  <a:srgbClr val="0000FF"/>
                </a:solidFill>
              </a:rPr>
              <a:t>/&gt;</a:t>
            </a:r>
            <a:r>
              <a:rPr lang="en-US" sz="1800">
                <a:solidFill>
                  <a:srgbClr val="000000"/>
                </a:solidFill>
              </a:rPr>
              <a:t> </a:t>
            </a:r>
            <a:br>
              <a:rPr lang="en-US" sz="1800">
                <a:solidFill>
                  <a:srgbClr val="000000"/>
                </a:solidFill>
              </a:rPr>
            </a:br>
            <a:r>
              <a:rPr lang="en-US" sz="1800">
                <a:solidFill>
                  <a:srgbClr val="0000FF"/>
                </a:solidFill>
              </a:rPr>
              <a:t>&lt;/</a:t>
            </a:r>
            <a:r>
              <a:rPr lang="en-US" sz="1800">
                <a:solidFill>
                  <a:srgbClr val="800000"/>
                </a:solidFill>
              </a:rPr>
              <a:t>Style</a:t>
            </a:r>
            <a:r>
              <a:rPr lang="en-US" sz="1800">
                <a:solidFill>
                  <a:srgbClr val="0000FF"/>
                </a:solidFill>
              </a:rPr>
              <a:t>&gt;</a:t>
            </a:r>
            <a:r>
              <a:rPr lang="en-US" sz="1800">
                <a:solidFill>
                  <a:srgbClr val="000000"/>
                </a:solidFill>
              </a:rPr>
              <a:t> </a:t>
            </a:r>
            <a:br>
              <a:rPr lang="en-US" sz="1800">
                <a:solidFill>
                  <a:srgbClr val="000000"/>
                </a:solidFill>
              </a:rPr>
            </a:br>
            <a:r>
              <a:rPr lang="en-US" sz="1800">
                <a:solidFill>
                  <a:srgbClr val="000000"/>
                </a:solidFill>
              </a:rPr>
              <a:t/>
            </a:r>
            <a:br>
              <a:rPr lang="en-US" sz="1800">
                <a:solidFill>
                  <a:srgbClr val="000000"/>
                </a:solidFill>
              </a:rPr>
            </a:br>
            <a:r>
              <a:rPr lang="en-US" sz="1800">
                <a:solidFill>
                  <a:srgbClr val="0000FF"/>
                </a:solidFill>
              </a:rPr>
              <a:t>&lt;</a:t>
            </a:r>
            <a:r>
              <a:rPr lang="en-US" sz="1800">
                <a:solidFill>
                  <a:srgbClr val="800000"/>
                </a:solidFill>
              </a:rPr>
              <a:t>Style </a:t>
            </a:r>
            <a:r>
              <a:rPr lang="en-US" sz="1800">
                <a:solidFill>
                  <a:srgbClr val="FF0000"/>
                </a:solidFill>
              </a:rPr>
              <a:t>x:Key</a:t>
            </a:r>
            <a:r>
              <a:rPr lang="en-US" sz="1800">
                <a:solidFill>
                  <a:srgbClr val="0000FF"/>
                </a:solidFill>
              </a:rPr>
              <a:t>="BigFontButtonStyle"&gt;</a:t>
            </a:r>
            <a:r>
              <a:rPr lang="en-US" sz="1800">
                <a:solidFill>
                  <a:srgbClr val="000000"/>
                </a:solidFill>
              </a:rPr>
              <a:t> </a:t>
            </a:r>
            <a:br>
              <a:rPr lang="en-US" sz="1800">
                <a:solidFill>
                  <a:srgbClr val="000000"/>
                </a:solidFill>
              </a:rPr>
            </a:br>
            <a:r>
              <a:rPr lang="en-US" sz="1800">
                <a:solidFill>
                  <a:srgbClr val="0000FF"/>
                </a:solidFill>
              </a:rPr>
              <a:t>&lt;</a:t>
            </a:r>
            <a:r>
              <a:rPr lang="en-US" sz="1800">
                <a:solidFill>
                  <a:srgbClr val="800000"/>
                </a:solidFill>
              </a:rPr>
              <a:t>Setter </a:t>
            </a:r>
            <a:r>
              <a:rPr lang="en-US" sz="1800">
                <a:solidFill>
                  <a:srgbClr val="FF0000"/>
                </a:solidFill>
              </a:rPr>
              <a:t>Property</a:t>
            </a:r>
            <a:r>
              <a:rPr lang="en-US" sz="1800">
                <a:solidFill>
                  <a:srgbClr val="0000FF"/>
                </a:solidFill>
              </a:rPr>
              <a:t>="Button.FontFamily"</a:t>
            </a:r>
            <a:r>
              <a:rPr lang="en-US" sz="1800">
                <a:solidFill>
                  <a:srgbClr val="FF0000"/>
                </a:solidFill>
              </a:rPr>
              <a:t> Value</a:t>
            </a:r>
            <a:r>
              <a:rPr lang="en-US" sz="1800">
                <a:solidFill>
                  <a:srgbClr val="0000FF"/>
                </a:solidFill>
              </a:rPr>
              <a:t>="Times New Roman"</a:t>
            </a:r>
            <a:r>
              <a:rPr lang="en-US" sz="1800">
                <a:solidFill>
                  <a:srgbClr val="FF0000"/>
                </a:solidFill>
              </a:rPr>
              <a:t> </a:t>
            </a:r>
            <a:r>
              <a:rPr lang="en-US" sz="1800">
                <a:solidFill>
                  <a:srgbClr val="0000FF"/>
                </a:solidFill>
              </a:rPr>
              <a:t>/&gt;</a:t>
            </a:r>
            <a:r>
              <a:rPr lang="en-US" sz="1800">
                <a:solidFill>
                  <a:srgbClr val="000000"/>
                </a:solidFill>
              </a:rPr>
              <a:t> </a:t>
            </a:r>
            <a:br>
              <a:rPr lang="en-US" sz="1800">
                <a:solidFill>
                  <a:srgbClr val="000000"/>
                </a:solidFill>
              </a:rPr>
            </a:br>
            <a:r>
              <a:rPr lang="en-US" sz="1800">
                <a:solidFill>
                  <a:srgbClr val="0000FF"/>
                </a:solidFill>
              </a:rPr>
              <a:t>&lt;</a:t>
            </a:r>
            <a:r>
              <a:rPr lang="en-US" sz="1800">
                <a:solidFill>
                  <a:srgbClr val="800000"/>
                </a:solidFill>
              </a:rPr>
              <a:t>Setter </a:t>
            </a:r>
            <a:r>
              <a:rPr lang="en-US" sz="1800">
                <a:solidFill>
                  <a:srgbClr val="FF0000"/>
                </a:solidFill>
              </a:rPr>
              <a:t>Property</a:t>
            </a:r>
            <a:r>
              <a:rPr lang="en-US" sz="1800">
                <a:solidFill>
                  <a:srgbClr val="0000FF"/>
                </a:solidFill>
              </a:rPr>
              <a:t>="Button.FontSize"</a:t>
            </a:r>
            <a:r>
              <a:rPr lang="en-US" sz="1800">
                <a:solidFill>
                  <a:srgbClr val="FF0000"/>
                </a:solidFill>
              </a:rPr>
              <a:t> Value</a:t>
            </a:r>
            <a:r>
              <a:rPr lang="en-US" sz="1800">
                <a:solidFill>
                  <a:srgbClr val="0000FF"/>
                </a:solidFill>
              </a:rPr>
              <a:t>="18"</a:t>
            </a:r>
            <a:r>
              <a:rPr lang="en-US" sz="1800">
                <a:solidFill>
                  <a:srgbClr val="FF0000"/>
                </a:solidFill>
              </a:rPr>
              <a:t> </a:t>
            </a:r>
            <a:r>
              <a:rPr lang="en-US" sz="1800">
                <a:solidFill>
                  <a:srgbClr val="0000FF"/>
                </a:solidFill>
              </a:rPr>
              <a:t>/&gt;</a:t>
            </a:r>
            <a:r>
              <a:rPr lang="en-US" sz="1800">
                <a:solidFill>
                  <a:srgbClr val="000000"/>
                </a:solidFill>
              </a:rPr>
              <a:t> </a:t>
            </a:r>
            <a:br>
              <a:rPr lang="en-US" sz="1800">
                <a:solidFill>
                  <a:srgbClr val="000000"/>
                </a:solidFill>
              </a:rPr>
            </a:br>
            <a:r>
              <a:rPr lang="en-US" sz="1800">
                <a:solidFill>
                  <a:srgbClr val="0000FF"/>
                </a:solidFill>
              </a:rPr>
              <a:t>&lt;</a:t>
            </a:r>
            <a:r>
              <a:rPr lang="en-US" sz="1800">
                <a:solidFill>
                  <a:srgbClr val="800000"/>
                </a:solidFill>
              </a:rPr>
              <a:t>Setter </a:t>
            </a:r>
            <a:r>
              <a:rPr lang="en-US" sz="1800">
                <a:solidFill>
                  <a:srgbClr val="FF0000"/>
                </a:solidFill>
              </a:rPr>
              <a:t>Property</a:t>
            </a:r>
            <a:r>
              <a:rPr lang="en-US" sz="1800">
                <a:solidFill>
                  <a:srgbClr val="0000FF"/>
                </a:solidFill>
              </a:rPr>
              <a:t>="Button.FontWeight"</a:t>
            </a:r>
            <a:r>
              <a:rPr lang="en-US" sz="1800">
                <a:solidFill>
                  <a:srgbClr val="FF0000"/>
                </a:solidFill>
              </a:rPr>
              <a:t> Value</a:t>
            </a:r>
            <a:r>
              <a:rPr lang="en-US" sz="1800">
                <a:solidFill>
                  <a:srgbClr val="0000FF"/>
                </a:solidFill>
              </a:rPr>
              <a:t>="Bold"</a:t>
            </a:r>
            <a:r>
              <a:rPr lang="en-US" sz="1800">
                <a:solidFill>
                  <a:srgbClr val="FF0000"/>
                </a:solidFill>
              </a:rPr>
              <a:t> </a:t>
            </a:r>
            <a:r>
              <a:rPr lang="en-US" sz="1800">
                <a:solidFill>
                  <a:srgbClr val="0000FF"/>
                </a:solidFill>
              </a:rPr>
              <a:t>/&gt;</a:t>
            </a:r>
            <a:r>
              <a:rPr lang="en-US" sz="1800">
                <a:solidFill>
                  <a:srgbClr val="000000"/>
                </a:solidFill>
              </a:rPr>
              <a:t> </a:t>
            </a:r>
            <a:br>
              <a:rPr lang="en-US" sz="1800">
                <a:solidFill>
                  <a:srgbClr val="000000"/>
                </a:solidFill>
              </a:rPr>
            </a:br>
            <a:r>
              <a:rPr lang="en-US" sz="1800">
                <a:solidFill>
                  <a:srgbClr val="0000FF"/>
                </a:solidFill>
              </a:rPr>
              <a:t>&lt;/</a:t>
            </a:r>
            <a:r>
              <a:rPr lang="en-US" sz="1800">
                <a:solidFill>
                  <a:srgbClr val="800000"/>
                </a:solidFill>
              </a:rPr>
              <a:t>Style</a:t>
            </a:r>
            <a:r>
              <a:rPr lang="en-US" sz="1800">
                <a:solidFill>
                  <a:srgbClr val="0000FF"/>
                </a:solidFill>
              </a:rPr>
              <a:t>&gt;</a:t>
            </a:r>
            <a:r>
              <a:rPr lang="en-US" sz="1800">
                <a:solidFill>
                  <a:srgbClr val="000000"/>
                </a:solidFill>
              </a:rPr>
              <a:t> </a:t>
            </a:r>
            <a:br>
              <a:rPr lang="en-US" sz="1800">
                <a:solidFill>
                  <a:srgbClr val="000000"/>
                </a:solidFill>
              </a:rPr>
            </a:br>
            <a:r>
              <a:rPr lang="en-US" sz="1800">
                <a:solidFill>
                  <a:srgbClr val="000000"/>
                </a:solidFill>
              </a:rPr>
              <a:t/>
            </a:r>
            <a:br>
              <a:rPr lang="en-US" sz="1800">
                <a:solidFill>
                  <a:srgbClr val="000000"/>
                </a:solidFill>
              </a:rPr>
            </a:br>
            <a:r>
              <a:rPr lang="en-US" sz="1800">
                <a:solidFill>
                  <a:srgbClr val="0000FF"/>
                </a:solidFill>
              </a:rPr>
              <a:t>&lt;</a:t>
            </a:r>
            <a:r>
              <a:rPr lang="en-US" sz="1800">
                <a:solidFill>
                  <a:srgbClr val="800000"/>
                </a:solidFill>
              </a:rPr>
              <a:t>Style </a:t>
            </a:r>
            <a:r>
              <a:rPr lang="en-US" sz="1800">
                <a:solidFill>
                  <a:srgbClr val="FF0000"/>
                </a:solidFill>
              </a:rPr>
              <a:t>x:Key</a:t>
            </a:r>
            <a:r>
              <a:rPr lang="en-US" sz="1800">
                <a:solidFill>
                  <a:srgbClr val="0000FF"/>
                </a:solidFill>
              </a:rPr>
              <a:t>="BigFontButtonStyle"</a:t>
            </a:r>
            <a:r>
              <a:rPr lang="en-US" sz="1800">
                <a:solidFill>
                  <a:srgbClr val="FF0000"/>
                </a:solidFill>
              </a:rPr>
              <a:t> TargetType</a:t>
            </a:r>
            <a:r>
              <a:rPr lang="en-US" sz="1800">
                <a:solidFill>
                  <a:srgbClr val="0000FF"/>
                </a:solidFill>
              </a:rPr>
              <a:t>="Button"&gt;</a:t>
            </a:r>
            <a:r>
              <a:rPr lang="en-US" sz="1800">
                <a:solidFill>
                  <a:srgbClr val="000000"/>
                </a:solidFill>
              </a:rPr>
              <a:t> </a:t>
            </a:r>
            <a:br>
              <a:rPr lang="en-US" sz="1800">
                <a:solidFill>
                  <a:srgbClr val="000000"/>
                </a:solidFill>
              </a:rPr>
            </a:br>
            <a:r>
              <a:rPr lang="en-US" sz="1800">
                <a:solidFill>
                  <a:srgbClr val="0000FF"/>
                </a:solidFill>
              </a:rPr>
              <a:t>&lt;</a:t>
            </a:r>
            <a:r>
              <a:rPr lang="en-US" sz="1800">
                <a:solidFill>
                  <a:srgbClr val="800000"/>
                </a:solidFill>
              </a:rPr>
              <a:t>Setter </a:t>
            </a:r>
            <a:r>
              <a:rPr lang="en-US" sz="1800">
                <a:solidFill>
                  <a:srgbClr val="FF0000"/>
                </a:solidFill>
              </a:rPr>
              <a:t>Property</a:t>
            </a:r>
            <a:r>
              <a:rPr lang="en-US" sz="1800">
                <a:solidFill>
                  <a:srgbClr val="0000FF"/>
                </a:solidFill>
              </a:rPr>
              <a:t>="FontFamily"</a:t>
            </a:r>
            <a:r>
              <a:rPr lang="en-US" sz="1800">
                <a:solidFill>
                  <a:srgbClr val="FF0000"/>
                </a:solidFill>
              </a:rPr>
              <a:t> Value</a:t>
            </a:r>
            <a:r>
              <a:rPr lang="en-US" sz="1800">
                <a:solidFill>
                  <a:srgbClr val="0000FF"/>
                </a:solidFill>
              </a:rPr>
              <a:t>="Times New Roman"</a:t>
            </a:r>
            <a:r>
              <a:rPr lang="en-US" sz="1800">
                <a:solidFill>
                  <a:srgbClr val="FF0000"/>
                </a:solidFill>
              </a:rPr>
              <a:t> </a:t>
            </a:r>
            <a:r>
              <a:rPr lang="en-US" sz="1800">
                <a:solidFill>
                  <a:srgbClr val="0000FF"/>
                </a:solidFill>
              </a:rPr>
              <a:t>/&gt;</a:t>
            </a:r>
            <a:r>
              <a:rPr lang="en-US" sz="1800">
                <a:solidFill>
                  <a:srgbClr val="000000"/>
                </a:solidFill>
              </a:rPr>
              <a:t> </a:t>
            </a:r>
            <a:br>
              <a:rPr lang="en-US" sz="1800">
                <a:solidFill>
                  <a:srgbClr val="000000"/>
                </a:solidFill>
              </a:rPr>
            </a:br>
            <a:r>
              <a:rPr lang="en-US" sz="1800">
                <a:solidFill>
                  <a:srgbClr val="0000FF"/>
                </a:solidFill>
              </a:rPr>
              <a:t>&lt;</a:t>
            </a:r>
            <a:r>
              <a:rPr lang="en-US" sz="1800">
                <a:solidFill>
                  <a:srgbClr val="800000"/>
                </a:solidFill>
              </a:rPr>
              <a:t>Setter </a:t>
            </a:r>
            <a:r>
              <a:rPr lang="en-US" sz="1800">
                <a:solidFill>
                  <a:srgbClr val="FF0000"/>
                </a:solidFill>
              </a:rPr>
              <a:t>Property</a:t>
            </a:r>
            <a:r>
              <a:rPr lang="en-US" sz="1800">
                <a:solidFill>
                  <a:srgbClr val="0000FF"/>
                </a:solidFill>
              </a:rPr>
              <a:t>="FontSize"</a:t>
            </a:r>
            <a:r>
              <a:rPr lang="en-US" sz="1800">
                <a:solidFill>
                  <a:srgbClr val="FF0000"/>
                </a:solidFill>
              </a:rPr>
              <a:t> Value</a:t>
            </a:r>
            <a:r>
              <a:rPr lang="en-US" sz="1800">
                <a:solidFill>
                  <a:srgbClr val="0000FF"/>
                </a:solidFill>
              </a:rPr>
              <a:t>="18"</a:t>
            </a:r>
            <a:r>
              <a:rPr lang="en-US" sz="1800">
                <a:solidFill>
                  <a:srgbClr val="FF0000"/>
                </a:solidFill>
              </a:rPr>
              <a:t> </a:t>
            </a:r>
            <a:r>
              <a:rPr lang="en-US" sz="1800">
                <a:solidFill>
                  <a:srgbClr val="0000FF"/>
                </a:solidFill>
              </a:rPr>
              <a:t>/&gt;</a:t>
            </a:r>
            <a:r>
              <a:rPr lang="en-US" sz="1800">
                <a:solidFill>
                  <a:srgbClr val="000000"/>
                </a:solidFill>
              </a:rPr>
              <a:t> </a:t>
            </a:r>
            <a:br>
              <a:rPr lang="en-US" sz="1800">
                <a:solidFill>
                  <a:srgbClr val="000000"/>
                </a:solidFill>
              </a:rPr>
            </a:br>
            <a:r>
              <a:rPr lang="en-US" sz="1800">
                <a:solidFill>
                  <a:srgbClr val="0000FF"/>
                </a:solidFill>
              </a:rPr>
              <a:t>&lt;</a:t>
            </a:r>
            <a:r>
              <a:rPr lang="en-US" sz="1800">
                <a:solidFill>
                  <a:srgbClr val="800000"/>
                </a:solidFill>
              </a:rPr>
              <a:t>Setter </a:t>
            </a:r>
            <a:r>
              <a:rPr lang="en-US" sz="1800">
                <a:solidFill>
                  <a:srgbClr val="FF0000"/>
                </a:solidFill>
              </a:rPr>
              <a:t>Property</a:t>
            </a:r>
            <a:r>
              <a:rPr lang="en-US" sz="1800">
                <a:solidFill>
                  <a:srgbClr val="0000FF"/>
                </a:solidFill>
              </a:rPr>
              <a:t>="FontWeight"</a:t>
            </a:r>
            <a:r>
              <a:rPr lang="en-US" sz="1800">
                <a:solidFill>
                  <a:srgbClr val="FF0000"/>
                </a:solidFill>
              </a:rPr>
              <a:t> Value</a:t>
            </a:r>
            <a:r>
              <a:rPr lang="en-US" sz="1800">
                <a:solidFill>
                  <a:srgbClr val="0000FF"/>
                </a:solidFill>
              </a:rPr>
              <a:t>="Bold"</a:t>
            </a:r>
            <a:r>
              <a:rPr lang="en-US" sz="1800">
                <a:solidFill>
                  <a:srgbClr val="FF0000"/>
                </a:solidFill>
              </a:rPr>
              <a:t> </a:t>
            </a:r>
            <a:r>
              <a:rPr lang="en-US" sz="1800">
                <a:solidFill>
                  <a:srgbClr val="0000FF"/>
                </a:solidFill>
              </a:rPr>
              <a:t>/&gt;</a:t>
            </a:r>
            <a:r>
              <a:rPr lang="en-US" sz="1800">
                <a:solidFill>
                  <a:srgbClr val="000000"/>
                </a:solidFill>
              </a:rPr>
              <a:t> </a:t>
            </a:r>
            <a:br>
              <a:rPr lang="en-US" sz="1800">
                <a:solidFill>
                  <a:srgbClr val="000000"/>
                </a:solidFill>
              </a:rPr>
            </a:br>
            <a:r>
              <a:rPr lang="en-US" sz="1800">
                <a:solidFill>
                  <a:srgbClr val="0000FF"/>
                </a:solidFill>
              </a:rPr>
              <a:t>&lt;/</a:t>
            </a:r>
            <a:r>
              <a:rPr lang="en-US" sz="1800">
                <a:solidFill>
                  <a:srgbClr val="800000"/>
                </a:solidFill>
              </a:rPr>
              <a:t>Style</a:t>
            </a:r>
            <a:r>
              <a:rPr lang="en-US" sz="1800">
                <a:solidFill>
                  <a:srgbClr val="0000FF"/>
                </a:solidFill>
              </a:rPr>
              <a:t>&gt;</a:t>
            </a:r>
            <a:r>
              <a:rPr lang="en-US" sz="1800">
                <a:solidFill>
                  <a:srgbClr val="000000"/>
                </a:solidFill>
              </a:rPr>
              <a:t> </a:t>
            </a:r>
            <a:br>
              <a:rPr lang="en-US" sz="1800">
                <a:solidFill>
                  <a:srgbClr val="000000"/>
                </a:solidFill>
              </a:rPr>
            </a:br>
            <a:endParaRPr lang="en-US" sz="1800"/>
          </a:p>
          <a:p>
            <a:r>
              <a:rPr lang="en-US" sz="1800"/>
              <a:t/>
            </a:r>
            <a:br>
              <a:rPr lang="en-US" sz="1800"/>
            </a:br>
            <a:endParaRPr lang="en-US" sz="1800" dirty="0"/>
          </a:p>
        </p:txBody>
      </p:sp>
    </p:spTree>
    <p:extLst>
      <p:ext uri="{BB962C8B-B14F-4D97-AF65-F5344CB8AC3E}">
        <p14:creationId xmlns:p14="http://schemas.microsoft.com/office/powerpoint/2010/main" val="34444008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New in .NET 4.5</a:t>
            </a:r>
            <a:endParaRPr lang="en-US" dirty="0"/>
          </a:p>
        </p:txBody>
      </p:sp>
      <p:sp>
        <p:nvSpPr>
          <p:cNvPr id="3" name="Content Placeholder 2"/>
          <p:cNvSpPr>
            <a:spLocks noGrp="1"/>
          </p:cNvSpPr>
          <p:nvPr>
            <p:ph idx="1"/>
          </p:nvPr>
        </p:nvSpPr>
        <p:spPr>
          <a:prstGeom prst="rect">
            <a:avLst/>
          </a:prstGeom>
        </p:spPr>
        <p:txBody>
          <a:bodyPr>
            <a:normAutofit fontScale="92500" lnSpcReduction="20000"/>
          </a:bodyPr>
          <a:lstStyle/>
          <a:p>
            <a:r>
              <a:rPr lang="en-US" dirty="0" smtClean="0"/>
              <a:t>Ribbon Control</a:t>
            </a:r>
          </a:p>
          <a:p>
            <a:r>
              <a:rPr lang="en-US" dirty="0" smtClean="0"/>
              <a:t>Improved Performance with large data</a:t>
            </a:r>
          </a:p>
          <a:p>
            <a:r>
              <a:rPr lang="en-US" dirty="0" smtClean="0"/>
              <a:t>Binding to Static Properties</a:t>
            </a:r>
          </a:p>
          <a:p>
            <a:r>
              <a:rPr lang="en-US" dirty="0" smtClean="0"/>
              <a:t>Accessing Collections on non-UI Threads</a:t>
            </a:r>
          </a:p>
          <a:p>
            <a:r>
              <a:rPr lang="en-US" dirty="0" smtClean="0"/>
              <a:t>Asynchronous Validation</a:t>
            </a:r>
          </a:p>
          <a:p>
            <a:r>
              <a:rPr lang="en-US" dirty="0" smtClean="0"/>
              <a:t>Delay Updating Data Source</a:t>
            </a:r>
          </a:p>
          <a:p>
            <a:r>
              <a:rPr lang="en-US" dirty="0" smtClean="0"/>
              <a:t>Retrieving Data Binding Info from Expression</a:t>
            </a:r>
          </a:p>
          <a:p>
            <a:r>
              <a:rPr lang="en-US" dirty="0" smtClean="0"/>
              <a:t>And more…</a:t>
            </a:r>
          </a:p>
          <a:p>
            <a:pPr lvl="1"/>
            <a:r>
              <a:rPr lang="en-US" b="1" dirty="0"/>
              <a:t>http://tinyurl.com/wpf4-5</a:t>
            </a:r>
            <a:endParaRPr lang="en-US" dirty="0"/>
          </a:p>
        </p:txBody>
      </p:sp>
    </p:spTree>
    <p:extLst>
      <p:ext uri="{BB962C8B-B14F-4D97-AF65-F5344CB8AC3E}">
        <p14:creationId xmlns:p14="http://schemas.microsoft.com/office/powerpoint/2010/main" val="317877951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Allow for declaratively handling style changes based on dependency property values</a:t>
            </a:r>
          </a:p>
          <a:p>
            <a:r>
              <a:rPr lang="en-US" dirty="0" smtClean="0"/>
              <a:t>Dependency Property Triggers</a:t>
            </a:r>
          </a:p>
          <a:p>
            <a:pPr lvl="1"/>
            <a:r>
              <a:rPr lang="en-US" dirty="0" smtClean="0"/>
              <a:t>Trigger</a:t>
            </a:r>
          </a:p>
          <a:p>
            <a:pPr lvl="1"/>
            <a:r>
              <a:rPr lang="en-US" dirty="0" err="1" smtClean="0"/>
              <a:t>MultiTrigger</a:t>
            </a:r>
            <a:endParaRPr lang="en-US" dirty="0" smtClean="0"/>
          </a:p>
          <a:p>
            <a:r>
              <a:rPr lang="en-US" dirty="0" smtClean="0"/>
              <a:t>Binding </a:t>
            </a:r>
            <a:r>
              <a:rPr lang="en-US" dirty="0" smtClean="0"/>
              <a:t>Triggers</a:t>
            </a:r>
            <a:endParaRPr lang="en-US" dirty="0" smtClean="0"/>
          </a:p>
          <a:p>
            <a:pPr lvl="1"/>
            <a:r>
              <a:rPr lang="en-US" dirty="0" err="1" smtClean="0"/>
              <a:t>DataTrigger</a:t>
            </a:r>
            <a:endParaRPr lang="en-US" dirty="0" smtClean="0"/>
          </a:p>
          <a:p>
            <a:pPr lvl="1"/>
            <a:r>
              <a:rPr lang="en-US" dirty="0" err="1" smtClean="0"/>
              <a:t>MultiDataTrigger</a:t>
            </a:r>
            <a:endParaRPr lang="en-US" dirty="0" smtClean="0"/>
          </a:p>
          <a:p>
            <a:r>
              <a:rPr lang="en-US" dirty="0" smtClean="0"/>
              <a:t>Event </a:t>
            </a:r>
            <a:r>
              <a:rPr lang="en-US" dirty="0" smtClean="0"/>
              <a:t>Triggers - Animations</a:t>
            </a:r>
            <a:endParaRPr lang="en-US" dirty="0" smtClean="0"/>
          </a:p>
          <a:p>
            <a:pPr lvl="1"/>
            <a:r>
              <a:rPr lang="en-US" dirty="0" err="1" smtClean="0"/>
              <a:t>EventTrigger</a:t>
            </a:r>
            <a:endParaRPr lang="en-US" dirty="0"/>
          </a:p>
        </p:txBody>
      </p:sp>
    </p:spTree>
    <p:extLst>
      <p:ext uri="{BB962C8B-B14F-4D97-AF65-F5344CB8AC3E}">
        <p14:creationId xmlns:p14="http://schemas.microsoft.com/office/powerpoint/2010/main" val="238882091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Triggers in Action</a:t>
            </a:r>
            <a:endParaRPr lang="en-US" dirty="0"/>
          </a:p>
        </p:txBody>
      </p:sp>
      <p:sp>
        <p:nvSpPr>
          <p:cNvPr id="5" name="Content Placeholder 4"/>
          <p:cNvSpPr>
            <a:spLocks noGrp="1"/>
          </p:cNvSpPr>
          <p:nvPr>
            <p:ph sz="half" idx="1"/>
          </p:nvPr>
        </p:nvSpPr>
        <p:spPr/>
        <p:txBody>
          <a:bodyPr/>
          <a:lstStyle/>
          <a:p>
            <a:r>
              <a:rPr lang="en-US" dirty="0" smtClean="0"/>
              <a:t>Triggers wait for the condition to be true</a:t>
            </a:r>
          </a:p>
          <a:p>
            <a:pPr lvl="1"/>
            <a:r>
              <a:rPr lang="en-US" dirty="0" smtClean="0"/>
              <a:t>Apply the correct value</a:t>
            </a:r>
          </a:p>
          <a:p>
            <a:r>
              <a:rPr lang="en-US" dirty="0" smtClean="0"/>
              <a:t>When condition is false</a:t>
            </a:r>
          </a:p>
          <a:p>
            <a:pPr lvl="1"/>
            <a:r>
              <a:rPr lang="en-US" dirty="0" smtClean="0"/>
              <a:t>Resets the value</a:t>
            </a:r>
          </a:p>
          <a:p>
            <a:r>
              <a:rPr lang="en-US" dirty="0" smtClean="0"/>
              <a:t>Last Trigger wins</a:t>
            </a:r>
          </a:p>
          <a:p>
            <a:pPr lvl="1"/>
            <a:r>
              <a:rPr lang="en-US" dirty="0" smtClean="0"/>
              <a:t>In XAML order</a:t>
            </a:r>
            <a:endParaRPr lang="en-US" dirty="0"/>
          </a:p>
        </p:txBody>
      </p:sp>
      <p:sp>
        <p:nvSpPr>
          <p:cNvPr id="6" name="Text Placeholder 5"/>
          <p:cNvSpPr>
            <a:spLocks noGrp="1"/>
          </p:cNvSpPr>
          <p:nvPr>
            <p:ph type="body" sz="quarter" idx="10"/>
          </p:nvPr>
        </p:nvSpPr>
        <p:spPr/>
        <p:txBody>
          <a:bodyPr/>
          <a:lstStyle/>
          <a:p>
            <a:r>
              <a:rPr lang="en-US" sz="1400">
                <a:solidFill>
                  <a:srgbClr val="0000FF"/>
                </a:solidFill>
              </a:rPr>
              <a:t>&lt;</a:t>
            </a:r>
            <a:r>
              <a:rPr lang="en-US" sz="1400">
                <a:solidFill>
                  <a:srgbClr val="800000"/>
                </a:solidFill>
              </a:rPr>
              <a:t>Style </a:t>
            </a:r>
            <a:r>
              <a:rPr lang="en-US" sz="1400">
                <a:solidFill>
                  <a:srgbClr val="FF0000"/>
                </a:solidFill>
              </a:rPr>
              <a:t>x:Key</a:t>
            </a:r>
            <a:r>
              <a:rPr lang="en-US" sz="1400">
                <a:solidFill>
                  <a:srgbClr val="0000FF"/>
                </a:solidFill>
              </a:rPr>
              <a:t>="BigFontButton"&gt;</a:t>
            </a:r>
            <a:r>
              <a:rPr lang="en-US" sz="1400">
                <a:solidFill>
                  <a:srgbClr val="000000"/>
                </a:solidFill>
              </a:rPr>
              <a:t> </a:t>
            </a:r>
            <a:br>
              <a:rPr lang="en-US" sz="1400">
                <a:solidFill>
                  <a:srgbClr val="000000"/>
                </a:solidFill>
              </a:rPr>
            </a:br>
            <a:r>
              <a:rPr lang="en-US" sz="1400">
                <a:solidFill>
                  <a:srgbClr val="0000FF"/>
                </a:solidFill>
              </a:rPr>
              <a:t>&lt;</a:t>
            </a:r>
            <a:r>
              <a:rPr lang="en-US" sz="1400">
                <a:solidFill>
                  <a:srgbClr val="800000"/>
                </a:solidFill>
              </a:rPr>
              <a:t>Style.Setters</a:t>
            </a:r>
            <a:r>
              <a:rPr lang="en-US" sz="1400">
                <a:solidFill>
                  <a:srgbClr val="0000FF"/>
                </a:solidFill>
              </a:rPr>
              <a:t>&gt;</a:t>
            </a:r>
            <a:r>
              <a:rPr lang="en-US" sz="1400">
                <a:solidFill>
                  <a:srgbClr val="000000"/>
                </a:solidFill>
              </a:rPr>
              <a:t> </a:t>
            </a:r>
            <a:br>
              <a:rPr lang="en-US" sz="1400">
                <a:solidFill>
                  <a:srgbClr val="000000"/>
                </a:solidFill>
              </a:rPr>
            </a:br>
            <a:r>
              <a:rPr lang="en-US" sz="1400">
                <a:solidFill>
                  <a:srgbClr val="000000"/>
                </a:solidFill>
              </a:rPr>
              <a:t>... </a:t>
            </a:r>
            <a:br>
              <a:rPr lang="en-US" sz="1400">
                <a:solidFill>
                  <a:srgbClr val="000000"/>
                </a:solidFill>
              </a:rPr>
            </a:br>
            <a:r>
              <a:rPr lang="en-US" sz="1400">
                <a:solidFill>
                  <a:srgbClr val="0000FF"/>
                </a:solidFill>
              </a:rPr>
              <a:t>&lt;/</a:t>
            </a:r>
            <a:r>
              <a:rPr lang="en-US" sz="1400">
                <a:solidFill>
                  <a:srgbClr val="800000"/>
                </a:solidFill>
              </a:rPr>
              <a:t>Style.Setters</a:t>
            </a:r>
            <a:r>
              <a:rPr lang="en-US" sz="1400">
                <a:solidFill>
                  <a:srgbClr val="0000FF"/>
                </a:solidFill>
              </a:rPr>
              <a:t>&gt;</a:t>
            </a:r>
            <a:r>
              <a:rPr lang="en-US" sz="1400">
                <a:solidFill>
                  <a:srgbClr val="000000"/>
                </a:solidFill>
              </a:rPr>
              <a:t> </a:t>
            </a:r>
            <a:br>
              <a:rPr lang="en-US" sz="1400">
                <a:solidFill>
                  <a:srgbClr val="000000"/>
                </a:solidFill>
              </a:rPr>
            </a:br>
            <a:r>
              <a:rPr lang="en-US" sz="1400">
                <a:solidFill>
                  <a:srgbClr val="0000FF"/>
                </a:solidFill>
              </a:rPr>
              <a:t>&lt;</a:t>
            </a:r>
            <a:r>
              <a:rPr lang="en-US" sz="1400">
                <a:solidFill>
                  <a:srgbClr val="800000"/>
                </a:solidFill>
              </a:rPr>
              <a:t>Style.Triggers</a:t>
            </a:r>
            <a:r>
              <a:rPr lang="en-US" sz="1400">
                <a:solidFill>
                  <a:srgbClr val="0000FF"/>
                </a:solidFill>
              </a:rPr>
              <a:t>&gt;</a:t>
            </a:r>
            <a:r>
              <a:rPr lang="en-US" sz="1400">
                <a:solidFill>
                  <a:srgbClr val="000000"/>
                </a:solidFill>
              </a:rPr>
              <a:t> </a:t>
            </a:r>
            <a:br>
              <a:rPr lang="en-US" sz="1400">
                <a:solidFill>
                  <a:srgbClr val="000000"/>
                </a:solidFill>
              </a:rPr>
            </a:br>
            <a:r>
              <a:rPr lang="en-US" sz="1400">
                <a:solidFill>
                  <a:srgbClr val="0000FF"/>
                </a:solidFill>
              </a:rPr>
              <a:t>&lt;</a:t>
            </a:r>
            <a:r>
              <a:rPr lang="en-US" sz="1400">
                <a:solidFill>
                  <a:srgbClr val="800000"/>
                </a:solidFill>
              </a:rPr>
              <a:t>Trigger </a:t>
            </a:r>
            <a:r>
              <a:rPr lang="en-US" sz="1400">
                <a:solidFill>
                  <a:srgbClr val="FF0000"/>
                </a:solidFill>
              </a:rPr>
              <a:t>Property</a:t>
            </a:r>
            <a:r>
              <a:rPr lang="en-US" sz="1400">
                <a:solidFill>
                  <a:srgbClr val="0000FF"/>
                </a:solidFill>
              </a:rPr>
              <a:t>="Control.IsFocused"</a:t>
            </a:r>
            <a:r>
              <a:rPr lang="en-US" sz="1400">
                <a:solidFill>
                  <a:srgbClr val="FF0000"/>
                </a:solidFill>
              </a:rPr>
              <a:t> Value</a:t>
            </a:r>
            <a:r>
              <a:rPr lang="en-US" sz="1400">
                <a:solidFill>
                  <a:srgbClr val="0000FF"/>
                </a:solidFill>
              </a:rPr>
              <a:t>="True"&gt;</a:t>
            </a:r>
            <a:r>
              <a:rPr lang="en-US" sz="1400">
                <a:solidFill>
                  <a:srgbClr val="000000"/>
                </a:solidFill>
              </a:rPr>
              <a:t> </a:t>
            </a:r>
            <a:br>
              <a:rPr lang="en-US" sz="1400">
                <a:solidFill>
                  <a:srgbClr val="000000"/>
                </a:solidFill>
              </a:rPr>
            </a:br>
            <a:r>
              <a:rPr lang="en-US" sz="1400">
                <a:solidFill>
                  <a:srgbClr val="0000FF"/>
                </a:solidFill>
              </a:rPr>
              <a:t>&lt;</a:t>
            </a:r>
            <a:r>
              <a:rPr lang="en-US" sz="1400">
                <a:solidFill>
                  <a:srgbClr val="800000"/>
                </a:solidFill>
              </a:rPr>
              <a:t>Setter </a:t>
            </a:r>
            <a:r>
              <a:rPr lang="en-US" sz="1400">
                <a:solidFill>
                  <a:srgbClr val="FF0000"/>
                </a:solidFill>
              </a:rPr>
              <a:t>Property</a:t>
            </a:r>
            <a:r>
              <a:rPr lang="en-US" sz="1400">
                <a:solidFill>
                  <a:srgbClr val="0000FF"/>
                </a:solidFill>
              </a:rPr>
              <a:t>="Control.Foreground"</a:t>
            </a:r>
            <a:r>
              <a:rPr lang="en-US" sz="1400">
                <a:solidFill>
                  <a:srgbClr val="FF0000"/>
                </a:solidFill>
              </a:rPr>
              <a:t> Value</a:t>
            </a:r>
            <a:r>
              <a:rPr lang="en-US" sz="1400">
                <a:solidFill>
                  <a:srgbClr val="0000FF"/>
                </a:solidFill>
              </a:rPr>
              <a:t>="DarkRed"</a:t>
            </a:r>
            <a:r>
              <a:rPr lang="en-US" sz="1400">
                <a:solidFill>
                  <a:srgbClr val="FF0000"/>
                </a:solidFill>
              </a:rPr>
              <a:t> </a:t>
            </a:r>
            <a:r>
              <a:rPr lang="en-US" sz="1400">
                <a:solidFill>
                  <a:srgbClr val="0000FF"/>
                </a:solidFill>
              </a:rPr>
              <a:t>/&gt;</a:t>
            </a:r>
            <a:r>
              <a:rPr lang="en-US" sz="1400">
                <a:solidFill>
                  <a:srgbClr val="000000"/>
                </a:solidFill>
              </a:rPr>
              <a:t> </a:t>
            </a:r>
            <a:br>
              <a:rPr lang="en-US" sz="1400">
                <a:solidFill>
                  <a:srgbClr val="000000"/>
                </a:solidFill>
              </a:rPr>
            </a:br>
            <a:r>
              <a:rPr lang="en-US" sz="1400">
                <a:solidFill>
                  <a:srgbClr val="0000FF"/>
                </a:solidFill>
              </a:rPr>
              <a:t>&lt;/</a:t>
            </a:r>
            <a:r>
              <a:rPr lang="en-US" sz="1400">
                <a:solidFill>
                  <a:srgbClr val="800000"/>
                </a:solidFill>
              </a:rPr>
              <a:t>Trigger</a:t>
            </a:r>
            <a:r>
              <a:rPr lang="en-US" sz="1400">
                <a:solidFill>
                  <a:srgbClr val="0000FF"/>
                </a:solidFill>
              </a:rPr>
              <a:t>&gt;</a:t>
            </a:r>
            <a:r>
              <a:rPr lang="en-US" sz="1400">
                <a:solidFill>
                  <a:srgbClr val="000000"/>
                </a:solidFill>
              </a:rPr>
              <a:t> </a:t>
            </a:r>
            <a:br>
              <a:rPr lang="en-US" sz="1400">
                <a:solidFill>
                  <a:srgbClr val="000000"/>
                </a:solidFill>
              </a:rPr>
            </a:br>
            <a:r>
              <a:rPr lang="en-US" sz="1400">
                <a:solidFill>
                  <a:srgbClr val="0000FF"/>
                </a:solidFill>
              </a:rPr>
              <a:t>&lt;</a:t>
            </a:r>
            <a:r>
              <a:rPr lang="en-US" sz="1400">
                <a:solidFill>
                  <a:srgbClr val="800000"/>
                </a:solidFill>
              </a:rPr>
              <a:t>Trigger </a:t>
            </a:r>
            <a:r>
              <a:rPr lang="en-US" sz="1400">
                <a:solidFill>
                  <a:srgbClr val="FF0000"/>
                </a:solidFill>
              </a:rPr>
              <a:t>Property</a:t>
            </a:r>
            <a:r>
              <a:rPr lang="en-US" sz="1400">
                <a:solidFill>
                  <a:srgbClr val="0000FF"/>
                </a:solidFill>
              </a:rPr>
              <a:t>="Control.IsMouseOver"</a:t>
            </a:r>
            <a:r>
              <a:rPr lang="en-US" sz="1400">
                <a:solidFill>
                  <a:srgbClr val="FF0000"/>
                </a:solidFill>
              </a:rPr>
              <a:t> Value</a:t>
            </a:r>
            <a:r>
              <a:rPr lang="en-US" sz="1400">
                <a:solidFill>
                  <a:srgbClr val="0000FF"/>
                </a:solidFill>
              </a:rPr>
              <a:t>="True"&gt;</a:t>
            </a:r>
            <a:r>
              <a:rPr lang="en-US" sz="1400">
                <a:solidFill>
                  <a:srgbClr val="000000"/>
                </a:solidFill>
              </a:rPr>
              <a:t> </a:t>
            </a:r>
            <a:br>
              <a:rPr lang="en-US" sz="1400">
                <a:solidFill>
                  <a:srgbClr val="000000"/>
                </a:solidFill>
              </a:rPr>
            </a:br>
            <a:r>
              <a:rPr lang="en-US" sz="1400">
                <a:solidFill>
                  <a:srgbClr val="0000FF"/>
                </a:solidFill>
              </a:rPr>
              <a:t>&lt;</a:t>
            </a:r>
            <a:r>
              <a:rPr lang="en-US" sz="1400">
                <a:solidFill>
                  <a:srgbClr val="800000"/>
                </a:solidFill>
              </a:rPr>
              <a:t>Setter </a:t>
            </a:r>
            <a:r>
              <a:rPr lang="en-US" sz="1400">
                <a:solidFill>
                  <a:srgbClr val="FF0000"/>
                </a:solidFill>
              </a:rPr>
              <a:t>Property</a:t>
            </a:r>
            <a:r>
              <a:rPr lang="en-US" sz="1400">
                <a:solidFill>
                  <a:srgbClr val="0000FF"/>
                </a:solidFill>
              </a:rPr>
              <a:t>="Control.Foreground"</a:t>
            </a:r>
            <a:r>
              <a:rPr lang="en-US" sz="1400">
                <a:solidFill>
                  <a:srgbClr val="FF0000"/>
                </a:solidFill>
              </a:rPr>
              <a:t> Value</a:t>
            </a:r>
            <a:r>
              <a:rPr lang="en-US" sz="1400">
                <a:solidFill>
                  <a:srgbClr val="0000FF"/>
                </a:solidFill>
              </a:rPr>
              <a:t>="LightYellow"</a:t>
            </a:r>
            <a:r>
              <a:rPr lang="en-US" sz="1400">
                <a:solidFill>
                  <a:srgbClr val="FF0000"/>
                </a:solidFill>
              </a:rPr>
              <a:t> </a:t>
            </a:r>
            <a:r>
              <a:rPr lang="en-US" sz="1400">
                <a:solidFill>
                  <a:srgbClr val="0000FF"/>
                </a:solidFill>
              </a:rPr>
              <a:t>/&gt;</a:t>
            </a:r>
            <a:r>
              <a:rPr lang="en-US" sz="1400">
                <a:solidFill>
                  <a:srgbClr val="000000"/>
                </a:solidFill>
              </a:rPr>
              <a:t> </a:t>
            </a:r>
            <a:br>
              <a:rPr lang="en-US" sz="1400">
                <a:solidFill>
                  <a:srgbClr val="000000"/>
                </a:solidFill>
              </a:rPr>
            </a:br>
            <a:r>
              <a:rPr lang="en-US" sz="1400">
                <a:solidFill>
                  <a:srgbClr val="0000FF"/>
                </a:solidFill>
              </a:rPr>
              <a:t>&lt;</a:t>
            </a:r>
            <a:r>
              <a:rPr lang="en-US" sz="1400">
                <a:solidFill>
                  <a:srgbClr val="800000"/>
                </a:solidFill>
              </a:rPr>
              <a:t>Setter </a:t>
            </a:r>
            <a:r>
              <a:rPr lang="en-US" sz="1400">
                <a:solidFill>
                  <a:srgbClr val="FF0000"/>
                </a:solidFill>
              </a:rPr>
              <a:t>Property</a:t>
            </a:r>
            <a:r>
              <a:rPr lang="en-US" sz="1400">
                <a:solidFill>
                  <a:srgbClr val="0000FF"/>
                </a:solidFill>
              </a:rPr>
              <a:t>="Control.FontWeight"</a:t>
            </a:r>
            <a:r>
              <a:rPr lang="en-US" sz="1400">
                <a:solidFill>
                  <a:srgbClr val="FF0000"/>
                </a:solidFill>
              </a:rPr>
              <a:t> Value</a:t>
            </a:r>
            <a:r>
              <a:rPr lang="en-US" sz="1400">
                <a:solidFill>
                  <a:srgbClr val="0000FF"/>
                </a:solidFill>
              </a:rPr>
              <a:t>="Bold"</a:t>
            </a:r>
            <a:r>
              <a:rPr lang="en-US" sz="1400">
                <a:solidFill>
                  <a:srgbClr val="FF0000"/>
                </a:solidFill>
              </a:rPr>
              <a:t> </a:t>
            </a:r>
            <a:r>
              <a:rPr lang="en-US" sz="1400">
                <a:solidFill>
                  <a:srgbClr val="0000FF"/>
                </a:solidFill>
              </a:rPr>
              <a:t>/&gt;</a:t>
            </a:r>
            <a:r>
              <a:rPr lang="en-US" sz="1400">
                <a:solidFill>
                  <a:srgbClr val="000000"/>
                </a:solidFill>
              </a:rPr>
              <a:t> </a:t>
            </a:r>
            <a:br>
              <a:rPr lang="en-US" sz="1400">
                <a:solidFill>
                  <a:srgbClr val="000000"/>
                </a:solidFill>
              </a:rPr>
            </a:br>
            <a:r>
              <a:rPr lang="en-US" sz="1400">
                <a:solidFill>
                  <a:srgbClr val="0000FF"/>
                </a:solidFill>
              </a:rPr>
              <a:t>&lt;/</a:t>
            </a:r>
            <a:r>
              <a:rPr lang="en-US" sz="1400">
                <a:solidFill>
                  <a:srgbClr val="800000"/>
                </a:solidFill>
              </a:rPr>
              <a:t>Trigger</a:t>
            </a:r>
            <a:r>
              <a:rPr lang="en-US" sz="1400">
                <a:solidFill>
                  <a:srgbClr val="0000FF"/>
                </a:solidFill>
              </a:rPr>
              <a:t>&gt;</a:t>
            </a:r>
            <a:r>
              <a:rPr lang="en-US" sz="1400">
                <a:solidFill>
                  <a:srgbClr val="000000"/>
                </a:solidFill>
              </a:rPr>
              <a:t> </a:t>
            </a:r>
            <a:br>
              <a:rPr lang="en-US" sz="1400">
                <a:solidFill>
                  <a:srgbClr val="000000"/>
                </a:solidFill>
              </a:rPr>
            </a:br>
            <a:r>
              <a:rPr lang="en-US" sz="1400">
                <a:solidFill>
                  <a:srgbClr val="0000FF"/>
                </a:solidFill>
              </a:rPr>
              <a:t>&lt;</a:t>
            </a:r>
            <a:r>
              <a:rPr lang="en-US" sz="1400">
                <a:solidFill>
                  <a:srgbClr val="800000"/>
                </a:solidFill>
              </a:rPr>
              <a:t>Trigger </a:t>
            </a:r>
            <a:r>
              <a:rPr lang="en-US" sz="1400">
                <a:solidFill>
                  <a:srgbClr val="FF0000"/>
                </a:solidFill>
              </a:rPr>
              <a:t>Property</a:t>
            </a:r>
            <a:r>
              <a:rPr lang="en-US" sz="1400">
                <a:solidFill>
                  <a:srgbClr val="0000FF"/>
                </a:solidFill>
              </a:rPr>
              <a:t>="Button.IsPressed"</a:t>
            </a:r>
            <a:r>
              <a:rPr lang="en-US" sz="1400">
                <a:solidFill>
                  <a:srgbClr val="FF0000"/>
                </a:solidFill>
              </a:rPr>
              <a:t> Value</a:t>
            </a:r>
            <a:r>
              <a:rPr lang="en-US" sz="1400">
                <a:solidFill>
                  <a:srgbClr val="0000FF"/>
                </a:solidFill>
              </a:rPr>
              <a:t>="True"&gt;</a:t>
            </a:r>
            <a:r>
              <a:rPr lang="en-US" sz="1400">
                <a:solidFill>
                  <a:srgbClr val="000000"/>
                </a:solidFill>
              </a:rPr>
              <a:t> </a:t>
            </a:r>
            <a:br>
              <a:rPr lang="en-US" sz="1400">
                <a:solidFill>
                  <a:srgbClr val="000000"/>
                </a:solidFill>
              </a:rPr>
            </a:br>
            <a:r>
              <a:rPr lang="en-US" sz="1400">
                <a:solidFill>
                  <a:srgbClr val="0000FF"/>
                </a:solidFill>
              </a:rPr>
              <a:t>&lt;</a:t>
            </a:r>
            <a:r>
              <a:rPr lang="en-US" sz="1400">
                <a:solidFill>
                  <a:srgbClr val="800000"/>
                </a:solidFill>
              </a:rPr>
              <a:t>Setter </a:t>
            </a:r>
            <a:r>
              <a:rPr lang="en-US" sz="1400">
                <a:solidFill>
                  <a:srgbClr val="FF0000"/>
                </a:solidFill>
              </a:rPr>
              <a:t>Property</a:t>
            </a:r>
            <a:r>
              <a:rPr lang="en-US" sz="1400">
                <a:solidFill>
                  <a:srgbClr val="0000FF"/>
                </a:solidFill>
              </a:rPr>
              <a:t>="Control.Foreground"</a:t>
            </a:r>
            <a:r>
              <a:rPr lang="en-US" sz="1400">
                <a:solidFill>
                  <a:srgbClr val="FF0000"/>
                </a:solidFill>
              </a:rPr>
              <a:t> Value</a:t>
            </a:r>
            <a:r>
              <a:rPr lang="en-US" sz="1400">
                <a:solidFill>
                  <a:srgbClr val="0000FF"/>
                </a:solidFill>
              </a:rPr>
              <a:t>="Red"</a:t>
            </a:r>
            <a:r>
              <a:rPr lang="en-US" sz="1400">
                <a:solidFill>
                  <a:srgbClr val="FF0000"/>
                </a:solidFill>
              </a:rPr>
              <a:t> </a:t>
            </a:r>
            <a:r>
              <a:rPr lang="en-US" sz="1400">
                <a:solidFill>
                  <a:srgbClr val="0000FF"/>
                </a:solidFill>
              </a:rPr>
              <a:t>/&gt;</a:t>
            </a:r>
            <a:r>
              <a:rPr lang="en-US" sz="1400">
                <a:solidFill>
                  <a:srgbClr val="000000"/>
                </a:solidFill>
              </a:rPr>
              <a:t> </a:t>
            </a:r>
            <a:br>
              <a:rPr lang="en-US" sz="1400">
                <a:solidFill>
                  <a:srgbClr val="000000"/>
                </a:solidFill>
              </a:rPr>
            </a:br>
            <a:r>
              <a:rPr lang="en-US" sz="1400">
                <a:solidFill>
                  <a:srgbClr val="0000FF"/>
                </a:solidFill>
              </a:rPr>
              <a:t>&lt;/</a:t>
            </a:r>
            <a:r>
              <a:rPr lang="en-US" sz="1400">
                <a:solidFill>
                  <a:srgbClr val="800000"/>
                </a:solidFill>
              </a:rPr>
              <a:t>Trigger</a:t>
            </a:r>
            <a:r>
              <a:rPr lang="en-US" sz="1400">
                <a:solidFill>
                  <a:srgbClr val="0000FF"/>
                </a:solidFill>
              </a:rPr>
              <a:t>&gt;</a:t>
            </a:r>
            <a:r>
              <a:rPr lang="en-US" sz="1400">
                <a:solidFill>
                  <a:srgbClr val="000000"/>
                </a:solidFill>
              </a:rPr>
              <a:t> </a:t>
            </a:r>
            <a:br>
              <a:rPr lang="en-US" sz="1400">
                <a:solidFill>
                  <a:srgbClr val="000000"/>
                </a:solidFill>
              </a:rPr>
            </a:br>
            <a:r>
              <a:rPr lang="en-US" sz="1400">
                <a:solidFill>
                  <a:srgbClr val="0000FF"/>
                </a:solidFill>
              </a:rPr>
              <a:t>&lt;/</a:t>
            </a:r>
            <a:r>
              <a:rPr lang="en-US" sz="1400">
                <a:solidFill>
                  <a:srgbClr val="800000"/>
                </a:solidFill>
              </a:rPr>
              <a:t>Style.Triggers</a:t>
            </a:r>
            <a:r>
              <a:rPr lang="en-US" sz="1400">
                <a:solidFill>
                  <a:srgbClr val="0000FF"/>
                </a:solidFill>
              </a:rPr>
              <a:t>&gt;</a:t>
            </a:r>
            <a:r>
              <a:rPr lang="en-US" sz="1400">
                <a:solidFill>
                  <a:srgbClr val="000000"/>
                </a:solidFill>
              </a:rPr>
              <a:t> </a:t>
            </a:r>
            <a:br>
              <a:rPr lang="en-US" sz="1400">
                <a:solidFill>
                  <a:srgbClr val="000000"/>
                </a:solidFill>
              </a:rPr>
            </a:br>
            <a:r>
              <a:rPr lang="en-US" sz="1400">
                <a:solidFill>
                  <a:srgbClr val="0000FF"/>
                </a:solidFill>
              </a:rPr>
              <a:t>&lt;/</a:t>
            </a:r>
            <a:r>
              <a:rPr lang="en-US" sz="1400">
                <a:solidFill>
                  <a:srgbClr val="800000"/>
                </a:solidFill>
              </a:rPr>
              <a:t>Style</a:t>
            </a:r>
            <a:r>
              <a:rPr lang="en-US" sz="1400">
                <a:solidFill>
                  <a:srgbClr val="0000FF"/>
                </a:solidFill>
              </a:rPr>
              <a:t>&gt;</a:t>
            </a:r>
            <a:endParaRPr lang="en-US" sz="1400"/>
          </a:p>
          <a:p>
            <a:r>
              <a:rPr lang="en-US" sz="1400"/>
              <a:t/>
            </a:r>
            <a:br>
              <a:rPr lang="en-US" sz="1400"/>
            </a:br>
            <a:endParaRPr lang="en-US" sz="1400" dirty="0"/>
          </a:p>
        </p:txBody>
      </p:sp>
    </p:spTree>
    <p:extLst>
      <p:ext uri="{BB962C8B-B14F-4D97-AF65-F5344CB8AC3E}">
        <p14:creationId xmlns:p14="http://schemas.microsoft.com/office/powerpoint/2010/main" val="197527803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MultiTriggers</a:t>
            </a:r>
            <a:endParaRPr lang="en-US" dirty="0"/>
          </a:p>
        </p:txBody>
      </p:sp>
      <p:sp>
        <p:nvSpPr>
          <p:cNvPr id="3" name="Content Placeholder 2"/>
          <p:cNvSpPr>
            <a:spLocks noGrp="1"/>
          </p:cNvSpPr>
          <p:nvPr>
            <p:ph sz="half" idx="1"/>
          </p:nvPr>
        </p:nvSpPr>
        <p:spPr/>
        <p:txBody>
          <a:bodyPr/>
          <a:lstStyle/>
          <a:p>
            <a:r>
              <a:rPr lang="en-US" dirty="0" smtClean="0"/>
              <a:t>All conditions must be met before the trigger will call the setters</a:t>
            </a:r>
          </a:p>
          <a:p>
            <a:r>
              <a:rPr lang="en-US" dirty="0" smtClean="0"/>
              <a:t>Since all must be true, XAML order doesn’t matter</a:t>
            </a:r>
            <a:endParaRPr lang="en-US" dirty="0"/>
          </a:p>
        </p:txBody>
      </p:sp>
      <p:sp>
        <p:nvSpPr>
          <p:cNvPr id="4" name="Text Placeholder 3"/>
          <p:cNvSpPr>
            <a:spLocks noGrp="1"/>
          </p:cNvSpPr>
          <p:nvPr>
            <p:ph type="body" sz="quarter" idx="10"/>
          </p:nvPr>
        </p:nvSpPr>
        <p:spPr/>
        <p:txBody>
          <a:bodyPr/>
          <a:lstStyle/>
          <a:p>
            <a:r>
              <a:rPr lang="en-US" sz="1400" dirty="0">
                <a:solidFill>
                  <a:srgbClr val="0000FF"/>
                </a:solidFill>
              </a:rPr>
              <a:t>&lt;</a:t>
            </a:r>
            <a:r>
              <a:rPr lang="en-US" sz="1400" dirty="0">
                <a:solidFill>
                  <a:srgbClr val="800000"/>
                </a:solidFill>
              </a:rPr>
              <a:t>Style </a:t>
            </a:r>
            <a:r>
              <a:rPr lang="en-US" sz="1400" dirty="0">
                <a:solidFill>
                  <a:srgbClr val="FF0000"/>
                </a:solidFill>
              </a:rPr>
              <a:t>x:Key</a:t>
            </a:r>
            <a:r>
              <a:rPr lang="en-US" sz="1400" dirty="0">
                <a:solidFill>
                  <a:srgbClr val="0000FF"/>
                </a:solidFill>
              </a:rPr>
              <a:t>="BigFontButton"&gt;</a:t>
            </a:r>
            <a:r>
              <a:rPr lang="en-US" sz="1400" dirty="0">
                <a:solidFill>
                  <a:srgbClr val="000000"/>
                </a:solidFill>
              </a:rPr>
              <a:t> </a:t>
            </a:r>
            <a:br>
              <a:rPr lang="en-US" sz="1400" dirty="0">
                <a:solidFill>
                  <a:srgbClr val="000000"/>
                </a:solidFill>
              </a:rPr>
            </a:br>
            <a:r>
              <a:rPr lang="en-US" sz="1400" dirty="0" smtClean="0">
                <a:solidFill>
                  <a:srgbClr val="000000"/>
                </a:solidFill>
              </a:rPr>
              <a:t>	</a:t>
            </a:r>
            <a:r>
              <a:rPr lang="en-US" sz="1400" dirty="0" smtClean="0">
                <a:solidFill>
                  <a:srgbClr val="0000FF"/>
                </a:solidFill>
              </a:rPr>
              <a:t>&lt;</a:t>
            </a:r>
            <a:r>
              <a:rPr lang="en-US" sz="1400" dirty="0" err="1">
                <a:solidFill>
                  <a:srgbClr val="800000"/>
                </a:solidFill>
              </a:rPr>
              <a:t>Style.Setters</a:t>
            </a:r>
            <a:r>
              <a:rPr lang="en-US" sz="1400" dirty="0">
                <a:solidFill>
                  <a:srgbClr val="0000FF"/>
                </a:solidFill>
              </a:rPr>
              <a:t>&gt;</a:t>
            </a:r>
            <a:r>
              <a:rPr lang="en-US" sz="1400" dirty="0">
                <a:solidFill>
                  <a:srgbClr val="000000"/>
                </a:solidFill>
              </a:rPr>
              <a:t> </a:t>
            </a:r>
            <a:br>
              <a:rPr lang="en-US" sz="1400" dirty="0">
                <a:solidFill>
                  <a:srgbClr val="000000"/>
                </a:solidFill>
              </a:rPr>
            </a:br>
            <a:r>
              <a:rPr lang="en-US" sz="1400" dirty="0" smtClean="0">
                <a:solidFill>
                  <a:srgbClr val="000000"/>
                </a:solidFill>
              </a:rPr>
              <a:t>	... </a:t>
            </a:r>
            <a:r>
              <a:rPr lang="en-US" sz="1400" dirty="0">
                <a:solidFill>
                  <a:srgbClr val="000000"/>
                </a:solidFill>
              </a:rPr>
              <a:t/>
            </a:r>
            <a:br>
              <a:rPr lang="en-US" sz="1400" dirty="0">
                <a:solidFill>
                  <a:srgbClr val="000000"/>
                </a:solidFill>
              </a:rPr>
            </a:br>
            <a:r>
              <a:rPr lang="en-US" sz="1400" dirty="0" smtClean="0">
                <a:solidFill>
                  <a:srgbClr val="000000"/>
                </a:solidFill>
              </a:rPr>
              <a:t>	</a:t>
            </a:r>
            <a:r>
              <a:rPr lang="en-US" sz="1400" dirty="0" smtClean="0">
                <a:solidFill>
                  <a:srgbClr val="0000FF"/>
                </a:solidFill>
              </a:rPr>
              <a:t>&lt;/</a:t>
            </a:r>
            <a:r>
              <a:rPr lang="en-US" sz="1400" dirty="0" err="1">
                <a:solidFill>
                  <a:srgbClr val="800000"/>
                </a:solidFill>
              </a:rPr>
              <a:t>Style.Setters</a:t>
            </a:r>
            <a:r>
              <a:rPr lang="en-US" sz="1400" dirty="0">
                <a:solidFill>
                  <a:srgbClr val="0000FF"/>
                </a:solidFill>
              </a:rPr>
              <a:t>&gt;</a:t>
            </a:r>
            <a:r>
              <a:rPr lang="en-US" sz="1400" dirty="0">
                <a:solidFill>
                  <a:srgbClr val="000000"/>
                </a:solidFill>
              </a:rPr>
              <a:t> </a:t>
            </a:r>
            <a:br>
              <a:rPr lang="en-US" sz="1400" dirty="0">
                <a:solidFill>
                  <a:srgbClr val="000000"/>
                </a:solidFill>
              </a:rPr>
            </a:br>
            <a:r>
              <a:rPr lang="en-US" sz="1400" dirty="0" smtClean="0">
                <a:solidFill>
                  <a:srgbClr val="000000"/>
                </a:solidFill>
              </a:rPr>
              <a:t>	</a:t>
            </a:r>
            <a:r>
              <a:rPr lang="en-US" sz="1400" dirty="0" smtClean="0">
                <a:solidFill>
                  <a:srgbClr val="0000FF"/>
                </a:solidFill>
              </a:rPr>
              <a:t>&lt;</a:t>
            </a:r>
            <a:r>
              <a:rPr lang="en-US" sz="1400" dirty="0" err="1">
                <a:solidFill>
                  <a:srgbClr val="800000"/>
                </a:solidFill>
              </a:rPr>
              <a:t>Style.Triggers</a:t>
            </a:r>
            <a:r>
              <a:rPr lang="en-US" sz="1400" dirty="0">
                <a:solidFill>
                  <a:srgbClr val="0000FF"/>
                </a:solidFill>
              </a:rPr>
              <a:t>&gt;</a:t>
            </a:r>
            <a:r>
              <a:rPr lang="en-US" sz="1400" dirty="0">
                <a:solidFill>
                  <a:srgbClr val="000000"/>
                </a:solidFill>
              </a:rPr>
              <a:t> </a:t>
            </a:r>
            <a:br>
              <a:rPr lang="en-US" sz="1400" dirty="0">
                <a:solidFill>
                  <a:srgbClr val="000000"/>
                </a:solidFill>
              </a:rPr>
            </a:br>
            <a:r>
              <a:rPr lang="en-US" sz="1400" dirty="0" smtClean="0">
                <a:solidFill>
                  <a:srgbClr val="000000"/>
                </a:solidFill>
              </a:rPr>
              <a:t>		</a:t>
            </a:r>
            <a:r>
              <a:rPr lang="en-US" sz="1400" dirty="0" smtClean="0">
                <a:solidFill>
                  <a:srgbClr val="0000FF"/>
                </a:solidFill>
              </a:rPr>
              <a:t>&lt;</a:t>
            </a:r>
            <a:r>
              <a:rPr lang="en-US" sz="1400" dirty="0" err="1">
                <a:solidFill>
                  <a:srgbClr val="800000"/>
                </a:solidFill>
              </a:rPr>
              <a:t>MultiTrigger</a:t>
            </a:r>
            <a:r>
              <a:rPr lang="en-US" sz="1400" dirty="0">
                <a:solidFill>
                  <a:srgbClr val="0000FF"/>
                </a:solidFill>
              </a:rPr>
              <a:t>&gt;</a:t>
            </a:r>
            <a:r>
              <a:rPr lang="en-US" sz="1400" dirty="0">
                <a:solidFill>
                  <a:srgbClr val="000000"/>
                </a:solidFill>
              </a:rPr>
              <a:t> </a:t>
            </a:r>
            <a:br>
              <a:rPr lang="en-US" sz="1400" dirty="0">
                <a:solidFill>
                  <a:srgbClr val="000000"/>
                </a:solidFill>
              </a:rPr>
            </a:br>
            <a:r>
              <a:rPr lang="en-US" sz="1400" dirty="0" smtClean="0">
                <a:solidFill>
                  <a:srgbClr val="000000"/>
                </a:solidFill>
              </a:rPr>
              <a:t>			</a:t>
            </a:r>
            <a:r>
              <a:rPr lang="en-US" sz="1400" dirty="0" smtClean="0">
                <a:solidFill>
                  <a:srgbClr val="0000FF"/>
                </a:solidFill>
              </a:rPr>
              <a:t>&lt;</a:t>
            </a:r>
            <a:r>
              <a:rPr lang="en-US" sz="1400" dirty="0" err="1">
                <a:solidFill>
                  <a:srgbClr val="800000"/>
                </a:solidFill>
              </a:rPr>
              <a:t>MultiTrigger.Conditions</a:t>
            </a:r>
            <a:r>
              <a:rPr lang="en-US" sz="1400" dirty="0">
                <a:solidFill>
                  <a:srgbClr val="0000FF"/>
                </a:solidFill>
              </a:rPr>
              <a:t>&gt;</a:t>
            </a:r>
            <a:r>
              <a:rPr lang="en-US" sz="1400" dirty="0">
                <a:solidFill>
                  <a:srgbClr val="000000"/>
                </a:solidFill>
              </a:rPr>
              <a:t> </a:t>
            </a:r>
            <a:br>
              <a:rPr lang="en-US" sz="1400" dirty="0">
                <a:solidFill>
                  <a:srgbClr val="000000"/>
                </a:solidFill>
              </a:rPr>
            </a:br>
            <a:r>
              <a:rPr lang="en-US" sz="1400" dirty="0" smtClean="0">
                <a:solidFill>
                  <a:srgbClr val="000000"/>
                </a:solidFill>
              </a:rPr>
              <a:t>				</a:t>
            </a:r>
            <a:r>
              <a:rPr lang="en-US" sz="1400" dirty="0" smtClean="0">
                <a:solidFill>
                  <a:srgbClr val="0000FF"/>
                </a:solidFill>
              </a:rPr>
              <a:t>&lt;</a:t>
            </a:r>
            <a:r>
              <a:rPr lang="en-US" sz="1400" dirty="0" smtClean="0">
                <a:solidFill>
                  <a:srgbClr val="800000"/>
                </a:solidFill>
              </a:rPr>
              <a:t>Condition</a:t>
            </a:r>
          </a:p>
          <a:p>
            <a:r>
              <a:rPr lang="en-US" sz="1400" dirty="0" smtClean="0">
                <a:solidFill>
                  <a:srgbClr val="FF0000"/>
                </a:solidFill>
              </a:rPr>
              <a:t>					Property</a:t>
            </a:r>
            <a:r>
              <a:rPr lang="en-US" sz="1400" dirty="0">
                <a:solidFill>
                  <a:srgbClr val="0000FF"/>
                </a:solidFill>
              </a:rPr>
              <a:t>="</a:t>
            </a:r>
            <a:r>
              <a:rPr lang="en-US" sz="1400" dirty="0" err="1">
                <a:solidFill>
                  <a:srgbClr val="0000FF"/>
                </a:solidFill>
              </a:rPr>
              <a:t>Control.IsFocused</a:t>
            </a:r>
            <a:r>
              <a:rPr lang="en-US" sz="1400" dirty="0">
                <a:solidFill>
                  <a:srgbClr val="0000FF"/>
                </a:solidFill>
              </a:rPr>
              <a:t>"</a:t>
            </a:r>
            <a:r>
              <a:rPr lang="en-US" sz="1400" dirty="0">
                <a:solidFill>
                  <a:srgbClr val="FF0000"/>
                </a:solidFill>
              </a:rPr>
              <a:t> </a:t>
            </a:r>
            <a:endParaRPr lang="en-US" sz="1400" dirty="0" smtClean="0">
              <a:solidFill>
                <a:srgbClr val="FF0000"/>
              </a:solidFill>
            </a:endParaRPr>
          </a:p>
          <a:p>
            <a:r>
              <a:rPr lang="en-US" sz="1400" dirty="0" smtClean="0">
                <a:solidFill>
                  <a:srgbClr val="FF0000"/>
                </a:solidFill>
              </a:rPr>
              <a:t>					Value</a:t>
            </a:r>
            <a:r>
              <a:rPr lang="en-US" sz="1400" dirty="0">
                <a:solidFill>
                  <a:srgbClr val="0000FF"/>
                </a:solidFill>
              </a:rPr>
              <a:t>="True"&gt;</a:t>
            </a:r>
            <a:r>
              <a:rPr lang="en-US" sz="1400" dirty="0">
                <a:solidFill>
                  <a:srgbClr val="000000"/>
                </a:solidFill>
              </a:rPr>
              <a:t> </a:t>
            </a:r>
            <a:br>
              <a:rPr lang="en-US" sz="1400" dirty="0">
                <a:solidFill>
                  <a:srgbClr val="000000"/>
                </a:solidFill>
              </a:rPr>
            </a:br>
            <a:r>
              <a:rPr lang="en-US" sz="1400" dirty="0" smtClean="0">
                <a:solidFill>
                  <a:srgbClr val="000000"/>
                </a:solidFill>
              </a:rPr>
              <a:t>				</a:t>
            </a:r>
            <a:r>
              <a:rPr lang="en-US" sz="1400" dirty="0" smtClean="0">
                <a:solidFill>
                  <a:srgbClr val="0000FF"/>
                </a:solidFill>
              </a:rPr>
              <a:t>&lt;</a:t>
            </a:r>
            <a:r>
              <a:rPr lang="en-US" sz="1400" dirty="0">
                <a:solidFill>
                  <a:srgbClr val="800000"/>
                </a:solidFill>
              </a:rPr>
              <a:t>Condition </a:t>
            </a:r>
            <a:endParaRPr lang="en-US" sz="1400" dirty="0" smtClean="0">
              <a:solidFill>
                <a:srgbClr val="800000"/>
              </a:solidFill>
            </a:endParaRPr>
          </a:p>
          <a:p>
            <a:r>
              <a:rPr lang="en-US" sz="1400" dirty="0" smtClean="0">
                <a:solidFill>
                  <a:srgbClr val="FF0000"/>
                </a:solidFill>
              </a:rPr>
              <a:t>					Property</a:t>
            </a:r>
            <a:r>
              <a:rPr lang="en-US" sz="1400" dirty="0">
                <a:solidFill>
                  <a:srgbClr val="0000FF"/>
                </a:solidFill>
              </a:rPr>
              <a:t>="</a:t>
            </a:r>
            <a:r>
              <a:rPr lang="en-US" sz="1400" dirty="0" err="1">
                <a:solidFill>
                  <a:srgbClr val="0000FF"/>
                </a:solidFill>
              </a:rPr>
              <a:t>Control.IsMouseOver</a:t>
            </a:r>
            <a:r>
              <a:rPr lang="en-US" sz="1400" dirty="0">
                <a:solidFill>
                  <a:srgbClr val="0000FF"/>
                </a:solidFill>
              </a:rPr>
              <a:t>"</a:t>
            </a:r>
            <a:r>
              <a:rPr lang="en-US" sz="1400" dirty="0">
                <a:solidFill>
                  <a:srgbClr val="FF0000"/>
                </a:solidFill>
              </a:rPr>
              <a:t> </a:t>
            </a:r>
            <a:endParaRPr lang="en-US" sz="1400" dirty="0" smtClean="0">
              <a:solidFill>
                <a:srgbClr val="FF0000"/>
              </a:solidFill>
            </a:endParaRPr>
          </a:p>
          <a:p>
            <a:r>
              <a:rPr lang="en-US" sz="1400" dirty="0">
                <a:solidFill>
                  <a:srgbClr val="FF0000"/>
                </a:solidFill>
              </a:rPr>
              <a:t>	</a:t>
            </a:r>
            <a:r>
              <a:rPr lang="en-US" sz="1400" dirty="0" smtClean="0">
                <a:solidFill>
                  <a:srgbClr val="FF0000"/>
                </a:solidFill>
              </a:rPr>
              <a:t>				Value</a:t>
            </a:r>
            <a:r>
              <a:rPr lang="en-US" sz="1400" dirty="0">
                <a:solidFill>
                  <a:srgbClr val="0000FF"/>
                </a:solidFill>
              </a:rPr>
              <a:t>="True"&gt;</a:t>
            </a:r>
            <a:r>
              <a:rPr lang="en-US" sz="1400" dirty="0">
                <a:solidFill>
                  <a:srgbClr val="000000"/>
                </a:solidFill>
              </a:rPr>
              <a:t> </a:t>
            </a:r>
            <a:br>
              <a:rPr lang="en-US" sz="1400" dirty="0">
                <a:solidFill>
                  <a:srgbClr val="000000"/>
                </a:solidFill>
              </a:rPr>
            </a:br>
            <a:r>
              <a:rPr lang="en-US" sz="1400" dirty="0" smtClean="0">
                <a:solidFill>
                  <a:srgbClr val="000000"/>
                </a:solidFill>
              </a:rPr>
              <a:t>			</a:t>
            </a:r>
            <a:r>
              <a:rPr lang="en-US" sz="1400" dirty="0" smtClean="0">
                <a:solidFill>
                  <a:srgbClr val="0000FF"/>
                </a:solidFill>
              </a:rPr>
              <a:t>&lt;/</a:t>
            </a:r>
            <a:r>
              <a:rPr lang="en-US" sz="1400" dirty="0" err="1">
                <a:solidFill>
                  <a:srgbClr val="800000"/>
                </a:solidFill>
              </a:rPr>
              <a:t>MultiTrigger.Conditions</a:t>
            </a:r>
            <a:r>
              <a:rPr lang="en-US" sz="1400" dirty="0">
                <a:solidFill>
                  <a:srgbClr val="0000FF"/>
                </a:solidFill>
              </a:rPr>
              <a:t>&gt;</a:t>
            </a:r>
            <a:r>
              <a:rPr lang="en-US" sz="1400" dirty="0">
                <a:solidFill>
                  <a:srgbClr val="000000"/>
                </a:solidFill>
              </a:rPr>
              <a:t> </a:t>
            </a:r>
            <a:br>
              <a:rPr lang="en-US" sz="1400" dirty="0">
                <a:solidFill>
                  <a:srgbClr val="000000"/>
                </a:solidFill>
              </a:rPr>
            </a:br>
            <a:r>
              <a:rPr lang="en-US" sz="1400" dirty="0" smtClean="0">
                <a:solidFill>
                  <a:srgbClr val="000000"/>
                </a:solidFill>
              </a:rPr>
              <a:t>			</a:t>
            </a:r>
            <a:r>
              <a:rPr lang="en-US" sz="1400" dirty="0" smtClean="0">
                <a:solidFill>
                  <a:srgbClr val="0000FF"/>
                </a:solidFill>
              </a:rPr>
              <a:t>&lt;</a:t>
            </a:r>
            <a:r>
              <a:rPr lang="en-US" sz="1400" dirty="0" err="1">
                <a:solidFill>
                  <a:srgbClr val="800000"/>
                </a:solidFill>
              </a:rPr>
              <a:t>MultiTrigger.Setters</a:t>
            </a:r>
            <a:r>
              <a:rPr lang="en-US" sz="1400" dirty="0">
                <a:solidFill>
                  <a:srgbClr val="0000FF"/>
                </a:solidFill>
              </a:rPr>
              <a:t>&gt;</a:t>
            </a:r>
            <a:r>
              <a:rPr lang="en-US" sz="1400" dirty="0">
                <a:solidFill>
                  <a:srgbClr val="000000"/>
                </a:solidFill>
              </a:rPr>
              <a:t> </a:t>
            </a:r>
            <a:br>
              <a:rPr lang="en-US" sz="1400" dirty="0">
                <a:solidFill>
                  <a:srgbClr val="000000"/>
                </a:solidFill>
              </a:rPr>
            </a:br>
            <a:r>
              <a:rPr lang="en-US" sz="1400" dirty="0" smtClean="0">
                <a:solidFill>
                  <a:srgbClr val="000000"/>
                </a:solidFill>
              </a:rPr>
              <a:t>				</a:t>
            </a:r>
            <a:r>
              <a:rPr lang="en-US" sz="1400" dirty="0" smtClean="0">
                <a:solidFill>
                  <a:srgbClr val="0000FF"/>
                </a:solidFill>
              </a:rPr>
              <a:t>&lt;</a:t>
            </a:r>
            <a:r>
              <a:rPr lang="en-US" sz="1400" dirty="0">
                <a:solidFill>
                  <a:srgbClr val="800000"/>
                </a:solidFill>
              </a:rPr>
              <a:t>Setter </a:t>
            </a:r>
            <a:endParaRPr lang="en-US" sz="1400" dirty="0" smtClean="0">
              <a:solidFill>
                <a:srgbClr val="800000"/>
              </a:solidFill>
            </a:endParaRPr>
          </a:p>
          <a:p>
            <a:r>
              <a:rPr lang="en-US" sz="1400" dirty="0">
                <a:solidFill>
                  <a:srgbClr val="800000"/>
                </a:solidFill>
              </a:rPr>
              <a:t>	</a:t>
            </a:r>
            <a:r>
              <a:rPr lang="en-US" sz="1400" dirty="0" smtClean="0">
                <a:solidFill>
                  <a:srgbClr val="800000"/>
                </a:solidFill>
              </a:rPr>
              <a:t>				</a:t>
            </a:r>
            <a:r>
              <a:rPr lang="en-US" sz="1400" dirty="0" smtClean="0">
                <a:solidFill>
                  <a:srgbClr val="FF0000"/>
                </a:solidFill>
              </a:rPr>
              <a:t>Property</a:t>
            </a:r>
            <a:r>
              <a:rPr lang="en-US" sz="1400" dirty="0">
                <a:solidFill>
                  <a:srgbClr val="0000FF"/>
                </a:solidFill>
              </a:rPr>
              <a:t>="</a:t>
            </a:r>
            <a:r>
              <a:rPr lang="en-US" sz="1400" dirty="0" err="1">
                <a:solidFill>
                  <a:srgbClr val="0000FF"/>
                </a:solidFill>
              </a:rPr>
              <a:t>Control.Foreground</a:t>
            </a:r>
            <a:r>
              <a:rPr lang="en-US" sz="1400" dirty="0">
                <a:solidFill>
                  <a:srgbClr val="0000FF"/>
                </a:solidFill>
              </a:rPr>
              <a:t>"</a:t>
            </a:r>
            <a:r>
              <a:rPr lang="en-US" sz="1400" dirty="0">
                <a:solidFill>
                  <a:srgbClr val="FF0000"/>
                </a:solidFill>
              </a:rPr>
              <a:t> </a:t>
            </a:r>
            <a:endParaRPr lang="en-US" sz="1400" dirty="0" smtClean="0">
              <a:solidFill>
                <a:srgbClr val="FF0000"/>
              </a:solidFill>
            </a:endParaRPr>
          </a:p>
          <a:p>
            <a:r>
              <a:rPr lang="en-US" sz="1400" dirty="0">
                <a:solidFill>
                  <a:srgbClr val="FF0000"/>
                </a:solidFill>
              </a:rPr>
              <a:t>	</a:t>
            </a:r>
            <a:r>
              <a:rPr lang="en-US" sz="1400" dirty="0" smtClean="0">
                <a:solidFill>
                  <a:srgbClr val="FF0000"/>
                </a:solidFill>
              </a:rPr>
              <a:t>				Value</a:t>
            </a:r>
            <a:r>
              <a:rPr lang="en-US" sz="1400" dirty="0">
                <a:solidFill>
                  <a:srgbClr val="0000FF"/>
                </a:solidFill>
              </a:rPr>
              <a:t>="</a:t>
            </a:r>
            <a:r>
              <a:rPr lang="en-US" sz="1400" dirty="0" err="1">
                <a:solidFill>
                  <a:srgbClr val="0000FF"/>
                </a:solidFill>
              </a:rPr>
              <a:t>DarkRed</a:t>
            </a:r>
            <a:r>
              <a:rPr lang="en-US" sz="1400" dirty="0">
                <a:solidFill>
                  <a:srgbClr val="0000FF"/>
                </a:solidFill>
              </a:rPr>
              <a:t>"</a:t>
            </a:r>
            <a:r>
              <a:rPr lang="en-US" sz="1400" dirty="0">
                <a:solidFill>
                  <a:srgbClr val="FF0000"/>
                </a:solidFill>
              </a:rPr>
              <a:t> </a:t>
            </a:r>
            <a:r>
              <a:rPr lang="en-US" sz="1400" dirty="0">
                <a:solidFill>
                  <a:srgbClr val="0000FF"/>
                </a:solidFill>
              </a:rPr>
              <a:t>/&gt;</a:t>
            </a:r>
            <a:r>
              <a:rPr lang="en-US" sz="1400" dirty="0">
                <a:solidFill>
                  <a:srgbClr val="000000"/>
                </a:solidFill>
              </a:rPr>
              <a:t> </a:t>
            </a:r>
            <a:br>
              <a:rPr lang="en-US" sz="1400" dirty="0">
                <a:solidFill>
                  <a:srgbClr val="000000"/>
                </a:solidFill>
              </a:rPr>
            </a:br>
            <a:r>
              <a:rPr lang="en-US" sz="1400" dirty="0" smtClean="0">
                <a:solidFill>
                  <a:srgbClr val="000000"/>
                </a:solidFill>
              </a:rPr>
              <a:t>			</a:t>
            </a:r>
            <a:r>
              <a:rPr lang="en-US" sz="1400" dirty="0" smtClean="0">
                <a:solidFill>
                  <a:srgbClr val="0000FF"/>
                </a:solidFill>
              </a:rPr>
              <a:t>&lt;/</a:t>
            </a:r>
            <a:r>
              <a:rPr lang="en-US" sz="1400" dirty="0" err="1">
                <a:solidFill>
                  <a:srgbClr val="800000"/>
                </a:solidFill>
              </a:rPr>
              <a:t>MultiTrigger.Setters</a:t>
            </a:r>
            <a:r>
              <a:rPr lang="en-US" sz="1400" dirty="0">
                <a:solidFill>
                  <a:srgbClr val="0000FF"/>
                </a:solidFill>
              </a:rPr>
              <a:t>&gt;</a:t>
            </a:r>
            <a:r>
              <a:rPr lang="en-US" sz="1400" dirty="0">
                <a:solidFill>
                  <a:srgbClr val="000000"/>
                </a:solidFill>
              </a:rPr>
              <a:t> </a:t>
            </a:r>
            <a:br>
              <a:rPr lang="en-US" sz="1400" dirty="0">
                <a:solidFill>
                  <a:srgbClr val="000000"/>
                </a:solidFill>
              </a:rPr>
            </a:br>
            <a:r>
              <a:rPr lang="en-US" sz="1400" dirty="0" smtClean="0">
                <a:solidFill>
                  <a:srgbClr val="000000"/>
                </a:solidFill>
              </a:rPr>
              <a:t>		</a:t>
            </a:r>
            <a:r>
              <a:rPr lang="en-US" sz="1400" dirty="0" smtClean="0">
                <a:solidFill>
                  <a:srgbClr val="0000FF"/>
                </a:solidFill>
              </a:rPr>
              <a:t>&lt;/</a:t>
            </a:r>
            <a:r>
              <a:rPr lang="en-US" sz="1400" dirty="0" err="1">
                <a:solidFill>
                  <a:srgbClr val="800000"/>
                </a:solidFill>
              </a:rPr>
              <a:t>MultiTrigger</a:t>
            </a:r>
            <a:r>
              <a:rPr lang="en-US" sz="1400" dirty="0">
                <a:solidFill>
                  <a:srgbClr val="0000FF"/>
                </a:solidFill>
              </a:rPr>
              <a:t>&gt;</a:t>
            </a:r>
            <a:r>
              <a:rPr lang="en-US" sz="1400" dirty="0">
                <a:solidFill>
                  <a:srgbClr val="000000"/>
                </a:solidFill>
              </a:rPr>
              <a:t> </a:t>
            </a:r>
            <a:br>
              <a:rPr lang="en-US" sz="1400" dirty="0">
                <a:solidFill>
                  <a:srgbClr val="000000"/>
                </a:solidFill>
              </a:rPr>
            </a:br>
            <a:r>
              <a:rPr lang="en-US" sz="1400" dirty="0" smtClean="0">
                <a:solidFill>
                  <a:srgbClr val="000000"/>
                </a:solidFill>
              </a:rPr>
              <a:t>	</a:t>
            </a:r>
            <a:r>
              <a:rPr lang="en-US" sz="1400" dirty="0" smtClean="0">
                <a:solidFill>
                  <a:srgbClr val="0000FF"/>
                </a:solidFill>
              </a:rPr>
              <a:t>&lt;/</a:t>
            </a:r>
            <a:r>
              <a:rPr lang="en-US" sz="1400" dirty="0" err="1">
                <a:solidFill>
                  <a:srgbClr val="800000"/>
                </a:solidFill>
              </a:rPr>
              <a:t>Style.Triggers</a:t>
            </a:r>
            <a:r>
              <a:rPr lang="en-US" sz="1400" dirty="0">
                <a:solidFill>
                  <a:srgbClr val="0000FF"/>
                </a:solidFill>
              </a:rPr>
              <a:t>&gt;</a:t>
            </a:r>
            <a:r>
              <a:rPr lang="en-US" sz="1400" dirty="0">
                <a:solidFill>
                  <a:srgbClr val="000000"/>
                </a:solidFill>
              </a:rPr>
              <a:t> </a:t>
            </a:r>
            <a:br>
              <a:rPr lang="en-US" sz="1400" dirty="0">
                <a:solidFill>
                  <a:srgbClr val="000000"/>
                </a:solidFill>
              </a:rPr>
            </a:br>
            <a:r>
              <a:rPr lang="en-US" sz="1400" dirty="0">
                <a:solidFill>
                  <a:srgbClr val="0000FF"/>
                </a:solidFill>
              </a:rPr>
              <a:t>&lt;/</a:t>
            </a:r>
            <a:r>
              <a:rPr lang="en-US" sz="1400" dirty="0">
                <a:solidFill>
                  <a:srgbClr val="800000"/>
                </a:solidFill>
              </a:rPr>
              <a:t>Style</a:t>
            </a:r>
            <a:r>
              <a:rPr lang="en-US" sz="1400" dirty="0">
                <a:solidFill>
                  <a:srgbClr val="0000FF"/>
                </a:solidFill>
              </a:rPr>
              <a:t>&gt;</a:t>
            </a:r>
            <a:endParaRPr lang="en-US" sz="1400" dirty="0"/>
          </a:p>
          <a:p>
            <a:r>
              <a:rPr lang="en-US" sz="1400" dirty="0"/>
              <a:t/>
            </a:r>
            <a:br>
              <a:rPr lang="en-US" sz="1400" dirty="0"/>
            </a:br>
            <a:endParaRPr lang="en-US" sz="1400" dirty="0"/>
          </a:p>
        </p:txBody>
      </p:sp>
    </p:spTree>
    <p:extLst>
      <p:ext uri="{BB962C8B-B14F-4D97-AF65-F5344CB8AC3E}">
        <p14:creationId xmlns:p14="http://schemas.microsoft.com/office/powerpoint/2010/main" val="109208026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Styles</a:t>
            </a:r>
            <a:endParaRPr lang="en-US" dirty="0"/>
          </a:p>
        </p:txBody>
      </p:sp>
    </p:spTree>
    <p:extLst>
      <p:ext uri="{BB962C8B-B14F-4D97-AF65-F5344CB8AC3E}">
        <p14:creationId xmlns:p14="http://schemas.microsoft.com/office/powerpoint/2010/main" val="233396831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EventTriggers</a:t>
            </a:r>
            <a:endParaRPr lang="en-US" dirty="0"/>
          </a:p>
        </p:txBody>
      </p:sp>
      <p:sp>
        <p:nvSpPr>
          <p:cNvPr id="6" name="Content Placeholder 5"/>
          <p:cNvSpPr>
            <a:spLocks noGrp="1"/>
          </p:cNvSpPr>
          <p:nvPr>
            <p:ph sz="half" idx="1"/>
          </p:nvPr>
        </p:nvSpPr>
        <p:spPr/>
        <p:txBody>
          <a:bodyPr/>
          <a:lstStyle/>
          <a:p>
            <a:r>
              <a:rPr lang="en-US" dirty="0" smtClean="0"/>
              <a:t>Launch an animation based on an event</a:t>
            </a:r>
          </a:p>
          <a:p>
            <a:r>
              <a:rPr lang="en-US" dirty="0" smtClean="0"/>
              <a:t>Event Triggers need to be reversed</a:t>
            </a:r>
          </a:p>
          <a:p>
            <a:r>
              <a:rPr lang="en-US" dirty="0" smtClean="0"/>
              <a:t>Triggers can fire </a:t>
            </a:r>
            <a:r>
              <a:rPr lang="en-US" dirty="0" err="1" smtClean="0"/>
              <a:t>EventTriggers</a:t>
            </a:r>
            <a:endParaRPr lang="en-US" dirty="0" smtClean="0"/>
          </a:p>
          <a:p>
            <a:pPr lvl="1"/>
            <a:r>
              <a:rPr lang="en-US" dirty="0" smtClean="0"/>
              <a:t>Useful for launching animations</a:t>
            </a:r>
            <a:endParaRPr lang="en-US" dirty="0"/>
          </a:p>
        </p:txBody>
      </p:sp>
      <p:sp>
        <p:nvSpPr>
          <p:cNvPr id="7" name="Text Placeholder 6"/>
          <p:cNvSpPr>
            <a:spLocks noGrp="1"/>
          </p:cNvSpPr>
          <p:nvPr>
            <p:ph type="body" sz="quarter" idx="10"/>
          </p:nvPr>
        </p:nvSpPr>
        <p:spPr/>
        <p:txBody>
          <a:bodyPr/>
          <a:lstStyle/>
          <a:p>
            <a:r>
              <a:rPr lang="en-US" sz="1600" dirty="0">
                <a:solidFill>
                  <a:srgbClr val="0000FF"/>
                </a:solidFill>
              </a:rPr>
              <a:t>&lt;</a:t>
            </a:r>
            <a:r>
              <a:rPr lang="en-US" sz="1600" dirty="0">
                <a:solidFill>
                  <a:srgbClr val="800000"/>
                </a:solidFill>
              </a:rPr>
              <a:t>Style </a:t>
            </a:r>
            <a:r>
              <a:rPr lang="en-US" sz="1600" dirty="0">
                <a:solidFill>
                  <a:srgbClr val="FF0000"/>
                </a:solidFill>
              </a:rPr>
              <a:t>x:Key</a:t>
            </a:r>
            <a:r>
              <a:rPr lang="en-US" sz="1600" dirty="0">
                <a:solidFill>
                  <a:srgbClr val="0000FF"/>
                </a:solidFill>
              </a:rPr>
              <a:t>="BigFontButtonStyle"&gt;</a:t>
            </a:r>
            <a:r>
              <a:rPr lang="en-US" sz="1600" dirty="0">
                <a:solidFill>
                  <a:srgbClr val="000000"/>
                </a:solidFill>
              </a:rPr>
              <a:t> </a:t>
            </a:r>
            <a:endParaRPr lang="en-US" sz="1600" dirty="0" smtClean="0">
              <a:solidFill>
                <a:srgbClr val="000000"/>
              </a:solidFill>
            </a:endParaRPr>
          </a:p>
          <a:p>
            <a:r>
              <a:rPr lang="en-US" sz="1600" dirty="0" smtClean="0">
                <a:solidFill>
                  <a:srgbClr val="000000"/>
                </a:solidFill>
              </a:rPr>
              <a:t>	...</a:t>
            </a:r>
            <a:r>
              <a:rPr lang="en-US" sz="1600" dirty="0">
                <a:solidFill>
                  <a:srgbClr val="000000"/>
                </a:solidFill>
              </a:rPr>
              <a:t/>
            </a:r>
            <a:br>
              <a:rPr lang="en-US" sz="1600" dirty="0">
                <a:solidFill>
                  <a:srgbClr val="000000"/>
                </a:solidFill>
              </a:rPr>
            </a:br>
            <a:r>
              <a:rPr lang="en-US" sz="1600" dirty="0" smtClean="0">
                <a:solidFill>
                  <a:srgbClr val="000000"/>
                </a:solidFill>
              </a:rPr>
              <a:t>	</a:t>
            </a:r>
            <a:r>
              <a:rPr lang="en-US" sz="1600" dirty="0" smtClean="0">
                <a:solidFill>
                  <a:srgbClr val="0000FF"/>
                </a:solidFill>
              </a:rPr>
              <a:t>&lt;</a:t>
            </a:r>
            <a:r>
              <a:rPr lang="en-US" sz="1600" dirty="0" err="1">
                <a:solidFill>
                  <a:srgbClr val="800000"/>
                </a:solidFill>
              </a:rPr>
              <a:t>Style.Triggers</a:t>
            </a:r>
            <a:r>
              <a:rPr lang="en-US" sz="1600" dirty="0">
                <a:solidFill>
                  <a:srgbClr val="0000FF"/>
                </a:solidFill>
              </a:rPr>
              <a:t>&gt;</a:t>
            </a:r>
            <a:r>
              <a:rPr lang="en-US" sz="1600" dirty="0">
                <a:solidFill>
                  <a:srgbClr val="000000"/>
                </a:solidFill>
              </a:rPr>
              <a:t> </a:t>
            </a:r>
            <a:br>
              <a:rPr lang="en-US" sz="1600" dirty="0">
                <a:solidFill>
                  <a:srgbClr val="000000"/>
                </a:solidFill>
              </a:rPr>
            </a:br>
            <a:r>
              <a:rPr lang="en-US" sz="1600" dirty="0" smtClean="0">
                <a:solidFill>
                  <a:srgbClr val="000000"/>
                </a:solidFill>
              </a:rPr>
              <a:t>		</a:t>
            </a:r>
            <a:r>
              <a:rPr lang="en-US" sz="1600" dirty="0" smtClean="0">
                <a:solidFill>
                  <a:srgbClr val="0000FF"/>
                </a:solidFill>
              </a:rPr>
              <a:t>&lt;</a:t>
            </a:r>
            <a:r>
              <a:rPr lang="en-US" sz="1600" dirty="0" err="1">
                <a:solidFill>
                  <a:srgbClr val="800000"/>
                </a:solidFill>
              </a:rPr>
              <a:t>EventTrigger</a:t>
            </a:r>
            <a:r>
              <a:rPr lang="en-US" sz="1600" dirty="0">
                <a:solidFill>
                  <a:srgbClr val="800000"/>
                </a:solidFill>
              </a:rPr>
              <a:t> </a:t>
            </a:r>
            <a:endParaRPr lang="en-US" sz="1600" dirty="0" smtClean="0">
              <a:solidFill>
                <a:srgbClr val="800000"/>
              </a:solidFill>
            </a:endParaRPr>
          </a:p>
          <a:p>
            <a:r>
              <a:rPr lang="en-US" sz="1600" dirty="0">
                <a:solidFill>
                  <a:srgbClr val="800000"/>
                </a:solidFill>
              </a:rPr>
              <a:t>	</a:t>
            </a:r>
            <a:r>
              <a:rPr lang="en-US" sz="1600" dirty="0" smtClean="0">
                <a:solidFill>
                  <a:srgbClr val="800000"/>
                </a:solidFill>
              </a:rPr>
              <a:t>		</a:t>
            </a:r>
            <a:r>
              <a:rPr lang="en-US" sz="1600" dirty="0" err="1" smtClean="0">
                <a:solidFill>
                  <a:srgbClr val="FF0000"/>
                </a:solidFill>
              </a:rPr>
              <a:t>RoutedEvent</a:t>
            </a:r>
            <a:r>
              <a:rPr lang="en-US" sz="1600" dirty="0">
                <a:solidFill>
                  <a:srgbClr val="0000FF"/>
                </a:solidFill>
              </a:rPr>
              <a:t>="</a:t>
            </a:r>
            <a:r>
              <a:rPr lang="en-US" sz="1600" dirty="0" err="1">
                <a:solidFill>
                  <a:srgbClr val="0000FF"/>
                </a:solidFill>
              </a:rPr>
              <a:t>Mouse.MouseEnter</a:t>
            </a:r>
            <a:r>
              <a:rPr lang="en-US" sz="1600" dirty="0">
                <a:solidFill>
                  <a:srgbClr val="0000FF"/>
                </a:solidFill>
              </a:rPr>
              <a:t>"&gt;</a:t>
            </a:r>
            <a:r>
              <a:rPr lang="en-US" sz="1600" dirty="0">
                <a:solidFill>
                  <a:srgbClr val="000000"/>
                </a:solidFill>
              </a:rPr>
              <a:t> </a:t>
            </a:r>
            <a:br>
              <a:rPr lang="en-US" sz="1600" dirty="0">
                <a:solidFill>
                  <a:srgbClr val="000000"/>
                </a:solidFill>
              </a:rPr>
            </a:br>
            <a:r>
              <a:rPr lang="en-US" sz="1600" dirty="0" smtClean="0">
                <a:solidFill>
                  <a:srgbClr val="000000"/>
                </a:solidFill>
              </a:rPr>
              <a:t>			</a:t>
            </a:r>
            <a:r>
              <a:rPr lang="en-US" sz="1600" dirty="0" smtClean="0">
                <a:solidFill>
                  <a:srgbClr val="0000FF"/>
                </a:solidFill>
              </a:rPr>
              <a:t>&lt;</a:t>
            </a:r>
            <a:r>
              <a:rPr lang="en-US" sz="1600" dirty="0" err="1">
                <a:solidFill>
                  <a:srgbClr val="800000"/>
                </a:solidFill>
              </a:rPr>
              <a:t>EventTrigger.Actions</a:t>
            </a:r>
            <a:r>
              <a:rPr lang="en-US" sz="1600" dirty="0">
                <a:solidFill>
                  <a:srgbClr val="0000FF"/>
                </a:solidFill>
              </a:rPr>
              <a:t>&gt;</a:t>
            </a:r>
            <a:r>
              <a:rPr lang="en-US" sz="1600" dirty="0">
                <a:solidFill>
                  <a:srgbClr val="000000"/>
                </a:solidFill>
              </a:rPr>
              <a:t> </a:t>
            </a:r>
            <a:br>
              <a:rPr lang="en-US" sz="1600" dirty="0">
                <a:solidFill>
                  <a:srgbClr val="000000"/>
                </a:solidFill>
              </a:rPr>
            </a:br>
            <a:r>
              <a:rPr lang="en-US" sz="1600" dirty="0" smtClean="0">
                <a:solidFill>
                  <a:srgbClr val="000000"/>
                </a:solidFill>
              </a:rPr>
              <a:t>				</a:t>
            </a:r>
            <a:r>
              <a:rPr lang="en-US" sz="1600" dirty="0" smtClean="0">
                <a:solidFill>
                  <a:srgbClr val="0000FF"/>
                </a:solidFill>
              </a:rPr>
              <a:t>&lt;</a:t>
            </a:r>
            <a:r>
              <a:rPr lang="en-US" sz="1600" dirty="0" err="1">
                <a:solidFill>
                  <a:srgbClr val="800000"/>
                </a:solidFill>
              </a:rPr>
              <a:t>BeginStoryboard</a:t>
            </a:r>
            <a:r>
              <a:rPr lang="en-US" sz="1600" dirty="0">
                <a:solidFill>
                  <a:srgbClr val="0000FF"/>
                </a:solidFill>
              </a:rPr>
              <a:t>&gt;</a:t>
            </a:r>
            <a:r>
              <a:rPr lang="en-US" sz="1600" dirty="0">
                <a:solidFill>
                  <a:srgbClr val="000000"/>
                </a:solidFill>
              </a:rPr>
              <a:t> </a:t>
            </a:r>
            <a:br>
              <a:rPr lang="en-US" sz="1600" dirty="0">
                <a:solidFill>
                  <a:srgbClr val="000000"/>
                </a:solidFill>
              </a:rPr>
            </a:br>
            <a:r>
              <a:rPr lang="en-US" sz="1600" dirty="0" smtClean="0">
                <a:solidFill>
                  <a:srgbClr val="000000"/>
                </a:solidFill>
              </a:rPr>
              <a:t>					</a:t>
            </a:r>
            <a:r>
              <a:rPr lang="en-US" sz="1600" dirty="0" smtClean="0">
                <a:solidFill>
                  <a:srgbClr val="0000FF"/>
                </a:solidFill>
              </a:rPr>
              <a:t>&lt;</a:t>
            </a:r>
            <a:r>
              <a:rPr lang="en-US" sz="1600" dirty="0">
                <a:solidFill>
                  <a:srgbClr val="800000"/>
                </a:solidFill>
              </a:rPr>
              <a:t>Storyboard</a:t>
            </a:r>
            <a:r>
              <a:rPr lang="en-US" sz="1600" dirty="0">
                <a:solidFill>
                  <a:srgbClr val="0000FF"/>
                </a:solidFill>
              </a:rPr>
              <a:t>&gt;</a:t>
            </a:r>
            <a:r>
              <a:rPr lang="en-US" sz="1600" dirty="0">
                <a:solidFill>
                  <a:srgbClr val="000000"/>
                </a:solidFill>
              </a:rPr>
              <a:t> </a:t>
            </a:r>
            <a:br>
              <a:rPr lang="en-US" sz="1600" dirty="0">
                <a:solidFill>
                  <a:srgbClr val="000000"/>
                </a:solidFill>
              </a:rPr>
            </a:br>
            <a:r>
              <a:rPr lang="en-US" sz="1600" dirty="0" smtClean="0">
                <a:solidFill>
                  <a:srgbClr val="000000"/>
                </a:solidFill>
              </a:rPr>
              <a:t>						</a:t>
            </a:r>
            <a:r>
              <a:rPr lang="en-US" sz="1600" dirty="0" smtClean="0">
                <a:solidFill>
                  <a:srgbClr val="0000FF"/>
                </a:solidFill>
              </a:rPr>
              <a:t>&lt;</a:t>
            </a:r>
            <a:r>
              <a:rPr lang="en-US" sz="1600" dirty="0" err="1">
                <a:solidFill>
                  <a:srgbClr val="800000"/>
                </a:solidFill>
              </a:rPr>
              <a:t>DoubleAnimation</a:t>
            </a:r>
            <a:r>
              <a:rPr lang="en-US" sz="1600" dirty="0">
                <a:solidFill>
                  <a:srgbClr val="800000"/>
                </a:solidFill>
              </a:rPr>
              <a:t> </a:t>
            </a:r>
            <a:r>
              <a:rPr lang="en-US" sz="1600" dirty="0" smtClean="0">
                <a:solidFill>
                  <a:srgbClr val="800000"/>
                </a:solidFill>
              </a:rPr>
              <a:t>... </a:t>
            </a:r>
            <a:r>
              <a:rPr lang="en-US" sz="1600" dirty="0" smtClean="0">
                <a:solidFill>
                  <a:srgbClr val="0000FF"/>
                </a:solidFill>
              </a:rPr>
              <a:t>/&gt;</a:t>
            </a:r>
            <a:r>
              <a:rPr lang="en-US" sz="1600" dirty="0" smtClean="0">
                <a:solidFill>
                  <a:srgbClr val="000000"/>
                </a:solidFill>
              </a:rPr>
              <a:t> </a:t>
            </a:r>
            <a:r>
              <a:rPr lang="en-US" sz="1600" dirty="0">
                <a:solidFill>
                  <a:srgbClr val="000000"/>
                </a:solidFill>
              </a:rPr>
              <a:t/>
            </a:r>
            <a:br>
              <a:rPr lang="en-US" sz="1600" dirty="0">
                <a:solidFill>
                  <a:srgbClr val="000000"/>
                </a:solidFill>
              </a:rPr>
            </a:br>
            <a:r>
              <a:rPr lang="en-US" sz="1600" dirty="0" smtClean="0">
                <a:solidFill>
                  <a:srgbClr val="000000"/>
                </a:solidFill>
              </a:rPr>
              <a:t>					</a:t>
            </a:r>
            <a:r>
              <a:rPr lang="en-US" sz="1600" dirty="0" smtClean="0">
                <a:solidFill>
                  <a:srgbClr val="0000FF"/>
                </a:solidFill>
              </a:rPr>
              <a:t>&lt;/</a:t>
            </a:r>
            <a:r>
              <a:rPr lang="en-US" sz="1600" dirty="0">
                <a:solidFill>
                  <a:srgbClr val="800000"/>
                </a:solidFill>
              </a:rPr>
              <a:t>Storyboard</a:t>
            </a:r>
            <a:r>
              <a:rPr lang="en-US" sz="1600" dirty="0">
                <a:solidFill>
                  <a:srgbClr val="0000FF"/>
                </a:solidFill>
              </a:rPr>
              <a:t>&gt;</a:t>
            </a:r>
            <a:r>
              <a:rPr lang="en-US" sz="1600" dirty="0">
                <a:solidFill>
                  <a:srgbClr val="000000"/>
                </a:solidFill>
              </a:rPr>
              <a:t> </a:t>
            </a:r>
            <a:br>
              <a:rPr lang="en-US" sz="1600" dirty="0">
                <a:solidFill>
                  <a:srgbClr val="000000"/>
                </a:solidFill>
              </a:rPr>
            </a:br>
            <a:r>
              <a:rPr lang="en-US" sz="1600" dirty="0" smtClean="0">
                <a:solidFill>
                  <a:srgbClr val="000000"/>
                </a:solidFill>
              </a:rPr>
              <a:t>				</a:t>
            </a:r>
            <a:r>
              <a:rPr lang="en-US" sz="1600" dirty="0" smtClean="0">
                <a:solidFill>
                  <a:srgbClr val="0000FF"/>
                </a:solidFill>
              </a:rPr>
              <a:t>&lt;/</a:t>
            </a:r>
            <a:r>
              <a:rPr lang="en-US" sz="1600" dirty="0" err="1">
                <a:solidFill>
                  <a:srgbClr val="800000"/>
                </a:solidFill>
              </a:rPr>
              <a:t>BeginStoryboard</a:t>
            </a:r>
            <a:r>
              <a:rPr lang="en-US" sz="1600" dirty="0">
                <a:solidFill>
                  <a:srgbClr val="0000FF"/>
                </a:solidFill>
              </a:rPr>
              <a:t>&gt;</a:t>
            </a:r>
            <a:r>
              <a:rPr lang="en-US" sz="1600" dirty="0">
                <a:solidFill>
                  <a:srgbClr val="000000"/>
                </a:solidFill>
              </a:rPr>
              <a:t> </a:t>
            </a:r>
            <a:br>
              <a:rPr lang="en-US" sz="1600" dirty="0">
                <a:solidFill>
                  <a:srgbClr val="000000"/>
                </a:solidFill>
              </a:rPr>
            </a:br>
            <a:r>
              <a:rPr lang="en-US" sz="1600" dirty="0" smtClean="0">
                <a:solidFill>
                  <a:srgbClr val="000000"/>
                </a:solidFill>
              </a:rPr>
              <a:t>			</a:t>
            </a:r>
            <a:r>
              <a:rPr lang="en-US" sz="1600" dirty="0" smtClean="0">
                <a:solidFill>
                  <a:srgbClr val="0000FF"/>
                </a:solidFill>
              </a:rPr>
              <a:t>&lt;/</a:t>
            </a:r>
            <a:r>
              <a:rPr lang="en-US" sz="1600" dirty="0" err="1">
                <a:solidFill>
                  <a:srgbClr val="800000"/>
                </a:solidFill>
              </a:rPr>
              <a:t>EventTrigger.Actions</a:t>
            </a:r>
            <a:r>
              <a:rPr lang="en-US" sz="1600" dirty="0">
                <a:solidFill>
                  <a:srgbClr val="0000FF"/>
                </a:solidFill>
              </a:rPr>
              <a:t>&gt;</a:t>
            </a:r>
            <a:r>
              <a:rPr lang="en-US" sz="1600" dirty="0">
                <a:solidFill>
                  <a:srgbClr val="000000"/>
                </a:solidFill>
              </a:rPr>
              <a:t> </a:t>
            </a:r>
            <a:br>
              <a:rPr lang="en-US" sz="1600" dirty="0">
                <a:solidFill>
                  <a:srgbClr val="000000"/>
                </a:solidFill>
              </a:rPr>
            </a:br>
            <a:r>
              <a:rPr lang="en-US" sz="1600" dirty="0" smtClean="0">
                <a:solidFill>
                  <a:srgbClr val="000000"/>
                </a:solidFill>
              </a:rPr>
              <a:t>		</a:t>
            </a:r>
            <a:r>
              <a:rPr lang="en-US" sz="1600" dirty="0" smtClean="0">
                <a:solidFill>
                  <a:srgbClr val="0000FF"/>
                </a:solidFill>
              </a:rPr>
              <a:t>&lt;/</a:t>
            </a:r>
            <a:r>
              <a:rPr lang="en-US" sz="1600" dirty="0" err="1">
                <a:solidFill>
                  <a:srgbClr val="800000"/>
                </a:solidFill>
              </a:rPr>
              <a:t>EventTrigger</a:t>
            </a:r>
            <a:r>
              <a:rPr lang="en-US" sz="1600" dirty="0" smtClean="0">
                <a:solidFill>
                  <a:srgbClr val="0000FF"/>
                </a:solidFill>
              </a:rPr>
              <a:t>&gt;</a:t>
            </a:r>
          </a:p>
          <a:p>
            <a:r>
              <a:rPr lang="en-US" sz="1600" dirty="0" smtClean="0">
                <a:solidFill>
                  <a:srgbClr val="0000FF"/>
                </a:solidFill>
              </a:rPr>
              <a:t>		&lt;</a:t>
            </a:r>
            <a:r>
              <a:rPr lang="en-US" sz="1600" dirty="0" err="1">
                <a:solidFill>
                  <a:srgbClr val="800000"/>
                </a:solidFill>
              </a:rPr>
              <a:t>EventTrigger</a:t>
            </a:r>
            <a:r>
              <a:rPr lang="en-US" sz="1600" dirty="0">
                <a:solidFill>
                  <a:srgbClr val="800000"/>
                </a:solidFill>
              </a:rPr>
              <a:t> </a:t>
            </a:r>
          </a:p>
          <a:p>
            <a:r>
              <a:rPr lang="en-US" sz="1600" dirty="0">
                <a:solidFill>
                  <a:srgbClr val="800000"/>
                </a:solidFill>
              </a:rPr>
              <a:t>			</a:t>
            </a:r>
            <a:r>
              <a:rPr lang="en-US" sz="1600" dirty="0" err="1">
                <a:solidFill>
                  <a:srgbClr val="FF0000"/>
                </a:solidFill>
              </a:rPr>
              <a:t>RoutedEvent</a:t>
            </a:r>
            <a:r>
              <a:rPr lang="en-US" sz="1600" dirty="0">
                <a:solidFill>
                  <a:srgbClr val="0000FF"/>
                </a:solidFill>
              </a:rPr>
              <a:t>="</a:t>
            </a:r>
            <a:r>
              <a:rPr lang="en-US" sz="1600" dirty="0" err="1" smtClean="0">
                <a:solidFill>
                  <a:srgbClr val="0000FF"/>
                </a:solidFill>
              </a:rPr>
              <a:t>Mouse.MouseLeave</a:t>
            </a:r>
            <a:r>
              <a:rPr lang="en-US" sz="1600" dirty="0" smtClean="0">
                <a:solidFill>
                  <a:srgbClr val="0000FF"/>
                </a:solidFill>
              </a:rPr>
              <a:t>"&gt;</a:t>
            </a:r>
            <a:r>
              <a:rPr lang="en-US" sz="1600" dirty="0" smtClean="0">
                <a:solidFill>
                  <a:srgbClr val="000000"/>
                </a:solidFill>
              </a:rPr>
              <a:t> </a:t>
            </a:r>
            <a:r>
              <a:rPr lang="en-US" sz="1600" dirty="0">
                <a:solidFill>
                  <a:srgbClr val="000000"/>
                </a:solidFill>
              </a:rPr>
              <a:t/>
            </a:r>
            <a:br>
              <a:rPr lang="en-US" sz="1600" dirty="0">
                <a:solidFill>
                  <a:srgbClr val="000000"/>
                </a:solidFill>
              </a:rPr>
            </a:br>
            <a:r>
              <a:rPr lang="en-US" sz="1600" dirty="0" smtClean="0">
                <a:solidFill>
                  <a:srgbClr val="000000"/>
                </a:solidFill>
              </a:rPr>
              <a:t>			...</a:t>
            </a:r>
          </a:p>
          <a:p>
            <a:r>
              <a:rPr lang="en-US" sz="1600" dirty="0">
                <a:solidFill>
                  <a:srgbClr val="0000FF"/>
                </a:solidFill>
              </a:rPr>
              <a:t>		</a:t>
            </a:r>
            <a:r>
              <a:rPr lang="en-US" sz="1600" dirty="0" smtClean="0">
                <a:solidFill>
                  <a:srgbClr val="0000FF"/>
                </a:solidFill>
              </a:rPr>
              <a:t>&lt;</a:t>
            </a:r>
            <a:r>
              <a:rPr lang="en-US" sz="1600" dirty="0">
                <a:solidFill>
                  <a:srgbClr val="0000FF"/>
                </a:solidFill>
              </a:rPr>
              <a:t>/</a:t>
            </a:r>
            <a:r>
              <a:rPr lang="en-US" sz="1600" dirty="0" err="1" smtClean="0">
                <a:solidFill>
                  <a:srgbClr val="800000"/>
                </a:solidFill>
              </a:rPr>
              <a:t>EventTrigger</a:t>
            </a:r>
            <a:r>
              <a:rPr lang="en-US" sz="1600" dirty="0" smtClean="0">
                <a:solidFill>
                  <a:srgbClr val="800000"/>
                </a:solidFill>
              </a:rPr>
              <a:t> </a:t>
            </a:r>
            <a:endParaRPr lang="en-US" sz="1600" dirty="0">
              <a:solidFill>
                <a:srgbClr val="800000"/>
              </a:solidFill>
            </a:endParaRPr>
          </a:p>
          <a:p>
            <a:r>
              <a:rPr lang="en-US" sz="1600" dirty="0">
                <a:solidFill>
                  <a:srgbClr val="000000"/>
                </a:solidFill>
              </a:rPr>
              <a:t>	</a:t>
            </a:r>
            <a:r>
              <a:rPr lang="en-US" sz="1600" dirty="0" smtClean="0">
                <a:solidFill>
                  <a:srgbClr val="0000FF"/>
                </a:solidFill>
              </a:rPr>
              <a:t>&lt;/</a:t>
            </a:r>
            <a:r>
              <a:rPr lang="en-US" sz="1600" dirty="0" err="1" smtClean="0">
                <a:solidFill>
                  <a:srgbClr val="800000"/>
                </a:solidFill>
              </a:rPr>
              <a:t>Style.Triggers</a:t>
            </a:r>
            <a:r>
              <a:rPr lang="en-US" sz="1600" dirty="0">
                <a:solidFill>
                  <a:srgbClr val="0000FF"/>
                </a:solidFill>
              </a:rPr>
              <a:t>&gt;</a:t>
            </a:r>
            <a:r>
              <a:rPr lang="en-US" sz="1600" dirty="0">
                <a:solidFill>
                  <a:srgbClr val="000000"/>
                </a:solidFill>
              </a:rPr>
              <a:t> </a:t>
            </a:r>
            <a:br>
              <a:rPr lang="en-US" sz="1600" dirty="0">
                <a:solidFill>
                  <a:srgbClr val="000000"/>
                </a:solidFill>
              </a:rPr>
            </a:br>
            <a:r>
              <a:rPr lang="en-US" sz="1600" dirty="0" smtClean="0">
                <a:solidFill>
                  <a:srgbClr val="0000FF"/>
                </a:solidFill>
              </a:rPr>
              <a:t>&lt;/</a:t>
            </a:r>
            <a:r>
              <a:rPr lang="en-US" sz="1600" dirty="0" smtClean="0">
                <a:solidFill>
                  <a:srgbClr val="800000"/>
                </a:solidFill>
              </a:rPr>
              <a:t>Style</a:t>
            </a:r>
            <a:r>
              <a:rPr lang="en-US" sz="1600" dirty="0" smtClean="0">
                <a:solidFill>
                  <a:srgbClr val="0000FF"/>
                </a:solidFill>
              </a:rPr>
              <a:t>&gt;</a:t>
            </a:r>
            <a:r>
              <a:rPr lang="en-US" sz="1600" dirty="0" smtClean="0">
                <a:solidFill>
                  <a:srgbClr val="000000"/>
                </a:solidFill>
              </a:rPr>
              <a:t> </a:t>
            </a:r>
            <a:r>
              <a:rPr lang="en-US" sz="1600" dirty="0">
                <a:solidFill>
                  <a:srgbClr val="000000"/>
                </a:solidFill>
              </a:rPr>
              <a:t/>
            </a:r>
            <a:br>
              <a:rPr lang="en-US" sz="1600" dirty="0">
                <a:solidFill>
                  <a:srgbClr val="000000"/>
                </a:solidFill>
              </a:rPr>
            </a:br>
            <a:r>
              <a:rPr lang="en-US" sz="1600" dirty="0"/>
              <a:t/>
            </a:r>
            <a:br>
              <a:rPr lang="en-US" sz="1600" dirty="0"/>
            </a:br>
            <a:endParaRPr lang="en-US" sz="1600" dirty="0"/>
          </a:p>
        </p:txBody>
      </p:sp>
    </p:spTree>
    <p:extLst>
      <p:ext uri="{BB962C8B-B14F-4D97-AF65-F5344CB8AC3E}">
        <p14:creationId xmlns:p14="http://schemas.microsoft.com/office/powerpoint/2010/main" val="3962671679"/>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Behaviors</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645554424"/>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Behaviors</a:t>
            </a:r>
            <a:endParaRPr lang="en-US" dirty="0"/>
          </a:p>
        </p:txBody>
      </p:sp>
      <p:sp>
        <p:nvSpPr>
          <p:cNvPr id="5" name="Text Placeholder 4"/>
          <p:cNvSpPr>
            <a:spLocks noGrp="1"/>
          </p:cNvSpPr>
          <p:nvPr>
            <p:ph idx="1"/>
          </p:nvPr>
        </p:nvSpPr>
        <p:spPr/>
        <p:txBody>
          <a:bodyPr>
            <a:normAutofit fontScale="92500" lnSpcReduction="20000"/>
          </a:bodyPr>
          <a:lstStyle/>
          <a:p>
            <a:r>
              <a:rPr lang="en-US" dirty="0" smtClean="0"/>
              <a:t>Introduced in Expression Blend v3</a:t>
            </a:r>
          </a:p>
          <a:p>
            <a:r>
              <a:rPr lang="en-US" dirty="0" smtClean="0"/>
              <a:t>Encapsulate functionality into reusable components</a:t>
            </a:r>
          </a:p>
          <a:p>
            <a:pPr lvl="1"/>
            <a:r>
              <a:rPr lang="en-US" dirty="0" smtClean="0"/>
              <a:t>Drag &amp; Drop</a:t>
            </a:r>
          </a:p>
          <a:p>
            <a:pPr lvl="1"/>
            <a:r>
              <a:rPr lang="en-US" dirty="0" smtClean="0"/>
              <a:t>Pan and Zoom</a:t>
            </a:r>
          </a:p>
          <a:p>
            <a:pPr lvl="1"/>
            <a:r>
              <a:rPr lang="en-US" dirty="0" smtClean="0"/>
              <a:t>Input Validation</a:t>
            </a:r>
          </a:p>
          <a:p>
            <a:pPr lvl="1"/>
            <a:r>
              <a:rPr lang="en-US" dirty="0" smtClean="0"/>
              <a:t>Watermark Text</a:t>
            </a:r>
          </a:p>
          <a:p>
            <a:pPr lvl="1"/>
            <a:r>
              <a:rPr lang="en-US" dirty="0" err="1" smtClean="0"/>
              <a:t>InvokeCommand</a:t>
            </a:r>
            <a:endParaRPr lang="en-US" dirty="0" smtClean="0"/>
          </a:p>
          <a:p>
            <a:r>
              <a:rPr lang="en-US" dirty="0" smtClean="0"/>
              <a:t>Additional Behaviors are available from the Expression Gallery</a:t>
            </a:r>
          </a:p>
          <a:p>
            <a:pPr lvl="1"/>
            <a:r>
              <a:rPr lang="en-US" dirty="0"/>
              <a:t>http://msdn.microsoft.com/en-us/expression/jj873995</a:t>
            </a:r>
          </a:p>
        </p:txBody>
      </p:sp>
    </p:spTree>
    <p:extLst>
      <p:ext uri="{BB962C8B-B14F-4D97-AF65-F5344CB8AC3E}">
        <p14:creationId xmlns:p14="http://schemas.microsoft.com/office/powerpoint/2010/main" val="374073726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Behaviors</a:t>
            </a:r>
            <a:endParaRPr lang="en-US" dirty="0"/>
          </a:p>
        </p:txBody>
      </p:sp>
    </p:spTree>
    <p:extLst>
      <p:ext uri="{BB962C8B-B14F-4D97-AF65-F5344CB8AC3E}">
        <p14:creationId xmlns:p14="http://schemas.microsoft.com/office/powerpoint/2010/main" val="1394585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Questions?</a:t>
            </a:r>
            <a:endParaRPr lang="en-US" dirty="0"/>
          </a:p>
        </p:txBody>
      </p:sp>
      <p:sp>
        <p:nvSpPr>
          <p:cNvPr id="7" name="Rectangle 6"/>
          <p:cNvSpPr/>
          <p:nvPr/>
        </p:nvSpPr>
        <p:spPr>
          <a:xfrm>
            <a:off x="4495800" y="609600"/>
            <a:ext cx="2638864" cy="5386090"/>
          </a:xfrm>
          <a:prstGeom prst="rect">
            <a:avLst/>
          </a:prstGeom>
          <a:noFill/>
        </p:spPr>
        <p:txBody>
          <a:bodyPr wrap="none" lIns="91440" tIns="45720" rIns="91440" bIns="45720">
            <a:spAutoFit/>
          </a:bodyPr>
          <a:lstStyle/>
          <a:p>
            <a:pPr algn="ctr"/>
            <a:r>
              <a:rPr lang="en-US" sz="344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t>
            </a:r>
            <a:endParaRPr lang="en-US" sz="34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27218708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Binding</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58789066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dirty="0" smtClean="0"/>
              <a:t>What’s Missing</a:t>
            </a:r>
            <a:endParaRPr lang="en-US" dirty="0"/>
          </a:p>
        </p:txBody>
      </p:sp>
      <p:sp>
        <p:nvSpPr>
          <p:cNvPr id="3075" name="Rectangle 3"/>
          <p:cNvSpPr>
            <a:spLocks noGrp="1" noChangeArrowheads="1"/>
          </p:cNvSpPr>
          <p:nvPr>
            <p:ph idx="1"/>
          </p:nvPr>
        </p:nvSpPr>
        <p:spPr/>
        <p:txBody>
          <a:bodyPr>
            <a:normAutofit/>
          </a:bodyPr>
          <a:lstStyle/>
          <a:p>
            <a:r>
              <a:rPr lang="en-US" dirty="0" smtClean="0"/>
              <a:t>WPF – What’s missing</a:t>
            </a:r>
          </a:p>
          <a:p>
            <a:pPr lvl="1"/>
            <a:r>
              <a:rPr lang="en-US" i="1" dirty="0" smtClean="0"/>
              <a:t>Visual</a:t>
            </a:r>
            <a:r>
              <a:rPr lang="en-US" dirty="0" smtClean="0"/>
              <a:t> Inheritance</a:t>
            </a:r>
            <a:endParaRPr lang="en-US" i="1" dirty="0" smtClean="0"/>
          </a:p>
          <a:p>
            <a:pPr lvl="1"/>
            <a:r>
              <a:rPr lang="en-US" dirty="0" smtClean="0"/>
              <a:t>MDI – complete lack of support</a:t>
            </a:r>
          </a:p>
          <a:p>
            <a:pPr>
              <a:buNone/>
            </a:pPr>
            <a:endParaRPr lang="en-US" dirty="0"/>
          </a:p>
          <a:p>
            <a:pPr>
              <a:buFontTx/>
              <a:buNone/>
            </a:pPr>
            <a:endParaRPr lang="en-US" dirty="0"/>
          </a:p>
          <a:p>
            <a:pPr>
              <a:buFontTx/>
              <a:buNone/>
            </a:pPr>
            <a:endParaRPr lang="en-US" dirty="0"/>
          </a:p>
        </p:txBody>
      </p:sp>
      <p:sp>
        <p:nvSpPr>
          <p:cNvPr id="6" name="Slide Number Placeholder 5"/>
          <p:cNvSpPr>
            <a:spLocks noGrp="1"/>
          </p:cNvSpPr>
          <p:nvPr>
            <p:ph type="sldNum" sz="quarter" idx="4294967295"/>
          </p:nvPr>
        </p:nvSpPr>
        <p:spPr>
          <a:xfrm>
            <a:off x="10871200" y="6356350"/>
            <a:ext cx="1320800" cy="365125"/>
          </a:xfrm>
          <a:prstGeom prst="rect">
            <a:avLst/>
          </a:prstGeom>
        </p:spPr>
        <p:txBody>
          <a:bodyPr/>
          <a:lstStyle/>
          <a:p>
            <a:fld id="{69E29E33-B620-47F9-BB04-8846C2A5AFCC}" type="slidenum">
              <a:rPr kumimoji="0" lang="en-US" smtClean="0"/>
              <a:pPr/>
              <a:t>8</a:t>
            </a:fld>
            <a:endParaRPr kumimoji="0" lang="en-US" dirty="0">
              <a:solidFill>
                <a:schemeClr val="tx1">
                  <a:shade val="50000"/>
                </a:schemeClr>
              </a:solidFill>
            </a:endParaRPr>
          </a:p>
        </p:txBody>
      </p:sp>
    </p:spTree>
    <p:extLst>
      <p:ext uri="{BB962C8B-B14F-4D97-AF65-F5344CB8AC3E}">
        <p14:creationId xmlns:p14="http://schemas.microsoft.com/office/powerpoint/2010/main" val="88526467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Binding </a:t>
            </a:r>
            <a:r>
              <a:rPr lang="en-US" dirty="0" smtClean="0"/>
              <a:t>in XAML</a:t>
            </a:r>
            <a:endParaRPr lang="en-US" dirty="0"/>
          </a:p>
        </p:txBody>
      </p:sp>
      <p:sp>
        <p:nvSpPr>
          <p:cNvPr id="5" name="Content Placeholder 4"/>
          <p:cNvSpPr>
            <a:spLocks noGrp="1"/>
          </p:cNvSpPr>
          <p:nvPr>
            <p:ph idx="1"/>
          </p:nvPr>
        </p:nvSpPr>
        <p:spPr/>
        <p:txBody>
          <a:bodyPr/>
          <a:lstStyle/>
          <a:p>
            <a:r>
              <a:rPr lang="en-US" dirty="0" smtClean="0"/>
              <a:t>Set a target dependency property to the value of a public property on a source object</a:t>
            </a:r>
          </a:p>
          <a:p>
            <a:r>
              <a:rPr lang="en-US" dirty="0" smtClean="0"/>
              <a:t>Dependency properties can bind to</a:t>
            </a:r>
          </a:p>
          <a:p>
            <a:pPr lvl="1"/>
            <a:r>
              <a:rPr lang="en-US" dirty="0" smtClean="0"/>
              <a:t>Other </a:t>
            </a:r>
            <a:r>
              <a:rPr lang="en-US" dirty="0" err="1" smtClean="0"/>
              <a:t>UIElements</a:t>
            </a:r>
            <a:endParaRPr lang="en-US" dirty="0" smtClean="0"/>
          </a:p>
          <a:p>
            <a:pPr lvl="1"/>
            <a:r>
              <a:rPr lang="en-US" dirty="0" smtClean="0"/>
              <a:t>Data objects</a:t>
            </a:r>
          </a:p>
          <a:p>
            <a:pPr lvl="1"/>
            <a:r>
              <a:rPr lang="en-US" dirty="0" smtClean="0"/>
              <a:t>Lists</a:t>
            </a:r>
          </a:p>
          <a:p>
            <a:r>
              <a:rPr lang="en-US" dirty="0" smtClean="0"/>
              <a:t>Binding failures are “silent”</a:t>
            </a:r>
            <a:endParaRPr lang="en-US" dirty="0"/>
          </a:p>
        </p:txBody>
      </p:sp>
    </p:spTree>
    <p:extLst>
      <p:ext uri="{BB962C8B-B14F-4D97-AF65-F5344CB8AC3E}">
        <p14:creationId xmlns:p14="http://schemas.microsoft.com/office/powerpoint/2010/main" val="118196121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 Modes</a:t>
            </a:r>
            <a:endParaRPr lang="en-US" dirty="0"/>
          </a:p>
        </p:txBody>
      </p:sp>
      <p:sp>
        <p:nvSpPr>
          <p:cNvPr id="3" name="Content Placeholder 2"/>
          <p:cNvSpPr>
            <a:spLocks noGrp="1"/>
          </p:cNvSpPr>
          <p:nvPr>
            <p:ph idx="1"/>
          </p:nvPr>
        </p:nvSpPr>
        <p:spPr/>
        <p:txBody>
          <a:bodyPr>
            <a:normAutofit fontScale="85000" lnSpcReduction="20000"/>
          </a:bodyPr>
          <a:lstStyle/>
          <a:p>
            <a:r>
              <a:rPr lang="en-US" dirty="0" err="1" smtClean="0"/>
              <a:t>OneWay</a:t>
            </a:r>
            <a:endParaRPr lang="en-US" dirty="0" smtClean="0"/>
          </a:p>
          <a:p>
            <a:pPr lvl="1"/>
            <a:r>
              <a:rPr lang="en-US" dirty="0" smtClean="0"/>
              <a:t>Target property is updated when the source property changes</a:t>
            </a:r>
          </a:p>
          <a:p>
            <a:r>
              <a:rPr lang="en-US" dirty="0" err="1" smtClean="0"/>
              <a:t>TwoWay</a:t>
            </a:r>
            <a:endParaRPr lang="en-US" dirty="0" smtClean="0"/>
          </a:p>
          <a:p>
            <a:pPr lvl="1"/>
            <a:r>
              <a:rPr lang="en-US" dirty="0" smtClean="0"/>
              <a:t>Target property is updated when the source changes and the source property is updated when the target property changes</a:t>
            </a:r>
          </a:p>
          <a:p>
            <a:r>
              <a:rPr lang="en-US" dirty="0" err="1" smtClean="0"/>
              <a:t>OneTime</a:t>
            </a:r>
            <a:endParaRPr lang="en-US" dirty="0" smtClean="0"/>
          </a:p>
          <a:p>
            <a:pPr lvl="1"/>
            <a:r>
              <a:rPr lang="en-US" dirty="0" err="1" smtClean="0"/>
              <a:t>OneWay</a:t>
            </a:r>
            <a:r>
              <a:rPr lang="en-US" dirty="0" smtClean="0"/>
              <a:t> that only fires when the XAML is rendered</a:t>
            </a:r>
          </a:p>
          <a:p>
            <a:r>
              <a:rPr lang="en-US" dirty="0" err="1" smtClean="0"/>
              <a:t>OneWayToSource</a:t>
            </a:r>
            <a:endParaRPr lang="en-US" dirty="0" smtClean="0"/>
          </a:p>
          <a:p>
            <a:pPr lvl="1"/>
            <a:r>
              <a:rPr lang="en-US" dirty="0" err="1" smtClean="0"/>
              <a:t>OneWay</a:t>
            </a:r>
            <a:r>
              <a:rPr lang="en-US" dirty="0" smtClean="0"/>
              <a:t> in reverse</a:t>
            </a:r>
          </a:p>
          <a:p>
            <a:r>
              <a:rPr lang="en-US" dirty="0" smtClean="0"/>
              <a:t>Default</a:t>
            </a:r>
          </a:p>
          <a:p>
            <a:pPr lvl="1"/>
            <a:r>
              <a:rPr lang="en-US" dirty="0" smtClean="0"/>
              <a:t>Base on the target property.  User settable are two way.</a:t>
            </a:r>
          </a:p>
          <a:p>
            <a:pPr lvl="1"/>
            <a:endParaRPr lang="en-US" dirty="0"/>
          </a:p>
        </p:txBody>
      </p:sp>
    </p:spTree>
    <p:extLst>
      <p:ext uri="{BB962C8B-B14F-4D97-AF65-F5344CB8AC3E}">
        <p14:creationId xmlns:p14="http://schemas.microsoft.com/office/powerpoint/2010/main" val="110496018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 Updates</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PropertyChanged</a:t>
            </a:r>
            <a:endParaRPr lang="en-US" dirty="0" smtClean="0"/>
          </a:p>
          <a:p>
            <a:pPr lvl="1"/>
            <a:r>
              <a:rPr lang="en-US" dirty="0" smtClean="0"/>
              <a:t>Updates when the property is changed</a:t>
            </a:r>
          </a:p>
          <a:p>
            <a:pPr lvl="1"/>
            <a:r>
              <a:rPr lang="en-US" dirty="0" smtClean="0"/>
              <a:t>Default for checkbox, </a:t>
            </a:r>
            <a:r>
              <a:rPr lang="en-US" dirty="0" err="1" smtClean="0"/>
              <a:t>radiobutton</a:t>
            </a:r>
            <a:r>
              <a:rPr lang="en-US" dirty="0" smtClean="0"/>
              <a:t>, etc.</a:t>
            </a:r>
          </a:p>
          <a:p>
            <a:r>
              <a:rPr lang="en-US" dirty="0" err="1" smtClean="0"/>
              <a:t>LostFocus</a:t>
            </a:r>
            <a:endParaRPr lang="en-US" dirty="0" smtClean="0"/>
          </a:p>
          <a:p>
            <a:pPr lvl="1"/>
            <a:r>
              <a:rPr lang="en-US" dirty="0" smtClean="0"/>
              <a:t>Updates when the property loses focus</a:t>
            </a:r>
          </a:p>
          <a:p>
            <a:pPr lvl="1"/>
            <a:r>
              <a:rPr lang="en-US" dirty="0" smtClean="0"/>
              <a:t>Default for a text box</a:t>
            </a:r>
          </a:p>
          <a:p>
            <a:r>
              <a:rPr lang="en-US" dirty="0" smtClean="0"/>
              <a:t>Explicit</a:t>
            </a:r>
          </a:p>
          <a:p>
            <a:pPr lvl="1"/>
            <a:r>
              <a:rPr lang="en-US" dirty="0" smtClean="0"/>
              <a:t>Only updates when called through code</a:t>
            </a:r>
          </a:p>
          <a:p>
            <a:r>
              <a:rPr lang="en-US" dirty="0" smtClean="0"/>
              <a:t>Default</a:t>
            </a:r>
          </a:p>
        </p:txBody>
      </p:sp>
    </p:spTree>
    <p:extLst>
      <p:ext uri="{BB962C8B-B14F-4D97-AF65-F5344CB8AC3E}">
        <p14:creationId xmlns:p14="http://schemas.microsoft.com/office/powerpoint/2010/main" val="318622055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Setting the Binding Target</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ElementName</a:t>
            </a:r>
            <a:endParaRPr lang="en-US" dirty="0" smtClean="0"/>
          </a:p>
          <a:p>
            <a:pPr lvl="1"/>
            <a:r>
              <a:rPr lang="en-US" dirty="0" err="1" smtClean="0"/>
              <a:t>UIElement</a:t>
            </a:r>
            <a:r>
              <a:rPr lang="en-US" dirty="0" smtClean="0"/>
              <a:t> in the same XAML tree</a:t>
            </a:r>
          </a:p>
          <a:p>
            <a:r>
              <a:rPr lang="en-US" dirty="0" smtClean="0"/>
              <a:t>Source</a:t>
            </a:r>
          </a:p>
          <a:p>
            <a:pPr lvl="1"/>
            <a:r>
              <a:rPr lang="en-US" dirty="0" smtClean="0"/>
              <a:t>Points directly to a source object</a:t>
            </a:r>
          </a:p>
          <a:p>
            <a:r>
              <a:rPr lang="en-US" dirty="0" err="1" smtClean="0"/>
              <a:t>RelativeSource</a:t>
            </a:r>
            <a:endParaRPr lang="en-US" dirty="0" smtClean="0"/>
          </a:p>
          <a:p>
            <a:pPr lvl="1"/>
            <a:r>
              <a:rPr lang="en-US" dirty="0" smtClean="0"/>
              <a:t>Used to locate another object in a relative position to the element being bound</a:t>
            </a:r>
          </a:p>
          <a:p>
            <a:pPr lvl="1"/>
            <a:r>
              <a:rPr lang="en-US" dirty="0" smtClean="0"/>
              <a:t>Used mainly in data templates</a:t>
            </a:r>
          </a:p>
          <a:p>
            <a:r>
              <a:rPr lang="en-US" dirty="0" err="1" smtClean="0"/>
              <a:t>DataContext</a:t>
            </a:r>
            <a:endParaRPr lang="en-US" dirty="0" smtClean="0"/>
          </a:p>
          <a:p>
            <a:pPr lvl="1"/>
            <a:r>
              <a:rPr lang="en-US" dirty="0" smtClean="0"/>
              <a:t>Set the source for multiple elements in one statement</a:t>
            </a:r>
            <a:endParaRPr lang="en-US" dirty="0"/>
          </a:p>
        </p:txBody>
      </p:sp>
    </p:spTree>
    <p:extLst>
      <p:ext uri="{BB962C8B-B14F-4D97-AF65-F5344CB8AC3E}">
        <p14:creationId xmlns:p14="http://schemas.microsoft.com/office/powerpoint/2010/main" val="61378750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Binding Expression</a:t>
            </a:r>
            <a:endParaRPr lang="en-US" dirty="0"/>
          </a:p>
        </p:txBody>
      </p:sp>
      <p:sp>
        <p:nvSpPr>
          <p:cNvPr id="4" name="Content Placeholder 3"/>
          <p:cNvSpPr>
            <a:spLocks noGrp="1"/>
          </p:cNvSpPr>
          <p:nvPr>
            <p:ph sz="half" idx="1"/>
          </p:nvPr>
        </p:nvSpPr>
        <p:spPr/>
        <p:txBody>
          <a:bodyPr/>
          <a:lstStyle/>
          <a:p>
            <a:r>
              <a:rPr lang="en-US" dirty="0" smtClean="0"/>
              <a:t>Starts with Binding</a:t>
            </a:r>
          </a:p>
          <a:p>
            <a:r>
              <a:rPr lang="en-US" dirty="0" smtClean="0"/>
              <a:t>Then can contain</a:t>
            </a:r>
          </a:p>
          <a:p>
            <a:pPr lvl="1"/>
            <a:r>
              <a:rPr lang="en-US" dirty="0" smtClean="0"/>
              <a:t>Target</a:t>
            </a:r>
          </a:p>
          <a:p>
            <a:pPr lvl="1"/>
            <a:r>
              <a:rPr lang="en-US" dirty="0" smtClean="0"/>
              <a:t>Path</a:t>
            </a:r>
          </a:p>
          <a:p>
            <a:pPr lvl="1"/>
            <a:r>
              <a:rPr lang="en-US" dirty="0" smtClean="0"/>
              <a:t>Mode</a:t>
            </a:r>
          </a:p>
          <a:p>
            <a:pPr lvl="1"/>
            <a:r>
              <a:rPr lang="en-US" dirty="0" err="1" smtClean="0"/>
              <a:t>UpdateSourceTrigger</a:t>
            </a:r>
            <a:endParaRPr lang="en-US" dirty="0" smtClean="0"/>
          </a:p>
          <a:p>
            <a:pPr lvl="1"/>
            <a:r>
              <a:rPr lang="en-US" dirty="0" err="1" smtClean="0"/>
              <a:t>TargetNullValue</a:t>
            </a:r>
            <a:endParaRPr lang="en-US" dirty="0" smtClean="0"/>
          </a:p>
          <a:p>
            <a:pPr lvl="1"/>
            <a:r>
              <a:rPr lang="en-US" dirty="0" smtClean="0"/>
              <a:t>Delay</a:t>
            </a:r>
          </a:p>
          <a:p>
            <a:endParaRPr lang="en-US" dirty="0"/>
          </a:p>
        </p:txBody>
      </p:sp>
      <p:sp>
        <p:nvSpPr>
          <p:cNvPr id="5" name="Text Placeholder 4"/>
          <p:cNvSpPr>
            <a:spLocks noGrp="1"/>
          </p:cNvSpPr>
          <p:nvPr>
            <p:ph type="body" sz="quarter" idx="10"/>
          </p:nvPr>
        </p:nvSpPr>
        <p:spPr/>
        <p:txBody>
          <a:bodyPr/>
          <a:lstStyle/>
          <a:p>
            <a:r>
              <a:rPr lang="en-US">
                <a:solidFill>
                  <a:srgbClr val="000000"/>
                </a:solidFill>
              </a:rPr>
              <a:t>Text={Binding ElementName=Foo,</a:t>
            </a:r>
            <a:br>
              <a:rPr lang="en-US">
                <a:solidFill>
                  <a:srgbClr val="000000"/>
                </a:solidFill>
              </a:rPr>
            </a:br>
            <a:r>
              <a:rPr lang="en-US">
                <a:solidFill>
                  <a:srgbClr val="000000"/>
                </a:solidFill>
              </a:rPr>
              <a:t> Path=Value, Mode=TwoWay, </a:t>
            </a:r>
            <a:br>
              <a:rPr lang="en-US">
                <a:solidFill>
                  <a:srgbClr val="000000"/>
                </a:solidFill>
              </a:rPr>
            </a:br>
            <a:r>
              <a:rPr lang="en-US">
                <a:solidFill>
                  <a:srgbClr val="000000"/>
                </a:solidFill>
              </a:rPr>
              <a:t>    UpdateSourceTrigger= </a:t>
            </a:r>
            <a:br>
              <a:rPr lang="en-US">
                <a:solidFill>
                  <a:srgbClr val="000000"/>
                </a:solidFill>
              </a:rPr>
            </a:br>
            <a:r>
              <a:rPr lang="en-US">
                <a:solidFill>
                  <a:srgbClr val="000000"/>
                </a:solidFill>
              </a:rPr>
              <a:t>        PropertyChanged, </a:t>
            </a:r>
            <a:br>
              <a:rPr lang="en-US">
                <a:solidFill>
                  <a:srgbClr val="000000"/>
                </a:solidFill>
              </a:rPr>
            </a:br>
            <a:r>
              <a:rPr lang="en-US">
                <a:solidFill>
                  <a:srgbClr val="000000"/>
                </a:solidFill>
              </a:rPr>
              <a:t>    TargetNullValue=[N/A]}</a:t>
            </a:r>
            <a:endParaRPr lang="en-US"/>
          </a:p>
          <a:p>
            <a:r>
              <a:rPr lang="en-US"/>
              <a:t/>
            </a:r>
            <a:br>
              <a:rPr lang="en-US"/>
            </a:br>
            <a:endParaRPr lang="en-US" dirty="0"/>
          </a:p>
        </p:txBody>
      </p:sp>
    </p:spTree>
    <p:extLst>
      <p:ext uri="{BB962C8B-B14F-4D97-AF65-F5344CB8AC3E}">
        <p14:creationId xmlns:p14="http://schemas.microsoft.com/office/powerpoint/2010/main" val="132319593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Setting Bindings in Code</a:t>
            </a:r>
            <a:endParaRPr lang="en-US" dirty="0"/>
          </a:p>
        </p:txBody>
      </p:sp>
      <p:sp>
        <p:nvSpPr>
          <p:cNvPr id="5" name="Content Placeholder 4"/>
          <p:cNvSpPr>
            <a:spLocks noGrp="1"/>
          </p:cNvSpPr>
          <p:nvPr>
            <p:ph sz="half" idx="1"/>
          </p:nvPr>
        </p:nvSpPr>
        <p:spPr/>
        <p:txBody>
          <a:bodyPr>
            <a:normAutofit fontScale="92500" lnSpcReduction="20000"/>
          </a:bodyPr>
          <a:lstStyle/>
          <a:p>
            <a:r>
              <a:rPr lang="en-US" dirty="0" smtClean="0"/>
              <a:t>Everything you can do in XAML you can do in code</a:t>
            </a:r>
          </a:p>
          <a:p>
            <a:r>
              <a:rPr lang="en-US" dirty="0" smtClean="0"/>
              <a:t>Create a Binding object</a:t>
            </a:r>
          </a:p>
          <a:p>
            <a:r>
              <a:rPr lang="en-US" dirty="0" smtClean="0"/>
              <a:t>Set the properties</a:t>
            </a:r>
          </a:p>
          <a:p>
            <a:r>
              <a:rPr lang="en-US" dirty="0" smtClean="0"/>
              <a:t>Call </a:t>
            </a:r>
            <a:r>
              <a:rPr lang="en-US" dirty="0" err="1" smtClean="0"/>
              <a:t>SetBinding</a:t>
            </a:r>
            <a:r>
              <a:rPr lang="en-US" dirty="0" smtClean="0"/>
              <a:t> on the Element</a:t>
            </a:r>
          </a:p>
          <a:p>
            <a:pPr lvl="1"/>
            <a:r>
              <a:rPr lang="en-US" dirty="0" smtClean="0"/>
              <a:t>Pass in the Binding and the </a:t>
            </a:r>
            <a:r>
              <a:rPr lang="en-US" dirty="0" err="1" smtClean="0"/>
              <a:t>DependencyProperty</a:t>
            </a:r>
            <a:endParaRPr lang="en-US" dirty="0"/>
          </a:p>
        </p:txBody>
      </p:sp>
      <p:sp>
        <p:nvSpPr>
          <p:cNvPr id="6" name="Text Placeholder 5"/>
          <p:cNvSpPr>
            <a:spLocks noGrp="1"/>
          </p:cNvSpPr>
          <p:nvPr>
            <p:ph type="body" sz="quarter" idx="10"/>
          </p:nvPr>
        </p:nvSpPr>
        <p:spPr/>
        <p:txBody>
          <a:bodyPr/>
          <a:lstStyle/>
          <a:p>
            <a:r>
              <a:rPr lang="en-US" sz="2000">
                <a:solidFill>
                  <a:srgbClr val="000000"/>
                </a:solidFill>
              </a:rPr>
              <a:t>Binding binding=</a:t>
            </a:r>
            <a:r>
              <a:rPr lang="en-US" sz="2000">
                <a:solidFill>
                  <a:srgbClr val="0000FF"/>
                </a:solidFill>
              </a:rPr>
              <a:t>new</a:t>
            </a:r>
            <a:r>
              <a:rPr lang="en-US" sz="2000">
                <a:solidFill>
                  <a:srgbClr val="000000"/>
                </a:solidFill>
              </a:rPr>
              <a:t> Binding(); </a:t>
            </a:r>
            <a:br>
              <a:rPr lang="en-US" sz="2000">
                <a:solidFill>
                  <a:srgbClr val="000000"/>
                </a:solidFill>
              </a:rPr>
            </a:br>
            <a:r>
              <a:rPr lang="en-US" sz="2000">
                <a:solidFill>
                  <a:srgbClr val="000000"/>
                </a:solidFill>
              </a:rPr>
              <a:t>binding.Source = &lt;some </a:t>
            </a:r>
            <a:r>
              <a:rPr lang="en-US" sz="2000">
                <a:solidFill>
                  <a:srgbClr val="0000FF"/>
                </a:solidFill>
              </a:rPr>
              <a:t>object</a:t>
            </a:r>
            <a:r>
              <a:rPr lang="en-US" sz="2000">
                <a:solidFill>
                  <a:srgbClr val="000000"/>
                </a:solidFill>
              </a:rPr>
              <a:t>&gt;; </a:t>
            </a:r>
            <a:br>
              <a:rPr lang="en-US" sz="2000">
                <a:solidFill>
                  <a:srgbClr val="000000"/>
                </a:solidFill>
              </a:rPr>
            </a:br>
            <a:r>
              <a:rPr lang="en-US" sz="2000">
                <a:solidFill>
                  <a:srgbClr val="000000"/>
                </a:solidFill>
              </a:rPr>
              <a:t>binding.Path = &lt;some property&gt;; </a:t>
            </a:r>
            <a:br>
              <a:rPr lang="en-US" sz="2000">
                <a:solidFill>
                  <a:srgbClr val="000000"/>
                </a:solidFill>
              </a:rPr>
            </a:br>
            <a:r>
              <a:rPr lang="en-US" sz="2000">
                <a:solidFill>
                  <a:srgbClr val="000000"/>
                </a:solidFill>
              </a:rPr>
              <a:t>binding.Mode = BindingMode.TwoWay; </a:t>
            </a:r>
            <a:br>
              <a:rPr lang="en-US" sz="2000">
                <a:solidFill>
                  <a:srgbClr val="000000"/>
                </a:solidFill>
              </a:rPr>
            </a:br>
            <a:r>
              <a:rPr lang="en-US" sz="2000">
                <a:solidFill>
                  <a:srgbClr val="000000"/>
                </a:solidFill>
              </a:rPr>
              <a:t>myControl.SetBinding( </a:t>
            </a:r>
            <a:br>
              <a:rPr lang="en-US" sz="2000">
                <a:solidFill>
                  <a:srgbClr val="000000"/>
                </a:solidFill>
              </a:rPr>
            </a:br>
            <a:r>
              <a:rPr lang="en-US" sz="2000">
                <a:solidFill>
                  <a:srgbClr val="000000"/>
                </a:solidFill>
              </a:rPr>
              <a:t>    TextBox.Text,binding);</a:t>
            </a:r>
            <a:endParaRPr lang="en-US" sz="2000"/>
          </a:p>
          <a:p>
            <a:r>
              <a:rPr lang="en-US" sz="2000"/>
              <a:t/>
            </a:r>
            <a:br>
              <a:rPr lang="en-US" sz="2000"/>
            </a:br>
            <a:endParaRPr lang="en-US" sz="2000" dirty="0"/>
          </a:p>
        </p:txBody>
      </p:sp>
    </p:spTree>
    <p:extLst>
      <p:ext uri="{BB962C8B-B14F-4D97-AF65-F5344CB8AC3E}">
        <p14:creationId xmlns:p14="http://schemas.microsoft.com/office/powerpoint/2010/main" val="89216219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Binding Info From Code</a:t>
            </a:r>
            <a:endParaRPr lang="en-US" dirty="0"/>
          </a:p>
        </p:txBody>
      </p:sp>
      <p:sp>
        <p:nvSpPr>
          <p:cNvPr id="4" name="Content Placeholder 3"/>
          <p:cNvSpPr>
            <a:spLocks noGrp="1"/>
          </p:cNvSpPr>
          <p:nvPr>
            <p:ph sz="half" idx="1"/>
          </p:nvPr>
        </p:nvSpPr>
        <p:spPr/>
        <p:txBody>
          <a:bodyPr>
            <a:normAutofit fontScale="92500" lnSpcReduction="20000"/>
          </a:bodyPr>
          <a:lstStyle/>
          <a:p>
            <a:r>
              <a:rPr lang="en-US" dirty="0" smtClean="0"/>
              <a:t>New in WPF 4.5</a:t>
            </a:r>
          </a:p>
          <a:p>
            <a:r>
              <a:rPr lang="en-US" dirty="0" smtClean="0"/>
              <a:t>Call </a:t>
            </a:r>
            <a:r>
              <a:rPr lang="en-US" dirty="0" err="1" smtClean="0"/>
              <a:t>GetBinding</a:t>
            </a:r>
            <a:r>
              <a:rPr lang="en-US" dirty="0" smtClean="0"/>
              <a:t> on </a:t>
            </a:r>
            <a:r>
              <a:rPr lang="en-US" dirty="0" err="1" smtClean="0"/>
              <a:t>BindingOperations</a:t>
            </a:r>
            <a:endParaRPr lang="en-US" dirty="0" smtClean="0"/>
          </a:p>
          <a:p>
            <a:r>
              <a:rPr lang="en-US" dirty="0" smtClean="0"/>
              <a:t>Pass in</a:t>
            </a:r>
          </a:p>
          <a:p>
            <a:pPr lvl="1"/>
            <a:r>
              <a:rPr lang="en-US" dirty="0" smtClean="0"/>
              <a:t>Element name</a:t>
            </a:r>
          </a:p>
          <a:p>
            <a:pPr lvl="1"/>
            <a:r>
              <a:rPr lang="en-US" dirty="0" smtClean="0"/>
              <a:t>Dependency Property</a:t>
            </a:r>
          </a:p>
          <a:p>
            <a:r>
              <a:rPr lang="en-US" dirty="0" smtClean="0"/>
              <a:t>Can also call </a:t>
            </a:r>
            <a:r>
              <a:rPr lang="en-US" dirty="0" err="1" smtClean="0"/>
              <a:t>GetBindingExpression</a:t>
            </a:r>
            <a:endParaRPr lang="en-US" dirty="0" smtClean="0"/>
          </a:p>
          <a:p>
            <a:pPr lvl="1"/>
            <a:r>
              <a:rPr lang="en-US" dirty="0" smtClean="0"/>
              <a:t>Returns the </a:t>
            </a:r>
            <a:r>
              <a:rPr lang="en-US" dirty="0" err="1" smtClean="0"/>
              <a:t>ResolvedSource</a:t>
            </a:r>
            <a:r>
              <a:rPr lang="en-US" dirty="0" smtClean="0"/>
              <a:t> property</a:t>
            </a:r>
            <a:endParaRPr lang="en-US" dirty="0"/>
          </a:p>
        </p:txBody>
      </p:sp>
      <p:sp>
        <p:nvSpPr>
          <p:cNvPr id="5" name="Text Placeholder 4"/>
          <p:cNvSpPr>
            <a:spLocks noGrp="1"/>
          </p:cNvSpPr>
          <p:nvPr>
            <p:ph type="body" sz="quarter" idx="10"/>
          </p:nvPr>
        </p:nvSpPr>
        <p:spPr>
          <a:xfrm>
            <a:off x="6003925" y="1554163"/>
            <a:ext cx="5578475" cy="4770437"/>
          </a:xfrm>
        </p:spPr>
        <p:txBody>
          <a:bodyPr/>
          <a:lstStyle/>
          <a:p>
            <a:r>
              <a:rPr lang="en-US">
                <a:solidFill>
                  <a:srgbClr val="000000"/>
                </a:solidFill>
              </a:rPr>
              <a:t>BindingOperations. </a:t>
            </a:r>
            <a:br>
              <a:rPr lang="en-US">
                <a:solidFill>
                  <a:srgbClr val="000000"/>
                </a:solidFill>
              </a:rPr>
            </a:br>
            <a:r>
              <a:rPr lang="en-US">
                <a:solidFill>
                  <a:srgbClr val="000000"/>
                </a:solidFill>
              </a:rPr>
              <a:t>    GetBinding( </a:t>
            </a:r>
            <a:br>
              <a:rPr lang="en-US">
                <a:solidFill>
                  <a:srgbClr val="000000"/>
                </a:solidFill>
              </a:rPr>
            </a:br>
            <a:r>
              <a:rPr lang="en-US">
                <a:solidFill>
                  <a:srgbClr val="000000"/>
                </a:solidFill>
              </a:rPr>
              <a:t>        myTextBox,TextBox.Text); </a:t>
            </a:r>
            <a:br>
              <a:rPr lang="en-US">
                <a:solidFill>
                  <a:srgbClr val="000000"/>
                </a:solidFill>
              </a:rPr>
            </a:br>
            <a:r>
              <a:rPr lang="en-US">
                <a:solidFill>
                  <a:srgbClr val="000000"/>
                </a:solidFill>
              </a:rPr>
              <a:t/>
            </a:r>
            <a:br>
              <a:rPr lang="en-US">
                <a:solidFill>
                  <a:srgbClr val="000000"/>
                </a:solidFill>
              </a:rPr>
            </a:br>
            <a:r>
              <a:rPr lang="en-US">
                <a:solidFill>
                  <a:srgbClr val="000000"/>
                </a:solidFill>
              </a:rPr>
              <a:t>BindingOperations. </a:t>
            </a:r>
            <a:br>
              <a:rPr lang="en-US">
                <a:solidFill>
                  <a:srgbClr val="000000"/>
                </a:solidFill>
              </a:rPr>
            </a:br>
            <a:r>
              <a:rPr lang="en-US">
                <a:solidFill>
                  <a:srgbClr val="000000"/>
                </a:solidFill>
              </a:rPr>
              <a:t>    GetBindingExpression( </a:t>
            </a:r>
            <a:br>
              <a:rPr lang="en-US">
                <a:solidFill>
                  <a:srgbClr val="000000"/>
                </a:solidFill>
              </a:rPr>
            </a:br>
            <a:r>
              <a:rPr lang="en-US">
                <a:solidFill>
                  <a:srgbClr val="000000"/>
                </a:solidFill>
              </a:rPr>
              <a:t>        myTextBox,TextBox.Text); </a:t>
            </a:r>
            <a:br>
              <a:rPr lang="en-US">
                <a:solidFill>
                  <a:srgbClr val="000000"/>
                </a:solidFill>
              </a:rPr>
            </a:br>
            <a:r>
              <a:rPr lang="en-US">
                <a:solidFill>
                  <a:srgbClr val="000000"/>
                </a:solidFill>
              </a:rPr>
              <a:t/>
            </a:r>
            <a:br>
              <a:rPr lang="en-US">
                <a:solidFill>
                  <a:srgbClr val="000000"/>
                </a:solidFill>
              </a:rPr>
            </a:br>
            <a:endParaRPr lang="en-US"/>
          </a:p>
          <a:p>
            <a:r>
              <a:rPr lang="en-US"/>
              <a:t/>
            </a:r>
            <a:br>
              <a:rPr lang="en-US"/>
            </a:br>
            <a:endParaRPr lang="en-US" dirty="0"/>
          </a:p>
        </p:txBody>
      </p:sp>
    </p:spTree>
    <p:extLst>
      <p:ext uri="{BB962C8B-B14F-4D97-AF65-F5344CB8AC3E}">
        <p14:creationId xmlns:p14="http://schemas.microsoft.com/office/powerpoint/2010/main" val="191825621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Element Binding</a:t>
            </a:r>
            <a:endParaRPr lang="en-US" dirty="0"/>
          </a:p>
        </p:txBody>
      </p:sp>
      <p:sp>
        <p:nvSpPr>
          <p:cNvPr id="2" name="Content Placeholder 1"/>
          <p:cNvSpPr>
            <a:spLocks noGrp="1"/>
          </p:cNvSpPr>
          <p:nvPr>
            <p:ph idx="1"/>
          </p:nvPr>
        </p:nvSpPr>
        <p:spPr/>
        <p:txBody>
          <a:bodyPr/>
          <a:lstStyle/>
          <a:p>
            <a:r>
              <a:rPr lang="en-US" dirty="0" smtClean="0"/>
              <a:t>Allows for powerful UI constructs all defined in XAML</a:t>
            </a:r>
          </a:p>
          <a:p>
            <a:r>
              <a:rPr lang="en-US" dirty="0" smtClean="0"/>
              <a:t>Can bind elements value directly to another elements</a:t>
            </a:r>
          </a:p>
          <a:p>
            <a:pPr lvl="1"/>
            <a:r>
              <a:rPr lang="en-US" dirty="0" smtClean="0"/>
              <a:t>No more coding “</a:t>
            </a:r>
            <a:r>
              <a:rPr lang="en-US" dirty="0" err="1" smtClean="0"/>
              <a:t>onChanged</a:t>
            </a:r>
            <a:r>
              <a:rPr lang="en-US" dirty="0" smtClean="0"/>
              <a:t>” events!</a:t>
            </a:r>
          </a:p>
          <a:p>
            <a:r>
              <a:rPr lang="en-US" dirty="0" smtClean="0"/>
              <a:t>Example: Master Detail layouts</a:t>
            </a:r>
          </a:p>
          <a:p>
            <a:endParaRPr lang="en-US" dirty="0"/>
          </a:p>
        </p:txBody>
      </p:sp>
    </p:spTree>
    <p:extLst>
      <p:ext uri="{BB962C8B-B14F-4D97-AF65-F5344CB8AC3E}">
        <p14:creationId xmlns:p14="http://schemas.microsoft.com/office/powerpoint/2010/main" val="215134331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Element Binding</a:t>
            </a:r>
            <a:endParaRPr lang="en-US" dirty="0"/>
          </a:p>
        </p:txBody>
      </p:sp>
      <p:sp>
        <p:nvSpPr>
          <p:cNvPr id="5" name="Content Placeholder 4"/>
          <p:cNvSpPr>
            <a:spLocks noGrp="1"/>
          </p:cNvSpPr>
          <p:nvPr>
            <p:ph sz="half" idx="1"/>
          </p:nvPr>
        </p:nvSpPr>
        <p:spPr/>
        <p:txBody>
          <a:bodyPr/>
          <a:lstStyle/>
          <a:p>
            <a:r>
              <a:rPr lang="en-US" dirty="0" smtClean="0"/>
              <a:t>Target property doesn’t know it’s being bound to</a:t>
            </a:r>
          </a:p>
          <a:p>
            <a:r>
              <a:rPr lang="en-US" dirty="0" smtClean="0"/>
              <a:t>Multiple bindings can be created</a:t>
            </a:r>
            <a:endParaRPr lang="en-US" dirty="0"/>
          </a:p>
        </p:txBody>
      </p:sp>
      <p:sp>
        <p:nvSpPr>
          <p:cNvPr id="6" name="Text Placeholder 5"/>
          <p:cNvSpPr>
            <a:spLocks noGrp="1"/>
          </p:cNvSpPr>
          <p:nvPr>
            <p:ph type="body" sz="quarter" idx="10"/>
          </p:nvPr>
        </p:nvSpPr>
        <p:spPr/>
        <p:txBody>
          <a:bodyPr/>
          <a:lstStyle/>
          <a:p>
            <a:r>
              <a:rPr lang="en-US" sz="1800">
                <a:solidFill>
                  <a:srgbClr val="0000FF"/>
                </a:solidFill>
              </a:rPr>
              <a:t>&lt;</a:t>
            </a:r>
            <a:r>
              <a:rPr lang="en-US" sz="1800">
                <a:solidFill>
                  <a:srgbClr val="800000"/>
                </a:solidFill>
              </a:rPr>
              <a:t>Label </a:t>
            </a:r>
            <a:r>
              <a:rPr lang="en-US" sz="1800">
                <a:solidFill>
                  <a:srgbClr val="FF0000"/>
                </a:solidFill>
              </a:rPr>
              <a:t>Grid.Row</a:t>
            </a:r>
            <a:r>
              <a:rPr lang="en-US" sz="1800">
                <a:solidFill>
                  <a:srgbClr val="0000FF"/>
                </a:solidFill>
              </a:rPr>
              <a:t>="4"</a:t>
            </a:r>
            <a:r>
              <a:rPr lang="en-US" sz="1800">
                <a:solidFill>
                  <a:srgbClr val="FF0000"/>
                </a:solidFill>
              </a:rPr>
              <a:t> Name</a:t>
            </a:r>
            <a:r>
              <a:rPr lang="en-US" sz="1800">
                <a:solidFill>
                  <a:srgbClr val="0000FF"/>
                </a:solidFill>
              </a:rPr>
              <a:t>="label1"</a:t>
            </a:r>
            <a:r>
              <a:rPr lang="en-US" sz="1800">
                <a:solidFill>
                  <a:srgbClr val="FF0000"/>
                </a:solidFill>
              </a:rPr>
              <a:t> </a:t>
            </a:r>
            <a:br>
              <a:rPr lang="en-US" sz="1800">
                <a:solidFill>
                  <a:srgbClr val="FF0000"/>
                </a:solidFill>
              </a:rPr>
            </a:br>
            <a:r>
              <a:rPr lang="en-US" sz="1800">
                <a:solidFill>
                  <a:srgbClr val="FF0000"/>
                </a:solidFill>
              </a:rPr>
              <a:t>  Content</a:t>
            </a:r>
            <a:r>
              <a:rPr lang="en-US" sz="1800">
                <a:solidFill>
                  <a:srgbClr val="0000FF"/>
                </a:solidFill>
              </a:rPr>
              <a:t>="{Binding ElementName=textBox1, Path=Text,Mode=TwoWay, UpdateSourceTrigger=PropertyChanged}"</a:t>
            </a:r>
            <a:r>
              <a:rPr lang="en-US" sz="1800">
                <a:solidFill>
                  <a:srgbClr val="FF0000"/>
                </a:solidFill>
              </a:rPr>
              <a:t> </a:t>
            </a:r>
            <a:br>
              <a:rPr lang="en-US" sz="1800">
                <a:solidFill>
                  <a:srgbClr val="FF0000"/>
                </a:solidFill>
              </a:rPr>
            </a:br>
            <a:r>
              <a:rPr lang="en-US" sz="1800">
                <a:solidFill>
                  <a:srgbClr val="FF0000"/>
                </a:solidFill>
              </a:rPr>
              <a:t>  FontSize</a:t>
            </a:r>
            <a:r>
              <a:rPr lang="en-US" sz="1800">
                <a:solidFill>
                  <a:srgbClr val="0000FF"/>
                </a:solidFill>
              </a:rPr>
              <a:t>="{Binding </a:t>
            </a:r>
            <a:br>
              <a:rPr lang="en-US" sz="1800">
                <a:solidFill>
                  <a:srgbClr val="0000FF"/>
                </a:solidFill>
              </a:rPr>
            </a:br>
            <a:r>
              <a:rPr lang="en-US" sz="1800">
                <a:solidFill>
                  <a:srgbClr val="0000FF"/>
                </a:solidFill>
              </a:rPr>
              <a:t>    ElementName=FontSlider, </a:t>
            </a:r>
            <a:br>
              <a:rPr lang="en-US" sz="1800">
                <a:solidFill>
                  <a:srgbClr val="0000FF"/>
                </a:solidFill>
              </a:rPr>
            </a:br>
            <a:r>
              <a:rPr lang="en-US" sz="1800">
                <a:solidFill>
                  <a:srgbClr val="0000FF"/>
                </a:solidFill>
              </a:rPr>
              <a:t>    Path=Value,Mode=TwoWay}"</a:t>
            </a:r>
            <a:r>
              <a:rPr lang="en-US" sz="1800">
                <a:solidFill>
                  <a:srgbClr val="FF0000"/>
                </a:solidFill>
              </a:rPr>
              <a:t> </a:t>
            </a:r>
            <a:br>
              <a:rPr lang="en-US" sz="1800">
                <a:solidFill>
                  <a:srgbClr val="FF0000"/>
                </a:solidFill>
              </a:rPr>
            </a:br>
            <a:r>
              <a:rPr lang="en-US" sz="1800">
                <a:solidFill>
                  <a:srgbClr val="FF0000"/>
                </a:solidFill>
              </a:rPr>
              <a:t>  Foreground</a:t>
            </a:r>
            <a:r>
              <a:rPr lang="en-US" sz="1800">
                <a:solidFill>
                  <a:srgbClr val="0000FF"/>
                </a:solidFill>
              </a:rPr>
              <a:t>="{Binding </a:t>
            </a:r>
            <a:br>
              <a:rPr lang="en-US" sz="1800">
                <a:solidFill>
                  <a:srgbClr val="0000FF"/>
                </a:solidFill>
              </a:rPr>
            </a:br>
            <a:r>
              <a:rPr lang="en-US" sz="1800">
                <a:solidFill>
                  <a:srgbClr val="0000FF"/>
                </a:solidFill>
              </a:rPr>
              <a:t>    ElementName=lstColors, </a:t>
            </a:r>
            <a:br>
              <a:rPr lang="en-US" sz="1800">
                <a:solidFill>
                  <a:srgbClr val="0000FF"/>
                </a:solidFill>
              </a:rPr>
            </a:br>
            <a:r>
              <a:rPr lang="en-US" sz="1800">
                <a:solidFill>
                  <a:srgbClr val="0000FF"/>
                </a:solidFill>
              </a:rPr>
              <a:t>    Path=SelectedItem.Tag,Mode=TwoWay}"&gt;</a:t>
            </a:r>
            <a:r>
              <a:rPr lang="en-US" sz="1800">
                <a:solidFill>
                  <a:srgbClr val="000000"/>
                </a:solidFill>
              </a:rPr>
              <a:t> </a:t>
            </a:r>
            <a:br>
              <a:rPr lang="en-US" sz="1800">
                <a:solidFill>
                  <a:srgbClr val="000000"/>
                </a:solidFill>
              </a:rPr>
            </a:br>
            <a:r>
              <a:rPr lang="en-US" sz="1800">
                <a:solidFill>
                  <a:srgbClr val="0000FF"/>
                </a:solidFill>
              </a:rPr>
              <a:t>&lt;/</a:t>
            </a:r>
            <a:r>
              <a:rPr lang="en-US" sz="1800">
                <a:solidFill>
                  <a:srgbClr val="800000"/>
                </a:solidFill>
              </a:rPr>
              <a:t>Label</a:t>
            </a:r>
            <a:r>
              <a:rPr lang="en-US" sz="1800">
                <a:solidFill>
                  <a:srgbClr val="0000FF"/>
                </a:solidFill>
              </a:rPr>
              <a:t>&gt;</a:t>
            </a:r>
            <a:r>
              <a:rPr lang="en-US" sz="1800">
                <a:solidFill>
                  <a:srgbClr val="000000"/>
                </a:solidFill>
              </a:rPr>
              <a:t> </a:t>
            </a:r>
            <a:br>
              <a:rPr lang="en-US" sz="1800">
                <a:solidFill>
                  <a:srgbClr val="000000"/>
                </a:solidFill>
              </a:rPr>
            </a:br>
            <a:endParaRPr lang="en-US" sz="1800"/>
          </a:p>
          <a:p>
            <a:r>
              <a:rPr lang="en-US" sz="1800"/>
              <a:t/>
            </a:r>
            <a:br>
              <a:rPr lang="en-US" sz="1800"/>
            </a:br>
            <a:endParaRPr lang="en-US" sz="1800" dirty="0"/>
          </a:p>
        </p:txBody>
      </p:sp>
    </p:spTree>
    <p:extLst>
      <p:ext uri="{BB962C8B-B14F-4D97-AF65-F5344CB8AC3E}">
        <p14:creationId xmlns:p14="http://schemas.microsoft.com/office/powerpoint/2010/main" val="252703679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Element </a:t>
            </a:r>
            <a:r>
              <a:rPr lang="en-US" dirty="0" smtClean="0"/>
              <a:t>Binding</a:t>
            </a:r>
            <a:endParaRPr lang="en-US" dirty="0"/>
          </a:p>
        </p:txBody>
      </p:sp>
    </p:spTree>
    <p:extLst>
      <p:ext uri="{BB962C8B-B14F-4D97-AF65-F5344CB8AC3E}">
        <p14:creationId xmlns:p14="http://schemas.microsoft.com/office/powerpoint/2010/main" val="159691411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XAML Basics</a:t>
            </a:r>
            <a:endParaRPr lang="en-US" dirty="0"/>
          </a:p>
        </p:txBody>
      </p:sp>
      <p:sp>
        <p:nvSpPr>
          <p:cNvPr id="6" name="Text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654962718"/>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DataBinding</a:t>
            </a:r>
            <a:endParaRPr lang="en-US" dirty="0"/>
          </a:p>
        </p:txBody>
      </p:sp>
      <p:sp>
        <p:nvSpPr>
          <p:cNvPr id="8" name="Text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2945989664"/>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 to Objects</a:t>
            </a:r>
            <a:endParaRPr lang="en-US" dirty="0"/>
          </a:p>
        </p:txBody>
      </p:sp>
      <p:sp>
        <p:nvSpPr>
          <p:cNvPr id="4" name="Content Placeholder 3"/>
          <p:cNvSpPr>
            <a:spLocks noGrp="1"/>
          </p:cNvSpPr>
          <p:nvPr>
            <p:ph sz="half" idx="1"/>
          </p:nvPr>
        </p:nvSpPr>
        <p:spPr/>
        <p:txBody>
          <a:bodyPr/>
          <a:lstStyle/>
          <a:p>
            <a:r>
              <a:rPr lang="en-US" dirty="0" smtClean="0"/>
              <a:t>Can bind to </a:t>
            </a:r>
          </a:p>
          <a:p>
            <a:pPr lvl="1"/>
            <a:r>
              <a:rPr lang="en-US" dirty="0" smtClean="0"/>
              <a:t>Static objects</a:t>
            </a:r>
          </a:p>
          <a:p>
            <a:pPr lvl="1"/>
            <a:r>
              <a:rPr lang="en-US" dirty="0" smtClean="0"/>
              <a:t>Objects defined as resources</a:t>
            </a:r>
          </a:p>
          <a:p>
            <a:pPr lvl="1"/>
            <a:r>
              <a:rPr lang="en-US" dirty="0" smtClean="0"/>
              <a:t>Any object that is “reachable”</a:t>
            </a:r>
            <a:endParaRPr lang="en-US" dirty="0"/>
          </a:p>
        </p:txBody>
      </p:sp>
      <p:sp>
        <p:nvSpPr>
          <p:cNvPr id="5" name="Text Placeholder 4"/>
          <p:cNvSpPr>
            <a:spLocks noGrp="1"/>
          </p:cNvSpPr>
          <p:nvPr>
            <p:ph type="body" sz="quarter" idx="10"/>
          </p:nvPr>
        </p:nvSpPr>
        <p:spPr/>
        <p:txBody>
          <a:bodyPr/>
          <a:lstStyle/>
          <a:p>
            <a:r>
              <a:rPr lang="en-US">
                <a:solidFill>
                  <a:srgbClr val="000000"/>
                </a:solidFill>
              </a:rPr>
              <a:t>Font="{Binding </a:t>
            </a:r>
            <a:br>
              <a:rPr lang="en-US">
                <a:solidFill>
                  <a:srgbClr val="000000"/>
                </a:solidFill>
              </a:rPr>
            </a:br>
            <a:r>
              <a:rPr lang="en-US">
                <a:solidFill>
                  <a:srgbClr val="000000"/>
                </a:solidFill>
              </a:rPr>
              <a:t>    Source={x:Static </a:t>
            </a:r>
            <a:br>
              <a:rPr lang="en-US">
                <a:solidFill>
                  <a:srgbClr val="000000"/>
                </a:solidFill>
              </a:rPr>
            </a:br>
            <a:r>
              <a:rPr lang="en-US">
                <a:solidFill>
                  <a:srgbClr val="000000"/>
                </a:solidFill>
              </a:rPr>
              <a:t>        SystemFonts.IconFamily}, </a:t>
            </a:r>
            <a:br>
              <a:rPr lang="en-US">
                <a:solidFill>
                  <a:srgbClr val="000000"/>
                </a:solidFill>
              </a:rPr>
            </a:br>
            <a:r>
              <a:rPr lang="en-US">
                <a:solidFill>
                  <a:srgbClr val="000000"/>
                </a:solidFill>
              </a:rPr>
              <a:t>    Path=Source}"</a:t>
            </a:r>
            <a:endParaRPr lang="en-US"/>
          </a:p>
          <a:p>
            <a:r>
              <a:rPr lang="en-US"/>
              <a:t/>
            </a:r>
            <a:br>
              <a:rPr lang="en-US"/>
            </a:br>
            <a:endParaRPr lang="en-US" dirty="0"/>
          </a:p>
        </p:txBody>
      </p:sp>
    </p:spTree>
    <p:extLst>
      <p:ext uri="{BB962C8B-B14F-4D97-AF65-F5344CB8AC3E}">
        <p14:creationId xmlns:p14="http://schemas.microsoft.com/office/powerpoint/2010/main" val="386444307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Relative Source</a:t>
            </a:r>
            <a:endParaRPr lang="en-US" dirty="0"/>
          </a:p>
        </p:txBody>
      </p:sp>
      <p:sp>
        <p:nvSpPr>
          <p:cNvPr id="7" name="Content Placeholder 6"/>
          <p:cNvSpPr>
            <a:spLocks noGrp="1"/>
          </p:cNvSpPr>
          <p:nvPr>
            <p:ph sz="half" idx="1"/>
          </p:nvPr>
        </p:nvSpPr>
        <p:spPr/>
        <p:txBody>
          <a:bodyPr/>
          <a:lstStyle/>
          <a:p>
            <a:r>
              <a:rPr lang="en-US" dirty="0" smtClean="0"/>
              <a:t>Select mode</a:t>
            </a:r>
          </a:p>
          <a:p>
            <a:pPr lvl="1"/>
            <a:r>
              <a:rPr lang="en-US" dirty="0" smtClean="0"/>
              <a:t>Self</a:t>
            </a:r>
          </a:p>
          <a:p>
            <a:pPr lvl="1"/>
            <a:r>
              <a:rPr lang="en-US" dirty="0" err="1" smtClean="0"/>
              <a:t>FindAncestor</a:t>
            </a:r>
            <a:endParaRPr lang="en-US" dirty="0" smtClean="0"/>
          </a:p>
          <a:p>
            <a:pPr lvl="2"/>
            <a:r>
              <a:rPr lang="en-US" dirty="0" smtClean="0"/>
              <a:t>Select Type</a:t>
            </a:r>
          </a:p>
          <a:p>
            <a:pPr lvl="2"/>
            <a:r>
              <a:rPr lang="en-US" dirty="0" smtClean="0"/>
              <a:t>Select Level</a:t>
            </a:r>
          </a:p>
          <a:p>
            <a:pPr lvl="1"/>
            <a:r>
              <a:rPr lang="en-US" dirty="0" err="1" smtClean="0"/>
              <a:t>PreviousData</a:t>
            </a:r>
            <a:endParaRPr lang="en-US" dirty="0" smtClean="0"/>
          </a:p>
          <a:p>
            <a:pPr lvl="1"/>
            <a:r>
              <a:rPr lang="en-US" dirty="0" err="1" smtClean="0"/>
              <a:t>TemplatedParent</a:t>
            </a:r>
            <a:endParaRPr lang="en-US" dirty="0" smtClean="0"/>
          </a:p>
          <a:p>
            <a:pPr marL="0" indent="0">
              <a:buNone/>
            </a:pPr>
            <a:endParaRPr lang="en-US" dirty="0"/>
          </a:p>
        </p:txBody>
      </p:sp>
      <p:sp>
        <p:nvSpPr>
          <p:cNvPr id="8" name="Text Placeholder 7"/>
          <p:cNvSpPr>
            <a:spLocks noGrp="1"/>
          </p:cNvSpPr>
          <p:nvPr>
            <p:ph type="body" sz="quarter" idx="10"/>
          </p:nvPr>
        </p:nvSpPr>
        <p:spPr/>
        <p:txBody>
          <a:bodyPr/>
          <a:lstStyle/>
          <a:p>
            <a:r>
              <a:rPr lang="en-US">
                <a:solidFill>
                  <a:srgbClr val="000000"/>
                </a:solidFill>
              </a:rPr>
              <a:t>Text= "{Binding Path=Title, </a:t>
            </a:r>
            <a:br>
              <a:rPr lang="en-US">
                <a:solidFill>
                  <a:srgbClr val="000000"/>
                </a:solidFill>
              </a:rPr>
            </a:br>
            <a:r>
              <a:rPr lang="en-US">
                <a:solidFill>
                  <a:srgbClr val="000000"/>
                </a:solidFill>
              </a:rPr>
              <a:t>    RelativeSource= </a:t>
            </a:r>
            <a:br>
              <a:rPr lang="en-US">
                <a:solidFill>
                  <a:srgbClr val="000000"/>
                </a:solidFill>
              </a:rPr>
            </a:br>
            <a:r>
              <a:rPr lang="en-US">
                <a:solidFill>
                  <a:srgbClr val="000000"/>
                </a:solidFill>
              </a:rPr>
              <a:t>    {RelativeSource </a:t>
            </a:r>
            <a:br>
              <a:rPr lang="en-US">
                <a:solidFill>
                  <a:srgbClr val="000000"/>
                </a:solidFill>
              </a:rPr>
            </a:br>
            <a:r>
              <a:rPr lang="en-US">
                <a:solidFill>
                  <a:srgbClr val="000000"/>
                </a:solidFill>
              </a:rPr>
              <a:t>        FindAncestor, </a:t>
            </a:r>
            <a:br>
              <a:rPr lang="en-US">
                <a:solidFill>
                  <a:srgbClr val="000000"/>
                </a:solidFill>
              </a:rPr>
            </a:br>
            <a:r>
              <a:rPr lang="en-US">
                <a:solidFill>
                  <a:srgbClr val="000000"/>
                </a:solidFill>
              </a:rPr>
              <a:t>        AncestorType= </a:t>
            </a:r>
            <a:br>
              <a:rPr lang="en-US">
                <a:solidFill>
                  <a:srgbClr val="000000"/>
                </a:solidFill>
              </a:rPr>
            </a:br>
            <a:r>
              <a:rPr lang="en-US">
                <a:solidFill>
                  <a:srgbClr val="000000"/>
                </a:solidFill>
              </a:rPr>
              <a:t>            {x:Type Window}, </a:t>
            </a:r>
            <a:br>
              <a:rPr lang="en-US">
                <a:solidFill>
                  <a:srgbClr val="000000"/>
                </a:solidFill>
              </a:rPr>
            </a:br>
            <a:r>
              <a:rPr lang="en-US">
                <a:solidFill>
                  <a:srgbClr val="000000"/>
                </a:solidFill>
              </a:rPr>
              <a:t>        AncestorLevel=2}}"</a:t>
            </a:r>
            <a:endParaRPr lang="en-US"/>
          </a:p>
          <a:p>
            <a:r>
              <a:rPr lang="en-US"/>
              <a:t/>
            </a:r>
            <a:br>
              <a:rPr lang="en-US"/>
            </a:br>
            <a:endParaRPr lang="en-US" dirty="0"/>
          </a:p>
        </p:txBody>
      </p:sp>
    </p:spTree>
    <p:extLst>
      <p:ext uri="{BB962C8B-B14F-4D97-AF65-F5344CB8AC3E}">
        <p14:creationId xmlns:p14="http://schemas.microsoft.com/office/powerpoint/2010/main" val="143792452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DataContext</a:t>
            </a:r>
            <a:endParaRPr lang="en-US" dirty="0"/>
          </a:p>
        </p:txBody>
      </p:sp>
      <p:sp>
        <p:nvSpPr>
          <p:cNvPr id="3" name="Content Placeholder 2"/>
          <p:cNvSpPr>
            <a:spLocks noGrp="1"/>
          </p:cNvSpPr>
          <p:nvPr>
            <p:ph sz="half" idx="1"/>
          </p:nvPr>
        </p:nvSpPr>
        <p:spPr/>
        <p:txBody>
          <a:bodyPr/>
          <a:lstStyle/>
          <a:p>
            <a:r>
              <a:rPr lang="en-US" dirty="0" smtClean="0"/>
              <a:t>Sets the target for all child elements</a:t>
            </a:r>
          </a:p>
          <a:p>
            <a:r>
              <a:rPr lang="en-US" dirty="0" smtClean="0"/>
              <a:t>If target isn’t set on an element, it will look up the tree to find the </a:t>
            </a:r>
            <a:r>
              <a:rPr lang="en-US" i="1" dirty="0" smtClean="0"/>
              <a:t>first</a:t>
            </a:r>
            <a:r>
              <a:rPr lang="en-US" dirty="0" smtClean="0"/>
              <a:t> </a:t>
            </a:r>
            <a:r>
              <a:rPr lang="en-US" dirty="0" err="1" smtClean="0"/>
              <a:t>DataContext</a:t>
            </a:r>
            <a:r>
              <a:rPr lang="en-US" dirty="0" smtClean="0"/>
              <a:t> setting</a:t>
            </a:r>
            <a:endParaRPr lang="en-US" dirty="0"/>
          </a:p>
        </p:txBody>
      </p:sp>
      <p:sp>
        <p:nvSpPr>
          <p:cNvPr id="4" name="Text Placeholder 3"/>
          <p:cNvSpPr>
            <a:spLocks noGrp="1"/>
          </p:cNvSpPr>
          <p:nvPr>
            <p:ph type="body" sz="quarter" idx="10"/>
          </p:nvPr>
        </p:nvSpPr>
        <p:spPr/>
        <p:txBody>
          <a:bodyPr/>
          <a:lstStyle/>
          <a:p>
            <a:r>
              <a:rPr lang="en-US">
                <a:solidFill>
                  <a:srgbClr val="000000"/>
                </a:solidFill>
              </a:rPr>
              <a:t>DataContext="{Binding </a:t>
            </a:r>
            <a:br>
              <a:rPr lang="en-US">
                <a:solidFill>
                  <a:srgbClr val="000000"/>
                </a:solidFill>
              </a:rPr>
            </a:br>
            <a:r>
              <a:rPr lang="en-US">
                <a:solidFill>
                  <a:srgbClr val="000000"/>
                </a:solidFill>
              </a:rPr>
              <a:t>    ElementName=cboProducts, Path=SelectedItem}" </a:t>
            </a:r>
            <a:br>
              <a:rPr lang="en-US">
                <a:solidFill>
                  <a:srgbClr val="000000"/>
                </a:solidFill>
              </a:rPr>
            </a:br>
            <a:endParaRPr lang="en-US"/>
          </a:p>
          <a:p>
            <a:r>
              <a:rPr lang="en-US"/>
              <a:t/>
            </a:r>
            <a:br>
              <a:rPr lang="en-US"/>
            </a:br>
            <a:endParaRPr lang="en-US" dirty="0"/>
          </a:p>
        </p:txBody>
      </p:sp>
    </p:spTree>
    <p:extLst>
      <p:ext uri="{BB962C8B-B14F-4D97-AF65-F5344CB8AC3E}">
        <p14:creationId xmlns:p14="http://schemas.microsoft.com/office/powerpoint/2010/main" val="146947513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DataBinding</a:t>
            </a:r>
            <a:endParaRPr lang="en-US" dirty="0"/>
          </a:p>
        </p:txBody>
      </p:sp>
      <p:sp>
        <p:nvSpPr>
          <p:cNvPr id="5" name="Content Placeholder 4"/>
          <p:cNvSpPr>
            <a:spLocks noGrp="1"/>
          </p:cNvSpPr>
          <p:nvPr>
            <p:ph idx="1"/>
          </p:nvPr>
        </p:nvSpPr>
        <p:spPr/>
        <p:txBody>
          <a:bodyPr/>
          <a:lstStyle/>
          <a:p>
            <a:r>
              <a:rPr lang="en-US" dirty="0" smtClean="0"/>
              <a:t>Use Observables</a:t>
            </a:r>
          </a:p>
          <a:p>
            <a:pPr lvl="1"/>
            <a:r>
              <a:rPr lang="en-US" dirty="0" smtClean="0"/>
              <a:t>Implement </a:t>
            </a:r>
            <a:r>
              <a:rPr lang="en-US" dirty="0" err="1" smtClean="0"/>
              <a:t>INotifyPropertyChange</a:t>
            </a:r>
            <a:endParaRPr lang="en-US" dirty="0" smtClean="0"/>
          </a:p>
          <a:p>
            <a:pPr lvl="1"/>
            <a:r>
              <a:rPr lang="en-US" dirty="0" smtClean="0"/>
              <a:t>Use </a:t>
            </a:r>
            <a:r>
              <a:rPr lang="en-US" dirty="0" err="1" smtClean="0"/>
              <a:t>ObservableCollections</a:t>
            </a:r>
            <a:endParaRPr lang="en-US" dirty="0" smtClean="0"/>
          </a:p>
          <a:p>
            <a:r>
              <a:rPr lang="en-US" dirty="0" smtClean="0"/>
              <a:t>Use Validation</a:t>
            </a:r>
          </a:p>
          <a:p>
            <a:pPr lvl="1"/>
            <a:r>
              <a:rPr lang="en-US" dirty="0" err="1" smtClean="0"/>
              <a:t>INotifyDataErrorInfo</a:t>
            </a:r>
            <a:endParaRPr lang="en-US" dirty="0" smtClean="0"/>
          </a:p>
          <a:p>
            <a:r>
              <a:rPr lang="en-US" dirty="0"/>
              <a:t>Best to bind to data objects</a:t>
            </a:r>
          </a:p>
          <a:p>
            <a:pPr lvl="1"/>
            <a:r>
              <a:rPr lang="en-US" dirty="0"/>
              <a:t>Use an ORM (like EF) to get the data</a:t>
            </a:r>
          </a:p>
          <a:p>
            <a:pPr lvl="1"/>
            <a:r>
              <a:rPr lang="en-US" dirty="0"/>
              <a:t>Return an object graph via MVVM (more on this later today</a:t>
            </a:r>
            <a:r>
              <a:rPr lang="en-US" dirty="0" smtClean="0"/>
              <a:t>)</a:t>
            </a:r>
            <a:endParaRPr lang="en-US" dirty="0"/>
          </a:p>
        </p:txBody>
      </p:sp>
    </p:spTree>
    <p:extLst>
      <p:ext uri="{BB962C8B-B14F-4D97-AF65-F5344CB8AC3E}">
        <p14:creationId xmlns:p14="http://schemas.microsoft.com/office/powerpoint/2010/main" val="345006649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Observables</a:t>
            </a:r>
            <a:endParaRPr lang="en-US" dirty="0"/>
          </a:p>
        </p:txBody>
      </p:sp>
      <p:sp>
        <p:nvSpPr>
          <p:cNvPr id="6" name="Content Placeholder 5"/>
          <p:cNvSpPr>
            <a:spLocks noGrp="1"/>
          </p:cNvSpPr>
          <p:nvPr>
            <p:ph idx="1"/>
          </p:nvPr>
        </p:nvSpPr>
        <p:spPr>
          <a:prstGeom prst="rect">
            <a:avLst/>
          </a:prstGeom>
        </p:spPr>
        <p:txBody>
          <a:bodyPr>
            <a:normAutofit/>
          </a:bodyPr>
          <a:lstStyle/>
          <a:p>
            <a:r>
              <a:rPr lang="en-US" sz="3200" dirty="0"/>
              <a:t>Models </a:t>
            </a:r>
          </a:p>
          <a:p>
            <a:pPr lvl="1"/>
            <a:r>
              <a:rPr lang="en-US" sz="3000" dirty="0"/>
              <a:t>Leverage </a:t>
            </a:r>
            <a:r>
              <a:rPr lang="en-US" sz="3000" dirty="0" err="1"/>
              <a:t>INotifyPropertyChanged</a:t>
            </a:r>
            <a:endParaRPr lang="en-US" sz="3000" dirty="0"/>
          </a:p>
          <a:p>
            <a:pPr lvl="2"/>
            <a:r>
              <a:rPr lang="en-US" sz="3000" dirty="0"/>
              <a:t>Beware of magic strings</a:t>
            </a:r>
          </a:p>
          <a:p>
            <a:r>
              <a:rPr lang="en-US" sz="3000" dirty="0"/>
              <a:t>Collections</a:t>
            </a:r>
          </a:p>
          <a:p>
            <a:pPr lvl="1"/>
            <a:r>
              <a:rPr lang="en-US" sz="3000" dirty="0"/>
              <a:t>Leverage </a:t>
            </a:r>
            <a:r>
              <a:rPr lang="en-US" sz="3000" dirty="0" err="1"/>
              <a:t>ObservableCollections</a:t>
            </a:r>
            <a:endParaRPr lang="en-US" sz="3000" dirty="0"/>
          </a:p>
          <a:p>
            <a:pPr lvl="2"/>
            <a:r>
              <a:rPr lang="en-US" sz="3000" dirty="0"/>
              <a:t>Implements </a:t>
            </a:r>
          </a:p>
          <a:p>
            <a:pPr lvl="3"/>
            <a:r>
              <a:rPr lang="en-US" sz="3000" dirty="0" err="1"/>
              <a:t>INotifyCollectionChanged</a:t>
            </a:r>
            <a:endParaRPr lang="en-US" sz="3000" dirty="0"/>
          </a:p>
          <a:p>
            <a:pPr lvl="3"/>
            <a:r>
              <a:rPr lang="en-US" sz="3000" dirty="0" err="1"/>
              <a:t>INotifyPropertyChanged</a:t>
            </a:r>
            <a:endParaRPr lang="en-US" sz="3000" dirty="0"/>
          </a:p>
          <a:p>
            <a:endParaRPr lang="en-US" sz="3000" dirty="0"/>
          </a:p>
        </p:txBody>
      </p:sp>
    </p:spTree>
    <p:extLst>
      <p:ext uri="{BB962C8B-B14F-4D97-AF65-F5344CB8AC3E}">
        <p14:creationId xmlns:p14="http://schemas.microsoft.com/office/powerpoint/2010/main" val="52007534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INotifyPropertyChanged</a:t>
            </a:r>
            <a:r>
              <a:rPr lang="en-US" dirty="0" smtClean="0"/>
              <a:t> (Prior to 4.5)</a:t>
            </a:r>
            <a:endParaRPr lang="en-US" dirty="0"/>
          </a:p>
        </p:txBody>
      </p:sp>
      <p:sp>
        <p:nvSpPr>
          <p:cNvPr id="9" name="Rectangle 4"/>
          <p:cNvSpPr>
            <a:spLocks noGrp="1" noChangeArrowheads="1"/>
          </p:cNvSpPr>
          <p:nvPr>
            <p:ph type="body" sz="quarter" idx="10"/>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rtlCol="0" anchor="t" anchorCtr="0" compatLnSpc="1">
            <a:prstTxWarp prst="textNoShape">
              <a:avLst/>
            </a:prstTxWarp>
            <a:noAutofit/>
          </a:bodyPr>
          <a:lstStyle/>
          <a:p>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Product : </a:t>
            </a:r>
            <a:r>
              <a:rPr lang="en-US" sz="1200" dirty="0" err="1">
                <a:solidFill>
                  <a:srgbClr val="000000"/>
                </a:solidFill>
                <a:latin typeface="Consolas" panose="020B0609020204030204" pitchFamily="49" charset="0"/>
              </a:rPr>
              <a:t>INotifyPropertyChanged</a:t>
            </a:r>
            <a:r>
              <a:rPr lang="en-US" sz="1200" dirty="0">
                <a:solidFill>
                  <a:srgbClr val="000000"/>
                </a:solidFill>
                <a:latin typeface="Consolas" panose="020B0609020204030204" pitchFamily="49" charset="0"/>
              </a:rPr>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private</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string</a:t>
            </a:r>
            <a:r>
              <a:rPr lang="en-US" sz="1200" dirty="0">
                <a:solidFill>
                  <a:srgbClr val="000000"/>
                </a:solidFill>
                <a:latin typeface="Consolas" panose="020B0609020204030204" pitchFamily="49" charset="0"/>
              </a:rPr>
              <a:t> _</a:t>
            </a:r>
            <a:r>
              <a:rPr lang="en-US" sz="1200" dirty="0" err="1">
                <a:solidFill>
                  <a:srgbClr val="000000"/>
                </a:solidFill>
                <a:latin typeface="Consolas" panose="020B0609020204030204" pitchFamily="49" charset="0"/>
              </a:rPr>
              <a:t>modelName</a:t>
            </a:r>
            <a:r>
              <a:rPr lang="en-US" sz="1200" dirty="0">
                <a:solidFill>
                  <a:srgbClr val="000000"/>
                </a:solidFill>
                <a:latin typeface="Consolas" panose="020B0609020204030204" pitchFamily="49" charset="0"/>
              </a:rPr>
              <a:t>;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string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ModelName</a:t>
            </a:r>
            <a:r>
              <a:rPr lang="en-US" sz="1200" dirty="0">
                <a:solidFill>
                  <a:srgbClr val="000000"/>
                </a:solidFill>
                <a:latin typeface="Consolas" panose="020B0609020204030204" pitchFamily="49" charset="0"/>
              </a:rPr>
              <a:t>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get</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_</a:t>
            </a:r>
            <a:r>
              <a:rPr lang="en-US" sz="1200" dirty="0" err="1">
                <a:solidFill>
                  <a:srgbClr val="000000"/>
                </a:solidFill>
                <a:latin typeface="Consolas" panose="020B0609020204030204" pitchFamily="49" charset="0"/>
              </a:rPr>
              <a:t>modelName</a:t>
            </a:r>
            <a:r>
              <a:rPr lang="en-US" sz="1200" dirty="0">
                <a:solidFill>
                  <a:srgbClr val="000000"/>
                </a:solidFill>
                <a:latin typeface="Consolas" panose="020B0609020204030204" pitchFamily="49" charset="0"/>
              </a:rPr>
              <a:t>; }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set</a:t>
            </a:r>
            <a:r>
              <a:rPr lang="en-US" sz="1200" dirty="0">
                <a:solidFill>
                  <a:srgbClr val="000000"/>
                </a:solidFill>
                <a:latin typeface="Consolas" panose="020B0609020204030204" pitchFamily="49" charset="0"/>
              </a:rPr>
              <a:t>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 (_</a:t>
            </a:r>
            <a:r>
              <a:rPr lang="en-US" sz="1200" dirty="0" err="1">
                <a:solidFill>
                  <a:srgbClr val="000000"/>
                </a:solidFill>
                <a:latin typeface="Consolas" panose="020B0609020204030204" pitchFamily="49" charset="0"/>
              </a:rPr>
              <a:t>modelName</a:t>
            </a:r>
            <a:r>
              <a:rPr lang="en-US" sz="1200" dirty="0">
                <a:solidFill>
                  <a:srgbClr val="000000"/>
                </a:solidFill>
                <a:latin typeface="Consolas" panose="020B0609020204030204" pitchFamily="49" charset="0"/>
              </a:rPr>
              <a:t> == value)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_</a:t>
            </a:r>
            <a:r>
              <a:rPr lang="en-US" sz="1200" dirty="0" err="1">
                <a:solidFill>
                  <a:srgbClr val="000000"/>
                </a:solidFill>
                <a:latin typeface="Consolas" panose="020B0609020204030204" pitchFamily="49" charset="0"/>
              </a:rPr>
              <a:t>modelName</a:t>
            </a:r>
            <a:r>
              <a:rPr lang="en-US" sz="1200" dirty="0">
                <a:solidFill>
                  <a:srgbClr val="000000"/>
                </a:solidFill>
                <a:latin typeface="Consolas" panose="020B0609020204030204" pitchFamily="49" charset="0"/>
              </a:rPr>
              <a:t> = value;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onPropertyChanged</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FieldNames.ModelName</a:t>
            </a:r>
            <a:r>
              <a:rPr lang="en-US" sz="1200" dirty="0">
                <a:solidFill>
                  <a:srgbClr val="000000"/>
                </a:solidFill>
                <a:latin typeface="Consolas" panose="020B0609020204030204" pitchFamily="49" charset="0"/>
              </a:rPr>
              <a:t>);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bool</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IsDirty</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get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set</a:t>
            </a:r>
            <a:r>
              <a:rPr lang="en-US" sz="1200" dirty="0">
                <a:solidFill>
                  <a:srgbClr val="000000"/>
                </a:solidFill>
                <a:latin typeface="Consolas" panose="020B0609020204030204" pitchFamily="49" charset="0"/>
              </a:rPr>
              <a:t>; }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event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PropertyChangedEventHandler</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PropertyChanged</a:t>
            </a:r>
            <a:r>
              <a:rPr lang="en-US" sz="1200" dirty="0">
                <a:solidFill>
                  <a:srgbClr val="000000"/>
                </a:solidFill>
                <a:latin typeface="Consolas" panose="020B0609020204030204" pitchFamily="49" charset="0"/>
              </a:rPr>
              <a:t>;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private</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onPropertyChanged</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Enum</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fieldName</a:t>
            </a:r>
            <a:r>
              <a:rPr lang="en-US" sz="1200" dirty="0">
                <a:solidFill>
                  <a:srgbClr val="000000"/>
                </a:solidFill>
                <a:latin typeface="Consolas" panose="020B0609020204030204" pitchFamily="49" charset="0"/>
              </a:rPr>
              <a:t>)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IsDirty</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true</a:t>
            </a:r>
            <a:r>
              <a:rPr lang="en-US" sz="1200" dirty="0">
                <a:solidFill>
                  <a:srgbClr val="000000"/>
                </a:solidFill>
                <a:latin typeface="Consolas" panose="020B0609020204030204" pitchFamily="49" charset="0"/>
              </a:rPr>
              <a:t>;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PropertyChanged</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null</a:t>
            </a:r>
            <a:r>
              <a:rPr lang="en-US" sz="1200" dirty="0">
                <a:solidFill>
                  <a:srgbClr val="000000"/>
                </a:solidFill>
                <a:latin typeface="Consolas" panose="020B0609020204030204" pitchFamily="49" charset="0"/>
              </a:rPr>
              <a:t>)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PropertyChanged</a:t>
            </a:r>
            <a:r>
              <a:rPr lang="en-US" sz="1200" dirty="0">
                <a:solidFill>
                  <a:srgbClr val="000000"/>
                </a:solidFill>
                <a:latin typeface="Consolas" panose="020B0609020204030204" pitchFamily="49" charset="0"/>
              </a:rPr>
              <a:t>(</a:t>
            </a:r>
            <a:r>
              <a:rPr lang="en-US" sz="1200" dirty="0">
                <a:solidFill>
                  <a:srgbClr val="0000FF"/>
                </a:solidFill>
                <a:latin typeface="Consolas" panose="020B0609020204030204" pitchFamily="49" charset="0"/>
              </a:rPr>
              <a:t>this</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PropertyChangedEventArgs</a:t>
            </a:r>
            <a:r>
              <a:rPr lang="en-US" sz="1200" dirty="0">
                <a:solidFill>
                  <a:srgbClr val="000000"/>
                </a:solidFill>
                <a:latin typeface="Consolas" panose="020B0609020204030204" pitchFamily="49" charset="0"/>
              </a:rPr>
              <a:t>(</a:t>
            </a:r>
            <a:r>
              <a:rPr lang="en-US" sz="1200" dirty="0" err="1">
                <a:solidFill>
                  <a:srgbClr val="0000FF"/>
                </a:solidFill>
                <a:latin typeface="Consolas" panose="020B0609020204030204" pitchFamily="49" charset="0"/>
              </a:rPr>
              <a:t>string</a:t>
            </a:r>
            <a:r>
              <a:rPr lang="en-US" sz="1200" dirty="0" err="1">
                <a:solidFill>
                  <a:srgbClr val="000000"/>
                </a:solidFill>
                <a:latin typeface="Consolas" panose="020B0609020204030204" pitchFamily="49" charset="0"/>
              </a:rPr>
              <a:t>.Empty</a:t>
            </a:r>
            <a:r>
              <a:rPr lang="en-US" sz="1200" dirty="0">
                <a:solidFill>
                  <a:srgbClr val="000000"/>
                </a:solidFill>
                <a:latin typeface="Consolas" panose="020B0609020204030204" pitchFamily="49" charset="0"/>
              </a:rPr>
              <a:t>));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a:t>
            </a:r>
            <a:r>
              <a:rPr lang="en-US" sz="1200" dirty="0" err="1">
                <a:solidFill>
                  <a:srgbClr val="008000"/>
                </a:solidFill>
                <a:latin typeface="Consolas" panose="020B0609020204030204" pitchFamily="49" charset="0"/>
              </a:rPr>
              <a:t>PropertyChanged</a:t>
            </a:r>
            <a:r>
              <a:rPr lang="en-US" sz="1200" dirty="0">
                <a:solidFill>
                  <a:srgbClr val="008000"/>
                </a:solidFill>
                <a:latin typeface="Consolas" panose="020B0609020204030204" pitchFamily="49" charset="0"/>
              </a:rPr>
              <a:t>(this, new </a:t>
            </a:r>
            <a:r>
              <a:rPr lang="en-US" sz="1200" dirty="0" err="1">
                <a:solidFill>
                  <a:srgbClr val="008000"/>
                </a:solidFill>
                <a:latin typeface="Consolas" panose="020B0609020204030204" pitchFamily="49" charset="0"/>
              </a:rPr>
              <a:t>PropertyChangedEventArgs</a:t>
            </a:r>
            <a:r>
              <a:rPr lang="en-US" sz="1200" dirty="0">
                <a:solidFill>
                  <a:srgbClr val="008000"/>
                </a:solidFill>
                <a:latin typeface="Consolas" panose="020B0609020204030204" pitchFamily="49" charset="0"/>
              </a:rPr>
              <a:t>(</a:t>
            </a:r>
            <a:r>
              <a:rPr lang="en-US" sz="1200" dirty="0" err="1">
                <a:solidFill>
                  <a:srgbClr val="008000"/>
                </a:solidFill>
                <a:latin typeface="Consolas" panose="020B0609020204030204" pitchFamily="49" charset="0"/>
              </a:rPr>
              <a:t>fieldName.ToString</a:t>
            </a:r>
            <a:r>
              <a:rPr lang="en-US" sz="1200" dirty="0">
                <a:solidFill>
                  <a:srgbClr val="008000"/>
                </a:solidFill>
                <a:latin typeface="Consolas" panose="020B0609020204030204" pitchFamily="49" charset="0"/>
              </a:rPr>
              <a:t>())); </a:t>
            </a:r>
            <a:br>
              <a:rPr lang="en-US" sz="1200" dirty="0">
                <a:solidFill>
                  <a:srgbClr val="008000"/>
                </a:solidFill>
                <a:latin typeface="Consolas" panose="020B0609020204030204" pitchFamily="49" charset="0"/>
              </a:rPr>
            </a:br>
            <a:r>
              <a:rPr lang="en-US" sz="1200" dirty="0">
                <a:solidFill>
                  <a:srgbClr val="008000"/>
                </a:solidFill>
              </a:rPr>
              <a:t> </a:t>
            </a:r>
            <a:r>
              <a:rPr lang="en-US" sz="1200" dirty="0" smtClean="0">
                <a:solidFill>
                  <a:srgbClr val="008000"/>
                </a:solidFill>
              </a:rPr>
              <a:t>       </a:t>
            </a:r>
            <a:r>
              <a:rPr lang="en-US" sz="1200" dirty="0" smtClean="0">
                <a:solidFill>
                  <a:srgbClr val="000000"/>
                </a:solidFill>
                <a:latin typeface="Consolas" panose="020B0609020204030204" pitchFamily="49" charset="0"/>
              </a:rPr>
              <a: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a:t>
            </a:r>
            <a:endParaRPr lang="en-US" sz="1200" dirty="0">
              <a:solidFill>
                <a:srgbClr val="008000"/>
              </a:solidFill>
              <a:latin typeface="Consolas" panose="020B0609020204030204" pitchFamily="49" charset="0"/>
            </a:endParaRPr>
          </a:p>
        </p:txBody>
      </p:sp>
    </p:spTree>
    <p:extLst>
      <p:ext uri="{BB962C8B-B14F-4D97-AF65-F5344CB8AC3E}">
        <p14:creationId xmlns:p14="http://schemas.microsoft.com/office/powerpoint/2010/main" val="154472754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INOtifyPropertyChanged</a:t>
            </a:r>
            <a:r>
              <a:rPr lang="en-US" dirty="0" smtClean="0"/>
              <a:t> (4.5+)</a:t>
            </a:r>
            <a:endParaRPr lang="en-US" dirty="0"/>
          </a:p>
        </p:txBody>
      </p:sp>
      <p:sp>
        <p:nvSpPr>
          <p:cNvPr id="9" name="Rectangle 4"/>
          <p:cNvSpPr>
            <a:spLocks noGrp="1" noChangeArrowheads="1"/>
          </p:cNvSpPr>
          <p:nvPr>
            <p:ph type="body" sz="quarter" idx="10"/>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rtlCol="0" anchor="t" anchorCtr="0" compatLnSpc="1">
            <a:prstTxWarp prst="textNoShape">
              <a:avLst/>
            </a:prstTxWarp>
            <a:noAutofit/>
          </a:bodyPr>
          <a:lstStyle/>
          <a:p>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Product : </a:t>
            </a:r>
            <a:r>
              <a:rPr lang="en-US" sz="1200" dirty="0" err="1">
                <a:solidFill>
                  <a:srgbClr val="000000"/>
                </a:solidFill>
                <a:latin typeface="Consolas" panose="020B0609020204030204" pitchFamily="49" charset="0"/>
              </a:rPr>
              <a:t>INotifyPropertyChanged</a:t>
            </a:r>
            <a:r>
              <a:rPr lang="en-US" sz="1200" dirty="0">
                <a:solidFill>
                  <a:srgbClr val="000000"/>
                </a:solidFill>
                <a:latin typeface="Consolas" panose="020B0609020204030204" pitchFamily="49" charset="0"/>
              </a:rPr>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private</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string</a:t>
            </a:r>
            <a:r>
              <a:rPr lang="en-US" sz="1200" dirty="0">
                <a:solidFill>
                  <a:srgbClr val="000000"/>
                </a:solidFill>
                <a:latin typeface="Consolas" panose="020B0609020204030204" pitchFamily="49" charset="0"/>
              </a:rPr>
              <a:t> _</a:t>
            </a:r>
            <a:r>
              <a:rPr lang="en-US" sz="1200" dirty="0" err="1">
                <a:solidFill>
                  <a:srgbClr val="000000"/>
                </a:solidFill>
                <a:latin typeface="Consolas" panose="020B0609020204030204" pitchFamily="49" charset="0"/>
              </a:rPr>
              <a:t>modelName</a:t>
            </a:r>
            <a:r>
              <a:rPr lang="en-US" sz="1200" dirty="0">
                <a:solidFill>
                  <a:srgbClr val="000000"/>
                </a:solidFill>
                <a:latin typeface="Consolas" panose="020B0609020204030204" pitchFamily="49" charset="0"/>
              </a:rPr>
              <a:t>;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string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ModelName</a:t>
            </a:r>
            <a:r>
              <a:rPr lang="en-US" sz="1200" dirty="0">
                <a:solidFill>
                  <a:srgbClr val="000000"/>
                </a:solidFill>
                <a:latin typeface="Consolas" panose="020B0609020204030204" pitchFamily="49" charset="0"/>
              </a:rPr>
              <a:t>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get</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_</a:t>
            </a:r>
            <a:r>
              <a:rPr lang="en-US" sz="1200" dirty="0" err="1">
                <a:solidFill>
                  <a:srgbClr val="000000"/>
                </a:solidFill>
                <a:latin typeface="Consolas" panose="020B0609020204030204" pitchFamily="49" charset="0"/>
              </a:rPr>
              <a:t>modelName</a:t>
            </a:r>
            <a:r>
              <a:rPr lang="en-US" sz="1200" dirty="0">
                <a:solidFill>
                  <a:srgbClr val="000000"/>
                </a:solidFill>
                <a:latin typeface="Consolas" panose="020B0609020204030204" pitchFamily="49" charset="0"/>
              </a:rPr>
              <a:t>; }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set</a:t>
            </a:r>
            <a:r>
              <a:rPr lang="en-US" sz="1200" dirty="0">
                <a:solidFill>
                  <a:srgbClr val="000000"/>
                </a:solidFill>
                <a:latin typeface="Consolas" panose="020B0609020204030204" pitchFamily="49" charset="0"/>
              </a:rPr>
              <a:t>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 (_</a:t>
            </a:r>
            <a:r>
              <a:rPr lang="en-US" sz="1200" dirty="0" err="1">
                <a:solidFill>
                  <a:srgbClr val="000000"/>
                </a:solidFill>
                <a:latin typeface="Consolas" panose="020B0609020204030204" pitchFamily="49" charset="0"/>
              </a:rPr>
              <a:t>modelName</a:t>
            </a:r>
            <a:r>
              <a:rPr lang="en-US" sz="1200" dirty="0">
                <a:solidFill>
                  <a:srgbClr val="000000"/>
                </a:solidFill>
                <a:latin typeface="Consolas" panose="020B0609020204030204" pitchFamily="49" charset="0"/>
              </a:rPr>
              <a:t> == value)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_</a:t>
            </a:r>
            <a:r>
              <a:rPr lang="en-US" sz="1200" dirty="0" err="1">
                <a:solidFill>
                  <a:srgbClr val="000000"/>
                </a:solidFill>
                <a:latin typeface="Consolas" panose="020B0609020204030204" pitchFamily="49" charset="0"/>
              </a:rPr>
              <a:t>modelName</a:t>
            </a:r>
            <a:r>
              <a:rPr lang="en-US" sz="1200" dirty="0">
                <a:solidFill>
                  <a:srgbClr val="000000"/>
                </a:solidFill>
                <a:latin typeface="Consolas" panose="020B0609020204030204" pitchFamily="49" charset="0"/>
              </a:rPr>
              <a:t> = value;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OnPropertyChanged</a:t>
            </a:r>
            <a:r>
              <a:rPr lang="en-US" sz="1200" dirty="0">
                <a:solidFill>
                  <a:srgbClr val="000000"/>
                </a:solidFill>
                <a:latin typeface="Consolas" panose="020B0609020204030204" pitchFamily="49" charset="0"/>
              </a:rPr>
              <a:t>();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event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PropertyChangedEventHandler</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PropertyChanged</a:t>
            </a:r>
            <a:r>
              <a:rPr lang="en-US" sz="1200" dirty="0">
                <a:solidFill>
                  <a:srgbClr val="000000"/>
                </a:solidFill>
                <a:latin typeface="Consolas" panose="020B0609020204030204" pitchFamily="49" charset="0"/>
              </a:rPr>
              <a:t>; </a:t>
            </a:r>
            <a:endParaRPr lang="en-US" sz="1200" dirty="0" smtClean="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private</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onPropertyChanged</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CallerMemberName</a:t>
            </a:r>
            <a:r>
              <a:rPr lang="en-US" sz="1200" dirty="0">
                <a:solidFill>
                  <a:srgbClr val="000000"/>
                </a:solidFill>
                <a:latin typeface="Consolas" panose="020B0609020204030204" pitchFamily="49" charset="0"/>
              </a:rPr>
              <a:t>]string fieldname = "")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if (fieldname != "</a:t>
            </a:r>
            <a:r>
              <a:rPr lang="en-US" sz="1200" dirty="0" err="1">
                <a:solidFill>
                  <a:srgbClr val="000000"/>
                </a:solidFill>
                <a:latin typeface="Consolas" panose="020B0609020204030204" pitchFamily="49" charset="0"/>
              </a:rPr>
              <a:t>IsDirty</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IsDirty</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true</a:t>
            </a:r>
            <a:r>
              <a:rPr lang="en-US" sz="1200" dirty="0">
                <a:solidFill>
                  <a:srgbClr val="000000"/>
                </a:solidFill>
                <a:latin typeface="Consolas" panose="020B0609020204030204" pitchFamily="49" charset="0"/>
              </a:rPr>
              <a:t>;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PropertyChanged</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null</a:t>
            </a:r>
            <a:r>
              <a:rPr lang="en-US" sz="1200" dirty="0">
                <a:solidFill>
                  <a:srgbClr val="000000"/>
                </a:solidFill>
                <a:latin typeface="Consolas" panose="020B0609020204030204" pitchFamily="49" charset="0"/>
              </a:rPr>
              <a:t>)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PropertyChanged</a:t>
            </a:r>
            <a:r>
              <a:rPr lang="en-US" sz="1200" dirty="0">
                <a:solidFill>
                  <a:srgbClr val="000000"/>
                </a:solidFill>
                <a:latin typeface="Consolas" panose="020B0609020204030204" pitchFamily="49" charset="0"/>
              </a:rPr>
              <a:t>(</a:t>
            </a:r>
            <a:r>
              <a:rPr lang="en-US" sz="1200" dirty="0">
                <a:solidFill>
                  <a:srgbClr val="0000FF"/>
                </a:solidFill>
                <a:latin typeface="Consolas" panose="020B0609020204030204" pitchFamily="49" charset="0"/>
              </a:rPr>
              <a:t>this</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PropertyChangedEventArgs</a:t>
            </a:r>
            <a:r>
              <a:rPr lang="en-US" sz="1200" dirty="0">
                <a:solidFill>
                  <a:srgbClr val="000000"/>
                </a:solidFill>
                <a:latin typeface="Consolas" panose="020B0609020204030204" pitchFamily="49" charset="0"/>
              </a:rPr>
              <a:t>(</a:t>
            </a:r>
            <a:r>
              <a:rPr lang="en-US" sz="1200" dirty="0" err="1">
                <a:solidFill>
                  <a:srgbClr val="0000FF"/>
                </a:solidFill>
                <a:latin typeface="Consolas" panose="020B0609020204030204" pitchFamily="49" charset="0"/>
              </a:rPr>
              <a:t>string</a:t>
            </a:r>
            <a:r>
              <a:rPr lang="en-US" sz="1200" dirty="0" err="1">
                <a:solidFill>
                  <a:srgbClr val="000000"/>
                </a:solidFill>
                <a:latin typeface="Consolas" panose="020B0609020204030204" pitchFamily="49" charset="0"/>
              </a:rPr>
              <a:t>.Empty</a:t>
            </a:r>
            <a:r>
              <a:rPr lang="en-US" sz="1200" dirty="0">
                <a:solidFill>
                  <a:srgbClr val="000000"/>
                </a:solidFill>
                <a:latin typeface="Consolas" panose="020B0609020204030204" pitchFamily="49" charset="0"/>
              </a:rPr>
              <a:t>));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a:t>
            </a:r>
            <a:r>
              <a:rPr lang="en-US" sz="1200" dirty="0" err="1">
                <a:solidFill>
                  <a:srgbClr val="008000"/>
                </a:solidFill>
                <a:latin typeface="Consolas" panose="020B0609020204030204" pitchFamily="49" charset="0"/>
              </a:rPr>
              <a:t>PropertyChanged</a:t>
            </a:r>
            <a:r>
              <a:rPr lang="en-US" sz="1200" dirty="0">
                <a:solidFill>
                  <a:srgbClr val="008000"/>
                </a:solidFill>
                <a:latin typeface="Consolas" panose="020B0609020204030204" pitchFamily="49" charset="0"/>
              </a:rPr>
              <a:t>(this, new </a:t>
            </a:r>
            <a:r>
              <a:rPr lang="en-US" sz="1200" dirty="0" err="1">
                <a:solidFill>
                  <a:srgbClr val="008000"/>
                </a:solidFill>
                <a:latin typeface="Consolas" panose="020B0609020204030204" pitchFamily="49" charset="0"/>
              </a:rPr>
              <a:t>PropertyChangedEventArgs</a:t>
            </a:r>
            <a:r>
              <a:rPr lang="en-US" sz="1200" dirty="0">
                <a:solidFill>
                  <a:srgbClr val="008000"/>
                </a:solidFill>
                <a:latin typeface="Consolas" panose="020B0609020204030204" pitchFamily="49" charset="0"/>
              </a:rPr>
              <a:t>(</a:t>
            </a:r>
            <a:r>
              <a:rPr lang="en-US" sz="1200" dirty="0" err="1">
                <a:solidFill>
                  <a:srgbClr val="008000"/>
                </a:solidFill>
                <a:latin typeface="Consolas" panose="020B0609020204030204" pitchFamily="49" charset="0"/>
              </a:rPr>
              <a:t>fieldName</a:t>
            </a:r>
            <a:r>
              <a:rPr lang="en-US" sz="1200" dirty="0" smtClean="0">
                <a:solidFill>
                  <a:srgbClr val="008000"/>
                </a:solidFill>
                <a:latin typeface="Consolas" panose="020B0609020204030204" pitchFamily="49" charset="0"/>
              </a:rPr>
              <a:t>)); </a:t>
            </a:r>
            <a:br>
              <a:rPr lang="en-US" sz="1200" dirty="0" smtClean="0">
                <a:solidFill>
                  <a:srgbClr val="008000"/>
                </a:solidFill>
                <a:latin typeface="Consolas" panose="020B0609020204030204" pitchFamily="49" charset="0"/>
              </a:rPr>
            </a:br>
            <a:r>
              <a:rPr lang="en-US" sz="1200" dirty="0" smtClean="0">
                <a:solidFill>
                  <a:srgbClr val="008000"/>
                </a:solidFill>
              </a:rPr>
              <a:t>        </a:t>
            </a:r>
            <a:r>
              <a:rPr lang="en-US" sz="1200" dirty="0" smtClean="0">
                <a:solidFill>
                  <a:srgbClr val="000000"/>
                </a:solidFill>
                <a:latin typeface="Consolas" panose="020B0609020204030204" pitchFamily="49" charset="0"/>
              </a:rPr>
              <a:t>}</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a:t>
            </a:r>
            <a:endParaRPr lang="en-US" sz="1200" dirty="0">
              <a:solidFill>
                <a:srgbClr val="008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83860782"/>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ObservableCollections</a:t>
            </a:r>
            <a:r>
              <a:rPr lang="en-US" dirty="0" smtClean="0"/>
              <a:t> – The Hard Way</a:t>
            </a:r>
            <a:endParaRPr lang="en-US" dirty="0"/>
          </a:p>
        </p:txBody>
      </p:sp>
      <p:sp>
        <p:nvSpPr>
          <p:cNvPr id="4" name="Content Placeholder 3"/>
          <p:cNvSpPr>
            <a:spLocks noGrp="1"/>
          </p:cNvSpPr>
          <p:nvPr>
            <p:ph type="body" sz="quarter" idx="10"/>
          </p:nvPr>
        </p:nvSpPr>
        <p:spPr>
          <a:prstGeom prst="rect">
            <a:avLst/>
          </a:prstGeom>
        </p:spPr>
        <p:txBody>
          <a:bodyPr>
            <a:noAutofit/>
          </a:bodyPr>
          <a:lstStyle/>
          <a:p>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class</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ProductList</a:t>
            </a:r>
            <a:r>
              <a:rPr lang="en-US" sz="1200" dirty="0">
                <a:solidFill>
                  <a:srgbClr val="000000"/>
                </a:solidFill>
                <a:latin typeface="Consolas" panose="020B0609020204030204" pitchFamily="49" charset="0"/>
              </a:rPr>
              <a:t> : </a:t>
            </a:r>
            <a:r>
              <a:rPr lang="en-US" sz="1200" dirty="0" err="1">
                <a:solidFill>
                  <a:srgbClr val="000000"/>
                </a:solidFill>
                <a:latin typeface="Consolas" panose="020B0609020204030204" pitchFamily="49" charset="0"/>
              </a:rPr>
              <a:t>IProductList</a:t>
            </a:r>
            <a:r>
              <a:rPr lang="en-US" sz="1200" dirty="0">
                <a:solidFill>
                  <a:srgbClr val="000000"/>
                </a:solidFill>
                <a:latin typeface="Consolas" panose="020B0609020204030204" pitchFamily="49" charset="0"/>
              </a:rPr>
              <a:t>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private</a:t>
            </a:r>
            <a:r>
              <a:rPr lang="en-US" sz="1200" dirty="0">
                <a:solidFill>
                  <a:srgbClr val="000000"/>
                </a:solidFill>
                <a:latin typeface="Consolas" panose="020B0609020204030204" pitchFamily="49" charset="0"/>
              </a:rPr>
              <a:t> </a:t>
            </a:r>
            <a:r>
              <a:rPr lang="en-US" sz="1200" dirty="0" err="1">
                <a:solidFill>
                  <a:srgbClr val="0000FF"/>
                </a:solidFill>
                <a:latin typeface="Consolas" panose="020B0609020204030204" pitchFamily="49" charset="0"/>
              </a:rPr>
              <a:t>readonly</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IList</a:t>
            </a:r>
            <a:r>
              <a:rPr lang="en-US" sz="1200" dirty="0">
                <a:solidFill>
                  <a:srgbClr val="000000"/>
                </a:solidFill>
                <a:latin typeface="Consolas" panose="020B0609020204030204" pitchFamily="49" charset="0"/>
              </a:rPr>
              <a:t>&lt;Product&gt; _products;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ProductList</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IList</a:t>
            </a:r>
            <a:r>
              <a:rPr lang="en-US" sz="1200" dirty="0">
                <a:solidFill>
                  <a:srgbClr val="000000"/>
                </a:solidFill>
                <a:latin typeface="Consolas" panose="020B0609020204030204" pitchFamily="49" charset="0"/>
              </a:rPr>
              <a:t>&lt;Product&gt; products)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_products = products;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Add(Product item)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_</a:t>
            </a:r>
            <a:r>
              <a:rPr lang="en-US" sz="1200" dirty="0" err="1">
                <a:solidFill>
                  <a:srgbClr val="000000"/>
                </a:solidFill>
                <a:latin typeface="Consolas" panose="020B0609020204030204" pitchFamily="49" charset="0"/>
              </a:rPr>
              <a:t>products.Add</a:t>
            </a:r>
            <a:r>
              <a:rPr lang="en-US" sz="1200" dirty="0">
                <a:solidFill>
                  <a:srgbClr val="000000"/>
                </a:solidFill>
                <a:latin typeface="Consolas" panose="020B0609020204030204" pitchFamily="49" charset="0"/>
              </a:rPr>
              <a:t>(item);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notifyCollectionChanged</a:t>
            </a:r>
            <a:r>
              <a:rPr lang="en-US" sz="1200" dirty="0" smtClean="0">
                <a:solidFill>
                  <a:srgbClr val="000000"/>
                </a:solidFill>
                <a:latin typeface="Consolas" panose="020B0609020204030204" pitchFamily="49" charset="0"/>
              </a:rPr>
              <a:t>(</a:t>
            </a:r>
            <a:r>
              <a:rPr lang="en-US" sz="1200" dirty="0" smtClean="0">
                <a:solidFill>
                  <a:srgbClr val="0000FF"/>
                </a:solidFill>
                <a:latin typeface="Consolas" panose="020B0609020204030204" pitchFamily="49" charset="0"/>
              </a:rPr>
              <a:t>new </a:t>
            </a:r>
            <a:r>
              <a:rPr lang="en-US" sz="1200" dirty="0" err="1" smtClean="0">
                <a:solidFill>
                  <a:srgbClr val="000000"/>
                </a:solidFill>
                <a:latin typeface="Consolas" panose="020B0609020204030204" pitchFamily="49" charset="0"/>
              </a:rPr>
              <a:t>NotifyCollectionChangedEventArgs</a:t>
            </a:r>
            <a:r>
              <a:rPr lang="en-US" sz="1200" dirty="0" smtClean="0">
                <a:solidFill>
                  <a:srgbClr val="000000"/>
                </a:solidFill>
                <a:latin typeface="Consolas" panose="020B0609020204030204" pitchFamily="49" charset="0"/>
              </a:rPr>
              <a:t>(</a:t>
            </a:r>
            <a:r>
              <a:rPr lang="en-US" sz="1200" dirty="0" err="1" smtClean="0">
                <a:solidFill>
                  <a:srgbClr val="000000"/>
                </a:solidFill>
                <a:latin typeface="Consolas" panose="020B0609020204030204" pitchFamily="49" charset="0"/>
              </a:rPr>
              <a:t>NotifyCollectionChangedAction.Add</a:t>
            </a:r>
            <a:r>
              <a:rPr lang="en-US" sz="1200" dirty="0">
                <a:solidFill>
                  <a:srgbClr val="000000"/>
                </a:solidFill>
                <a:latin typeface="Consolas" panose="020B0609020204030204" pitchFamily="49" charset="0"/>
              </a:rPr>
              <a:t>, item));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Clear()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_</a:t>
            </a:r>
            <a:r>
              <a:rPr lang="en-US" sz="1200" dirty="0" err="1">
                <a:solidFill>
                  <a:srgbClr val="000000"/>
                </a:solidFill>
                <a:latin typeface="Consolas" panose="020B0609020204030204" pitchFamily="49" charset="0"/>
              </a:rPr>
              <a:t>products.Clear</a:t>
            </a:r>
            <a:r>
              <a:rPr lang="en-US" sz="1200" dirty="0">
                <a:solidFill>
                  <a:srgbClr val="000000"/>
                </a:solidFill>
                <a:latin typeface="Consolas" panose="020B0609020204030204" pitchFamily="49" charset="0"/>
              </a:rPr>
              <a:t>();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notifyCollectionChanged</a:t>
            </a:r>
            <a:r>
              <a:rPr lang="en-US" sz="1200" dirty="0">
                <a:solidFill>
                  <a:srgbClr val="000000"/>
                </a:solidFill>
                <a:latin typeface="Consolas" panose="020B0609020204030204" pitchFamily="49" charset="0"/>
              </a:rPr>
              <a:t>(</a:t>
            </a:r>
            <a:r>
              <a:rPr lang="en-US" sz="1200" dirty="0">
                <a:solidFill>
                  <a:srgbClr val="0000FF"/>
                </a:solidFill>
                <a:latin typeface="Consolas" panose="020B0609020204030204" pitchFamily="49" charset="0"/>
              </a:rPr>
              <a:t>new</a:t>
            </a:r>
            <a:r>
              <a:rPr lang="en-US" sz="1200" dirty="0">
                <a:solidFill>
                  <a:srgbClr val="000000"/>
                </a:solidFill>
                <a:latin typeface="Consolas" panose="020B0609020204030204" pitchFamily="49" charset="0"/>
              </a:rPr>
              <a:t> </a:t>
            </a:r>
            <a:r>
              <a:rPr lang="en-US" sz="1200" dirty="0" err="1" smtClean="0">
                <a:solidFill>
                  <a:srgbClr val="000000"/>
                </a:solidFill>
                <a:latin typeface="Consolas" panose="020B0609020204030204" pitchFamily="49" charset="0"/>
              </a:rPr>
              <a:t>NotifyCollectionChangedEventArgs</a:t>
            </a:r>
            <a:r>
              <a:rPr lang="en-US" sz="1200" dirty="0" smtClean="0">
                <a:solidFill>
                  <a:srgbClr val="000000"/>
                </a:solidFill>
                <a:latin typeface="Consolas" panose="020B0609020204030204" pitchFamily="49" charset="0"/>
              </a:rPr>
              <a:t>(</a:t>
            </a:r>
            <a:r>
              <a:rPr lang="en-US" sz="1200" dirty="0" err="1" smtClean="0">
                <a:solidFill>
                  <a:srgbClr val="000000"/>
                </a:solidFill>
                <a:latin typeface="Consolas" panose="020B0609020204030204" pitchFamily="49" charset="0"/>
              </a:rPr>
              <a:t>NotifyCollectionChangedAction.Reset</a:t>
            </a:r>
            <a:r>
              <a:rPr lang="en-US" sz="1200" dirty="0">
                <a:solidFill>
                  <a:srgbClr val="000000"/>
                </a:solidFill>
                <a:latin typeface="Consolas" panose="020B0609020204030204" pitchFamily="49" charset="0"/>
              </a:rPr>
              <a:t>));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a:t>
            </a:r>
            <a:r>
              <a:rPr lang="en-US" sz="1200" dirty="0" err="1">
                <a:solidFill>
                  <a:srgbClr val="008000"/>
                </a:solidFill>
                <a:latin typeface="Consolas" panose="020B0609020204030204" pitchFamily="49" charset="0"/>
              </a:rPr>
              <a:t>Ommitted</a:t>
            </a:r>
            <a:r>
              <a:rPr lang="en-US" sz="1200" dirty="0">
                <a:solidFill>
                  <a:srgbClr val="008000"/>
                </a:solidFill>
                <a:latin typeface="Consolas" panose="020B0609020204030204" pitchFamily="49" charset="0"/>
              </a:rPr>
              <a:t> for brevity</a:t>
            </a:r>
            <a:br>
              <a:rPr lang="en-US" sz="1200" dirty="0">
                <a:solidFill>
                  <a:srgbClr val="008000"/>
                </a:solidFill>
                <a:latin typeface="Consolas" panose="020B0609020204030204" pitchFamily="49" charset="0"/>
              </a:rPr>
            </a:b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event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NotifyCollectionChangedEventHandler</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CollectionChanged</a:t>
            </a:r>
            <a:r>
              <a:rPr lang="en-US" sz="1200" dirty="0">
                <a:solidFill>
                  <a:srgbClr val="000000"/>
                </a:solidFill>
                <a:latin typeface="Consolas" panose="020B0609020204030204" pitchFamily="49" charset="0"/>
              </a:rPr>
              <a:t>;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private</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notifyCollectionChanged</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NotifyCollectionChangedEventArgs</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args</a:t>
            </a:r>
            <a:r>
              <a:rPr lang="en-US" sz="1200" dirty="0">
                <a:solidFill>
                  <a:srgbClr val="000000"/>
                </a:solidFill>
                <a:latin typeface="Consolas" panose="020B0609020204030204" pitchFamily="49" charset="0"/>
              </a:rPr>
              <a:t>)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if</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CollectionChanged</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null</a:t>
            </a:r>
            <a:r>
              <a:rPr lang="en-US" sz="1200" dirty="0">
                <a:solidFill>
                  <a:srgbClr val="000000"/>
                </a:solidFill>
                <a:latin typeface="Consolas" panose="020B0609020204030204" pitchFamily="49" charset="0"/>
              </a:rPr>
              <a:t>)  { </a:t>
            </a:r>
            <a:r>
              <a:rPr lang="en-US" sz="1200" dirty="0" err="1" smtClean="0">
                <a:solidFill>
                  <a:srgbClr val="000000"/>
                </a:solidFill>
                <a:latin typeface="Consolas" panose="020B0609020204030204" pitchFamily="49" charset="0"/>
              </a:rPr>
              <a:t>CollectionChanged</a:t>
            </a:r>
            <a:r>
              <a:rPr lang="en-US" sz="1200" dirty="0" smtClean="0">
                <a:solidFill>
                  <a:srgbClr val="000000"/>
                </a:solidFill>
                <a:latin typeface="Consolas" panose="020B0609020204030204" pitchFamily="49" charset="0"/>
              </a:rPr>
              <a:t>(</a:t>
            </a:r>
            <a:r>
              <a:rPr lang="en-US" sz="1200" dirty="0" smtClean="0">
                <a:solidFill>
                  <a:srgbClr val="0000FF"/>
                </a:solidFill>
                <a:latin typeface="Consolas" panose="020B0609020204030204" pitchFamily="49" charset="0"/>
              </a:rPr>
              <a:t>this</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args</a:t>
            </a:r>
            <a:r>
              <a:rPr lang="en-US" sz="1200" dirty="0">
                <a:solidFill>
                  <a:srgbClr val="000000"/>
                </a:solidFill>
                <a:latin typeface="Consolas" panose="020B0609020204030204" pitchFamily="49" charset="0"/>
              </a:rPr>
              <a:t>); </a:t>
            </a:r>
            <a:r>
              <a:rPr lang="en-US" sz="1200" dirty="0" smtClean="0">
                <a:solidFill>
                  <a:srgbClr val="000000"/>
                </a:solidFill>
                <a:latin typeface="Consolas" panose="020B0609020204030204" pitchFamily="49" charset="0"/>
              </a:rPr>
              <a:t>} </a:t>
            </a:r>
            <a:r>
              <a:rPr lang="en-US" sz="1200" dirty="0">
                <a:solidFill>
                  <a:srgbClr val="000000"/>
                </a:solidFill>
                <a:latin typeface="Consolas" panose="020B0609020204030204" pitchFamily="49" charset="0"/>
              </a:rPr>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 </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a:t>
            </a:r>
            <a:br>
              <a:rPr lang="en-US" sz="1200" dirty="0">
                <a:solidFill>
                  <a:srgbClr val="000000"/>
                </a:solidFill>
                <a:latin typeface="Consolas" panose="020B0609020204030204" pitchFamily="49" charset="0"/>
              </a:rPr>
            </a:br>
            <a:r>
              <a:rPr lang="en-US" sz="1200" dirty="0">
                <a:solidFill>
                  <a:srgbClr val="000000"/>
                </a:solidFill>
                <a:latin typeface="Consolas" panose="020B0609020204030204" pitchFamily="49" charset="0"/>
              </a:rPr>
              <a:t> </a:t>
            </a:r>
            <a:br>
              <a:rPr lang="en-US" sz="1200" dirty="0">
                <a:solidFill>
                  <a:srgbClr val="000000"/>
                </a:solidFill>
                <a:latin typeface="Consolas" panose="020B0609020204030204" pitchFamily="49" charset="0"/>
              </a:rPr>
            </a:br>
            <a:endParaRPr lang="en-US" sz="1200" dirty="0">
              <a:latin typeface="Consolas" panose="020B0609020204030204" pitchFamily="49" charset="0"/>
            </a:endParaRPr>
          </a:p>
          <a:p>
            <a:r>
              <a:rPr lang="en-US" sz="1200" dirty="0">
                <a:latin typeface="Consolas" panose="020B0609020204030204" pitchFamily="49" charset="0"/>
              </a:rPr>
              <a:t/>
            </a:r>
            <a:br>
              <a:rPr lang="en-US" sz="1200" dirty="0">
                <a:latin typeface="Consolas" panose="020B0609020204030204" pitchFamily="49" charset="0"/>
              </a:rPr>
            </a:br>
            <a:r>
              <a:rPr lang="en-US" sz="1200" dirty="0">
                <a:solidFill>
                  <a:srgbClr val="000000"/>
                </a:solidFill>
                <a:latin typeface="Consolas" panose="020B0609020204030204" pitchFamily="49" charset="0"/>
              </a:rPr>
              <a:t/>
            </a:r>
            <a:br>
              <a:rPr lang="en-US" sz="1200" dirty="0">
                <a:solidFill>
                  <a:srgbClr val="000000"/>
                </a:solidFill>
                <a:latin typeface="Consolas" panose="020B0609020204030204" pitchFamily="49" charset="0"/>
              </a:rPr>
            </a:br>
            <a:endParaRPr lang="en-US" sz="1200" dirty="0">
              <a:latin typeface="Consolas" panose="020B0609020204030204" pitchFamily="49" charset="0"/>
            </a:endParaRPr>
          </a:p>
          <a:p>
            <a:r>
              <a:rPr lang="en-US" sz="1200" dirty="0">
                <a:latin typeface="Consolas" panose="020B0609020204030204" pitchFamily="49" charset="0"/>
              </a:rPr>
              <a:t/>
            </a:r>
            <a:br>
              <a:rPr lang="en-US" sz="1200" dirty="0">
                <a:latin typeface="Consolas" panose="020B0609020204030204" pitchFamily="49" charset="0"/>
              </a:rPr>
            </a:br>
            <a:endParaRPr lang="en-US" sz="1200" dirty="0">
              <a:latin typeface="Consolas" panose="020B0609020204030204" pitchFamily="49" charset="0"/>
            </a:endParaRPr>
          </a:p>
        </p:txBody>
      </p:sp>
    </p:spTree>
    <p:extLst>
      <p:ext uri="{BB962C8B-B14F-4D97-AF65-F5344CB8AC3E}">
        <p14:creationId xmlns:p14="http://schemas.microsoft.com/office/powerpoint/2010/main" val="71544823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ObservableCollections</a:t>
            </a:r>
            <a:r>
              <a:rPr lang="en-US" dirty="0" smtClean="0"/>
              <a:t> – The Easy Way</a:t>
            </a:r>
            <a:endParaRPr lang="en-US" dirty="0"/>
          </a:p>
        </p:txBody>
      </p:sp>
      <p:sp>
        <p:nvSpPr>
          <p:cNvPr id="3" name="Content Placeholder 2"/>
          <p:cNvSpPr>
            <a:spLocks noGrp="1"/>
          </p:cNvSpPr>
          <p:nvPr>
            <p:ph sz="half" idx="1"/>
          </p:nvPr>
        </p:nvSpPr>
        <p:spPr/>
        <p:txBody>
          <a:bodyPr>
            <a:normAutofit/>
          </a:bodyPr>
          <a:lstStyle/>
          <a:p>
            <a:r>
              <a:rPr lang="en-US" sz="3200" dirty="0" smtClean="0"/>
              <a:t>Use the built in </a:t>
            </a:r>
            <a:r>
              <a:rPr lang="en-US" sz="3200" dirty="0" err="1" smtClean="0"/>
              <a:t>ObservableCollection</a:t>
            </a:r>
            <a:r>
              <a:rPr lang="en-US" sz="3200" dirty="0" smtClean="0"/>
              <a:t> class</a:t>
            </a:r>
          </a:p>
          <a:p>
            <a:r>
              <a:rPr lang="en-US" sz="3200" dirty="0" smtClean="0"/>
              <a:t>Constructor takes an </a:t>
            </a:r>
            <a:r>
              <a:rPr lang="en-US" sz="3200" dirty="0" err="1" smtClean="0"/>
              <a:t>IEnumerable</a:t>
            </a:r>
            <a:endParaRPr lang="en-US" sz="3200" dirty="0"/>
          </a:p>
        </p:txBody>
      </p:sp>
      <p:sp>
        <p:nvSpPr>
          <p:cNvPr id="4" name="Content Placeholder 3"/>
          <p:cNvSpPr>
            <a:spLocks noGrp="1"/>
          </p:cNvSpPr>
          <p:nvPr>
            <p:ph type="body" sz="quarter" idx="10"/>
          </p:nvPr>
        </p:nvSpPr>
        <p:spPr>
          <a:prstGeom prst="rect">
            <a:avLst/>
          </a:prstGeom>
        </p:spPr>
        <p:txBody>
          <a:bodyPr>
            <a:noAutofit/>
          </a:bodyPr>
          <a:lstStyle/>
          <a:p>
            <a:r>
              <a:rPr lang="en-US" sz="1800" dirty="0">
                <a:solidFill>
                  <a:srgbClr val="000000"/>
                </a:solidFill>
                <a:latin typeface="Consolas" panose="020B0609020204030204" pitchFamily="49" charset="0"/>
              </a:rPr>
              <a:t>Products = </a:t>
            </a:r>
            <a:r>
              <a:rPr lang="en-US" sz="1800" dirty="0">
                <a:solidFill>
                  <a:srgbClr val="0000FF"/>
                </a:solidFill>
                <a:latin typeface="Consolas" panose="020B0609020204030204" pitchFamily="49" charset="0"/>
              </a:rPr>
              <a:t>new</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ObservableCollection</a:t>
            </a:r>
            <a:r>
              <a:rPr lang="en-US" sz="1800" dirty="0">
                <a:solidFill>
                  <a:srgbClr val="000000"/>
                </a:solidFill>
                <a:latin typeface="Consolas" panose="020B0609020204030204" pitchFamily="49" charset="0"/>
              </a:rPr>
              <a:t>&lt;Product</a:t>
            </a:r>
            <a:r>
              <a:rPr lang="en-US" sz="1800" dirty="0" smtClean="0">
                <a:solidFill>
                  <a:srgbClr val="000000"/>
                </a:solidFill>
                <a:latin typeface="Consolas" panose="020B0609020204030204" pitchFamily="49" charset="0"/>
              </a:rPr>
              <a:t>&gt;(</a:t>
            </a:r>
            <a:r>
              <a:rPr lang="en-US" sz="1800" dirty="0" smtClean="0">
                <a:solidFill>
                  <a:srgbClr val="0000FF"/>
                </a:solidFill>
                <a:latin typeface="Consolas" panose="020B0609020204030204" pitchFamily="49" charset="0"/>
              </a:rPr>
              <a:t>new</a:t>
            </a:r>
            <a:r>
              <a:rPr lang="en-US" sz="1800" dirty="0" smtClean="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ProductService</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GetProducts</a:t>
            </a:r>
            <a:r>
              <a:rPr lang="en-US" sz="1800" dirty="0">
                <a:solidFill>
                  <a:srgbClr val="000000"/>
                </a:solidFill>
                <a:latin typeface="Consolas" panose="020B0609020204030204" pitchFamily="49" charset="0"/>
              </a:rPr>
              <a:t>());</a:t>
            </a:r>
            <a:endParaRPr lang="en-US" sz="1800" dirty="0">
              <a:latin typeface="Consolas" panose="020B0609020204030204" pitchFamily="49" charset="0"/>
            </a:endParaRPr>
          </a:p>
          <a:p>
            <a:r>
              <a:rPr lang="en-US" sz="1800" dirty="0">
                <a:latin typeface="Consolas" panose="020B0609020204030204" pitchFamily="49" charset="0"/>
              </a:rPr>
              <a:t/>
            </a:r>
            <a:br>
              <a:rPr lang="en-US" sz="1800" dirty="0">
                <a:latin typeface="Consolas" panose="020B0609020204030204" pitchFamily="49" charset="0"/>
              </a:rPr>
            </a:br>
            <a:endParaRPr lang="en-US" sz="1800" dirty="0">
              <a:latin typeface="Consolas" panose="020B0609020204030204" pitchFamily="49" charset="0"/>
            </a:endParaRPr>
          </a:p>
        </p:txBody>
      </p:sp>
    </p:spTree>
    <p:extLst>
      <p:ext uri="{BB962C8B-B14F-4D97-AF65-F5344CB8AC3E}">
        <p14:creationId xmlns:p14="http://schemas.microsoft.com/office/powerpoint/2010/main" val="2919695495"/>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Visual Studio Live! Orlando 2013">
  <a:themeElements>
    <a:clrScheme name="">
      <a:dk1>
        <a:srgbClr val="000000"/>
      </a:dk1>
      <a:lt1>
        <a:srgbClr val="FFFFFF"/>
      </a:lt1>
      <a:dk2>
        <a:srgbClr val="000080"/>
      </a:dk2>
      <a:lt2>
        <a:srgbClr val="FFFF00"/>
      </a:lt2>
      <a:accent1>
        <a:srgbClr val="000080"/>
      </a:accent1>
      <a:accent2>
        <a:srgbClr val="3333CC"/>
      </a:accent2>
      <a:accent3>
        <a:srgbClr val="AAAAC0"/>
      </a:accent3>
      <a:accent4>
        <a:srgbClr val="DADADA"/>
      </a:accent4>
      <a:accent5>
        <a:srgbClr val="AAAAC0"/>
      </a:accent5>
      <a:accent6>
        <a:srgbClr val="2D2DB9"/>
      </a:accent6>
      <a:hlink>
        <a:srgbClr val="6699FF"/>
      </a:hlink>
      <a:folHlink>
        <a:srgbClr val="CC0000"/>
      </a:folHlink>
    </a:clrScheme>
    <a:fontScheme name="SharePoint Live! Orlando 2012">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Lucida Console" pitchFamily="49"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Lucida Console" pitchFamily="49" charset="0"/>
          </a:defRPr>
        </a:defPPr>
      </a:lstStyle>
    </a:lnDef>
  </a:objectDefaults>
  <a:extraClrSchemeLst>
    <a:extraClrScheme>
      <a:clrScheme name="SharePoint Live! Orlando 201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harePoint Live! Orlando 201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SharePoint Live! Orlando 201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harePoint Live! Orlando 201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harePoint Live! Orlando 201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harePoint Live! Orlando 201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SharePoint Live! Orlando 201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Japikse_SliceTimeMVC_VSORL</Template>
  <TotalTime>0</TotalTime>
  <Words>4851</Words>
  <Application>Microsoft Office PowerPoint</Application>
  <PresentationFormat>Widescreen</PresentationFormat>
  <Paragraphs>1214</Paragraphs>
  <Slides>204</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204</vt:i4>
      </vt:variant>
    </vt:vector>
  </HeadingPairs>
  <TitlesOfParts>
    <vt:vector size="213" baseType="lpstr">
      <vt:lpstr>Arial</vt:lpstr>
      <vt:lpstr>Arial Black</vt:lpstr>
      <vt:lpstr>Consolas</vt:lpstr>
      <vt:lpstr>Lucida Console</vt:lpstr>
      <vt:lpstr>Segoe UI</vt:lpstr>
      <vt:lpstr>Segoe UI Light</vt:lpstr>
      <vt:lpstr>Times</vt:lpstr>
      <vt:lpstr>Times New Roman</vt:lpstr>
      <vt:lpstr>Visual Studio Live! Orlando 2013</vt:lpstr>
      <vt:lpstr>PowerPoint Presentation</vt:lpstr>
      <vt:lpstr>Phil.About()</vt:lpstr>
      <vt:lpstr>Agenda</vt:lpstr>
      <vt:lpstr>What Is WPF?</vt:lpstr>
      <vt:lpstr>What Else is in WPF?</vt:lpstr>
      <vt:lpstr>What’s New in .NET 4?</vt:lpstr>
      <vt:lpstr>What’s New in .NET 4.5</vt:lpstr>
      <vt:lpstr>What’s Missing</vt:lpstr>
      <vt:lpstr>XAML Basics</vt:lpstr>
      <vt:lpstr>What is XAML</vt:lpstr>
      <vt:lpstr>XAML Benefits</vt:lpstr>
      <vt:lpstr>The Foundation</vt:lpstr>
      <vt:lpstr>XAML Documents</vt:lpstr>
      <vt:lpstr>Menus</vt:lpstr>
      <vt:lpstr>XAML *is* XML At Its Core</vt:lpstr>
      <vt:lpstr>Element Naming</vt:lpstr>
      <vt:lpstr>Sample Window Document</vt:lpstr>
      <vt:lpstr>Namespaces</vt:lpstr>
      <vt:lpstr>Properties</vt:lpstr>
      <vt:lpstr>Markup Extensions</vt:lpstr>
      <vt:lpstr>Attached Properties</vt:lpstr>
      <vt:lpstr>Dependency Properties</vt:lpstr>
      <vt:lpstr>From XAML to Executable</vt:lpstr>
      <vt:lpstr>Tools for Creating XAML Apps</vt:lpstr>
      <vt:lpstr>Questions?</vt:lpstr>
      <vt:lpstr>Layouts and Layout Containers</vt:lpstr>
      <vt:lpstr>Layout</vt:lpstr>
      <vt:lpstr>Layout Containers</vt:lpstr>
      <vt:lpstr>Layout Properties</vt:lpstr>
      <vt:lpstr>Measure and Arrange</vt:lpstr>
      <vt:lpstr>Border</vt:lpstr>
      <vt:lpstr>StackPanel</vt:lpstr>
      <vt:lpstr>Wrap Panel</vt:lpstr>
      <vt:lpstr>Dock Panel</vt:lpstr>
      <vt:lpstr>Canvas</vt:lpstr>
      <vt:lpstr>Grid</vt:lpstr>
      <vt:lpstr>Grid</vt:lpstr>
      <vt:lpstr>Shared Size Groups</vt:lpstr>
      <vt:lpstr>Nesting Layout Containers</vt:lpstr>
      <vt:lpstr>Nested Example</vt:lpstr>
      <vt:lpstr>PowerPoint Presentation</vt:lpstr>
      <vt:lpstr>Elements, Controls, and More</vt:lpstr>
      <vt:lpstr>Elements &amp; Controls</vt:lpstr>
      <vt:lpstr>List Controls</vt:lpstr>
      <vt:lpstr>Content Controls</vt:lpstr>
      <vt:lpstr>Specialized Content Controls</vt:lpstr>
      <vt:lpstr>ScrollViewer</vt:lpstr>
      <vt:lpstr>GroupBox</vt:lpstr>
      <vt:lpstr>Expander</vt:lpstr>
      <vt:lpstr>List Controls</vt:lpstr>
      <vt:lpstr>PowerPoint Presentation</vt:lpstr>
      <vt:lpstr>ListBox, ComboBox</vt:lpstr>
      <vt:lpstr>TabControl</vt:lpstr>
      <vt:lpstr>PowerPoint Presentation</vt:lpstr>
      <vt:lpstr>Questions?</vt:lpstr>
      <vt:lpstr>Resources</vt:lpstr>
      <vt:lpstr>XAML Resources</vt:lpstr>
      <vt:lpstr>Defining Resources</vt:lpstr>
      <vt:lpstr>Defining and Using Resources</vt:lpstr>
      <vt:lpstr>Static vs Dynamic Resources</vt:lpstr>
      <vt:lpstr>System Resources</vt:lpstr>
      <vt:lpstr>Defining and Using System Resources</vt:lpstr>
      <vt:lpstr>Resource Dictionaries</vt:lpstr>
      <vt:lpstr>Using Resource Dictionaries</vt:lpstr>
      <vt:lpstr>PowerPoint Presentation</vt:lpstr>
      <vt:lpstr>Styles</vt:lpstr>
      <vt:lpstr>XAML Styles</vt:lpstr>
      <vt:lpstr>Style Elements</vt:lpstr>
      <vt:lpstr>Style Examples</vt:lpstr>
      <vt:lpstr>Triggers</vt:lpstr>
      <vt:lpstr>Triggers in Action</vt:lpstr>
      <vt:lpstr>MultiTriggers</vt:lpstr>
      <vt:lpstr>PowerPoint Presentation</vt:lpstr>
      <vt:lpstr>EventTriggers</vt:lpstr>
      <vt:lpstr>Behaviors</vt:lpstr>
      <vt:lpstr>Behaviors</vt:lpstr>
      <vt:lpstr>PowerPoint Presentation</vt:lpstr>
      <vt:lpstr>Questions?</vt:lpstr>
      <vt:lpstr>Binding</vt:lpstr>
      <vt:lpstr>Binding in XAML</vt:lpstr>
      <vt:lpstr>Binding Modes</vt:lpstr>
      <vt:lpstr>Binding Updates</vt:lpstr>
      <vt:lpstr>Setting the Binding Target</vt:lpstr>
      <vt:lpstr>The Binding Expression</vt:lpstr>
      <vt:lpstr>Setting Bindings in Code</vt:lpstr>
      <vt:lpstr>Getting Binding Info From Code</vt:lpstr>
      <vt:lpstr>Element Binding</vt:lpstr>
      <vt:lpstr>Element Binding</vt:lpstr>
      <vt:lpstr>PowerPoint Presentation</vt:lpstr>
      <vt:lpstr>DataBinding</vt:lpstr>
      <vt:lpstr>Binding to Objects</vt:lpstr>
      <vt:lpstr>Relative Source</vt:lpstr>
      <vt:lpstr>DataContext</vt:lpstr>
      <vt:lpstr>DataBinding</vt:lpstr>
      <vt:lpstr>Observables</vt:lpstr>
      <vt:lpstr>INotifyPropertyChanged (Prior to 4.5)</vt:lpstr>
      <vt:lpstr>INOtifyPropertyChanged (4.5+)</vt:lpstr>
      <vt:lpstr>ObservableCollections – The Hard Way</vt:lpstr>
      <vt:lpstr>ObservableCollections – The Easy Way</vt:lpstr>
      <vt:lpstr>Where to Implement for MVVM?</vt:lpstr>
      <vt:lpstr>PowerPoint Presentation</vt:lpstr>
      <vt:lpstr>Validation</vt:lpstr>
      <vt:lpstr>Validation Methods</vt:lpstr>
      <vt:lpstr>ValidatesOnException</vt:lpstr>
      <vt:lpstr>IDataErrorInfo</vt:lpstr>
      <vt:lpstr>Implementing IDataErrorInfo</vt:lpstr>
      <vt:lpstr>Leveraging Validation in XAML</vt:lpstr>
      <vt:lpstr>INotifyDataErrorInfo</vt:lpstr>
      <vt:lpstr>Implementing INotifyDataErrorInfo</vt:lpstr>
      <vt:lpstr>The Support Code</vt:lpstr>
      <vt:lpstr>Validation in the Setter</vt:lpstr>
      <vt:lpstr>Custom Validation Rules</vt:lpstr>
      <vt:lpstr>PowerPoint Presentation</vt:lpstr>
      <vt:lpstr>Value Conversion</vt:lpstr>
      <vt:lpstr>Converting Data</vt:lpstr>
      <vt:lpstr>String Formatting</vt:lpstr>
      <vt:lpstr>Standard Formatters</vt:lpstr>
      <vt:lpstr>Value Converters</vt:lpstr>
      <vt:lpstr>Implementing MultiValue Converters</vt:lpstr>
      <vt:lpstr>Using MultiValueConverters</vt:lpstr>
      <vt:lpstr>PowerPoint Presentation</vt:lpstr>
      <vt:lpstr>Binding To Collections</vt:lpstr>
      <vt:lpstr>The Basics</vt:lpstr>
      <vt:lpstr>Simple Binding</vt:lpstr>
      <vt:lpstr>Overriding ToString()</vt:lpstr>
      <vt:lpstr>List Styles</vt:lpstr>
      <vt:lpstr>ItemContainerStyle</vt:lpstr>
      <vt:lpstr>Updating the ItemTemplates</vt:lpstr>
      <vt:lpstr>Setting the Control Template</vt:lpstr>
      <vt:lpstr>Setting Alternating Item Style</vt:lpstr>
      <vt:lpstr>Style Selectors</vt:lpstr>
      <vt:lpstr>Data Templates</vt:lpstr>
      <vt:lpstr>Sample Data Template</vt:lpstr>
      <vt:lpstr>PowerPoint Presentation</vt:lpstr>
      <vt:lpstr>Handling Large Lists</vt:lpstr>
      <vt:lpstr>Virtualization</vt:lpstr>
      <vt:lpstr>Virtualization Considerations</vt:lpstr>
      <vt:lpstr>Controlling the Virtualization Cache</vt:lpstr>
      <vt:lpstr>And Finally</vt:lpstr>
      <vt:lpstr>PowerPoint Presentation</vt:lpstr>
      <vt:lpstr>The Command Pattern</vt:lpstr>
      <vt:lpstr>Encapsulating Logic</vt:lpstr>
      <vt:lpstr>Implementing ICommand by Hand-WPF</vt:lpstr>
      <vt:lpstr>PowerPoint Presentation</vt:lpstr>
      <vt:lpstr>Questions?</vt:lpstr>
      <vt:lpstr>The Model View View-Model Pattern</vt:lpstr>
      <vt:lpstr>Models</vt:lpstr>
      <vt:lpstr>Views</vt:lpstr>
      <vt:lpstr>View model – Job 1</vt:lpstr>
      <vt:lpstr>View Model – Job 2</vt:lpstr>
      <vt:lpstr>Why MVVM?</vt:lpstr>
      <vt:lpstr>Don’t Repeat Yourself</vt:lpstr>
      <vt:lpstr>Separation Of Concerns</vt:lpstr>
      <vt:lpstr>MVVM != 0 Code Behind</vt:lpstr>
      <vt:lpstr>Implementing MVVM in WPF</vt:lpstr>
      <vt:lpstr>PowerPoint Presentation</vt:lpstr>
      <vt:lpstr>UI Interaction</vt:lpstr>
      <vt:lpstr>Challenges</vt:lpstr>
      <vt:lpstr>Create and Leverage Interfaces</vt:lpstr>
      <vt:lpstr>PowerPoint Presentation</vt:lpstr>
      <vt:lpstr>Review</vt:lpstr>
      <vt:lpstr>Custom Dictionaries</vt:lpstr>
      <vt:lpstr>Custom Dictionaries</vt:lpstr>
      <vt:lpstr>PowerPoint Presentation</vt:lpstr>
      <vt:lpstr>Asynchronous Everywhere</vt:lpstr>
      <vt:lpstr>async - await</vt:lpstr>
      <vt:lpstr>Tasks</vt:lpstr>
      <vt:lpstr>Windows 8.1</vt:lpstr>
      <vt:lpstr>Windows 8.1 is Windows vNext</vt:lpstr>
      <vt:lpstr>User Interfaces Reimagined</vt:lpstr>
      <vt:lpstr>Traits of Modern Application Design</vt:lpstr>
      <vt:lpstr>Modern Design Principles</vt:lpstr>
      <vt:lpstr>Content Before Chrome</vt:lpstr>
      <vt:lpstr>PowerPoint Presentation</vt:lpstr>
      <vt:lpstr>PowerPoint Presentation</vt:lpstr>
      <vt:lpstr>Layout Guidelines</vt:lpstr>
      <vt:lpstr>Scale Beautifully</vt:lpstr>
      <vt:lpstr>Windows 8.1 – (C# || VB.NET)/XAML</vt:lpstr>
      <vt:lpstr>Windows 8.1 Controls</vt:lpstr>
      <vt:lpstr>Many Controls Out of the Box</vt:lpstr>
      <vt:lpstr>Everyday Widgets</vt:lpstr>
      <vt:lpstr>Text Editing Controls</vt:lpstr>
      <vt:lpstr>Data views</vt:lpstr>
      <vt:lpstr>PowerPoint Presentation</vt:lpstr>
      <vt:lpstr>Why Add XAML Basic Page?</vt:lpstr>
      <vt:lpstr>Why Use XAML Resources?</vt:lpstr>
      <vt:lpstr>Application Architecture</vt:lpstr>
      <vt:lpstr>Architecture – (C# || VB.NET)/XAML</vt:lpstr>
      <vt:lpstr>NavBars, AppBars, CommandBars</vt:lpstr>
      <vt:lpstr>AppBars and CommandBars (CS)</vt:lpstr>
      <vt:lpstr>AppBars Simplified In Windows 8.1 (CS)</vt:lpstr>
      <vt:lpstr>Navigation (CS)</vt:lpstr>
      <vt:lpstr>Layout</vt:lpstr>
      <vt:lpstr>Use Visual State Groups (CS)</vt:lpstr>
      <vt:lpstr>Visual State Groups (XAML)</vt:lpstr>
      <vt:lpstr>Size Changed Event (XAML/CS)</vt:lpstr>
      <vt:lpstr>Size changed Event (CS)</vt:lpstr>
      <vt:lpstr>Testing Layout In Simulator</vt:lpstr>
      <vt:lpstr>PowerPoint Presentation</vt:lpstr>
      <vt:lpstr>Key Points - XAML</vt:lpstr>
      <vt:lpstr>Key Points (Continued)</vt:lpstr>
      <vt:lpstr>Resources</vt:lpstr>
      <vt:lpstr>Contact Me</vt:lpstr>
      <vt:lpstr>Events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2007-03-18T18:10:32Z</dcterms:created>
  <dcterms:modified xsi:type="dcterms:W3CDTF">2014-10-20T21:07:34Z</dcterms:modified>
</cp:coreProperties>
</file>