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282" r:id="rId3"/>
    <p:sldId id="257" r:id="rId4"/>
    <p:sldId id="258" r:id="rId5"/>
    <p:sldId id="259" r:id="rId6"/>
    <p:sldId id="283" r:id="rId7"/>
    <p:sldId id="261" r:id="rId8"/>
    <p:sldId id="286" r:id="rId9"/>
    <p:sldId id="287" r:id="rId10"/>
    <p:sldId id="260" r:id="rId11"/>
    <p:sldId id="284" r:id="rId12"/>
    <p:sldId id="285" r:id="rId13"/>
    <p:sldId id="262" r:id="rId14"/>
    <p:sldId id="288" r:id="rId15"/>
    <p:sldId id="289" r:id="rId16"/>
    <p:sldId id="271" r:id="rId17"/>
    <p:sldId id="272" r:id="rId18"/>
    <p:sldId id="274" r:id="rId19"/>
    <p:sldId id="276" r:id="rId20"/>
    <p:sldId id="278" r:id="rId21"/>
    <p:sldId id="268" r:id="rId22"/>
    <p:sldId id="270" r:id="rId23"/>
    <p:sldId id="269" r:id="rId24"/>
    <p:sldId id="281" r:id="rId25"/>
    <p:sldId id="264" r:id="rId26"/>
    <p:sldId id="290" r:id="rId27"/>
    <p:sldId id="291" r:id="rId28"/>
    <p:sldId id="265" r:id="rId29"/>
    <p:sldId id="266" r:id="rId30"/>
    <p:sldId id="292" r:id="rId31"/>
    <p:sldId id="267"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24" autoAdjust="0"/>
    <p:restoredTop sz="96517" autoAdjust="0"/>
  </p:normalViewPr>
  <p:slideViewPr>
    <p:cSldViewPr snapToGrid="0">
      <p:cViewPr varScale="1">
        <p:scale>
          <a:sx n="114" d="100"/>
          <a:sy n="114" d="100"/>
        </p:scale>
        <p:origin x="126" y="12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3186"/>
    </p:cViewPr>
  </p:sorterViewPr>
  <p:notesViewPr>
    <p:cSldViewPr snapToGrid="0">
      <p:cViewPr varScale="1">
        <p:scale>
          <a:sx n="91" d="100"/>
          <a:sy n="91" d="100"/>
        </p:scale>
        <p:origin x="3474"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546D4C-F9E0-43B7-B2C6-9EC8840F9673}" type="datetimeFigureOut">
              <a:rPr lang="en-US" smtClean="0"/>
              <a:t>7/15/2023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457DAA-ECDD-481C-BFAD-EC8C399A57CD}" type="slidenum">
              <a:rPr lang="en-US" smtClean="0"/>
              <a:t>‹#›</a:t>
            </a:fld>
            <a:endParaRPr lang="en-US"/>
          </a:p>
        </p:txBody>
      </p:sp>
    </p:spTree>
    <p:extLst>
      <p:ext uri="{BB962C8B-B14F-4D97-AF65-F5344CB8AC3E}">
        <p14:creationId xmlns:p14="http://schemas.microsoft.com/office/powerpoint/2010/main" val="3558940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457DAA-ECDD-481C-BFAD-EC8C399A57CD}" type="slidenum">
              <a:rPr lang="en-US" smtClean="0"/>
              <a:t>10</a:t>
            </a:fld>
            <a:endParaRPr lang="en-US"/>
          </a:p>
        </p:txBody>
      </p:sp>
    </p:spTree>
    <p:extLst>
      <p:ext uri="{BB962C8B-B14F-4D97-AF65-F5344CB8AC3E}">
        <p14:creationId xmlns:p14="http://schemas.microsoft.com/office/powerpoint/2010/main" val="120714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457DAA-ECDD-481C-BFAD-EC8C399A57CD}" type="slidenum">
              <a:rPr lang="en-US" smtClean="0"/>
              <a:t>11</a:t>
            </a:fld>
            <a:endParaRPr lang="en-US"/>
          </a:p>
        </p:txBody>
      </p:sp>
    </p:spTree>
    <p:extLst>
      <p:ext uri="{BB962C8B-B14F-4D97-AF65-F5344CB8AC3E}">
        <p14:creationId xmlns:p14="http://schemas.microsoft.com/office/powerpoint/2010/main" val="3593266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457DAA-ECDD-481C-BFAD-EC8C399A57CD}" type="slidenum">
              <a:rPr lang="en-US" smtClean="0"/>
              <a:t>12</a:t>
            </a:fld>
            <a:endParaRPr lang="en-US"/>
          </a:p>
        </p:txBody>
      </p:sp>
    </p:spTree>
    <p:extLst>
      <p:ext uri="{BB962C8B-B14F-4D97-AF65-F5344CB8AC3E}">
        <p14:creationId xmlns:p14="http://schemas.microsoft.com/office/powerpoint/2010/main" val="23282334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Shape 191"/>
          <p:cNvSpPr>
            <a:spLocks noGrp="1" noRot="1" noChangeAspect="1"/>
          </p:cNvSpPr>
          <p:nvPr>
            <p:ph type="sldImg"/>
          </p:nvPr>
        </p:nvSpPr>
        <p:spPr>
          <a:prstGeom prst="rect">
            <a:avLst/>
          </a:prstGeom>
        </p:spPr>
        <p:txBody>
          <a:bodyPr/>
          <a:lstStyle/>
          <a:p>
            <a:endParaRPr/>
          </a:p>
        </p:txBody>
      </p:sp>
      <p:sp>
        <p:nvSpPr>
          <p:cNvPr id="192" name="Shape 192"/>
          <p:cNvSpPr>
            <a:spLocks noGrp="1"/>
          </p:cNvSpPr>
          <p:nvPr>
            <p:ph type="body" sz="quarter" idx="1"/>
          </p:nvPr>
        </p:nvSpPr>
        <p:spPr>
          <a:prstGeom prst="rect">
            <a:avLst/>
          </a:prstGeom>
        </p:spPr>
        <p:txBody>
          <a:bodyPr/>
          <a:lstStyle/>
          <a:p>
            <a:r>
              <a:t>Self Awareness is having a clear perception of your personality, including strengths, weaknesses, thoughts, beliefs, motivation, and emotions. Self Awareness allows you to understand other people, how they perceive you, your attitude and your responses to them in the moment.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Shape 225"/>
          <p:cNvSpPr>
            <a:spLocks noGrp="1" noRot="1" noChangeAspect="1"/>
          </p:cNvSpPr>
          <p:nvPr>
            <p:ph type="sldImg"/>
          </p:nvPr>
        </p:nvSpPr>
        <p:spPr>
          <a:prstGeom prst="rect">
            <a:avLst/>
          </a:prstGeom>
        </p:spPr>
        <p:txBody>
          <a:bodyPr/>
          <a:lstStyle/>
          <a:p>
            <a:endParaRPr/>
          </a:p>
        </p:txBody>
      </p:sp>
      <p:sp>
        <p:nvSpPr>
          <p:cNvPr id="226" name="Shape 226"/>
          <p:cNvSpPr>
            <a:spLocks noGrp="1"/>
          </p:cNvSpPr>
          <p:nvPr>
            <p:ph type="body" sz="quarter" idx="1"/>
          </p:nvPr>
        </p:nvSpPr>
        <p:spPr>
          <a:prstGeom prst="rect">
            <a:avLst/>
          </a:prstGeom>
        </p:spPr>
        <p:txBody>
          <a:bodyPr/>
          <a:lstStyle/>
          <a:p>
            <a:r>
              <a:t>You use your self-awareness skills to notice your feelings and judge if your needs are being satisfied. You use your self-management skills to express your feelings and act accordingly to benefit the connection. Finally, you use your social awareness skills to better understand the other person’s needs and feelings.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D07939-0984-43A7-A4B3-DC2C93E3F6BF}" type="datetimeFigureOut">
              <a:rPr lang="en-US" smtClean="0"/>
              <a:t>7/15/2023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7A3CC3-5326-40BA-A8A8-163C38F8ADE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938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D07939-0984-43A7-A4B3-DC2C93E3F6BF}" type="datetimeFigureOut">
              <a:rPr lang="en-US" smtClean="0"/>
              <a:t>7/15/2023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7A3CC3-5326-40BA-A8A8-163C38F8ADE5}" type="slidenum">
              <a:rPr lang="en-US" smtClean="0"/>
              <a:t>‹#›</a:t>
            </a:fld>
            <a:endParaRPr lang="en-US"/>
          </a:p>
        </p:txBody>
      </p:sp>
    </p:spTree>
    <p:extLst>
      <p:ext uri="{BB962C8B-B14F-4D97-AF65-F5344CB8AC3E}">
        <p14:creationId xmlns:p14="http://schemas.microsoft.com/office/powerpoint/2010/main" val="3707624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D07939-0984-43A7-A4B3-DC2C93E3F6BF}" type="datetimeFigureOut">
              <a:rPr lang="en-US" smtClean="0"/>
              <a:t>7/15/2023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7A3CC3-5326-40BA-A8A8-163C38F8ADE5}" type="slidenum">
              <a:rPr lang="en-US" smtClean="0"/>
              <a:t>‹#›</a:t>
            </a:fld>
            <a:endParaRPr lang="en-US"/>
          </a:p>
        </p:txBody>
      </p:sp>
    </p:spTree>
    <p:extLst>
      <p:ext uri="{BB962C8B-B14F-4D97-AF65-F5344CB8AC3E}">
        <p14:creationId xmlns:p14="http://schemas.microsoft.com/office/powerpoint/2010/main" val="2126579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957234426"/>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190625" y="2268141"/>
            <a:ext cx="9810750" cy="2321719"/>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452018888"/>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D07939-0984-43A7-A4B3-DC2C93E3F6BF}" type="datetimeFigureOut">
              <a:rPr lang="en-US" smtClean="0"/>
              <a:t>7/15/2023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7A3CC3-5326-40BA-A8A8-163C38F8ADE5}" type="slidenum">
              <a:rPr lang="en-US" smtClean="0"/>
              <a:t>‹#›</a:t>
            </a:fld>
            <a:endParaRPr lang="en-US"/>
          </a:p>
        </p:txBody>
      </p:sp>
    </p:spTree>
    <p:extLst>
      <p:ext uri="{BB962C8B-B14F-4D97-AF65-F5344CB8AC3E}">
        <p14:creationId xmlns:p14="http://schemas.microsoft.com/office/powerpoint/2010/main" val="2443090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D07939-0984-43A7-A4B3-DC2C93E3F6BF}" type="datetimeFigureOut">
              <a:rPr lang="en-US" smtClean="0"/>
              <a:t>7/15/2023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7A3CC3-5326-40BA-A8A8-163C38F8ADE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5974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D07939-0984-43A7-A4B3-DC2C93E3F6BF}" type="datetimeFigureOut">
              <a:rPr lang="en-US" smtClean="0"/>
              <a:t>7/15/2023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7A3CC3-5326-40BA-A8A8-163C38F8ADE5}" type="slidenum">
              <a:rPr lang="en-US" smtClean="0"/>
              <a:t>‹#›</a:t>
            </a:fld>
            <a:endParaRPr lang="en-US"/>
          </a:p>
        </p:txBody>
      </p:sp>
    </p:spTree>
    <p:extLst>
      <p:ext uri="{BB962C8B-B14F-4D97-AF65-F5344CB8AC3E}">
        <p14:creationId xmlns:p14="http://schemas.microsoft.com/office/powerpoint/2010/main" val="2110233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D07939-0984-43A7-A4B3-DC2C93E3F6BF}" type="datetimeFigureOut">
              <a:rPr lang="en-US" smtClean="0"/>
              <a:t>7/15/2023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7A3CC3-5326-40BA-A8A8-163C38F8ADE5}" type="slidenum">
              <a:rPr lang="en-US" smtClean="0"/>
              <a:t>‹#›</a:t>
            </a:fld>
            <a:endParaRPr lang="en-US"/>
          </a:p>
        </p:txBody>
      </p:sp>
    </p:spTree>
    <p:extLst>
      <p:ext uri="{BB962C8B-B14F-4D97-AF65-F5344CB8AC3E}">
        <p14:creationId xmlns:p14="http://schemas.microsoft.com/office/powerpoint/2010/main" val="3638498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D07939-0984-43A7-A4B3-DC2C93E3F6BF}" type="datetimeFigureOut">
              <a:rPr lang="en-US" smtClean="0"/>
              <a:t>7/15/2023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7A3CC3-5326-40BA-A8A8-163C38F8ADE5}" type="slidenum">
              <a:rPr lang="en-US" smtClean="0"/>
              <a:t>‹#›</a:t>
            </a:fld>
            <a:endParaRPr lang="en-US"/>
          </a:p>
        </p:txBody>
      </p:sp>
    </p:spTree>
    <p:extLst>
      <p:ext uri="{BB962C8B-B14F-4D97-AF65-F5344CB8AC3E}">
        <p14:creationId xmlns:p14="http://schemas.microsoft.com/office/powerpoint/2010/main" val="763679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7D07939-0984-43A7-A4B3-DC2C93E3F6BF}" type="datetimeFigureOut">
              <a:rPr lang="en-US" smtClean="0"/>
              <a:t>7/15/2023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67A3CC3-5326-40BA-A8A8-163C38F8ADE5}" type="slidenum">
              <a:rPr lang="en-US" smtClean="0"/>
              <a:t>‹#›</a:t>
            </a:fld>
            <a:endParaRPr lang="en-US"/>
          </a:p>
        </p:txBody>
      </p:sp>
    </p:spTree>
    <p:extLst>
      <p:ext uri="{BB962C8B-B14F-4D97-AF65-F5344CB8AC3E}">
        <p14:creationId xmlns:p14="http://schemas.microsoft.com/office/powerpoint/2010/main" val="3620075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7D07939-0984-43A7-A4B3-DC2C93E3F6BF}" type="datetimeFigureOut">
              <a:rPr lang="en-US" smtClean="0"/>
              <a:t>7/15/2023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67A3CC3-5326-40BA-A8A8-163C38F8ADE5}" type="slidenum">
              <a:rPr lang="en-US" smtClean="0"/>
              <a:t>‹#›</a:t>
            </a:fld>
            <a:endParaRPr lang="en-US"/>
          </a:p>
        </p:txBody>
      </p:sp>
    </p:spTree>
    <p:extLst>
      <p:ext uri="{BB962C8B-B14F-4D97-AF65-F5344CB8AC3E}">
        <p14:creationId xmlns:p14="http://schemas.microsoft.com/office/powerpoint/2010/main" val="536381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D07939-0984-43A7-A4B3-DC2C93E3F6BF}" type="datetimeFigureOut">
              <a:rPr lang="en-US" smtClean="0"/>
              <a:t>7/15/2023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7A3CC3-5326-40BA-A8A8-163C38F8ADE5}" type="slidenum">
              <a:rPr lang="en-US" smtClean="0"/>
              <a:t>‹#›</a:t>
            </a:fld>
            <a:endParaRPr lang="en-US"/>
          </a:p>
        </p:txBody>
      </p:sp>
    </p:spTree>
    <p:extLst>
      <p:ext uri="{BB962C8B-B14F-4D97-AF65-F5344CB8AC3E}">
        <p14:creationId xmlns:p14="http://schemas.microsoft.com/office/powerpoint/2010/main" val="852626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7D07939-0984-43A7-A4B3-DC2C93E3F6BF}" type="datetimeFigureOut">
              <a:rPr lang="en-US" smtClean="0"/>
              <a:t>7/15/2023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67A3CC3-5326-40BA-A8A8-163C38F8ADE5}"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75913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F8A146-7A36-E1BB-75B1-C3B9E17BEBBD}"/>
              </a:ext>
            </a:extLst>
          </p:cNvPr>
          <p:cNvSpPr>
            <a:spLocks noGrp="1"/>
          </p:cNvSpPr>
          <p:nvPr>
            <p:ph type="ctrTitle"/>
          </p:nvPr>
        </p:nvSpPr>
        <p:spPr>
          <a:xfrm>
            <a:off x="965201" y="643467"/>
            <a:ext cx="6255026" cy="5054008"/>
          </a:xfrm>
        </p:spPr>
        <p:txBody>
          <a:bodyPr anchor="ctr">
            <a:normAutofit/>
          </a:bodyPr>
          <a:lstStyle/>
          <a:p>
            <a:pPr algn="r"/>
            <a:r>
              <a:rPr lang="en-US"/>
              <a:t>5 Skills You Must Master to Excel (as a Developer)</a:t>
            </a:r>
          </a:p>
        </p:txBody>
      </p:sp>
      <p:sp>
        <p:nvSpPr>
          <p:cNvPr id="3" name="Subtitle 2">
            <a:extLst>
              <a:ext uri="{FF2B5EF4-FFF2-40B4-BE49-F238E27FC236}">
                <a16:creationId xmlns:a16="http://schemas.microsoft.com/office/drawing/2014/main" id="{269D774A-7241-0467-3777-0118B867135E}"/>
              </a:ext>
            </a:extLst>
          </p:cNvPr>
          <p:cNvSpPr>
            <a:spLocks noGrp="1"/>
          </p:cNvSpPr>
          <p:nvPr>
            <p:ph type="subTitle" idx="1"/>
          </p:nvPr>
        </p:nvSpPr>
        <p:spPr>
          <a:xfrm>
            <a:off x="7870995" y="643467"/>
            <a:ext cx="3341488" cy="5054008"/>
          </a:xfrm>
        </p:spPr>
        <p:txBody>
          <a:bodyPr anchor="ctr">
            <a:normAutofit/>
          </a:bodyPr>
          <a:lstStyle/>
          <a:p>
            <a:r>
              <a:rPr lang="en-US"/>
              <a:t>Michael Eaton</a:t>
            </a:r>
          </a:p>
          <a:p>
            <a:r>
              <a:rPr lang="en-US"/>
              <a:t>Principal Consultant, Improving</a:t>
            </a:r>
          </a:p>
          <a:p>
            <a:endParaRPr lang="en-US"/>
          </a:p>
          <a:p>
            <a:r>
              <a:rPr lang="en-US"/>
              <a:t>Beer City Code, August 11, 2023</a:t>
            </a:r>
            <a:endParaRPr lang="en-US" dirty="0"/>
          </a:p>
        </p:txBody>
      </p:sp>
      <p:cxnSp>
        <p:nvCxnSpPr>
          <p:cNvPr id="22" name="Straight Connector 9">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3" name="Rectangle 11">
            <a:extLst>
              <a:ext uri="{FF2B5EF4-FFF2-40B4-BE49-F238E27FC236}">
                <a16:creationId xmlns:a16="http://schemas.microsoft.com/office/drawing/2014/main" id="{8A549DE7-671D-4575-AF43-858FD999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4" name="Rectangle 13">
            <a:extLst>
              <a:ext uri="{FF2B5EF4-FFF2-40B4-BE49-F238E27FC236}">
                <a16:creationId xmlns:a16="http://schemas.microsoft.com/office/drawing/2014/main" id="{C22D9B36-9BE7-472B-8808-7E0D68107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40942"/>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9796357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37716-94C2-1537-E297-1C92FAC5AA56}"/>
              </a:ext>
            </a:extLst>
          </p:cNvPr>
          <p:cNvSpPr>
            <a:spLocks noGrp="1"/>
          </p:cNvSpPr>
          <p:nvPr>
            <p:ph type="title"/>
          </p:nvPr>
        </p:nvSpPr>
        <p:spPr/>
        <p:txBody>
          <a:bodyPr/>
          <a:lstStyle/>
          <a:p>
            <a:r>
              <a:rPr lang="en-US" dirty="0"/>
              <a:t>Continuous Learning</a:t>
            </a:r>
          </a:p>
        </p:txBody>
      </p:sp>
      <p:sp>
        <p:nvSpPr>
          <p:cNvPr id="3" name="Content Placeholder 2">
            <a:extLst>
              <a:ext uri="{FF2B5EF4-FFF2-40B4-BE49-F238E27FC236}">
                <a16:creationId xmlns:a16="http://schemas.microsoft.com/office/drawing/2014/main" id="{B950ADC6-B95F-6E37-2E79-CD03C87C22B2}"/>
              </a:ext>
            </a:extLst>
          </p:cNvPr>
          <p:cNvSpPr>
            <a:spLocks noGrp="1"/>
          </p:cNvSpPr>
          <p:nvPr>
            <p:ph idx="1"/>
          </p:nvPr>
        </p:nvSpPr>
        <p:spPr/>
        <p:txBody>
          <a:bodyPr/>
          <a:lstStyle/>
          <a:p>
            <a:r>
              <a:rPr lang="en-US" dirty="0"/>
              <a:t>What</a:t>
            </a:r>
          </a:p>
        </p:txBody>
      </p:sp>
    </p:spTree>
    <p:extLst>
      <p:ext uri="{BB962C8B-B14F-4D97-AF65-F5344CB8AC3E}">
        <p14:creationId xmlns:p14="http://schemas.microsoft.com/office/powerpoint/2010/main" val="2355313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37716-94C2-1537-E297-1C92FAC5AA56}"/>
              </a:ext>
            </a:extLst>
          </p:cNvPr>
          <p:cNvSpPr>
            <a:spLocks noGrp="1"/>
          </p:cNvSpPr>
          <p:nvPr>
            <p:ph type="title"/>
          </p:nvPr>
        </p:nvSpPr>
        <p:spPr/>
        <p:txBody>
          <a:bodyPr/>
          <a:lstStyle/>
          <a:p>
            <a:r>
              <a:rPr lang="en-US" dirty="0"/>
              <a:t>Continuous Learning</a:t>
            </a:r>
          </a:p>
        </p:txBody>
      </p:sp>
      <p:sp>
        <p:nvSpPr>
          <p:cNvPr id="3" name="Content Placeholder 2">
            <a:extLst>
              <a:ext uri="{FF2B5EF4-FFF2-40B4-BE49-F238E27FC236}">
                <a16:creationId xmlns:a16="http://schemas.microsoft.com/office/drawing/2014/main" id="{B950ADC6-B95F-6E37-2E79-CD03C87C22B2}"/>
              </a:ext>
            </a:extLst>
          </p:cNvPr>
          <p:cNvSpPr>
            <a:spLocks noGrp="1"/>
          </p:cNvSpPr>
          <p:nvPr>
            <p:ph idx="1"/>
          </p:nvPr>
        </p:nvSpPr>
        <p:spPr/>
        <p:txBody>
          <a:bodyPr/>
          <a:lstStyle/>
          <a:p>
            <a:r>
              <a:rPr lang="en-US" dirty="0"/>
              <a:t>Why</a:t>
            </a:r>
          </a:p>
        </p:txBody>
      </p:sp>
    </p:spTree>
    <p:extLst>
      <p:ext uri="{BB962C8B-B14F-4D97-AF65-F5344CB8AC3E}">
        <p14:creationId xmlns:p14="http://schemas.microsoft.com/office/powerpoint/2010/main" val="847902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37716-94C2-1537-E297-1C92FAC5AA56}"/>
              </a:ext>
            </a:extLst>
          </p:cNvPr>
          <p:cNvSpPr>
            <a:spLocks noGrp="1"/>
          </p:cNvSpPr>
          <p:nvPr>
            <p:ph type="title"/>
          </p:nvPr>
        </p:nvSpPr>
        <p:spPr/>
        <p:txBody>
          <a:bodyPr/>
          <a:lstStyle/>
          <a:p>
            <a:r>
              <a:rPr lang="en-US" dirty="0"/>
              <a:t>Continuous Learning</a:t>
            </a:r>
          </a:p>
        </p:txBody>
      </p:sp>
      <p:sp>
        <p:nvSpPr>
          <p:cNvPr id="3" name="Content Placeholder 2">
            <a:extLst>
              <a:ext uri="{FF2B5EF4-FFF2-40B4-BE49-F238E27FC236}">
                <a16:creationId xmlns:a16="http://schemas.microsoft.com/office/drawing/2014/main" id="{B950ADC6-B95F-6E37-2E79-CD03C87C22B2}"/>
              </a:ext>
            </a:extLst>
          </p:cNvPr>
          <p:cNvSpPr>
            <a:spLocks noGrp="1"/>
          </p:cNvSpPr>
          <p:nvPr>
            <p:ph idx="1"/>
          </p:nvPr>
        </p:nvSpPr>
        <p:spPr/>
        <p:txBody>
          <a:bodyPr/>
          <a:lstStyle/>
          <a:p>
            <a:r>
              <a:rPr lang="en-US" dirty="0"/>
              <a:t>How</a:t>
            </a:r>
          </a:p>
        </p:txBody>
      </p:sp>
    </p:spTree>
    <p:extLst>
      <p:ext uri="{BB962C8B-B14F-4D97-AF65-F5344CB8AC3E}">
        <p14:creationId xmlns:p14="http://schemas.microsoft.com/office/powerpoint/2010/main" val="765584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B736D-05A0-75BB-70BC-4FE0B0E0F7B0}"/>
              </a:ext>
            </a:extLst>
          </p:cNvPr>
          <p:cNvSpPr>
            <a:spLocks noGrp="1"/>
          </p:cNvSpPr>
          <p:nvPr>
            <p:ph type="title"/>
          </p:nvPr>
        </p:nvSpPr>
        <p:spPr/>
        <p:txBody>
          <a:bodyPr/>
          <a:lstStyle/>
          <a:p>
            <a:r>
              <a:rPr lang="en-US" dirty="0"/>
              <a:t>Sharing Knowledge</a:t>
            </a:r>
          </a:p>
        </p:txBody>
      </p:sp>
      <p:sp>
        <p:nvSpPr>
          <p:cNvPr id="3" name="Content Placeholder 2">
            <a:extLst>
              <a:ext uri="{FF2B5EF4-FFF2-40B4-BE49-F238E27FC236}">
                <a16:creationId xmlns:a16="http://schemas.microsoft.com/office/drawing/2014/main" id="{FE047336-21AA-0451-DD20-C29D52008CC9}"/>
              </a:ext>
            </a:extLst>
          </p:cNvPr>
          <p:cNvSpPr>
            <a:spLocks noGrp="1"/>
          </p:cNvSpPr>
          <p:nvPr>
            <p:ph idx="1"/>
          </p:nvPr>
        </p:nvSpPr>
        <p:spPr/>
        <p:txBody>
          <a:bodyPr/>
          <a:lstStyle/>
          <a:p>
            <a:r>
              <a:rPr lang="en-US" dirty="0"/>
              <a:t>What</a:t>
            </a:r>
          </a:p>
        </p:txBody>
      </p:sp>
    </p:spTree>
    <p:extLst>
      <p:ext uri="{BB962C8B-B14F-4D97-AF65-F5344CB8AC3E}">
        <p14:creationId xmlns:p14="http://schemas.microsoft.com/office/powerpoint/2010/main" val="3826470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B736D-05A0-75BB-70BC-4FE0B0E0F7B0}"/>
              </a:ext>
            </a:extLst>
          </p:cNvPr>
          <p:cNvSpPr>
            <a:spLocks noGrp="1"/>
          </p:cNvSpPr>
          <p:nvPr>
            <p:ph type="title"/>
          </p:nvPr>
        </p:nvSpPr>
        <p:spPr/>
        <p:txBody>
          <a:bodyPr/>
          <a:lstStyle/>
          <a:p>
            <a:r>
              <a:rPr lang="en-US" dirty="0"/>
              <a:t>Sharing Knowledge</a:t>
            </a:r>
          </a:p>
        </p:txBody>
      </p:sp>
      <p:sp>
        <p:nvSpPr>
          <p:cNvPr id="3" name="Content Placeholder 2">
            <a:extLst>
              <a:ext uri="{FF2B5EF4-FFF2-40B4-BE49-F238E27FC236}">
                <a16:creationId xmlns:a16="http://schemas.microsoft.com/office/drawing/2014/main" id="{FE047336-21AA-0451-DD20-C29D52008CC9}"/>
              </a:ext>
            </a:extLst>
          </p:cNvPr>
          <p:cNvSpPr>
            <a:spLocks noGrp="1"/>
          </p:cNvSpPr>
          <p:nvPr>
            <p:ph idx="1"/>
          </p:nvPr>
        </p:nvSpPr>
        <p:spPr/>
        <p:txBody>
          <a:bodyPr/>
          <a:lstStyle/>
          <a:p>
            <a:r>
              <a:rPr lang="en-US" dirty="0"/>
              <a:t>Why</a:t>
            </a:r>
          </a:p>
        </p:txBody>
      </p:sp>
    </p:spTree>
    <p:extLst>
      <p:ext uri="{BB962C8B-B14F-4D97-AF65-F5344CB8AC3E}">
        <p14:creationId xmlns:p14="http://schemas.microsoft.com/office/powerpoint/2010/main" val="30178846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B736D-05A0-75BB-70BC-4FE0B0E0F7B0}"/>
              </a:ext>
            </a:extLst>
          </p:cNvPr>
          <p:cNvSpPr>
            <a:spLocks noGrp="1"/>
          </p:cNvSpPr>
          <p:nvPr>
            <p:ph type="title"/>
          </p:nvPr>
        </p:nvSpPr>
        <p:spPr/>
        <p:txBody>
          <a:bodyPr/>
          <a:lstStyle/>
          <a:p>
            <a:r>
              <a:rPr lang="en-US" dirty="0"/>
              <a:t>Sharing Knowledge</a:t>
            </a:r>
          </a:p>
        </p:txBody>
      </p:sp>
      <p:sp>
        <p:nvSpPr>
          <p:cNvPr id="3" name="Content Placeholder 2">
            <a:extLst>
              <a:ext uri="{FF2B5EF4-FFF2-40B4-BE49-F238E27FC236}">
                <a16:creationId xmlns:a16="http://schemas.microsoft.com/office/drawing/2014/main" id="{FE047336-21AA-0451-DD20-C29D52008CC9}"/>
              </a:ext>
            </a:extLst>
          </p:cNvPr>
          <p:cNvSpPr>
            <a:spLocks noGrp="1"/>
          </p:cNvSpPr>
          <p:nvPr>
            <p:ph idx="1"/>
          </p:nvPr>
        </p:nvSpPr>
        <p:spPr/>
        <p:txBody>
          <a:bodyPr/>
          <a:lstStyle/>
          <a:p>
            <a:r>
              <a:rPr lang="en-US" dirty="0"/>
              <a:t>How</a:t>
            </a:r>
          </a:p>
        </p:txBody>
      </p:sp>
    </p:spTree>
    <p:extLst>
      <p:ext uri="{BB962C8B-B14F-4D97-AF65-F5344CB8AC3E}">
        <p14:creationId xmlns:p14="http://schemas.microsoft.com/office/powerpoint/2010/main" val="21373518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58BAA-D6AD-14BC-643C-39D0E658890B}"/>
              </a:ext>
            </a:extLst>
          </p:cNvPr>
          <p:cNvSpPr>
            <a:spLocks noGrp="1"/>
          </p:cNvSpPr>
          <p:nvPr>
            <p:ph type="title"/>
          </p:nvPr>
        </p:nvSpPr>
        <p:spPr/>
        <p:txBody>
          <a:bodyPr/>
          <a:lstStyle/>
          <a:p>
            <a:r>
              <a:rPr lang="en-US" dirty="0"/>
              <a:t>Emotional Intelligence</a:t>
            </a:r>
          </a:p>
        </p:txBody>
      </p:sp>
      <p:sp>
        <p:nvSpPr>
          <p:cNvPr id="3" name="Content Placeholder 2">
            <a:extLst>
              <a:ext uri="{FF2B5EF4-FFF2-40B4-BE49-F238E27FC236}">
                <a16:creationId xmlns:a16="http://schemas.microsoft.com/office/drawing/2014/main" id="{AF5D41B0-6282-03B0-24E9-2DA307215316}"/>
              </a:ext>
            </a:extLst>
          </p:cNvPr>
          <p:cNvSpPr>
            <a:spLocks noGrp="1"/>
          </p:cNvSpPr>
          <p:nvPr>
            <p:ph idx="1"/>
          </p:nvPr>
        </p:nvSpPr>
        <p:spPr/>
        <p:txBody>
          <a:bodyPr/>
          <a:lstStyle/>
          <a:p>
            <a:r>
              <a:rPr lang="en-US" dirty="0"/>
              <a:t>NOUN</a:t>
            </a:r>
          </a:p>
          <a:p>
            <a:pPr lvl="1"/>
            <a:r>
              <a:rPr lang="en-US" dirty="0"/>
              <a:t>The capacity to be aware of, control, and express one’s emotions, and to handle interpersonal relationships judiciously and empathetically</a:t>
            </a:r>
          </a:p>
          <a:p>
            <a:pPr lvl="1"/>
            <a:endParaRPr lang="en-US" dirty="0"/>
          </a:p>
          <a:p>
            <a:pPr marL="201168" lvl="1" indent="0">
              <a:buNone/>
            </a:pPr>
            <a:endParaRPr lang="en-US" dirty="0"/>
          </a:p>
          <a:p>
            <a:pPr marL="201168" lvl="1" indent="0">
              <a:buNone/>
            </a:pPr>
            <a:r>
              <a:rPr lang="en-US" dirty="0"/>
              <a:t>Unlike our Intelligence Quotient (IQ), EQ can be learned and improved</a:t>
            </a:r>
          </a:p>
          <a:p>
            <a:pPr marL="201168" lvl="1" indent="0">
              <a:buNone/>
            </a:pPr>
            <a:endParaRPr lang="en-US" dirty="0"/>
          </a:p>
        </p:txBody>
      </p:sp>
    </p:spTree>
    <p:extLst>
      <p:ext uri="{BB962C8B-B14F-4D97-AF65-F5344CB8AC3E}">
        <p14:creationId xmlns:p14="http://schemas.microsoft.com/office/powerpoint/2010/main" val="19775268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elf Awareness"/>
          <p:cNvSpPr txBox="1">
            <a:spLocks noGrp="1"/>
          </p:cNvSpPr>
          <p:nvPr>
            <p:ph type="title"/>
          </p:nvPr>
        </p:nvSpPr>
        <p:spPr>
          <a:prstGeom prst="rect">
            <a:avLst/>
          </a:prstGeom>
        </p:spPr>
        <p:txBody>
          <a:bodyPr/>
          <a:lstStyle/>
          <a:p>
            <a:r>
              <a:t>Self Awareness</a:t>
            </a:r>
          </a:p>
        </p:txBody>
      </p:sp>
      <p:sp>
        <p:nvSpPr>
          <p:cNvPr id="186" name="Your ability to accurately perceive your emotions and stay aware of them as they happen."/>
          <p:cNvSpPr txBox="1"/>
          <p:nvPr/>
        </p:nvSpPr>
        <p:spPr>
          <a:xfrm>
            <a:off x="1097280" y="1737360"/>
            <a:ext cx="10058400" cy="8510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anchor="ctr">
            <a:spAutoFit/>
          </a:bodyPr>
          <a:lstStyle>
            <a:lvl1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600" b="0">
                <a:latin typeface="Helvetica"/>
                <a:ea typeface="Helvetica"/>
                <a:cs typeface="Helvetica"/>
                <a:sym typeface="Helvetica"/>
              </a:defRPr>
            </a:lvl1pPr>
          </a:lstStyle>
          <a:p>
            <a:r>
              <a:rPr sz="2531" dirty="0"/>
              <a:t>Your ability to accurately perceive your emotions and stay aware of them as they happen.</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Self Management"/>
          <p:cNvSpPr txBox="1">
            <a:spLocks noGrp="1"/>
          </p:cNvSpPr>
          <p:nvPr>
            <p:ph type="title"/>
          </p:nvPr>
        </p:nvSpPr>
        <p:spPr>
          <a:prstGeom prst="rect">
            <a:avLst/>
          </a:prstGeom>
        </p:spPr>
        <p:txBody>
          <a:bodyPr/>
          <a:lstStyle/>
          <a:p>
            <a:r>
              <a:rPr dirty="0"/>
              <a:t>Self Management</a:t>
            </a:r>
          </a:p>
        </p:txBody>
      </p:sp>
      <p:sp>
        <p:nvSpPr>
          <p:cNvPr id="198" name="Your ability to use awareness of your emotions to stay flexible and positively direct your behavior."/>
          <p:cNvSpPr txBox="1"/>
          <p:nvPr/>
        </p:nvSpPr>
        <p:spPr>
          <a:xfrm>
            <a:off x="1097280" y="1737360"/>
            <a:ext cx="9997440" cy="8510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anchor="ctr">
            <a:spAutoFit/>
          </a:bodyPr>
          <a:lstStyle>
            <a:lvl1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600" b="0">
                <a:latin typeface="Helvetica"/>
                <a:ea typeface="Helvetica"/>
                <a:cs typeface="Helvetica"/>
                <a:sym typeface="Helvetica"/>
              </a:defRPr>
            </a:lvl1pPr>
          </a:lstStyle>
          <a:p>
            <a:r>
              <a:rPr sz="2531" dirty="0"/>
              <a:t>Your ability to use awareness of your emotions to stay flexible and positively direct your behavior.</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Social Awareness"/>
          <p:cNvSpPr txBox="1">
            <a:spLocks noGrp="1"/>
          </p:cNvSpPr>
          <p:nvPr>
            <p:ph type="title"/>
          </p:nvPr>
        </p:nvSpPr>
        <p:spPr>
          <a:prstGeom prst="rect">
            <a:avLst/>
          </a:prstGeom>
        </p:spPr>
        <p:txBody>
          <a:bodyPr/>
          <a:lstStyle/>
          <a:p>
            <a:r>
              <a:rPr dirty="0"/>
              <a:t>Social Awareness</a:t>
            </a:r>
          </a:p>
        </p:txBody>
      </p:sp>
      <p:sp>
        <p:nvSpPr>
          <p:cNvPr id="208" name="Your ability to accurately pick up on emotions in other people and get what is really going on."/>
          <p:cNvSpPr txBox="1"/>
          <p:nvPr/>
        </p:nvSpPr>
        <p:spPr>
          <a:xfrm>
            <a:off x="1097280" y="1737360"/>
            <a:ext cx="10211080" cy="8510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anchor="ctr">
            <a:spAutoFit/>
          </a:bodyPr>
          <a:lstStyle>
            <a:lvl1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600" b="0">
                <a:latin typeface="Helvetica"/>
                <a:ea typeface="Helvetica"/>
                <a:cs typeface="Helvetica"/>
                <a:sym typeface="Helvetica"/>
              </a:defRPr>
            </a:lvl1pPr>
          </a:lstStyle>
          <a:p>
            <a:r>
              <a:rPr sz="2531" dirty="0"/>
              <a:t>Your ability to accurately pick up on emotions in other people and get what is really going on.</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0C885-2A4D-1A82-36F8-065A1C083FF3}"/>
              </a:ext>
            </a:extLst>
          </p:cNvPr>
          <p:cNvSpPr>
            <a:spLocks noGrp="1"/>
          </p:cNvSpPr>
          <p:nvPr>
            <p:ph type="title"/>
          </p:nvPr>
        </p:nvSpPr>
        <p:spPr/>
        <p:txBody>
          <a:bodyPr/>
          <a:lstStyle/>
          <a:p>
            <a:r>
              <a:rPr lang="en-US" dirty="0"/>
              <a:t>The 5 Skills</a:t>
            </a:r>
          </a:p>
        </p:txBody>
      </p:sp>
      <p:sp>
        <p:nvSpPr>
          <p:cNvPr id="4" name="TextBox 3">
            <a:extLst>
              <a:ext uri="{FF2B5EF4-FFF2-40B4-BE49-F238E27FC236}">
                <a16:creationId xmlns:a16="http://schemas.microsoft.com/office/drawing/2014/main" id="{8E5C18EE-FF0F-F99E-C73A-1D5A290353E9}"/>
              </a:ext>
            </a:extLst>
          </p:cNvPr>
          <p:cNvSpPr txBox="1"/>
          <p:nvPr/>
        </p:nvSpPr>
        <p:spPr>
          <a:xfrm>
            <a:off x="1212574" y="1908313"/>
            <a:ext cx="9943106" cy="1477328"/>
          </a:xfrm>
          <a:prstGeom prst="rect">
            <a:avLst/>
          </a:prstGeom>
          <a:noFill/>
        </p:spPr>
        <p:txBody>
          <a:bodyPr wrap="square" rtlCol="0">
            <a:spAutoFit/>
          </a:bodyPr>
          <a:lstStyle/>
          <a:p>
            <a:pPr marL="285750" indent="-285750">
              <a:buFont typeface="Arial" panose="020B0604020202020204" pitchFamily="34" charset="0"/>
              <a:buChar char="•"/>
            </a:pPr>
            <a:r>
              <a:rPr lang="en-US" dirty="0"/>
              <a:t>Continuous Learning / Continuous Improvement</a:t>
            </a:r>
          </a:p>
          <a:p>
            <a:pPr marL="285750" indent="-285750">
              <a:buFont typeface="Arial" panose="020B0604020202020204" pitchFamily="34" charset="0"/>
              <a:buChar char="•"/>
            </a:pPr>
            <a:r>
              <a:rPr lang="en-US" dirty="0"/>
              <a:t>Data Collection</a:t>
            </a:r>
          </a:p>
          <a:p>
            <a:pPr marL="285750" indent="-285750">
              <a:buFont typeface="Arial" panose="020B0604020202020204" pitchFamily="34" charset="0"/>
              <a:buChar char="•"/>
            </a:pPr>
            <a:r>
              <a:rPr lang="en-US" dirty="0"/>
              <a:t>Sharing Knowledge</a:t>
            </a:r>
          </a:p>
          <a:p>
            <a:pPr marL="285750" indent="-285750">
              <a:buFont typeface="Arial" panose="020B0604020202020204" pitchFamily="34" charset="0"/>
              <a:buChar char="•"/>
            </a:pPr>
            <a:r>
              <a:rPr lang="en-US" dirty="0"/>
              <a:t>Emotional Intelligence</a:t>
            </a:r>
          </a:p>
          <a:p>
            <a:pPr marL="285750" indent="-285750">
              <a:buFont typeface="Arial" panose="020B0604020202020204" pitchFamily="34" charset="0"/>
              <a:buChar char="•"/>
            </a:pPr>
            <a:r>
              <a:rPr lang="en-US" dirty="0"/>
              <a:t>Leading Up</a:t>
            </a:r>
          </a:p>
        </p:txBody>
      </p:sp>
    </p:spTree>
    <p:extLst>
      <p:ext uri="{BB962C8B-B14F-4D97-AF65-F5344CB8AC3E}">
        <p14:creationId xmlns:p14="http://schemas.microsoft.com/office/powerpoint/2010/main" val="10394567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Relationship Management"/>
          <p:cNvSpPr txBox="1">
            <a:spLocks noGrp="1"/>
          </p:cNvSpPr>
          <p:nvPr>
            <p:ph type="title"/>
          </p:nvPr>
        </p:nvSpPr>
        <p:spPr>
          <a:prstGeom prst="rect">
            <a:avLst/>
          </a:prstGeom>
        </p:spPr>
        <p:txBody>
          <a:bodyPr/>
          <a:lstStyle>
            <a:lvl1pPr defTabSz="519937">
              <a:defRPr sz="7119"/>
            </a:lvl1pPr>
          </a:lstStyle>
          <a:p>
            <a:r>
              <a:rPr sz="4800" dirty="0"/>
              <a:t>Relationship</a:t>
            </a:r>
            <a:r>
              <a:rPr dirty="0"/>
              <a:t> </a:t>
            </a:r>
            <a:r>
              <a:rPr sz="4800" dirty="0"/>
              <a:t>Management</a:t>
            </a:r>
          </a:p>
        </p:txBody>
      </p:sp>
      <p:sp>
        <p:nvSpPr>
          <p:cNvPr id="220" name="Your ability to use awareness of your emotions and the emotions of others to manage interactions successfully."/>
          <p:cNvSpPr txBox="1"/>
          <p:nvPr/>
        </p:nvSpPr>
        <p:spPr>
          <a:xfrm>
            <a:off x="1158820" y="1737360"/>
            <a:ext cx="9996860" cy="8510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anchor="ctr">
            <a:spAutoFit/>
          </a:bodyPr>
          <a:lstStyle>
            <a:lvl1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600" b="0">
                <a:latin typeface="Helvetica"/>
                <a:ea typeface="Helvetica"/>
                <a:cs typeface="Helvetica"/>
                <a:sym typeface="Helvetica"/>
              </a:defRPr>
            </a:lvl1pPr>
          </a:lstStyle>
          <a:p>
            <a:r>
              <a:rPr sz="2531" dirty="0"/>
              <a:t>Your ability to use awareness of your emotions and the emotions of others to manage interactions successfully.</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58BAA-D6AD-14BC-643C-39D0E658890B}"/>
              </a:ext>
            </a:extLst>
          </p:cNvPr>
          <p:cNvSpPr>
            <a:spLocks noGrp="1"/>
          </p:cNvSpPr>
          <p:nvPr>
            <p:ph type="title"/>
          </p:nvPr>
        </p:nvSpPr>
        <p:spPr/>
        <p:txBody>
          <a:bodyPr/>
          <a:lstStyle/>
          <a:p>
            <a:r>
              <a:rPr lang="en-US" dirty="0"/>
              <a:t>Emotional Intelligence</a:t>
            </a:r>
          </a:p>
        </p:txBody>
      </p:sp>
      <p:sp>
        <p:nvSpPr>
          <p:cNvPr id="3" name="Content Placeholder 2">
            <a:extLst>
              <a:ext uri="{FF2B5EF4-FFF2-40B4-BE49-F238E27FC236}">
                <a16:creationId xmlns:a16="http://schemas.microsoft.com/office/drawing/2014/main" id="{AF5D41B0-6282-03B0-24E9-2DA307215316}"/>
              </a:ext>
            </a:extLst>
          </p:cNvPr>
          <p:cNvSpPr>
            <a:spLocks noGrp="1"/>
          </p:cNvSpPr>
          <p:nvPr>
            <p:ph idx="1"/>
          </p:nvPr>
        </p:nvSpPr>
        <p:spPr/>
        <p:txBody>
          <a:bodyPr/>
          <a:lstStyle/>
          <a:p>
            <a:r>
              <a:rPr lang="en-US" dirty="0"/>
              <a:t>EQ is so critical to success that it accounts for 58 percent of performance in all types of jobs. It’s the single biggest predictor of performance in the workplace and the strongest driver of leadership and personal excellence.</a:t>
            </a:r>
          </a:p>
          <a:p>
            <a:endParaRPr lang="en-US" dirty="0"/>
          </a:p>
        </p:txBody>
      </p:sp>
    </p:spTree>
    <p:extLst>
      <p:ext uri="{BB962C8B-B14F-4D97-AF65-F5344CB8AC3E}">
        <p14:creationId xmlns:p14="http://schemas.microsoft.com/office/powerpoint/2010/main" val="33704414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9" name="Image" descr="Image"/>
          <p:cNvPicPr>
            <a:picLocks noChangeAspect="1"/>
          </p:cNvPicPr>
          <p:nvPr/>
        </p:nvPicPr>
        <p:blipFill>
          <a:blip r:embed="rId2"/>
          <a:stretch>
            <a:fillRect/>
          </a:stretch>
        </p:blipFill>
        <p:spPr>
          <a:xfrm>
            <a:off x="4153793" y="464345"/>
            <a:ext cx="3704773" cy="5655102"/>
          </a:xfrm>
          <a:prstGeom prst="rect">
            <a:avLst/>
          </a:prstGeom>
          <a:ln w="12700">
            <a:miter lim="400000"/>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58BAA-D6AD-14BC-643C-39D0E658890B}"/>
              </a:ext>
            </a:extLst>
          </p:cNvPr>
          <p:cNvSpPr>
            <a:spLocks noGrp="1"/>
          </p:cNvSpPr>
          <p:nvPr>
            <p:ph type="title"/>
          </p:nvPr>
        </p:nvSpPr>
        <p:spPr/>
        <p:txBody>
          <a:bodyPr/>
          <a:lstStyle/>
          <a:p>
            <a:r>
              <a:rPr lang="en-US" dirty="0"/>
              <a:t>Emotional Intelligence</a:t>
            </a:r>
          </a:p>
        </p:txBody>
      </p:sp>
      <p:sp>
        <p:nvSpPr>
          <p:cNvPr id="3" name="Content Placeholder 2">
            <a:extLst>
              <a:ext uri="{FF2B5EF4-FFF2-40B4-BE49-F238E27FC236}">
                <a16:creationId xmlns:a16="http://schemas.microsoft.com/office/drawing/2014/main" id="{AF5D41B0-6282-03B0-24E9-2DA307215316}"/>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42943973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3" name="Image" descr="Image"/>
          <p:cNvPicPr>
            <a:picLocks noChangeAspect="1"/>
          </p:cNvPicPr>
          <p:nvPr/>
        </p:nvPicPr>
        <p:blipFill>
          <a:blip r:embed="rId2"/>
          <a:stretch>
            <a:fillRect/>
          </a:stretch>
        </p:blipFill>
        <p:spPr>
          <a:xfrm>
            <a:off x="2068711" y="3076278"/>
            <a:ext cx="8054578" cy="705445"/>
          </a:xfrm>
          <a:prstGeom prst="rect">
            <a:avLst/>
          </a:prstGeom>
          <a:ln w="12700">
            <a:miter lim="400000"/>
          </a:ln>
        </p:spPr>
      </p:pic>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E36AC-4BD9-440B-271C-B3F35B048BAE}"/>
              </a:ext>
            </a:extLst>
          </p:cNvPr>
          <p:cNvSpPr>
            <a:spLocks noGrp="1"/>
          </p:cNvSpPr>
          <p:nvPr>
            <p:ph type="title"/>
          </p:nvPr>
        </p:nvSpPr>
        <p:spPr/>
        <p:txBody>
          <a:bodyPr/>
          <a:lstStyle/>
          <a:p>
            <a:r>
              <a:rPr lang="en-US" dirty="0"/>
              <a:t>Leading Up</a:t>
            </a:r>
          </a:p>
        </p:txBody>
      </p:sp>
      <p:sp>
        <p:nvSpPr>
          <p:cNvPr id="3" name="Content Placeholder 2">
            <a:extLst>
              <a:ext uri="{FF2B5EF4-FFF2-40B4-BE49-F238E27FC236}">
                <a16:creationId xmlns:a16="http://schemas.microsoft.com/office/drawing/2014/main" id="{56F394AC-D92D-0DA6-9E22-C85E39D81827}"/>
              </a:ext>
            </a:extLst>
          </p:cNvPr>
          <p:cNvSpPr>
            <a:spLocks noGrp="1"/>
          </p:cNvSpPr>
          <p:nvPr>
            <p:ph idx="1"/>
          </p:nvPr>
        </p:nvSpPr>
        <p:spPr/>
        <p:txBody>
          <a:bodyPr/>
          <a:lstStyle/>
          <a:p>
            <a:r>
              <a:rPr lang="en-US" dirty="0"/>
              <a:t>“Adding value to those above you…”</a:t>
            </a:r>
          </a:p>
          <a:p>
            <a:r>
              <a:rPr lang="en-US" dirty="0"/>
              <a:t>It is NOT kissing up.</a:t>
            </a:r>
          </a:p>
          <a:p>
            <a:r>
              <a:rPr lang="en-US" dirty="0"/>
              <a:t>It is supporting your leader, adding value to the organization, and distinguishing yourself from the pack by doing your work with excellence.</a:t>
            </a:r>
          </a:p>
          <a:p>
            <a:r>
              <a:rPr lang="en-US" dirty="0"/>
              <a:t>It is influencing.</a:t>
            </a:r>
          </a:p>
        </p:txBody>
      </p:sp>
    </p:spTree>
    <p:extLst>
      <p:ext uri="{BB962C8B-B14F-4D97-AF65-F5344CB8AC3E}">
        <p14:creationId xmlns:p14="http://schemas.microsoft.com/office/powerpoint/2010/main" val="31455737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E36AC-4BD9-440B-271C-B3F35B048BAE}"/>
              </a:ext>
            </a:extLst>
          </p:cNvPr>
          <p:cNvSpPr>
            <a:spLocks noGrp="1"/>
          </p:cNvSpPr>
          <p:nvPr>
            <p:ph type="title"/>
          </p:nvPr>
        </p:nvSpPr>
        <p:spPr/>
        <p:txBody>
          <a:bodyPr/>
          <a:lstStyle/>
          <a:p>
            <a:r>
              <a:rPr lang="en-US" dirty="0"/>
              <a:t>Leading Up</a:t>
            </a:r>
          </a:p>
        </p:txBody>
      </p:sp>
      <p:sp>
        <p:nvSpPr>
          <p:cNvPr id="3" name="Content Placeholder 2">
            <a:extLst>
              <a:ext uri="{FF2B5EF4-FFF2-40B4-BE49-F238E27FC236}">
                <a16:creationId xmlns:a16="http://schemas.microsoft.com/office/drawing/2014/main" id="{56F394AC-D92D-0DA6-9E22-C85E39D81827}"/>
              </a:ext>
            </a:extLst>
          </p:cNvPr>
          <p:cNvSpPr>
            <a:spLocks noGrp="1"/>
          </p:cNvSpPr>
          <p:nvPr>
            <p:ph idx="1"/>
          </p:nvPr>
        </p:nvSpPr>
        <p:spPr/>
        <p:txBody>
          <a:bodyPr/>
          <a:lstStyle/>
          <a:p>
            <a:r>
              <a:rPr lang="en-US" dirty="0"/>
              <a:t>Why</a:t>
            </a:r>
          </a:p>
        </p:txBody>
      </p:sp>
    </p:spTree>
    <p:extLst>
      <p:ext uri="{BB962C8B-B14F-4D97-AF65-F5344CB8AC3E}">
        <p14:creationId xmlns:p14="http://schemas.microsoft.com/office/powerpoint/2010/main" val="10404264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E36AC-4BD9-440B-271C-B3F35B048BAE}"/>
              </a:ext>
            </a:extLst>
          </p:cNvPr>
          <p:cNvSpPr>
            <a:spLocks noGrp="1"/>
          </p:cNvSpPr>
          <p:nvPr>
            <p:ph type="title"/>
          </p:nvPr>
        </p:nvSpPr>
        <p:spPr/>
        <p:txBody>
          <a:bodyPr/>
          <a:lstStyle/>
          <a:p>
            <a:r>
              <a:rPr lang="en-US" dirty="0"/>
              <a:t>Leading Up</a:t>
            </a:r>
          </a:p>
        </p:txBody>
      </p:sp>
      <p:sp>
        <p:nvSpPr>
          <p:cNvPr id="3" name="Content Placeholder 2">
            <a:extLst>
              <a:ext uri="{FF2B5EF4-FFF2-40B4-BE49-F238E27FC236}">
                <a16:creationId xmlns:a16="http://schemas.microsoft.com/office/drawing/2014/main" id="{56F394AC-D92D-0DA6-9E22-C85E39D81827}"/>
              </a:ext>
            </a:extLst>
          </p:cNvPr>
          <p:cNvSpPr>
            <a:spLocks noGrp="1"/>
          </p:cNvSpPr>
          <p:nvPr>
            <p:ph idx="1"/>
          </p:nvPr>
        </p:nvSpPr>
        <p:spPr/>
        <p:txBody>
          <a:bodyPr/>
          <a:lstStyle/>
          <a:p>
            <a:r>
              <a:rPr lang="en-US" dirty="0"/>
              <a:t>How</a:t>
            </a:r>
          </a:p>
        </p:txBody>
      </p:sp>
    </p:spTree>
    <p:extLst>
      <p:ext uri="{BB962C8B-B14F-4D97-AF65-F5344CB8AC3E}">
        <p14:creationId xmlns:p14="http://schemas.microsoft.com/office/powerpoint/2010/main" val="9631894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F9AA8-3D11-7CF7-9E5C-D7D413D5596F}"/>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A65F050E-2F6E-FEC1-776E-2D10EEF13CF6}"/>
              </a:ext>
            </a:extLst>
          </p:cNvPr>
          <p:cNvSpPr>
            <a:spLocks noGrp="1"/>
          </p:cNvSpPr>
          <p:nvPr>
            <p:ph idx="1"/>
          </p:nvPr>
        </p:nvSpPr>
        <p:spPr/>
        <p:txBody>
          <a:bodyPr/>
          <a:lstStyle/>
          <a:p>
            <a:r>
              <a:rPr lang="en-US" dirty="0"/>
              <a:t>Everything in the previous slides builds on each other. If you continuously learn, collect data, share your knowledge, work on your emotional intelligence and lead up, you will be doing more than a large percentage of your coworkers.</a:t>
            </a:r>
          </a:p>
        </p:txBody>
      </p:sp>
    </p:spTree>
    <p:extLst>
      <p:ext uri="{BB962C8B-B14F-4D97-AF65-F5344CB8AC3E}">
        <p14:creationId xmlns:p14="http://schemas.microsoft.com/office/powerpoint/2010/main" val="39812098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0373E-41EE-625B-E9F0-5CA39BBBB9FD}"/>
              </a:ext>
            </a:extLst>
          </p:cNvPr>
          <p:cNvSpPr>
            <a:spLocks noGrp="1"/>
          </p:cNvSpPr>
          <p:nvPr>
            <p:ph type="title"/>
          </p:nvPr>
        </p:nvSpPr>
        <p:spPr/>
        <p:txBody>
          <a:bodyPr/>
          <a:lstStyle/>
          <a:p>
            <a:r>
              <a:rPr lang="en-US" dirty="0"/>
              <a:t>Key Takeaways</a:t>
            </a:r>
          </a:p>
        </p:txBody>
      </p:sp>
      <p:sp>
        <p:nvSpPr>
          <p:cNvPr id="3" name="Content Placeholder 2">
            <a:extLst>
              <a:ext uri="{FF2B5EF4-FFF2-40B4-BE49-F238E27FC236}">
                <a16:creationId xmlns:a16="http://schemas.microsoft.com/office/drawing/2014/main" id="{EC0843A4-71B3-0464-1E97-0F1A1152669F}"/>
              </a:ext>
            </a:extLst>
          </p:cNvPr>
          <p:cNvSpPr txBox="1">
            <a:spLocks/>
          </p:cNvSpPr>
          <p:nvPr/>
        </p:nvSpPr>
        <p:spPr>
          <a:xfrm>
            <a:off x="1097280" y="1845734"/>
            <a:ext cx="10058400" cy="4023360"/>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457200" indent="-457200">
              <a:buFont typeface="+mj-lt"/>
              <a:buAutoNum type="arabicPeriod"/>
            </a:pPr>
            <a:r>
              <a:rPr lang="en-US" dirty="0"/>
              <a:t>Your ability to code is a small part of what makes you a good developer</a:t>
            </a:r>
          </a:p>
          <a:p>
            <a:pPr marL="457200" indent="-457200">
              <a:buFont typeface="+mj-lt"/>
              <a:buAutoNum type="arabicPeriod"/>
            </a:pPr>
            <a:r>
              <a:rPr lang="en-US" dirty="0"/>
              <a:t>Continue learning and continue improving. Be better tomorrow than you are today.</a:t>
            </a:r>
          </a:p>
          <a:p>
            <a:pPr marL="457200" indent="-457200">
              <a:buFont typeface="+mj-lt"/>
              <a:buAutoNum type="arabicPeriod"/>
            </a:pPr>
            <a:r>
              <a:rPr lang="en-US" dirty="0"/>
              <a:t>Sharing what you know not only helps others it helps you solidify your knowledge!</a:t>
            </a:r>
          </a:p>
          <a:p>
            <a:pPr marL="457200" indent="-457200">
              <a:buFont typeface="+mj-lt"/>
              <a:buAutoNum type="arabicPeriod"/>
            </a:pPr>
            <a:r>
              <a:rPr lang="en-US" dirty="0"/>
              <a:t>Work on your </a:t>
            </a:r>
            <a:r>
              <a:rPr lang="en-US"/>
              <a:t>Emotional Intelligence!</a:t>
            </a:r>
            <a:endParaRPr lang="en-US" dirty="0"/>
          </a:p>
          <a:p>
            <a:pPr marL="457200" indent="-457200">
              <a:buFont typeface="+mj-lt"/>
              <a:buAutoNum type="arabicPeriod"/>
            </a:pPr>
            <a:r>
              <a:rPr lang="en-US" dirty="0"/>
              <a:t>Help your leader help you!</a:t>
            </a:r>
          </a:p>
          <a:p>
            <a:endParaRPr lang="en-US" dirty="0"/>
          </a:p>
        </p:txBody>
      </p:sp>
    </p:spTree>
    <p:extLst>
      <p:ext uri="{BB962C8B-B14F-4D97-AF65-F5344CB8AC3E}">
        <p14:creationId xmlns:p14="http://schemas.microsoft.com/office/powerpoint/2010/main" val="3840781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0C885-2A4D-1A82-36F8-065A1C083FF3}"/>
              </a:ext>
            </a:extLst>
          </p:cNvPr>
          <p:cNvSpPr>
            <a:spLocks noGrp="1"/>
          </p:cNvSpPr>
          <p:nvPr>
            <p:ph type="title"/>
          </p:nvPr>
        </p:nvSpPr>
        <p:spPr/>
        <p:txBody>
          <a:bodyPr/>
          <a:lstStyle/>
          <a:p>
            <a:r>
              <a:rPr lang="en-US" dirty="0"/>
              <a:t>Who am I?</a:t>
            </a:r>
          </a:p>
        </p:txBody>
      </p:sp>
      <p:sp>
        <p:nvSpPr>
          <p:cNvPr id="4" name="TextBox 3">
            <a:extLst>
              <a:ext uri="{FF2B5EF4-FFF2-40B4-BE49-F238E27FC236}">
                <a16:creationId xmlns:a16="http://schemas.microsoft.com/office/drawing/2014/main" id="{8E5C18EE-FF0F-F99E-C73A-1D5A290353E9}"/>
              </a:ext>
            </a:extLst>
          </p:cNvPr>
          <p:cNvSpPr txBox="1"/>
          <p:nvPr/>
        </p:nvSpPr>
        <p:spPr>
          <a:xfrm>
            <a:off x="1212574" y="1908313"/>
            <a:ext cx="9943106" cy="1754326"/>
          </a:xfrm>
          <a:prstGeom prst="rect">
            <a:avLst/>
          </a:prstGeom>
          <a:noFill/>
        </p:spPr>
        <p:txBody>
          <a:bodyPr wrap="square" rtlCol="0">
            <a:spAutoFit/>
          </a:bodyPr>
          <a:lstStyle/>
          <a:p>
            <a:pPr marL="285750" indent="-285750">
              <a:buFont typeface="Arial" panose="020B0604020202020204" pitchFamily="34" charset="0"/>
              <a:buChar char="•"/>
            </a:pPr>
            <a:r>
              <a:rPr lang="en-US" dirty="0"/>
              <a:t>Husband</a:t>
            </a:r>
          </a:p>
          <a:p>
            <a:pPr marL="285750" indent="-285750">
              <a:buFont typeface="Arial" panose="020B0604020202020204" pitchFamily="34" charset="0"/>
              <a:buChar char="•"/>
            </a:pPr>
            <a:r>
              <a:rPr lang="en-US" dirty="0"/>
              <a:t>Father</a:t>
            </a:r>
          </a:p>
          <a:p>
            <a:pPr marL="285750" indent="-285750">
              <a:buFont typeface="Arial" panose="020B0604020202020204" pitchFamily="34" charset="0"/>
              <a:buChar char="•"/>
            </a:pPr>
            <a:r>
              <a:rPr lang="en-US" dirty="0"/>
              <a:t>Son</a:t>
            </a:r>
          </a:p>
          <a:p>
            <a:pPr marL="285750" indent="-285750">
              <a:buFont typeface="Arial" panose="020B0604020202020204" pitchFamily="34" charset="0"/>
              <a:buChar char="•"/>
            </a:pPr>
            <a:r>
              <a:rPr lang="en-US" dirty="0"/>
              <a:t>Caretaker of three cats</a:t>
            </a:r>
          </a:p>
          <a:p>
            <a:pPr marL="285750" indent="-285750">
              <a:buFont typeface="Arial" panose="020B0604020202020204" pitchFamily="34" charset="0"/>
              <a:buChar char="•"/>
            </a:pPr>
            <a:r>
              <a:rPr lang="en-US" dirty="0"/>
              <a:t>Developer with almost 30 years professional experience</a:t>
            </a:r>
          </a:p>
          <a:p>
            <a:pPr marL="285750" indent="-285750">
              <a:buFont typeface="Arial" panose="020B0604020202020204" pitchFamily="34" charset="0"/>
              <a:buChar char="•"/>
            </a:pPr>
            <a:r>
              <a:rPr lang="en-US" dirty="0"/>
              <a:t>Principal Consultant at Improving</a:t>
            </a:r>
          </a:p>
        </p:txBody>
      </p:sp>
    </p:spTree>
    <p:extLst>
      <p:ext uri="{BB962C8B-B14F-4D97-AF65-F5344CB8AC3E}">
        <p14:creationId xmlns:p14="http://schemas.microsoft.com/office/powerpoint/2010/main" val="5678053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0373E-41EE-625B-E9F0-5CA39BBBB9FD}"/>
              </a:ext>
            </a:extLst>
          </p:cNvPr>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37002009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FF890-6D7C-7275-CFD2-AC44170A8953}"/>
              </a:ext>
            </a:extLst>
          </p:cNvPr>
          <p:cNvSpPr>
            <a:spLocks noGrp="1"/>
          </p:cNvSpPr>
          <p:nvPr>
            <p:ph type="title"/>
          </p:nvPr>
        </p:nvSpPr>
        <p:spPr/>
        <p:txBody>
          <a:bodyPr/>
          <a:lstStyle/>
          <a:p>
            <a:r>
              <a:rPr lang="en-US" dirty="0"/>
              <a:t>Contact Info</a:t>
            </a:r>
          </a:p>
        </p:txBody>
      </p:sp>
      <p:pic>
        <p:nvPicPr>
          <p:cNvPr id="4" name="Content Placeholder 3">
            <a:extLst>
              <a:ext uri="{FF2B5EF4-FFF2-40B4-BE49-F238E27FC236}">
                <a16:creationId xmlns:a16="http://schemas.microsoft.com/office/drawing/2014/main" id="{565EEB73-C4D1-2DA6-5C62-4C431E8ACE29}"/>
              </a:ext>
            </a:extLst>
          </p:cNvPr>
          <p:cNvPicPr>
            <a:picLocks noGrp="1" noChangeAspect="1"/>
          </p:cNvPicPr>
          <p:nvPr>
            <p:ph idx="1"/>
          </p:nvPr>
        </p:nvPicPr>
        <p:blipFill>
          <a:blip r:embed="rId2"/>
          <a:stretch>
            <a:fillRect/>
          </a:stretch>
        </p:blipFill>
        <p:spPr>
          <a:xfrm>
            <a:off x="1097280" y="1970596"/>
            <a:ext cx="1828800" cy="1828800"/>
          </a:xfrm>
        </p:spPr>
      </p:pic>
      <p:sp>
        <p:nvSpPr>
          <p:cNvPr id="5" name="TextBox 4">
            <a:extLst>
              <a:ext uri="{FF2B5EF4-FFF2-40B4-BE49-F238E27FC236}">
                <a16:creationId xmlns:a16="http://schemas.microsoft.com/office/drawing/2014/main" id="{EE38B79C-9C8C-2552-6F22-C2A468D12E62}"/>
              </a:ext>
            </a:extLst>
          </p:cNvPr>
          <p:cNvSpPr txBox="1"/>
          <p:nvPr/>
        </p:nvSpPr>
        <p:spPr>
          <a:xfrm>
            <a:off x="3000053" y="1970596"/>
            <a:ext cx="3431569" cy="1200329"/>
          </a:xfrm>
          <a:prstGeom prst="rect">
            <a:avLst/>
          </a:prstGeom>
          <a:noFill/>
        </p:spPr>
        <p:txBody>
          <a:bodyPr wrap="square" rtlCol="0">
            <a:spAutoFit/>
          </a:bodyPr>
          <a:lstStyle/>
          <a:p>
            <a:r>
              <a:rPr lang="en-US" dirty="0"/>
              <a:t>My personal website/blog with my contact information.</a:t>
            </a:r>
            <a:br>
              <a:rPr lang="en-US" dirty="0"/>
            </a:br>
            <a:br>
              <a:rPr lang="en-US" dirty="0"/>
            </a:br>
            <a:r>
              <a:rPr lang="en-US" dirty="0"/>
              <a:t>https://samestuffdifferentday.com</a:t>
            </a:r>
          </a:p>
        </p:txBody>
      </p:sp>
    </p:spTree>
    <p:extLst>
      <p:ext uri="{BB962C8B-B14F-4D97-AF65-F5344CB8AC3E}">
        <p14:creationId xmlns:p14="http://schemas.microsoft.com/office/powerpoint/2010/main" val="2982268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DD28C-3BD2-C0AD-4E54-1C67F7F2630E}"/>
              </a:ext>
            </a:extLst>
          </p:cNvPr>
          <p:cNvSpPr>
            <a:spLocks noGrp="1"/>
          </p:cNvSpPr>
          <p:nvPr>
            <p:ph type="title"/>
          </p:nvPr>
        </p:nvSpPr>
        <p:spPr/>
        <p:txBody>
          <a:bodyPr/>
          <a:lstStyle/>
          <a:p>
            <a:r>
              <a:rPr lang="en-US" dirty="0"/>
              <a:t>Improving</a:t>
            </a:r>
          </a:p>
        </p:txBody>
      </p:sp>
      <p:pic>
        <p:nvPicPr>
          <p:cNvPr id="4" name="Picture 3">
            <a:extLst>
              <a:ext uri="{FF2B5EF4-FFF2-40B4-BE49-F238E27FC236}">
                <a16:creationId xmlns:a16="http://schemas.microsoft.com/office/drawing/2014/main" id="{7A87CE16-BCBD-2F83-3ABA-27816349FDAF}"/>
              </a:ext>
            </a:extLst>
          </p:cNvPr>
          <p:cNvPicPr>
            <a:picLocks noChangeAspect="1"/>
          </p:cNvPicPr>
          <p:nvPr/>
        </p:nvPicPr>
        <p:blipFill>
          <a:blip r:embed="rId2"/>
          <a:stretch>
            <a:fillRect/>
          </a:stretch>
        </p:blipFill>
        <p:spPr>
          <a:xfrm>
            <a:off x="9784080" y="1934644"/>
            <a:ext cx="1371600" cy="1371600"/>
          </a:xfrm>
          <a:prstGeom prst="rect">
            <a:avLst/>
          </a:prstGeom>
        </p:spPr>
      </p:pic>
      <p:sp>
        <p:nvSpPr>
          <p:cNvPr id="5" name="TextBox 4">
            <a:extLst>
              <a:ext uri="{FF2B5EF4-FFF2-40B4-BE49-F238E27FC236}">
                <a16:creationId xmlns:a16="http://schemas.microsoft.com/office/drawing/2014/main" id="{604C8EBA-FBC6-6D28-52C5-FEDEF18DE2C3}"/>
              </a:ext>
            </a:extLst>
          </p:cNvPr>
          <p:cNvSpPr txBox="1"/>
          <p:nvPr/>
        </p:nvSpPr>
        <p:spPr>
          <a:xfrm>
            <a:off x="7307580" y="1934644"/>
            <a:ext cx="2392165" cy="830997"/>
          </a:xfrm>
          <a:prstGeom prst="rect">
            <a:avLst/>
          </a:prstGeom>
          <a:noFill/>
        </p:spPr>
        <p:txBody>
          <a:bodyPr wrap="square" rtlCol="0">
            <a:spAutoFit/>
          </a:bodyPr>
          <a:lstStyle/>
          <a:p>
            <a:pPr algn="r"/>
            <a:r>
              <a:rPr lang="en-US" sz="1600" dirty="0"/>
              <a:t>Improving’s website</a:t>
            </a:r>
            <a:br>
              <a:rPr lang="en-US" sz="1600" dirty="0"/>
            </a:br>
            <a:br>
              <a:rPr lang="en-US" sz="1600" dirty="0"/>
            </a:br>
            <a:r>
              <a:rPr lang="en-US" sz="1600" dirty="0"/>
              <a:t>https://improving.com</a:t>
            </a:r>
          </a:p>
        </p:txBody>
      </p:sp>
      <p:pic>
        <p:nvPicPr>
          <p:cNvPr id="6" name="Picture 5">
            <a:extLst>
              <a:ext uri="{FF2B5EF4-FFF2-40B4-BE49-F238E27FC236}">
                <a16:creationId xmlns:a16="http://schemas.microsoft.com/office/drawing/2014/main" id="{96C524AB-B4EB-34D6-05BB-C043AE683C1D}"/>
              </a:ext>
            </a:extLst>
          </p:cNvPr>
          <p:cNvPicPr>
            <a:picLocks noChangeAspect="1"/>
          </p:cNvPicPr>
          <p:nvPr/>
        </p:nvPicPr>
        <p:blipFill>
          <a:blip r:embed="rId3"/>
          <a:stretch>
            <a:fillRect/>
          </a:stretch>
        </p:blipFill>
        <p:spPr>
          <a:xfrm>
            <a:off x="1140603" y="4434841"/>
            <a:ext cx="1371600" cy="1371600"/>
          </a:xfrm>
          <a:prstGeom prst="rect">
            <a:avLst/>
          </a:prstGeom>
        </p:spPr>
      </p:pic>
      <p:sp>
        <p:nvSpPr>
          <p:cNvPr id="7" name="TextBox 6">
            <a:extLst>
              <a:ext uri="{FF2B5EF4-FFF2-40B4-BE49-F238E27FC236}">
                <a16:creationId xmlns:a16="http://schemas.microsoft.com/office/drawing/2014/main" id="{07E70089-5C7B-9CC3-4393-E500FE1BEB11}"/>
              </a:ext>
            </a:extLst>
          </p:cNvPr>
          <p:cNvSpPr txBox="1"/>
          <p:nvPr/>
        </p:nvSpPr>
        <p:spPr>
          <a:xfrm>
            <a:off x="2512203" y="4367606"/>
            <a:ext cx="3104260" cy="1077218"/>
          </a:xfrm>
          <a:prstGeom prst="rect">
            <a:avLst/>
          </a:prstGeom>
          <a:noFill/>
        </p:spPr>
        <p:txBody>
          <a:bodyPr wrap="square" rtlCol="0">
            <a:spAutoFit/>
          </a:bodyPr>
          <a:lstStyle/>
          <a:p>
            <a:r>
              <a:rPr lang="en-US" sz="1600" dirty="0"/>
              <a:t>Improving Careers and Open Positions</a:t>
            </a:r>
            <a:br>
              <a:rPr lang="en-US" sz="1600" dirty="0"/>
            </a:br>
            <a:br>
              <a:rPr lang="en-US" sz="1600" dirty="0"/>
            </a:br>
            <a:r>
              <a:rPr lang="en-US" sz="1600" dirty="0"/>
              <a:t>https://improving.com/careers</a:t>
            </a:r>
          </a:p>
        </p:txBody>
      </p:sp>
      <p:sp>
        <p:nvSpPr>
          <p:cNvPr id="9" name="TextBox 8">
            <a:extLst>
              <a:ext uri="{FF2B5EF4-FFF2-40B4-BE49-F238E27FC236}">
                <a16:creationId xmlns:a16="http://schemas.microsoft.com/office/drawing/2014/main" id="{73B332F3-2537-1DAC-D45B-79A2C2A4F147}"/>
              </a:ext>
            </a:extLst>
          </p:cNvPr>
          <p:cNvSpPr txBox="1"/>
          <p:nvPr/>
        </p:nvSpPr>
        <p:spPr>
          <a:xfrm>
            <a:off x="1140603" y="1868365"/>
            <a:ext cx="5350150" cy="1569660"/>
          </a:xfrm>
          <a:prstGeom prst="rect">
            <a:avLst/>
          </a:prstGeom>
          <a:noFill/>
        </p:spPr>
        <p:txBody>
          <a:bodyPr wrap="square">
            <a:spAutoFit/>
          </a:bodyPr>
          <a:lstStyle/>
          <a:p>
            <a:r>
              <a:rPr lang="en-US" sz="1600" dirty="0"/>
              <a:t>Improving is a </a:t>
            </a:r>
            <a:r>
              <a:rPr lang="en-US" sz="1600" b="1" dirty="0"/>
              <a:t>modern digital services </a:t>
            </a:r>
            <a:r>
              <a:rPr lang="en-US" sz="1600" dirty="0"/>
              <a:t>company that offers IT consulting, software development, and agile training across the globe. Our innovative solutions have helped thousands of our clients realize their tactical and strategic business objectives, allowing them to achieve great new heights in a competitive and ever-changing market. </a:t>
            </a:r>
          </a:p>
        </p:txBody>
      </p:sp>
      <p:pic>
        <p:nvPicPr>
          <p:cNvPr id="10" name="Picture 9">
            <a:extLst>
              <a:ext uri="{FF2B5EF4-FFF2-40B4-BE49-F238E27FC236}">
                <a16:creationId xmlns:a16="http://schemas.microsoft.com/office/drawing/2014/main" id="{182C2245-E029-00F9-22B6-14CC4772C675}"/>
              </a:ext>
            </a:extLst>
          </p:cNvPr>
          <p:cNvPicPr>
            <a:picLocks noChangeAspect="1"/>
          </p:cNvPicPr>
          <p:nvPr/>
        </p:nvPicPr>
        <p:blipFill>
          <a:blip r:embed="rId4"/>
          <a:stretch>
            <a:fillRect/>
          </a:stretch>
        </p:blipFill>
        <p:spPr>
          <a:xfrm>
            <a:off x="9869624" y="4367606"/>
            <a:ext cx="1371600" cy="1371600"/>
          </a:xfrm>
          <a:prstGeom prst="rect">
            <a:avLst/>
          </a:prstGeom>
        </p:spPr>
      </p:pic>
      <p:sp>
        <p:nvSpPr>
          <p:cNvPr id="11" name="TextBox 10">
            <a:extLst>
              <a:ext uri="{FF2B5EF4-FFF2-40B4-BE49-F238E27FC236}">
                <a16:creationId xmlns:a16="http://schemas.microsoft.com/office/drawing/2014/main" id="{90726961-15EC-0582-E687-B2E322379CD5}"/>
              </a:ext>
            </a:extLst>
          </p:cNvPr>
          <p:cNvSpPr txBox="1"/>
          <p:nvPr/>
        </p:nvSpPr>
        <p:spPr>
          <a:xfrm>
            <a:off x="5745631" y="4367606"/>
            <a:ext cx="4038449" cy="830997"/>
          </a:xfrm>
          <a:prstGeom prst="rect">
            <a:avLst/>
          </a:prstGeom>
          <a:noFill/>
        </p:spPr>
        <p:txBody>
          <a:bodyPr wrap="square" rtlCol="0">
            <a:spAutoFit/>
          </a:bodyPr>
          <a:lstStyle/>
          <a:p>
            <a:pPr algn="r"/>
            <a:r>
              <a:rPr lang="en-US" sz="1600" dirty="0"/>
              <a:t>Improving Training and Upcoming Classes</a:t>
            </a:r>
            <a:br>
              <a:rPr lang="en-US" sz="1600" dirty="0"/>
            </a:br>
            <a:br>
              <a:rPr lang="en-US" sz="1600" dirty="0"/>
            </a:br>
            <a:r>
              <a:rPr lang="en-US" sz="1600" dirty="0"/>
              <a:t>https://improving.com/services/training/</a:t>
            </a:r>
          </a:p>
        </p:txBody>
      </p:sp>
    </p:spTree>
    <p:extLst>
      <p:ext uri="{BB962C8B-B14F-4D97-AF65-F5344CB8AC3E}">
        <p14:creationId xmlns:p14="http://schemas.microsoft.com/office/powerpoint/2010/main" val="577828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D46AD-A160-E1D0-11CC-E2F33EC70209}"/>
              </a:ext>
            </a:extLst>
          </p:cNvPr>
          <p:cNvSpPr>
            <a:spLocks noGrp="1"/>
          </p:cNvSpPr>
          <p:nvPr>
            <p:ph type="title"/>
          </p:nvPr>
        </p:nvSpPr>
        <p:spPr/>
        <p:txBody>
          <a:bodyPr/>
          <a:lstStyle/>
          <a:p>
            <a:r>
              <a:rPr lang="en-US" dirty="0"/>
              <a:t>Goals of this session</a:t>
            </a:r>
          </a:p>
        </p:txBody>
      </p:sp>
      <p:sp>
        <p:nvSpPr>
          <p:cNvPr id="3" name="Content Placeholder 2">
            <a:extLst>
              <a:ext uri="{FF2B5EF4-FFF2-40B4-BE49-F238E27FC236}">
                <a16:creationId xmlns:a16="http://schemas.microsoft.com/office/drawing/2014/main" id="{9726AA2D-7FE3-1E00-0435-6BB700C0A9ED}"/>
              </a:ext>
            </a:extLst>
          </p:cNvPr>
          <p:cNvSpPr>
            <a:spLocks noGrp="1"/>
          </p:cNvSpPr>
          <p:nvPr>
            <p:ph idx="1"/>
          </p:nvPr>
        </p:nvSpPr>
        <p:spPr/>
        <p:txBody>
          <a:bodyPr/>
          <a:lstStyle/>
          <a:p>
            <a:pPr>
              <a:buFont typeface="Arial" panose="020B0604020202020204" pitchFamily="34" charset="0"/>
              <a:buChar char="•"/>
            </a:pPr>
            <a:r>
              <a:rPr lang="en-US" dirty="0"/>
              <a:t> To help debunk the misconception that technical prowess alone defines success.</a:t>
            </a:r>
          </a:p>
          <a:p>
            <a:pPr>
              <a:buFont typeface="Arial" panose="020B0604020202020204" pitchFamily="34" charset="0"/>
              <a:buChar char="•"/>
            </a:pPr>
            <a:r>
              <a:rPr lang="en-US" dirty="0"/>
              <a:t> To provide you with strategies and tactics related to the 5 “things” so you can get started tomorrow</a:t>
            </a:r>
          </a:p>
        </p:txBody>
      </p:sp>
    </p:spTree>
    <p:extLst>
      <p:ext uri="{BB962C8B-B14F-4D97-AF65-F5344CB8AC3E}">
        <p14:creationId xmlns:p14="http://schemas.microsoft.com/office/powerpoint/2010/main" val="3787830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D46AD-A160-E1D0-11CC-E2F33EC70209}"/>
              </a:ext>
            </a:extLst>
          </p:cNvPr>
          <p:cNvSpPr>
            <a:spLocks noGrp="1"/>
          </p:cNvSpPr>
          <p:nvPr>
            <p:ph type="title"/>
          </p:nvPr>
        </p:nvSpPr>
        <p:spPr/>
        <p:txBody>
          <a:bodyPr/>
          <a:lstStyle/>
          <a:p>
            <a:r>
              <a:rPr lang="en-US" dirty="0"/>
              <a:t>Questions to consider</a:t>
            </a:r>
          </a:p>
        </p:txBody>
      </p:sp>
      <p:sp>
        <p:nvSpPr>
          <p:cNvPr id="3" name="Content Placeholder 2">
            <a:extLst>
              <a:ext uri="{FF2B5EF4-FFF2-40B4-BE49-F238E27FC236}">
                <a16:creationId xmlns:a16="http://schemas.microsoft.com/office/drawing/2014/main" id="{9726AA2D-7FE3-1E00-0435-6BB700C0A9ED}"/>
              </a:ext>
            </a:extLst>
          </p:cNvPr>
          <p:cNvSpPr>
            <a:spLocks noGrp="1"/>
          </p:cNvSpPr>
          <p:nvPr>
            <p:ph idx="1"/>
          </p:nvPr>
        </p:nvSpPr>
        <p:spPr/>
        <p:txBody>
          <a:bodyPr/>
          <a:lstStyle/>
          <a:p>
            <a:pPr>
              <a:buFont typeface="Arial" panose="020B0604020202020204" pitchFamily="34" charset="0"/>
              <a:buChar char="•"/>
            </a:pPr>
            <a:r>
              <a:rPr lang="en-US" dirty="0"/>
              <a:t> Who owns your career?</a:t>
            </a:r>
          </a:p>
          <a:p>
            <a:pPr>
              <a:buFont typeface="Arial" panose="020B0604020202020204" pitchFamily="34" charset="0"/>
              <a:buChar char="•"/>
            </a:pPr>
            <a:r>
              <a:rPr lang="en-US" dirty="0"/>
              <a:t> What are the most important day-to-day professional assets you bring to the table?</a:t>
            </a:r>
          </a:p>
        </p:txBody>
      </p:sp>
    </p:spTree>
    <p:extLst>
      <p:ext uri="{BB962C8B-B14F-4D97-AF65-F5344CB8AC3E}">
        <p14:creationId xmlns:p14="http://schemas.microsoft.com/office/powerpoint/2010/main" val="1026381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36CC6-EA60-235F-837A-1CB43B8B6C80}"/>
              </a:ext>
            </a:extLst>
          </p:cNvPr>
          <p:cNvSpPr>
            <a:spLocks noGrp="1"/>
          </p:cNvSpPr>
          <p:nvPr>
            <p:ph type="title"/>
          </p:nvPr>
        </p:nvSpPr>
        <p:spPr/>
        <p:txBody>
          <a:bodyPr/>
          <a:lstStyle/>
          <a:p>
            <a:r>
              <a:rPr lang="en-US" dirty="0"/>
              <a:t>Data Collection</a:t>
            </a:r>
          </a:p>
        </p:txBody>
      </p:sp>
      <p:sp>
        <p:nvSpPr>
          <p:cNvPr id="3" name="Content Placeholder 2">
            <a:extLst>
              <a:ext uri="{FF2B5EF4-FFF2-40B4-BE49-F238E27FC236}">
                <a16:creationId xmlns:a16="http://schemas.microsoft.com/office/drawing/2014/main" id="{CF3336F9-A3A9-DC99-6A31-BAB6769D38E4}"/>
              </a:ext>
            </a:extLst>
          </p:cNvPr>
          <p:cNvSpPr>
            <a:spLocks noGrp="1"/>
          </p:cNvSpPr>
          <p:nvPr>
            <p:ph idx="1"/>
          </p:nvPr>
        </p:nvSpPr>
        <p:spPr/>
        <p:txBody>
          <a:bodyPr/>
          <a:lstStyle/>
          <a:p>
            <a:r>
              <a:rPr lang="en-US" dirty="0"/>
              <a:t>What</a:t>
            </a:r>
          </a:p>
        </p:txBody>
      </p:sp>
    </p:spTree>
    <p:extLst>
      <p:ext uri="{BB962C8B-B14F-4D97-AF65-F5344CB8AC3E}">
        <p14:creationId xmlns:p14="http://schemas.microsoft.com/office/powerpoint/2010/main" val="1864803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36CC6-EA60-235F-837A-1CB43B8B6C80}"/>
              </a:ext>
            </a:extLst>
          </p:cNvPr>
          <p:cNvSpPr>
            <a:spLocks noGrp="1"/>
          </p:cNvSpPr>
          <p:nvPr>
            <p:ph type="title"/>
          </p:nvPr>
        </p:nvSpPr>
        <p:spPr/>
        <p:txBody>
          <a:bodyPr/>
          <a:lstStyle/>
          <a:p>
            <a:r>
              <a:rPr lang="en-US" dirty="0"/>
              <a:t>Data Collection</a:t>
            </a:r>
          </a:p>
        </p:txBody>
      </p:sp>
      <p:sp>
        <p:nvSpPr>
          <p:cNvPr id="3" name="Content Placeholder 2">
            <a:extLst>
              <a:ext uri="{FF2B5EF4-FFF2-40B4-BE49-F238E27FC236}">
                <a16:creationId xmlns:a16="http://schemas.microsoft.com/office/drawing/2014/main" id="{CF3336F9-A3A9-DC99-6A31-BAB6769D38E4}"/>
              </a:ext>
            </a:extLst>
          </p:cNvPr>
          <p:cNvSpPr>
            <a:spLocks noGrp="1"/>
          </p:cNvSpPr>
          <p:nvPr>
            <p:ph idx="1"/>
          </p:nvPr>
        </p:nvSpPr>
        <p:spPr/>
        <p:txBody>
          <a:bodyPr/>
          <a:lstStyle/>
          <a:p>
            <a:r>
              <a:rPr lang="en-US" dirty="0"/>
              <a:t>Why</a:t>
            </a:r>
          </a:p>
        </p:txBody>
      </p:sp>
    </p:spTree>
    <p:extLst>
      <p:ext uri="{BB962C8B-B14F-4D97-AF65-F5344CB8AC3E}">
        <p14:creationId xmlns:p14="http://schemas.microsoft.com/office/powerpoint/2010/main" val="2243109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36CC6-EA60-235F-837A-1CB43B8B6C80}"/>
              </a:ext>
            </a:extLst>
          </p:cNvPr>
          <p:cNvSpPr>
            <a:spLocks noGrp="1"/>
          </p:cNvSpPr>
          <p:nvPr>
            <p:ph type="title"/>
          </p:nvPr>
        </p:nvSpPr>
        <p:spPr/>
        <p:txBody>
          <a:bodyPr/>
          <a:lstStyle/>
          <a:p>
            <a:r>
              <a:rPr lang="en-US" dirty="0"/>
              <a:t>Data Collection</a:t>
            </a:r>
          </a:p>
        </p:txBody>
      </p:sp>
      <p:sp>
        <p:nvSpPr>
          <p:cNvPr id="3" name="Content Placeholder 2">
            <a:extLst>
              <a:ext uri="{FF2B5EF4-FFF2-40B4-BE49-F238E27FC236}">
                <a16:creationId xmlns:a16="http://schemas.microsoft.com/office/drawing/2014/main" id="{CF3336F9-A3A9-DC99-6A31-BAB6769D38E4}"/>
              </a:ext>
            </a:extLst>
          </p:cNvPr>
          <p:cNvSpPr>
            <a:spLocks noGrp="1"/>
          </p:cNvSpPr>
          <p:nvPr>
            <p:ph idx="1"/>
          </p:nvPr>
        </p:nvSpPr>
        <p:spPr/>
        <p:txBody>
          <a:bodyPr/>
          <a:lstStyle/>
          <a:p>
            <a:r>
              <a:rPr lang="en-US" dirty="0"/>
              <a:t>How</a:t>
            </a:r>
          </a:p>
        </p:txBody>
      </p:sp>
    </p:spTree>
    <p:extLst>
      <p:ext uri="{BB962C8B-B14F-4D97-AF65-F5344CB8AC3E}">
        <p14:creationId xmlns:p14="http://schemas.microsoft.com/office/powerpoint/2010/main" val="246476711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2">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024B0A7C-48A8-41D5-86A9-145171BB3488}">
  <we:reference id="wa104051163" version="1.2.0.3" store="en-US" storeType="OMEX"/>
  <we:alternateReferences>
    <we:reference id="WA104051163" version="1.2.0.3" store="WA104051163"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Retrospect</Template>
  <TotalTime>4774</TotalTime>
  <Words>688</Words>
  <Application>Microsoft Office PowerPoint</Application>
  <PresentationFormat>Widescreen</PresentationFormat>
  <Paragraphs>89</Paragraphs>
  <Slides>31</Slides>
  <Notes>5</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Calibri Light</vt:lpstr>
      <vt:lpstr>Helvetica</vt:lpstr>
      <vt:lpstr>Retrospect</vt:lpstr>
      <vt:lpstr>5 Skills You Must Master to Excel (as a Developer)</vt:lpstr>
      <vt:lpstr>The 5 Skills</vt:lpstr>
      <vt:lpstr>Who am I?</vt:lpstr>
      <vt:lpstr>Improving</vt:lpstr>
      <vt:lpstr>Goals of this session</vt:lpstr>
      <vt:lpstr>Questions to consider</vt:lpstr>
      <vt:lpstr>Data Collection</vt:lpstr>
      <vt:lpstr>Data Collection</vt:lpstr>
      <vt:lpstr>Data Collection</vt:lpstr>
      <vt:lpstr>Continuous Learning</vt:lpstr>
      <vt:lpstr>Continuous Learning</vt:lpstr>
      <vt:lpstr>Continuous Learning</vt:lpstr>
      <vt:lpstr>Sharing Knowledge</vt:lpstr>
      <vt:lpstr>Sharing Knowledge</vt:lpstr>
      <vt:lpstr>Sharing Knowledge</vt:lpstr>
      <vt:lpstr>Emotional Intelligence</vt:lpstr>
      <vt:lpstr>Self Awareness</vt:lpstr>
      <vt:lpstr>Self Management</vt:lpstr>
      <vt:lpstr>Social Awareness</vt:lpstr>
      <vt:lpstr>Relationship Management</vt:lpstr>
      <vt:lpstr>Emotional Intelligence</vt:lpstr>
      <vt:lpstr>PowerPoint Presentation</vt:lpstr>
      <vt:lpstr>Emotional Intelligence</vt:lpstr>
      <vt:lpstr>PowerPoint Presentation</vt:lpstr>
      <vt:lpstr>Leading Up</vt:lpstr>
      <vt:lpstr>Leading Up</vt:lpstr>
      <vt:lpstr>Leading Up</vt:lpstr>
      <vt:lpstr>Summary</vt:lpstr>
      <vt:lpstr>Key Takeaways</vt:lpstr>
      <vt:lpstr>Questions?</vt:lpstr>
      <vt:lpstr>Contact Info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 Skills You Must Master to Excel as a Developer</dc:title>
  <dc:creator>Michael Eaton</dc:creator>
  <cp:lastModifiedBy>Michael Eaton</cp:lastModifiedBy>
  <cp:revision>26</cp:revision>
  <dcterms:created xsi:type="dcterms:W3CDTF">2023-07-07T12:22:52Z</dcterms:created>
  <dcterms:modified xsi:type="dcterms:W3CDTF">2023-07-16T22:02:02Z</dcterms:modified>
</cp:coreProperties>
</file>