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f1f6f963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f1f6f963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1f6f963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1f6f963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1f6f963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f1f6f963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1f6f963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1f6f963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f1f6f96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f1f6f96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f1f6f963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f1f6f963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f1f6f963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f1f6f963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1f6f963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1f6f963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f1f6f963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f1f6f963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1f6f96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f1f6f96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f1f6f963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f1f6f963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Alzheimer’s Awareness Crypto Game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
              <a:t>Group 14 - Tom Roller, Michael Jedziniak, Blaine Edwards, Ilyas Khaja</a:t>
            </a:r>
            <a:endParaRPr/>
          </a:p>
          <a:p>
            <a:pPr indent="0" lvl="0" marL="0" rtl="0" algn="l">
              <a:lnSpc>
                <a:spcPct val="80000"/>
              </a:lnSpc>
              <a:spcBef>
                <a:spcPts val="0"/>
              </a:spcBef>
              <a:spcAft>
                <a:spcPts val="0"/>
              </a:spcAft>
              <a:buSzPts val="93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479625"/>
            <a:ext cx="76887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(Learning Mode)</a:t>
            </a:r>
            <a:endParaRPr/>
          </a:p>
        </p:txBody>
      </p:sp>
      <p:sp>
        <p:nvSpPr>
          <p:cNvPr id="147" name="Google Shape;147;p22"/>
          <p:cNvSpPr txBox="1"/>
          <p:nvPr>
            <p:ph idx="1" type="body"/>
          </p:nvPr>
        </p:nvSpPr>
        <p:spPr>
          <a:xfrm>
            <a:off x="729450" y="1505000"/>
            <a:ext cx="76887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2"/>
          <p:cNvPicPr preferRelativeResize="0"/>
          <p:nvPr/>
        </p:nvPicPr>
        <p:blipFill>
          <a:blip r:embed="rId3">
            <a:alphaModFix/>
          </a:blip>
          <a:stretch>
            <a:fillRect/>
          </a:stretch>
        </p:blipFill>
        <p:spPr>
          <a:xfrm>
            <a:off x="1339639" y="1293925"/>
            <a:ext cx="6464724" cy="3601999"/>
          </a:xfrm>
          <a:prstGeom prst="rect">
            <a:avLst/>
          </a:prstGeom>
          <a:noFill/>
          <a:ln>
            <a:noFill/>
          </a:ln>
        </p:spPr>
      </p:pic>
      <p:pic>
        <p:nvPicPr>
          <p:cNvPr id="149" name="Google Shape;149;p22"/>
          <p:cNvPicPr preferRelativeResize="0"/>
          <p:nvPr/>
        </p:nvPicPr>
        <p:blipFill>
          <a:blip r:embed="rId4">
            <a:alphaModFix/>
          </a:blip>
          <a:stretch>
            <a:fillRect/>
          </a:stretch>
        </p:blipFill>
        <p:spPr>
          <a:xfrm>
            <a:off x="1339650" y="1293922"/>
            <a:ext cx="6625426" cy="3687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479625"/>
            <a:ext cx="76887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(Game Mode)</a:t>
            </a:r>
            <a:endParaRPr/>
          </a:p>
        </p:txBody>
      </p:sp>
      <p:sp>
        <p:nvSpPr>
          <p:cNvPr id="155" name="Google Shape;155;p23"/>
          <p:cNvSpPr txBox="1"/>
          <p:nvPr>
            <p:ph idx="1" type="body"/>
          </p:nvPr>
        </p:nvSpPr>
        <p:spPr>
          <a:xfrm>
            <a:off x="729450" y="1505000"/>
            <a:ext cx="76887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3"/>
          <p:cNvPicPr preferRelativeResize="0"/>
          <p:nvPr/>
        </p:nvPicPr>
        <p:blipFill>
          <a:blip r:embed="rId3">
            <a:alphaModFix/>
          </a:blip>
          <a:stretch>
            <a:fillRect/>
          </a:stretch>
        </p:blipFill>
        <p:spPr>
          <a:xfrm>
            <a:off x="1339639" y="1293925"/>
            <a:ext cx="6464724" cy="3601999"/>
          </a:xfrm>
          <a:prstGeom prst="rect">
            <a:avLst/>
          </a:prstGeom>
          <a:noFill/>
          <a:ln>
            <a:noFill/>
          </a:ln>
        </p:spPr>
      </p:pic>
      <p:pic>
        <p:nvPicPr>
          <p:cNvPr id="157" name="Google Shape;157;p23"/>
          <p:cNvPicPr preferRelativeResize="0"/>
          <p:nvPr/>
        </p:nvPicPr>
        <p:blipFill>
          <a:blip r:embed="rId4">
            <a:alphaModFix/>
          </a:blip>
          <a:stretch>
            <a:fillRect/>
          </a:stretch>
        </p:blipFill>
        <p:spPr>
          <a:xfrm>
            <a:off x="1339650" y="1293925"/>
            <a:ext cx="6464701" cy="3599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471350"/>
            <a:ext cx="7688700" cy="13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a:t>
            </a:r>
            <a:r>
              <a:rPr lang="en"/>
              <a:t>Purpose</a:t>
            </a:r>
            <a:endParaRPr/>
          </a:p>
        </p:txBody>
      </p:sp>
      <p:sp>
        <p:nvSpPr>
          <p:cNvPr id="163" name="Google Shape;163;p24"/>
          <p:cNvSpPr txBox="1"/>
          <p:nvPr>
            <p:ph idx="1" type="body"/>
          </p:nvPr>
        </p:nvSpPr>
        <p:spPr>
          <a:xfrm>
            <a:off x="729450" y="1496750"/>
            <a:ext cx="7688700" cy="2843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Our main goal in creating this project is to help raise awareness and donations to the </a:t>
            </a:r>
            <a:r>
              <a:rPr lang="en" sz="1400"/>
              <a:t>Alzheimer's</a:t>
            </a:r>
            <a:r>
              <a:rPr lang="en" sz="1400"/>
              <a:t> Association</a:t>
            </a:r>
            <a:endParaRPr sz="1400"/>
          </a:p>
          <a:p>
            <a:pPr indent="-317500" lvl="0" marL="457200" rtl="0" algn="l">
              <a:lnSpc>
                <a:spcPct val="150000"/>
              </a:lnSpc>
              <a:spcBef>
                <a:spcPts val="0"/>
              </a:spcBef>
              <a:spcAft>
                <a:spcPts val="0"/>
              </a:spcAft>
              <a:buSzPts val="1400"/>
              <a:buChar char="●"/>
            </a:pPr>
            <a:r>
              <a:rPr lang="en" sz="1400"/>
              <a:t>The Alzheimer’s Association predicts the number of americans living with alzheimer’s to more than double in the next thirty years. By then we’ll be paying one trillion dollars yearly.</a:t>
            </a:r>
            <a:endParaRPr sz="1400"/>
          </a:p>
          <a:p>
            <a:pPr indent="-317500" lvl="0" marL="457200" rtl="0" algn="l">
              <a:lnSpc>
                <a:spcPct val="150000"/>
              </a:lnSpc>
              <a:spcBef>
                <a:spcPts val="0"/>
              </a:spcBef>
              <a:spcAft>
                <a:spcPts val="0"/>
              </a:spcAft>
              <a:buSzPts val="1400"/>
              <a:buChar char="●"/>
            </a:pPr>
            <a:r>
              <a:rPr lang="en" sz="1400"/>
              <a:t>Awareness is key, however donations are also very important and giving everyday users the option to help out easily would be very significant.</a:t>
            </a:r>
            <a:endParaRPr sz="1400"/>
          </a:p>
        </p:txBody>
      </p:sp>
      <p:sp>
        <p:nvSpPr>
          <p:cNvPr id="164" name="Google Shape;164;p24"/>
          <p:cNvSpPr txBox="1"/>
          <p:nvPr/>
        </p:nvSpPr>
        <p:spPr>
          <a:xfrm>
            <a:off x="727650" y="4442025"/>
            <a:ext cx="768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Source: Alzeimer’s Association, “Alzeimer’s Disease Facts and Figures”, https://www.alz.org/alzheimers-dementia/facts-figures#:~:text=More%20than%206%20million%20Americans%20of%20all%20ages%20have%20Alzheimer's,older%20(10.7%25)%20has%20Alzheimer's.</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487900"/>
            <a:ext cx="7688700" cy="13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 </a:t>
            </a:r>
            <a:endParaRPr/>
          </a:p>
        </p:txBody>
      </p:sp>
      <p:sp>
        <p:nvSpPr>
          <p:cNvPr id="93" name="Google Shape;93;p14"/>
          <p:cNvSpPr txBox="1"/>
          <p:nvPr>
            <p:ph idx="1" type="body"/>
          </p:nvPr>
        </p:nvSpPr>
        <p:spPr>
          <a:xfrm>
            <a:off x="729450" y="1463675"/>
            <a:ext cx="7688700" cy="287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Alzheimer’s Awareness Crypto Game will be a video game that brings awareness to diseases like Alzheimer’s and other Dementias.</a:t>
            </a:r>
            <a:endParaRPr/>
          </a:p>
          <a:p>
            <a:pPr indent="-311150" lvl="0" marL="457200" rtl="0" algn="l">
              <a:spcBef>
                <a:spcPts val="0"/>
              </a:spcBef>
              <a:spcAft>
                <a:spcPts val="0"/>
              </a:spcAft>
              <a:buSzPts val="1300"/>
              <a:buChar char="●"/>
            </a:pPr>
            <a:r>
              <a:rPr lang="en"/>
              <a:t>The application is created for the benefit of the Alzheimer’s Association and its mission to help individuals and their families suffering from these diseases by accelerating research, driving risk reduction and early detection, and maximizing </a:t>
            </a:r>
            <a:r>
              <a:rPr lang="en"/>
              <a:t>quality</a:t>
            </a:r>
            <a:r>
              <a:rPr lang="en"/>
              <a:t> patient care and support.</a:t>
            </a:r>
            <a:endParaRPr/>
          </a:p>
          <a:p>
            <a:pPr indent="-311150" lvl="0" marL="457200" rtl="0" algn="l">
              <a:spcBef>
                <a:spcPts val="0"/>
              </a:spcBef>
              <a:spcAft>
                <a:spcPts val="0"/>
              </a:spcAft>
              <a:buSzPts val="1300"/>
              <a:buChar char="●"/>
            </a:pPr>
            <a:r>
              <a:rPr lang="en"/>
              <a:t>The application will have three separate parts:</a:t>
            </a:r>
            <a:endParaRPr/>
          </a:p>
          <a:p>
            <a:pPr indent="-298450" lvl="1" marL="914400" rtl="0" algn="l">
              <a:spcBef>
                <a:spcPts val="0"/>
              </a:spcBef>
              <a:spcAft>
                <a:spcPts val="0"/>
              </a:spcAft>
              <a:buSzPts val="1100"/>
              <a:buChar char="○"/>
            </a:pPr>
            <a:r>
              <a:rPr lang="en"/>
              <a:t>A game to simulate the </a:t>
            </a:r>
            <a:r>
              <a:rPr lang="en"/>
              <a:t>experience</a:t>
            </a:r>
            <a:r>
              <a:rPr lang="en"/>
              <a:t> of those suffering with the disease.</a:t>
            </a:r>
            <a:endParaRPr/>
          </a:p>
          <a:p>
            <a:pPr indent="-298450" lvl="1" marL="914400" rtl="0" algn="l">
              <a:spcBef>
                <a:spcPts val="0"/>
              </a:spcBef>
              <a:spcAft>
                <a:spcPts val="0"/>
              </a:spcAft>
              <a:buSzPts val="1100"/>
              <a:buChar char="○"/>
            </a:pPr>
            <a:r>
              <a:rPr lang="en"/>
              <a:t>A learning mode where the user can learn more about disease and the Association.</a:t>
            </a:r>
            <a:endParaRPr/>
          </a:p>
          <a:p>
            <a:pPr indent="-298450" lvl="1" marL="914400" rtl="0" algn="l">
              <a:spcBef>
                <a:spcPts val="0"/>
              </a:spcBef>
              <a:spcAft>
                <a:spcPts val="0"/>
              </a:spcAft>
              <a:buSzPts val="1100"/>
              <a:buChar char="○"/>
            </a:pPr>
            <a:r>
              <a:rPr lang="en"/>
              <a:t>A cryptocurrency mining mode that allows the player to mine for coins to be donated to the Alzheimer’s Association.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479625"/>
            <a:ext cx="76887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p:txBody>
      </p:sp>
      <p:sp>
        <p:nvSpPr>
          <p:cNvPr id="99" name="Google Shape;99;p15"/>
          <p:cNvSpPr txBox="1"/>
          <p:nvPr>
            <p:ph idx="1" type="body"/>
          </p:nvPr>
        </p:nvSpPr>
        <p:spPr>
          <a:xfrm>
            <a:off x="4842650" y="1455400"/>
            <a:ext cx="3575400" cy="288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Player User </a:t>
            </a:r>
            <a:r>
              <a:rPr lang="en"/>
              <a:t>will be able to interact with all frontend sections of the Game (e.g Playing the Game, View Research, and starting Cryptomine)</a:t>
            </a:r>
            <a:endParaRPr/>
          </a:p>
          <a:p>
            <a:pPr indent="-311150" lvl="0" marL="457200" rtl="0" algn="l">
              <a:spcBef>
                <a:spcPts val="0"/>
              </a:spcBef>
              <a:spcAft>
                <a:spcPts val="0"/>
              </a:spcAft>
              <a:buSzPts val="1300"/>
              <a:buChar char="●"/>
            </a:pPr>
            <a:r>
              <a:rPr b="1" lang="en"/>
              <a:t>Alzheimer’s Association</a:t>
            </a:r>
            <a:r>
              <a:rPr b="1" lang="en"/>
              <a:t> User </a:t>
            </a:r>
            <a:r>
              <a:rPr lang="en"/>
              <a:t>will be the Charity Organisation which can receive the Crypto funds</a:t>
            </a:r>
            <a:endParaRPr/>
          </a:p>
          <a:p>
            <a:pPr indent="-311150" lvl="0" marL="457200" rtl="0" algn="l">
              <a:spcBef>
                <a:spcPts val="0"/>
              </a:spcBef>
              <a:spcAft>
                <a:spcPts val="0"/>
              </a:spcAft>
              <a:buSzPts val="1300"/>
              <a:buChar char="●"/>
            </a:pPr>
            <a:r>
              <a:rPr b="1" lang="en"/>
              <a:t>App Admin User </a:t>
            </a:r>
            <a:r>
              <a:rPr lang="en"/>
              <a:t>will be able to access all backend sections of the Game such as the Research Database and Crypto Funds.</a:t>
            </a:r>
            <a:endParaRPr/>
          </a:p>
        </p:txBody>
      </p:sp>
      <p:pic>
        <p:nvPicPr>
          <p:cNvPr id="100" name="Google Shape;100;p15"/>
          <p:cNvPicPr preferRelativeResize="0"/>
          <p:nvPr/>
        </p:nvPicPr>
        <p:blipFill rotWithShape="1">
          <a:blip r:embed="rId3">
            <a:alphaModFix/>
          </a:blip>
          <a:srcRect b="0" l="0" r="0" t="8617"/>
          <a:stretch/>
        </p:blipFill>
        <p:spPr>
          <a:xfrm>
            <a:off x="235100" y="1323100"/>
            <a:ext cx="4541400" cy="333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496150"/>
            <a:ext cx="7688700" cy="13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a:t>
            </a:r>
            <a:r>
              <a:rPr lang="en"/>
              <a:t>Tests</a:t>
            </a:r>
            <a:endParaRPr/>
          </a:p>
        </p:txBody>
      </p:sp>
      <p:sp>
        <p:nvSpPr>
          <p:cNvPr id="106" name="Google Shape;106;p16"/>
          <p:cNvSpPr txBox="1"/>
          <p:nvPr>
            <p:ph idx="1" type="body"/>
          </p:nvPr>
        </p:nvSpPr>
        <p:spPr>
          <a:xfrm>
            <a:off x="729450" y="1447125"/>
            <a:ext cx="7688700" cy="28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Functional</a:t>
            </a:r>
            <a:r>
              <a:rPr lang="en"/>
              <a:t>: Game Interface, Viewing Research, Start/View Cryptomining</a:t>
            </a:r>
            <a:endParaRPr/>
          </a:p>
          <a:p>
            <a:pPr indent="0" lvl="0" marL="0" rtl="0" algn="l">
              <a:spcBef>
                <a:spcPts val="1200"/>
              </a:spcBef>
              <a:spcAft>
                <a:spcPts val="0"/>
              </a:spcAft>
              <a:buNone/>
            </a:pPr>
            <a:r>
              <a:rPr b="1" lang="en"/>
              <a:t>Data</a:t>
            </a:r>
            <a:r>
              <a:rPr lang="en"/>
              <a:t>: Crypto Address</a:t>
            </a:r>
            <a:endParaRPr/>
          </a:p>
          <a:p>
            <a:pPr indent="0" lvl="0" marL="0" rtl="0" algn="l">
              <a:spcBef>
                <a:spcPts val="1200"/>
              </a:spcBef>
              <a:spcAft>
                <a:spcPts val="0"/>
              </a:spcAft>
              <a:buNone/>
            </a:pPr>
            <a:r>
              <a:rPr b="1" lang="en"/>
              <a:t>Performance</a:t>
            </a:r>
            <a:r>
              <a:rPr lang="en"/>
              <a:t>: Game smoothness, </a:t>
            </a:r>
            <a:r>
              <a:rPr lang="en"/>
              <a:t>How Precise is the Simulation, Simultaneous Users</a:t>
            </a:r>
            <a:endParaRPr/>
          </a:p>
          <a:p>
            <a:pPr indent="0" lvl="0" marL="0" rtl="0" algn="l">
              <a:spcBef>
                <a:spcPts val="1200"/>
              </a:spcBef>
              <a:spcAft>
                <a:spcPts val="0"/>
              </a:spcAft>
              <a:buNone/>
            </a:pPr>
            <a:r>
              <a:rPr b="1" lang="en"/>
              <a:t>Dependability</a:t>
            </a:r>
            <a:r>
              <a:rPr lang="en"/>
              <a:t>: Reliability of Mining, Can the user run 99% of the time?, Crypto service down, Mining safety</a:t>
            </a:r>
            <a:endParaRPr/>
          </a:p>
          <a:p>
            <a:pPr indent="0" lvl="0" marL="0" rtl="0" algn="l">
              <a:spcBef>
                <a:spcPts val="1200"/>
              </a:spcBef>
              <a:spcAft>
                <a:spcPts val="0"/>
              </a:spcAft>
              <a:buNone/>
            </a:pPr>
            <a:r>
              <a:rPr b="1" lang="en"/>
              <a:t>Security</a:t>
            </a:r>
            <a:r>
              <a:rPr lang="en"/>
              <a:t>: Crypto Wallet, User Privacy</a:t>
            </a:r>
            <a:endParaRPr/>
          </a:p>
          <a:p>
            <a:pPr indent="0" lvl="0" marL="0" rtl="0" algn="l">
              <a:spcBef>
                <a:spcPts val="1200"/>
              </a:spcBef>
              <a:spcAft>
                <a:spcPts val="0"/>
              </a:spcAft>
              <a:buNone/>
            </a:pPr>
            <a:r>
              <a:rPr b="1" lang="en"/>
              <a:t>Usability</a:t>
            </a:r>
            <a:r>
              <a:rPr lang="en"/>
              <a:t>: Ease of Use, Multicurrency, Learnability</a:t>
            </a:r>
            <a:endParaRPr/>
          </a:p>
          <a:p>
            <a:pPr indent="0" lvl="0" marL="0" rtl="0" algn="l">
              <a:spcBef>
                <a:spcPts val="1200"/>
              </a:spcBef>
              <a:spcAft>
                <a:spcPts val="1200"/>
              </a:spcAft>
              <a:buNone/>
            </a:pPr>
            <a:r>
              <a:rPr lang="en"/>
              <a:t>More requirements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479625"/>
            <a:ext cx="76887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 (</a:t>
            </a:r>
            <a:r>
              <a:rPr lang="en"/>
              <a:t>MVC)</a:t>
            </a:r>
            <a:endParaRPr/>
          </a:p>
        </p:txBody>
      </p:sp>
      <p:sp>
        <p:nvSpPr>
          <p:cNvPr id="112" name="Google Shape;112;p17"/>
          <p:cNvSpPr txBox="1"/>
          <p:nvPr>
            <p:ph idx="1" type="body"/>
          </p:nvPr>
        </p:nvSpPr>
        <p:spPr>
          <a:xfrm>
            <a:off x="436200" y="1438850"/>
            <a:ext cx="2973900" cy="2638800"/>
          </a:xfrm>
          <a:prstGeom prst="rect">
            <a:avLst/>
          </a:prstGeom>
        </p:spPr>
        <p:txBody>
          <a:bodyPr anchorCtr="0" anchor="t" bIns="91425" lIns="91425" spcFirstLastPara="1" rIns="91425" wrap="square" tIns="91425">
            <a:noAutofit/>
          </a:bodyPr>
          <a:lstStyle/>
          <a:p>
            <a:pPr indent="-317976" lvl="0" marL="457200" rtl="0" algn="l">
              <a:lnSpc>
                <a:spcPct val="100000"/>
              </a:lnSpc>
              <a:spcBef>
                <a:spcPts val="0"/>
              </a:spcBef>
              <a:spcAft>
                <a:spcPts val="0"/>
              </a:spcAft>
              <a:buSzPts val="1408"/>
              <a:buChar char="●"/>
            </a:pPr>
            <a:r>
              <a:rPr lang="en" sz="1407"/>
              <a:t>The Model handles the applications logic and processes</a:t>
            </a:r>
            <a:endParaRPr sz="1407"/>
          </a:p>
          <a:p>
            <a:pPr indent="0" lvl="0" marL="457200" rtl="0" algn="l">
              <a:lnSpc>
                <a:spcPct val="100000"/>
              </a:lnSpc>
              <a:spcBef>
                <a:spcPts val="1200"/>
              </a:spcBef>
              <a:spcAft>
                <a:spcPts val="0"/>
              </a:spcAft>
              <a:buSzPts val="852"/>
              <a:buNone/>
            </a:pPr>
            <a:r>
              <a:t/>
            </a:r>
            <a:endParaRPr sz="1407"/>
          </a:p>
          <a:p>
            <a:pPr indent="-317976" lvl="0" marL="457200" rtl="0" algn="l">
              <a:lnSpc>
                <a:spcPct val="100000"/>
              </a:lnSpc>
              <a:spcBef>
                <a:spcPts val="1200"/>
              </a:spcBef>
              <a:spcAft>
                <a:spcPts val="0"/>
              </a:spcAft>
              <a:buSzPts val="1408"/>
              <a:buChar char="●"/>
            </a:pPr>
            <a:r>
              <a:rPr lang="en" sz="1407"/>
              <a:t>The View displays everything for the user</a:t>
            </a:r>
            <a:endParaRPr sz="1407"/>
          </a:p>
          <a:p>
            <a:pPr indent="0" lvl="0" marL="457200" rtl="0" algn="l">
              <a:lnSpc>
                <a:spcPct val="100000"/>
              </a:lnSpc>
              <a:spcBef>
                <a:spcPts val="1200"/>
              </a:spcBef>
              <a:spcAft>
                <a:spcPts val="0"/>
              </a:spcAft>
              <a:buSzPts val="852"/>
              <a:buNone/>
            </a:pPr>
            <a:r>
              <a:t/>
            </a:r>
            <a:endParaRPr sz="1407"/>
          </a:p>
          <a:p>
            <a:pPr indent="-317976" lvl="0" marL="457200" rtl="0" algn="l">
              <a:lnSpc>
                <a:spcPct val="100000"/>
              </a:lnSpc>
              <a:spcBef>
                <a:spcPts val="1200"/>
              </a:spcBef>
              <a:spcAft>
                <a:spcPts val="0"/>
              </a:spcAft>
              <a:buSzPts val="1408"/>
              <a:buChar char="●"/>
            </a:pPr>
            <a:r>
              <a:rPr lang="en" sz="1407"/>
              <a:t>The Controller collects all input</a:t>
            </a:r>
            <a:endParaRPr sz="1407"/>
          </a:p>
        </p:txBody>
      </p:sp>
      <p:pic>
        <p:nvPicPr>
          <p:cNvPr id="113" name="Google Shape;113;p17"/>
          <p:cNvPicPr preferRelativeResize="0"/>
          <p:nvPr/>
        </p:nvPicPr>
        <p:blipFill>
          <a:blip r:embed="rId3">
            <a:alphaModFix/>
          </a:blip>
          <a:stretch>
            <a:fillRect/>
          </a:stretch>
        </p:blipFill>
        <p:spPr>
          <a:xfrm>
            <a:off x="3218669" y="1853926"/>
            <a:ext cx="5772932" cy="255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496150"/>
            <a:ext cx="7688700" cy="13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Subsystems</a:t>
            </a:r>
            <a:endParaRPr/>
          </a:p>
        </p:txBody>
      </p:sp>
      <p:sp>
        <p:nvSpPr>
          <p:cNvPr id="119" name="Google Shape;119;p18"/>
          <p:cNvSpPr txBox="1"/>
          <p:nvPr>
            <p:ph idx="1" type="body"/>
          </p:nvPr>
        </p:nvSpPr>
        <p:spPr>
          <a:xfrm>
            <a:off x="729450" y="1463675"/>
            <a:ext cx="7688700" cy="28764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SzPts val="1400"/>
              <a:buChar char="●"/>
            </a:pPr>
            <a:r>
              <a:rPr lang="en" sz="1400"/>
              <a:t>There will be 3 main subsystems: Simulation Mode, Learning Mode, and Crypto Miner.</a:t>
            </a:r>
            <a:endParaRPr sz="1400"/>
          </a:p>
          <a:p>
            <a:pPr indent="-311150" lvl="1" marL="914400" rtl="0" algn="l">
              <a:lnSpc>
                <a:spcPct val="150000"/>
              </a:lnSpc>
              <a:spcBef>
                <a:spcPts val="0"/>
              </a:spcBef>
              <a:spcAft>
                <a:spcPts val="0"/>
              </a:spcAft>
              <a:buSzPts val="1300"/>
              <a:buChar char="○"/>
            </a:pPr>
            <a:r>
              <a:rPr lang="en" sz="1300"/>
              <a:t>Simulation Mode</a:t>
            </a:r>
            <a:r>
              <a:rPr lang="en" sz="1300"/>
              <a:t>: The Simulation Mode subsystem will include the backend game logic for managing simulation scenarios, player </a:t>
            </a:r>
            <a:r>
              <a:rPr lang="en" sz="1300"/>
              <a:t>interactions</a:t>
            </a:r>
            <a:r>
              <a:rPr lang="en" sz="1300"/>
              <a:t> and responses to player actions, as well as the game UI that the player will interact with via keyboard/controller inputs</a:t>
            </a:r>
            <a:endParaRPr sz="1300"/>
          </a:p>
          <a:p>
            <a:pPr indent="-311150" lvl="1" marL="914400" rtl="0" algn="l">
              <a:lnSpc>
                <a:spcPct val="150000"/>
              </a:lnSpc>
              <a:spcBef>
                <a:spcPts val="0"/>
              </a:spcBef>
              <a:spcAft>
                <a:spcPts val="0"/>
              </a:spcAft>
              <a:buSzPts val="1300"/>
              <a:buChar char="○"/>
            </a:pPr>
            <a:r>
              <a:rPr lang="en" sz="1300"/>
              <a:t>Learning Mode: The </a:t>
            </a:r>
            <a:r>
              <a:rPr lang="en" sz="1300"/>
              <a:t>Learning</a:t>
            </a:r>
            <a:r>
              <a:rPr lang="en" sz="1300"/>
              <a:t> Mode subsystem encompasses an interactive front end incorporating textual and visual elements to engage the user and reinforce learning. </a:t>
            </a:r>
            <a:endParaRPr sz="1300"/>
          </a:p>
          <a:p>
            <a:pPr indent="-311150" lvl="1" marL="914400" rtl="0" algn="l">
              <a:lnSpc>
                <a:spcPct val="150000"/>
              </a:lnSpc>
              <a:spcBef>
                <a:spcPts val="0"/>
              </a:spcBef>
              <a:spcAft>
                <a:spcPts val="0"/>
              </a:spcAft>
              <a:buSzPts val="1300"/>
              <a:buChar char="○"/>
            </a:pPr>
            <a:r>
              <a:rPr lang="en" sz="1300"/>
              <a:t>Crypto Miner: This subsystem handles the crypto mining portion of the application, allowing for </a:t>
            </a:r>
            <a:r>
              <a:rPr lang="en" sz="1300"/>
              <a:t>customization</a:t>
            </a:r>
            <a:r>
              <a:rPr lang="en" sz="1300"/>
              <a:t> of the mining process (GPU allocation, mining duration, etc.). An emphasis is placed on security, ensuring that the wallet and </a:t>
            </a:r>
            <a:r>
              <a:rPr lang="en" sz="1300"/>
              <a:t>transaction</a:t>
            </a:r>
            <a:r>
              <a:rPr lang="en" sz="1300"/>
              <a:t> processes are fully encrypted and invulnerable.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496150"/>
            <a:ext cx="7688700" cy="13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125" name="Google Shape;125;p19"/>
          <p:cNvSpPr txBox="1"/>
          <p:nvPr>
            <p:ph idx="1" type="body"/>
          </p:nvPr>
        </p:nvSpPr>
        <p:spPr>
          <a:xfrm>
            <a:off x="729450" y="1463675"/>
            <a:ext cx="3008400" cy="28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Green: </a:t>
            </a:r>
            <a:r>
              <a:rPr lang="en"/>
              <a:t>Crypto Miner Subsystem</a:t>
            </a:r>
            <a:endParaRPr/>
          </a:p>
          <a:p>
            <a:pPr indent="0" lvl="0" marL="0" rtl="0" algn="l">
              <a:spcBef>
                <a:spcPts val="1200"/>
              </a:spcBef>
              <a:spcAft>
                <a:spcPts val="0"/>
              </a:spcAft>
              <a:buNone/>
            </a:pPr>
            <a:r>
              <a:rPr lang="en"/>
              <a:t>Orange: Learning Subsystem</a:t>
            </a:r>
            <a:endParaRPr/>
          </a:p>
          <a:p>
            <a:pPr indent="0" lvl="0" marL="0" rtl="0" algn="l">
              <a:spcBef>
                <a:spcPts val="1200"/>
              </a:spcBef>
              <a:spcAft>
                <a:spcPts val="1200"/>
              </a:spcAft>
              <a:buNone/>
            </a:pPr>
            <a:r>
              <a:rPr lang="en"/>
              <a:t>Blue: Game Subsystem</a:t>
            </a:r>
            <a:endParaRPr/>
          </a:p>
        </p:txBody>
      </p:sp>
      <p:pic>
        <p:nvPicPr>
          <p:cNvPr id="126" name="Google Shape;126;p19"/>
          <p:cNvPicPr preferRelativeResize="0"/>
          <p:nvPr/>
        </p:nvPicPr>
        <p:blipFill rotWithShape="1">
          <a:blip r:embed="rId3">
            <a:alphaModFix/>
          </a:blip>
          <a:srcRect b="0" l="6067" r="6756" t="0"/>
          <a:stretch/>
        </p:blipFill>
        <p:spPr>
          <a:xfrm>
            <a:off x="3282925" y="1072225"/>
            <a:ext cx="5466001" cy="401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479625"/>
            <a:ext cx="76887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(Title Screen)</a:t>
            </a:r>
            <a:endParaRPr/>
          </a:p>
        </p:txBody>
      </p:sp>
      <p:sp>
        <p:nvSpPr>
          <p:cNvPr id="132" name="Google Shape;132;p20"/>
          <p:cNvSpPr txBox="1"/>
          <p:nvPr>
            <p:ph idx="1" type="body"/>
          </p:nvPr>
        </p:nvSpPr>
        <p:spPr>
          <a:xfrm>
            <a:off x="729450" y="1505000"/>
            <a:ext cx="76887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0"/>
          <p:cNvPicPr preferRelativeResize="0"/>
          <p:nvPr/>
        </p:nvPicPr>
        <p:blipFill>
          <a:blip r:embed="rId3">
            <a:alphaModFix/>
          </a:blip>
          <a:stretch>
            <a:fillRect/>
          </a:stretch>
        </p:blipFill>
        <p:spPr>
          <a:xfrm>
            <a:off x="1339639" y="1293925"/>
            <a:ext cx="6464724" cy="3601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479625"/>
            <a:ext cx="7688700" cy="13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(Crypto Miner)</a:t>
            </a:r>
            <a:endParaRPr/>
          </a:p>
        </p:txBody>
      </p:sp>
      <p:sp>
        <p:nvSpPr>
          <p:cNvPr id="139" name="Google Shape;139;p21"/>
          <p:cNvSpPr txBox="1"/>
          <p:nvPr>
            <p:ph idx="1" type="body"/>
          </p:nvPr>
        </p:nvSpPr>
        <p:spPr>
          <a:xfrm>
            <a:off x="729450" y="1505000"/>
            <a:ext cx="7688700" cy="283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1339639" y="1293925"/>
            <a:ext cx="6464724" cy="3601999"/>
          </a:xfrm>
          <a:prstGeom prst="rect">
            <a:avLst/>
          </a:prstGeom>
          <a:noFill/>
          <a:ln>
            <a:noFill/>
          </a:ln>
        </p:spPr>
      </p:pic>
      <p:pic>
        <p:nvPicPr>
          <p:cNvPr id="141" name="Google Shape;141;p21"/>
          <p:cNvPicPr preferRelativeResize="0"/>
          <p:nvPr/>
        </p:nvPicPr>
        <p:blipFill>
          <a:blip r:embed="rId4">
            <a:alphaModFix/>
          </a:blip>
          <a:stretch>
            <a:fillRect/>
          </a:stretch>
        </p:blipFill>
        <p:spPr>
          <a:xfrm>
            <a:off x="1339650" y="1293925"/>
            <a:ext cx="6455331" cy="360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