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 varScale="1">
        <p:scale>
          <a:sx n="79" d="100"/>
          <a:sy n="79" d="100"/>
        </p:scale>
        <p:origin x="1428" y="9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pPr/>
              <a:t>25.11.2014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 smtClean="0">
                <a:solidFill>
                  <a:srgbClr val="000000"/>
                </a:solidFill>
              </a:rPr>
              <a:t>Compilerbau</a:t>
            </a:r>
            <a:r>
              <a:rPr lang="de-CH" dirty="0" smtClean="0">
                <a:solidFill>
                  <a:srgbClr val="000000"/>
                </a:solidFill>
              </a:rPr>
              <a:t>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pPr/>
              <a:t>25.11.2014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pPr/>
              <a:t>25.11.2014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pPr/>
              <a:t>25.11.2014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pPr/>
              <a:t>25.11.2014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dirty="0" err="1" smtClean="0">
                <a:solidFill>
                  <a:srgbClr val="000000"/>
                </a:solidFill>
              </a:rPr>
              <a:t>Compilerbau</a:t>
            </a:r>
            <a:r>
              <a:rPr lang="de-CH" dirty="0" smtClean="0">
                <a:solidFill>
                  <a:srgbClr val="000000"/>
                </a:solidFill>
              </a:rPr>
              <a:t>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Manuel Jenny, Yannick Augstburger</a:t>
            </a:r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Records in IML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" name="Grafik 6" descr="stru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82404" y="2988543"/>
            <a:ext cx="4032446" cy="362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pPr/>
              <a:t>25.11.2014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Compilerbau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Warum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IML Syntax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Mischung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C/C++ und Pascal</a:t>
            </a:r>
          </a:p>
          <a:p>
            <a:pPr>
              <a:buFontTx/>
              <a:buChar char="-"/>
            </a:pPr>
            <a:r>
              <a:rPr lang="en-US" dirty="0" smtClean="0"/>
              <a:t> Felder-Definition: Pascal, Felder-</a:t>
            </a:r>
            <a:r>
              <a:rPr lang="en-US" dirty="0" err="1" smtClean="0"/>
              <a:t>Zugriff</a:t>
            </a:r>
            <a:r>
              <a:rPr lang="en-US" dirty="0" smtClean="0"/>
              <a:t>: C/C++</a:t>
            </a:r>
          </a:p>
          <a:p>
            <a:r>
              <a:rPr lang="en-US" dirty="0" smtClean="0"/>
              <a:t>Grammatik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Eigene</a:t>
            </a:r>
            <a:r>
              <a:rPr lang="en-US" dirty="0" smtClean="0"/>
              <a:t> </a:t>
            </a:r>
            <a:r>
              <a:rPr lang="en-US" dirty="0" err="1" smtClean="0"/>
              <a:t>paramlist</a:t>
            </a:r>
            <a:r>
              <a:rPr lang="en-US" dirty="0" smtClean="0"/>
              <a:t> (</a:t>
            </a:r>
            <a:r>
              <a:rPr lang="en-US" dirty="0" err="1" smtClean="0"/>
              <a:t>paramCmList</a:t>
            </a:r>
            <a:r>
              <a:rPr lang="en-US" dirty="0" smtClean="0"/>
              <a:t>)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ChangeMode</a:t>
            </a:r>
            <a:r>
              <a:rPr lang="en-US" dirty="0" smtClean="0"/>
              <a:t> vs. </a:t>
            </a:r>
            <a:r>
              <a:rPr lang="en-US" dirty="0" err="1" smtClean="0"/>
              <a:t>Kontext</a:t>
            </a:r>
            <a:r>
              <a:rPr lang="en-US" dirty="0" smtClean="0"/>
              <a:t>-Checker</a:t>
            </a:r>
          </a:p>
          <a:p>
            <a:pPr>
              <a:buFontTx/>
              <a:buChar char="-"/>
            </a:pPr>
            <a:r>
              <a:rPr lang="en-US" dirty="0" smtClean="0"/>
              <a:t> So </a:t>
            </a:r>
            <a:r>
              <a:rPr lang="en-US" dirty="0" err="1" smtClean="0"/>
              <a:t>früh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möglich</a:t>
            </a:r>
            <a:r>
              <a:rPr lang="en-US" dirty="0" smtClean="0"/>
              <a:t> </a:t>
            </a:r>
            <a:r>
              <a:rPr lang="en-US" dirty="0" err="1" smtClean="0"/>
              <a:t>abfangen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pPr/>
              <a:t>25.11.2014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Compilerbau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IML </a:t>
            </a:r>
            <a:r>
              <a:rPr lang="en-US" dirty="0" err="1" smtClean="0"/>
              <a:t>Beispiel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180" y="1908423"/>
            <a:ext cx="622538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pPr/>
              <a:t>25.11.2014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Compilerbau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3060551"/>
            <a:ext cx="9213850" cy="2952527"/>
          </a:xfrm>
        </p:spPr>
        <p:txBody>
          <a:bodyPr/>
          <a:lstStyle/>
          <a:p>
            <a:pPr algn="ctr"/>
            <a:r>
              <a:rPr lang="en-US" sz="9600" dirty="0" smtClean="0"/>
              <a:t>?</a:t>
            </a:r>
            <a:endParaRPr 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pPr/>
              <a:t>25.11.2014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rgbClr val="000000"/>
                </a:solidFill>
              </a:rPr>
              <a:t>Compilerbau</a:t>
            </a:r>
            <a:r>
              <a:rPr lang="de-CH" dirty="0" smtClean="0">
                <a:solidFill>
                  <a:srgbClr val="000000"/>
                </a:solidFill>
              </a:rPr>
              <a:t>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der </a:t>
            </a:r>
            <a:r>
              <a:rPr lang="en-US" dirty="0" err="1" smtClean="0"/>
              <a:t>Erweiterung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Einschränkungen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Überprüfung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Compile </a:t>
            </a:r>
            <a:r>
              <a:rPr lang="en-US" dirty="0" err="1" smtClean="0"/>
              <a:t>Zeit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Programmiersprachen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Lexikalische</a:t>
            </a:r>
            <a:r>
              <a:rPr lang="en-US" dirty="0" smtClean="0"/>
              <a:t> Syntax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Grammatikalische</a:t>
            </a:r>
            <a:r>
              <a:rPr lang="en-US" dirty="0" smtClean="0"/>
              <a:t> Syntax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Warum</a:t>
            </a:r>
            <a:r>
              <a:rPr lang="en-US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IML </a:t>
            </a:r>
            <a:r>
              <a:rPr lang="en-US" dirty="0" err="1" smtClean="0"/>
              <a:t>Beispiel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pPr/>
              <a:t>25.11.2014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rgbClr val="000000"/>
                </a:solidFill>
              </a:rPr>
              <a:t>Compilerbau</a:t>
            </a:r>
            <a:r>
              <a:rPr lang="de-CH" dirty="0" smtClean="0">
                <a:solidFill>
                  <a:srgbClr val="000000"/>
                </a:solidFill>
              </a:rPr>
              <a:t>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Erweiterung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Neuer</a:t>
            </a:r>
            <a:r>
              <a:rPr lang="en-US" dirty="0" smtClean="0"/>
              <a:t> </a:t>
            </a:r>
            <a:r>
              <a:rPr lang="en-US" dirty="0" err="1" smtClean="0"/>
              <a:t>Datentyp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beliebig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Felder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und Boolean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const und </a:t>
            </a:r>
            <a:r>
              <a:rPr lang="en-US" dirty="0" err="1" smtClean="0"/>
              <a:t>var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 smtClean="0"/>
              <a:t>    </a:t>
            </a:r>
            <a:r>
              <a:rPr lang="en-US" i="1" dirty="0"/>
              <a:t>r</a:t>
            </a:r>
            <a:r>
              <a:rPr lang="en-US" i="1" dirty="0" smtClean="0"/>
              <a:t>ecord r1(</a:t>
            </a:r>
            <a:r>
              <a:rPr lang="en-US" i="1" dirty="0" err="1" smtClean="0"/>
              <a:t>var</a:t>
            </a:r>
            <a:r>
              <a:rPr lang="en-US" i="1" dirty="0" smtClean="0"/>
              <a:t> x:int32, </a:t>
            </a:r>
            <a:r>
              <a:rPr lang="en-US" i="1" dirty="0" err="1" smtClean="0"/>
              <a:t>var</a:t>
            </a:r>
            <a:r>
              <a:rPr lang="en-US" i="1" dirty="0" smtClean="0"/>
              <a:t> y:int32, </a:t>
            </a:r>
            <a:r>
              <a:rPr lang="en-US" i="1" dirty="0" err="1" smtClean="0"/>
              <a:t>var</a:t>
            </a:r>
            <a:r>
              <a:rPr lang="en-US" i="1" dirty="0" smtClean="0"/>
              <a:t> z:int32, </a:t>
            </a:r>
            <a:r>
              <a:rPr lang="en-US" i="1" dirty="0" err="1" smtClean="0"/>
              <a:t>var</a:t>
            </a:r>
            <a:r>
              <a:rPr lang="en-US" i="1" dirty="0" smtClean="0"/>
              <a:t> </a:t>
            </a:r>
            <a:r>
              <a:rPr lang="en-US" i="1" dirty="0" smtClean="0"/>
              <a:t>b:bool);</a:t>
            </a:r>
            <a:endParaRPr lang="en-US" i="1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pPr/>
              <a:t>25.11.2014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Compilerbau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Einschränkungen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Operationen direkt auf Records nicht zugelassen</a:t>
            </a:r>
            <a:br>
              <a:rPr lang="de-CH" dirty="0" smtClean="0"/>
            </a:br>
            <a:r>
              <a:rPr lang="sv-SE" i="1" dirty="0"/>
              <a:t>record vector (var x:int32 , var </a:t>
            </a:r>
            <a:r>
              <a:rPr lang="sv-SE" i="1" dirty="0" smtClean="0"/>
              <a:t>y:int32, var z:int32);</a:t>
            </a:r>
            <a:r>
              <a:rPr lang="de-CH" i="1" dirty="0" smtClean="0"/>
              <a:t/>
            </a:r>
            <a:br>
              <a:rPr lang="de-CH" i="1" dirty="0" smtClean="0"/>
            </a:br>
            <a:r>
              <a:rPr lang="de-CH" i="1" dirty="0" smtClean="0"/>
              <a:t>v1 </a:t>
            </a:r>
            <a:r>
              <a:rPr lang="de-CH" i="1" dirty="0"/>
              <a:t>:= v1 + </a:t>
            </a:r>
            <a:r>
              <a:rPr lang="de-CH" i="1" dirty="0" smtClean="0"/>
              <a:t>v2;</a:t>
            </a:r>
            <a:br>
              <a:rPr lang="de-CH" i="1" dirty="0" smtClean="0"/>
            </a:br>
            <a:r>
              <a:rPr lang="de-CH" i="1" dirty="0" smtClean="0"/>
              <a:t>v1 </a:t>
            </a:r>
            <a:r>
              <a:rPr lang="de-CH" i="1" dirty="0"/>
              <a:t>:= v1 - </a:t>
            </a:r>
            <a:r>
              <a:rPr lang="de-CH" i="1" dirty="0" smtClean="0"/>
              <a:t>v2;</a:t>
            </a:r>
            <a:br>
              <a:rPr lang="de-CH" i="1" dirty="0" smtClean="0"/>
            </a:br>
            <a:r>
              <a:rPr lang="de-CH" i="1" dirty="0" smtClean="0"/>
              <a:t>v1 </a:t>
            </a:r>
            <a:r>
              <a:rPr lang="de-CH" i="1" dirty="0"/>
              <a:t>:= v1 * </a:t>
            </a:r>
            <a:r>
              <a:rPr lang="de-CH" i="1" dirty="0" smtClean="0"/>
              <a:t>v2;</a:t>
            </a:r>
            <a:br>
              <a:rPr lang="de-CH" i="1" dirty="0" smtClean="0"/>
            </a:br>
            <a:r>
              <a:rPr lang="de-CH" i="1" dirty="0" smtClean="0"/>
              <a:t>v1 </a:t>
            </a:r>
            <a:r>
              <a:rPr lang="de-CH" i="1" dirty="0"/>
              <a:t>:= v1 div </a:t>
            </a:r>
            <a:r>
              <a:rPr lang="de-CH" i="1" dirty="0" smtClean="0"/>
              <a:t>div2;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Keine Verwendung als </a:t>
            </a:r>
            <a:r>
              <a:rPr lang="de-CH" dirty="0" err="1" smtClean="0"/>
              <a:t>bool’scher</a:t>
            </a:r>
            <a:r>
              <a:rPr lang="de-CH" dirty="0" smtClean="0"/>
              <a:t> Ausdruck</a:t>
            </a:r>
            <a:br>
              <a:rPr lang="de-CH" dirty="0" smtClean="0"/>
            </a:br>
            <a:r>
              <a:rPr lang="de-CH" i="1" dirty="0" err="1" smtClean="0"/>
              <a:t>if</a:t>
            </a:r>
            <a:r>
              <a:rPr lang="de-CH" i="1" dirty="0" smtClean="0"/>
              <a:t> (v1) ….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Felder keine Records</a:t>
            </a:r>
            <a:br>
              <a:rPr lang="de-CH" dirty="0" smtClean="0"/>
            </a:br>
            <a:r>
              <a:rPr lang="de-CH" i="1" dirty="0" err="1" smtClean="0"/>
              <a:t>record</a:t>
            </a:r>
            <a:r>
              <a:rPr lang="de-CH" i="1" dirty="0" smtClean="0"/>
              <a:t> </a:t>
            </a:r>
            <a:r>
              <a:rPr lang="de-CH" i="1" dirty="0" smtClean="0"/>
              <a:t>m1(</a:t>
            </a:r>
            <a:r>
              <a:rPr lang="de-CH" i="1" dirty="0" err="1" smtClean="0"/>
              <a:t>var</a:t>
            </a:r>
            <a:r>
              <a:rPr lang="de-CH" i="1" dirty="0" smtClean="0"/>
              <a:t> v1:vector, </a:t>
            </a:r>
            <a:r>
              <a:rPr lang="de-CH" i="1" dirty="0" err="1" smtClean="0"/>
              <a:t>var</a:t>
            </a:r>
            <a:r>
              <a:rPr lang="de-CH" i="1" dirty="0" smtClean="0"/>
              <a:t> v2:vector);</a:t>
            </a:r>
            <a:br>
              <a:rPr lang="de-CH" i="1" dirty="0" smtClean="0"/>
            </a:br>
            <a:r>
              <a:rPr lang="de-CH" i="1" dirty="0" smtClean="0"/>
              <a:t/>
            </a:r>
            <a:br>
              <a:rPr lang="de-CH" i="1" dirty="0" smtClean="0"/>
            </a:br>
            <a:r>
              <a:rPr lang="de-CH" i="1" dirty="0" smtClean="0"/>
              <a:t>! m1.v1.x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68724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pPr/>
              <a:t>25.11.2014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Compilerbau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Überprüfung zur </a:t>
            </a:r>
            <a:r>
              <a:rPr lang="de-CH" dirty="0" err="1" smtClean="0"/>
              <a:t>Compile</a:t>
            </a:r>
            <a:r>
              <a:rPr lang="de-CH" dirty="0" smtClean="0"/>
              <a:t> Zeit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 Sind die Namen der Felder innerhalb eines Records eindeutig</a:t>
            </a:r>
            <a:r>
              <a:rPr lang="de-CH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 </a:t>
            </a:r>
            <a:r>
              <a:rPr lang="de-CH" dirty="0"/>
              <a:t>Sind die Namen der Records im gesamten Programm eindeutig</a:t>
            </a:r>
            <a:r>
              <a:rPr lang="de-CH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 </a:t>
            </a:r>
            <a:r>
              <a:rPr lang="de-CH" dirty="0"/>
              <a:t>Sind Operationen mit Variablen, die als </a:t>
            </a:r>
            <a:r>
              <a:rPr lang="de-CH" dirty="0" err="1"/>
              <a:t>Record</a:t>
            </a:r>
            <a:r>
              <a:rPr lang="de-CH" dirty="0"/>
              <a:t> definiert sind, vorhanden</a:t>
            </a:r>
            <a:r>
              <a:rPr lang="de-CH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 </a:t>
            </a:r>
            <a:r>
              <a:rPr lang="de-CH" dirty="0"/>
              <a:t>Werden Records durch andere Records definiert</a:t>
            </a:r>
            <a:r>
              <a:rPr lang="de-CH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 </a:t>
            </a:r>
            <a:r>
              <a:rPr lang="de-CH" dirty="0"/>
              <a:t>Wird versucht ein Feld eines Typs mit einem Wert eines andern Typs zu </a:t>
            </a:r>
            <a:r>
              <a:rPr lang="de-CH" dirty="0" smtClean="0"/>
              <a:t>überschreiben?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/>
              <a:t>z.B. &lt;</a:t>
            </a:r>
            <a:r>
              <a:rPr lang="de-CH" dirty="0" err="1"/>
              <a:t>boolean</a:t>
            </a:r>
            <a:r>
              <a:rPr lang="de-CH" dirty="0"/>
              <a:t>&gt;:= &lt;integer</a:t>
            </a:r>
            <a:r>
              <a:rPr lang="de-CH" dirty="0" smtClean="0"/>
              <a:t>&gt;)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 </a:t>
            </a:r>
            <a:r>
              <a:rPr lang="de-CH" dirty="0"/>
              <a:t>Wird versucht auf undefinierte </a:t>
            </a:r>
            <a:r>
              <a:rPr lang="de-CH" dirty="0" err="1"/>
              <a:t>Record</a:t>
            </a:r>
            <a:r>
              <a:rPr lang="de-CH" dirty="0"/>
              <a:t>-Felder zuzugreifen</a:t>
            </a:r>
            <a:r>
              <a:rPr lang="de-CH" dirty="0" smtClean="0"/>
              <a:t>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686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pPr/>
              <a:t>25.11.2014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Compilerbau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Programmiersprachen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148" y="1980431"/>
            <a:ext cx="9804400" cy="498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pPr/>
              <a:t>25.11.2014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Compilerbau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Lexikalische</a:t>
            </a:r>
            <a:r>
              <a:rPr lang="en-US" dirty="0" smtClean="0"/>
              <a:t> Syntax I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156" y="2124447"/>
            <a:ext cx="9809162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pPr/>
              <a:t>25.11.2014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Compilerbau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Lexikalische</a:t>
            </a:r>
            <a:r>
              <a:rPr lang="en-US" dirty="0" smtClean="0"/>
              <a:t> Syntax II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Neue</a:t>
            </a:r>
            <a:r>
              <a:rPr lang="en-US" dirty="0" smtClean="0"/>
              <a:t> Tokens: “record” -&gt; RECORD, “.” -&gt; DOT</a:t>
            </a:r>
          </a:p>
          <a:p>
            <a:r>
              <a:rPr lang="en-US" dirty="0" err="1" smtClean="0"/>
              <a:t>Tokenlist</a:t>
            </a:r>
            <a:r>
              <a:rPr lang="en-US" dirty="0" smtClean="0"/>
              <a:t>:</a:t>
            </a:r>
          </a:p>
          <a:p>
            <a:r>
              <a:rPr lang="en-US" i="1" dirty="0"/>
              <a:t>record vector(</a:t>
            </a:r>
            <a:r>
              <a:rPr lang="en-US" i="1" dirty="0" err="1"/>
              <a:t>var</a:t>
            </a:r>
            <a:r>
              <a:rPr lang="en-US" i="1" dirty="0"/>
              <a:t> x:int32, </a:t>
            </a:r>
            <a:r>
              <a:rPr lang="en-US" i="1" dirty="0" err="1"/>
              <a:t>var</a:t>
            </a:r>
            <a:r>
              <a:rPr lang="en-US" i="1" dirty="0"/>
              <a:t> y:int32, </a:t>
            </a:r>
            <a:r>
              <a:rPr lang="en-US" i="1" dirty="0" err="1"/>
              <a:t>var</a:t>
            </a:r>
            <a:r>
              <a:rPr lang="en-US" i="1" dirty="0"/>
              <a:t> z:int32</a:t>
            </a:r>
            <a:r>
              <a:rPr lang="en-US" i="1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RECORD</a:t>
            </a:r>
            <a:r>
              <a:rPr lang="en-US" dirty="0"/>
              <a:t>, (</a:t>
            </a:r>
            <a:r>
              <a:rPr lang="en-US" dirty="0" err="1"/>
              <a:t>IDENT,"vector</a:t>
            </a:r>
            <a:r>
              <a:rPr lang="en-US" dirty="0"/>
              <a:t>"), LPAREN, (CHANGEMODE, VAR), (IDENT, "x"), COLON, (TYPE, INT32</a:t>
            </a:r>
            <a:r>
              <a:rPr lang="en-US" dirty="0" smtClean="0"/>
              <a:t>), COMMA</a:t>
            </a:r>
            <a:r>
              <a:rPr lang="en-US" dirty="0"/>
              <a:t>, (CHANGEMODE, VAR), (IDENT, "y), COLON, (TYPE, INT32), COMMA, (CHANGEMODE, VAR</a:t>
            </a:r>
            <a:r>
              <a:rPr lang="en-US" dirty="0" smtClean="0"/>
              <a:t>), (</a:t>
            </a:r>
            <a:r>
              <a:rPr lang="en-US" dirty="0"/>
              <a:t>IDENT, "z"), COLON, (TYPE, INT32), RPAREN, SEMICOLON </a:t>
            </a:r>
            <a:endParaRPr lang="en-US" dirty="0" smtClean="0"/>
          </a:p>
          <a:p>
            <a:r>
              <a:rPr lang="en-US" i="1" dirty="0"/>
              <a:t>v1.x </a:t>
            </a:r>
            <a:r>
              <a:rPr lang="en-US" i="1" dirty="0" err="1"/>
              <a:t>init</a:t>
            </a:r>
            <a:r>
              <a:rPr lang="en-US" i="1" dirty="0"/>
              <a:t> := 5</a:t>
            </a:r>
            <a:r>
              <a:rPr lang="en-US" i="1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IDENT, "v1"), </a:t>
            </a:r>
            <a:r>
              <a:rPr lang="en-US" b="1" dirty="0"/>
              <a:t>DOT</a:t>
            </a:r>
            <a:r>
              <a:rPr lang="en-US" dirty="0"/>
              <a:t>, (IDENT, "x"), INIT, BECOMES, (LITERAL, INTVALUE, 5), SEMICOLON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pPr/>
              <a:t>25.11.2014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Compilerbau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Grammatikalische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400" dirty="0" err="1"/>
              <a:t>d</a:t>
            </a:r>
            <a:r>
              <a:rPr lang="de-CH" sz="1400" dirty="0" err="1" smtClean="0"/>
              <a:t>ecl</a:t>
            </a:r>
            <a:r>
              <a:rPr lang="de-CH" sz="1400" dirty="0"/>
              <a:t>	</a:t>
            </a:r>
            <a:r>
              <a:rPr lang="de-CH" sz="1400" dirty="0" smtClean="0"/>
              <a:t>:= </a:t>
            </a:r>
            <a:r>
              <a:rPr lang="de-CH" sz="1400" dirty="0" err="1" smtClean="0"/>
              <a:t>storeDeclaration</a:t>
            </a:r>
            <a:r>
              <a:rPr lang="de-CH" sz="1400" dirty="0" smtClean="0"/>
              <a:t/>
            </a:r>
            <a:br>
              <a:rPr lang="de-CH" sz="1400" dirty="0" smtClean="0"/>
            </a:br>
            <a:r>
              <a:rPr lang="de-CH" sz="1400" dirty="0" smtClean="0"/>
              <a:t>	  | </a:t>
            </a:r>
            <a:r>
              <a:rPr lang="de-CH" sz="1400" dirty="0" err="1" smtClean="0"/>
              <a:t>funDeclaration</a:t>
            </a:r>
            <a:r>
              <a:rPr lang="de-CH" sz="1400" dirty="0" smtClean="0"/>
              <a:t/>
            </a:r>
            <a:br>
              <a:rPr lang="de-CH" sz="1400" dirty="0" smtClean="0"/>
            </a:br>
            <a:r>
              <a:rPr lang="de-CH" sz="1400" dirty="0" smtClean="0"/>
              <a:t>	  | </a:t>
            </a:r>
            <a:r>
              <a:rPr lang="de-CH" sz="1400" dirty="0" err="1" smtClean="0"/>
              <a:t>prodDecl</a:t>
            </a:r>
            <a:r>
              <a:rPr lang="de-CH" sz="1400" dirty="0" err="1"/>
              <a:t>aration</a:t>
            </a:r>
            <a:r>
              <a:rPr lang="de-CH" sz="1400" dirty="0" smtClean="0"/>
              <a:t/>
            </a:r>
            <a:br>
              <a:rPr lang="de-CH" sz="1400" dirty="0" smtClean="0"/>
            </a:br>
            <a:r>
              <a:rPr lang="de-CH" sz="1400" dirty="0" smtClean="0"/>
              <a:t>	  | </a:t>
            </a:r>
            <a:r>
              <a:rPr lang="de-CH" sz="1400" dirty="0" err="1" smtClean="0"/>
              <a:t>recordDecl</a:t>
            </a:r>
            <a:r>
              <a:rPr lang="de-CH" sz="1400" dirty="0" err="1"/>
              <a:t>aration</a:t>
            </a:r>
            <a:endParaRPr lang="de-CH" sz="1400" dirty="0"/>
          </a:p>
          <a:p>
            <a:r>
              <a:rPr lang="de-CH" sz="1400" dirty="0" err="1" smtClean="0"/>
              <a:t>recordDecl</a:t>
            </a:r>
            <a:r>
              <a:rPr lang="de-CH" sz="1400" dirty="0" err="1"/>
              <a:t>aration</a:t>
            </a:r>
            <a:r>
              <a:rPr lang="de-CH" sz="1400" dirty="0" smtClean="0"/>
              <a:t> </a:t>
            </a:r>
            <a:r>
              <a:rPr lang="de-CH" sz="1400" dirty="0"/>
              <a:t>:= RECORD IDENT </a:t>
            </a:r>
            <a:r>
              <a:rPr lang="de-CH" sz="1400" dirty="0" err="1" smtClean="0"/>
              <a:t>parameterStorage</a:t>
            </a:r>
            <a:r>
              <a:rPr lang="de-CH" sz="1400" dirty="0" err="1" smtClean="0"/>
              <a:t>List</a:t>
            </a:r>
            <a:endParaRPr lang="de-CH" sz="1400" dirty="0"/>
          </a:p>
          <a:p>
            <a:r>
              <a:rPr lang="de-CH" sz="1400" dirty="0" err="1" smtClean="0"/>
              <a:t>parameterStorageList</a:t>
            </a:r>
            <a:r>
              <a:rPr lang="de-CH" sz="1400" dirty="0" smtClean="0"/>
              <a:t> := LPAREN </a:t>
            </a:r>
            <a:r>
              <a:rPr lang="de-CH" sz="1400" dirty="0" err="1" smtClean="0"/>
              <a:t>optionalStorageDeclarations</a:t>
            </a:r>
            <a:r>
              <a:rPr lang="de-CH" sz="1400" dirty="0" smtClean="0"/>
              <a:t> RPAREN</a:t>
            </a:r>
          </a:p>
          <a:p>
            <a:r>
              <a:rPr lang="de-CH" sz="1400" dirty="0" err="1" smtClean="0"/>
              <a:t>optionalStorageDeclarations</a:t>
            </a:r>
            <a:r>
              <a:rPr lang="de-CH" sz="1400" dirty="0" smtClean="0"/>
              <a:t> := </a:t>
            </a:r>
            <a:r>
              <a:rPr lang="de-CH" sz="1400" dirty="0" err="1" smtClean="0"/>
              <a:t>storeDeclaration</a:t>
            </a:r>
            <a:r>
              <a:rPr lang="de-CH" sz="1400" dirty="0" smtClean="0"/>
              <a:t> </a:t>
            </a:r>
            <a:r>
              <a:rPr lang="de-CH" sz="1400" dirty="0" err="1" smtClean="0"/>
              <a:t>repeatingOptionalStorageDeclarations</a:t>
            </a:r>
            <a:r>
              <a:rPr lang="de-CH" sz="1400" dirty="0"/>
              <a:t/>
            </a:r>
            <a:br>
              <a:rPr lang="de-CH" sz="1400" dirty="0"/>
            </a:br>
            <a:r>
              <a:rPr lang="de-CH" sz="1400" dirty="0" smtClean="0"/>
              <a:t>	                          | ᵋ</a:t>
            </a:r>
            <a:endParaRPr lang="de-CH" sz="1400" dirty="0"/>
          </a:p>
          <a:p>
            <a:r>
              <a:rPr lang="de-CH" sz="1400" dirty="0" err="1" smtClean="0"/>
              <a:t>repeatingOptionalStorageDeclarations</a:t>
            </a:r>
            <a:r>
              <a:rPr lang="de-CH" sz="1400" dirty="0" smtClean="0"/>
              <a:t> </a:t>
            </a:r>
            <a:r>
              <a:rPr lang="de-CH" sz="1400" dirty="0"/>
              <a:t>:= COMMA </a:t>
            </a:r>
            <a:r>
              <a:rPr lang="de-CH" sz="1400" dirty="0" err="1" smtClean="0"/>
              <a:t>storeDeclaration</a:t>
            </a:r>
            <a:r>
              <a:rPr lang="de-CH" sz="1400" dirty="0" smtClean="0"/>
              <a:t> </a:t>
            </a:r>
            <a:r>
              <a:rPr lang="de-CH" sz="1400" dirty="0" err="1" smtClean="0"/>
              <a:t>repeatingOptionalStorageDeclarations</a:t>
            </a:r>
            <a:r>
              <a:rPr lang="de-CH" sz="1400" dirty="0"/>
              <a:t/>
            </a:r>
            <a:br>
              <a:rPr lang="de-CH" sz="1400" dirty="0"/>
            </a:br>
            <a:r>
              <a:rPr lang="de-CH" sz="1400" dirty="0" smtClean="0"/>
              <a:t>		                      | ᵋ </a:t>
            </a:r>
            <a:endParaRPr lang="de-CH" sz="1400" dirty="0"/>
          </a:p>
          <a:p>
            <a:r>
              <a:rPr lang="de-CH" sz="1400" dirty="0" smtClean="0"/>
              <a:t>term4 </a:t>
            </a:r>
            <a:r>
              <a:rPr lang="de-CH" sz="1400" dirty="0" smtClean="0"/>
              <a:t>	</a:t>
            </a:r>
            <a:r>
              <a:rPr lang="de-CH" sz="1400" dirty="0" smtClean="0"/>
              <a:t>          := </a:t>
            </a:r>
            <a:r>
              <a:rPr lang="de-CH" sz="1400" dirty="0" err="1" smtClean="0"/>
              <a:t>factor</a:t>
            </a:r>
            <a:r>
              <a:rPr lang="de-CH" sz="1400" dirty="0" smtClean="0"/>
              <a:t> </a:t>
            </a:r>
            <a:r>
              <a:rPr lang="de-CH" sz="1400" dirty="0" err="1" smtClean="0"/>
              <a:t>repDOTOPRfactor</a:t>
            </a:r>
            <a:endParaRPr lang="de-CH" sz="1400" dirty="0" smtClean="0"/>
          </a:p>
          <a:p>
            <a:r>
              <a:rPr lang="de-CH" sz="1400" dirty="0" err="1" smtClean="0"/>
              <a:t>repDOTOPRfactor</a:t>
            </a:r>
            <a:r>
              <a:rPr lang="de-CH" sz="1400" dirty="0" smtClean="0"/>
              <a:t> := DOTOPR </a:t>
            </a:r>
            <a:r>
              <a:rPr lang="de-CH" sz="1400" dirty="0" err="1" smtClean="0"/>
              <a:t>factor</a:t>
            </a:r>
            <a:r>
              <a:rPr lang="de-CH" sz="1400" dirty="0" smtClean="0"/>
              <a:t> </a:t>
            </a:r>
            <a:r>
              <a:rPr lang="de-CH" sz="1400" dirty="0" err="1" smtClean="0"/>
              <a:t>repDOTOPRfactor</a:t>
            </a:r>
            <a:r>
              <a:rPr lang="de-CH" sz="1400" dirty="0" smtClean="0"/>
              <a:t/>
            </a:r>
            <a:br>
              <a:rPr lang="de-CH" sz="1400" dirty="0" smtClean="0"/>
            </a:br>
            <a:r>
              <a:rPr lang="de-CH" sz="1400" dirty="0" smtClean="0"/>
              <a:t>                           </a:t>
            </a:r>
            <a:r>
              <a:rPr lang="sv-SE" sz="1400" dirty="0" smtClean="0"/>
              <a:t>     </a:t>
            </a:r>
            <a:r>
              <a:rPr lang="de-CH" sz="1400" dirty="0" smtClean="0"/>
              <a:t>| </a:t>
            </a:r>
            <a:r>
              <a:rPr lang="de-CH" sz="1400" dirty="0"/>
              <a:t>ᵋ</a:t>
            </a:r>
            <a:r>
              <a:rPr lang="de-CH" sz="1400" dirty="0" smtClean="0"/>
              <a:t> 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261</Words>
  <Application>Microsoft Office PowerPoint</Application>
  <PresentationFormat>Benutzerdefiniert</PresentationFormat>
  <Paragraphs>87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>Arial</vt:lpstr>
      <vt:lpstr>FHNW-PP</vt:lpstr>
      <vt:lpstr>Records in IML</vt:lpstr>
      <vt:lpstr>Inhalt</vt:lpstr>
      <vt:lpstr>Idee der Erweiterung</vt:lpstr>
      <vt:lpstr>Einschränkungen</vt:lpstr>
      <vt:lpstr>Überprüfung zur Compile Zeit</vt:lpstr>
      <vt:lpstr>Vergleich mit anderen Programmiersprachen </vt:lpstr>
      <vt:lpstr>Lexikalische Syntax I</vt:lpstr>
      <vt:lpstr>Lexikalische Syntax II</vt:lpstr>
      <vt:lpstr>Grammatikalische Syntax</vt:lpstr>
      <vt:lpstr>Warum?</vt:lpstr>
      <vt:lpstr>IML Beispiel</vt:lpstr>
      <vt:lpstr>Fragen</vt:lpstr>
    </vt:vector>
  </TitlesOfParts>
  <Company>FHNW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FHNW</dc:creator>
  <cp:lastModifiedBy>Manuel Jenny</cp:lastModifiedBy>
  <cp:revision>30</cp:revision>
  <dcterms:created xsi:type="dcterms:W3CDTF">2013-04-12T10:36:06Z</dcterms:created>
  <dcterms:modified xsi:type="dcterms:W3CDTF">2014-11-25T16:02:09Z</dcterms:modified>
</cp:coreProperties>
</file>