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57" r:id="rId4"/>
    <p:sldId id="267" r:id="rId5"/>
    <p:sldId id="268" r:id="rId6"/>
    <p:sldId id="259" r:id="rId7"/>
    <p:sldId id="276" r:id="rId8"/>
    <p:sldId id="261" r:id="rId9"/>
    <p:sldId id="275" r:id="rId10"/>
    <p:sldId id="260" r:id="rId11"/>
    <p:sldId id="277" r:id="rId12"/>
    <p:sldId id="278" r:id="rId13"/>
    <p:sldId id="262" r:id="rId14"/>
    <p:sldId id="279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85" d="100"/>
          <a:sy n="85" d="100"/>
        </p:scale>
        <p:origin x="778" y="53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err="1"/>
              <a:t>PlayPadel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13.1</a:t>
            </a:r>
            <a:r>
              <a:rPr lang="hr-HR" sz="1400" noProof="0" dirty="0"/>
              <a:t> mjesečari</a:t>
            </a:r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5726EC-2B6A-8918-A5CE-B62A9C23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Životni ciklus razvoja programske potpore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9B56C4-7E71-8A4E-D2D3-8DC9E5C5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razvoju aplikacije korišten je „</a:t>
            </a:r>
            <a:r>
              <a:rPr lang="hr-HR" dirty="0" err="1"/>
              <a:t>Vodopadni</a:t>
            </a:r>
            <a:r>
              <a:rPr lang="hr-HR" dirty="0"/>
              <a:t> model”</a:t>
            </a:r>
          </a:p>
          <a:p>
            <a:r>
              <a:rPr lang="hr-HR" dirty="0"/>
              <a:t>Karakteristike ovoga modela su da se pojedina faza mora završiti kako bi se druga pokrenula, zahtjevi su poznati i dobro su definirani i rijetko se mijenjaju, te se često primjenjuje na manje projekte poput našeg</a:t>
            </a:r>
          </a:p>
          <a:p>
            <a:r>
              <a:rPr lang="hr-HR" dirty="0"/>
              <a:t>Ovaj model bio je povoljan za razvoj našega programa jer su nam svi zahtjevi bili dobro definirani i nisu se mijenjali tokom projekta</a:t>
            </a:r>
          </a:p>
          <a:p>
            <a:r>
              <a:rPr lang="hr-HR" dirty="0"/>
              <a:t>Procesne faze su bile analiza, oblikovanje, implementacija, integracija i ispitivanje sustava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97B7344-2E8D-F8B6-5872-B5489E93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238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6EF202F-C35D-BF88-3429-03E13CD9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00930"/>
            <a:ext cx="2985508" cy="2256390"/>
          </a:xfrm>
        </p:spPr>
        <p:txBody>
          <a:bodyPr anchor="ctr">
            <a:normAutofit/>
          </a:bodyPr>
          <a:lstStyle/>
          <a:p>
            <a:r>
              <a:rPr lang="hr-HR" dirty="0"/>
              <a:t>Vremenska linija razvoja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B265393B-5383-1078-A745-83D52C6E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402" y="800930"/>
            <a:ext cx="5387698" cy="225639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Rezervirano mjesto sadržaja 5" descr="Slika na kojoj se prikazuje tekst, crta, snimka zaslona, Font&#10;&#10;Opis je automatski generiran">
            <a:extLst>
              <a:ext uri="{FF2B5EF4-FFF2-40B4-BE49-F238E27FC236}">
                <a16:creationId xmlns:a16="http://schemas.microsoft.com/office/drawing/2014/main" id="{9D9C9DDA-C222-D911-1611-EFC5A104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8" y="3503704"/>
            <a:ext cx="8473102" cy="2563113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BCD9196-4B03-04D8-B764-8F10FC41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>
                <a:solidFill>
                  <a:srgbClr val="FFBC48"/>
                </a:solidFill>
              </a:rPr>
              <a:pPr>
                <a:spcAft>
                  <a:spcPts val="600"/>
                </a:spcAft>
              </a:pPr>
              <a:t>11</a:t>
            </a:fld>
            <a:endParaRPr lang="hr-HR">
              <a:solidFill>
                <a:srgbClr val="FFBC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Raspodjela rada po članovima tima bila je ovisna o vremenskim mogućnostima i znanju pojedinca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graphicFrame>
        <p:nvGraphicFramePr>
          <p:cNvPr id="5" name="Tablica 4">
            <a:extLst>
              <a:ext uri="{FF2B5EF4-FFF2-40B4-BE49-F238E27FC236}">
                <a16:creationId xmlns:a16="http://schemas.microsoft.com/office/drawing/2014/main" id="{19F998E9-1612-E52E-1718-341A9F5A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08422"/>
              </p:ext>
            </p:extLst>
          </p:nvPr>
        </p:nvGraphicFramePr>
        <p:xfrm>
          <a:off x="1004047" y="245483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94203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721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Osoba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Sati uloženo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9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Lorena Ivanišević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8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Paula Jagić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4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Klara Vrbanac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8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Dino Plečko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Šimun Vrsalović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2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Boris Šeremet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4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Borna Zelić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4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2F316C-1D16-794C-DCF0-1BD43C5D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" y="723901"/>
            <a:ext cx="8245162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600"/>
              <a:t>Početna stranica ulogiranoga korisnika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6" name="Rezervirano mjesto sadržaja 5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A9AC341A-1BA8-1C17-3DA4-A4DF4489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53" y="2790605"/>
            <a:ext cx="7169625" cy="3602736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8F05348-FD62-3269-32A8-F3AA6DF9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623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7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</a:t>
            </a:r>
          </a:p>
          <a:p>
            <a:pPr lvl="2"/>
            <a:r>
              <a:rPr lang="hr-HR" noProof="0" dirty="0"/>
              <a:t>Timski rad</a:t>
            </a:r>
            <a:endParaRPr lang="hr-HR" dirty="0"/>
          </a:p>
          <a:p>
            <a:pPr lvl="2"/>
            <a:r>
              <a:rPr lang="hr-HR" noProof="0" dirty="0"/>
              <a:t>Kolegijalnost</a:t>
            </a:r>
          </a:p>
          <a:p>
            <a:pPr lvl="2"/>
            <a:r>
              <a:rPr lang="hr-HR" dirty="0"/>
              <a:t>Razina znanja</a:t>
            </a:r>
          </a:p>
          <a:p>
            <a:r>
              <a:rPr lang="hr-HR" dirty="0"/>
              <a:t>Loše</a:t>
            </a:r>
          </a:p>
          <a:p>
            <a:pPr lvl="2"/>
            <a:r>
              <a:rPr lang="hr-HR" noProof="0" dirty="0"/>
              <a:t>Organizacija vremena</a:t>
            </a:r>
          </a:p>
          <a:p>
            <a:pPr lvl="2"/>
            <a:r>
              <a:rPr lang="hr-HR" dirty="0"/>
              <a:t>Međusobna komunikacija</a:t>
            </a:r>
          </a:p>
          <a:p>
            <a:pPr lvl="2"/>
            <a:r>
              <a:rPr lang="hr-HR" dirty="0"/>
              <a:t>Aktivnost</a:t>
            </a:r>
          </a:p>
          <a:p>
            <a:pPr lvl="2"/>
            <a:endParaRPr lang="hr-HR" noProof="0" dirty="0"/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86000"/>
          </a:xfrm>
        </p:spPr>
        <p:txBody>
          <a:bodyPr>
            <a:normAutofit/>
          </a:bodyPr>
          <a:lstStyle/>
          <a:p>
            <a:r>
              <a:rPr lang="hr-HR" dirty="0"/>
              <a:t>Lorena Ivanišević, voditeljica grupe</a:t>
            </a:r>
          </a:p>
          <a:p>
            <a:pPr lvl="2"/>
            <a:r>
              <a:rPr lang="hr-HR" dirty="0" err="1"/>
              <a:t>frontend</a:t>
            </a:r>
            <a:r>
              <a:rPr lang="hr-HR" dirty="0"/>
              <a:t>, dokumentacija</a:t>
            </a:r>
          </a:p>
          <a:p>
            <a:r>
              <a:rPr lang="hr-HR" dirty="0"/>
              <a:t>Paula Jagić</a:t>
            </a:r>
          </a:p>
          <a:p>
            <a:pPr lvl="2"/>
            <a:r>
              <a:rPr lang="hr-HR" dirty="0" err="1"/>
              <a:t>frontend</a:t>
            </a:r>
            <a:endParaRPr lang="hr-HR" dirty="0"/>
          </a:p>
          <a:p>
            <a:r>
              <a:rPr lang="hr-HR" dirty="0"/>
              <a:t>Klara Vrbanac</a:t>
            </a:r>
          </a:p>
          <a:p>
            <a:pPr lvl="2"/>
            <a:r>
              <a:rPr lang="hr-HR" dirty="0"/>
              <a:t>Dokumentacija, </a:t>
            </a:r>
            <a:r>
              <a:rPr lang="hr-HR" dirty="0" err="1"/>
              <a:t>backend</a:t>
            </a:r>
            <a:endParaRPr lang="hr-HR" dirty="0"/>
          </a:p>
          <a:p>
            <a:r>
              <a:rPr lang="hr-HR" dirty="0"/>
              <a:t>Dino Plečko</a:t>
            </a:r>
          </a:p>
          <a:p>
            <a:pPr lvl="2"/>
            <a:r>
              <a:rPr lang="hr-HR" dirty="0" err="1"/>
              <a:t>backend</a:t>
            </a:r>
            <a:r>
              <a:rPr lang="hr-HR" dirty="0"/>
              <a:t>, </a:t>
            </a:r>
            <a:r>
              <a:rPr lang="hr-HR" dirty="0" err="1"/>
              <a:t>deploy</a:t>
            </a:r>
            <a:endParaRPr lang="hr-HR" dirty="0"/>
          </a:p>
          <a:p>
            <a:r>
              <a:rPr lang="hr-HR" dirty="0"/>
              <a:t>Boris Šeremet</a:t>
            </a:r>
          </a:p>
          <a:p>
            <a:pPr lvl="2"/>
            <a:r>
              <a:rPr lang="hr-HR" dirty="0" err="1"/>
              <a:t>frontend</a:t>
            </a:r>
            <a:r>
              <a:rPr lang="hr-HR" dirty="0"/>
              <a:t>, dokumentacija</a:t>
            </a:r>
          </a:p>
          <a:p>
            <a:r>
              <a:rPr lang="hr-HR" dirty="0"/>
              <a:t>Šimun Vrsalović</a:t>
            </a:r>
          </a:p>
          <a:p>
            <a:pPr lvl="2"/>
            <a:r>
              <a:rPr lang="hr-HR" dirty="0" err="1"/>
              <a:t>frontend</a:t>
            </a:r>
            <a:r>
              <a:rPr lang="hr-HR" dirty="0"/>
              <a:t>, dokumentacija</a:t>
            </a:r>
          </a:p>
          <a:p>
            <a:r>
              <a:rPr lang="hr-HR" dirty="0"/>
              <a:t>Borna Zelić</a:t>
            </a:r>
          </a:p>
          <a:p>
            <a:pPr lvl="2"/>
            <a:r>
              <a:rPr lang="hr-HR" dirty="0" err="1"/>
              <a:t>backend</a:t>
            </a:r>
            <a:r>
              <a:rPr lang="hr-HR" dirty="0"/>
              <a:t>, </a:t>
            </a:r>
            <a:r>
              <a:rPr lang="hr-HR" dirty="0" err="1"/>
              <a:t>deploy</a:t>
            </a:r>
            <a:r>
              <a:rPr lang="hr-HR" dirty="0"/>
              <a:t>, dokumentacija</a:t>
            </a:r>
          </a:p>
          <a:p>
            <a:pPr marL="144000" lvl="1" indent="0">
              <a:buNone/>
            </a:pPr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dirty="0"/>
              <a:t>Opis zadatka</a:t>
            </a:r>
            <a:endParaRPr lang="hr-H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dirty="0"/>
              <a:t>Osnovna ideja </a:t>
            </a:r>
            <a:r>
              <a:rPr lang="hr-HR" altLang="sr-Latn-RS" dirty="0">
                <a:sym typeface="Wingdings" panose="05000000000000000000" pitchFamily="2" charset="2"/>
              </a:rPr>
              <a:t> programska potpora za aplikaciju za rezervaciju										terena i turnira za </a:t>
            </a:r>
            <a:r>
              <a:rPr lang="hr-HR" altLang="sr-Latn-RS" dirty="0" err="1">
                <a:sym typeface="Wingdings" panose="05000000000000000000" pitchFamily="2" charset="2"/>
              </a:rPr>
              <a:t>padel</a:t>
            </a:r>
            <a:endParaRPr lang="hr-HR" altLang="sr-Latn-RS" dirty="0">
              <a:sym typeface="Wingdings" panose="05000000000000000000" pitchFamily="2" charset="2"/>
            </a:endParaRPr>
          </a:p>
          <a:p>
            <a:pPr lvl="0"/>
            <a:r>
              <a:rPr lang="hr-HR" altLang="sr-Latn-RS" dirty="0">
                <a:sym typeface="Wingdings" panose="05000000000000000000" pitchFamily="2" charset="2"/>
              </a:rPr>
              <a:t>Cilj  potaknuti razvoj novoga sporta i stvoriti nove aktivne igrače pomoću turnira</a:t>
            </a:r>
          </a:p>
          <a:p>
            <a:pPr lvl="0"/>
            <a:r>
              <a:rPr lang="hr-HR" altLang="sr-Latn-RS" dirty="0">
                <a:sym typeface="Wingdings" panose="05000000000000000000" pitchFamily="2" charset="2"/>
              </a:rPr>
              <a:t>Svrha  proširiti zajednicu igrača </a:t>
            </a:r>
            <a:r>
              <a:rPr lang="hr-HR" altLang="sr-Latn-RS" dirty="0" err="1">
                <a:sym typeface="Wingdings" panose="05000000000000000000" pitchFamily="2" charset="2"/>
              </a:rPr>
              <a:t>padela</a:t>
            </a:r>
            <a:endParaRPr lang="hr-HR" altLang="sr-Latn-RS" dirty="0">
              <a:sym typeface="Wingdings" panose="05000000000000000000" pitchFamily="2" charset="2"/>
            </a:endParaRPr>
          </a:p>
          <a:p>
            <a:pPr lvl="0"/>
            <a:r>
              <a:rPr lang="hr-HR" altLang="sr-Latn-RS" dirty="0">
                <a:sym typeface="Wingdings" panose="05000000000000000000" pitchFamily="2" charset="2"/>
              </a:rPr>
              <a:t>Slični programski proizvodi  Padel.hr, Playtomic.io</a:t>
            </a:r>
          </a:p>
          <a:p>
            <a:pPr lvl="2"/>
            <a:r>
              <a:rPr lang="hr-HR" altLang="sr-Latn-RS" dirty="0">
                <a:sym typeface="Wingdings" panose="05000000000000000000" pitchFamily="2" charset="2"/>
              </a:rPr>
              <a:t>Ne nude organizaciju i prijavljivanje na turnire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29" y="702155"/>
            <a:ext cx="2676496" cy="1269713"/>
          </a:xfrm>
        </p:spPr>
        <p:txBody>
          <a:bodyPr>
            <a:normAutofit/>
          </a:bodyPr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965" y="457200"/>
            <a:ext cx="2633424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29" y="2340864"/>
            <a:ext cx="2676496" cy="3634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noProof="0" dirty="0"/>
              <a:t>Pregled glavnih funkcionalnih zahtjeva</a:t>
            </a:r>
          </a:p>
        </p:txBody>
      </p:sp>
      <p:pic>
        <p:nvPicPr>
          <p:cNvPr id="6" name="Slika 5" descr="Slika na kojoj se prikazuje tekst, dijagram, crta, krug&#10;&#10;Opis je automatski generiran">
            <a:extLst>
              <a:ext uri="{FF2B5EF4-FFF2-40B4-BE49-F238E27FC236}">
                <a16:creationId xmlns:a16="http://schemas.microsoft.com/office/drawing/2014/main" id="{FA892A5C-7572-2371-93AA-470FEBC5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1513915"/>
            <a:ext cx="5051454" cy="3649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CD6F2-ECE1-94D4-00BA-698BAC91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560F-26E1-AF96-DBA9-8B189A00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29" y="702155"/>
            <a:ext cx="2676496" cy="1269713"/>
          </a:xfrm>
        </p:spPr>
        <p:txBody>
          <a:bodyPr>
            <a:normAutofit/>
          </a:bodyPr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2FF4-A0D6-8304-D786-D54877C8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9" y="2340864"/>
            <a:ext cx="7461296" cy="3634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noProof="0" dirty="0"/>
              <a:t>Nefunkcionalni i zahtjevi domene primjene</a:t>
            </a:r>
          </a:p>
          <a:p>
            <a:pPr lvl="1"/>
            <a:r>
              <a:rPr lang="hr-HR" sz="2400" dirty="0"/>
              <a:t>Sustav prilagođen veličini zaslona na kojem je prikazan</a:t>
            </a:r>
          </a:p>
          <a:p>
            <a:pPr lvl="1"/>
            <a:r>
              <a:rPr lang="hr-HR" sz="2400" noProof="0" dirty="0"/>
              <a:t>Omogućen pristup iz javne mreže</a:t>
            </a:r>
          </a:p>
          <a:p>
            <a:pPr lvl="1"/>
            <a:r>
              <a:rPr lang="hr-HR" sz="2400" dirty="0"/>
              <a:t>Podržan rad više korisnika u istome trenutku</a:t>
            </a:r>
          </a:p>
          <a:p>
            <a:pPr lvl="1"/>
            <a:r>
              <a:rPr lang="hr-HR" sz="2400" dirty="0"/>
              <a:t>Podržani znakovi hrvatske abecede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13A7-9FEE-2E9A-57FC-F9C07573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9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 descr="Slika na kojoj se prikazuje tekst, snimka zaslona, dijagram, zaslon&#10;&#10;Opis je automatski generiran">
            <a:extLst>
              <a:ext uri="{FF2B5EF4-FFF2-40B4-BE49-F238E27FC236}">
                <a16:creationId xmlns:a16="http://schemas.microsoft.com/office/drawing/2014/main" id="{BC78D681-1C2D-5EFC-BF9C-617342F5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2" y="971550"/>
            <a:ext cx="6550496" cy="5400675"/>
          </a:xfrm>
        </p:spPr>
      </p:pic>
      <p:pic>
        <p:nvPicPr>
          <p:cNvPr id="5" name="Slika 4" descr="Slika na kojoj se prikazuje tekst, dijagram, Plan, snimka zaslona&#10;&#10;Opis je automatski generiran">
            <a:extLst>
              <a:ext uri="{FF2B5EF4-FFF2-40B4-BE49-F238E27FC236}">
                <a16:creationId xmlns:a16="http://schemas.microsoft.com/office/drawing/2014/main" id="{C72F6AC0-A96A-2165-ACC5-7DA6AAA4D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1" y="1954379"/>
            <a:ext cx="6550497" cy="343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Arhitektura sustava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8" name="Slika 7" descr="Slika na kojoj se prikazuje tekst, dijagram, Plan, crta&#10;&#10;Opis je automatski generiran">
            <a:extLst>
              <a:ext uri="{FF2B5EF4-FFF2-40B4-BE49-F238E27FC236}">
                <a16:creationId xmlns:a16="http://schemas.microsoft.com/office/drawing/2014/main" id="{D526B5BC-F206-3CCC-8DFB-1B5A28CED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864262"/>
            <a:ext cx="6645977" cy="57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noProof="0" dirty="0"/>
              <a:t>Organizacija ispitivanja</a:t>
            </a:r>
          </a:p>
          <a:p>
            <a:pPr lvl="2"/>
            <a:r>
              <a:rPr lang="hr-HR" dirty="0" err="1"/>
              <a:t>JUnit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ispitivanje komponenti</a:t>
            </a:r>
          </a:p>
          <a:p>
            <a:pPr lvl="2"/>
            <a:r>
              <a:rPr lang="hr-HR" dirty="0" err="1">
                <a:sym typeface="Wingdings" panose="05000000000000000000" pitchFamily="2" charset="2"/>
              </a:rPr>
              <a:t>Selenium</a:t>
            </a:r>
            <a:r>
              <a:rPr lang="hr-HR" dirty="0">
                <a:sym typeface="Wingdings" panose="05000000000000000000" pitchFamily="2" charset="2"/>
              </a:rPr>
              <a:t>  ispitivanje sustava</a:t>
            </a:r>
            <a:endParaRPr lang="hr-HR" dirty="0"/>
          </a:p>
          <a:p>
            <a:r>
              <a:rPr lang="hr-HR" noProof="0" dirty="0"/>
              <a:t>Opseg provedenog ispitivanja</a:t>
            </a:r>
          </a:p>
          <a:p>
            <a:pPr lvl="1"/>
            <a:r>
              <a:rPr lang="hr-HR" noProof="0" dirty="0"/>
              <a:t>Ispitivanje komponenti</a:t>
            </a:r>
          </a:p>
          <a:p>
            <a:pPr lvl="2"/>
            <a:r>
              <a:rPr lang="hr-HR" dirty="0"/>
              <a:t>Uspješno brisanje korisnika</a:t>
            </a:r>
          </a:p>
          <a:p>
            <a:pPr lvl="2"/>
            <a:r>
              <a:rPr lang="hr-HR" noProof="0" dirty="0" err="1"/>
              <a:t>Neuspješn</a:t>
            </a:r>
            <a:r>
              <a:rPr lang="hr-HR" dirty="0"/>
              <a:t>o postavljanje negativnog iznosa članarine</a:t>
            </a:r>
          </a:p>
          <a:p>
            <a:pPr lvl="2"/>
            <a:r>
              <a:rPr lang="hr-HR" noProof="0" dirty="0"/>
              <a:t>Uspješno postavljanje pozitivnog iznosa cijene članarine</a:t>
            </a:r>
          </a:p>
          <a:p>
            <a:pPr lvl="2"/>
            <a:r>
              <a:rPr lang="hr-HR" noProof="0" dirty="0"/>
              <a:t>Uspješno postavljanje rubnog iznosa cijene članarine</a:t>
            </a:r>
            <a:endParaRPr lang="hr-HR" dirty="0"/>
          </a:p>
          <a:p>
            <a:pPr lvl="2"/>
            <a:r>
              <a:rPr lang="hr-HR" noProof="0" dirty="0"/>
              <a:t>Neuspješno pozivanje nepostojeće funkcije dodavanja popusta</a:t>
            </a:r>
            <a:endParaRPr lang="hr-HR" dirty="0"/>
          </a:p>
          <a:p>
            <a:pPr lvl="1"/>
            <a:r>
              <a:rPr lang="hr-HR" noProof="0" dirty="0"/>
              <a:t>Ispitivanje sustava</a:t>
            </a:r>
          </a:p>
          <a:p>
            <a:pPr lvl="2"/>
            <a:r>
              <a:rPr lang="hr-HR" noProof="0" dirty="0"/>
              <a:t>Uspješna registracija i prijava korisnika</a:t>
            </a:r>
          </a:p>
          <a:p>
            <a:pPr lvl="2"/>
            <a:r>
              <a:rPr lang="hr-HR" dirty="0"/>
              <a:t>Uspješno izvršavanje funkcionalnosti korisnika</a:t>
            </a:r>
          </a:p>
          <a:p>
            <a:pPr lvl="2"/>
            <a:r>
              <a:rPr lang="hr-HR" noProof="0" dirty="0"/>
              <a:t>Ponašanje aplikacije prilikom rubnih slučajeva</a:t>
            </a:r>
          </a:p>
          <a:p>
            <a:pPr lvl="2"/>
            <a:r>
              <a:rPr lang="hr-HR" dirty="0"/>
              <a:t>Neuspješna registracija Gmail-om koji </a:t>
            </a:r>
            <a:r>
              <a:rPr lang="hr-HR"/>
              <a:t>već postoji</a:t>
            </a:r>
            <a:endParaRPr lang="hr-HR" noProof="0" dirty="0"/>
          </a:p>
          <a:p>
            <a:pPr lvl="2"/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tehnologija</a:t>
            </a:r>
          </a:p>
          <a:p>
            <a:pPr lvl="1"/>
            <a:r>
              <a:rPr lang="hr-HR" noProof="0" dirty="0" err="1"/>
              <a:t>Frontend</a:t>
            </a:r>
            <a:r>
              <a:rPr lang="hr-HR" noProof="0" dirty="0"/>
              <a:t> </a:t>
            </a:r>
            <a:r>
              <a:rPr lang="hr-HR" noProof="0" dirty="0">
                <a:sym typeface="Wingdings" panose="05000000000000000000" pitchFamily="2" charset="2"/>
              </a:rPr>
              <a:t> React.js</a:t>
            </a:r>
          </a:p>
          <a:p>
            <a:pPr lvl="1"/>
            <a:r>
              <a:rPr lang="hr-HR" dirty="0" err="1">
                <a:sym typeface="Wingdings" panose="05000000000000000000" pitchFamily="2" charset="2"/>
              </a:rPr>
              <a:t>Backend</a:t>
            </a:r>
            <a:r>
              <a:rPr lang="hr-HR" dirty="0">
                <a:sym typeface="Wingdings" panose="05000000000000000000" pitchFamily="2" charset="2"/>
              </a:rPr>
              <a:t>  </a:t>
            </a:r>
            <a:r>
              <a:rPr lang="hr-HR" dirty="0" err="1">
                <a:sym typeface="Wingdings" panose="05000000000000000000" pitchFamily="2" charset="2"/>
              </a:rPr>
              <a:t>Spring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Boot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Baza podataka  </a:t>
            </a:r>
            <a:r>
              <a:rPr lang="hr-HR" noProof="0" dirty="0" err="1">
                <a:sym typeface="Wingdings" panose="05000000000000000000" pitchFamily="2" charset="2"/>
              </a:rPr>
              <a:t>PostgreSQL</a:t>
            </a:r>
            <a:endParaRPr lang="hr-HR" dirty="0"/>
          </a:p>
          <a:p>
            <a:r>
              <a:rPr lang="hr-HR" noProof="0" dirty="0"/>
              <a:t>Popis korištenih alata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Ispitivanje  </a:t>
            </a:r>
            <a:r>
              <a:rPr lang="hr-HR" dirty="0" err="1">
                <a:sym typeface="Wingdings" panose="05000000000000000000" pitchFamily="2" charset="2"/>
              </a:rPr>
              <a:t>Selenium</a:t>
            </a:r>
            <a:r>
              <a:rPr lang="hr-HR" dirty="0">
                <a:sym typeface="Wingdings" panose="05000000000000000000" pitchFamily="2" charset="2"/>
              </a:rPr>
              <a:t>, </a:t>
            </a:r>
            <a:r>
              <a:rPr lang="hr-HR" dirty="0" err="1">
                <a:sym typeface="Wingdings" panose="05000000000000000000" pitchFamily="2" charset="2"/>
              </a:rPr>
              <a:t>JUnit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Dokumentacija  </a:t>
            </a:r>
            <a:r>
              <a:rPr lang="hr-HR" noProof="0" dirty="0" err="1">
                <a:sym typeface="Wingdings" panose="05000000000000000000" pitchFamily="2" charset="2"/>
              </a:rPr>
              <a:t>Astah</a:t>
            </a:r>
            <a:endParaRPr lang="hr-HR" noProof="0" dirty="0">
              <a:sym typeface="Wingdings" panose="05000000000000000000" pitchFamily="2" charset="2"/>
            </a:endParaRPr>
          </a:p>
          <a:p>
            <a:pPr lvl="1"/>
            <a:r>
              <a:rPr lang="hr-HR" dirty="0">
                <a:sym typeface="Wingdings" panose="05000000000000000000" pitchFamily="2" charset="2"/>
              </a:rPr>
              <a:t>Komunikacija  </a:t>
            </a:r>
            <a:r>
              <a:rPr lang="hr-HR" dirty="0" err="1">
                <a:sym typeface="Wingdings" panose="05000000000000000000" pitchFamily="2" charset="2"/>
              </a:rPr>
              <a:t>Whatsapp</a:t>
            </a:r>
            <a:r>
              <a:rPr lang="hr-HR" dirty="0">
                <a:sym typeface="Wingdings" panose="05000000000000000000" pitchFamily="2" charset="2"/>
              </a:rPr>
              <a:t>, Microsoft </a:t>
            </a:r>
            <a:r>
              <a:rPr lang="hr-HR" dirty="0" err="1">
                <a:sym typeface="Wingdings" panose="05000000000000000000" pitchFamily="2" charset="2"/>
              </a:rPr>
              <a:t>Teams</a:t>
            </a:r>
            <a:r>
              <a:rPr lang="hr-HR" dirty="0">
                <a:sym typeface="Wingdings" panose="05000000000000000000" pitchFamily="2" charset="2"/>
              </a:rPr>
              <a:t>, </a:t>
            </a:r>
            <a:r>
              <a:rPr lang="hr-HR" dirty="0" err="1">
                <a:sym typeface="Wingdings" panose="05000000000000000000" pitchFamily="2" charset="2"/>
              </a:rPr>
              <a:t>Discord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Upravljanje  </a:t>
            </a:r>
            <a:r>
              <a:rPr lang="hr-HR" noProof="0" dirty="0" err="1">
                <a:sym typeface="Wingdings" panose="05000000000000000000" pitchFamily="2" charset="2"/>
              </a:rPr>
              <a:t>Git</a:t>
            </a:r>
            <a:endParaRPr lang="hr-HR" noProof="0" dirty="0"/>
          </a:p>
          <a:p>
            <a:pPr lvl="1"/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1777</TotalTime>
  <Words>459</Words>
  <Application>Microsoft Office PowerPoint</Application>
  <PresentationFormat>Prikaz na zaslonu (4:3)</PresentationFormat>
  <Paragraphs>120</Paragraphs>
  <Slides>14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12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PlayPadel</vt:lpstr>
      <vt:lpstr>Sadržaj</vt:lpstr>
      <vt:lpstr>Članovi grupe</vt:lpstr>
      <vt:lpstr>Opis zadatka</vt:lpstr>
      <vt:lpstr>Pregled zahtjeva</vt:lpstr>
      <vt:lpstr>Pregled zahtjeva</vt:lpstr>
      <vt:lpstr>Arhitektura sustava</vt:lpstr>
      <vt:lpstr>Ispitivanje</vt:lpstr>
      <vt:lpstr>Korišteni alati i tehnologije</vt:lpstr>
      <vt:lpstr>Životni ciklus razvoja programske potpore</vt:lpstr>
      <vt:lpstr>Vremenska linija razvoja</vt:lpstr>
      <vt:lpstr>Organizacija rada</vt:lpstr>
      <vt:lpstr>Početna stranica ulogiranoga korisnika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Borna Zelić</cp:lastModifiedBy>
  <cp:revision>33</cp:revision>
  <dcterms:created xsi:type="dcterms:W3CDTF">2016-01-18T13:10:52Z</dcterms:created>
  <dcterms:modified xsi:type="dcterms:W3CDTF">2025-01-24T15:11:59Z</dcterms:modified>
</cp:coreProperties>
</file>