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p:scale>
          <a:sx n="128" d="100"/>
          <a:sy n="128" d="100"/>
        </p:scale>
        <p:origin x="-160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41FEB-34FE-9B62-FC78-F42F0BDC4B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2A4C7C-CD37-D1BF-7110-87A6092B2D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B452AC-7770-E146-8B08-269017DDF34B}"/>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5" name="Footer Placeholder 4">
            <a:extLst>
              <a:ext uri="{FF2B5EF4-FFF2-40B4-BE49-F238E27FC236}">
                <a16:creationId xmlns:a16="http://schemas.microsoft.com/office/drawing/2014/main" id="{AF857634-7AC5-E06E-A4AD-AF9D19F0D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944A5-8C26-6524-6C17-60DED19F531F}"/>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227295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80D5-CB70-701D-9E47-E0B2BEC062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499C9A-6908-0A7F-6E5C-D4E48079C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9AA38-0BCA-CEEE-D04D-6EB9D3713421}"/>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5" name="Footer Placeholder 4">
            <a:extLst>
              <a:ext uri="{FF2B5EF4-FFF2-40B4-BE49-F238E27FC236}">
                <a16:creationId xmlns:a16="http://schemas.microsoft.com/office/drawing/2014/main" id="{DBA65EF8-E53F-EBE9-ACCB-FCD428A89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37D88-6D50-22FF-3D41-492A0D83E57B}"/>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392167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0A51F8-43B5-D768-B1AC-22DAA98708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AA263-D78A-90CC-E9DE-B91C685BB8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F957F-D629-B7AA-B0D7-EF542C334DD2}"/>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5" name="Footer Placeholder 4">
            <a:extLst>
              <a:ext uri="{FF2B5EF4-FFF2-40B4-BE49-F238E27FC236}">
                <a16:creationId xmlns:a16="http://schemas.microsoft.com/office/drawing/2014/main" id="{50F0A085-E411-15FA-04BC-E7A261FD8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44987-BA56-89B3-A2A6-9177A547F0D9}"/>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205537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2CD5-B270-3348-86A4-E9EFF5EC3E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17B55-F395-7361-6F64-827AFA3E36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DB545-2BB1-D186-1763-EACB07B86666}"/>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5" name="Footer Placeholder 4">
            <a:extLst>
              <a:ext uri="{FF2B5EF4-FFF2-40B4-BE49-F238E27FC236}">
                <a16:creationId xmlns:a16="http://schemas.microsoft.com/office/drawing/2014/main" id="{7F3C3FA5-21E8-ED13-6C44-B9C6FA807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917AF-4304-5836-FC8B-419E62F3D45A}"/>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270092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8776-51CB-8188-E283-57BCE1D717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BA2F36-181D-D60F-23B7-5E0D86787A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0274D-D11C-4576-7775-306996E1EC04}"/>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5" name="Footer Placeholder 4">
            <a:extLst>
              <a:ext uri="{FF2B5EF4-FFF2-40B4-BE49-F238E27FC236}">
                <a16:creationId xmlns:a16="http://schemas.microsoft.com/office/drawing/2014/main" id="{8A826A6E-25D3-E53E-F6A3-3C4964016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6AD7A-E6C3-531A-87CE-BD3C9DBDB569}"/>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152564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5F169-D71F-3FCC-79C9-3F848A662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7A5E4-F96A-56FA-D9CF-7D9A7FAEDC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04F616-0284-89CC-92BA-3A17D1F88A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F8070E-E93A-3CAB-F701-202DB317F781}"/>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6" name="Footer Placeholder 5">
            <a:extLst>
              <a:ext uri="{FF2B5EF4-FFF2-40B4-BE49-F238E27FC236}">
                <a16:creationId xmlns:a16="http://schemas.microsoft.com/office/drawing/2014/main" id="{C506ADE1-510D-C773-C3F4-94A45D6C7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3C5B3-7CB3-454C-0DB3-723C51F33685}"/>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27294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328B-06A5-A8B0-BCE6-7C10B88240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3299A3-388C-B43D-6B06-A33ABDA7D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CABFF-A697-C931-9625-C5D842251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AA2DC3-97ED-7F74-D661-0F960FB54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6C738B-A97A-0F63-9C61-9FC1A06D0A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9563E4-B32D-31CB-8534-73C2A4295A58}"/>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8" name="Footer Placeholder 7">
            <a:extLst>
              <a:ext uri="{FF2B5EF4-FFF2-40B4-BE49-F238E27FC236}">
                <a16:creationId xmlns:a16="http://schemas.microsoft.com/office/drawing/2014/main" id="{CB19AD31-B84C-63B6-4C86-BEDAA902D1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AB897C-B3C2-3712-7D4F-D1FB6A6916E9}"/>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308119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8B75-3D10-A484-8189-88965BF867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8455FC-4638-1EC7-1196-64520CDA920D}"/>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4" name="Footer Placeholder 3">
            <a:extLst>
              <a:ext uri="{FF2B5EF4-FFF2-40B4-BE49-F238E27FC236}">
                <a16:creationId xmlns:a16="http://schemas.microsoft.com/office/drawing/2014/main" id="{65C543F5-14CD-DEC4-6D55-7872ECF419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41B146-4754-93C6-ECE7-499889865BBF}"/>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272255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F7CE4-EADB-63B2-27C9-7C2F037CB483}"/>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3" name="Footer Placeholder 2">
            <a:extLst>
              <a:ext uri="{FF2B5EF4-FFF2-40B4-BE49-F238E27FC236}">
                <a16:creationId xmlns:a16="http://schemas.microsoft.com/office/drawing/2014/main" id="{A07000F2-0E40-3E6F-5274-93609B947F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034927-AFBD-C418-7002-5448834683F7}"/>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405054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4940-6957-3492-9BBA-BD27D3357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65E848-632E-9863-0A23-5AEE3A4B31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1EC033-3494-69BD-4128-2A2A5EF29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29691-4398-52E2-B41F-810B08B1FAA1}"/>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6" name="Footer Placeholder 5">
            <a:extLst>
              <a:ext uri="{FF2B5EF4-FFF2-40B4-BE49-F238E27FC236}">
                <a16:creationId xmlns:a16="http://schemas.microsoft.com/office/drawing/2014/main" id="{7E96933D-8E70-287E-34F7-319CDDE8C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C4FCD-B422-F329-8655-CBE4B2D1AF53}"/>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41158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564C-2525-E448-8B2B-C40722B7E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EF97C9-E0B4-3549-32BA-457C65E37A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A2882E-23DE-DC2B-D57A-90A850730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95FDD-AA4B-9821-B5C7-F4A27774D509}"/>
              </a:ext>
            </a:extLst>
          </p:cNvPr>
          <p:cNvSpPr>
            <a:spLocks noGrp="1"/>
          </p:cNvSpPr>
          <p:nvPr>
            <p:ph type="dt" sz="half" idx="10"/>
          </p:nvPr>
        </p:nvSpPr>
        <p:spPr/>
        <p:txBody>
          <a:bodyPr/>
          <a:lstStyle/>
          <a:p>
            <a:fld id="{366CCBCF-D452-164D-B7C3-F36DDF2415B1}" type="datetimeFigureOut">
              <a:rPr lang="en-US" smtClean="0"/>
              <a:t>11/17/23</a:t>
            </a:fld>
            <a:endParaRPr lang="en-US"/>
          </a:p>
        </p:txBody>
      </p:sp>
      <p:sp>
        <p:nvSpPr>
          <p:cNvPr id="6" name="Footer Placeholder 5">
            <a:extLst>
              <a:ext uri="{FF2B5EF4-FFF2-40B4-BE49-F238E27FC236}">
                <a16:creationId xmlns:a16="http://schemas.microsoft.com/office/drawing/2014/main" id="{E00BF583-1076-6E5D-6200-D86D9BE262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4598A-0E54-E93D-0E54-C5D34DF8848C}"/>
              </a:ext>
            </a:extLst>
          </p:cNvPr>
          <p:cNvSpPr>
            <a:spLocks noGrp="1"/>
          </p:cNvSpPr>
          <p:nvPr>
            <p:ph type="sldNum" sz="quarter" idx="12"/>
          </p:nvPr>
        </p:nvSpPr>
        <p:spPr/>
        <p:txBody>
          <a:bodyPr/>
          <a:lstStyle/>
          <a:p>
            <a:fld id="{AEC5283B-B4F9-C24B-AE90-287863F0940A}" type="slidenum">
              <a:rPr lang="en-US" smtClean="0"/>
              <a:t>‹#›</a:t>
            </a:fld>
            <a:endParaRPr lang="en-US"/>
          </a:p>
        </p:txBody>
      </p:sp>
    </p:spTree>
    <p:extLst>
      <p:ext uri="{BB962C8B-B14F-4D97-AF65-F5344CB8AC3E}">
        <p14:creationId xmlns:p14="http://schemas.microsoft.com/office/powerpoint/2010/main" val="84263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E1618-C7BA-9B9B-C41F-70B84630E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F0F9F-DEFE-F57A-53BA-FE88DFF430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0E32C-6798-072B-166C-EA76C84B58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6CCBCF-D452-164D-B7C3-F36DDF2415B1}" type="datetimeFigureOut">
              <a:rPr lang="en-US" smtClean="0"/>
              <a:t>11/17/23</a:t>
            </a:fld>
            <a:endParaRPr lang="en-US"/>
          </a:p>
        </p:txBody>
      </p:sp>
      <p:sp>
        <p:nvSpPr>
          <p:cNvPr id="5" name="Footer Placeholder 4">
            <a:extLst>
              <a:ext uri="{FF2B5EF4-FFF2-40B4-BE49-F238E27FC236}">
                <a16:creationId xmlns:a16="http://schemas.microsoft.com/office/drawing/2014/main" id="{551D24CA-8E82-4B7A-919D-248C7ECE2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89FED2-1A74-2C92-77A1-145B5BC93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5283B-B4F9-C24B-AE90-287863F0940A}" type="slidenum">
              <a:rPr lang="en-US" smtClean="0"/>
              <a:t>‹#›</a:t>
            </a:fld>
            <a:endParaRPr lang="en-US"/>
          </a:p>
        </p:txBody>
      </p:sp>
    </p:spTree>
    <p:extLst>
      <p:ext uri="{BB962C8B-B14F-4D97-AF65-F5344CB8AC3E}">
        <p14:creationId xmlns:p14="http://schemas.microsoft.com/office/powerpoint/2010/main" val="385280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7B43B1-5052-1A2E-AE70-F74D5C9334A3}"/>
              </a:ext>
            </a:extLst>
          </p:cNvPr>
          <p:cNvSpPr/>
          <p:nvPr/>
        </p:nvSpPr>
        <p:spPr>
          <a:xfrm>
            <a:off x="0" y="3429000"/>
            <a:ext cx="12192000" cy="342899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over of a company's book&#10;&#10;Description automatically generated">
            <a:extLst>
              <a:ext uri="{FF2B5EF4-FFF2-40B4-BE49-F238E27FC236}">
                <a16:creationId xmlns:a16="http://schemas.microsoft.com/office/drawing/2014/main" id="{12701F78-0F1C-DED9-2754-EE357FED0E68}"/>
              </a:ext>
            </a:extLst>
          </p:cNvPr>
          <p:cNvPicPr>
            <a:picLocks noChangeAspect="1"/>
          </p:cNvPicPr>
          <p:nvPr/>
        </p:nvPicPr>
        <p:blipFill>
          <a:blip r:embed="rId2"/>
          <a:stretch>
            <a:fillRect/>
          </a:stretch>
        </p:blipFill>
        <p:spPr>
          <a:xfrm>
            <a:off x="671515" y="3429000"/>
            <a:ext cx="2268737" cy="3445720"/>
          </a:xfrm>
          <a:prstGeom prst="rect">
            <a:avLst/>
          </a:prstGeom>
        </p:spPr>
      </p:pic>
      <p:sp>
        <p:nvSpPr>
          <p:cNvPr id="10" name="TextBox 9">
            <a:extLst>
              <a:ext uri="{FF2B5EF4-FFF2-40B4-BE49-F238E27FC236}">
                <a16:creationId xmlns:a16="http://schemas.microsoft.com/office/drawing/2014/main" id="{ECCE28CF-A8BD-2105-307E-DA3CD995963C}"/>
              </a:ext>
            </a:extLst>
          </p:cNvPr>
          <p:cNvSpPr txBox="1"/>
          <p:nvPr/>
        </p:nvSpPr>
        <p:spPr>
          <a:xfrm>
            <a:off x="3209332" y="3826215"/>
            <a:ext cx="8713588" cy="2634567"/>
          </a:xfrm>
          <a:prstGeom prst="rect">
            <a:avLst/>
          </a:prstGeom>
          <a:noFill/>
        </p:spPr>
        <p:txBody>
          <a:bodyPr wrap="square">
            <a:spAutoFit/>
          </a:bodyPr>
          <a:lstStyle/>
          <a:p>
            <a:pPr algn="just">
              <a:lnSpc>
                <a:spcPct val="120000"/>
              </a:lnSpc>
            </a:pPr>
            <a:r>
              <a:rPr lang="en-US" sz="1400" i="0" u="none" strike="noStrike" dirty="0">
                <a:solidFill>
                  <a:srgbClr val="333333"/>
                </a:solidFill>
                <a:effectLst/>
                <a:latin typeface="Arial" panose="020B0604020202020204" pitchFamily="34" charset="0"/>
                <a:cs typeface="Arial" panose="020B0604020202020204" pitchFamily="34" charset="0"/>
              </a:rPr>
              <a:t>The specific topics in this book include:</a:t>
            </a:r>
          </a:p>
          <a:p>
            <a:pPr marL="285750" indent="-285750" algn="just">
              <a:lnSpc>
                <a:spcPct val="120000"/>
              </a:lnSpc>
              <a:buFont typeface="Arial" panose="020B0604020202020204" pitchFamily="34" charset="0"/>
              <a:buChar char="•"/>
            </a:pPr>
            <a:r>
              <a:rPr lang="en-US" sz="1400" b="1" i="0" u="none" strike="noStrike" dirty="0">
                <a:solidFill>
                  <a:srgbClr val="333333"/>
                </a:solidFill>
                <a:effectLst/>
                <a:latin typeface="Arial" panose="020B0604020202020204" pitchFamily="34" charset="0"/>
                <a:cs typeface="Arial" panose="020B0604020202020204" pitchFamily="34" charset="0"/>
              </a:rPr>
              <a:t>Risk modeling and analysis of IoT supply chains</a:t>
            </a:r>
          </a:p>
          <a:p>
            <a:pPr marL="285750" indent="-285750" algn="just">
              <a:lnSpc>
                <a:spcPct val="120000"/>
              </a:lnSpc>
              <a:buFont typeface="Arial" panose="020B0604020202020204" pitchFamily="34" charset="0"/>
              <a:buChar char="•"/>
            </a:pPr>
            <a:r>
              <a:rPr lang="en-US" sz="1400" b="1" i="0" u="none" strike="noStrike" dirty="0">
                <a:solidFill>
                  <a:srgbClr val="333333"/>
                </a:solidFill>
                <a:effectLst/>
                <a:latin typeface="Arial" panose="020B0604020202020204" pitchFamily="34" charset="0"/>
                <a:cs typeface="Arial" panose="020B0604020202020204" pitchFamily="34" charset="0"/>
              </a:rPr>
              <a:t>Methodologies for risk mitigation, policy management, accountability, and cyber insurance</a:t>
            </a:r>
          </a:p>
          <a:p>
            <a:pPr marL="285750" indent="-285750" algn="just">
              <a:lnSpc>
                <a:spcPct val="120000"/>
              </a:lnSpc>
              <a:buFont typeface="Arial" panose="020B0604020202020204" pitchFamily="34" charset="0"/>
              <a:buChar char="•"/>
            </a:pPr>
            <a:r>
              <a:rPr lang="en-US" sz="1400" b="1" i="0" u="none" strike="noStrike" dirty="0">
                <a:solidFill>
                  <a:srgbClr val="333333"/>
                </a:solidFill>
                <a:effectLst/>
                <a:latin typeface="Arial" panose="020B0604020202020204" pitchFamily="34" charset="0"/>
                <a:cs typeface="Arial" panose="020B0604020202020204" pitchFamily="34" charset="0"/>
              </a:rPr>
              <a:t>Tutorial on a software tool for supply chain risk management of IoT </a:t>
            </a:r>
          </a:p>
          <a:p>
            <a:pPr algn="just">
              <a:lnSpc>
                <a:spcPct val="120000"/>
              </a:lnSpc>
            </a:pPr>
            <a:r>
              <a:rPr lang="en-US" sz="1400" i="0" u="none" strike="noStrike" dirty="0">
                <a:solidFill>
                  <a:srgbClr val="333333"/>
                </a:solidFill>
                <a:effectLst/>
                <a:latin typeface="Arial" panose="020B0604020202020204" pitchFamily="34" charset="0"/>
                <a:cs typeface="Arial" panose="020B0604020202020204" pitchFamily="34" charset="0"/>
              </a:rPr>
              <a:t> These topics are supported by up-to-date summaries of the authors’ recent research findings. The authors introduce a taxonomy of supply chain security and discusses the future challenges and directions in securing the supply chains of IoT systems. It also focuses on the need for joint policy and technical solutions to counter the emerging risks, where technology should inform policy and policy should regulate technology development.</a:t>
            </a:r>
          </a:p>
          <a:p>
            <a:pPr algn="just"/>
            <a:endParaRPr lang="en-US" sz="1400" i="0" u="none" strike="noStrike"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409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42E708-17E1-AB7C-AD2C-6FD0CFA3F2BB}"/>
              </a:ext>
            </a:extLst>
          </p:cNvPr>
          <p:cNvSpPr/>
          <p:nvPr/>
        </p:nvSpPr>
        <p:spPr>
          <a:xfrm>
            <a:off x="0" y="3428999"/>
            <a:ext cx="12192000" cy="342899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over of a book&#10;&#10;Description automatically generated">
            <a:extLst>
              <a:ext uri="{FF2B5EF4-FFF2-40B4-BE49-F238E27FC236}">
                <a16:creationId xmlns:a16="http://schemas.microsoft.com/office/drawing/2014/main" id="{13FAE0D0-1482-1B66-DC2C-FD2546F61590}"/>
              </a:ext>
            </a:extLst>
          </p:cNvPr>
          <p:cNvPicPr>
            <a:picLocks noChangeAspect="1"/>
          </p:cNvPicPr>
          <p:nvPr/>
        </p:nvPicPr>
        <p:blipFill>
          <a:blip r:embed="rId2"/>
          <a:stretch>
            <a:fillRect/>
          </a:stretch>
        </p:blipFill>
        <p:spPr>
          <a:xfrm>
            <a:off x="591640" y="3428998"/>
            <a:ext cx="2212384" cy="3429001"/>
          </a:xfrm>
          <a:prstGeom prst="rect">
            <a:avLst/>
          </a:prstGeom>
        </p:spPr>
      </p:pic>
      <p:sp>
        <p:nvSpPr>
          <p:cNvPr id="7" name="TextBox 6">
            <a:extLst>
              <a:ext uri="{FF2B5EF4-FFF2-40B4-BE49-F238E27FC236}">
                <a16:creationId xmlns:a16="http://schemas.microsoft.com/office/drawing/2014/main" id="{817A37D5-CB1E-A863-64F5-32EEAF0AE2F5}"/>
              </a:ext>
            </a:extLst>
          </p:cNvPr>
          <p:cNvSpPr txBox="1"/>
          <p:nvPr/>
        </p:nvSpPr>
        <p:spPr>
          <a:xfrm>
            <a:off x="2988519" y="3603186"/>
            <a:ext cx="9018985" cy="3046988"/>
          </a:xfrm>
          <a:prstGeom prst="rect">
            <a:avLst/>
          </a:prstGeom>
          <a:noFill/>
        </p:spPr>
        <p:txBody>
          <a:bodyPr wrap="square">
            <a:spAutoFit/>
          </a:bodyPr>
          <a:lstStyle/>
          <a:p>
            <a:pPr algn="just"/>
            <a:r>
              <a:rPr lang="en-US" sz="1200" b="0" i="0" u="none" strike="noStrike" dirty="0">
                <a:solidFill>
                  <a:schemeClr val="bg1"/>
                </a:solidFill>
                <a:effectLst/>
                <a:latin typeface="Arial" panose="020B0604020202020204" pitchFamily="34" charset="0"/>
                <a:cs typeface="Arial" panose="020B0604020202020204" pitchFamily="34" charset="0"/>
              </a:rPr>
              <a:t>The book offers an economic perspective on resource management in IoT systems with a particular emphasis on three main areas: spectrum management via reservation, allocation of cloud/fog resources to IoT applications, and resource provisioning to smart city service requests. It leverages theories from dynamic mechanism design, optimal control theory, and spatial point processes, providing an overview of integrated decision-making frameworks. </a:t>
            </a:r>
          </a:p>
          <a:p>
            <a:pPr algn="just"/>
            <a:endParaRPr lang="en-US" sz="1200" b="0" i="0" u="none" strike="noStrike" dirty="0">
              <a:solidFill>
                <a:schemeClr val="bg1"/>
              </a:solidFill>
              <a:effectLst/>
              <a:latin typeface="Arial" panose="020B0604020202020204" pitchFamily="34" charset="0"/>
              <a:cs typeface="Arial" panose="020B0604020202020204" pitchFamily="34" charset="0"/>
            </a:endParaRPr>
          </a:p>
          <a:p>
            <a:pPr algn="just"/>
            <a:r>
              <a:rPr lang="en-US" sz="1200" b="0" i="0" u="none" strike="noStrike" dirty="0">
                <a:solidFill>
                  <a:schemeClr val="bg1"/>
                </a:solidFill>
                <a:effectLst/>
                <a:latin typeface="Arial" panose="020B0604020202020204" pitchFamily="34" charset="0"/>
                <a:cs typeface="Arial" panose="020B0604020202020204" pitchFamily="34" charset="0"/>
              </a:rPr>
              <a:t>Readers will also enjoy the inclusion of: </a:t>
            </a:r>
          </a:p>
          <a:p>
            <a:pPr marL="171450" indent="-171450" algn="just">
              <a:buFont typeface="Arial" panose="020B0604020202020204" pitchFamily="34" charset="0"/>
              <a:buChar char="•"/>
            </a:pPr>
            <a:r>
              <a:rPr lang="en-US" sz="1200" b="0" i="0" u="none" strike="noStrike" dirty="0">
                <a:solidFill>
                  <a:schemeClr val="bg1"/>
                </a:solidFill>
                <a:effectLst/>
                <a:latin typeface="Arial" panose="020B0604020202020204" pitchFamily="34" charset="0"/>
                <a:cs typeface="Arial" panose="020B0604020202020204" pitchFamily="34" charset="0"/>
              </a:rPr>
              <a:t>A thorough introduction and overview of IoT applications in smart cities, mission critical IoT services and requirements, and key metrics and research challenges</a:t>
            </a:r>
          </a:p>
          <a:p>
            <a:pPr marL="171450" indent="-171450" algn="just">
              <a:buFont typeface="Arial" panose="020B0604020202020204" pitchFamily="34" charset="0"/>
              <a:buChar char="•"/>
            </a:pPr>
            <a:r>
              <a:rPr lang="en-US" sz="1200" b="0" i="0" u="none" strike="noStrike" dirty="0">
                <a:solidFill>
                  <a:schemeClr val="bg1"/>
                </a:solidFill>
                <a:effectLst/>
                <a:latin typeface="Arial" panose="020B0604020202020204" pitchFamily="34" charset="0"/>
                <a:cs typeface="Arial" panose="020B0604020202020204" pitchFamily="34" charset="0"/>
              </a:rPr>
              <a:t>A comprehensive exploration of the allocation of spectrum resources to mission critical IoT applications, including the massive surge of IoT and spectrum scarcity problem</a:t>
            </a:r>
          </a:p>
          <a:p>
            <a:pPr marL="171450" indent="-171450" algn="just">
              <a:buFont typeface="Arial" panose="020B0604020202020204" pitchFamily="34" charset="0"/>
              <a:buChar char="•"/>
            </a:pPr>
            <a:r>
              <a:rPr lang="en-US" sz="1200" b="0" i="0" u="none" strike="noStrike" dirty="0">
                <a:solidFill>
                  <a:schemeClr val="bg1"/>
                </a:solidFill>
                <a:effectLst/>
                <a:latin typeface="Arial" panose="020B0604020202020204" pitchFamily="34" charset="0"/>
                <a:cs typeface="Arial" panose="020B0604020202020204" pitchFamily="34" charset="0"/>
              </a:rPr>
              <a:t>Practical discussions of the provisioning of cloud/fog computing resources to IoT applications, including allocation policy</a:t>
            </a:r>
          </a:p>
          <a:p>
            <a:pPr marL="171450" indent="-171450" algn="just">
              <a:buFont typeface="Arial" panose="020B0604020202020204" pitchFamily="34" charset="0"/>
              <a:buChar char="•"/>
            </a:pPr>
            <a:r>
              <a:rPr lang="en-US" sz="1200" b="0" i="0" u="none" strike="noStrike" dirty="0">
                <a:solidFill>
                  <a:schemeClr val="bg1"/>
                </a:solidFill>
                <a:effectLst/>
                <a:latin typeface="Arial" panose="020B0604020202020204" pitchFamily="34" charset="0"/>
                <a:cs typeface="Arial" panose="020B0604020202020204" pitchFamily="34" charset="0"/>
              </a:rPr>
              <a:t>In-depth examinations of resource provisioning to </a:t>
            </a:r>
            <a:r>
              <a:rPr lang="en-US" sz="1200" b="0" i="0" u="none" strike="noStrike" dirty="0" err="1">
                <a:solidFill>
                  <a:schemeClr val="bg1"/>
                </a:solidFill>
                <a:effectLst/>
                <a:latin typeface="Arial" panose="020B0604020202020204" pitchFamily="34" charset="0"/>
                <a:cs typeface="Arial" panose="020B0604020202020204" pitchFamily="34" charset="0"/>
              </a:rPr>
              <a:t>spatio</a:t>
            </a:r>
            <a:r>
              <a:rPr lang="en-US" sz="1200" b="0" i="0" u="none" strike="noStrike" dirty="0">
                <a:solidFill>
                  <a:schemeClr val="bg1"/>
                </a:solidFill>
                <a:effectLst/>
                <a:latin typeface="Arial" panose="020B0604020202020204" pitchFamily="34" charset="0"/>
                <a:cs typeface="Arial" panose="020B0604020202020204" pitchFamily="34" charset="0"/>
              </a:rPr>
              <a:t>-temporal service requests in smart cities</a:t>
            </a:r>
          </a:p>
          <a:p>
            <a:pPr algn="just"/>
            <a:endParaRPr lang="en-US" sz="1200" b="0" i="0" u="none" strike="noStrike" dirty="0">
              <a:solidFill>
                <a:schemeClr val="bg1"/>
              </a:solidFill>
              <a:effectLst/>
              <a:latin typeface="Arial" panose="020B0604020202020204" pitchFamily="34" charset="0"/>
              <a:cs typeface="Arial" panose="020B0604020202020204" pitchFamily="34" charset="0"/>
            </a:endParaRPr>
          </a:p>
          <a:p>
            <a:pPr algn="just"/>
            <a:r>
              <a:rPr lang="en-US" sz="1200" b="0" i="0" u="none" strike="noStrike" dirty="0">
                <a:solidFill>
                  <a:schemeClr val="bg1"/>
                </a:solidFill>
                <a:effectLst/>
                <a:latin typeface="Arial" panose="020B0604020202020204" pitchFamily="34" charset="0"/>
                <a:cs typeface="Arial" panose="020B0604020202020204" pitchFamily="34" charset="0"/>
              </a:rPr>
              <a:t>Perfect for engineers working on Internet of Things and cyber-physical systems, </a:t>
            </a:r>
            <a:r>
              <a:rPr lang="en-US" sz="1200" b="0" i="1" u="none" strike="noStrike" dirty="0">
                <a:solidFill>
                  <a:schemeClr val="bg1"/>
                </a:solidFill>
                <a:effectLst/>
                <a:latin typeface="Arial" panose="020B0604020202020204" pitchFamily="34" charset="0"/>
                <a:cs typeface="Arial" panose="020B0604020202020204" pitchFamily="34" charset="0"/>
              </a:rPr>
              <a:t>Resource Management for On-Demand Mission-Critical Internet of Things Applications</a:t>
            </a:r>
            <a:r>
              <a:rPr lang="en-US" sz="1200" b="0" i="0" u="none" strike="noStrike" dirty="0">
                <a:solidFill>
                  <a:schemeClr val="bg1"/>
                </a:solidFill>
                <a:effectLst/>
                <a:latin typeface="Arial" panose="020B0604020202020204" pitchFamily="34" charset="0"/>
                <a:cs typeface="Arial" panose="020B0604020202020204" pitchFamily="34" charset="0"/>
              </a:rPr>
              <a:t> is also an indispensable reference for graduate students, researchers, and professors with an interest in IoT resource management.</a:t>
            </a:r>
          </a:p>
        </p:txBody>
      </p:sp>
    </p:spTree>
    <p:extLst>
      <p:ext uri="{BB962C8B-B14F-4D97-AF65-F5344CB8AC3E}">
        <p14:creationId xmlns:p14="http://schemas.microsoft.com/office/powerpoint/2010/main" val="3493609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312</Words>
  <Application>Microsoft Macintosh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Junaid Farooq</dc:creator>
  <cp:lastModifiedBy>Junaid Farooq</cp:lastModifiedBy>
  <cp:revision>1</cp:revision>
  <dcterms:created xsi:type="dcterms:W3CDTF">2023-11-17T07:25:24Z</dcterms:created>
  <dcterms:modified xsi:type="dcterms:W3CDTF">2023-11-17T07:44:05Z</dcterms:modified>
</cp:coreProperties>
</file>