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gif" ContentType="image/gif"/>
  <Override PartName="/ppt/media/image19.gif" ContentType="image/gif"/>
  <Override PartName="/ppt/media/image18.png" ContentType="image/png"/>
  <Override PartName="/ppt/media/image17.jpeg" ContentType="image/jpeg"/>
  <Override PartName="/ppt/media/image15.png" ContentType="image/png"/>
  <Override PartName="/ppt/media/image16.gif" ContentType="image/gif"/>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14.png" ContentType="image/png"/>
  <Override PartName="/ppt/media/image10.jpeg" ContentType="image/jpeg"/>
  <Override PartName="/ppt/media/image8.png" ContentType="image/png"/>
  <Override PartName="/ppt/media/image9.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316800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508572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738880" y="3167640"/>
            <a:ext cx="4601520" cy="3671640"/>
          </a:xfrm>
          <a:prstGeom prst="rect">
            <a:avLst/>
          </a:prstGeom>
          <a:ln>
            <a:noFill/>
          </a:ln>
        </p:spPr>
      </p:pic>
      <p:pic>
        <p:nvPicPr>
          <p:cNvPr id="35" name="" descr=""/>
          <p:cNvPicPr/>
          <p:nvPr/>
        </p:nvPicPr>
        <p:blipFill>
          <a:blip r:embed="rId3"/>
          <a:stretch/>
        </p:blipFill>
        <p:spPr>
          <a:xfrm>
            <a:off x="2738880" y="3167640"/>
            <a:ext cx="4601520" cy="36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3168000"/>
            <a:ext cx="9071280" cy="36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1080000"/>
            <a:ext cx="9071280" cy="800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3168000"/>
            <a:ext cx="9071280" cy="36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508572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316800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508572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738880" y="3167640"/>
            <a:ext cx="4601520" cy="3671640"/>
          </a:xfrm>
          <a:prstGeom prst="rect">
            <a:avLst/>
          </a:prstGeom>
          <a:ln>
            <a:noFill/>
          </a:ln>
        </p:spPr>
      </p:pic>
      <p:pic>
        <p:nvPicPr>
          <p:cNvPr id="71" name="" descr=""/>
          <p:cNvPicPr/>
          <p:nvPr/>
        </p:nvPicPr>
        <p:blipFill>
          <a:blip r:embed="rId3"/>
          <a:stretch/>
        </p:blipFill>
        <p:spPr>
          <a:xfrm>
            <a:off x="2738880" y="3167640"/>
            <a:ext cx="4601520" cy="367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3168000"/>
            <a:ext cx="9071280" cy="36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32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1080000"/>
            <a:ext cx="9071280" cy="800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32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32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508572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316800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508572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32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3168000"/>
            <a:ext cx="907128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738880" y="3167640"/>
            <a:ext cx="4601520" cy="3671640"/>
          </a:xfrm>
          <a:prstGeom prst="rect">
            <a:avLst/>
          </a:prstGeom>
          <a:ln>
            <a:noFill/>
          </a:ln>
        </p:spPr>
      </p:pic>
      <p:pic>
        <p:nvPicPr>
          <p:cNvPr id="107" name="" descr=""/>
          <p:cNvPicPr/>
          <p:nvPr/>
        </p:nvPicPr>
        <p:blipFill>
          <a:blip r:embed="rId3"/>
          <a:stretch/>
        </p:blipFill>
        <p:spPr>
          <a:xfrm>
            <a:off x="2738880" y="3167640"/>
            <a:ext cx="4601520" cy="36716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1080000"/>
            <a:ext cx="9071280" cy="800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3168000"/>
            <a:ext cx="4426560" cy="36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508572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3168000"/>
            <a:ext cx="442656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5085720"/>
            <a:ext cx="9071280" cy="17510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1080000"/>
            <a:ext cx="9071280" cy="1727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3168000"/>
            <a:ext cx="9071280" cy="367164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9.gif"/><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0.gif"/><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Application of Blockchain Technology</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504360" y="3168000"/>
            <a:ext cx="9071280" cy="3671640"/>
          </a:xfrm>
          <a:prstGeom prst="rect">
            <a:avLst/>
          </a:prstGeom>
          <a:noFill/>
          <a:ln>
            <a:noFill/>
          </a:ln>
        </p:spPr>
        <p:style>
          <a:lnRef idx="0"/>
          <a:fillRef idx="0"/>
          <a:effectRef idx="0"/>
          <a:fontRef idx="minor"/>
        </p:style>
        <p:txBody>
          <a:bodyPr lIns="0" rIns="0" tIns="0" bIns="0" anchor="ct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10" name="CustomShape 3"/>
          <p:cNvSpPr/>
          <p:nvPr/>
        </p:nvSpPr>
        <p:spPr>
          <a:xfrm>
            <a:off x="504360" y="2899440"/>
            <a:ext cx="9071280" cy="2715120"/>
          </a:xfrm>
          <a:prstGeom prst="rect">
            <a:avLst/>
          </a:prstGeom>
          <a:noFill/>
          <a:ln>
            <a:noFill/>
          </a:ln>
        </p:spPr>
        <p:style>
          <a:lnRef idx="0"/>
          <a:fillRef idx="0"/>
          <a:effectRef idx="0"/>
          <a:fontRef idx="minor"/>
        </p:style>
        <p:txBody>
          <a:bodyPr lIns="0" rIns="0" tIns="0" bIns="0" anchor="ctr"/>
          <a:p>
            <a:pPr algn="ctr">
              <a:lnSpc>
                <a:spcPct val="100000"/>
              </a:lnSpc>
            </a:pP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Xiyang Wang (Tony)</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04/21/2018</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1080000"/>
            <a:ext cx="9071280" cy="1727640"/>
          </a:xfrm>
          <a:prstGeom prst="rect">
            <a:avLst/>
          </a:prstGeom>
          <a:noFill/>
          <a:ln>
            <a:noFill/>
          </a:ln>
        </p:spPr>
        <p:style>
          <a:lnRef idx="0"/>
          <a:fillRef idx="0"/>
          <a:effectRef idx="0"/>
          <a:fontRef idx="minor"/>
        </p:style>
      </p:sp>
      <p:pic>
        <p:nvPicPr>
          <p:cNvPr id="128" name="" descr=""/>
          <p:cNvPicPr/>
          <p:nvPr/>
        </p:nvPicPr>
        <p:blipFill>
          <a:blip r:embed="rId1"/>
          <a:stretch/>
        </p:blipFill>
        <p:spPr>
          <a:xfrm>
            <a:off x="822960" y="1280160"/>
            <a:ext cx="8137440" cy="61027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1080000"/>
            <a:ext cx="9071280" cy="1727640"/>
          </a:xfrm>
          <a:prstGeom prst="rect">
            <a:avLst/>
          </a:prstGeom>
          <a:noFill/>
          <a:ln>
            <a:noFill/>
          </a:ln>
        </p:spPr>
        <p:style>
          <a:lnRef idx="0"/>
          <a:fillRef idx="0"/>
          <a:effectRef idx="0"/>
          <a:fontRef idx="minor"/>
        </p:style>
      </p:sp>
      <p:pic>
        <p:nvPicPr>
          <p:cNvPr id="130" name="" descr=""/>
          <p:cNvPicPr/>
          <p:nvPr/>
        </p:nvPicPr>
        <p:blipFill>
          <a:blip r:embed="rId1"/>
          <a:stretch/>
        </p:blipFill>
        <p:spPr>
          <a:xfrm>
            <a:off x="704880" y="1100160"/>
            <a:ext cx="8347320" cy="6260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Consensus mechanism</a:t>
            </a:r>
            <a:endParaRPr b="0" lang="en-US" sz="1800" spc="-1" strike="noStrike">
              <a:solidFill>
                <a:srgbClr val="000000"/>
              </a:solidFill>
              <a:uFill>
                <a:solidFill>
                  <a:srgbClr val="ffffff"/>
                </a:solidFill>
              </a:uFill>
              <a:latin typeface="Arial"/>
            </a:endParaRPr>
          </a:p>
        </p:txBody>
      </p:sp>
      <p:sp>
        <p:nvSpPr>
          <p:cNvPr id="132"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Proof of work (PoW)</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Proof of stake (PoS)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Delegated Proof of stake (DPoS)</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Proof of Work</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Bitcoin as an example of a cryptocurrency system secured with a proof of work algorithm </a:t>
            </a:r>
            <a:r>
              <a:rPr b="0" lang="en-US" sz="426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Mining</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Mining requires a great deal of computing power to run different cryptographic calculations to unlock the computational challenges. The computing power translates into a high amount of electricity and power needed for the proof of work.</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Proof of Stake</a:t>
            </a:r>
            <a:endParaRPr b="0" lang="en-US" sz="1800" spc="-1" strike="noStrike">
              <a:solidFill>
                <a:srgbClr val="000000"/>
              </a:solidFill>
              <a:uFill>
                <a:solidFill>
                  <a:srgbClr val="ffffff"/>
                </a:solidFill>
              </a:uFill>
              <a:latin typeface="Arial"/>
            </a:endParaRPr>
          </a:p>
        </p:txBody>
      </p:sp>
      <p:sp>
        <p:nvSpPr>
          <p:cNvPr id="136"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The proof of stake (PoS) seeks to address above issue by attributing mining power to the proportion of coins held by a miner. This way, instead of utilizing energy to answer PoW puzzles, a PoS miner is limited to mining a percentage of transactions that is reflective of his or her ownership stake.</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For instance, a miner who owns 3% of the Bitcoin available can theoretically mine only 3% of the blocks.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Delegated Proof of Stake</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504000" y="2651760"/>
            <a:ext cx="9071280" cy="418788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Delegated proof of stake (DPoS) is a generic term describing an evolution of the basic PoS consensus protocols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In the protocol, blocks are minted by a predetermined set of users of the system (delegates), who are rewarded for their duty and are punished for malicious behavior </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In DPoS algorithms, delegates participate in two separate processes: </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building a block of transactions </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verifying the validity of the generated block by digitally signing it</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Vulnerability</a:t>
            </a:r>
            <a:endParaRPr b="0" lang="en-US" sz="1800" spc="-1" strike="noStrike">
              <a:solidFill>
                <a:srgbClr val="000000"/>
              </a:solidFill>
              <a:uFill>
                <a:solidFill>
                  <a:srgbClr val="ffffff"/>
                </a:solidFill>
              </a:uFill>
              <a:latin typeface="Arial"/>
            </a:endParaRPr>
          </a:p>
        </p:txBody>
      </p:sp>
      <p:sp>
        <p:nvSpPr>
          <p:cNvPr id="140"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Proof of Work</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PoW is vulnerable to a “51% attack,” meaning — in theory — nefarious miners could capture 51 percent of a network’s computing power, gain what’s termed “dominance“ and manipulate the blockchain to their advantage.</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Vulnerability</a:t>
            </a: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504000" y="2468880"/>
            <a:ext cx="9071280" cy="437076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Proof of Stake</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Someone with enough money to invest exclusively into the destruction of this system can do so by investing only money, as opposed to PoW where they need to invest money, time, expertise, hardware, electricity, etc.</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Only the richest stakeholders are permitted to have control of consensus in the blockchain</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Vulnerability</a:t>
            </a: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504000" y="2651760"/>
            <a:ext cx="9071280" cy="418788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5400" spc="-1" strike="noStrike">
                <a:solidFill>
                  <a:srgbClr val="000000"/>
                </a:solidFill>
                <a:uFill>
                  <a:solidFill>
                    <a:srgbClr val="ffffff"/>
                  </a:solidFill>
                </a:uFill>
                <a:latin typeface="Arial"/>
              </a:rPr>
              <a:t>Delegated Proof of Stake</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Cartels: Witnesses could organize into cartels.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Easier to organize an attack: Because fewer people are in charge of keeping the network alive, it’s easier to organize a “51%” attack</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Potentially more centralized: Power is again concentrated in the hands of a few</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38120" y="266112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Which one is better?</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29560" y="38376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Introduction</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504360" y="176940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Recently, savvy individuals have recognized the technical potential behind the Bitcoin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IPFS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Bitshares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Steemit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CDT</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IPFS</a:t>
            </a:r>
            <a:endParaRPr b="0" lang="en-US" sz="1800" spc="-1" strike="noStrike">
              <a:solidFill>
                <a:srgbClr val="000000"/>
              </a:solidFill>
              <a:uFill>
                <a:solidFill>
                  <a:srgbClr val="ffffff"/>
                </a:solidFill>
              </a:uFill>
              <a:latin typeface="Arial"/>
            </a:endParaRPr>
          </a:p>
        </p:txBody>
      </p:sp>
      <p:sp>
        <p:nvSpPr>
          <p:cNvPr id="147" name="CustomShape 2"/>
          <p:cNvSpPr/>
          <p:nvPr/>
        </p:nvSpPr>
        <p:spPr>
          <a:xfrm>
            <a:off x="504000" y="2377440"/>
            <a:ext cx="9071280" cy="446220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3200" spc="-1" strike="noStrike">
                <a:solidFill>
                  <a:srgbClr val="000000"/>
                </a:solidFill>
                <a:uFill>
                  <a:solidFill>
                    <a:srgbClr val="ffffff"/>
                  </a:solidFill>
                </a:uFill>
                <a:latin typeface="Arial"/>
              </a:rPr>
              <a:t>IPFS stands for Inter Planetary File System</a:t>
            </a:r>
            <a:endParaRPr b="0" lang="en-US" sz="1800" spc="-1" strike="noStrike">
              <a:solidFill>
                <a:srgbClr val="000000"/>
              </a:solidFill>
              <a:uFill>
                <a:solidFill>
                  <a:srgbClr val="ffffff"/>
                </a:solidFill>
              </a:uFill>
              <a:latin typeface="Arial"/>
            </a:endParaRPr>
          </a:p>
        </p:txBody>
      </p:sp>
      <p:pic>
        <p:nvPicPr>
          <p:cNvPr id="148" name="" descr=""/>
          <p:cNvPicPr/>
          <p:nvPr/>
        </p:nvPicPr>
        <p:blipFill>
          <a:blip r:embed="rId1"/>
          <a:stretch/>
        </p:blipFill>
        <p:spPr>
          <a:xfrm>
            <a:off x="1645920" y="3017520"/>
            <a:ext cx="6766200" cy="35182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The basic idea of IPFS</a:t>
            </a:r>
            <a:endParaRPr b="0" lang="en-US" sz="1800" spc="-1" strike="noStrike">
              <a:solidFill>
                <a:srgbClr val="000000"/>
              </a:solidFill>
              <a:uFill>
                <a:solidFill>
                  <a:srgbClr val="ffffff"/>
                </a:solidFill>
              </a:uFill>
              <a:latin typeface="Arial"/>
            </a:endParaRPr>
          </a:p>
        </p:txBody>
      </p:sp>
      <p:sp>
        <p:nvSpPr>
          <p:cNvPr id="150" name="CustomShape 2"/>
          <p:cNvSpPr/>
          <p:nvPr/>
        </p:nvSpPr>
        <p:spPr>
          <a:xfrm>
            <a:off x="504000" y="2468880"/>
            <a:ext cx="9071280" cy="437076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IPFS is a peer-to-peer file sharing system, which is by nature, distributed. In particular, it uses cryptographic hashes of the content as the pointer to the file, not the address of the file</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Anybody who has the same content, will have the matching hash, and that peer can share that file with you, vice-versa. In a distributed network such as this, bandwidth consumption and speed of file transfer is much more efficient</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Not only that, if the file is moved, it does not matter. As long as there is a peer with the matching hash, the file can be distributed</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Difference between IPFS and HTTP</a:t>
            </a:r>
            <a:endParaRPr b="0" lang="en-US" sz="1800" spc="-1" strike="noStrike">
              <a:solidFill>
                <a:srgbClr val="000000"/>
              </a:solidFill>
              <a:uFill>
                <a:solidFill>
                  <a:srgbClr val="ffffff"/>
                </a:solidFill>
              </a:uFill>
              <a:latin typeface="Arial"/>
            </a:endParaRPr>
          </a:p>
        </p:txBody>
      </p:sp>
      <p:sp>
        <p:nvSpPr>
          <p:cNvPr id="152" name="CustomShape 2"/>
          <p:cNvSpPr/>
          <p:nvPr/>
        </p:nvSpPr>
        <p:spPr>
          <a:xfrm>
            <a:off x="504000" y="2926080"/>
            <a:ext cx="9071280" cy="391356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HTTP is based on the centralized server model. This means that there is a single server somewhere that manages the links to other systems for exchange of information</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 </a:t>
            </a:r>
            <a:r>
              <a:rPr b="0" lang="en-US" sz="2600" spc="-1" strike="noStrike">
                <a:solidFill>
                  <a:srgbClr val="000000"/>
                </a:solidFill>
                <a:uFill>
                  <a:solidFill>
                    <a:srgbClr val="ffffff"/>
                  </a:solidFill>
                </a:uFill>
                <a:latin typeface="Arial"/>
              </a:rPr>
              <a:t>IPFS is not just a protocol. It is a distributed, hypermedia protocol that aims to make the web safer, faster and more open</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600" spc="-1" strike="noStrike">
                <a:solidFill>
                  <a:srgbClr val="000000"/>
                </a:solidFill>
                <a:uFill>
                  <a:solidFill>
                    <a:srgbClr val="ffffff"/>
                  </a:solidFill>
                </a:uFill>
                <a:latin typeface="Arial"/>
              </a:rPr>
              <a:t>HTTP tries to download the whole file from one system. However, IPFS allows multiple parts of a file to be downloaded simultaneously from many different systems. This results in faster downloads and almost no loss of bandwidth</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1080000"/>
            <a:ext cx="9071280" cy="1727640"/>
          </a:xfrm>
          <a:prstGeom prst="rect">
            <a:avLst/>
          </a:prstGeom>
          <a:noFill/>
          <a:ln>
            <a:noFill/>
          </a:ln>
        </p:spPr>
        <p:style>
          <a:lnRef idx="0"/>
          <a:fillRef idx="0"/>
          <a:effectRef idx="0"/>
          <a:fontRef idx="minor"/>
        </p:style>
      </p:sp>
      <p:pic>
        <p:nvPicPr>
          <p:cNvPr id="154" name="" descr=""/>
          <p:cNvPicPr/>
          <p:nvPr/>
        </p:nvPicPr>
        <p:blipFill>
          <a:blip r:embed="rId1"/>
          <a:stretch/>
        </p:blipFill>
        <p:spPr>
          <a:xfrm>
            <a:off x="914400" y="1128240"/>
            <a:ext cx="8036640" cy="50893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Problems with centralized file sharing</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2400" spc="-1" strike="noStrike">
                <a:solidFill>
                  <a:srgbClr val="000000"/>
                </a:solidFill>
                <a:uFill>
                  <a:solidFill>
                    <a:srgbClr val="ffffff"/>
                  </a:solidFill>
                </a:uFill>
                <a:latin typeface="Arial"/>
              </a:rPr>
              <a:t>Bandwidth </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400" spc="-1" strike="noStrike">
                <a:solidFill>
                  <a:srgbClr val="000000"/>
                </a:solidFill>
                <a:uFill>
                  <a:solidFill>
                    <a:srgbClr val="ffffff"/>
                  </a:solidFill>
                </a:uFill>
                <a:latin typeface="Arial"/>
              </a:rPr>
              <a:t>a small piece of file has to transfer through dozens of centralized servers, all across the globe</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400" spc="-1" strike="noStrike">
                <a:solidFill>
                  <a:srgbClr val="000000"/>
                </a:solidFill>
                <a:uFill>
                  <a:solidFill>
                    <a:srgbClr val="ffffff"/>
                  </a:solidFill>
                </a:uFill>
                <a:latin typeface="Arial"/>
              </a:rPr>
              <a:t>Provenance</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400" spc="-1" strike="noStrike">
                <a:solidFill>
                  <a:srgbClr val="000000"/>
                </a:solidFill>
                <a:uFill>
                  <a:solidFill>
                    <a:srgbClr val="ffffff"/>
                  </a:solidFill>
                </a:uFill>
                <a:latin typeface="Arial"/>
              </a:rPr>
              <a:t>people need some sort of guarantee that the content they requested, is the content they will receive</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1080000"/>
            <a:ext cx="9071280" cy="1727640"/>
          </a:xfrm>
          <a:prstGeom prst="rect">
            <a:avLst/>
          </a:prstGeom>
          <a:noFill/>
          <a:ln>
            <a:noFill/>
          </a:ln>
        </p:spPr>
        <p:style>
          <a:lnRef idx="0"/>
          <a:fillRef idx="0"/>
          <a:effectRef idx="0"/>
          <a:fontRef idx="minor"/>
        </p:style>
      </p:sp>
      <p:sp>
        <p:nvSpPr>
          <p:cNvPr id="158" name="CustomShape 2"/>
          <p:cNvSpPr/>
          <p:nvPr/>
        </p:nvSpPr>
        <p:spPr>
          <a:xfrm>
            <a:off x="504000" y="4846320"/>
            <a:ext cx="9071280" cy="199332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It means that the website location has been changed and the server previously hosting it has gone down and no one knows the current location. This usually occurs if the web pages are too old and the server hosting them too outdated.</a:t>
            </a:r>
            <a:endParaRPr b="0" lang="en-US" sz="1800" spc="-1" strike="noStrike">
              <a:solidFill>
                <a:srgbClr val="000000"/>
              </a:solidFill>
              <a:uFill>
                <a:solidFill>
                  <a:srgbClr val="ffffff"/>
                </a:solidFill>
              </a:uFill>
              <a:latin typeface="Arial"/>
            </a:endParaRPr>
          </a:p>
        </p:txBody>
      </p:sp>
      <p:pic>
        <p:nvPicPr>
          <p:cNvPr id="159" name="" descr=""/>
          <p:cNvPicPr/>
          <p:nvPr/>
        </p:nvPicPr>
        <p:blipFill>
          <a:blip r:embed="rId1"/>
          <a:stretch/>
        </p:blipFill>
        <p:spPr>
          <a:xfrm>
            <a:off x="640080" y="1280160"/>
            <a:ext cx="8953920" cy="347184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37512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Blockchain with IPFS</a:t>
            </a:r>
            <a:endParaRPr b="0" lang="en-US" sz="1800" spc="-1" strike="noStrike">
              <a:solidFill>
                <a:srgbClr val="000000"/>
              </a:solidFill>
              <a:uFill>
                <a:solidFill>
                  <a:srgbClr val="ffffff"/>
                </a:solidFill>
              </a:uFill>
              <a:latin typeface="Arial"/>
            </a:endParaRPr>
          </a:p>
        </p:txBody>
      </p:sp>
      <p:sp>
        <p:nvSpPr>
          <p:cNvPr id="161" name="CustomShape 2"/>
          <p:cNvSpPr/>
          <p:nvPr/>
        </p:nvSpPr>
        <p:spPr>
          <a:xfrm>
            <a:off x="504000" y="1828800"/>
            <a:ext cx="9071280" cy="50108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Like Bitcoin, the IPFS is a peer-to-peer network run by multiple nodes that store files that are submitted to the network. These nodes store only content that are interesting, including common indexing information that helps users find the nodes that keep the files they are looking for within the network.</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Each file submitted to the network is given a unique cryptographic hash that allows the IPFS network to automatically delete duplicates and track version history for every file. Historic versioning prevents information from being easily erased. Since the files are provided by distributed nodes, download speeds are higher.</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These characteristics make the IPFS a perfect place to store data, which can be referenced and time stamped with blockchain technology.</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74320" y="1371600"/>
            <a:ext cx="9071280" cy="482796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Since blockchain technology is not fit to store large amounts of data, the IPFS can be used by blockchain applications that need a publicly accessible database. While the immutability provided by miners and the transparency of the blockchain, make it the perfect place to timestamp content and make it publically verifiable.</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Set up IPFS</a:t>
            </a:r>
            <a:endParaRPr b="0" lang="en-US" sz="1800" spc="-1" strike="noStrike">
              <a:solidFill>
                <a:srgbClr val="000000"/>
              </a:solidFill>
              <a:uFill>
                <a:solidFill>
                  <a:srgbClr val="ffffff"/>
                </a:solidFill>
              </a:uFill>
              <a:latin typeface="Arial"/>
            </a:endParaRPr>
          </a:p>
        </p:txBody>
      </p:sp>
      <p:sp>
        <p:nvSpPr>
          <p:cNvPr id="164" name="CustomShape 2"/>
          <p:cNvSpPr/>
          <p:nvPr/>
        </p:nvSpPr>
        <p:spPr>
          <a:xfrm>
            <a:off x="504000" y="2560320"/>
            <a:ext cx="9071280" cy="427932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Set up GPG</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Set up IPFS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Encrypt a file with someone else’s public key</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Upload the encrypted file to IPFS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Download the file from another computer (or Virtual Machine) and make sure only the privileged party can decrypt and view it</a:t>
            </a: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Tutorial </a:t>
            </a:r>
            <a:endParaRPr b="0" lang="en-US" sz="18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3265200" y="2651760"/>
            <a:ext cx="3409560" cy="340956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29560" y="92376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Smart Contract</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504000" y="2468880"/>
            <a:ext cx="9071280" cy="437076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Facilitate the transfer and exchange of money or property in a transparent way without middleman</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Define all of the obligations and potential penalties involved in an agreement</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Smart contract platform also automatically enforces all of these obligations and penalties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2800" spc="-1" strike="noStrike">
                <a:solidFill>
                  <a:srgbClr val="000000"/>
                </a:solidFill>
                <a:uFill>
                  <a:solidFill>
                    <a:srgbClr val="ffffff"/>
                  </a:solidFill>
                </a:uFill>
                <a:latin typeface="Arial"/>
              </a:rPr>
              <a:t>Smart contract platforms allow the development of decentralized applications to run on the network</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Blockchain Tutorial</a:t>
            </a:r>
            <a:endParaRPr b="0" lang="en-US" sz="1800" spc="-1" strike="noStrike">
              <a:solidFill>
                <a:srgbClr val="000000"/>
              </a:solidFill>
              <a:uFill>
                <a:solidFill>
                  <a:srgbClr val="ffffff"/>
                </a:solidFill>
              </a:uFill>
              <a:latin typeface="Arial"/>
            </a:endParaRPr>
          </a:p>
        </p:txBody>
      </p:sp>
      <p:pic>
        <p:nvPicPr>
          <p:cNvPr id="168" name="" descr=""/>
          <p:cNvPicPr/>
          <p:nvPr/>
        </p:nvPicPr>
        <p:blipFill>
          <a:blip r:embed="rId1"/>
          <a:stretch/>
        </p:blipFill>
        <p:spPr>
          <a:xfrm>
            <a:off x="3749040" y="2926080"/>
            <a:ext cx="3200040" cy="320004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Ethereum VS EOS</a:t>
            </a:r>
            <a:endParaRPr b="0" lang="en-US" sz="1800" spc="-1" strike="noStrike">
              <a:solidFill>
                <a:srgbClr val="000000"/>
              </a:solidFill>
              <a:uFill>
                <a:solidFill>
                  <a:srgbClr val="ffffff"/>
                </a:solidFill>
              </a:uFill>
              <a:latin typeface="Arial"/>
            </a:endParaRPr>
          </a:p>
        </p:txBody>
      </p:sp>
      <p:pic>
        <p:nvPicPr>
          <p:cNvPr id="116" name="" descr=""/>
          <p:cNvPicPr/>
          <p:nvPr/>
        </p:nvPicPr>
        <p:blipFill>
          <a:blip r:embed="rId1"/>
          <a:stretch/>
        </p:blipFill>
        <p:spPr>
          <a:xfrm>
            <a:off x="1645920" y="2759400"/>
            <a:ext cx="6696360" cy="44640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Ethereum</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 </a:t>
            </a:r>
            <a:r>
              <a:rPr b="0" lang="en-US" sz="4260" spc="-1" strike="noStrike">
                <a:solidFill>
                  <a:srgbClr val="000000"/>
                </a:solidFill>
                <a:uFill>
                  <a:solidFill>
                    <a:srgbClr val="ffffff"/>
                  </a:solidFill>
                </a:uFill>
                <a:latin typeface="Arial"/>
              </a:rPr>
              <a:t>Described as application-agnostic</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a:t>
            </a:r>
            <a:r>
              <a:rPr b="0" lang="en-US" sz="4260" spc="-1" strike="noStrike">
                <a:solidFill>
                  <a:srgbClr val="000000"/>
                </a:solidFill>
                <a:uFill>
                  <a:solidFill>
                    <a:srgbClr val="ffffff"/>
                  </a:solidFill>
                </a:uFill>
                <a:latin typeface="Arial"/>
              </a:rPr>
              <a:t>No features”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p>
            <a:pPr algn="ctr">
              <a:lnSpc>
                <a:spcPct val="100000"/>
              </a:lnSpc>
            </a:pPr>
            <a:r>
              <a:rPr b="0" lang="en-US" sz="5860" spc="-1" strike="noStrike">
                <a:solidFill>
                  <a:srgbClr val="000000"/>
                </a:solidFill>
                <a:uFill>
                  <a:solidFill>
                    <a:srgbClr val="ffffff"/>
                  </a:solidFill>
                </a:uFill>
                <a:latin typeface="Arial"/>
              </a:rPr>
              <a:t>EOS</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No transaction fees</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More flexibility</a:t>
            </a:r>
            <a:endParaRPr b="0" lang="en-US" sz="1800" spc="-1" strike="noStrike">
              <a:solidFill>
                <a:srgbClr val="000000"/>
              </a:solidFill>
              <a:uFill>
                <a:solidFill>
                  <a:srgbClr val="ffffff"/>
                </a:solidFill>
              </a:uFill>
              <a:latin typeface="Arial"/>
            </a:endParaRPr>
          </a:p>
          <a:p>
            <a:pPr marL="432000" indent="-323640">
              <a:lnSpc>
                <a:spcPct val="100000"/>
              </a:lnSpc>
              <a:buClr>
                <a:srgbClr val="ffffff"/>
              </a:buClr>
              <a:buSzPct val="45000"/>
              <a:buFont typeface="Wingdings" charset="2"/>
              <a:buChar char=""/>
            </a:pPr>
            <a:r>
              <a:rPr b="0" lang="en-US" sz="4260" spc="-1" strike="noStrike">
                <a:solidFill>
                  <a:srgbClr val="000000"/>
                </a:solidFill>
                <a:uFill>
                  <a:solidFill>
                    <a:srgbClr val="ffffff"/>
                  </a:solidFill>
                </a:uFill>
                <a:latin typeface="Arial"/>
              </a:rPr>
              <a:t>Improved scalability</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1080000"/>
            <a:ext cx="9071280" cy="1727640"/>
          </a:xfrm>
          <a:prstGeom prst="rect">
            <a:avLst/>
          </a:prstGeom>
          <a:noFill/>
          <a:ln>
            <a:noFill/>
          </a:ln>
        </p:spPr>
        <p:style>
          <a:lnRef idx="0"/>
          <a:fillRef idx="0"/>
          <a:effectRef idx="0"/>
          <a:fontRef idx="minor"/>
        </p:style>
      </p:sp>
      <p:pic>
        <p:nvPicPr>
          <p:cNvPr id="122" name="" descr=""/>
          <p:cNvPicPr/>
          <p:nvPr/>
        </p:nvPicPr>
        <p:blipFill>
          <a:blip r:embed="rId1"/>
          <a:stretch/>
        </p:blipFill>
        <p:spPr>
          <a:xfrm>
            <a:off x="1166040" y="1080000"/>
            <a:ext cx="7977600" cy="59828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1080000"/>
            <a:ext cx="9071280" cy="1727640"/>
          </a:xfrm>
          <a:prstGeom prst="rect">
            <a:avLst/>
          </a:prstGeom>
          <a:noFill/>
          <a:ln>
            <a:noFill/>
          </a:ln>
        </p:spPr>
        <p:style>
          <a:lnRef idx="0"/>
          <a:fillRef idx="0"/>
          <a:effectRef idx="0"/>
          <a:fontRef idx="minor"/>
        </p:style>
      </p:sp>
      <p:pic>
        <p:nvPicPr>
          <p:cNvPr id="124" name="" descr=""/>
          <p:cNvPicPr/>
          <p:nvPr/>
        </p:nvPicPr>
        <p:blipFill>
          <a:blip r:embed="rId1"/>
          <a:stretch/>
        </p:blipFill>
        <p:spPr>
          <a:xfrm>
            <a:off x="914400" y="1170360"/>
            <a:ext cx="8070840" cy="60530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1080000"/>
            <a:ext cx="9071280" cy="1727640"/>
          </a:xfrm>
          <a:prstGeom prst="rect">
            <a:avLst/>
          </a:prstGeom>
          <a:noFill/>
          <a:ln>
            <a:noFill/>
          </a:ln>
        </p:spPr>
        <p:style>
          <a:lnRef idx="0"/>
          <a:fillRef idx="0"/>
          <a:effectRef idx="0"/>
          <a:fontRef idx="minor"/>
        </p:style>
      </p:sp>
      <p:pic>
        <p:nvPicPr>
          <p:cNvPr id="126" name="" descr=""/>
          <p:cNvPicPr/>
          <p:nvPr/>
        </p:nvPicPr>
        <p:blipFill>
          <a:blip r:embed="rId1"/>
          <a:stretch/>
        </p:blipFill>
        <p:spPr>
          <a:xfrm>
            <a:off x="1005840" y="1150560"/>
            <a:ext cx="7853760" cy="5889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2018-04-18T15:03:10Z</dcterms:created>
  <dc:creator/>
  <dc:description/>
  <dc:language>en-US</dc:language>
  <cp:lastModifiedBy/>
  <dcterms:modified xsi:type="dcterms:W3CDTF">2018-04-20T18:05:21Z</dcterms:modified>
  <cp:revision>3</cp:revision>
  <dc:subject/>
  <dc:title>Blueprint Plans</dc:title>
</cp:coreProperties>
</file>