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31B1-3A83-1584-059D-9F49ED7A0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10B3F-E4AB-2CB4-DFE1-AC2569CD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5D9E4-AA8B-4845-0325-6B061669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0393-AAF1-DA40-E600-72444DBC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FF70-243B-7EEF-38C3-E5FC307A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A16A-FF45-F1B2-6254-91BC6741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903ED-2CE3-3A29-21BF-E97D25151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23BF3-5979-F824-D956-170707D1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DB160-E3E1-556C-BA4D-3D94B8D4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95F48-A9B2-A784-84E5-A4477268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2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1EE25-FA0F-4C22-1210-FB3D3A5F2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0A084-316A-2586-BA14-DCAC0992E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7A77-A03F-FF3F-F757-48C9ED9C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0810-995C-6B88-390A-B3122596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64A43-2F01-2334-D44C-041BC449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8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13CC-9E05-769B-ABBA-A64F853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F025-6843-E1BB-FA5A-7EDC62A72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C443-DC35-6C71-9DF1-2D62AF86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E831-D9EE-8EFC-EAD1-DAFAFB3C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669AE-B139-5CB8-AB0C-98046B1A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7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4920-CD14-F254-50CE-DE2ECA24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FFE3-A857-F48F-3A9F-C531E6A4C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B15F-8DDE-DC73-1ACA-CB5B03B1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858F-EDE4-09F2-E42F-F93B2661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F222-0C7C-3DF7-3599-7AF1A9DD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1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FD7B-25AF-A267-C5D7-C721CB74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F2DD-4552-ADDD-0E6A-5934C067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47062-8D1F-7BD1-E9B5-ADB16B888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DACBD-655A-6585-FFB7-8DDBE32B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6C77A-92E6-8482-381E-975131F5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9EF98-5943-E1C8-EEC8-2A4C84E0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0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5C7B-A7E4-F26B-F4E8-F0F57C13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EC4AB-3DEF-494E-4E93-9F7B42E90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08C76-363C-5388-0AA2-68A55DEB4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32166-8C0C-AE86-C165-3C155B38A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51A1B-BC35-BEA2-E5F1-6E45A62F7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08BB3-4647-6004-2F27-45315D83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17B5F-F978-AEE9-F8F2-F7B910B9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17949-6B33-5AF6-BC18-0AA804FB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7933-C6F7-7E81-7572-5172E6EE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97A7E-A3D6-EEF8-6886-620A8BAA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5DCDA-1FD4-14CF-251E-41A56F83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87F77-CFB9-529C-1A0D-E05FC6D2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D941F-8BE5-7D65-3D72-5222FE57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73FBF-C3BE-5DF3-CC2C-2648B8D8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E6294-0970-FA01-D775-C4D1EEEC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7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FA42-C5D0-6356-BF50-B3E550EE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D6BA-A4B5-75CC-D668-75885417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351B-D65D-A4A8-61B4-D3139B003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3085A-72BF-7831-E2DB-3D082330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F496F-B788-7785-4699-A228D4AD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0E9CD-BADE-9B79-029F-D8FA9842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433C-4136-CB5F-5601-88E16625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6B0A5-A259-2466-9044-6EFCAB346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DA550-4F2C-DA30-35A6-A621E7C8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2914A-B6EB-CA59-BCE5-3C463C56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A04D2-F6C7-F0C9-2016-331B532E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B0444-4868-BF6C-EC51-AC91FA2A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9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3FB66-F0FA-7733-C9EC-A1442261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5BAB-2926-6FC4-4312-E08F2320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97614-0121-938D-1F83-C035CEC2D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DDBA4-3369-4357-AA90-0F6CDA7E5F3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6C12-618B-FA97-A3A2-1FEC9A98D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E5F2E-3EF7-2ABD-6439-820F7E7EF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ED35C-C70A-4C2B-A91A-A253EB45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92EA9E-B166-35D9-AFA8-169F1EEE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6" y="93167"/>
            <a:ext cx="2381372" cy="11430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85E8CDE-40A5-DAA6-0FD7-88DF537AFAA7}"/>
              </a:ext>
            </a:extLst>
          </p:cNvPr>
          <p:cNvSpPr/>
          <p:nvPr/>
        </p:nvSpPr>
        <p:spPr>
          <a:xfrm>
            <a:off x="324932" y="1428880"/>
            <a:ext cx="11580556" cy="5191375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Helvetica" panose="020B0604020202020204" pitchFamily="34" charset="0"/>
              <a:ea typeface="Sans Serif Collection" panose="020B0502040504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85A0AF-6DC3-CE6B-25A0-6FE7276D8160}"/>
              </a:ext>
            </a:extLst>
          </p:cNvPr>
          <p:cNvSpPr/>
          <p:nvPr/>
        </p:nvSpPr>
        <p:spPr>
          <a:xfrm>
            <a:off x="494381" y="1601292"/>
            <a:ext cx="2989484" cy="2348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u="sng" dirty="0">
              <a:solidFill>
                <a:sysClr val="windowText" lastClr="000000"/>
              </a:solidFill>
              <a:latin typeface="Helvetica" panose="020B0604020202020204" pitchFamily="34" charset="0"/>
              <a:ea typeface="Sans Serif Collection" panose="020B0502040504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4DCC28-93AF-9EFE-6F9A-BBB118D4AD61}"/>
              </a:ext>
            </a:extLst>
          </p:cNvPr>
          <p:cNvSpPr/>
          <p:nvPr/>
        </p:nvSpPr>
        <p:spPr>
          <a:xfrm>
            <a:off x="494381" y="4151921"/>
            <a:ext cx="2989484" cy="2348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u="sng" dirty="0">
              <a:solidFill>
                <a:sysClr val="windowText" lastClr="000000"/>
              </a:solidFill>
              <a:latin typeface="Helvetica" panose="020B0604020202020204" pitchFamily="34" charset="0"/>
              <a:ea typeface="Sans Serif Collection" panose="020B0502040504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6D852D-2A13-8351-3218-9CE58B8A4BB1}"/>
              </a:ext>
            </a:extLst>
          </p:cNvPr>
          <p:cNvSpPr/>
          <p:nvPr/>
        </p:nvSpPr>
        <p:spPr>
          <a:xfrm>
            <a:off x="4006551" y="1564295"/>
            <a:ext cx="7674258" cy="3889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u="sng" dirty="0">
              <a:solidFill>
                <a:sysClr val="windowText" lastClr="000000"/>
              </a:solidFill>
              <a:latin typeface="Helvetica" panose="020B0604020202020204" pitchFamily="34" charset="0"/>
              <a:ea typeface="Sans Serif Collection" panose="020B0502040504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E6BBA5-7E57-C33F-B13A-536406F08DA6}"/>
              </a:ext>
            </a:extLst>
          </p:cNvPr>
          <p:cNvSpPr/>
          <p:nvPr/>
        </p:nvSpPr>
        <p:spPr>
          <a:xfrm>
            <a:off x="4023360" y="5664606"/>
            <a:ext cx="7674257" cy="625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u="sng" dirty="0">
              <a:solidFill>
                <a:sysClr val="windowText" lastClr="000000"/>
              </a:solidFill>
              <a:latin typeface="Helvetica" panose="020B0604020202020204" pitchFamily="34" charset="0"/>
              <a:ea typeface="Sans Serif Collection" panose="020B0502040504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85D772-5959-5E1D-1AC4-C47A945CE8AD}"/>
              </a:ext>
            </a:extLst>
          </p:cNvPr>
          <p:cNvSpPr txBox="1"/>
          <p:nvPr/>
        </p:nvSpPr>
        <p:spPr>
          <a:xfrm>
            <a:off x="3191256" y="475488"/>
            <a:ext cx="7918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Implementing Large Scale Oral Exams in Statistical Programming Classes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FA5DC-5DC6-00A4-6186-C45697F16471}"/>
              </a:ext>
            </a:extLst>
          </p:cNvPr>
          <p:cNvSpPr txBox="1"/>
          <p:nvPr/>
        </p:nvSpPr>
        <p:spPr>
          <a:xfrm>
            <a:off x="594360" y="1755648"/>
            <a:ext cx="2596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Helvetica" panose="020B0604020202020204"/>
                <a:cs typeface="Helvetica" panose="020B0604020202020204"/>
              </a:rPr>
              <a:t>Introduction</a:t>
            </a: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400" dirty="0">
                <a:latin typeface="Helvetica" panose="020B0604020202020204"/>
                <a:cs typeface="Helvetica" panose="020B0604020202020204"/>
              </a:rPr>
              <a:t>Oral exams a more authentic, deeper way to assess student understanding. However, class size is an issue. How do we do oral exams with hundreds of students?</a:t>
            </a: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EC12E-1740-BDA7-87DD-13BF30A92059}"/>
              </a:ext>
            </a:extLst>
          </p:cNvPr>
          <p:cNvSpPr txBox="1"/>
          <p:nvPr/>
        </p:nvSpPr>
        <p:spPr>
          <a:xfrm>
            <a:off x="594360" y="4256732"/>
            <a:ext cx="259689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Helvetica" panose="020B0604020202020204"/>
                <a:cs typeface="Helvetica" panose="020B0604020202020204"/>
              </a:rPr>
              <a:t>Methods</a:t>
            </a: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400" dirty="0">
                <a:latin typeface="Helvetica" panose="020B0604020202020204"/>
                <a:cs typeface="Helvetica" panose="020B0604020202020204"/>
              </a:rPr>
              <a:t>Data: </a:t>
            </a:r>
            <a:r>
              <a:rPr lang="en-US" sz="1400" b="1" dirty="0">
                <a:latin typeface="Helvetica" panose="020B0604020202020204"/>
                <a:cs typeface="Helvetica" panose="020B0604020202020204"/>
              </a:rPr>
              <a:t>Instructor meetings </a:t>
            </a:r>
            <a:r>
              <a:rPr lang="en-US" sz="1400" dirty="0">
                <a:latin typeface="Helvetica" panose="020B0604020202020204"/>
                <a:cs typeface="Helvetica" panose="020B0604020202020204"/>
              </a:rPr>
              <a:t>and </a:t>
            </a:r>
            <a:r>
              <a:rPr lang="en-US" sz="1400" b="1" dirty="0">
                <a:latin typeface="Helvetica" panose="020B0604020202020204"/>
                <a:cs typeface="Helvetica" panose="020B0604020202020204"/>
              </a:rPr>
              <a:t>surveys</a:t>
            </a:r>
          </a:p>
          <a:p>
            <a:endParaRPr lang="en-US" sz="1400" b="1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400" dirty="0">
                <a:latin typeface="Helvetica" panose="020B0604020202020204"/>
                <a:cs typeface="Helvetica" panose="020B0604020202020204"/>
              </a:rPr>
              <a:t>Sample: </a:t>
            </a:r>
            <a:r>
              <a:rPr lang="en-US" sz="1400" b="1" dirty="0">
                <a:latin typeface="Helvetica" panose="020B0604020202020204"/>
                <a:cs typeface="Helvetica" panose="020B0604020202020204"/>
              </a:rPr>
              <a:t>n=6</a:t>
            </a:r>
            <a:r>
              <a:rPr lang="en-US" sz="1400" dirty="0">
                <a:latin typeface="Helvetica" panose="020B0604020202020204"/>
                <a:cs typeface="Helvetica" panose="020B0604020202020204"/>
              </a:rPr>
              <a:t>/ graduate instructors 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3EA48-2D04-736D-C445-1947F8425E37}"/>
              </a:ext>
            </a:extLst>
          </p:cNvPr>
          <p:cNvSpPr/>
          <p:nvPr/>
        </p:nvSpPr>
        <p:spPr>
          <a:xfrm>
            <a:off x="4095915" y="1961897"/>
            <a:ext cx="3163824" cy="33318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63CFD-F9F2-948A-1B4E-27C67FB90DDE}"/>
              </a:ext>
            </a:extLst>
          </p:cNvPr>
          <p:cNvSpPr txBox="1"/>
          <p:nvPr/>
        </p:nvSpPr>
        <p:spPr>
          <a:xfrm>
            <a:off x="4037077" y="1639454"/>
            <a:ext cx="2802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>
                <a:latin typeface="Helvetica" panose="020B0604020202020204"/>
                <a:cs typeface="Helvetica" panose="020B0604020202020204"/>
              </a:rPr>
              <a:t>Results</a:t>
            </a:r>
          </a:p>
          <a:p>
            <a:endParaRPr lang="en-US" sz="1600" i="1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600" b="1" i="1" dirty="0">
                <a:latin typeface="Helvetica" panose="020B0604020202020204"/>
                <a:cs typeface="Helvetica" panose="020B0604020202020204"/>
              </a:rPr>
              <a:t>Themes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Theme 1: Challenges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Theme 2: Oral Exam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Theme 3: Experiences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Theme 4: Future Preparation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5ED7B-6764-0585-CE33-D6E45A203420}"/>
              </a:ext>
            </a:extLst>
          </p:cNvPr>
          <p:cNvSpPr/>
          <p:nvPr/>
        </p:nvSpPr>
        <p:spPr>
          <a:xfrm>
            <a:off x="8108192" y="1942248"/>
            <a:ext cx="3163824" cy="33318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E4402-1C61-314A-D36C-4A0175FE56F3}"/>
              </a:ext>
            </a:extLst>
          </p:cNvPr>
          <p:cNvSpPr txBox="1"/>
          <p:nvPr/>
        </p:nvSpPr>
        <p:spPr>
          <a:xfrm>
            <a:off x="4006551" y="5669608"/>
            <a:ext cx="2596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Helvetica" panose="020B0604020202020204"/>
                <a:cs typeface="Helvetica" panose="020B0604020202020204"/>
              </a:rPr>
              <a:t>Conclusion</a:t>
            </a: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  <a:p>
            <a:endParaRPr lang="en-US" sz="1600" b="1" u="sng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20A76-05A3-8797-9BBA-B688FC130F83}"/>
              </a:ext>
            </a:extLst>
          </p:cNvPr>
          <p:cNvSpPr txBox="1"/>
          <p:nvPr/>
        </p:nvSpPr>
        <p:spPr>
          <a:xfrm>
            <a:off x="8256452" y="2209981"/>
            <a:ext cx="49591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Helvetica" panose="020B0604020202020204"/>
                <a:cs typeface="Helvetica" panose="020B0604020202020204"/>
              </a:rPr>
              <a:t>Recommendations</a:t>
            </a:r>
          </a:p>
          <a:p>
            <a:endParaRPr lang="en-US" sz="1600" b="1" i="1" u="sng" dirty="0">
              <a:latin typeface="Helvetica" panose="020B0604020202020204"/>
              <a:cs typeface="Helvetica" panose="020B0604020202020204"/>
            </a:endParaRP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1. Acquire Feedback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2. Optimize Scheduling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3. Teach the why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4. Prepare through practice 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5. Scaffold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6. Use Technology</a:t>
            </a:r>
          </a:p>
          <a:p>
            <a:r>
              <a:rPr lang="en-US" sz="1600" dirty="0">
                <a:latin typeface="Helvetica" panose="020B0604020202020204"/>
                <a:cs typeface="Helvetica" panose="020B0604020202020204"/>
              </a:rPr>
              <a:t>7. Prepare your students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7928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109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Ferrell</dc:creator>
  <cp:lastModifiedBy>Matthew Ferrell</cp:lastModifiedBy>
  <cp:revision>6</cp:revision>
  <dcterms:created xsi:type="dcterms:W3CDTF">2025-02-25T17:59:36Z</dcterms:created>
  <dcterms:modified xsi:type="dcterms:W3CDTF">2025-02-27T19:22:13Z</dcterms:modified>
</cp:coreProperties>
</file>