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1" r:id="rId1"/>
  </p:sldMasterIdLst>
  <p:notesMasterIdLst>
    <p:notesMasterId r:id="rId17"/>
  </p:notesMasterIdLst>
  <p:sldIdLst>
    <p:sldId id="256" r:id="rId2"/>
    <p:sldId id="257" r:id="rId3"/>
    <p:sldId id="281" r:id="rId4"/>
    <p:sldId id="258" r:id="rId5"/>
    <p:sldId id="282" r:id="rId6"/>
    <p:sldId id="271" r:id="rId7"/>
    <p:sldId id="276" r:id="rId8"/>
    <p:sldId id="272" r:id="rId9"/>
    <p:sldId id="273" r:id="rId10"/>
    <p:sldId id="279" r:id="rId11"/>
    <p:sldId id="284" r:id="rId12"/>
    <p:sldId id="274" r:id="rId13"/>
    <p:sldId id="287" r:id="rId14"/>
    <p:sldId id="286" r:id="rId15"/>
    <p:sldId id="275"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692CA"/>
    <a:srgbClr val="FC9804"/>
    <a:srgbClr val="2D80B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6904" autoAdjust="0"/>
    <p:restoredTop sz="69290" autoAdjust="0"/>
  </p:normalViewPr>
  <p:slideViewPr>
    <p:cSldViewPr snapToGrid="0">
      <p:cViewPr varScale="1">
        <p:scale>
          <a:sx n="74" d="100"/>
          <a:sy n="74" d="100"/>
        </p:scale>
        <p:origin x="989" y="77"/>
      </p:cViewPr>
      <p:guideLst/>
    </p:cSldViewPr>
  </p:slideViewPr>
  <p:outlineViewPr>
    <p:cViewPr>
      <p:scale>
        <a:sx n="33" d="100"/>
        <a:sy n="33" d="100"/>
      </p:scale>
      <p:origin x="0" y="0"/>
    </p:cViewPr>
  </p:outlineViewPr>
  <p:notesTextViewPr>
    <p:cViewPr>
      <p:scale>
        <a:sx n="125" d="100"/>
        <a:sy n="12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65055EA-4D16-4C3F-B6A4-2810BF9E091D}"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en-US"/>
        </a:p>
      </dgm:t>
    </dgm:pt>
    <dgm:pt modelId="{F3B32EB8-310C-4F40-952E-0079DA0686CD}">
      <dgm:prSet/>
      <dgm:spPr/>
      <dgm:t>
        <a:bodyPr/>
        <a:lstStyle/>
        <a:p>
          <a:r>
            <a:rPr lang="en-US" dirty="0"/>
            <a:t>August 25, 2021 Reddit co-founder Steve Huffman comments on the situation and supports dissent of opinion related to COVID vaccination.</a:t>
          </a:r>
        </a:p>
      </dgm:t>
    </dgm:pt>
    <dgm:pt modelId="{1F8D2B9D-6F2D-4541-A8EF-766B637DEFA1}" type="parTrans" cxnId="{DBEFD965-B246-41F7-ACC8-9BC17FE3E334}">
      <dgm:prSet/>
      <dgm:spPr/>
      <dgm:t>
        <a:bodyPr/>
        <a:lstStyle/>
        <a:p>
          <a:endParaRPr lang="en-US"/>
        </a:p>
      </dgm:t>
    </dgm:pt>
    <dgm:pt modelId="{D5689A42-D0F6-4F78-B7A5-3B65BC150378}" type="sibTrans" cxnId="{DBEFD965-B246-41F7-ACC8-9BC17FE3E334}">
      <dgm:prSet/>
      <dgm:spPr/>
      <dgm:t>
        <a:bodyPr/>
        <a:lstStyle/>
        <a:p>
          <a:endParaRPr lang="en-US"/>
        </a:p>
      </dgm:t>
    </dgm:pt>
    <dgm:pt modelId="{4FA9B04C-E61C-4E4E-939C-62A87BB5CA22}">
      <dgm:prSet/>
      <dgm:spPr/>
      <dgm:t>
        <a:bodyPr/>
        <a:lstStyle/>
        <a:p>
          <a:r>
            <a:rPr lang="en-US" dirty="0"/>
            <a:t>54 other subreddits were quarantined, requiring click-through confirmation to view</a:t>
          </a:r>
        </a:p>
      </dgm:t>
    </dgm:pt>
    <dgm:pt modelId="{524B3F2D-B197-4EDB-AC87-1E39E3124169}" type="parTrans" cxnId="{3B54881D-A1C2-4CF2-9F59-3F10F2BE0F98}">
      <dgm:prSet/>
      <dgm:spPr/>
      <dgm:t>
        <a:bodyPr/>
        <a:lstStyle/>
        <a:p>
          <a:endParaRPr lang="en-US"/>
        </a:p>
      </dgm:t>
    </dgm:pt>
    <dgm:pt modelId="{97261769-271D-47E1-9487-B367172162A4}" type="sibTrans" cxnId="{3B54881D-A1C2-4CF2-9F59-3F10F2BE0F98}">
      <dgm:prSet/>
      <dgm:spPr/>
      <dgm:t>
        <a:bodyPr/>
        <a:lstStyle/>
        <a:p>
          <a:endParaRPr lang="en-US"/>
        </a:p>
      </dgm:t>
    </dgm:pt>
    <dgm:pt modelId="{4B6B0142-E664-4F64-BF26-FA0D411EF113}">
      <dgm:prSet/>
      <dgm:spPr/>
      <dgm:t>
        <a:bodyPr/>
        <a:lstStyle/>
        <a:p>
          <a:r>
            <a:rPr lang="en-US" dirty="0"/>
            <a:t>September 1, 2021 Reddit banned the subreddit </a:t>
          </a:r>
          <a:r>
            <a:rPr lang="en-US" b="1" dirty="0" err="1"/>
            <a:t>NoNewNormal</a:t>
          </a:r>
          <a:endParaRPr lang="en-US" b="1" dirty="0"/>
        </a:p>
      </dgm:t>
    </dgm:pt>
    <dgm:pt modelId="{F9ED058A-CE08-4FE7-BB2C-1E2361DAD382}" type="parTrans" cxnId="{AC74150F-77AB-4A0F-8ED3-FF85604725A1}">
      <dgm:prSet/>
      <dgm:spPr/>
      <dgm:t>
        <a:bodyPr/>
        <a:lstStyle/>
        <a:p>
          <a:endParaRPr lang="en-US"/>
        </a:p>
      </dgm:t>
    </dgm:pt>
    <dgm:pt modelId="{33C39B44-8A9A-42A6-88F4-B3286F4BD71D}" type="sibTrans" cxnId="{AC74150F-77AB-4A0F-8ED3-FF85604725A1}">
      <dgm:prSet/>
      <dgm:spPr/>
      <dgm:t>
        <a:bodyPr/>
        <a:lstStyle/>
        <a:p>
          <a:endParaRPr lang="en-US"/>
        </a:p>
      </dgm:t>
    </dgm:pt>
    <dgm:pt modelId="{BE1EF08D-C5EA-4E14-A926-321E43BFEDF9}" type="pres">
      <dgm:prSet presAssocID="{C65055EA-4D16-4C3F-B6A4-2810BF9E091D}" presName="vert0" presStyleCnt="0">
        <dgm:presLayoutVars>
          <dgm:dir/>
          <dgm:animOne val="branch"/>
          <dgm:animLvl val="lvl"/>
        </dgm:presLayoutVars>
      </dgm:prSet>
      <dgm:spPr/>
    </dgm:pt>
    <dgm:pt modelId="{89F3466E-E7AA-469B-A394-9CF516F335AD}" type="pres">
      <dgm:prSet presAssocID="{F3B32EB8-310C-4F40-952E-0079DA0686CD}" presName="thickLine" presStyleLbl="alignNode1" presStyleIdx="0" presStyleCnt="3"/>
      <dgm:spPr/>
    </dgm:pt>
    <dgm:pt modelId="{DB50FC52-CD70-4024-AF50-77FA78F99349}" type="pres">
      <dgm:prSet presAssocID="{F3B32EB8-310C-4F40-952E-0079DA0686CD}" presName="horz1" presStyleCnt="0"/>
      <dgm:spPr/>
    </dgm:pt>
    <dgm:pt modelId="{027C3D0E-8FA7-4357-A976-9D9152901096}" type="pres">
      <dgm:prSet presAssocID="{F3B32EB8-310C-4F40-952E-0079DA0686CD}" presName="tx1" presStyleLbl="revTx" presStyleIdx="0" presStyleCnt="3"/>
      <dgm:spPr/>
    </dgm:pt>
    <dgm:pt modelId="{096E5ABC-F822-43AF-884E-42007B57B848}" type="pres">
      <dgm:prSet presAssocID="{F3B32EB8-310C-4F40-952E-0079DA0686CD}" presName="vert1" presStyleCnt="0"/>
      <dgm:spPr/>
    </dgm:pt>
    <dgm:pt modelId="{FB9DDF3A-8133-4009-A6E1-328F78784497}" type="pres">
      <dgm:prSet presAssocID="{4B6B0142-E664-4F64-BF26-FA0D411EF113}" presName="thickLine" presStyleLbl="alignNode1" presStyleIdx="1" presStyleCnt="3"/>
      <dgm:spPr/>
    </dgm:pt>
    <dgm:pt modelId="{EF6727CA-1F26-4EB7-97E8-067BE60CB34B}" type="pres">
      <dgm:prSet presAssocID="{4B6B0142-E664-4F64-BF26-FA0D411EF113}" presName="horz1" presStyleCnt="0"/>
      <dgm:spPr/>
    </dgm:pt>
    <dgm:pt modelId="{484A31F3-F4E1-48A3-9E29-1A89F16FB826}" type="pres">
      <dgm:prSet presAssocID="{4B6B0142-E664-4F64-BF26-FA0D411EF113}" presName="tx1" presStyleLbl="revTx" presStyleIdx="1" presStyleCnt="3"/>
      <dgm:spPr/>
    </dgm:pt>
    <dgm:pt modelId="{2052D591-1A23-4BCD-A352-FD28B2AE6742}" type="pres">
      <dgm:prSet presAssocID="{4B6B0142-E664-4F64-BF26-FA0D411EF113}" presName="vert1" presStyleCnt="0"/>
      <dgm:spPr/>
    </dgm:pt>
    <dgm:pt modelId="{1C8BE899-437D-471C-8197-5933534A5402}" type="pres">
      <dgm:prSet presAssocID="{4FA9B04C-E61C-4E4E-939C-62A87BB5CA22}" presName="thickLine" presStyleLbl="alignNode1" presStyleIdx="2" presStyleCnt="3"/>
      <dgm:spPr/>
    </dgm:pt>
    <dgm:pt modelId="{8D014F31-625E-4AAC-B52A-6791012CD745}" type="pres">
      <dgm:prSet presAssocID="{4FA9B04C-E61C-4E4E-939C-62A87BB5CA22}" presName="horz1" presStyleCnt="0"/>
      <dgm:spPr/>
    </dgm:pt>
    <dgm:pt modelId="{9BD86ED5-5062-4E2A-ACAF-A5A08DCFA638}" type="pres">
      <dgm:prSet presAssocID="{4FA9B04C-E61C-4E4E-939C-62A87BB5CA22}" presName="tx1" presStyleLbl="revTx" presStyleIdx="2" presStyleCnt="3"/>
      <dgm:spPr/>
    </dgm:pt>
    <dgm:pt modelId="{4040A2C7-E388-407D-9F87-DE3D6C485D9F}" type="pres">
      <dgm:prSet presAssocID="{4FA9B04C-E61C-4E4E-939C-62A87BB5CA22}" presName="vert1" presStyleCnt="0"/>
      <dgm:spPr/>
    </dgm:pt>
  </dgm:ptLst>
  <dgm:cxnLst>
    <dgm:cxn modelId="{CA002D0E-546D-47F5-8380-05658CA12E3B}" type="presOf" srcId="{F3B32EB8-310C-4F40-952E-0079DA0686CD}" destId="{027C3D0E-8FA7-4357-A976-9D9152901096}" srcOrd="0" destOrd="0" presId="urn:microsoft.com/office/officeart/2008/layout/LinedList"/>
    <dgm:cxn modelId="{AC74150F-77AB-4A0F-8ED3-FF85604725A1}" srcId="{C65055EA-4D16-4C3F-B6A4-2810BF9E091D}" destId="{4B6B0142-E664-4F64-BF26-FA0D411EF113}" srcOrd="1" destOrd="0" parTransId="{F9ED058A-CE08-4FE7-BB2C-1E2361DAD382}" sibTransId="{33C39B44-8A9A-42A6-88F4-B3286F4BD71D}"/>
    <dgm:cxn modelId="{3B54881D-A1C2-4CF2-9F59-3F10F2BE0F98}" srcId="{C65055EA-4D16-4C3F-B6A4-2810BF9E091D}" destId="{4FA9B04C-E61C-4E4E-939C-62A87BB5CA22}" srcOrd="2" destOrd="0" parTransId="{524B3F2D-B197-4EDB-AC87-1E39E3124169}" sibTransId="{97261769-271D-47E1-9487-B367172162A4}"/>
    <dgm:cxn modelId="{DBEFD965-B246-41F7-ACC8-9BC17FE3E334}" srcId="{C65055EA-4D16-4C3F-B6A4-2810BF9E091D}" destId="{F3B32EB8-310C-4F40-952E-0079DA0686CD}" srcOrd="0" destOrd="0" parTransId="{1F8D2B9D-6F2D-4541-A8EF-766B637DEFA1}" sibTransId="{D5689A42-D0F6-4F78-B7A5-3B65BC150378}"/>
    <dgm:cxn modelId="{3FCEC35A-2ECA-4E5A-9FE9-B1EC56D7E6A2}" type="presOf" srcId="{C65055EA-4D16-4C3F-B6A4-2810BF9E091D}" destId="{BE1EF08D-C5EA-4E14-A926-321E43BFEDF9}" srcOrd="0" destOrd="0" presId="urn:microsoft.com/office/officeart/2008/layout/LinedList"/>
    <dgm:cxn modelId="{EEEAC58E-9FC5-4C92-B219-E38B5EC44B8E}" type="presOf" srcId="{4B6B0142-E664-4F64-BF26-FA0D411EF113}" destId="{484A31F3-F4E1-48A3-9E29-1A89F16FB826}" srcOrd="0" destOrd="0" presId="urn:microsoft.com/office/officeart/2008/layout/LinedList"/>
    <dgm:cxn modelId="{4DAD01A4-8F9E-46D7-995A-92B0395F02D4}" type="presOf" srcId="{4FA9B04C-E61C-4E4E-939C-62A87BB5CA22}" destId="{9BD86ED5-5062-4E2A-ACAF-A5A08DCFA638}" srcOrd="0" destOrd="0" presId="urn:microsoft.com/office/officeart/2008/layout/LinedList"/>
    <dgm:cxn modelId="{0CAA8931-B394-46BE-8461-507F2DE55742}" type="presParOf" srcId="{BE1EF08D-C5EA-4E14-A926-321E43BFEDF9}" destId="{89F3466E-E7AA-469B-A394-9CF516F335AD}" srcOrd="0" destOrd="0" presId="urn:microsoft.com/office/officeart/2008/layout/LinedList"/>
    <dgm:cxn modelId="{7EFEABEB-7536-40C9-8106-D7A1278E37DD}" type="presParOf" srcId="{BE1EF08D-C5EA-4E14-A926-321E43BFEDF9}" destId="{DB50FC52-CD70-4024-AF50-77FA78F99349}" srcOrd="1" destOrd="0" presId="urn:microsoft.com/office/officeart/2008/layout/LinedList"/>
    <dgm:cxn modelId="{C9E35BAC-E224-4A7C-A0CA-9B86655177D9}" type="presParOf" srcId="{DB50FC52-CD70-4024-AF50-77FA78F99349}" destId="{027C3D0E-8FA7-4357-A976-9D9152901096}" srcOrd="0" destOrd="0" presId="urn:microsoft.com/office/officeart/2008/layout/LinedList"/>
    <dgm:cxn modelId="{A933B3B2-3ABC-46AA-A280-944275BCA9DB}" type="presParOf" srcId="{DB50FC52-CD70-4024-AF50-77FA78F99349}" destId="{096E5ABC-F822-43AF-884E-42007B57B848}" srcOrd="1" destOrd="0" presId="urn:microsoft.com/office/officeart/2008/layout/LinedList"/>
    <dgm:cxn modelId="{6C911BEF-A3F9-48B9-ADAC-9B6ABBDE7543}" type="presParOf" srcId="{BE1EF08D-C5EA-4E14-A926-321E43BFEDF9}" destId="{FB9DDF3A-8133-4009-A6E1-328F78784497}" srcOrd="2" destOrd="0" presId="urn:microsoft.com/office/officeart/2008/layout/LinedList"/>
    <dgm:cxn modelId="{C5699D98-B3A9-49B0-837F-E18E71133858}" type="presParOf" srcId="{BE1EF08D-C5EA-4E14-A926-321E43BFEDF9}" destId="{EF6727CA-1F26-4EB7-97E8-067BE60CB34B}" srcOrd="3" destOrd="0" presId="urn:microsoft.com/office/officeart/2008/layout/LinedList"/>
    <dgm:cxn modelId="{4736779D-93D7-479A-B1B0-1C3A98B291C2}" type="presParOf" srcId="{EF6727CA-1F26-4EB7-97E8-067BE60CB34B}" destId="{484A31F3-F4E1-48A3-9E29-1A89F16FB826}" srcOrd="0" destOrd="0" presId="urn:microsoft.com/office/officeart/2008/layout/LinedList"/>
    <dgm:cxn modelId="{289BFB91-A005-4C3E-A4CB-74AD0675695E}" type="presParOf" srcId="{EF6727CA-1F26-4EB7-97E8-067BE60CB34B}" destId="{2052D591-1A23-4BCD-A352-FD28B2AE6742}" srcOrd="1" destOrd="0" presId="urn:microsoft.com/office/officeart/2008/layout/LinedList"/>
    <dgm:cxn modelId="{4FE3D0F1-5EFB-4373-92B4-F5BA64D4A5B8}" type="presParOf" srcId="{BE1EF08D-C5EA-4E14-A926-321E43BFEDF9}" destId="{1C8BE899-437D-471C-8197-5933534A5402}" srcOrd="4" destOrd="0" presId="urn:microsoft.com/office/officeart/2008/layout/LinedList"/>
    <dgm:cxn modelId="{D57E39D0-F301-4FBC-9636-DBB2AA04CA6B}" type="presParOf" srcId="{BE1EF08D-C5EA-4E14-A926-321E43BFEDF9}" destId="{8D014F31-625E-4AAC-B52A-6791012CD745}" srcOrd="5" destOrd="0" presId="urn:microsoft.com/office/officeart/2008/layout/LinedList"/>
    <dgm:cxn modelId="{2EDD4B5C-7FD9-4884-AEC0-D595827D79FD}" type="presParOf" srcId="{8D014F31-625E-4AAC-B52A-6791012CD745}" destId="{9BD86ED5-5062-4E2A-ACAF-A5A08DCFA638}" srcOrd="0" destOrd="0" presId="urn:microsoft.com/office/officeart/2008/layout/LinedList"/>
    <dgm:cxn modelId="{89EA0D3D-51AC-4D7C-91E5-24F332633CF5}" type="presParOf" srcId="{8D014F31-625E-4AAC-B52A-6791012CD745}" destId="{4040A2C7-E388-407D-9F87-DE3D6C485D9F}"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A381663-B21B-46FA-96FF-6BF2A3C2DF71}"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US"/>
        </a:p>
      </dgm:t>
    </dgm:pt>
    <dgm:pt modelId="{D6FF1057-7776-4EDC-92ED-9D67906310E6}">
      <dgm:prSet custT="1"/>
      <dgm:spPr/>
      <dgm:t>
        <a:bodyPr/>
        <a:lstStyle/>
        <a:p>
          <a:pPr>
            <a:spcAft>
              <a:spcPts val="1200"/>
            </a:spcAft>
          </a:pPr>
          <a:r>
            <a:rPr lang="en-US" sz="2400" dirty="0" err="1"/>
            <a:t>LockdownSkepticism</a:t>
          </a:r>
          <a:endParaRPr lang="en-US" sz="2400" dirty="0"/>
        </a:p>
      </dgm:t>
    </dgm:pt>
    <dgm:pt modelId="{4B8101A5-79E8-45C0-8401-E1FA5518777B}" type="parTrans" cxnId="{ED665F0C-DF70-401C-B007-59DED6B8B5D1}">
      <dgm:prSet/>
      <dgm:spPr/>
      <dgm:t>
        <a:bodyPr/>
        <a:lstStyle/>
        <a:p>
          <a:endParaRPr lang="en-US"/>
        </a:p>
      </dgm:t>
    </dgm:pt>
    <dgm:pt modelId="{D1461B5B-A722-42E0-A532-7D08AAB664A0}" type="sibTrans" cxnId="{ED665F0C-DF70-401C-B007-59DED6B8B5D1}">
      <dgm:prSet/>
      <dgm:spPr/>
      <dgm:t>
        <a:bodyPr/>
        <a:lstStyle/>
        <a:p>
          <a:endParaRPr lang="en-US"/>
        </a:p>
      </dgm:t>
    </dgm:pt>
    <dgm:pt modelId="{CE887D46-F087-4444-9FD1-661B264AC503}">
      <dgm:prSet custT="1"/>
      <dgm:spPr/>
      <dgm:t>
        <a:bodyPr/>
        <a:lstStyle/>
        <a:p>
          <a:pPr>
            <a:spcAft>
              <a:spcPts val="1200"/>
            </a:spcAft>
          </a:pPr>
          <a:r>
            <a:rPr lang="en-US" sz="2400" dirty="0" err="1"/>
            <a:t>DebateVaccines</a:t>
          </a:r>
          <a:endParaRPr lang="en-US" sz="2400" dirty="0"/>
        </a:p>
      </dgm:t>
    </dgm:pt>
    <dgm:pt modelId="{79AFFE5E-D459-46F3-BA6C-45C0C68DAF32}" type="parTrans" cxnId="{CD394D8F-078A-4880-AF89-857A0CE3E6BA}">
      <dgm:prSet/>
      <dgm:spPr/>
      <dgm:t>
        <a:bodyPr/>
        <a:lstStyle/>
        <a:p>
          <a:endParaRPr lang="en-US"/>
        </a:p>
      </dgm:t>
    </dgm:pt>
    <dgm:pt modelId="{EDD763AD-A40B-49D7-B167-912DC9C44784}" type="sibTrans" cxnId="{CD394D8F-078A-4880-AF89-857A0CE3E6BA}">
      <dgm:prSet/>
      <dgm:spPr/>
      <dgm:t>
        <a:bodyPr/>
        <a:lstStyle/>
        <a:p>
          <a:endParaRPr lang="en-US"/>
        </a:p>
      </dgm:t>
    </dgm:pt>
    <dgm:pt modelId="{A4026A38-E1DE-45D1-A225-C5EEE4B5F90A}">
      <dgm:prSet custT="1"/>
      <dgm:spPr/>
      <dgm:t>
        <a:bodyPr/>
        <a:lstStyle/>
        <a:p>
          <a:pPr>
            <a:spcAft>
              <a:spcPts val="1200"/>
            </a:spcAft>
          </a:pPr>
          <a:r>
            <a:rPr lang="en-US" sz="2400" dirty="0" err="1"/>
            <a:t>TakeTheJab</a:t>
          </a:r>
          <a:endParaRPr lang="en-US" sz="2400" dirty="0"/>
        </a:p>
      </dgm:t>
    </dgm:pt>
    <dgm:pt modelId="{9ED49571-98AD-45D1-9D17-D147C24CF6BD}" type="parTrans" cxnId="{BAEC6C3B-2081-462C-ACEE-789EB2385ACF}">
      <dgm:prSet/>
      <dgm:spPr/>
      <dgm:t>
        <a:bodyPr/>
        <a:lstStyle/>
        <a:p>
          <a:endParaRPr lang="en-US"/>
        </a:p>
      </dgm:t>
    </dgm:pt>
    <dgm:pt modelId="{8A20D5BC-C2A1-4F1F-B5AB-C50985DFCDA8}" type="sibTrans" cxnId="{BAEC6C3B-2081-462C-ACEE-789EB2385ACF}">
      <dgm:prSet/>
      <dgm:spPr/>
      <dgm:t>
        <a:bodyPr/>
        <a:lstStyle/>
        <a:p>
          <a:endParaRPr lang="en-US"/>
        </a:p>
      </dgm:t>
    </dgm:pt>
    <dgm:pt modelId="{8CA1C71A-850A-456E-A7B6-2FB8EF19C11A}">
      <dgm:prSet custT="1"/>
      <dgm:spPr/>
      <dgm:t>
        <a:bodyPr/>
        <a:lstStyle/>
        <a:p>
          <a:pPr>
            <a:spcAft>
              <a:spcPts val="1200"/>
            </a:spcAft>
          </a:pPr>
          <a:r>
            <a:rPr lang="en-US" sz="2400" dirty="0"/>
            <a:t>Conspiracy</a:t>
          </a:r>
        </a:p>
      </dgm:t>
    </dgm:pt>
    <dgm:pt modelId="{5722A357-6FB9-4821-98DB-7E459196165E}" type="parTrans" cxnId="{59056103-4335-4749-942D-BCBC14EA3B44}">
      <dgm:prSet/>
      <dgm:spPr/>
      <dgm:t>
        <a:bodyPr/>
        <a:lstStyle/>
        <a:p>
          <a:endParaRPr lang="en-US"/>
        </a:p>
      </dgm:t>
    </dgm:pt>
    <dgm:pt modelId="{53446A1F-2622-461B-A2A2-5E3D56FF0467}" type="sibTrans" cxnId="{59056103-4335-4749-942D-BCBC14EA3B44}">
      <dgm:prSet/>
      <dgm:spPr/>
      <dgm:t>
        <a:bodyPr/>
        <a:lstStyle/>
        <a:p>
          <a:endParaRPr lang="en-US"/>
        </a:p>
      </dgm:t>
    </dgm:pt>
    <dgm:pt modelId="{606D61F9-C092-42AF-ABD3-2B3CB3031868}">
      <dgm:prSet custT="1"/>
      <dgm:spPr/>
      <dgm:t>
        <a:bodyPr/>
        <a:lstStyle/>
        <a:p>
          <a:r>
            <a:rPr lang="en-US" sz="2400" dirty="0"/>
            <a:t>Collected via Python Reddit API Wrapper (PRAW)</a:t>
          </a:r>
        </a:p>
      </dgm:t>
    </dgm:pt>
    <dgm:pt modelId="{ECAAB505-44B0-4549-92CA-CD2EB6FB67EF}" type="sibTrans" cxnId="{F9BB9043-2EA7-4462-AC11-48330FBB7895}">
      <dgm:prSet/>
      <dgm:spPr/>
      <dgm:t>
        <a:bodyPr/>
        <a:lstStyle/>
        <a:p>
          <a:endParaRPr lang="en-US"/>
        </a:p>
      </dgm:t>
    </dgm:pt>
    <dgm:pt modelId="{E18A431A-51B7-4180-A489-BDFB23ECF18E}" type="parTrans" cxnId="{F9BB9043-2EA7-4462-AC11-48330FBB7895}">
      <dgm:prSet/>
      <dgm:spPr/>
      <dgm:t>
        <a:bodyPr/>
        <a:lstStyle/>
        <a:p>
          <a:endParaRPr lang="en-US"/>
        </a:p>
      </dgm:t>
    </dgm:pt>
    <dgm:pt modelId="{E3F5EF46-80FD-4E96-AB7E-301711287EEA}">
      <dgm:prSet custT="1"/>
      <dgm:spPr/>
      <dgm:t>
        <a:bodyPr/>
        <a:lstStyle/>
        <a:p>
          <a:pPr>
            <a:spcAft>
              <a:spcPct val="35000"/>
            </a:spcAft>
          </a:pPr>
          <a:r>
            <a:rPr lang="en-US" sz="2800" dirty="0"/>
            <a:t>4 subreddits to focus on:</a:t>
          </a:r>
        </a:p>
      </dgm:t>
    </dgm:pt>
    <dgm:pt modelId="{0A8BBFB4-3A16-431A-8B2A-94A9EAC87EDF}" type="sibTrans" cxnId="{4994E0A1-723A-45C8-9549-DBCB390B045F}">
      <dgm:prSet/>
      <dgm:spPr/>
      <dgm:t>
        <a:bodyPr/>
        <a:lstStyle/>
        <a:p>
          <a:endParaRPr lang="en-US"/>
        </a:p>
      </dgm:t>
    </dgm:pt>
    <dgm:pt modelId="{924D9A6B-79E8-445B-BF5A-2254A06EA2DD}" type="parTrans" cxnId="{4994E0A1-723A-45C8-9549-DBCB390B045F}">
      <dgm:prSet/>
      <dgm:spPr/>
      <dgm:t>
        <a:bodyPr/>
        <a:lstStyle/>
        <a:p>
          <a:endParaRPr lang="en-US"/>
        </a:p>
      </dgm:t>
    </dgm:pt>
    <dgm:pt modelId="{07E997F4-CA5A-4EAD-805E-3E28FA1C9E74}" type="pres">
      <dgm:prSet presAssocID="{6A381663-B21B-46FA-96FF-6BF2A3C2DF71}" presName="Name0" presStyleCnt="0">
        <dgm:presLayoutVars>
          <dgm:dir/>
          <dgm:resizeHandles val="exact"/>
        </dgm:presLayoutVars>
      </dgm:prSet>
      <dgm:spPr/>
    </dgm:pt>
    <dgm:pt modelId="{C4660EED-4FD7-4720-AED4-75FD7E62EA95}" type="pres">
      <dgm:prSet presAssocID="{606D61F9-C092-42AF-ABD3-2B3CB3031868}" presName="node" presStyleLbl="node1" presStyleIdx="0" presStyleCnt="2" custScaleY="57111">
        <dgm:presLayoutVars>
          <dgm:bulletEnabled val="1"/>
        </dgm:presLayoutVars>
      </dgm:prSet>
      <dgm:spPr/>
    </dgm:pt>
    <dgm:pt modelId="{F14473D3-5379-4664-89E7-56294D8B25BA}" type="pres">
      <dgm:prSet presAssocID="{ECAAB505-44B0-4549-92CA-CD2EB6FB67EF}" presName="sibTrans" presStyleLbl="sibTrans2D1" presStyleIdx="0" presStyleCnt="1"/>
      <dgm:spPr/>
    </dgm:pt>
    <dgm:pt modelId="{266A48F7-7E87-498F-9DAD-6C6418C0C1E2}" type="pres">
      <dgm:prSet presAssocID="{ECAAB505-44B0-4549-92CA-CD2EB6FB67EF}" presName="connectorText" presStyleLbl="sibTrans2D1" presStyleIdx="0" presStyleCnt="1"/>
      <dgm:spPr/>
    </dgm:pt>
    <dgm:pt modelId="{2207FDA0-DA86-4FF5-8DA1-D5C7BBE7DA2A}" type="pres">
      <dgm:prSet presAssocID="{E3F5EF46-80FD-4E96-AB7E-301711287EEA}" presName="node" presStyleLbl="node1" presStyleIdx="1" presStyleCnt="2" custScaleY="128551">
        <dgm:presLayoutVars>
          <dgm:bulletEnabled val="1"/>
        </dgm:presLayoutVars>
      </dgm:prSet>
      <dgm:spPr/>
    </dgm:pt>
  </dgm:ptLst>
  <dgm:cxnLst>
    <dgm:cxn modelId="{59056103-4335-4749-942D-BCBC14EA3B44}" srcId="{E3F5EF46-80FD-4E96-AB7E-301711287EEA}" destId="{8CA1C71A-850A-456E-A7B6-2FB8EF19C11A}" srcOrd="3" destOrd="0" parTransId="{5722A357-6FB9-4821-98DB-7E459196165E}" sibTransId="{53446A1F-2622-461B-A2A2-5E3D56FF0467}"/>
    <dgm:cxn modelId="{ED665F0C-DF70-401C-B007-59DED6B8B5D1}" srcId="{E3F5EF46-80FD-4E96-AB7E-301711287EEA}" destId="{D6FF1057-7776-4EDC-92ED-9D67906310E6}" srcOrd="0" destOrd="0" parTransId="{4B8101A5-79E8-45C0-8401-E1FA5518777B}" sibTransId="{D1461B5B-A722-42E0-A532-7D08AAB664A0}"/>
    <dgm:cxn modelId="{6B21B712-2975-4EEE-98BD-2D09A15FBFD9}" type="presOf" srcId="{8CA1C71A-850A-456E-A7B6-2FB8EF19C11A}" destId="{2207FDA0-DA86-4FF5-8DA1-D5C7BBE7DA2A}" srcOrd="0" destOrd="4" presId="urn:microsoft.com/office/officeart/2005/8/layout/process1"/>
    <dgm:cxn modelId="{9BEB4923-5263-4406-98C9-1F1D26D4126E}" type="presOf" srcId="{A4026A38-E1DE-45D1-A225-C5EEE4B5F90A}" destId="{2207FDA0-DA86-4FF5-8DA1-D5C7BBE7DA2A}" srcOrd="0" destOrd="3" presId="urn:microsoft.com/office/officeart/2005/8/layout/process1"/>
    <dgm:cxn modelId="{BAEC6C3B-2081-462C-ACEE-789EB2385ACF}" srcId="{E3F5EF46-80FD-4E96-AB7E-301711287EEA}" destId="{A4026A38-E1DE-45D1-A225-C5EEE4B5F90A}" srcOrd="2" destOrd="0" parTransId="{9ED49571-98AD-45D1-9D17-D147C24CF6BD}" sibTransId="{8A20D5BC-C2A1-4F1F-B5AB-C50985DFCDA8}"/>
    <dgm:cxn modelId="{0D935E42-30B0-4D5A-B9BF-47D08AC4CB42}" type="presOf" srcId="{E3F5EF46-80FD-4E96-AB7E-301711287EEA}" destId="{2207FDA0-DA86-4FF5-8DA1-D5C7BBE7DA2A}" srcOrd="0" destOrd="0" presId="urn:microsoft.com/office/officeart/2005/8/layout/process1"/>
    <dgm:cxn modelId="{88508C43-8AEA-4C4D-A169-F31D6B2D667D}" type="presOf" srcId="{ECAAB505-44B0-4549-92CA-CD2EB6FB67EF}" destId="{266A48F7-7E87-498F-9DAD-6C6418C0C1E2}" srcOrd="1" destOrd="0" presId="urn:microsoft.com/office/officeart/2005/8/layout/process1"/>
    <dgm:cxn modelId="{F9BB9043-2EA7-4462-AC11-48330FBB7895}" srcId="{6A381663-B21B-46FA-96FF-6BF2A3C2DF71}" destId="{606D61F9-C092-42AF-ABD3-2B3CB3031868}" srcOrd="0" destOrd="0" parTransId="{E18A431A-51B7-4180-A489-BDFB23ECF18E}" sibTransId="{ECAAB505-44B0-4549-92CA-CD2EB6FB67EF}"/>
    <dgm:cxn modelId="{E39A3046-6B2D-485E-84A0-C0E057BA1702}" type="presOf" srcId="{D6FF1057-7776-4EDC-92ED-9D67906310E6}" destId="{2207FDA0-DA86-4FF5-8DA1-D5C7BBE7DA2A}" srcOrd="0" destOrd="1" presId="urn:microsoft.com/office/officeart/2005/8/layout/process1"/>
    <dgm:cxn modelId="{AC1E7E46-E320-44C1-BC65-F311B540D3D5}" type="presOf" srcId="{606D61F9-C092-42AF-ABD3-2B3CB3031868}" destId="{C4660EED-4FD7-4720-AED4-75FD7E62EA95}" srcOrd="0" destOrd="0" presId="urn:microsoft.com/office/officeart/2005/8/layout/process1"/>
    <dgm:cxn modelId="{3FDB8F4A-A2D7-401E-9009-6AFB4EE472B0}" type="presOf" srcId="{6A381663-B21B-46FA-96FF-6BF2A3C2DF71}" destId="{07E997F4-CA5A-4EAD-805E-3E28FA1C9E74}" srcOrd="0" destOrd="0" presId="urn:microsoft.com/office/officeart/2005/8/layout/process1"/>
    <dgm:cxn modelId="{8181536F-CA7A-4826-8123-12227F058ED8}" type="presOf" srcId="{ECAAB505-44B0-4549-92CA-CD2EB6FB67EF}" destId="{F14473D3-5379-4664-89E7-56294D8B25BA}" srcOrd="0" destOrd="0" presId="urn:microsoft.com/office/officeart/2005/8/layout/process1"/>
    <dgm:cxn modelId="{95DC4A89-C82D-45E6-95F8-07DDEC8BBB4D}" type="presOf" srcId="{CE887D46-F087-4444-9FD1-661B264AC503}" destId="{2207FDA0-DA86-4FF5-8DA1-D5C7BBE7DA2A}" srcOrd="0" destOrd="2" presId="urn:microsoft.com/office/officeart/2005/8/layout/process1"/>
    <dgm:cxn modelId="{CD394D8F-078A-4880-AF89-857A0CE3E6BA}" srcId="{E3F5EF46-80FD-4E96-AB7E-301711287EEA}" destId="{CE887D46-F087-4444-9FD1-661B264AC503}" srcOrd="1" destOrd="0" parTransId="{79AFFE5E-D459-46F3-BA6C-45C0C68DAF32}" sibTransId="{EDD763AD-A40B-49D7-B167-912DC9C44784}"/>
    <dgm:cxn modelId="{4994E0A1-723A-45C8-9549-DBCB390B045F}" srcId="{6A381663-B21B-46FA-96FF-6BF2A3C2DF71}" destId="{E3F5EF46-80FD-4E96-AB7E-301711287EEA}" srcOrd="1" destOrd="0" parTransId="{924D9A6B-79E8-445B-BF5A-2254A06EA2DD}" sibTransId="{0A8BBFB4-3A16-431A-8B2A-94A9EAC87EDF}"/>
    <dgm:cxn modelId="{FE2AF083-3258-4AD1-95CB-102ECCA5A12A}" type="presParOf" srcId="{07E997F4-CA5A-4EAD-805E-3E28FA1C9E74}" destId="{C4660EED-4FD7-4720-AED4-75FD7E62EA95}" srcOrd="0" destOrd="0" presId="urn:microsoft.com/office/officeart/2005/8/layout/process1"/>
    <dgm:cxn modelId="{4339DC82-27CD-40A1-B0E2-A6458E69EBC4}" type="presParOf" srcId="{07E997F4-CA5A-4EAD-805E-3E28FA1C9E74}" destId="{F14473D3-5379-4664-89E7-56294D8B25BA}" srcOrd="1" destOrd="0" presId="urn:microsoft.com/office/officeart/2005/8/layout/process1"/>
    <dgm:cxn modelId="{A36992C6-79C0-4A99-A078-BEA9D4A00917}" type="presParOf" srcId="{F14473D3-5379-4664-89E7-56294D8B25BA}" destId="{266A48F7-7E87-498F-9DAD-6C6418C0C1E2}" srcOrd="0" destOrd="0" presId="urn:microsoft.com/office/officeart/2005/8/layout/process1"/>
    <dgm:cxn modelId="{BA0B1EAE-841E-4317-A2FC-64A9331AC294}" type="presParOf" srcId="{07E997F4-CA5A-4EAD-805E-3E28FA1C9E74}" destId="{2207FDA0-DA86-4FF5-8DA1-D5C7BBE7DA2A}" srcOrd="2"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2736D73-B20C-46D7-B903-ADB6BB9FFB20}" type="doc">
      <dgm:prSet loTypeId="urn:microsoft.com/office/officeart/2005/8/layout/target3" loCatId="list" qsTypeId="urn:microsoft.com/office/officeart/2005/8/quickstyle/simple5" qsCatId="simple" csTypeId="urn:microsoft.com/office/officeart/2005/8/colors/accent1_2" csCatId="accent1" phldr="1"/>
      <dgm:spPr/>
      <dgm:t>
        <a:bodyPr/>
        <a:lstStyle/>
        <a:p>
          <a:endParaRPr lang="en-US"/>
        </a:p>
      </dgm:t>
    </dgm:pt>
    <dgm:pt modelId="{09469E81-3D2F-425A-A3E5-1A4C2973548E}">
      <dgm:prSet/>
      <dgm:spPr/>
      <dgm:t>
        <a:bodyPr/>
        <a:lstStyle/>
        <a:p>
          <a:r>
            <a:rPr lang="en-US"/>
            <a:t>Data collected for subreddit moderators and users who post submissions</a:t>
          </a:r>
        </a:p>
      </dgm:t>
    </dgm:pt>
    <dgm:pt modelId="{A754A329-CD87-4172-A6A6-EA194D04814E}" type="parTrans" cxnId="{142865AF-1A32-41CD-AE5A-0BDBBFFDED12}">
      <dgm:prSet/>
      <dgm:spPr/>
      <dgm:t>
        <a:bodyPr/>
        <a:lstStyle/>
        <a:p>
          <a:endParaRPr lang="en-US"/>
        </a:p>
      </dgm:t>
    </dgm:pt>
    <dgm:pt modelId="{7D14B262-D60D-40B8-943D-A1406551C57A}" type="sibTrans" cxnId="{142865AF-1A32-41CD-AE5A-0BDBBFFDED12}">
      <dgm:prSet/>
      <dgm:spPr/>
      <dgm:t>
        <a:bodyPr/>
        <a:lstStyle/>
        <a:p>
          <a:endParaRPr lang="en-US"/>
        </a:p>
      </dgm:t>
    </dgm:pt>
    <dgm:pt modelId="{67FD5D7C-EC0E-4554-8497-4420B8CC30A6}">
      <dgm:prSet/>
      <dgm:spPr/>
      <dgm:t>
        <a:bodyPr/>
        <a:lstStyle/>
        <a:p>
          <a:r>
            <a:rPr lang="en-US" dirty="0"/>
            <a:t>data retrieved within limit of API: 1000 records</a:t>
          </a:r>
        </a:p>
      </dgm:t>
    </dgm:pt>
    <dgm:pt modelId="{35738BC5-D51D-44FA-A044-16F02216A3CF}" type="parTrans" cxnId="{AC7D17FE-0DD5-4DFB-A037-DEB36DBB0D35}">
      <dgm:prSet/>
      <dgm:spPr/>
      <dgm:t>
        <a:bodyPr/>
        <a:lstStyle/>
        <a:p>
          <a:endParaRPr lang="en-US"/>
        </a:p>
      </dgm:t>
    </dgm:pt>
    <dgm:pt modelId="{08332574-6E0E-4F4B-B141-CF87D9382E05}" type="sibTrans" cxnId="{AC7D17FE-0DD5-4DFB-A037-DEB36DBB0D35}">
      <dgm:prSet/>
      <dgm:spPr/>
      <dgm:t>
        <a:bodyPr/>
        <a:lstStyle/>
        <a:p>
          <a:endParaRPr lang="en-US"/>
        </a:p>
      </dgm:t>
    </dgm:pt>
    <dgm:pt modelId="{7A94985C-10AE-4F1B-9FB1-47E660A4D046}">
      <dgm:prSet/>
      <dgm:spPr/>
      <dgm:t>
        <a:bodyPr/>
        <a:lstStyle/>
        <a:p>
          <a:r>
            <a:rPr lang="en-US" dirty="0"/>
            <a:t>top 10 subreddits based on karma for posts and comments</a:t>
          </a:r>
        </a:p>
      </dgm:t>
    </dgm:pt>
    <dgm:pt modelId="{CCB2C90E-0E53-472F-87BE-11732A43605D}" type="parTrans" cxnId="{695DCF93-9767-4091-A726-186AE9A63AF4}">
      <dgm:prSet/>
      <dgm:spPr/>
      <dgm:t>
        <a:bodyPr/>
        <a:lstStyle/>
        <a:p>
          <a:endParaRPr lang="en-US"/>
        </a:p>
      </dgm:t>
    </dgm:pt>
    <dgm:pt modelId="{545625ED-A7EA-4915-972A-C38A16604527}" type="sibTrans" cxnId="{695DCF93-9767-4091-A726-186AE9A63AF4}">
      <dgm:prSet/>
      <dgm:spPr/>
      <dgm:t>
        <a:bodyPr/>
        <a:lstStyle/>
        <a:p>
          <a:endParaRPr lang="en-US"/>
        </a:p>
      </dgm:t>
    </dgm:pt>
    <dgm:pt modelId="{79AFFCB1-B78F-40D9-9F9D-64304AF63DB6}" type="pres">
      <dgm:prSet presAssocID="{02736D73-B20C-46D7-B903-ADB6BB9FFB20}" presName="Name0" presStyleCnt="0">
        <dgm:presLayoutVars>
          <dgm:chMax val="7"/>
          <dgm:dir/>
          <dgm:animLvl val="lvl"/>
          <dgm:resizeHandles val="exact"/>
        </dgm:presLayoutVars>
      </dgm:prSet>
      <dgm:spPr/>
    </dgm:pt>
    <dgm:pt modelId="{946BC39A-2963-4649-9134-C9704D616DE0}" type="pres">
      <dgm:prSet presAssocID="{09469E81-3D2F-425A-A3E5-1A4C2973548E}" presName="circle1" presStyleLbl="node1" presStyleIdx="0" presStyleCnt="3"/>
      <dgm:spPr/>
    </dgm:pt>
    <dgm:pt modelId="{225665F9-940A-45B4-964A-1E66CB53728D}" type="pres">
      <dgm:prSet presAssocID="{09469E81-3D2F-425A-A3E5-1A4C2973548E}" presName="space" presStyleCnt="0"/>
      <dgm:spPr/>
    </dgm:pt>
    <dgm:pt modelId="{319A0CA3-2191-4E74-95C7-9A57F6A334EE}" type="pres">
      <dgm:prSet presAssocID="{09469E81-3D2F-425A-A3E5-1A4C2973548E}" presName="rect1" presStyleLbl="alignAcc1" presStyleIdx="0" presStyleCnt="3"/>
      <dgm:spPr/>
    </dgm:pt>
    <dgm:pt modelId="{D88A8708-949B-44D3-92AB-DC75148E2D00}" type="pres">
      <dgm:prSet presAssocID="{67FD5D7C-EC0E-4554-8497-4420B8CC30A6}" presName="vertSpace2" presStyleLbl="node1" presStyleIdx="0" presStyleCnt="3"/>
      <dgm:spPr/>
    </dgm:pt>
    <dgm:pt modelId="{D8731969-0B2F-4EFD-A16B-D4E235F7AD0A}" type="pres">
      <dgm:prSet presAssocID="{67FD5D7C-EC0E-4554-8497-4420B8CC30A6}" presName="circle2" presStyleLbl="node1" presStyleIdx="1" presStyleCnt="3"/>
      <dgm:spPr/>
    </dgm:pt>
    <dgm:pt modelId="{C3F7C12D-11BD-4321-B5E6-A3E91DF55CBF}" type="pres">
      <dgm:prSet presAssocID="{67FD5D7C-EC0E-4554-8497-4420B8CC30A6}" presName="rect2" presStyleLbl="alignAcc1" presStyleIdx="1" presStyleCnt="3"/>
      <dgm:spPr/>
    </dgm:pt>
    <dgm:pt modelId="{C3B2528C-60C4-416F-891B-67848004A1C4}" type="pres">
      <dgm:prSet presAssocID="{7A94985C-10AE-4F1B-9FB1-47E660A4D046}" presName="vertSpace3" presStyleLbl="node1" presStyleIdx="1" presStyleCnt="3"/>
      <dgm:spPr/>
    </dgm:pt>
    <dgm:pt modelId="{1A137942-214F-49A7-881F-05D02554FE2C}" type="pres">
      <dgm:prSet presAssocID="{7A94985C-10AE-4F1B-9FB1-47E660A4D046}" presName="circle3" presStyleLbl="node1" presStyleIdx="2" presStyleCnt="3"/>
      <dgm:spPr/>
    </dgm:pt>
    <dgm:pt modelId="{6683F558-679A-4B93-8454-0C9C68B18960}" type="pres">
      <dgm:prSet presAssocID="{7A94985C-10AE-4F1B-9FB1-47E660A4D046}" presName="rect3" presStyleLbl="alignAcc1" presStyleIdx="2" presStyleCnt="3"/>
      <dgm:spPr/>
    </dgm:pt>
    <dgm:pt modelId="{960AD97D-C27B-474C-BA27-C5070DA7B6E5}" type="pres">
      <dgm:prSet presAssocID="{09469E81-3D2F-425A-A3E5-1A4C2973548E}" presName="rect1ParTxNoCh" presStyleLbl="alignAcc1" presStyleIdx="2" presStyleCnt="3">
        <dgm:presLayoutVars>
          <dgm:chMax val="1"/>
          <dgm:bulletEnabled val="1"/>
        </dgm:presLayoutVars>
      </dgm:prSet>
      <dgm:spPr/>
    </dgm:pt>
    <dgm:pt modelId="{AC74C5B9-80A6-4497-8354-AFCBDADC0B9A}" type="pres">
      <dgm:prSet presAssocID="{67FD5D7C-EC0E-4554-8497-4420B8CC30A6}" presName="rect2ParTxNoCh" presStyleLbl="alignAcc1" presStyleIdx="2" presStyleCnt="3">
        <dgm:presLayoutVars>
          <dgm:chMax val="1"/>
          <dgm:bulletEnabled val="1"/>
        </dgm:presLayoutVars>
      </dgm:prSet>
      <dgm:spPr/>
    </dgm:pt>
    <dgm:pt modelId="{BA32AEC7-6B82-451F-A4F1-0AE6CDEA6CF2}" type="pres">
      <dgm:prSet presAssocID="{7A94985C-10AE-4F1B-9FB1-47E660A4D046}" presName="rect3ParTxNoCh" presStyleLbl="alignAcc1" presStyleIdx="2" presStyleCnt="3">
        <dgm:presLayoutVars>
          <dgm:chMax val="1"/>
          <dgm:bulletEnabled val="1"/>
        </dgm:presLayoutVars>
      </dgm:prSet>
      <dgm:spPr/>
    </dgm:pt>
  </dgm:ptLst>
  <dgm:cxnLst>
    <dgm:cxn modelId="{72D0ED14-6C39-441E-83C0-FBA761BF725D}" type="presOf" srcId="{67FD5D7C-EC0E-4554-8497-4420B8CC30A6}" destId="{C3F7C12D-11BD-4321-B5E6-A3E91DF55CBF}" srcOrd="0" destOrd="0" presId="urn:microsoft.com/office/officeart/2005/8/layout/target3"/>
    <dgm:cxn modelId="{8BE9A97C-9C63-46F2-AE53-F32F2CBE09F7}" type="presOf" srcId="{09469E81-3D2F-425A-A3E5-1A4C2973548E}" destId="{319A0CA3-2191-4E74-95C7-9A57F6A334EE}" srcOrd="0" destOrd="0" presId="urn:microsoft.com/office/officeart/2005/8/layout/target3"/>
    <dgm:cxn modelId="{695DCF93-9767-4091-A726-186AE9A63AF4}" srcId="{02736D73-B20C-46D7-B903-ADB6BB9FFB20}" destId="{7A94985C-10AE-4F1B-9FB1-47E660A4D046}" srcOrd="2" destOrd="0" parTransId="{CCB2C90E-0E53-472F-87BE-11732A43605D}" sibTransId="{545625ED-A7EA-4915-972A-C38A16604527}"/>
    <dgm:cxn modelId="{9EA2859B-2123-4131-A743-41BAF2DE7F09}" type="presOf" srcId="{7A94985C-10AE-4F1B-9FB1-47E660A4D046}" destId="{BA32AEC7-6B82-451F-A4F1-0AE6CDEA6CF2}" srcOrd="1" destOrd="0" presId="urn:microsoft.com/office/officeart/2005/8/layout/target3"/>
    <dgm:cxn modelId="{B17CCE9C-E39B-44CA-97B2-8B0AC5AC2C6B}" type="presOf" srcId="{02736D73-B20C-46D7-B903-ADB6BB9FFB20}" destId="{79AFFCB1-B78F-40D9-9F9D-64304AF63DB6}" srcOrd="0" destOrd="0" presId="urn:microsoft.com/office/officeart/2005/8/layout/target3"/>
    <dgm:cxn modelId="{F88221AB-D064-4355-83B9-4FFF51AB9BBC}" type="presOf" srcId="{09469E81-3D2F-425A-A3E5-1A4C2973548E}" destId="{960AD97D-C27B-474C-BA27-C5070DA7B6E5}" srcOrd="1" destOrd="0" presId="urn:microsoft.com/office/officeart/2005/8/layout/target3"/>
    <dgm:cxn modelId="{142865AF-1A32-41CD-AE5A-0BDBBFFDED12}" srcId="{02736D73-B20C-46D7-B903-ADB6BB9FFB20}" destId="{09469E81-3D2F-425A-A3E5-1A4C2973548E}" srcOrd="0" destOrd="0" parTransId="{A754A329-CD87-4172-A6A6-EA194D04814E}" sibTransId="{7D14B262-D60D-40B8-943D-A1406551C57A}"/>
    <dgm:cxn modelId="{BC9B53E2-5794-4021-A6BE-AD563D6071AE}" type="presOf" srcId="{7A94985C-10AE-4F1B-9FB1-47E660A4D046}" destId="{6683F558-679A-4B93-8454-0C9C68B18960}" srcOrd="0" destOrd="0" presId="urn:microsoft.com/office/officeart/2005/8/layout/target3"/>
    <dgm:cxn modelId="{881742FC-FCF4-4D65-9D62-52574C93677D}" type="presOf" srcId="{67FD5D7C-EC0E-4554-8497-4420B8CC30A6}" destId="{AC74C5B9-80A6-4497-8354-AFCBDADC0B9A}" srcOrd="1" destOrd="0" presId="urn:microsoft.com/office/officeart/2005/8/layout/target3"/>
    <dgm:cxn modelId="{AC7D17FE-0DD5-4DFB-A037-DEB36DBB0D35}" srcId="{02736D73-B20C-46D7-B903-ADB6BB9FFB20}" destId="{67FD5D7C-EC0E-4554-8497-4420B8CC30A6}" srcOrd="1" destOrd="0" parTransId="{35738BC5-D51D-44FA-A044-16F02216A3CF}" sibTransId="{08332574-6E0E-4F4B-B141-CF87D9382E05}"/>
    <dgm:cxn modelId="{A5EDBAB4-7BC0-4B4F-B2F3-949C1E2CD51A}" type="presParOf" srcId="{79AFFCB1-B78F-40D9-9F9D-64304AF63DB6}" destId="{946BC39A-2963-4649-9134-C9704D616DE0}" srcOrd="0" destOrd="0" presId="urn:microsoft.com/office/officeart/2005/8/layout/target3"/>
    <dgm:cxn modelId="{17F6BA27-91DD-453D-97EA-DDA34FF49796}" type="presParOf" srcId="{79AFFCB1-B78F-40D9-9F9D-64304AF63DB6}" destId="{225665F9-940A-45B4-964A-1E66CB53728D}" srcOrd="1" destOrd="0" presId="urn:microsoft.com/office/officeart/2005/8/layout/target3"/>
    <dgm:cxn modelId="{A4617697-E7F8-4D3C-9B89-276C8C1F037C}" type="presParOf" srcId="{79AFFCB1-B78F-40D9-9F9D-64304AF63DB6}" destId="{319A0CA3-2191-4E74-95C7-9A57F6A334EE}" srcOrd="2" destOrd="0" presId="urn:microsoft.com/office/officeart/2005/8/layout/target3"/>
    <dgm:cxn modelId="{8BAE226B-402A-4395-815F-043292994E99}" type="presParOf" srcId="{79AFFCB1-B78F-40D9-9F9D-64304AF63DB6}" destId="{D88A8708-949B-44D3-92AB-DC75148E2D00}" srcOrd="3" destOrd="0" presId="urn:microsoft.com/office/officeart/2005/8/layout/target3"/>
    <dgm:cxn modelId="{00B6624A-A0E9-4D84-BC39-6EB8B74902BA}" type="presParOf" srcId="{79AFFCB1-B78F-40D9-9F9D-64304AF63DB6}" destId="{D8731969-0B2F-4EFD-A16B-D4E235F7AD0A}" srcOrd="4" destOrd="0" presId="urn:microsoft.com/office/officeart/2005/8/layout/target3"/>
    <dgm:cxn modelId="{08B119DD-3352-4D35-9EE3-55D679B01FEA}" type="presParOf" srcId="{79AFFCB1-B78F-40D9-9F9D-64304AF63DB6}" destId="{C3F7C12D-11BD-4321-B5E6-A3E91DF55CBF}" srcOrd="5" destOrd="0" presId="urn:microsoft.com/office/officeart/2005/8/layout/target3"/>
    <dgm:cxn modelId="{7AB69817-1B18-4B58-B864-3815F0A45897}" type="presParOf" srcId="{79AFFCB1-B78F-40D9-9F9D-64304AF63DB6}" destId="{C3B2528C-60C4-416F-891B-67848004A1C4}" srcOrd="6" destOrd="0" presId="urn:microsoft.com/office/officeart/2005/8/layout/target3"/>
    <dgm:cxn modelId="{C783B959-A7B3-4D38-8001-66132CC3CBDC}" type="presParOf" srcId="{79AFFCB1-B78F-40D9-9F9D-64304AF63DB6}" destId="{1A137942-214F-49A7-881F-05D02554FE2C}" srcOrd="7" destOrd="0" presId="urn:microsoft.com/office/officeart/2005/8/layout/target3"/>
    <dgm:cxn modelId="{7F5CB954-2F58-44EE-8CF5-CDC024938013}" type="presParOf" srcId="{79AFFCB1-B78F-40D9-9F9D-64304AF63DB6}" destId="{6683F558-679A-4B93-8454-0C9C68B18960}" srcOrd="8" destOrd="0" presId="urn:microsoft.com/office/officeart/2005/8/layout/target3"/>
    <dgm:cxn modelId="{A2CDB835-A425-47DD-B1BD-03CFA4EAE715}" type="presParOf" srcId="{79AFFCB1-B78F-40D9-9F9D-64304AF63DB6}" destId="{960AD97D-C27B-474C-BA27-C5070DA7B6E5}" srcOrd="9" destOrd="0" presId="urn:microsoft.com/office/officeart/2005/8/layout/target3"/>
    <dgm:cxn modelId="{AE02BEA5-0644-4153-AE5E-FB302F3E451A}" type="presParOf" srcId="{79AFFCB1-B78F-40D9-9F9D-64304AF63DB6}" destId="{AC74C5B9-80A6-4497-8354-AFCBDADC0B9A}" srcOrd="10" destOrd="0" presId="urn:microsoft.com/office/officeart/2005/8/layout/target3"/>
    <dgm:cxn modelId="{0437D1DC-D242-409A-803D-5D656B1C8B29}" type="presParOf" srcId="{79AFFCB1-B78F-40D9-9F9D-64304AF63DB6}" destId="{BA32AEC7-6B82-451F-A4F1-0AE6CDEA6CF2}" srcOrd="11" destOrd="0" presId="urn:microsoft.com/office/officeart/2005/8/layout/targe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C102F9D-4022-4A33-B207-764AD82C828F}"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A531AE76-00B0-4C34-AAB8-6C2C76F007AB}">
      <dgm:prSet/>
      <dgm:spPr/>
      <dgm:t>
        <a:bodyPr/>
        <a:lstStyle/>
        <a:p>
          <a:r>
            <a:rPr lang="en-US" dirty="0"/>
            <a:t>55 moderators - no crossovers in moderation </a:t>
          </a:r>
        </a:p>
      </dgm:t>
    </dgm:pt>
    <dgm:pt modelId="{E7AC109D-1C5A-487E-AF7B-26D957B39EA7}" type="parTrans" cxnId="{3C1E0EE2-C78B-402B-81B9-A89CAD45684F}">
      <dgm:prSet/>
      <dgm:spPr/>
      <dgm:t>
        <a:bodyPr/>
        <a:lstStyle/>
        <a:p>
          <a:endParaRPr lang="en-US"/>
        </a:p>
      </dgm:t>
    </dgm:pt>
    <dgm:pt modelId="{A99C17A8-1EDC-4A5F-9135-D6A0E8F66D79}" type="sibTrans" cxnId="{3C1E0EE2-C78B-402B-81B9-A89CAD45684F}">
      <dgm:prSet/>
      <dgm:spPr/>
      <dgm:t>
        <a:bodyPr/>
        <a:lstStyle/>
        <a:p>
          <a:endParaRPr lang="en-US"/>
        </a:p>
      </dgm:t>
    </dgm:pt>
    <dgm:pt modelId="{1E4AD340-E13B-494F-9DC2-788AC3A757E7}">
      <dgm:prSet/>
      <dgm:spPr/>
      <dgm:t>
        <a:bodyPr/>
        <a:lstStyle/>
        <a:p>
          <a:r>
            <a:rPr lang="en-US" dirty="0"/>
            <a:t>1302 users, 1259 unique</a:t>
          </a:r>
        </a:p>
      </dgm:t>
    </dgm:pt>
    <dgm:pt modelId="{556750FA-8F9F-42FB-947B-D8D73B2F80E3}" type="parTrans" cxnId="{0BC1F07D-B372-4B4F-AC86-CE679E7A7F77}">
      <dgm:prSet/>
      <dgm:spPr/>
      <dgm:t>
        <a:bodyPr/>
        <a:lstStyle/>
        <a:p>
          <a:endParaRPr lang="en-US"/>
        </a:p>
      </dgm:t>
    </dgm:pt>
    <dgm:pt modelId="{3472E7AB-76EF-42B3-9615-132E1AB00BDD}" type="sibTrans" cxnId="{0BC1F07D-B372-4B4F-AC86-CE679E7A7F77}">
      <dgm:prSet/>
      <dgm:spPr/>
      <dgm:t>
        <a:bodyPr/>
        <a:lstStyle/>
        <a:p>
          <a:endParaRPr lang="en-US"/>
        </a:p>
      </dgm:t>
    </dgm:pt>
    <dgm:pt modelId="{18BABC1C-1BC8-495F-ABE0-0517629BAD73}">
      <dgm:prSet/>
      <dgm:spPr/>
      <dgm:t>
        <a:bodyPr/>
        <a:lstStyle/>
        <a:p>
          <a:r>
            <a:rPr lang="en-US" dirty="0"/>
            <a:t>6 users posted to three, 31 posted to two</a:t>
          </a:r>
        </a:p>
      </dgm:t>
    </dgm:pt>
    <dgm:pt modelId="{5FC378D4-F3B2-4436-9569-A4BC344F33AE}" type="parTrans" cxnId="{B1D05DAF-77BA-43DC-A695-BE0BE3D3511C}">
      <dgm:prSet/>
      <dgm:spPr/>
      <dgm:t>
        <a:bodyPr/>
        <a:lstStyle/>
        <a:p>
          <a:endParaRPr lang="en-US"/>
        </a:p>
      </dgm:t>
    </dgm:pt>
    <dgm:pt modelId="{43331779-A097-4283-95C8-D1E0B5249DDD}" type="sibTrans" cxnId="{B1D05DAF-77BA-43DC-A695-BE0BE3D3511C}">
      <dgm:prSet/>
      <dgm:spPr/>
      <dgm:t>
        <a:bodyPr/>
        <a:lstStyle/>
        <a:p>
          <a:endParaRPr lang="en-US"/>
        </a:p>
      </dgm:t>
    </dgm:pt>
    <dgm:pt modelId="{E2CDE3F1-2D03-4C94-A715-39C023868C57}" type="pres">
      <dgm:prSet presAssocID="{5C102F9D-4022-4A33-B207-764AD82C828F}" presName="diagram" presStyleCnt="0">
        <dgm:presLayoutVars>
          <dgm:dir/>
          <dgm:resizeHandles val="exact"/>
        </dgm:presLayoutVars>
      </dgm:prSet>
      <dgm:spPr/>
    </dgm:pt>
    <dgm:pt modelId="{D9B6FDEB-C991-4D14-872D-E4BC8A70DF88}" type="pres">
      <dgm:prSet presAssocID="{A531AE76-00B0-4C34-AAB8-6C2C76F007AB}" presName="node" presStyleLbl="node1" presStyleIdx="0" presStyleCnt="3">
        <dgm:presLayoutVars>
          <dgm:bulletEnabled val="1"/>
        </dgm:presLayoutVars>
      </dgm:prSet>
      <dgm:spPr/>
    </dgm:pt>
    <dgm:pt modelId="{308174D6-CE38-431E-A2D7-861954FFFBA4}" type="pres">
      <dgm:prSet presAssocID="{A99C17A8-1EDC-4A5F-9135-D6A0E8F66D79}" presName="sibTrans" presStyleCnt="0"/>
      <dgm:spPr/>
    </dgm:pt>
    <dgm:pt modelId="{4F4F9EEA-A92F-4FF1-AC59-B57E4CE3694E}" type="pres">
      <dgm:prSet presAssocID="{1E4AD340-E13B-494F-9DC2-788AC3A757E7}" presName="node" presStyleLbl="node1" presStyleIdx="1" presStyleCnt="3">
        <dgm:presLayoutVars>
          <dgm:bulletEnabled val="1"/>
        </dgm:presLayoutVars>
      </dgm:prSet>
      <dgm:spPr/>
    </dgm:pt>
    <dgm:pt modelId="{816E4671-F2B3-41C1-A8C1-928D29C218B5}" type="pres">
      <dgm:prSet presAssocID="{3472E7AB-76EF-42B3-9615-132E1AB00BDD}" presName="sibTrans" presStyleCnt="0"/>
      <dgm:spPr/>
    </dgm:pt>
    <dgm:pt modelId="{B804E421-011F-4D6E-BA34-897D3A398E91}" type="pres">
      <dgm:prSet presAssocID="{18BABC1C-1BC8-495F-ABE0-0517629BAD73}" presName="node" presStyleLbl="node1" presStyleIdx="2" presStyleCnt="3">
        <dgm:presLayoutVars>
          <dgm:bulletEnabled val="1"/>
        </dgm:presLayoutVars>
      </dgm:prSet>
      <dgm:spPr/>
    </dgm:pt>
  </dgm:ptLst>
  <dgm:cxnLst>
    <dgm:cxn modelId="{A2124D21-EF69-49D5-AA18-855A99803E08}" type="presOf" srcId="{5C102F9D-4022-4A33-B207-764AD82C828F}" destId="{E2CDE3F1-2D03-4C94-A715-39C023868C57}" srcOrd="0" destOrd="0" presId="urn:microsoft.com/office/officeart/2005/8/layout/default"/>
    <dgm:cxn modelId="{80CEFD5B-2D21-4347-A31B-98F870F8FF07}" type="presOf" srcId="{1E4AD340-E13B-494F-9DC2-788AC3A757E7}" destId="{4F4F9EEA-A92F-4FF1-AC59-B57E4CE3694E}" srcOrd="0" destOrd="0" presId="urn:microsoft.com/office/officeart/2005/8/layout/default"/>
    <dgm:cxn modelId="{0BC1F07D-B372-4B4F-AC86-CE679E7A7F77}" srcId="{5C102F9D-4022-4A33-B207-764AD82C828F}" destId="{1E4AD340-E13B-494F-9DC2-788AC3A757E7}" srcOrd="1" destOrd="0" parTransId="{556750FA-8F9F-42FB-947B-D8D73B2F80E3}" sibTransId="{3472E7AB-76EF-42B3-9615-132E1AB00BDD}"/>
    <dgm:cxn modelId="{B1D05DAF-77BA-43DC-A695-BE0BE3D3511C}" srcId="{5C102F9D-4022-4A33-B207-764AD82C828F}" destId="{18BABC1C-1BC8-495F-ABE0-0517629BAD73}" srcOrd="2" destOrd="0" parTransId="{5FC378D4-F3B2-4436-9569-A4BC344F33AE}" sibTransId="{43331779-A097-4283-95C8-D1E0B5249DDD}"/>
    <dgm:cxn modelId="{3307C2CB-AB16-4A3A-8702-7D60405637A9}" type="presOf" srcId="{18BABC1C-1BC8-495F-ABE0-0517629BAD73}" destId="{B804E421-011F-4D6E-BA34-897D3A398E91}" srcOrd="0" destOrd="0" presId="urn:microsoft.com/office/officeart/2005/8/layout/default"/>
    <dgm:cxn modelId="{3C1E0EE2-C78B-402B-81B9-A89CAD45684F}" srcId="{5C102F9D-4022-4A33-B207-764AD82C828F}" destId="{A531AE76-00B0-4C34-AAB8-6C2C76F007AB}" srcOrd="0" destOrd="0" parTransId="{E7AC109D-1C5A-487E-AF7B-26D957B39EA7}" sibTransId="{A99C17A8-1EDC-4A5F-9135-D6A0E8F66D79}"/>
    <dgm:cxn modelId="{6E09F9EB-87A9-47D0-9DDE-EA66FE3B1332}" type="presOf" srcId="{A531AE76-00B0-4C34-AAB8-6C2C76F007AB}" destId="{D9B6FDEB-C991-4D14-872D-E4BC8A70DF88}" srcOrd="0" destOrd="0" presId="urn:microsoft.com/office/officeart/2005/8/layout/default"/>
    <dgm:cxn modelId="{88762D21-53E1-4FE1-B463-9900B9FC8A9D}" type="presParOf" srcId="{E2CDE3F1-2D03-4C94-A715-39C023868C57}" destId="{D9B6FDEB-C991-4D14-872D-E4BC8A70DF88}" srcOrd="0" destOrd="0" presId="urn:microsoft.com/office/officeart/2005/8/layout/default"/>
    <dgm:cxn modelId="{A86AB4EC-5285-460B-9B54-DB540A012461}" type="presParOf" srcId="{E2CDE3F1-2D03-4C94-A715-39C023868C57}" destId="{308174D6-CE38-431E-A2D7-861954FFFBA4}" srcOrd="1" destOrd="0" presId="urn:microsoft.com/office/officeart/2005/8/layout/default"/>
    <dgm:cxn modelId="{F582BEF9-5F22-4A84-9E5C-6C120CD80F41}" type="presParOf" srcId="{E2CDE3F1-2D03-4C94-A715-39C023868C57}" destId="{4F4F9EEA-A92F-4FF1-AC59-B57E4CE3694E}" srcOrd="2" destOrd="0" presId="urn:microsoft.com/office/officeart/2005/8/layout/default"/>
    <dgm:cxn modelId="{0DDA2F18-9409-4563-BDE6-0727331D6C56}" type="presParOf" srcId="{E2CDE3F1-2D03-4C94-A715-39C023868C57}" destId="{816E4671-F2B3-41C1-A8C1-928D29C218B5}" srcOrd="3" destOrd="0" presId="urn:microsoft.com/office/officeart/2005/8/layout/default"/>
    <dgm:cxn modelId="{CC1593E8-E1E6-43CF-8B62-C921AF0AC1C9}" type="presParOf" srcId="{E2CDE3F1-2D03-4C94-A715-39C023868C57}" destId="{B804E421-011F-4D6E-BA34-897D3A398E91}" srcOrd="4" destOrd="0" presId="urn:microsoft.com/office/officeart/2005/8/layout/defaul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D034298-01F4-457B-BEE5-519250696492}" type="doc">
      <dgm:prSet loTypeId="urn:microsoft.com/office/officeart/2016/7/layout/LinearArrowProcessNumbered" loCatId="process" qsTypeId="urn:microsoft.com/office/officeart/2005/8/quickstyle/simple1" qsCatId="simple" csTypeId="urn:microsoft.com/office/officeart/2005/8/colors/accent1_2" csCatId="accent1"/>
      <dgm:spPr/>
      <dgm:t>
        <a:bodyPr/>
        <a:lstStyle/>
        <a:p>
          <a:endParaRPr lang="en-US"/>
        </a:p>
      </dgm:t>
    </dgm:pt>
    <dgm:pt modelId="{B8A6A3AD-8846-4215-BCA7-612880DE132F}">
      <dgm:prSet custT="1"/>
      <dgm:spPr/>
      <dgm:t>
        <a:bodyPr/>
        <a:lstStyle/>
        <a:p>
          <a:r>
            <a:rPr lang="en-US" sz="2100" dirty="0"/>
            <a:t>Pull moderator and user data for subreddits uncovered in exploration</a:t>
          </a:r>
        </a:p>
      </dgm:t>
    </dgm:pt>
    <dgm:pt modelId="{9AE22D70-B5E3-4ED3-B6EA-8CDEBE19B583}" type="parTrans" cxnId="{E92F454D-0727-46B8-8958-342009370602}">
      <dgm:prSet/>
      <dgm:spPr/>
      <dgm:t>
        <a:bodyPr/>
        <a:lstStyle/>
        <a:p>
          <a:endParaRPr lang="en-US"/>
        </a:p>
      </dgm:t>
    </dgm:pt>
    <dgm:pt modelId="{34498EBE-FA34-4E57-A0EF-72FE34A0ECCC}" type="sibTrans" cxnId="{E92F454D-0727-46B8-8958-342009370602}">
      <dgm:prSet phldrT="1" phldr="0"/>
      <dgm:spPr/>
      <dgm:t>
        <a:bodyPr/>
        <a:lstStyle/>
        <a:p>
          <a:r>
            <a:rPr lang="en-US"/>
            <a:t>1</a:t>
          </a:r>
        </a:p>
      </dgm:t>
    </dgm:pt>
    <dgm:pt modelId="{2E78743D-708D-48B6-8525-A0D9C1248CD8}">
      <dgm:prSet/>
      <dgm:spPr/>
      <dgm:t>
        <a:bodyPr/>
        <a:lstStyle/>
        <a:p>
          <a:r>
            <a:rPr lang="en-US" dirty="0"/>
            <a:t>Get second level of network graph to see how further connections feed back</a:t>
          </a:r>
        </a:p>
      </dgm:t>
    </dgm:pt>
    <dgm:pt modelId="{4610324A-2934-4E18-8236-15A3FF616EFE}" type="parTrans" cxnId="{16ADA03B-6559-431F-A016-7E453865D84D}">
      <dgm:prSet/>
      <dgm:spPr/>
      <dgm:t>
        <a:bodyPr/>
        <a:lstStyle/>
        <a:p>
          <a:endParaRPr lang="en-US"/>
        </a:p>
      </dgm:t>
    </dgm:pt>
    <dgm:pt modelId="{BEE2873A-CE25-48EE-9EF3-1D63EBBEEA63}" type="sibTrans" cxnId="{16ADA03B-6559-431F-A016-7E453865D84D}">
      <dgm:prSet phldrT="2" phldr="0"/>
      <dgm:spPr/>
      <dgm:t>
        <a:bodyPr/>
        <a:lstStyle/>
        <a:p>
          <a:r>
            <a:rPr lang="en-US"/>
            <a:t>2</a:t>
          </a:r>
        </a:p>
      </dgm:t>
    </dgm:pt>
    <dgm:pt modelId="{6F8034B0-FA7A-41EA-894B-857127076879}">
      <dgm:prSet/>
      <dgm:spPr/>
      <dgm:t>
        <a:bodyPr/>
        <a:lstStyle/>
        <a:p>
          <a:r>
            <a:rPr lang="en-US"/>
            <a:t>Explore content of posts to see how often messages are repeated word frequencies</a:t>
          </a:r>
        </a:p>
      </dgm:t>
    </dgm:pt>
    <dgm:pt modelId="{B615E980-3D1B-45E8-9A0E-193E7010ED80}" type="parTrans" cxnId="{AA7F84E3-7736-48D3-A662-36BE06522030}">
      <dgm:prSet/>
      <dgm:spPr/>
      <dgm:t>
        <a:bodyPr/>
        <a:lstStyle/>
        <a:p>
          <a:endParaRPr lang="en-US"/>
        </a:p>
      </dgm:t>
    </dgm:pt>
    <dgm:pt modelId="{DBBB96BB-8AD5-45D0-B954-E63A6BA728B5}" type="sibTrans" cxnId="{AA7F84E3-7736-48D3-A662-36BE06522030}">
      <dgm:prSet phldrT="3" phldr="0"/>
      <dgm:spPr/>
      <dgm:t>
        <a:bodyPr/>
        <a:lstStyle/>
        <a:p>
          <a:r>
            <a:rPr lang="en-US"/>
            <a:t>3</a:t>
          </a:r>
        </a:p>
      </dgm:t>
    </dgm:pt>
    <dgm:pt modelId="{7DE6A1E3-390B-4E64-8D7B-EB753DC97417}" type="pres">
      <dgm:prSet presAssocID="{1D034298-01F4-457B-BEE5-519250696492}" presName="linearFlow" presStyleCnt="0">
        <dgm:presLayoutVars>
          <dgm:dir/>
          <dgm:animLvl val="lvl"/>
          <dgm:resizeHandles val="exact"/>
        </dgm:presLayoutVars>
      </dgm:prSet>
      <dgm:spPr/>
    </dgm:pt>
    <dgm:pt modelId="{8ECB91E9-6147-4936-B544-34F54ECA8AEC}" type="pres">
      <dgm:prSet presAssocID="{B8A6A3AD-8846-4215-BCA7-612880DE132F}" presName="compositeNode" presStyleCnt="0"/>
      <dgm:spPr/>
    </dgm:pt>
    <dgm:pt modelId="{4E0DCB5E-6C8D-482F-987A-41F707C976E9}" type="pres">
      <dgm:prSet presAssocID="{B8A6A3AD-8846-4215-BCA7-612880DE132F}" presName="parTx" presStyleLbl="node1" presStyleIdx="0" presStyleCnt="0">
        <dgm:presLayoutVars>
          <dgm:chMax val="0"/>
          <dgm:chPref val="0"/>
          <dgm:bulletEnabled val="1"/>
        </dgm:presLayoutVars>
      </dgm:prSet>
      <dgm:spPr/>
    </dgm:pt>
    <dgm:pt modelId="{931F77F3-8EC4-40B7-8E16-F6289C5BCED5}" type="pres">
      <dgm:prSet presAssocID="{B8A6A3AD-8846-4215-BCA7-612880DE132F}" presName="parSh" presStyleCnt="0"/>
      <dgm:spPr/>
    </dgm:pt>
    <dgm:pt modelId="{1671C376-E4BE-4FDE-9856-7B5F01AC864B}" type="pres">
      <dgm:prSet presAssocID="{B8A6A3AD-8846-4215-BCA7-612880DE132F}" presName="lineNode" presStyleLbl="alignAccFollowNode1" presStyleIdx="0" presStyleCnt="9"/>
      <dgm:spPr/>
    </dgm:pt>
    <dgm:pt modelId="{B259B079-F37E-4272-8417-B21BB045D7A5}" type="pres">
      <dgm:prSet presAssocID="{B8A6A3AD-8846-4215-BCA7-612880DE132F}" presName="lineArrowNode" presStyleLbl="alignAccFollowNode1" presStyleIdx="1" presStyleCnt="9"/>
      <dgm:spPr/>
    </dgm:pt>
    <dgm:pt modelId="{9822831F-C92A-4446-BE8E-2C7C2DEFAACC}" type="pres">
      <dgm:prSet presAssocID="{34498EBE-FA34-4E57-A0EF-72FE34A0ECCC}" presName="sibTransNodeCircle" presStyleLbl="alignNode1" presStyleIdx="0" presStyleCnt="3">
        <dgm:presLayoutVars>
          <dgm:chMax val="0"/>
          <dgm:bulletEnabled/>
        </dgm:presLayoutVars>
      </dgm:prSet>
      <dgm:spPr/>
    </dgm:pt>
    <dgm:pt modelId="{8CC2B42B-0133-4B4D-87B2-8B3F106132D8}" type="pres">
      <dgm:prSet presAssocID="{34498EBE-FA34-4E57-A0EF-72FE34A0ECCC}" presName="spacerBetweenCircleAndCallout" presStyleCnt="0">
        <dgm:presLayoutVars/>
      </dgm:prSet>
      <dgm:spPr/>
    </dgm:pt>
    <dgm:pt modelId="{4E5201B0-577E-43B2-ABE1-4AB33BC6772A}" type="pres">
      <dgm:prSet presAssocID="{B8A6A3AD-8846-4215-BCA7-612880DE132F}" presName="nodeText" presStyleLbl="alignAccFollowNode1" presStyleIdx="2" presStyleCnt="9">
        <dgm:presLayoutVars>
          <dgm:bulletEnabled val="1"/>
        </dgm:presLayoutVars>
      </dgm:prSet>
      <dgm:spPr/>
    </dgm:pt>
    <dgm:pt modelId="{C143FC5B-B686-4C41-A442-CCA739ED0B0B}" type="pres">
      <dgm:prSet presAssocID="{34498EBE-FA34-4E57-A0EF-72FE34A0ECCC}" presName="sibTransComposite" presStyleCnt="0"/>
      <dgm:spPr/>
    </dgm:pt>
    <dgm:pt modelId="{F18F111D-7B53-4BC2-8A7B-E7EE39B6B27C}" type="pres">
      <dgm:prSet presAssocID="{2E78743D-708D-48B6-8525-A0D9C1248CD8}" presName="compositeNode" presStyleCnt="0"/>
      <dgm:spPr/>
    </dgm:pt>
    <dgm:pt modelId="{40AC83A4-EF1F-4A73-A845-B3EC03FBFD8D}" type="pres">
      <dgm:prSet presAssocID="{2E78743D-708D-48B6-8525-A0D9C1248CD8}" presName="parTx" presStyleLbl="node1" presStyleIdx="0" presStyleCnt="0">
        <dgm:presLayoutVars>
          <dgm:chMax val="0"/>
          <dgm:chPref val="0"/>
          <dgm:bulletEnabled val="1"/>
        </dgm:presLayoutVars>
      </dgm:prSet>
      <dgm:spPr/>
    </dgm:pt>
    <dgm:pt modelId="{B63C3747-F555-4730-AE3A-917ECA9C22DB}" type="pres">
      <dgm:prSet presAssocID="{2E78743D-708D-48B6-8525-A0D9C1248CD8}" presName="parSh" presStyleCnt="0"/>
      <dgm:spPr/>
    </dgm:pt>
    <dgm:pt modelId="{510FE451-7086-4A66-A252-720DEA1C1CB9}" type="pres">
      <dgm:prSet presAssocID="{2E78743D-708D-48B6-8525-A0D9C1248CD8}" presName="lineNode" presStyleLbl="alignAccFollowNode1" presStyleIdx="3" presStyleCnt="9"/>
      <dgm:spPr/>
    </dgm:pt>
    <dgm:pt modelId="{73476F50-ABC9-4E39-AFA2-168134770206}" type="pres">
      <dgm:prSet presAssocID="{2E78743D-708D-48B6-8525-A0D9C1248CD8}" presName="lineArrowNode" presStyleLbl="alignAccFollowNode1" presStyleIdx="4" presStyleCnt="9"/>
      <dgm:spPr/>
    </dgm:pt>
    <dgm:pt modelId="{9BC22424-FF34-4A7A-A794-B82B27CE0B59}" type="pres">
      <dgm:prSet presAssocID="{BEE2873A-CE25-48EE-9EF3-1D63EBBEEA63}" presName="sibTransNodeCircle" presStyleLbl="alignNode1" presStyleIdx="1" presStyleCnt="3">
        <dgm:presLayoutVars>
          <dgm:chMax val="0"/>
          <dgm:bulletEnabled/>
        </dgm:presLayoutVars>
      </dgm:prSet>
      <dgm:spPr/>
    </dgm:pt>
    <dgm:pt modelId="{52B9FBA1-710D-40F5-B2A0-A53DDA595D59}" type="pres">
      <dgm:prSet presAssocID="{BEE2873A-CE25-48EE-9EF3-1D63EBBEEA63}" presName="spacerBetweenCircleAndCallout" presStyleCnt="0">
        <dgm:presLayoutVars/>
      </dgm:prSet>
      <dgm:spPr/>
    </dgm:pt>
    <dgm:pt modelId="{2F692BB9-8795-4B4E-B858-7AF9022C3B3B}" type="pres">
      <dgm:prSet presAssocID="{2E78743D-708D-48B6-8525-A0D9C1248CD8}" presName="nodeText" presStyleLbl="alignAccFollowNode1" presStyleIdx="5" presStyleCnt="9">
        <dgm:presLayoutVars>
          <dgm:bulletEnabled val="1"/>
        </dgm:presLayoutVars>
      </dgm:prSet>
      <dgm:spPr/>
    </dgm:pt>
    <dgm:pt modelId="{189DE2C2-BF16-47D6-ACCA-5E7D51C86564}" type="pres">
      <dgm:prSet presAssocID="{BEE2873A-CE25-48EE-9EF3-1D63EBBEEA63}" presName="sibTransComposite" presStyleCnt="0"/>
      <dgm:spPr/>
    </dgm:pt>
    <dgm:pt modelId="{C59F2A23-3BDB-4227-B304-BB8AF78D5A4C}" type="pres">
      <dgm:prSet presAssocID="{6F8034B0-FA7A-41EA-894B-857127076879}" presName="compositeNode" presStyleCnt="0"/>
      <dgm:spPr/>
    </dgm:pt>
    <dgm:pt modelId="{7DCB3CAA-F59F-44D5-A23E-0DF0490F5760}" type="pres">
      <dgm:prSet presAssocID="{6F8034B0-FA7A-41EA-894B-857127076879}" presName="parTx" presStyleLbl="node1" presStyleIdx="0" presStyleCnt="0">
        <dgm:presLayoutVars>
          <dgm:chMax val="0"/>
          <dgm:chPref val="0"/>
          <dgm:bulletEnabled val="1"/>
        </dgm:presLayoutVars>
      </dgm:prSet>
      <dgm:spPr/>
    </dgm:pt>
    <dgm:pt modelId="{31C16EF3-455C-4A42-9FC8-A8500935FE09}" type="pres">
      <dgm:prSet presAssocID="{6F8034B0-FA7A-41EA-894B-857127076879}" presName="parSh" presStyleCnt="0"/>
      <dgm:spPr/>
    </dgm:pt>
    <dgm:pt modelId="{8600601B-23C4-453D-9072-4B19A3BF27BA}" type="pres">
      <dgm:prSet presAssocID="{6F8034B0-FA7A-41EA-894B-857127076879}" presName="lineNode" presStyleLbl="alignAccFollowNode1" presStyleIdx="6" presStyleCnt="9"/>
      <dgm:spPr/>
    </dgm:pt>
    <dgm:pt modelId="{3B77FAD8-23C8-4C18-ABFC-DC8474D94C5B}" type="pres">
      <dgm:prSet presAssocID="{6F8034B0-FA7A-41EA-894B-857127076879}" presName="lineArrowNode" presStyleLbl="alignAccFollowNode1" presStyleIdx="7" presStyleCnt="9"/>
      <dgm:spPr/>
    </dgm:pt>
    <dgm:pt modelId="{EA5FD2CF-0223-4AA3-852C-B19FFC37B5B4}" type="pres">
      <dgm:prSet presAssocID="{DBBB96BB-8AD5-45D0-B954-E63A6BA728B5}" presName="sibTransNodeCircle" presStyleLbl="alignNode1" presStyleIdx="2" presStyleCnt="3">
        <dgm:presLayoutVars>
          <dgm:chMax val="0"/>
          <dgm:bulletEnabled/>
        </dgm:presLayoutVars>
      </dgm:prSet>
      <dgm:spPr/>
    </dgm:pt>
    <dgm:pt modelId="{2BDF6DA3-55D6-4394-850B-28121CB586F0}" type="pres">
      <dgm:prSet presAssocID="{DBBB96BB-8AD5-45D0-B954-E63A6BA728B5}" presName="spacerBetweenCircleAndCallout" presStyleCnt="0">
        <dgm:presLayoutVars/>
      </dgm:prSet>
      <dgm:spPr/>
    </dgm:pt>
    <dgm:pt modelId="{464FE597-5C4D-4DC6-81FA-E685EDCB3C9B}" type="pres">
      <dgm:prSet presAssocID="{6F8034B0-FA7A-41EA-894B-857127076879}" presName="nodeText" presStyleLbl="alignAccFollowNode1" presStyleIdx="8" presStyleCnt="9">
        <dgm:presLayoutVars>
          <dgm:bulletEnabled val="1"/>
        </dgm:presLayoutVars>
      </dgm:prSet>
      <dgm:spPr/>
    </dgm:pt>
  </dgm:ptLst>
  <dgm:cxnLst>
    <dgm:cxn modelId="{4171F117-0B6B-4181-8431-E69CC6016598}" type="presOf" srcId="{1D034298-01F4-457B-BEE5-519250696492}" destId="{7DE6A1E3-390B-4E64-8D7B-EB753DC97417}" srcOrd="0" destOrd="0" presId="urn:microsoft.com/office/officeart/2016/7/layout/LinearArrowProcessNumbered"/>
    <dgm:cxn modelId="{16ADA03B-6559-431F-A016-7E453865D84D}" srcId="{1D034298-01F4-457B-BEE5-519250696492}" destId="{2E78743D-708D-48B6-8525-A0D9C1248CD8}" srcOrd="1" destOrd="0" parTransId="{4610324A-2934-4E18-8236-15A3FF616EFE}" sibTransId="{BEE2873A-CE25-48EE-9EF3-1D63EBBEEA63}"/>
    <dgm:cxn modelId="{E92F454D-0727-46B8-8958-342009370602}" srcId="{1D034298-01F4-457B-BEE5-519250696492}" destId="{B8A6A3AD-8846-4215-BCA7-612880DE132F}" srcOrd="0" destOrd="0" parTransId="{9AE22D70-B5E3-4ED3-B6EA-8CDEBE19B583}" sibTransId="{34498EBE-FA34-4E57-A0EF-72FE34A0ECCC}"/>
    <dgm:cxn modelId="{70A37371-44ED-4EAE-A348-8D046C98D6FD}" type="presOf" srcId="{2E78743D-708D-48B6-8525-A0D9C1248CD8}" destId="{2F692BB9-8795-4B4E-B858-7AF9022C3B3B}" srcOrd="0" destOrd="0" presId="urn:microsoft.com/office/officeart/2016/7/layout/LinearArrowProcessNumbered"/>
    <dgm:cxn modelId="{BA2F5F92-ED4E-413E-B786-4CF2C566DF50}" type="presOf" srcId="{34498EBE-FA34-4E57-A0EF-72FE34A0ECCC}" destId="{9822831F-C92A-4446-BE8E-2C7C2DEFAACC}" srcOrd="0" destOrd="0" presId="urn:microsoft.com/office/officeart/2016/7/layout/LinearArrowProcessNumbered"/>
    <dgm:cxn modelId="{6385D797-32FE-4424-AC0A-F390AE1ABB94}" type="presOf" srcId="{DBBB96BB-8AD5-45D0-B954-E63A6BA728B5}" destId="{EA5FD2CF-0223-4AA3-852C-B19FFC37B5B4}" srcOrd="0" destOrd="0" presId="urn:microsoft.com/office/officeart/2016/7/layout/LinearArrowProcessNumbered"/>
    <dgm:cxn modelId="{C3A25FBF-AB43-4CF0-AAD8-6BD8AE009842}" type="presOf" srcId="{6F8034B0-FA7A-41EA-894B-857127076879}" destId="{464FE597-5C4D-4DC6-81FA-E685EDCB3C9B}" srcOrd="0" destOrd="0" presId="urn:microsoft.com/office/officeart/2016/7/layout/LinearArrowProcessNumbered"/>
    <dgm:cxn modelId="{D2F5E3C9-0B92-43C9-85B2-0B91AEB1254D}" type="presOf" srcId="{BEE2873A-CE25-48EE-9EF3-1D63EBBEEA63}" destId="{9BC22424-FF34-4A7A-A794-B82B27CE0B59}" srcOrd="0" destOrd="0" presId="urn:microsoft.com/office/officeart/2016/7/layout/LinearArrowProcessNumbered"/>
    <dgm:cxn modelId="{AA7F84E3-7736-48D3-A662-36BE06522030}" srcId="{1D034298-01F4-457B-BEE5-519250696492}" destId="{6F8034B0-FA7A-41EA-894B-857127076879}" srcOrd="2" destOrd="0" parTransId="{B615E980-3D1B-45E8-9A0E-193E7010ED80}" sibTransId="{DBBB96BB-8AD5-45D0-B954-E63A6BA728B5}"/>
    <dgm:cxn modelId="{CD6C90E7-C371-454D-AB27-5820C8F4FF9C}" type="presOf" srcId="{B8A6A3AD-8846-4215-BCA7-612880DE132F}" destId="{4E5201B0-577E-43B2-ABE1-4AB33BC6772A}" srcOrd="0" destOrd="0" presId="urn:microsoft.com/office/officeart/2016/7/layout/LinearArrowProcessNumbered"/>
    <dgm:cxn modelId="{2794E2D1-21E1-4F9E-BB8C-38BAFEF03375}" type="presParOf" srcId="{7DE6A1E3-390B-4E64-8D7B-EB753DC97417}" destId="{8ECB91E9-6147-4936-B544-34F54ECA8AEC}" srcOrd="0" destOrd="0" presId="urn:microsoft.com/office/officeart/2016/7/layout/LinearArrowProcessNumbered"/>
    <dgm:cxn modelId="{C77BD694-A407-43A0-AC67-407513D10723}" type="presParOf" srcId="{8ECB91E9-6147-4936-B544-34F54ECA8AEC}" destId="{4E0DCB5E-6C8D-482F-987A-41F707C976E9}" srcOrd="0" destOrd="0" presId="urn:microsoft.com/office/officeart/2016/7/layout/LinearArrowProcessNumbered"/>
    <dgm:cxn modelId="{036E1A63-ABC9-44A8-BB0F-821676B86386}" type="presParOf" srcId="{8ECB91E9-6147-4936-B544-34F54ECA8AEC}" destId="{931F77F3-8EC4-40B7-8E16-F6289C5BCED5}" srcOrd="1" destOrd="0" presId="urn:microsoft.com/office/officeart/2016/7/layout/LinearArrowProcessNumbered"/>
    <dgm:cxn modelId="{75304993-FD8A-4FE8-9996-C91E89E2D35D}" type="presParOf" srcId="{931F77F3-8EC4-40B7-8E16-F6289C5BCED5}" destId="{1671C376-E4BE-4FDE-9856-7B5F01AC864B}" srcOrd="0" destOrd="0" presId="urn:microsoft.com/office/officeart/2016/7/layout/LinearArrowProcessNumbered"/>
    <dgm:cxn modelId="{2FC35D62-A8D9-4E8D-8BB2-60994C975D92}" type="presParOf" srcId="{931F77F3-8EC4-40B7-8E16-F6289C5BCED5}" destId="{B259B079-F37E-4272-8417-B21BB045D7A5}" srcOrd="1" destOrd="0" presId="urn:microsoft.com/office/officeart/2016/7/layout/LinearArrowProcessNumbered"/>
    <dgm:cxn modelId="{70D79004-9D80-4836-B877-694B72499A81}" type="presParOf" srcId="{931F77F3-8EC4-40B7-8E16-F6289C5BCED5}" destId="{9822831F-C92A-4446-BE8E-2C7C2DEFAACC}" srcOrd="2" destOrd="0" presId="urn:microsoft.com/office/officeart/2016/7/layout/LinearArrowProcessNumbered"/>
    <dgm:cxn modelId="{46E5149C-0D18-43C9-B528-4700C6821DF9}" type="presParOf" srcId="{931F77F3-8EC4-40B7-8E16-F6289C5BCED5}" destId="{8CC2B42B-0133-4B4D-87B2-8B3F106132D8}" srcOrd="3" destOrd="0" presId="urn:microsoft.com/office/officeart/2016/7/layout/LinearArrowProcessNumbered"/>
    <dgm:cxn modelId="{6089C9A0-6AA4-43C7-B1D4-77D58535A722}" type="presParOf" srcId="{8ECB91E9-6147-4936-B544-34F54ECA8AEC}" destId="{4E5201B0-577E-43B2-ABE1-4AB33BC6772A}" srcOrd="2" destOrd="0" presId="urn:microsoft.com/office/officeart/2016/7/layout/LinearArrowProcessNumbered"/>
    <dgm:cxn modelId="{A9FEF5C7-1AC2-4707-84E3-91F3C4275EAD}" type="presParOf" srcId="{7DE6A1E3-390B-4E64-8D7B-EB753DC97417}" destId="{C143FC5B-B686-4C41-A442-CCA739ED0B0B}" srcOrd="1" destOrd="0" presId="urn:microsoft.com/office/officeart/2016/7/layout/LinearArrowProcessNumbered"/>
    <dgm:cxn modelId="{E5B0A5EF-FDA0-4B9C-AC4F-35731B89B566}" type="presParOf" srcId="{7DE6A1E3-390B-4E64-8D7B-EB753DC97417}" destId="{F18F111D-7B53-4BC2-8A7B-E7EE39B6B27C}" srcOrd="2" destOrd="0" presId="urn:microsoft.com/office/officeart/2016/7/layout/LinearArrowProcessNumbered"/>
    <dgm:cxn modelId="{7635549F-C8C3-48E7-A949-AD183275164C}" type="presParOf" srcId="{F18F111D-7B53-4BC2-8A7B-E7EE39B6B27C}" destId="{40AC83A4-EF1F-4A73-A845-B3EC03FBFD8D}" srcOrd="0" destOrd="0" presId="urn:microsoft.com/office/officeart/2016/7/layout/LinearArrowProcessNumbered"/>
    <dgm:cxn modelId="{94EFAF41-0172-4015-9C98-CE221C28E32A}" type="presParOf" srcId="{F18F111D-7B53-4BC2-8A7B-E7EE39B6B27C}" destId="{B63C3747-F555-4730-AE3A-917ECA9C22DB}" srcOrd="1" destOrd="0" presId="urn:microsoft.com/office/officeart/2016/7/layout/LinearArrowProcessNumbered"/>
    <dgm:cxn modelId="{C78EFB22-9C47-4304-9A95-2353C5060793}" type="presParOf" srcId="{B63C3747-F555-4730-AE3A-917ECA9C22DB}" destId="{510FE451-7086-4A66-A252-720DEA1C1CB9}" srcOrd="0" destOrd="0" presId="urn:microsoft.com/office/officeart/2016/7/layout/LinearArrowProcessNumbered"/>
    <dgm:cxn modelId="{33A6E1B0-6F7B-403E-9FE5-6B4A981E560C}" type="presParOf" srcId="{B63C3747-F555-4730-AE3A-917ECA9C22DB}" destId="{73476F50-ABC9-4E39-AFA2-168134770206}" srcOrd="1" destOrd="0" presId="urn:microsoft.com/office/officeart/2016/7/layout/LinearArrowProcessNumbered"/>
    <dgm:cxn modelId="{3E0F5C22-1457-488D-8DEE-5ED35B5D4141}" type="presParOf" srcId="{B63C3747-F555-4730-AE3A-917ECA9C22DB}" destId="{9BC22424-FF34-4A7A-A794-B82B27CE0B59}" srcOrd="2" destOrd="0" presId="urn:microsoft.com/office/officeart/2016/7/layout/LinearArrowProcessNumbered"/>
    <dgm:cxn modelId="{0B5A1D20-BA99-4D47-8DA7-0DC5DDA61CDD}" type="presParOf" srcId="{B63C3747-F555-4730-AE3A-917ECA9C22DB}" destId="{52B9FBA1-710D-40F5-B2A0-A53DDA595D59}" srcOrd="3" destOrd="0" presId="urn:microsoft.com/office/officeart/2016/7/layout/LinearArrowProcessNumbered"/>
    <dgm:cxn modelId="{FED342D2-4654-42C1-89E7-CCD1884E07F3}" type="presParOf" srcId="{F18F111D-7B53-4BC2-8A7B-E7EE39B6B27C}" destId="{2F692BB9-8795-4B4E-B858-7AF9022C3B3B}" srcOrd="2" destOrd="0" presId="urn:microsoft.com/office/officeart/2016/7/layout/LinearArrowProcessNumbered"/>
    <dgm:cxn modelId="{C7567AEC-A30F-4520-8B23-5ECFA2B8C26F}" type="presParOf" srcId="{7DE6A1E3-390B-4E64-8D7B-EB753DC97417}" destId="{189DE2C2-BF16-47D6-ACCA-5E7D51C86564}" srcOrd="3" destOrd="0" presId="urn:microsoft.com/office/officeart/2016/7/layout/LinearArrowProcessNumbered"/>
    <dgm:cxn modelId="{4C6BD476-379C-4405-8912-F105142B790B}" type="presParOf" srcId="{7DE6A1E3-390B-4E64-8D7B-EB753DC97417}" destId="{C59F2A23-3BDB-4227-B304-BB8AF78D5A4C}" srcOrd="4" destOrd="0" presId="urn:microsoft.com/office/officeart/2016/7/layout/LinearArrowProcessNumbered"/>
    <dgm:cxn modelId="{93874DA3-6804-4F1C-9F3A-A745970E837E}" type="presParOf" srcId="{C59F2A23-3BDB-4227-B304-BB8AF78D5A4C}" destId="{7DCB3CAA-F59F-44D5-A23E-0DF0490F5760}" srcOrd="0" destOrd="0" presId="urn:microsoft.com/office/officeart/2016/7/layout/LinearArrowProcessNumbered"/>
    <dgm:cxn modelId="{A8F4B4C7-51D1-4137-8772-054A8F3B5610}" type="presParOf" srcId="{C59F2A23-3BDB-4227-B304-BB8AF78D5A4C}" destId="{31C16EF3-455C-4A42-9FC8-A8500935FE09}" srcOrd="1" destOrd="0" presId="urn:microsoft.com/office/officeart/2016/7/layout/LinearArrowProcessNumbered"/>
    <dgm:cxn modelId="{165B28D5-0D81-4B80-9374-D86BE1091F81}" type="presParOf" srcId="{31C16EF3-455C-4A42-9FC8-A8500935FE09}" destId="{8600601B-23C4-453D-9072-4B19A3BF27BA}" srcOrd="0" destOrd="0" presId="urn:microsoft.com/office/officeart/2016/7/layout/LinearArrowProcessNumbered"/>
    <dgm:cxn modelId="{5E366804-8ED6-4391-A5ED-8399234A98A8}" type="presParOf" srcId="{31C16EF3-455C-4A42-9FC8-A8500935FE09}" destId="{3B77FAD8-23C8-4C18-ABFC-DC8474D94C5B}" srcOrd="1" destOrd="0" presId="urn:microsoft.com/office/officeart/2016/7/layout/LinearArrowProcessNumbered"/>
    <dgm:cxn modelId="{CEE0BEDD-D509-4710-9A98-2286B1C20581}" type="presParOf" srcId="{31C16EF3-455C-4A42-9FC8-A8500935FE09}" destId="{EA5FD2CF-0223-4AA3-852C-B19FFC37B5B4}" srcOrd="2" destOrd="0" presId="urn:microsoft.com/office/officeart/2016/7/layout/LinearArrowProcessNumbered"/>
    <dgm:cxn modelId="{968F71B4-FCD2-4220-8C44-D2882D2031AF}" type="presParOf" srcId="{31C16EF3-455C-4A42-9FC8-A8500935FE09}" destId="{2BDF6DA3-55D6-4394-850B-28121CB586F0}" srcOrd="3" destOrd="0" presId="urn:microsoft.com/office/officeart/2016/7/layout/LinearArrowProcessNumbered"/>
    <dgm:cxn modelId="{6137BFAD-99F4-449B-8638-DDD77FCD40CE}" type="presParOf" srcId="{C59F2A23-3BDB-4227-B304-BB8AF78D5A4C}" destId="{464FE597-5C4D-4DC6-81FA-E685EDCB3C9B}" srcOrd="2" destOrd="0" presId="urn:microsoft.com/office/officeart/2016/7/layout/LinearArrow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F3466E-E7AA-469B-A394-9CF516F335AD}">
      <dsp:nvSpPr>
        <dsp:cNvPr id="0" name=""/>
        <dsp:cNvSpPr/>
      </dsp:nvSpPr>
      <dsp:spPr>
        <a:xfrm>
          <a:off x="0" y="1604"/>
          <a:ext cx="10906125" cy="0"/>
        </a:xfrm>
        <a:prstGeom prst="lin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27C3D0E-8FA7-4357-A976-9D9152901096}">
      <dsp:nvSpPr>
        <dsp:cNvPr id="0" name=""/>
        <dsp:cNvSpPr/>
      </dsp:nvSpPr>
      <dsp:spPr>
        <a:xfrm>
          <a:off x="0" y="1604"/>
          <a:ext cx="10906125" cy="10943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dirty="0"/>
            <a:t>August 25, 2021 Reddit co-founder Steve Huffman comments on the situation and supports dissent of opinion related to COVID vaccination.</a:t>
          </a:r>
        </a:p>
      </dsp:txBody>
      <dsp:txXfrm>
        <a:off x="0" y="1604"/>
        <a:ext cx="10906125" cy="1094305"/>
      </dsp:txXfrm>
    </dsp:sp>
    <dsp:sp modelId="{FB9DDF3A-8133-4009-A6E1-328F78784497}">
      <dsp:nvSpPr>
        <dsp:cNvPr id="0" name=""/>
        <dsp:cNvSpPr/>
      </dsp:nvSpPr>
      <dsp:spPr>
        <a:xfrm>
          <a:off x="0" y="1095909"/>
          <a:ext cx="10906125" cy="0"/>
        </a:xfrm>
        <a:prstGeom prst="line">
          <a:avLst/>
        </a:prstGeom>
        <a:solidFill>
          <a:schemeClr val="accent3">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84A31F3-F4E1-48A3-9E29-1A89F16FB826}">
      <dsp:nvSpPr>
        <dsp:cNvPr id="0" name=""/>
        <dsp:cNvSpPr/>
      </dsp:nvSpPr>
      <dsp:spPr>
        <a:xfrm>
          <a:off x="0" y="1095909"/>
          <a:ext cx="10906125" cy="10943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dirty="0"/>
            <a:t>September 1, 2021 Reddit banned the subreddit </a:t>
          </a:r>
          <a:r>
            <a:rPr lang="en-US" sz="2600" b="1" kern="1200" dirty="0" err="1"/>
            <a:t>NoNewNormal</a:t>
          </a:r>
          <a:endParaRPr lang="en-US" sz="2600" b="1" kern="1200" dirty="0"/>
        </a:p>
      </dsp:txBody>
      <dsp:txXfrm>
        <a:off x="0" y="1095909"/>
        <a:ext cx="10906125" cy="1094305"/>
      </dsp:txXfrm>
    </dsp:sp>
    <dsp:sp modelId="{1C8BE899-437D-471C-8197-5933534A5402}">
      <dsp:nvSpPr>
        <dsp:cNvPr id="0" name=""/>
        <dsp:cNvSpPr/>
      </dsp:nvSpPr>
      <dsp:spPr>
        <a:xfrm>
          <a:off x="0" y="2190215"/>
          <a:ext cx="10906125" cy="0"/>
        </a:xfrm>
        <a:prstGeom prst="line">
          <a:avLst/>
        </a:prstGeom>
        <a:solidFill>
          <a:schemeClr val="accent4">
            <a:hueOff val="0"/>
            <a:satOff val="0"/>
            <a:lumOff val="0"/>
            <a:alphaOff val="0"/>
          </a:schemeClr>
        </a:solidFill>
        <a:ln w="19050"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BD86ED5-5062-4E2A-ACAF-A5A08DCFA638}">
      <dsp:nvSpPr>
        <dsp:cNvPr id="0" name=""/>
        <dsp:cNvSpPr/>
      </dsp:nvSpPr>
      <dsp:spPr>
        <a:xfrm>
          <a:off x="0" y="2190215"/>
          <a:ext cx="10906125" cy="10943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dirty="0"/>
            <a:t>54 other subreddits were quarantined, requiring click-through confirmation to view</a:t>
          </a:r>
        </a:p>
      </dsp:txBody>
      <dsp:txXfrm>
        <a:off x="0" y="2190215"/>
        <a:ext cx="10906125" cy="109430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660EED-4FD7-4720-AED4-75FD7E62EA95}">
      <dsp:nvSpPr>
        <dsp:cNvPr id="0" name=""/>
        <dsp:cNvSpPr/>
      </dsp:nvSpPr>
      <dsp:spPr>
        <a:xfrm>
          <a:off x="1881" y="1196657"/>
          <a:ext cx="4012539" cy="1761668"/>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Collected via Python Reddit API Wrapper (PRAW)</a:t>
          </a:r>
        </a:p>
      </dsp:txBody>
      <dsp:txXfrm>
        <a:off x="53478" y="1248254"/>
        <a:ext cx="3909345" cy="1658474"/>
      </dsp:txXfrm>
    </dsp:sp>
    <dsp:sp modelId="{F14473D3-5379-4664-89E7-56294D8B25BA}">
      <dsp:nvSpPr>
        <dsp:cNvPr id="0" name=""/>
        <dsp:cNvSpPr/>
      </dsp:nvSpPr>
      <dsp:spPr>
        <a:xfrm>
          <a:off x="4415674" y="1579937"/>
          <a:ext cx="850658" cy="99510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955800">
            <a:lnSpc>
              <a:spcPct val="90000"/>
            </a:lnSpc>
            <a:spcBef>
              <a:spcPct val="0"/>
            </a:spcBef>
            <a:spcAft>
              <a:spcPct val="35000"/>
            </a:spcAft>
            <a:buNone/>
          </a:pPr>
          <a:endParaRPr lang="en-US" sz="4400" kern="1200"/>
        </a:p>
      </dsp:txBody>
      <dsp:txXfrm>
        <a:off x="4415674" y="1778959"/>
        <a:ext cx="595461" cy="597065"/>
      </dsp:txXfrm>
    </dsp:sp>
    <dsp:sp modelId="{2207FDA0-DA86-4FF5-8DA1-D5C7BBE7DA2A}">
      <dsp:nvSpPr>
        <dsp:cNvPr id="0" name=""/>
        <dsp:cNvSpPr/>
      </dsp:nvSpPr>
      <dsp:spPr>
        <a:xfrm>
          <a:off x="5619436" y="94824"/>
          <a:ext cx="4012539" cy="3965334"/>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4 subreddits to focus on:</a:t>
          </a:r>
        </a:p>
        <a:p>
          <a:pPr marL="228600" lvl="1" indent="-228600" algn="l" defTabSz="1066800">
            <a:lnSpc>
              <a:spcPct val="90000"/>
            </a:lnSpc>
            <a:spcBef>
              <a:spcPct val="0"/>
            </a:spcBef>
            <a:spcAft>
              <a:spcPts val="1200"/>
            </a:spcAft>
            <a:buChar char="•"/>
          </a:pPr>
          <a:r>
            <a:rPr lang="en-US" sz="2400" kern="1200" dirty="0" err="1"/>
            <a:t>LockdownSkepticism</a:t>
          </a:r>
          <a:endParaRPr lang="en-US" sz="2400" kern="1200" dirty="0"/>
        </a:p>
        <a:p>
          <a:pPr marL="228600" lvl="1" indent="-228600" algn="l" defTabSz="1066800">
            <a:lnSpc>
              <a:spcPct val="90000"/>
            </a:lnSpc>
            <a:spcBef>
              <a:spcPct val="0"/>
            </a:spcBef>
            <a:spcAft>
              <a:spcPts val="1200"/>
            </a:spcAft>
            <a:buChar char="•"/>
          </a:pPr>
          <a:r>
            <a:rPr lang="en-US" sz="2400" kern="1200" dirty="0" err="1"/>
            <a:t>DebateVaccines</a:t>
          </a:r>
          <a:endParaRPr lang="en-US" sz="2400" kern="1200" dirty="0"/>
        </a:p>
        <a:p>
          <a:pPr marL="228600" lvl="1" indent="-228600" algn="l" defTabSz="1066800">
            <a:lnSpc>
              <a:spcPct val="90000"/>
            </a:lnSpc>
            <a:spcBef>
              <a:spcPct val="0"/>
            </a:spcBef>
            <a:spcAft>
              <a:spcPts val="1200"/>
            </a:spcAft>
            <a:buChar char="•"/>
          </a:pPr>
          <a:r>
            <a:rPr lang="en-US" sz="2400" kern="1200" dirty="0" err="1"/>
            <a:t>TakeTheJab</a:t>
          </a:r>
          <a:endParaRPr lang="en-US" sz="2400" kern="1200" dirty="0"/>
        </a:p>
        <a:p>
          <a:pPr marL="228600" lvl="1" indent="-228600" algn="l" defTabSz="1066800">
            <a:lnSpc>
              <a:spcPct val="90000"/>
            </a:lnSpc>
            <a:spcBef>
              <a:spcPct val="0"/>
            </a:spcBef>
            <a:spcAft>
              <a:spcPts val="1200"/>
            </a:spcAft>
            <a:buChar char="•"/>
          </a:pPr>
          <a:r>
            <a:rPr lang="en-US" sz="2400" kern="1200" dirty="0"/>
            <a:t>Conspiracy</a:t>
          </a:r>
        </a:p>
      </dsp:txBody>
      <dsp:txXfrm>
        <a:off x="5735577" y="210965"/>
        <a:ext cx="3780257" cy="373305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6BC39A-2963-4649-9134-C9704D616DE0}">
      <dsp:nvSpPr>
        <dsp:cNvPr id="0" name=""/>
        <dsp:cNvSpPr/>
      </dsp:nvSpPr>
      <dsp:spPr>
        <a:xfrm>
          <a:off x="0" y="0"/>
          <a:ext cx="4419481" cy="4419481"/>
        </a:xfrm>
        <a:prstGeom prst="pie">
          <a:avLst>
            <a:gd name="adj1" fmla="val 5400000"/>
            <a:gd name="adj2" fmla="val 16200000"/>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sp>
    <dsp:sp modelId="{319A0CA3-2191-4E74-95C7-9A57F6A334EE}">
      <dsp:nvSpPr>
        <dsp:cNvPr id="0" name=""/>
        <dsp:cNvSpPr/>
      </dsp:nvSpPr>
      <dsp:spPr>
        <a:xfrm>
          <a:off x="2209740" y="0"/>
          <a:ext cx="6396061" cy="4419481"/>
        </a:xfrm>
        <a:prstGeom prst="rect">
          <a:avLst/>
        </a:prstGeom>
        <a:solidFill>
          <a:schemeClr val="lt1">
            <a:alpha val="90000"/>
            <a:hueOff val="0"/>
            <a:satOff val="0"/>
            <a:lumOff val="0"/>
            <a:alphaOff val="0"/>
          </a:schemeClr>
        </a:solidFill>
        <a:ln w="12700" cap="rnd" cmpd="sng" algn="ctr">
          <a:solidFill>
            <a:schemeClr val="accent1">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a:t>Data collected for subreddit moderators and users who post submissions</a:t>
          </a:r>
        </a:p>
      </dsp:txBody>
      <dsp:txXfrm>
        <a:off x="2209740" y="0"/>
        <a:ext cx="6396061" cy="1325847"/>
      </dsp:txXfrm>
    </dsp:sp>
    <dsp:sp modelId="{D8731969-0B2F-4EFD-A16B-D4E235F7AD0A}">
      <dsp:nvSpPr>
        <dsp:cNvPr id="0" name=""/>
        <dsp:cNvSpPr/>
      </dsp:nvSpPr>
      <dsp:spPr>
        <a:xfrm>
          <a:off x="773410" y="1325847"/>
          <a:ext cx="2872660" cy="2872660"/>
        </a:xfrm>
        <a:prstGeom prst="pie">
          <a:avLst>
            <a:gd name="adj1" fmla="val 5400000"/>
            <a:gd name="adj2" fmla="val 16200000"/>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sp>
    <dsp:sp modelId="{C3F7C12D-11BD-4321-B5E6-A3E91DF55CBF}">
      <dsp:nvSpPr>
        <dsp:cNvPr id="0" name=""/>
        <dsp:cNvSpPr/>
      </dsp:nvSpPr>
      <dsp:spPr>
        <a:xfrm>
          <a:off x="2209740" y="1325847"/>
          <a:ext cx="6396061" cy="2872660"/>
        </a:xfrm>
        <a:prstGeom prst="rect">
          <a:avLst/>
        </a:prstGeom>
        <a:solidFill>
          <a:schemeClr val="lt1">
            <a:alpha val="90000"/>
            <a:hueOff val="0"/>
            <a:satOff val="0"/>
            <a:lumOff val="0"/>
            <a:alphaOff val="0"/>
          </a:schemeClr>
        </a:solidFill>
        <a:ln w="12700" cap="rnd" cmpd="sng" algn="ctr">
          <a:solidFill>
            <a:schemeClr val="accent1">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data retrieved within limit of API: 1000 records</a:t>
          </a:r>
        </a:p>
      </dsp:txBody>
      <dsp:txXfrm>
        <a:off x="2209740" y="1325847"/>
        <a:ext cx="6396061" cy="1325843"/>
      </dsp:txXfrm>
    </dsp:sp>
    <dsp:sp modelId="{1A137942-214F-49A7-881F-05D02554FE2C}">
      <dsp:nvSpPr>
        <dsp:cNvPr id="0" name=""/>
        <dsp:cNvSpPr/>
      </dsp:nvSpPr>
      <dsp:spPr>
        <a:xfrm>
          <a:off x="1546819" y="2651690"/>
          <a:ext cx="1325843" cy="1325843"/>
        </a:xfrm>
        <a:prstGeom prst="pie">
          <a:avLst>
            <a:gd name="adj1" fmla="val 5400000"/>
            <a:gd name="adj2" fmla="val 16200000"/>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sp>
    <dsp:sp modelId="{6683F558-679A-4B93-8454-0C9C68B18960}">
      <dsp:nvSpPr>
        <dsp:cNvPr id="0" name=""/>
        <dsp:cNvSpPr/>
      </dsp:nvSpPr>
      <dsp:spPr>
        <a:xfrm>
          <a:off x="2209740" y="2651690"/>
          <a:ext cx="6396061" cy="1325843"/>
        </a:xfrm>
        <a:prstGeom prst="rect">
          <a:avLst/>
        </a:prstGeom>
        <a:solidFill>
          <a:schemeClr val="lt1">
            <a:alpha val="90000"/>
            <a:hueOff val="0"/>
            <a:satOff val="0"/>
            <a:lumOff val="0"/>
            <a:alphaOff val="0"/>
          </a:schemeClr>
        </a:solidFill>
        <a:ln w="12700" cap="rnd" cmpd="sng" algn="ctr">
          <a:solidFill>
            <a:schemeClr val="accent1">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top 10 subreddits based on karma for posts and comments</a:t>
          </a:r>
        </a:p>
      </dsp:txBody>
      <dsp:txXfrm>
        <a:off x="2209740" y="2651690"/>
        <a:ext cx="6396061" cy="132584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B6FDEB-C991-4D14-872D-E4BC8A70DF88}">
      <dsp:nvSpPr>
        <dsp:cNvPr id="0" name=""/>
        <dsp:cNvSpPr/>
      </dsp:nvSpPr>
      <dsp:spPr>
        <a:xfrm>
          <a:off x="0" y="822077"/>
          <a:ext cx="3130847" cy="1878508"/>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dirty="0"/>
            <a:t>55 moderators - no crossovers in moderation </a:t>
          </a:r>
        </a:p>
      </dsp:txBody>
      <dsp:txXfrm>
        <a:off x="0" y="822077"/>
        <a:ext cx="3130847" cy="1878508"/>
      </dsp:txXfrm>
    </dsp:sp>
    <dsp:sp modelId="{4F4F9EEA-A92F-4FF1-AC59-B57E4CE3694E}">
      <dsp:nvSpPr>
        <dsp:cNvPr id="0" name=""/>
        <dsp:cNvSpPr/>
      </dsp:nvSpPr>
      <dsp:spPr>
        <a:xfrm>
          <a:off x="3443932" y="822077"/>
          <a:ext cx="3130847" cy="1878508"/>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dirty="0"/>
            <a:t>1302 users, 1259 unique</a:t>
          </a:r>
        </a:p>
      </dsp:txBody>
      <dsp:txXfrm>
        <a:off x="3443932" y="822077"/>
        <a:ext cx="3130847" cy="1878508"/>
      </dsp:txXfrm>
    </dsp:sp>
    <dsp:sp modelId="{B804E421-011F-4D6E-BA34-897D3A398E91}">
      <dsp:nvSpPr>
        <dsp:cNvPr id="0" name=""/>
        <dsp:cNvSpPr/>
      </dsp:nvSpPr>
      <dsp:spPr>
        <a:xfrm>
          <a:off x="6887864" y="822077"/>
          <a:ext cx="3130847" cy="1878508"/>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dirty="0"/>
            <a:t>6 users posted to three, 31 posted to two</a:t>
          </a:r>
        </a:p>
      </dsp:txBody>
      <dsp:txXfrm>
        <a:off x="6887864" y="822077"/>
        <a:ext cx="3130847" cy="187850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71C376-E4BE-4FDE-9856-7B5F01AC864B}">
      <dsp:nvSpPr>
        <dsp:cNvPr id="0" name=""/>
        <dsp:cNvSpPr/>
      </dsp:nvSpPr>
      <dsp:spPr>
        <a:xfrm>
          <a:off x="1870659" y="1171294"/>
          <a:ext cx="1492151" cy="71"/>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259B079-F37E-4272-8417-B21BB045D7A5}">
      <dsp:nvSpPr>
        <dsp:cNvPr id="0" name=""/>
        <dsp:cNvSpPr/>
      </dsp:nvSpPr>
      <dsp:spPr>
        <a:xfrm>
          <a:off x="3452340" y="1045989"/>
          <a:ext cx="171597" cy="322107"/>
        </a:xfrm>
        <a:prstGeom prst="chevron">
          <a:avLst>
            <a:gd name="adj" fmla="val 90000"/>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822831F-C92A-4446-BE8E-2C7C2DEFAACC}">
      <dsp:nvSpPr>
        <dsp:cNvPr id="0" name=""/>
        <dsp:cNvSpPr/>
      </dsp:nvSpPr>
      <dsp:spPr>
        <a:xfrm>
          <a:off x="878378" y="365568"/>
          <a:ext cx="1611524" cy="1611524"/>
        </a:xfrm>
        <a:prstGeom prst="ellips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2536" tIns="62536" rIns="62536" bIns="62536" numCol="1" spcCol="1270" anchor="ctr" anchorCtr="0">
          <a:noAutofit/>
        </a:bodyPr>
        <a:lstStyle/>
        <a:p>
          <a:pPr marL="0" lvl="0" indent="0" algn="ctr" defTabSz="2667000">
            <a:lnSpc>
              <a:spcPct val="90000"/>
            </a:lnSpc>
            <a:spcBef>
              <a:spcPct val="0"/>
            </a:spcBef>
            <a:spcAft>
              <a:spcPct val="35000"/>
            </a:spcAft>
            <a:buNone/>
          </a:pPr>
          <a:r>
            <a:rPr lang="en-US" sz="6000" kern="1200"/>
            <a:t>1</a:t>
          </a:r>
        </a:p>
      </dsp:txBody>
      <dsp:txXfrm>
        <a:off x="1114380" y="601570"/>
        <a:ext cx="1139520" cy="1139520"/>
      </dsp:txXfrm>
    </dsp:sp>
    <dsp:sp modelId="{4E5201B0-577E-43B2-ABE1-4AB33BC6772A}">
      <dsp:nvSpPr>
        <dsp:cNvPr id="0" name=""/>
        <dsp:cNvSpPr/>
      </dsp:nvSpPr>
      <dsp:spPr>
        <a:xfrm>
          <a:off x="5469" y="2149370"/>
          <a:ext cx="3357341" cy="1965600"/>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4831" tIns="165100" rIns="264831" bIns="165100" numCol="1" spcCol="1270" anchor="t" anchorCtr="0">
          <a:noAutofit/>
        </a:bodyPr>
        <a:lstStyle/>
        <a:p>
          <a:pPr marL="0" lvl="0" indent="0" algn="l" defTabSz="933450">
            <a:lnSpc>
              <a:spcPct val="90000"/>
            </a:lnSpc>
            <a:spcBef>
              <a:spcPct val="0"/>
            </a:spcBef>
            <a:spcAft>
              <a:spcPct val="35000"/>
            </a:spcAft>
            <a:buNone/>
          </a:pPr>
          <a:r>
            <a:rPr lang="en-US" sz="2100" kern="1200" dirty="0"/>
            <a:t>Pull moderator and user data for subreddits uncovered in exploration</a:t>
          </a:r>
        </a:p>
      </dsp:txBody>
      <dsp:txXfrm>
        <a:off x="5469" y="2542490"/>
        <a:ext cx="3357341" cy="1572480"/>
      </dsp:txXfrm>
    </dsp:sp>
    <dsp:sp modelId="{510FE451-7086-4A66-A252-720DEA1C1CB9}">
      <dsp:nvSpPr>
        <dsp:cNvPr id="0" name=""/>
        <dsp:cNvSpPr/>
      </dsp:nvSpPr>
      <dsp:spPr>
        <a:xfrm>
          <a:off x="3735849" y="1171792"/>
          <a:ext cx="3357341" cy="72"/>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3476F50-ABC9-4E39-AFA2-168134770206}">
      <dsp:nvSpPr>
        <dsp:cNvPr id="0" name=""/>
        <dsp:cNvSpPr/>
      </dsp:nvSpPr>
      <dsp:spPr>
        <a:xfrm>
          <a:off x="7182720" y="1046410"/>
          <a:ext cx="171597" cy="322502"/>
        </a:xfrm>
        <a:prstGeom prst="chevron">
          <a:avLst>
            <a:gd name="adj" fmla="val 90000"/>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BC22424-FF34-4A7A-A794-B82B27CE0B59}">
      <dsp:nvSpPr>
        <dsp:cNvPr id="0" name=""/>
        <dsp:cNvSpPr/>
      </dsp:nvSpPr>
      <dsp:spPr>
        <a:xfrm>
          <a:off x="4608264" y="365572"/>
          <a:ext cx="1612511" cy="1612511"/>
        </a:xfrm>
        <a:prstGeom prst="ellips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2574" tIns="62574" rIns="62574" bIns="62574" numCol="1" spcCol="1270" anchor="ctr" anchorCtr="0">
          <a:noAutofit/>
        </a:bodyPr>
        <a:lstStyle/>
        <a:p>
          <a:pPr marL="0" lvl="0" indent="0" algn="ctr" defTabSz="2667000">
            <a:lnSpc>
              <a:spcPct val="90000"/>
            </a:lnSpc>
            <a:spcBef>
              <a:spcPct val="0"/>
            </a:spcBef>
            <a:spcAft>
              <a:spcPct val="35000"/>
            </a:spcAft>
            <a:buNone/>
          </a:pPr>
          <a:r>
            <a:rPr lang="en-US" sz="6000" kern="1200"/>
            <a:t>2</a:t>
          </a:r>
        </a:p>
      </dsp:txBody>
      <dsp:txXfrm>
        <a:off x="4844411" y="601719"/>
        <a:ext cx="1140217" cy="1140217"/>
      </dsp:txXfrm>
    </dsp:sp>
    <dsp:sp modelId="{2F692BB9-8795-4B4E-B858-7AF9022C3B3B}">
      <dsp:nvSpPr>
        <dsp:cNvPr id="0" name=""/>
        <dsp:cNvSpPr/>
      </dsp:nvSpPr>
      <dsp:spPr>
        <a:xfrm>
          <a:off x="3735849" y="2150467"/>
          <a:ext cx="3357341" cy="1965600"/>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4831" tIns="165100" rIns="264831" bIns="165100" numCol="1" spcCol="1270" anchor="t" anchorCtr="0">
          <a:noAutofit/>
        </a:bodyPr>
        <a:lstStyle/>
        <a:p>
          <a:pPr marL="0" lvl="0" indent="0" algn="l" defTabSz="933450">
            <a:lnSpc>
              <a:spcPct val="90000"/>
            </a:lnSpc>
            <a:spcBef>
              <a:spcPct val="0"/>
            </a:spcBef>
            <a:spcAft>
              <a:spcPct val="35000"/>
            </a:spcAft>
            <a:buNone/>
          </a:pPr>
          <a:r>
            <a:rPr lang="en-US" sz="2100" kern="1200" dirty="0"/>
            <a:t>Get second level of network graph to see how further connections feed back</a:t>
          </a:r>
        </a:p>
      </dsp:txBody>
      <dsp:txXfrm>
        <a:off x="3735849" y="2543587"/>
        <a:ext cx="3357341" cy="1572480"/>
      </dsp:txXfrm>
    </dsp:sp>
    <dsp:sp modelId="{8600601B-23C4-453D-9072-4B19A3BF27BA}">
      <dsp:nvSpPr>
        <dsp:cNvPr id="0" name=""/>
        <dsp:cNvSpPr/>
      </dsp:nvSpPr>
      <dsp:spPr>
        <a:xfrm>
          <a:off x="7466229" y="1171792"/>
          <a:ext cx="1678670" cy="72"/>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A5FD2CF-0223-4AA3-852C-B19FFC37B5B4}">
      <dsp:nvSpPr>
        <dsp:cNvPr id="0" name=""/>
        <dsp:cNvSpPr/>
      </dsp:nvSpPr>
      <dsp:spPr>
        <a:xfrm>
          <a:off x="8332358" y="359286"/>
          <a:ext cx="1625083" cy="1625083"/>
        </a:xfrm>
        <a:prstGeom prst="ellips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062" tIns="63062" rIns="63062" bIns="63062" numCol="1" spcCol="1270" anchor="ctr" anchorCtr="0">
          <a:noAutofit/>
        </a:bodyPr>
        <a:lstStyle/>
        <a:p>
          <a:pPr marL="0" lvl="0" indent="0" algn="ctr" defTabSz="2667000">
            <a:lnSpc>
              <a:spcPct val="90000"/>
            </a:lnSpc>
            <a:spcBef>
              <a:spcPct val="0"/>
            </a:spcBef>
            <a:spcAft>
              <a:spcPct val="35000"/>
            </a:spcAft>
            <a:buNone/>
          </a:pPr>
          <a:r>
            <a:rPr lang="en-US" sz="6000" kern="1200"/>
            <a:t>3</a:t>
          </a:r>
        </a:p>
      </dsp:txBody>
      <dsp:txXfrm>
        <a:off x="8570346" y="597274"/>
        <a:ext cx="1149107" cy="1149107"/>
      </dsp:txXfrm>
    </dsp:sp>
    <dsp:sp modelId="{464FE597-5C4D-4DC6-81FA-E685EDCB3C9B}">
      <dsp:nvSpPr>
        <dsp:cNvPr id="0" name=""/>
        <dsp:cNvSpPr/>
      </dsp:nvSpPr>
      <dsp:spPr>
        <a:xfrm>
          <a:off x="7466229" y="2150467"/>
          <a:ext cx="3357341" cy="1965600"/>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4831" tIns="165100" rIns="264831" bIns="165100" numCol="1" spcCol="1270" anchor="t" anchorCtr="0">
          <a:noAutofit/>
        </a:bodyPr>
        <a:lstStyle/>
        <a:p>
          <a:pPr marL="0" lvl="0" indent="0" algn="l" defTabSz="933450">
            <a:lnSpc>
              <a:spcPct val="90000"/>
            </a:lnSpc>
            <a:spcBef>
              <a:spcPct val="0"/>
            </a:spcBef>
            <a:spcAft>
              <a:spcPct val="35000"/>
            </a:spcAft>
            <a:buNone/>
          </a:pPr>
          <a:r>
            <a:rPr lang="en-US" sz="2100" kern="1200"/>
            <a:t>Explore content of posts to see how often messages are repeated word frequencies</a:t>
          </a:r>
        </a:p>
      </dsp:txBody>
      <dsp:txXfrm>
        <a:off x="7466229" y="2543587"/>
        <a:ext cx="3357341" cy="1572480"/>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6/7/layout/LinearArrowProcessNumbered">
  <dgm:title val="Linear Arrow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shape called UpArrowCallout. Also the nodes are connected by an arrow like shape emphasizing the process natur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3"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L"/>
      <dgm:param type="nodeVertAlign" val="t"/>
    </dgm:alg>
    <dgm:shape xmlns:r="http://schemas.openxmlformats.org/officeDocument/2006/relationships" r:blip="">
      <dgm:adjLst/>
    </dgm:shape>
    <dgm:presOf/>
    <dgm:constrLst>
      <dgm:constr type="w" for="ch" forName="compositeNode" refType="w"/>
      <dgm:constr type="h" for="ch" forName="compositeNode" op="equ"/>
      <dgm:constr type="w" for="ch" forName="sibTransComposite" refType="w" refFor="ch" refForName="compositeNode" fact="0"/>
      <dgm:constr type="w" for="des" forName="parTx"/>
      <dgm:constr type="h" for="des" forName="parTx" op="equ"/>
      <dgm:constr type="h" for="des" forName="parSh" op="equ"/>
      <dgm:constr type="w" for="des" forName="nodeText"/>
      <dgm:constr type="h" for="des" forName="nodeText" op="equ"/>
      <dgm:constr type="w" for="des" forName="parSh"/>
      <dgm:constr type="w" for="des" forName="parSh" op="equ"/>
      <dgm:constr type="primFontSz" for="des" forName="parTx" val="26"/>
      <dgm:constr type="primFontSz" for="des" forName="parTx" op="equ"/>
      <dgm:constr type="primFontSz" for="des" forName="parSh" op="equ"/>
      <dgm:constr type="primFontSz" for="des" forName="nodeText" op="equ"/>
      <dgm:constr type="secFontSz" for="des" forName="nodeText" op="equ"/>
      <dgm:constr type="primFontSz" for="des" forName="sibTransNodeCircle" op="equ"/>
      <dgm:constr type="h" for="des" forName="sibTransNodeCircle" op="equ"/>
      <dgm:constr type="w" for="des" forName="sibTransNodeCircle" op="equ"/>
      <dgm:constr type="h" for="des" forName="parTx" refType="primFontSz" refFor="des" refForName="parTx" fact="1.5"/>
      <dgm:constr type="h" for="ch" forName="compositeNode" refType="h"/>
      <dgm:constr type="h" for="des" forName="parSh" refType="w"/>
      <dgm:constr type="h" for="des" forName="nodeText" refType="primFontSz" refFor="des" refForName="parTx" fact="2.1"/>
      <dgm:constr type="h" for="des" forName="parSh" refType="h" refFor="des" refForName="parTx" op="lte" fact="1.2"/>
      <dgm:constr type="h" for="des" forName="parSh" refType="h" refFor="des" refForName="parTx" op="gte" fact="1.2"/>
    </dgm:constrLst>
    <dgm:ruleLst>
      <dgm:rule type="primFontSz" for="des" forName="parSh" val="5" fact="NaN" max="NaN"/>
    </dgm:ruleLst>
    <dgm:forEach name="Name3" axis="ch" ptType="node">
      <dgm:layoutNode name="compositeNode">
        <dgm:alg type="composite"/>
        <dgm:shape xmlns:r="http://schemas.openxmlformats.org/officeDocument/2006/relationships" r:blip="">
          <dgm:adjLst/>
        </dgm:shape>
        <dgm:presOf/>
        <dgm:choose name="Name004">
          <dgm:if name="Name5" axis="self" ptType="node" func="cnt" op="equ" val="0">
            <dgm:constrLst>
              <dgm:constr type="w" for="ch" forName="parTx" refType="w"/>
              <dgm:constr type="w" for="ch" forName="parSh" refType="w" refFor="ch" refForName="parTx"/>
              <dgm:constr type="w" for="ch" forName="nodeText" refType="w" refFor="ch" refForName="parTx"/>
              <dgm:constr type="t" for="ch" forName="nodeText" refType="b" refFor="ch" refForName="parSh"/>
            </dgm:constrLst>
          </dgm:if>
          <dgm:else name="Name6">
            <dgm:constrLst>
              <dgm:constr type="w" for="ch" forName="parTx" refType="w"/>
              <dgm:constr type="w" for="ch" forName="parSh" refType="w" refFor="ch" refForName="parTx"/>
              <dgm:constr type="w" for="ch" forName="nodeText" refType="w" refFor="ch" refForName="parTx" fact="0.9"/>
              <dgm:constr type="t" for="ch" forName="nodeText" refType="b" refFor="ch" refForName="parSh"/>
            </dgm:constrLst>
          </dgm:else>
        </dgm:choose>
        <dgm:ruleLst>
          <dgm:rule type="h" val="INF" fact="NaN" max="NaN"/>
        </dgm:ruleLst>
        <dgm:layoutNode name="parTx">
          <dgm:varLst>
            <dgm:chMax val="0"/>
            <dgm:chPref val="0"/>
            <dgm:bulletEnabled val="1"/>
          </dgm:varLst>
          <dgm:alg type="tx"/>
          <dgm:shape xmlns:r="http://schemas.openxmlformats.org/officeDocument/2006/relationships" type="rect" r:blip="" zOrderOff="1" hideGeom="1">
            <dgm:adjLst/>
          </dgm:shape>
          <dgm:presOf/>
          <dgm:constrLst>
            <dgm:constr type="h" refType="w" op="lte" fact="0.4"/>
            <dgm:constr type="h"/>
          </dgm:constrLst>
          <dgm:ruleLst>
            <dgm:rule type="h" val="INF" fact="NaN" max="NaN"/>
          </dgm:ruleLst>
        </dgm:layoutNode>
        <dgm:layoutNode name="parSh">
          <dgm:alg type="composite"/>
          <dgm:shape xmlns:r="http://schemas.openxmlformats.org/officeDocument/2006/relationships" r:blip="">
            <dgm:adjLst/>
          </dgm:shape>
          <dgm:presOf axis="self" ptType="node"/>
          <dgm:choose name="casesForFirstAndLastNode">
            <dgm:if name="ifFirstNode" axis="self" ptType="node" func="pos" op="equ" val="1">
              <dgm:choose name="removeLineWhenOnlyOneNode">
                <dgm:if name="ifOnlyOneNode" axis="followSib" ptType="node" func="cnt" op="equ" val="0">
                  <dgm:constrLst>
                    <dgm:constr type="h"/>
                    <dgm:constr type="h" for="ch" forName="lineNode" val="0.002"/>
                    <dgm:constr type="w" for="ch" forName="lineNode" refType="w" fact="0"/>
                    <dgm:constr type="w" for="ch" forName="lineArrowNode" refType="w" fact="0"/>
                    <dgm:constr type="h" for="ch" forName="lineArrowNode" refType="h" fact="0"/>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ifMoreThanOneNode">
                  <dgm:constrLst>
                    <dgm:constr type="h"/>
                    <dgm:constr type="h" for="ch" forName="lineNode" val="0.002"/>
                    <dgm:constr type="w" for="ch" forName="lineNode" refType="w" fact="0.4"/>
                    <dgm:constr type="l" for="ch" forName="lineNode" refType="w" fact="0.5"/>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if>
            <dgm:if name="ifLastNode" axis="self" ptType="node" func="revPos" op="equ" val="1">
              <dgm:constrLst>
                <dgm:constr type="h"/>
                <dgm:constr type="h" for="ch" forName="lineNode" val="0.002"/>
                <dgm:constr type="w" for="ch" forName="lineNode" refType="w" fact="0.45"/>
                <dgm:constr type="w" for="ch" forName="lineArrowNode" refType="w" fact="0"/>
                <dgm:constr type="h" for="ch" forName="lineArrowNode" refType="h" fact="0"/>
                <dgm:constr type="ctrY" for="ch" forName="lineNode" refType="ctrY" refFor="ch" refForName="sibTransNodeCircle"/>
                <dgm:constr type="h" for="ch" forName="sibTransNodeCircle" refType="h"/>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allOtherNodes">
              <dgm:constrLst>
                <dgm:constr type="h"/>
                <dgm:constr type="h" for="ch" forName="lineNode" val="0.002"/>
                <dgm:constr type="w" for="ch" forName="lineNode" refType="w" fact="0.9"/>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layoutNode name="lineNode" styleLbl="alignAccFollowNode1">
            <dgm:alg type="sp"/>
            <dgm:shape xmlns:r="http://schemas.openxmlformats.org/officeDocument/2006/relationships" type="rect" r:blip="">
              <dgm:adjLst/>
            </dgm:shape>
            <dgm:presOf/>
            <dgm:constrLst/>
            <dgm:ruleLst/>
          </dgm:layoutNode>
          <dgm:layoutNode name="lineArrowNode" styleLbl="alignAccFollowNode1">
            <dgm:alg type="sp"/>
            <dgm:shape xmlns:r="http://schemas.openxmlformats.org/officeDocument/2006/relationships" type="chevron" r:blip="">
              <dgm:adjLst>
                <dgm:adj idx="1" val="0.9"/>
              </dgm:adjLst>
            </dgm:shape>
            <dgm:presOf/>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param type="parTxRTLAlign" val="l"/>
              </dgm:alg>
              <dgm:shape xmlns:r="http://schemas.openxmlformats.org/officeDocument/2006/relationships" type="ellipse" r:blip="">
                <dgm:adjLst/>
              </dgm:shape>
              <dgm:constrLst>
                <dgm:constr type="w" refType="h" op="equ"/>
                <dgm:constr type="primFontSz" val="60"/>
                <dgm:constr type="tMarg" refType="w" fact="0.11"/>
                <dgm:constr type="lMarg" refType="w" fact="0.11"/>
                <dgm:constr type="rMarg" refType="w" fact="0.11"/>
                <dgm:constr type="bMarg" refType="w" fact="0.11"/>
              </dgm:constrLst>
              <dgm:ruleLst>
                <dgm:rule type="primFontSz" val="14" fact="NaN" max="NaN"/>
              </dgm:ruleLst>
            </dgm:layoutNode>
            <dgm:layoutNode name="spacerBetweenCircleAndCallout">
              <dgm:varLst/>
              <dgm:presOf/>
              <dgm:alg type="sp"/>
              <dgm:shape xmlns:r="http://schemas.openxmlformats.org/officeDocument/2006/relationships" r:blip="">
                <dgm:adjLst/>
              </dgm:shape>
              <dgm:constrLst/>
              <dgm:ruleLst/>
            </dgm:layoutNode>
          </dgm:forEach>
          <dgm:presOf/>
          <dgm:ruleLst/>
        </dgm:layoutNode>
        <dgm:layoutNode name="nodeText" styleLbl="alignAccFollowNode1">
          <dgm:varLst>
            <dgm:bulletEnabled val="1"/>
          </dgm:varLst>
          <dgm:alg type="tx">
            <dgm:param type="parTxLTRAlign" val="l"/>
            <dgm:param type="parTxRTLAlign" val="r"/>
            <dgm:param type="txAnchorVert" val="t"/>
          </dgm:alg>
          <dgm:shape xmlns:r="http://schemas.openxmlformats.org/officeDocument/2006/relationships" type="upArrowCallout" r:blip="">
            <dgm:adjLst>
              <dgm:adj idx="1" val="0.5"/>
              <dgm:adj idx="2" val="0.2"/>
              <dgm:adj idx="3" val="0.2"/>
              <dgm:adj idx="4" val="1"/>
            </dgm:adjLst>
          </dgm:shape>
          <dgm:presOf axis="desOrSelf" ptType="node"/>
          <dgm:constrLst>
            <dgm:constr type="secFontSz" val="16"/>
            <dgm:constr type="primFontSz" val="26"/>
            <dgm:constr type="h"/>
            <dgm:constr type="tMarg" val="13"/>
            <dgm:constr type="lMarg" refType="w" fact="0.2236"/>
            <dgm:constr type="rMarg" refType="w" fact="0.2236"/>
            <dgm:constr type="bMarg" val="13"/>
          </dgm:constrLst>
          <dgm:ruleLst>
            <dgm:rule type="secFontSz" val="11" fact="NaN" max="NaN"/>
            <dgm:rule type="primFontSz" val="11" fact="NaN" max="NaN"/>
            <dgm:rule type="h" val="INF" fact="NaN" max="NaN"/>
          </dgm:ruleLst>
        </dgm:layoutNode>
      </dgm:layoutNode>
      <dgm:forEach name="sibTransForEach" axis="followSib" ptType="sibTrans" cnt="1">
        <dgm:layoutNode name="sibTransComposite" styleLbl="alignAccFollowNode1">
          <dgm:alg type="sp"/>
          <dgm:shape xmlns:r="http://schemas.openxmlformats.org/officeDocument/2006/relationships" r:blip="">
            <dgm:adjLst/>
          </dgm:shape>
          <dgm:ruleLst/>
        </dgm:layoutNode>
        <dgm:ruleLst>
          <dgm:rule type="h" val="INF" fact="NaN" max="NaN"/>
        </dgm:ruleLst>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51E839-139C-46A3-B562-24ADB7603912}" type="datetimeFigureOut">
              <a:rPr lang="en-US" smtClean="0"/>
              <a:t>11/13/2021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F17119-8D9D-4CF9-AE1E-DF594D6529B7}" type="slidenum">
              <a:rPr lang="en-US" smtClean="0"/>
              <a:t>‹#›</a:t>
            </a:fld>
            <a:endParaRPr lang="en-US"/>
          </a:p>
        </p:txBody>
      </p:sp>
    </p:spTree>
    <p:extLst>
      <p:ext uri="{BB962C8B-B14F-4D97-AF65-F5344CB8AC3E}">
        <p14:creationId xmlns:p14="http://schemas.microsoft.com/office/powerpoint/2010/main" val="4110081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5F17119-8D9D-4CF9-AE1E-DF594D6529B7}" type="slidenum">
              <a:rPr lang="en-US" smtClean="0"/>
              <a:t>1</a:t>
            </a:fld>
            <a:endParaRPr lang="en-US"/>
          </a:p>
        </p:txBody>
      </p:sp>
    </p:spTree>
    <p:extLst>
      <p:ext uri="{BB962C8B-B14F-4D97-AF65-F5344CB8AC3E}">
        <p14:creationId xmlns:p14="http://schemas.microsoft.com/office/powerpoint/2010/main" val="13885430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 graph network of moderator activity.</a:t>
            </a:r>
            <a:r>
              <a:rPr lang="en-US" baseline="0" dirty="0"/>
              <a:t> The largest nodes are the disinformation subreddits, and sized by the number of posts. Line weights are the total karma gained by moderators of the disinformation subreddits.</a:t>
            </a:r>
          </a:p>
          <a:p>
            <a:endParaRPr lang="en-US" baseline="0" dirty="0"/>
          </a:p>
          <a:p>
            <a:r>
              <a:rPr lang="en-US" baseline="0" dirty="0"/>
              <a:t>Conspiracy moderators appear to make the most concentrated posts of all the disinformation groups. It is interesting that </a:t>
            </a:r>
            <a:r>
              <a:rPr lang="en-US" baseline="0" dirty="0" err="1"/>
              <a:t>LockdownSkepticism</a:t>
            </a:r>
            <a:r>
              <a:rPr lang="en-US" baseline="0" dirty="0"/>
              <a:t> is the least connected to the rest, The only connections it shares with any other disinformation group is </a:t>
            </a:r>
            <a:r>
              <a:rPr lang="en-US" baseline="0" dirty="0" err="1"/>
              <a:t>wallstreetbets</a:t>
            </a:r>
            <a:r>
              <a:rPr lang="en-US" baseline="0" dirty="0"/>
              <a:t>, </a:t>
            </a:r>
            <a:r>
              <a:rPr lang="en-US" baseline="0" dirty="0" err="1"/>
              <a:t>AskReddit</a:t>
            </a:r>
            <a:r>
              <a:rPr lang="en-US" baseline="0" dirty="0"/>
              <a:t>, and </a:t>
            </a:r>
            <a:r>
              <a:rPr lang="en-US" baseline="0" dirty="0" err="1"/>
              <a:t>CoronavirusCirclejerk</a:t>
            </a:r>
            <a:r>
              <a:rPr lang="en-US" baseline="0" dirty="0"/>
              <a:t>. </a:t>
            </a:r>
            <a:r>
              <a:rPr lang="en-US" baseline="0" dirty="0" err="1"/>
              <a:t>AskReddit</a:t>
            </a:r>
            <a:r>
              <a:rPr lang="en-US" baseline="0" dirty="0"/>
              <a:t> is a default subreddit shown to everyone and commonly posted in, and </a:t>
            </a:r>
            <a:r>
              <a:rPr lang="en-US" baseline="0" dirty="0" err="1"/>
              <a:t>wallstreetbets</a:t>
            </a:r>
            <a:r>
              <a:rPr lang="en-US" baseline="0" dirty="0"/>
              <a:t> is a stock trading subreddit that leans towards conservative users and memes. </a:t>
            </a:r>
          </a:p>
          <a:p>
            <a:endParaRPr lang="en-US" baseline="0" dirty="0"/>
          </a:p>
          <a:p>
            <a:endParaRPr lang="en-US" dirty="0"/>
          </a:p>
        </p:txBody>
      </p:sp>
      <p:sp>
        <p:nvSpPr>
          <p:cNvPr id="4" name="Slide Number Placeholder 3"/>
          <p:cNvSpPr>
            <a:spLocks noGrp="1"/>
          </p:cNvSpPr>
          <p:nvPr>
            <p:ph type="sldNum" sz="quarter" idx="5"/>
          </p:nvPr>
        </p:nvSpPr>
        <p:spPr/>
        <p:txBody>
          <a:bodyPr/>
          <a:lstStyle/>
          <a:p>
            <a:fld id="{25F17119-8D9D-4CF9-AE1E-DF594D6529B7}" type="slidenum">
              <a:rPr lang="en-US" smtClean="0"/>
              <a:t>10</a:t>
            </a:fld>
            <a:endParaRPr lang="en-US"/>
          </a:p>
        </p:txBody>
      </p:sp>
    </p:spTree>
    <p:extLst>
      <p:ext uri="{BB962C8B-B14F-4D97-AF65-F5344CB8AC3E}">
        <p14:creationId xmlns:p14="http://schemas.microsoft.com/office/powerpoint/2010/main" val="40848470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graph network for user activity.</a:t>
            </a:r>
            <a:r>
              <a:rPr lang="en-US" baseline="0" dirty="0"/>
              <a:t> Like the first graph, large nodes are the target subreddits. Line weights are the total karma gained by users found posting in the disinformation subreddits.</a:t>
            </a:r>
          </a:p>
          <a:p>
            <a:endParaRPr lang="en-US" baseline="0" dirty="0"/>
          </a:p>
          <a:p>
            <a:r>
              <a:rPr lang="en-US" baseline="0" dirty="0" err="1"/>
              <a:t>LockdownSkepticism</a:t>
            </a:r>
            <a:r>
              <a:rPr lang="en-US" baseline="0" dirty="0"/>
              <a:t> users post much more widely than the other subreddits. Users of conspiracy are so tied within the graph that it is only perceptible by the heavy weighted line going back to itself in a circle. </a:t>
            </a:r>
          </a:p>
          <a:p>
            <a:endParaRPr lang="en-US" baseline="0" dirty="0"/>
          </a:p>
          <a:p>
            <a:r>
              <a:rPr lang="en-US" baseline="0" dirty="0"/>
              <a:t>It is interesting that </a:t>
            </a:r>
            <a:r>
              <a:rPr lang="en-US" baseline="0" dirty="0" err="1"/>
              <a:t>conspiracy_commons</a:t>
            </a:r>
            <a:r>
              <a:rPr lang="en-US" baseline="0" dirty="0"/>
              <a:t> is not posted in by conspiracy users, but it is possible that users are banned from the conspiracy subreddit for breaking rules.</a:t>
            </a:r>
          </a:p>
        </p:txBody>
      </p:sp>
      <p:sp>
        <p:nvSpPr>
          <p:cNvPr id="4" name="Slide Number Placeholder 3"/>
          <p:cNvSpPr>
            <a:spLocks noGrp="1"/>
          </p:cNvSpPr>
          <p:nvPr>
            <p:ph type="sldNum" sz="quarter" idx="5"/>
          </p:nvPr>
        </p:nvSpPr>
        <p:spPr/>
        <p:txBody>
          <a:bodyPr/>
          <a:lstStyle/>
          <a:p>
            <a:fld id="{25F17119-8D9D-4CF9-AE1E-DF594D6529B7}" type="slidenum">
              <a:rPr lang="en-US" smtClean="0"/>
              <a:t>11</a:t>
            </a:fld>
            <a:endParaRPr lang="en-US"/>
          </a:p>
        </p:txBody>
      </p:sp>
    </p:spTree>
    <p:extLst>
      <p:ext uri="{BB962C8B-B14F-4D97-AF65-F5344CB8AC3E}">
        <p14:creationId xmlns:p14="http://schemas.microsoft.com/office/powerpoint/2010/main" val="35108839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a:t>
            </a:r>
            <a:r>
              <a:rPr lang="en-US" baseline="0" dirty="0"/>
              <a:t> are some results to take away from the study.</a:t>
            </a:r>
          </a:p>
          <a:p>
            <a:endParaRPr lang="en-US" baseline="0" dirty="0"/>
          </a:p>
          <a:p>
            <a:r>
              <a:rPr lang="en-US" baseline="0" dirty="0"/>
              <a:t>There were several users that stood out from the data because of their prolific posting habits. </a:t>
            </a:r>
          </a:p>
          <a:p>
            <a:r>
              <a:rPr lang="en-US" baseline="0" dirty="0"/>
              <a:t>One user, who was also a moderator, made 322 posts to a single subreddit, </a:t>
            </a:r>
            <a:r>
              <a:rPr lang="en-US" baseline="0" dirty="0" err="1"/>
              <a:t>TakeTheJab</a:t>
            </a:r>
            <a:r>
              <a:rPr lang="en-US" baseline="0" dirty="0"/>
              <a:t>. Another user posted 76 times to </a:t>
            </a:r>
            <a:r>
              <a:rPr lang="en-US" baseline="0" dirty="0" err="1"/>
              <a:t>DebateVaccines</a:t>
            </a:r>
            <a:r>
              <a:rPr lang="en-US" baseline="0" dirty="0"/>
              <a:t> and 61 to </a:t>
            </a:r>
            <a:r>
              <a:rPr lang="en-US" baseline="0" dirty="0" err="1"/>
              <a:t>TakeTheJab</a:t>
            </a:r>
            <a:r>
              <a:rPr lang="en-US" baseline="0" dirty="0"/>
              <a:t>. Some users are clearly much more prolific and clearly in this case the moderator strongly supports their community. </a:t>
            </a:r>
          </a:p>
          <a:p>
            <a:endParaRPr lang="en-US" baseline="0" dirty="0"/>
          </a:p>
          <a:p>
            <a:r>
              <a:rPr lang="en-US" baseline="0" dirty="0"/>
              <a:t>The disinformation subreddits have several users in common, with a number of them posting to several of the subreddits. Approximately .5% of users identified posted to 3 out of 4 of the target communities and about 3% posted to two or more. This is not a large percentage, but shows that there is a small but dedicated group of users who post to disinformation groups.</a:t>
            </a:r>
          </a:p>
          <a:p>
            <a:endParaRPr lang="en-US" baseline="0" dirty="0"/>
          </a:p>
          <a:p>
            <a:r>
              <a:rPr lang="en-US" baseline="0" dirty="0"/>
              <a:t>The project also brought light to several other communities participated in by users that are likely to contain disinformation, based solely on the titles of the subreddits. I mentioned some of them earlier, but it seems that one in particular, </a:t>
            </a:r>
            <a:r>
              <a:rPr lang="en-US" baseline="0" dirty="0" err="1"/>
              <a:t>ChurchOfCOVID</a:t>
            </a:r>
            <a:r>
              <a:rPr lang="en-US" baseline="0" dirty="0"/>
              <a:t>, has a particularly strong presence at least in data collected on users.</a:t>
            </a:r>
            <a:endParaRPr lang="en-US" dirty="0"/>
          </a:p>
        </p:txBody>
      </p:sp>
      <p:sp>
        <p:nvSpPr>
          <p:cNvPr id="4" name="Slide Number Placeholder 3"/>
          <p:cNvSpPr>
            <a:spLocks noGrp="1"/>
          </p:cNvSpPr>
          <p:nvPr>
            <p:ph type="sldNum" sz="quarter" idx="5"/>
          </p:nvPr>
        </p:nvSpPr>
        <p:spPr/>
        <p:txBody>
          <a:bodyPr/>
          <a:lstStyle/>
          <a:p>
            <a:fld id="{25F17119-8D9D-4CF9-AE1E-DF594D6529B7}" type="slidenum">
              <a:rPr lang="en-US" smtClean="0"/>
              <a:t>12</a:t>
            </a:fld>
            <a:endParaRPr lang="en-US"/>
          </a:p>
        </p:txBody>
      </p:sp>
    </p:spTree>
    <p:extLst>
      <p:ext uri="{BB962C8B-B14F-4D97-AF65-F5344CB8AC3E}">
        <p14:creationId xmlns:p14="http://schemas.microsoft.com/office/powerpoint/2010/main" val="438351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primary limitation working</a:t>
            </a:r>
            <a:r>
              <a:rPr lang="en-US" baseline="0" dirty="0"/>
              <a:t> on this project was the limitations of the API. Reddit does not allow access to historical records beyond the last 1000. A comprehensive study over time would require daily data collection and then combination of the collected information. </a:t>
            </a:r>
          </a:p>
          <a:p>
            <a:endParaRPr lang="en-US" baseline="0" dirty="0"/>
          </a:p>
          <a:p>
            <a:r>
              <a:rPr lang="en-US" baseline="0" dirty="0"/>
              <a:t>There are also limitations because of the ban and quarantine of many subreddits in September. Posts from banned subreddits are not available on the side, and quarantined subreddits can be accessed but not by the API. Any user who has been suspended or banned also has their account history made inaccessible, so people who are most likely to break rules are also most likely to be missing from the data.</a:t>
            </a:r>
          </a:p>
          <a:p>
            <a:endParaRPr lang="en-US" baseline="0" dirty="0"/>
          </a:p>
          <a:p>
            <a:endParaRPr lang="en-US" dirty="0"/>
          </a:p>
          <a:p>
            <a:endParaRPr lang="en-US" dirty="0"/>
          </a:p>
        </p:txBody>
      </p:sp>
      <p:sp>
        <p:nvSpPr>
          <p:cNvPr id="4" name="Slide Number Placeholder 3"/>
          <p:cNvSpPr>
            <a:spLocks noGrp="1"/>
          </p:cNvSpPr>
          <p:nvPr>
            <p:ph type="sldNum" sz="quarter" idx="5"/>
          </p:nvPr>
        </p:nvSpPr>
        <p:spPr/>
        <p:txBody>
          <a:bodyPr/>
          <a:lstStyle/>
          <a:p>
            <a:fld id="{25F17119-8D9D-4CF9-AE1E-DF594D6529B7}" type="slidenum">
              <a:rPr lang="en-US" smtClean="0"/>
              <a:t>13</a:t>
            </a:fld>
            <a:endParaRPr lang="en-US"/>
          </a:p>
        </p:txBody>
      </p:sp>
    </p:spTree>
    <p:extLst>
      <p:ext uri="{BB962C8B-B14F-4D97-AF65-F5344CB8AC3E}">
        <p14:creationId xmlns:p14="http://schemas.microsoft.com/office/powerpoint/2010/main" val="33333275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several steps that can be taken with the results moving</a:t>
            </a:r>
            <a:r>
              <a:rPr lang="en-US" baseline="0" dirty="0"/>
              <a:t> forward.</a:t>
            </a:r>
          </a:p>
          <a:p>
            <a:endParaRPr lang="en-US" baseline="0" dirty="0"/>
          </a:p>
          <a:p>
            <a:r>
              <a:rPr lang="en-US" baseline="0" dirty="0"/>
              <a:t>With the subreddits uncovered in the user data, the same process of pulling moderator and user data could be performed. This should broaden the net of disinformation being analyzed and see how connections compare with the existing ones. </a:t>
            </a:r>
          </a:p>
          <a:p>
            <a:endParaRPr lang="en-US" baseline="0" dirty="0"/>
          </a:p>
          <a:p>
            <a:r>
              <a:rPr lang="en-US" baseline="0" dirty="0"/>
              <a:t>Another opportunity to expand the existing network exists in running the same data collection on the subreddits found in the first round. This will uncover any connections between those moderators and the target subreddits and see how user activity broadcasts over communities.</a:t>
            </a:r>
          </a:p>
          <a:p>
            <a:endParaRPr lang="en-US" baseline="0" dirty="0"/>
          </a:p>
          <a:p>
            <a:r>
              <a:rPr lang="en-US" baseline="0" dirty="0"/>
              <a:t>The largest task would be analyzing the actual content of the posts. The text could be analyzed for both sentiment and word frequency. This could help measure how much volume of user activity is actually generating or sharing disinformation instead of just looking at broad community activity. Additionally, looking at timing of the posts could show if there is concerted work to broadcast messages at certain times of the day or to counteract specific </a:t>
            </a:r>
            <a:r>
              <a:rPr lang="en-US" baseline="0"/>
              <a:t>media messages as they come out in the news.</a:t>
            </a:r>
          </a:p>
          <a:p>
            <a:endParaRPr lang="en-US" dirty="0"/>
          </a:p>
        </p:txBody>
      </p:sp>
      <p:sp>
        <p:nvSpPr>
          <p:cNvPr id="4" name="Slide Number Placeholder 3"/>
          <p:cNvSpPr>
            <a:spLocks noGrp="1"/>
          </p:cNvSpPr>
          <p:nvPr>
            <p:ph type="sldNum" sz="quarter" idx="5"/>
          </p:nvPr>
        </p:nvSpPr>
        <p:spPr/>
        <p:txBody>
          <a:bodyPr/>
          <a:lstStyle/>
          <a:p>
            <a:fld id="{25F17119-8D9D-4CF9-AE1E-DF594D6529B7}" type="slidenum">
              <a:rPr lang="en-US" smtClean="0"/>
              <a:t>14</a:t>
            </a:fld>
            <a:endParaRPr lang="en-US"/>
          </a:p>
        </p:txBody>
      </p:sp>
    </p:spTree>
    <p:extLst>
      <p:ext uri="{BB962C8B-B14F-4D97-AF65-F5344CB8AC3E}">
        <p14:creationId xmlns:p14="http://schemas.microsoft.com/office/powerpoint/2010/main" val="29110433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5F17119-8D9D-4CF9-AE1E-DF594D6529B7}" type="slidenum">
              <a:rPr lang="en-US" smtClean="0"/>
              <a:t>15</a:t>
            </a:fld>
            <a:endParaRPr lang="en-US"/>
          </a:p>
        </p:txBody>
      </p:sp>
    </p:spTree>
    <p:extLst>
      <p:ext uri="{BB962C8B-B14F-4D97-AF65-F5344CB8AC3E}">
        <p14:creationId xmlns:p14="http://schemas.microsoft.com/office/powerpoint/2010/main" val="8215941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I get into</a:t>
            </a:r>
            <a:r>
              <a:rPr lang="en-US" baseline="0" dirty="0"/>
              <a:t> the discussion of disinformation, I’d like to go over the background of Reddit so terminology is clear.</a:t>
            </a:r>
          </a:p>
          <a:p>
            <a:endParaRPr lang="en-US" baseline="0" dirty="0"/>
          </a:p>
          <a:p>
            <a:r>
              <a:rPr lang="en-US" sz="1200" kern="1200" dirty="0">
                <a:solidFill>
                  <a:schemeClr val="tx1"/>
                </a:solidFill>
                <a:effectLst/>
                <a:latin typeface="+mn-lt"/>
                <a:ea typeface="+mn-ea"/>
                <a:cs typeface="+mn-cs"/>
              </a:rPr>
              <a:t>Reddit is a website founded in 2005 by Steve Huffman, Aaron Swartz, and Alexis Ohanian as the “front page of the Internet” after coming up with the idea while at the University of Virginia (Wikimedia Foundation, 2021). </a:t>
            </a:r>
            <a:endParaRPr lang="en-US" baseline="0" dirty="0"/>
          </a:p>
          <a:p>
            <a:endParaRPr lang="en-US" baseline="0" dirty="0"/>
          </a:p>
          <a:p>
            <a:r>
              <a:rPr lang="en-US" baseline="0" dirty="0"/>
              <a:t>The site is organized into user-created communities. These are called subreddits, and are usually focused on a specific topic. References to a subreddit are commonly prefixed with an r slash.</a:t>
            </a:r>
          </a:p>
          <a:p>
            <a:r>
              <a:rPr lang="en-US" dirty="0"/>
              <a:t>These range widely, with subreddits for politics</a:t>
            </a:r>
            <a:r>
              <a:rPr lang="en-US" baseline="0" dirty="0"/>
              <a:t> and science and then subreddits for pictures of birds with arms and bread stapled to trees. </a:t>
            </a:r>
          </a:p>
          <a:p>
            <a:endParaRPr lang="en-US" baseline="0" dirty="0"/>
          </a:p>
          <a:p>
            <a:r>
              <a:rPr lang="en-US" baseline="0" dirty="0"/>
              <a:t>Each subreddit is maintained by one or more volunteer users known as moderators. They have the power to remove posts and ban users and can shape the way a community develops. </a:t>
            </a:r>
          </a:p>
          <a:p>
            <a:endParaRPr lang="en-US" baseline="0" dirty="0"/>
          </a:p>
          <a:p>
            <a:r>
              <a:rPr lang="en-US" baseline="0" dirty="0"/>
              <a:t>Every submission is voted on by users with upvotes and downvotes that raise or lower the overall score of the post, affecting visibility in the community and the site as a whole. </a:t>
            </a:r>
          </a:p>
          <a:p>
            <a:endParaRPr lang="en-US" baseline="0" dirty="0"/>
          </a:p>
          <a:p>
            <a:r>
              <a:rPr lang="en-US" baseline="0" dirty="0"/>
              <a:t>Posts and comments accumulate upvotes and downvotes, and the ratio of these is what gives each user karma, a point score that can be used to limit posting within a community or a measure of user engagement.</a:t>
            </a:r>
          </a:p>
          <a:p>
            <a:endParaRPr lang="en-US" baseline="0" dirty="0"/>
          </a:p>
          <a:p>
            <a:endParaRPr lang="en-US" baseline="0" dirty="0"/>
          </a:p>
          <a:p>
            <a:endParaRPr lang="en-US" dirty="0"/>
          </a:p>
        </p:txBody>
      </p:sp>
      <p:sp>
        <p:nvSpPr>
          <p:cNvPr id="4" name="Slide Number Placeholder 3"/>
          <p:cNvSpPr>
            <a:spLocks noGrp="1"/>
          </p:cNvSpPr>
          <p:nvPr>
            <p:ph type="sldNum" sz="quarter" idx="5"/>
          </p:nvPr>
        </p:nvSpPr>
        <p:spPr/>
        <p:txBody>
          <a:bodyPr/>
          <a:lstStyle/>
          <a:p>
            <a:fld id="{25F17119-8D9D-4CF9-AE1E-DF594D6529B7}" type="slidenum">
              <a:rPr lang="en-US" smtClean="0"/>
              <a:t>2</a:t>
            </a:fld>
            <a:endParaRPr lang="en-US"/>
          </a:p>
        </p:txBody>
      </p:sp>
    </p:spTree>
    <p:extLst>
      <p:ext uri="{BB962C8B-B14F-4D97-AF65-F5344CB8AC3E}">
        <p14:creationId xmlns:p14="http://schemas.microsoft.com/office/powerpoint/2010/main" val="9438574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114895D7-8E3B-4734-AA97-B040D268DA54}"/>
              </a:ext>
            </a:extLst>
          </p:cNvPr>
          <p:cNvSpPr>
            <a:spLocks noGrp="1"/>
          </p:cNvSpPr>
          <p:nvPr>
            <p:ph type="body" idx="1"/>
          </p:nvPr>
        </p:nvSpPr>
        <p:spPr/>
        <p:txBody>
          <a:bodyPr/>
          <a:lstStyle/>
          <a:p>
            <a:r>
              <a:rPr lang="en-US" dirty="0"/>
              <a:t>On August 25</a:t>
            </a:r>
            <a:r>
              <a:rPr lang="en-US" baseline="30000" dirty="0"/>
              <a:t>th</a:t>
            </a:r>
            <a:r>
              <a:rPr lang="en-US" dirty="0"/>
              <a:t> 2021 Reddit co-founder</a:t>
            </a:r>
            <a:r>
              <a:rPr lang="en-US" baseline="0" dirty="0"/>
              <a:t> and CEO Steve Huffman, username </a:t>
            </a:r>
            <a:r>
              <a:rPr lang="en-US" baseline="0" dirty="0" err="1"/>
              <a:t>spez</a:t>
            </a:r>
            <a:r>
              <a:rPr lang="en-US" baseline="0" dirty="0"/>
              <a:t>, made a statement on the official announcements subreddit to address concerns about anti-vaccine messages spreading on the site. In the message he acknowledges the importance of following CDC guidance, but states that “dissent is a part of Reddit and a foundation of Democracy”. The official position was to allow these communities to exist because they encourage debate and discussion. Ultimately, they found that disagreeing with CDC information was not against their policies.</a:t>
            </a:r>
          </a:p>
          <a:p>
            <a:endParaRPr lang="en-US" baseline="0" dirty="0"/>
          </a:p>
          <a:p>
            <a:r>
              <a:rPr lang="en-US" baseline="0" dirty="0"/>
              <a:t>When this message was posted, moderators of at least 135 subreddits made them private in protest. This prevented users from accessing large portions of the site.</a:t>
            </a:r>
          </a:p>
          <a:p>
            <a:endParaRPr lang="en-US" baseline="0" dirty="0"/>
          </a:p>
          <a:p>
            <a:r>
              <a:rPr lang="en-US" baseline="0" dirty="0"/>
              <a:t>A week later, on September 1</a:t>
            </a:r>
            <a:r>
              <a:rPr lang="en-US" baseline="30000" dirty="0"/>
              <a:t>st</a:t>
            </a:r>
            <a:r>
              <a:rPr lang="en-US" baseline="0" dirty="0"/>
              <a:t>, Reddit changed direction and banned the primary subreddit for disinformation, </a:t>
            </a:r>
            <a:r>
              <a:rPr lang="en-US" baseline="0" dirty="0" err="1"/>
              <a:t>NoNewNormal</a:t>
            </a:r>
            <a:r>
              <a:rPr lang="en-US" baseline="0" dirty="0"/>
              <a:t>. They claimed this was not due to disinformation, but for breaking rules against brigading other communities to affect the scores used to calculate karma. In addition to </a:t>
            </a:r>
            <a:r>
              <a:rPr lang="en-US" baseline="0" dirty="0" err="1"/>
              <a:t>NoNewNormal</a:t>
            </a:r>
            <a:r>
              <a:rPr lang="en-US" baseline="0" dirty="0"/>
              <a:t>, 54 subreddits were quarantined. This meant clicking through a warning screen acknowledging the community quarantine and the content was not indexed in site searches.</a:t>
            </a:r>
          </a:p>
          <a:p>
            <a:endParaRPr lang="en-US" baseline="0" dirty="0"/>
          </a:p>
          <a:p>
            <a:endParaRPr lang="en-US" baseline="0" dirty="0"/>
          </a:p>
          <a:p>
            <a:endParaRPr lang="en-US" baseline="0" dirty="0"/>
          </a:p>
          <a:p>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data source was directly from the official Reddit API.</a:t>
            </a:r>
          </a:p>
          <a:p>
            <a:endParaRPr lang="en-US" dirty="0"/>
          </a:p>
          <a:p>
            <a:r>
              <a:rPr lang="en-US" dirty="0"/>
              <a:t>To access it, I used a Python</a:t>
            </a:r>
            <a:r>
              <a:rPr lang="en-US" baseline="0" dirty="0"/>
              <a:t> library called PRAW, or Python Reddit API Wrapper.</a:t>
            </a:r>
          </a:p>
          <a:p>
            <a:endParaRPr lang="en-US" baseline="0" dirty="0"/>
          </a:p>
          <a:p>
            <a:r>
              <a:rPr lang="en-US" dirty="0"/>
              <a:t>For this study, I chose four subreddits to collect information from. These were chosen based on experience</a:t>
            </a:r>
            <a:r>
              <a:rPr lang="en-US" baseline="0" dirty="0"/>
              <a:t> using Reddit and exploring some of the popular posts.</a:t>
            </a:r>
          </a:p>
          <a:p>
            <a:endParaRPr lang="en-US" baseline="0" dirty="0"/>
          </a:p>
          <a:p>
            <a:r>
              <a:rPr lang="en-US" baseline="0" dirty="0"/>
              <a:t>These subreddits are </a:t>
            </a:r>
            <a:r>
              <a:rPr lang="en-US" baseline="0" dirty="0" err="1"/>
              <a:t>LockdownSkepticism</a:t>
            </a:r>
            <a:r>
              <a:rPr lang="en-US" baseline="0" dirty="0"/>
              <a:t>, </a:t>
            </a:r>
            <a:r>
              <a:rPr lang="en-US" baseline="0" dirty="0" err="1"/>
              <a:t>DebateVaccines</a:t>
            </a:r>
            <a:r>
              <a:rPr lang="en-US" baseline="0" dirty="0"/>
              <a:t>, </a:t>
            </a:r>
            <a:r>
              <a:rPr lang="en-US" baseline="0" dirty="0" err="1"/>
              <a:t>TakeTheJab</a:t>
            </a:r>
            <a:r>
              <a:rPr lang="en-US" baseline="0" dirty="0"/>
              <a:t>, and Conspiracy.</a:t>
            </a:r>
          </a:p>
          <a:p>
            <a:endParaRPr lang="en-US" baseline="0" dirty="0"/>
          </a:p>
          <a:p>
            <a:endParaRPr lang="en-US" dirty="0"/>
          </a:p>
        </p:txBody>
      </p:sp>
      <p:sp>
        <p:nvSpPr>
          <p:cNvPr id="4" name="Slide Number Placeholder 3"/>
          <p:cNvSpPr>
            <a:spLocks noGrp="1"/>
          </p:cNvSpPr>
          <p:nvPr>
            <p:ph type="sldNum" sz="quarter" idx="5"/>
          </p:nvPr>
        </p:nvSpPr>
        <p:spPr/>
        <p:txBody>
          <a:bodyPr/>
          <a:lstStyle/>
          <a:p>
            <a:fld id="{25F17119-8D9D-4CF9-AE1E-DF594D6529B7}" type="slidenum">
              <a:rPr lang="en-US" smtClean="0"/>
              <a:t>4</a:t>
            </a:fld>
            <a:endParaRPr lang="en-US"/>
          </a:p>
        </p:txBody>
      </p:sp>
    </p:spTree>
    <p:extLst>
      <p:ext uri="{BB962C8B-B14F-4D97-AF65-F5344CB8AC3E}">
        <p14:creationId xmlns:p14="http://schemas.microsoft.com/office/powerpoint/2010/main" val="32808232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5EF33A02-E0C9-4351-8862-79B957500C45}"/>
              </a:ext>
            </a:extLst>
          </p:cNvPr>
          <p:cNvSpPr>
            <a:spLocks noGrp="1"/>
          </p:cNvSpPr>
          <p:nvPr>
            <p:ph type="body" idx="1"/>
          </p:nvPr>
        </p:nvSpPr>
        <p:spPr/>
        <p:txBody>
          <a:bodyPr/>
          <a:lstStyle/>
          <a:p>
            <a:r>
              <a:rPr lang="en-US" dirty="0"/>
              <a:t>For each subreddit I</a:t>
            </a:r>
            <a:r>
              <a:rPr lang="en-US" baseline="0" dirty="0"/>
              <a:t> collected post and comment information for the community moderators and users who had posted within the limits of the API, which is the last 1000 records. </a:t>
            </a:r>
          </a:p>
          <a:p>
            <a:endParaRPr lang="en-US" baseline="0" dirty="0"/>
          </a:p>
          <a:p>
            <a:r>
              <a:rPr lang="en-US" baseline="0" dirty="0"/>
              <a:t>After pulling this data I limited the combined karma totals for each subreddit to the top 10 for each user. Collecting more was possible but it made the network graph overly complex and many connections were also weak. A quick look at some of the subreddit titles with weak connections do not indicate any connection with disinformation.</a:t>
            </a:r>
          </a:p>
          <a:p>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4A4A4A"/>
                </a:solidFill>
                <a:effectLst/>
                <a:latin typeface="Lato" panose="020F0502020204030203" pitchFamily="34" charset="0"/>
              </a:rPr>
              <a:t>The</a:t>
            </a:r>
            <a:r>
              <a:rPr lang="en-US" b="0" i="0" baseline="0" dirty="0">
                <a:solidFill>
                  <a:srgbClr val="4A4A4A"/>
                </a:solidFill>
                <a:effectLst/>
                <a:latin typeface="Lato" panose="020F0502020204030203" pitchFamily="34" charset="0"/>
              </a:rPr>
              <a:t> moderators were pulled from the API and indexed into a </a:t>
            </a:r>
            <a:r>
              <a:rPr lang="en-US" b="0" i="0" baseline="0" dirty="0" err="1">
                <a:solidFill>
                  <a:srgbClr val="4A4A4A"/>
                </a:solidFill>
                <a:effectLst/>
                <a:latin typeface="Lato" panose="020F0502020204030203" pitchFamily="34" charset="0"/>
              </a:rPr>
              <a:t>dataframe</a:t>
            </a:r>
            <a:r>
              <a:rPr lang="en-US" b="0" i="0" baseline="0" dirty="0">
                <a:solidFill>
                  <a:srgbClr val="4A4A4A"/>
                </a:solidFill>
                <a:effectLst/>
                <a:latin typeface="Lato" panose="020F0502020204030203" pitchFamily="34" charset="0"/>
              </a:rPr>
              <a:t>. Dictionaries of post and comment information were written to the </a:t>
            </a:r>
            <a:r>
              <a:rPr lang="en-US" b="0" i="0" baseline="0" dirty="0" err="1">
                <a:solidFill>
                  <a:srgbClr val="4A4A4A"/>
                </a:solidFill>
                <a:effectLst/>
                <a:latin typeface="Lato" panose="020F0502020204030203" pitchFamily="34" charset="0"/>
              </a:rPr>
              <a:t>dataframe</a:t>
            </a:r>
            <a:r>
              <a:rPr lang="en-US" b="0" i="0" baseline="0" dirty="0">
                <a:solidFill>
                  <a:srgbClr val="4A4A4A"/>
                </a:solidFill>
                <a:effectLst/>
                <a:latin typeface="Lato" panose="020F0502020204030203" pitchFamily="34" charset="0"/>
              </a:rPr>
              <a:t> for each user. That data was looped though to find totals for each unique subreddit listed in the </a:t>
            </a:r>
            <a:r>
              <a:rPr lang="en-US" b="0" i="0" baseline="0" dirty="0" err="1">
                <a:solidFill>
                  <a:srgbClr val="4A4A4A"/>
                </a:solidFill>
                <a:effectLst/>
                <a:latin typeface="Lato" panose="020F0502020204030203" pitchFamily="34" charset="0"/>
              </a:rPr>
              <a:t>dataframe</a:t>
            </a:r>
            <a:r>
              <a:rPr lang="en-US" b="0" i="0" baseline="0" dirty="0">
                <a:solidFill>
                  <a:srgbClr val="4A4A4A"/>
                </a:solidFill>
                <a:effectLst/>
                <a:latin typeface="Lato" panose="020F0502020204030203" pitchFamily="34" charset="0"/>
              </a:rPr>
              <a:t>. The result was a </a:t>
            </a:r>
            <a:r>
              <a:rPr lang="en-US" b="0" i="0" baseline="0" dirty="0" err="1">
                <a:solidFill>
                  <a:srgbClr val="4A4A4A"/>
                </a:solidFill>
                <a:effectLst/>
                <a:latin typeface="Lato" panose="020F0502020204030203" pitchFamily="34" charset="0"/>
              </a:rPr>
              <a:t>dataframe</a:t>
            </a:r>
            <a:r>
              <a:rPr lang="en-US" b="0" i="0" baseline="0" dirty="0">
                <a:solidFill>
                  <a:srgbClr val="4A4A4A"/>
                </a:solidFill>
                <a:effectLst/>
                <a:latin typeface="Lato" panose="020F0502020204030203" pitchFamily="34" charset="0"/>
              </a:rPr>
              <a:t> that could be melted into individual rows for use with the network model.</a:t>
            </a:r>
          </a:p>
          <a:p>
            <a:endParaRPr lang="en-US" b="0" i="0" baseline="0" dirty="0">
              <a:solidFill>
                <a:srgbClr val="4A4A4A"/>
              </a:solidFill>
              <a:effectLst/>
              <a:latin typeface="Lato" panose="020F0502020204030203" pitchFamily="34" charset="0"/>
            </a:endParaRPr>
          </a:p>
          <a:p>
            <a:r>
              <a:rPr lang="en-US" b="0" i="0" baseline="0" dirty="0">
                <a:solidFill>
                  <a:srgbClr val="4A4A4A"/>
                </a:solidFill>
                <a:effectLst/>
                <a:latin typeface="Lato" panose="020F0502020204030203" pitchFamily="34" charset="0"/>
              </a:rPr>
              <a:t>This method was repeated with data for users who were found posting in the target subreddits. </a:t>
            </a:r>
          </a:p>
          <a:p>
            <a:endParaRPr lang="en-US" b="0" i="0" baseline="0" dirty="0">
              <a:solidFill>
                <a:srgbClr val="4A4A4A"/>
              </a:solidFill>
              <a:effectLst/>
              <a:latin typeface="Lato" panose="020F0502020204030203" pitchFamily="34" charset="0"/>
            </a:endParaRPr>
          </a:p>
          <a:p>
            <a:r>
              <a:rPr lang="en-US" b="0" i="0" baseline="0" dirty="0">
                <a:solidFill>
                  <a:srgbClr val="4A4A4A"/>
                </a:solidFill>
                <a:effectLst/>
                <a:latin typeface="Lato" panose="020F0502020204030203" pitchFamily="34" charset="0"/>
              </a:rPr>
              <a:t>Both were then sorted by totals for aggregation and comparison.</a:t>
            </a:r>
          </a:p>
          <a:p>
            <a:endParaRPr lang="en-US" b="0" i="0" baseline="0" dirty="0">
              <a:solidFill>
                <a:srgbClr val="4A4A4A"/>
              </a:solidFill>
              <a:effectLst/>
              <a:latin typeface="Lato" panose="020F0502020204030203" pitchFamily="34" charset="0"/>
            </a:endParaRPr>
          </a:p>
          <a:p>
            <a:r>
              <a:rPr lang="en-US" b="0" i="0" baseline="0" dirty="0">
                <a:solidFill>
                  <a:srgbClr val="4A4A4A"/>
                </a:solidFill>
                <a:effectLst/>
                <a:latin typeface="Lato" panose="020F0502020204030203" pitchFamily="34" charset="0"/>
              </a:rPr>
              <a:t>The network model required the data be set into row records with a source and target at the minimum, with optional values including weight.</a:t>
            </a:r>
          </a:p>
          <a:p>
            <a:endParaRPr lang="en-US" b="0" i="0" baseline="0" dirty="0">
              <a:solidFill>
                <a:srgbClr val="4A4A4A"/>
              </a:solidFill>
              <a:effectLst/>
              <a:latin typeface="Lato" panose="020F0502020204030203" pitchFamily="34" charset="0"/>
            </a:endParaRPr>
          </a:p>
          <a:p>
            <a:r>
              <a:rPr lang="en-US" b="0" i="0" baseline="0" dirty="0">
                <a:solidFill>
                  <a:srgbClr val="4A4A4A"/>
                </a:solidFill>
                <a:effectLst/>
                <a:latin typeface="Lato" panose="020F0502020204030203" pitchFamily="34" charset="0"/>
              </a:rPr>
              <a:t>For this model, the source nodes will be the four disinformation subreddits.</a:t>
            </a:r>
          </a:p>
          <a:p>
            <a:r>
              <a:rPr lang="en-US" b="0" i="0" baseline="0" dirty="0">
                <a:solidFill>
                  <a:srgbClr val="4A4A4A"/>
                </a:solidFill>
                <a:effectLst/>
                <a:latin typeface="Lato" panose="020F0502020204030203" pitchFamily="34" charset="0"/>
              </a:rPr>
              <a:t>Target will be the subreddits users and moderators interact with, and weight will be the karma total for the target field that is based on an aggregate total from the source.</a:t>
            </a:r>
          </a:p>
        </p:txBody>
      </p:sp>
      <p:sp>
        <p:nvSpPr>
          <p:cNvPr id="4" name="Slide Number Placeholder 3"/>
          <p:cNvSpPr>
            <a:spLocks noGrp="1"/>
          </p:cNvSpPr>
          <p:nvPr>
            <p:ph type="sldNum" sz="quarter" idx="5"/>
          </p:nvPr>
        </p:nvSpPr>
        <p:spPr/>
        <p:txBody>
          <a:bodyPr/>
          <a:lstStyle/>
          <a:p>
            <a:fld id="{25F17119-8D9D-4CF9-AE1E-DF594D6529B7}" type="slidenum">
              <a:rPr lang="en-US" smtClean="0"/>
              <a:t>6</a:t>
            </a:fld>
            <a:endParaRPr lang="en-US"/>
          </a:p>
        </p:txBody>
      </p:sp>
    </p:spTree>
    <p:extLst>
      <p:ext uri="{BB962C8B-B14F-4D97-AF65-F5344CB8AC3E}">
        <p14:creationId xmlns:p14="http://schemas.microsoft.com/office/powerpoint/2010/main" val="35674830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4A4A4A"/>
                </a:solidFill>
                <a:effectLst/>
                <a:latin typeface="Lato" panose="020F0502020204030203" pitchFamily="34" charset="0"/>
              </a:rPr>
              <a:t>Viewing</a:t>
            </a:r>
            <a:r>
              <a:rPr lang="en-US" b="0" i="0" baseline="0" dirty="0">
                <a:solidFill>
                  <a:srgbClr val="4A4A4A"/>
                </a:solidFill>
                <a:effectLst/>
                <a:latin typeface="Lato" panose="020F0502020204030203" pitchFamily="34" charset="0"/>
              </a:rPr>
              <a:t> user data reviews fifty five moderators between the four target disinformation subreddits. While moderating more than one subreddit is not an uncommon thing, there is no crossover on these moderator lists. This indicates that control of each is separate, assuming usernames are not controlled by the same person behind the scenes.</a:t>
            </a:r>
          </a:p>
          <a:p>
            <a:endParaRPr lang="en-US" b="0" i="0" baseline="0" dirty="0">
              <a:solidFill>
                <a:srgbClr val="4A4A4A"/>
              </a:solidFill>
              <a:effectLst/>
              <a:latin typeface="Lato" panose="020F0502020204030203" pitchFamily="34" charset="0"/>
            </a:endParaRPr>
          </a:p>
          <a:p>
            <a:r>
              <a:rPr lang="en-US" b="0" i="0" baseline="0" dirty="0">
                <a:solidFill>
                  <a:srgbClr val="4A4A4A"/>
                </a:solidFill>
                <a:effectLst/>
                <a:latin typeface="Lato" panose="020F0502020204030203" pitchFamily="34" charset="0"/>
              </a:rPr>
              <a:t>Looking at users found 1302 users who posted to any of the four disinformation groups. Of those, 1259 were unique.</a:t>
            </a:r>
          </a:p>
          <a:p>
            <a:endParaRPr lang="en-US" b="0" i="0" baseline="0" dirty="0">
              <a:solidFill>
                <a:srgbClr val="4A4A4A"/>
              </a:solidFill>
              <a:effectLst/>
              <a:latin typeface="Lato" panose="020F0502020204030203" pitchFamily="34" charset="0"/>
            </a:endParaRPr>
          </a:p>
          <a:p>
            <a:r>
              <a:rPr lang="en-US" b="0" i="0" baseline="0" dirty="0">
                <a:solidFill>
                  <a:srgbClr val="4A4A4A"/>
                </a:solidFill>
                <a:effectLst/>
                <a:latin typeface="Lato" panose="020F0502020204030203" pitchFamily="34" charset="0"/>
              </a:rPr>
              <a:t>While reddit admins suggested leaving out unique user names to protect against brigading or any kind of retaliatory witch-hunting, I can still look at trends. </a:t>
            </a:r>
          </a:p>
          <a:p>
            <a:endParaRPr lang="en-US" b="0" i="0" baseline="0" dirty="0">
              <a:solidFill>
                <a:srgbClr val="4A4A4A"/>
              </a:solidFill>
              <a:effectLst/>
              <a:latin typeface="Lato" panose="020F0502020204030203" pitchFamily="34" charset="0"/>
            </a:endParaRPr>
          </a:p>
          <a:p>
            <a:r>
              <a:rPr lang="en-US" b="0" i="0" baseline="0" dirty="0">
                <a:solidFill>
                  <a:srgbClr val="4A4A4A"/>
                </a:solidFill>
                <a:effectLst/>
                <a:latin typeface="Lato" panose="020F0502020204030203" pitchFamily="34" charset="0"/>
              </a:rPr>
              <a:t>Six of the 1259 users posted to three of the four disinformation subreddits, and 31 posted to two.</a:t>
            </a:r>
          </a:p>
          <a:p>
            <a:endParaRPr lang="en-US" b="0" i="0" baseline="0" dirty="0">
              <a:solidFill>
                <a:srgbClr val="4A4A4A"/>
              </a:solidFill>
              <a:effectLst/>
              <a:latin typeface="Lato" panose="020F0502020204030203" pitchFamily="34" charset="0"/>
            </a:endParaRPr>
          </a:p>
          <a:p>
            <a:endParaRPr lang="en-US" b="0" i="0" dirty="0">
              <a:solidFill>
                <a:srgbClr val="4A4A4A"/>
              </a:solidFill>
              <a:effectLst/>
              <a:latin typeface="Lato" panose="020F0502020204030203" pitchFamily="34" charset="0"/>
            </a:endParaRPr>
          </a:p>
          <a:p>
            <a:endParaRPr lang="en-US" b="0" i="0" dirty="0">
              <a:solidFill>
                <a:srgbClr val="4A4A4A"/>
              </a:solidFill>
              <a:effectLst/>
              <a:latin typeface="Lato" panose="020F0502020204030203" pitchFamily="34" charset="0"/>
            </a:endParaRPr>
          </a:p>
          <a:p>
            <a:endParaRPr lang="en-US" b="0" i="0" dirty="0">
              <a:solidFill>
                <a:srgbClr val="4A4A4A"/>
              </a:solidFill>
              <a:effectLst/>
              <a:latin typeface="Lato" panose="020F0502020204030203" pitchFamily="34" charset="0"/>
            </a:endParaRPr>
          </a:p>
          <a:p>
            <a:endParaRPr lang="en-US" b="0" i="0" dirty="0">
              <a:solidFill>
                <a:srgbClr val="4A4A4A"/>
              </a:solidFill>
              <a:effectLst/>
              <a:latin typeface="Lato" panose="020F0502020204030203" pitchFamily="34" charset="0"/>
            </a:endParaRPr>
          </a:p>
        </p:txBody>
      </p:sp>
      <p:sp>
        <p:nvSpPr>
          <p:cNvPr id="4" name="Slide Number Placeholder 3"/>
          <p:cNvSpPr>
            <a:spLocks noGrp="1"/>
          </p:cNvSpPr>
          <p:nvPr>
            <p:ph type="sldNum" sz="quarter" idx="5"/>
          </p:nvPr>
        </p:nvSpPr>
        <p:spPr/>
        <p:txBody>
          <a:bodyPr/>
          <a:lstStyle/>
          <a:p>
            <a:fld id="{25F17119-8D9D-4CF9-AE1E-DF594D6529B7}" type="slidenum">
              <a:rPr lang="en-US" smtClean="0"/>
              <a:t>7</a:t>
            </a:fld>
            <a:endParaRPr lang="en-US"/>
          </a:p>
        </p:txBody>
      </p:sp>
    </p:spTree>
    <p:extLst>
      <p:ext uri="{BB962C8B-B14F-4D97-AF65-F5344CB8AC3E}">
        <p14:creationId xmlns:p14="http://schemas.microsoft.com/office/powerpoint/2010/main" val="11248228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horizontal</a:t>
            </a:r>
            <a:r>
              <a:rPr lang="en-US" baseline="0" dirty="0"/>
              <a:t> bar graphs show crossover activity for moderators on the left and users on the right. What the interval on the x axis here means is the number of target disinformation subreddit users or moderators participate in those communities. </a:t>
            </a:r>
          </a:p>
          <a:p>
            <a:endParaRPr lang="en-US" baseline="0" dirty="0"/>
          </a:p>
          <a:p>
            <a:r>
              <a:rPr lang="en-US" baseline="0" dirty="0"/>
              <a:t>This is an effort to find other places where disinformation might be, or how interconnected these are already.</a:t>
            </a:r>
          </a:p>
          <a:p>
            <a:endParaRPr lang="en-US" baseline="0" dirty="0"/>
          </a:p>
          <a:p>
            <a:r>
              <a:rPr lang="en-US" baseline="0" dirty="0"/>
              <a:t>Several subreddits emerge that may warrant further investigation that are high on the list – </a:t>
            </a:r>
            <a:r>
              <a:rPr lang="en-US" baseline="0" dirty="0" err="1"/>
              <a:t>conspiracy_commons</a:t>
            </a:r>
            <a:r>
              <a:rPr lang="en-US" baseline="0" dirty="0"/>
              <a:t>, </a:t>
            </a:r>
            <a:r>
              <a:rPr lang="en-US" baseline="0" dirty="0" err="1"/>
              <a:t>ChurchOfCOVID</a:t>
            </a:r>
            <a:r>
              <a:rPr lang="en-US" baseline="0" dirty="0"/>
              <a:t>, </a:t>
            </a:r>
            <a:r>
              <a:rPr lang="en-US" baseline="0" dirty="0" err="1"/>
              <a:t>conspiracyNOPOL</a:t>
            </a:r>
            <a:r>
              <a:rPr lang="en-US" baseline="0" dirty="0"/>
              <a:t>, </a:t>
            </a:r>
            <a:r>
              <a:rPr lang="en-US" baseline="0" dirty="0" err="1"/>
              <a:t>LockdownCriticalLeft</a:t>
            </a:r>
            <a:r>
              <a:rPr lang="en-US" baseline="0" dirty="0"/>
              <a:t>, and </a:t>
            </a:r>
            <a:r>
              <a:rPr lang="en-US" baseline="0" dirty="0" err="1"/>
              <a:t>CoronaVirusCircleJerk</a:t>
            </a:r>
            <a:r>
              <a:rPr lang="en-US" baseline="0" dirty="0"/>
              <a:t> stand out. </a:t>
            </a:r>
            <a:endParaRPr lang="en-US" dirty="0"/>
          </a:p>
        </p:txBody>
      </p:sp>
      <p:sp>
        <p:nvSpPr>
          <p:cNvPr id="4" name="Slide Number Placeholder 3"/>
          <p:cNvSpPr>
            <a:spLocks noGrp="1"/>
          </p:cNvSpPr>
          <p:nvPr>
            <p:ph type="sldNum" sz="quarter" idx="5"/>
          </p:nvPr>
        </p:nvSpPr>
        <p:spPr/>
        <p:txBody>
          <a:bodyPr/>
          <a:lstStyle/>
          <a:p>
            <a:fld id="{25F17119-8D9D-4CF9-AE1E-DF594D6529B7}" type="slidenum">
              <a:rPr lang="en-US" smtClean="0"/>
              <a:t>8</a:t>
            </a:fld>
            <a:endParaRPr lang="en-US"/>
          </a:p>
        </p:txBody>
      </p:sp>
    </p:spTree>
    <p:extLst>
      <p:ext uri="{BB962C8B-B14F-4D97-AF65-F5344CB8AC3E}">
        <p14:creationId xmlns:p14="http://schemas.microsoft.com/office/powerpoint/2010/main" val="475797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Overall activity tells</a:t>
            </a:r>
            <a:r>
              <a:rPr lang="en-US" baseline="0" dirty="0"/>
              <a:t> a similar story to the crossover information. Moderator activity tended to be lower in moderated target subreddits compared to user activity. Highest moderator activity trended towards political subreddits and users had more related to disinformation and conspiracy. </a:t>
            </a:r>
          </a:p>
          <a:p>
            <a:endParaRPr lang="en-US" baseline="0" dirty="0"/>
          </a:p>
          <a:p>
            <a:r>
              <a:rPr lang="en-US" baseline="0" dirty="0"/>
              <a:t>There are many communities here that would be unrelated to disinformation, like Rabbits or </a:t>
            </a:r>
            <a:r>
              <a:rPr lang="en-US" baseline="0" dirty="0" err="1"/>
              <a:t>AskReddit</a:t>
            </a:r>
            <a:r>
              <a:rPr lang="en-US" baseline="0" dirty="0"/>
              <a:t>. With that said, the names of user subreddits seem to stay closer to things relating to conservative politics and conspiracy posting. The overall moderator activity shows more well-rounded interests. </a:t>
            </a:r>
            <a:endParaRPr lang="en-US" dirty="0"/>
          </a:p>
        </p:txBody>
      </p:sp>
      <p:sp>
        <p:nvSpPr>
          <p:cNvPr id="4" name="Slide Number Placeholder 3"/>
          <p:cNvSpPr>
            <a:spLocks noGrp="1"/>
          </p:cNvSpPr>
          <p:nvPr>
            <p:ph type="sldNum" sz="quarter" idx="5"/>
          </p:nvPr>
        </p:nvSpPr>
        <p:spPr/>
        <p:txBody>
          <a:bodyPr/>
          <a:lstStyle/>
          <a:p>
            <a:fld id="{25F17119-8D9D-4CF9-AE1E-DF594D6529B7}" type="slidenum">
              <a:rPr lang="en-US" smtClean="0"/>
              <a:t>9</a:t>
            </a:fld>
            <a:endParaRPr lang="en-US"/>
          </a:p>
        </p:txBody>
      </p:sp>
    </p:spTree>
    <p:extLst>
      <p:ext uri="{BB962C8B-B14F-4D97-AF65-F5344CB8AC3E}">
        <p14:creationId xmlns:p14="http://schemas.microsoft.com/office/powerpoint/2010/main" val="8034572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9D734C2-F901-4AFF-A3E2-7CC8339287EC}" type="datetimeFigureOut">
              <a:rPr lang="en-US" smtClean="0"/>
              <a:t>11/13/2021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174B9A-17B5-4F1C-9515-1E6E412A9E8C}" type="slidenum">
              <a:rPr lang="en-US" smtClean="0"/>
              <a:t>‹#›</a:t>
            </a:fld>
            <a:endParaRPr lang="en-US"/>
          </a:p>
        </p:txBody>
      </p:sp>
    </p:spTree>
    <p:extLst>
      <p:ext uri="{BB962C8B-B14F-4D97-AF65-F5344CB8AC3E}">
        <p14:creationId xmlns:p14="http://schemas.microsoft.com/office/powerpoint/2010/main" val="41983978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D734C2-F901-4AFF-A3E2-7CC8339287EC}" type="datetimeFigureOut">
              <a:rPr lang="en-US" smtClean="0"/>
              <a:t>11/13/2021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174B9A-17B5-4F1C-9515-1E6E412A9E8C}" type="slidenum">
              <a:rPr lang="en-US" smtClean="0"/>
              <a:t>‹#›</a:t>
            </a:fld>
            <a:endParaRPr lang="en-US"/>
          </a:p>
        </p:txBody>
      </p:sp>
    </p:spTree>
    <p:extLst>
      <p:ext uri="{BB962C8B-B14F-4D97-AF65-F5344CB8AC3E}">
        <p14:creationId xmlns:p14="http://schemas.microsoft.com/office/powerpoint/2010/main" val="5662497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D734C2-F901-4AFF-A3E2-7CC8339287EC}" type="datetimeFigureOut">
              <a:rPr lang="en-US" smtClean="0"/>
              <a:t>11/13/2021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174B9A-17B5-4F1C-9515-1E6E412A9E8C}"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300127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D734C2-F901-4AFF-A3E2-7CC8339287EC}" type="datetimeFigureOut">
              <a:rPr lang="en-US" smtClean="0"/>
              <a:t>11/13/2021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174B9A-17B5-4F1C-9515-1E6E412A9E8C}" type="slidenum">
              <a:rPr lang="en-US" smtClean="0"/>
              <a:t>‹#›</a:t>
            </a:fld>
            <a:endParaRPr lang="en-US"/>
          </a:p>
        </p:txBody>
      </p:sp>
    </p:spTree>
    <p:extLst>
      <p:ext uri="{BB962C8B-B14F-4D97-AF65-F5344CB8AC3E}">
        <p14:creationId xmlns:p14="http://schemas.microsoft.com/office/powerpoint/2010/main" val="36286848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D734C2-F901-4AFF-A3E2-7CC8339287EC}" type="datetimeFigureOut">
              <a:rPr lang="en-US" smtClean="0"/>
              <a:t>11/13/2021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174B9A-17B5-4F1C-9515-1E6E412A9E8C}"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7925623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D734C2-F901-4AFF-A3E2-7CC8339287EC}" type="datetimeFigureOut">
              <a:rPr lang="en-US" smtClean="0"/>
              <a:t>11/13/2021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174B9A-17B5-4F1C-9515-1E6E412A9E8C}" type="slidenum">
              <a:rPr lang="en-US" smtClean="0"/>
              <a:t>‹#›</a:t>
            </a:fld>
            <a:endParaRPr lang="en-US"/>
          </a:p>
        </p:txBody>
      </p:sp>
    </p:spTree>
    <p:extLst>
      <p:ext uri="{BB962C8B-B14F-4D97-AF65-F5344CB8AC3E}">
        <p14:creationId xmlns:p14="http://schemas.microsoft.com/office/powerpoint/2010/main" val="15776196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D734C2-F901-4AFF-A3E2-7CC8339287EC}" type="datetimeFigureOut">
              <a:rPr lang="en-US" smtClean="0"/>
              <a:t>11/13/2021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174B9A-17B5-4F1C-9515-1E6E412A9E8C}" type="slidenum">
              <a:rPr lang="en-US" smtClean="0"/>
              <a:t>‹#›</a:t>
            </a:fld>
            <a:endParaRPr lang="en-US"/>
          </a:p>
        </p:txBody>
      </p:sp>
    </p:spTree>
    <p:extLst>
      <p:ext uri="{BB962C8B-B14F-4D97-AF65-F5344CB8AC3E}">
        <p14:creationId xmlns:p14="http://schemas.microsoft.com/office/powerpoint/2010/main" val="29978287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D734C2-F901-4AFF-A3E2-7CC8339287EC}" type="datetimeFigureOut">
              <a:rPr lang="en-US" smtClean="0"/>
              <a:t>11/13/2021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174B9A-17B5-4F1C-9515-1E6E412A9E8C}" type="slidenum">
              <a:rPr lang="en-US" smtClean="0"/>
              <a:t>‹#›</a:t>
            </a:fld>
            <a:endParaRPr lang="en-US"/>
          </a:p>
        </p:txBody>
      </p:sp>
    </p:spTree>
    <p:extLst>
      <p:ext uri="{BB962C8B-B14F-4D97-AF65-F5344CB8AC3E}">
        <p14:creationId xmlns:p14="http://schemas.microsoft.com/office/powerpoint/2010/main" val="262316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D734C2-F901-4AFF-A3E2-7CC8339287EC}" type="datetimeFigureOut">
              <a:rPr lang="en-US" smtClean="0"/>
              <a:t>11/13/2021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174B9A-17B5-4F1C-9515-1E6E412A9E8C}" type="slidenum">
              <a:rPr lang="en-US" smtClean="0"/>
              <a:t>‹#›</a:t>
            </a:fld>
            <a:endParaRPr lang="en-US"/>
          </a:p>
        </p:txBody>
      </p:sp>
    </p:spTree>
    <p:extLst>
      <p:ext uri="{BB962C8B-B14F-4D97-AF65-F5344CB8AC3E}">
        <p14:creationId xmlns:p14="http://schemas.microsoft.com/office/powerpoint/2010/main" val="544960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D734C2-F901-4AFF-A3E2-7CC8339287EC}" type="datetimeFigureOut">
              <a:rPr lang="en-US" smtClean="0"/>
              <a:t>11/13/2021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174B9A-17B5-4F1C-9515-1E6E412A9E8C}" type="slidenum">
              <a:rPr lang="en-US" smtClean="0"/>
              <a:t>‹#›</a:t>
            </a:fld>
            <a:endParaRPr lang="en-US"/>
          </a:p>
        </p:txBody>
      </p:sp>
    </p:spTree>
    <p:extLst>
      <p:ext uri="{BB962C8B-B14F-4D97-AF65-F5344CB8AC3E}">
        <p14:creationId xmlns:p14="http://schemas.microsoft.com/office/powerpoint/2010/main" val="29081107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9D734C2-F901-4AFF-A3E2-7CC8339287EC}" type="datetimeFigureOut">
              <a:rPr lang="en-US" smtClean="0"/>
              <a:t>11/13/2021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174B9A-17B5-4F1C-9515-1E6E412A9E8C}" type="slidenum">
              <a:rPr lang="en-US" smtClean="0"/>
              <a:t>‹#›</a:t>
            </a:fld>
            <a:endParaRPr lang="en-US"/>
          </a:p>
        </p:txBody>
      </p:sp>
    </p:spTree>
    <p:extLst>
      <p:ext uri="{BB962C8B-B14F-4D97-AF65-F5344CB8AC3E}">
        <p14:creationId xmlns:p14="http://schemas.microsoft.com/office/powerpoint/2010/main" val="3538731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9D734C2-F901-4AFF-A3E2-7CC8339287EC}" type="datetimeFigureOut">
              <a:rPr lang="en-US" smtClean="0"/>
              <a:t>11/13/2021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174B9A-17B5-4F1C-9515-1E6E412A9E8C}" type="slidenum">
              <a:rPr lang="en-US" smtClean="0"/>
              <a:t>‹#›</a:t>
            </a:fld>
            <a:endParaRPr lang="en-US"/>
          </a:p>
        </p:txBody>
      </p:sp>
    </p:spTree>
    <p:extLst>
      <p:ext uri="{BB962C8B-B14F-4D97-AF65-F5344CB8AC3E}">
        <p14:creationId xmlns:p14="http://schemas.microsoft.com/office/powerpoint/2010/main" val="3943395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9D734C2-F901-4AFF-A3E2-7CC8339287EC}" type="datetimeFigureOut">
              <a:rPr lang="en-US" smtClean="0"/>
              <a:t>11/13/2021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174B9A-17B5-4F1C-9515-1E6E412A9E8C}" type="slidenum">
              <a:rPr lang="en-US" smtClean="0"/>
              <a:t>‹#›</a:t>
            </a:fld>
            <a:endParaRPr lang="en-US"/>
          </a:p>
        </p:txBody>
      </p:sp>
    </p:spTree>
    <p:extLst>
      <p:ext uri="{BB962C8B-B14F-4D97-AF65-F5344CB8AC3E}">
        <p14:creationId xmlns:p14="http://schemas.microsoft.com/office/powerpoint/2010/main" val="24151983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D734C2-F901-4AFF-A3E2-7CC8339287EC}" type="datetimeFigureOut">
              <a:rPr lang="en-US" smtClean="0"/>
              <a:t>11/13/2021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174B9A-17B5-4F1C-9515-1E6E412A9E8C}" type="slidenum">
              <a:rPr lang="en-US" smtClean="0"/>
              <a:t>‹#›</a:t>
            </a:fld>
            <a:endParaRPr lang="en-US"/>
          </a:p>
        </p:txBody>
      </p:sp>
    </p:spTree>
    <p:extLst>
      <p:ext uri="{BB962C8B-B14F-4D97-AF65-F5344CB8AC3E}">
        <p14:creationId xmlns:p14="http://schemas.microsoft.com/office/powerpoint/2010/main" val="1654423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9D734C2-F901-4AFF-A3E2-7CC8339287EC}" type="datetimeFigureOut">
              <a:rPr lang="en-US" smtClean="0"/>
              <a:t>11/13/2021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174B9A-17B5-4F1C-9515-1E6E412A9E8C}" type="slidenum">
              <a:rPr lang="en-US" smtClean="0"/>
              <a:t>‹#›</a:t>
            </a:fld>
            <a:endParaRPr lang="en-US"/>
          </a:p>
        </p:txBody>
      </p:sp>
    </p:spTree>
    <p:extLst>
      <p:ext uri="{BB962C8B-B14F-4D97-AF65-F5344CB8AC3E}">
        <p14:creationId xmlns:p14="http://schemas.microsoft.com/office/powerpoint/2010/main" val="28945528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174B9A-17B5-4F1C-9515-1E6E412A9E8C}" type="slidenum">
              <a:rPr lang="en-US" smtClean="0"/>
              <a:t>‹#›</a:t>
            </a:fld>
            <a:endParaRPr lang="en-US"/>
          </a:p>
        </p:txBody>
      </p:sp>
      <p:sp>
        <p:nvSpPr>
          <p:cNvPr id="5" name="Date Placeholder 4"/>
          <p:cNvSpPr>
            <a:spLocks noGrp="1"/>
          </p:cNvSpPr>
          <p:nvPr>
            <p:ph type="dt" sz="half" idx="10"/>
          </p:nvPr>
        </p:nvSpPr>
        <p:spPr/>
        <p:txBody>
          <a:bodyPr/>
          <a:lstStyle/>
          <a:p>
            <a:fld id="{C9D734C2-F901-4AFF-A3E2-7CC8339287EC}" type="datetimeFigureOut">
              <a:rPr lang="en-US" smtClean="0"/>
              <a:t>11/13/2021</a:t>
            </a:fld>
            <a:endParaRPr lang="en-US"/>
          </a:p>
        </p:txBody>
      </p:sp>
    </p:spTree>
    <p:extLst>
      <p:ext uri="{BB962C8B-B14F-4D97-AF65-F5344CB8AC3E}">
        <p14:creationId xmlns:p14="http://schemas.microsoft.com/office/powerpoint/2010/main" val="8175634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9D734C2-F901-4AFF-A3E2-7CC8339287EC}" type="datetimeFigureOut">
              <a:rPr lang="en-US" smtClean="0"/>
              <a:t>11/13/2021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5174B9A-17B5-4F1C-9515-1E6E412A9E8C}" type="slidenum">
              <a:rPr lang="en-US" smtClean="0"/>
              <a:t>‹#›</a:t>
            </a:fld>
            <a:endParaRPr lang="en-US"/>
          </a:p>
        </p:txBody>
      </p:sp>
    </p:spTree>
    <p:extLst>
      <p:ext uri="{BB962C8B-B14F-4D97-AF65-F5344CB8AC3E}">
        <p14:creationId xmlns:p14="http://schemas.microsoft.com/office/powerpoint/2010/main" val="2834332060"/>
      </p:ext>
    </p:extLst>
  </p:cSld>
  <p:clrMap bg1="lt1" tx1="dk1" bg2="lt2" tx2="dk2" accent1="accent1" accent2="accent2" accent3="accent3" accent4="accent4" accent5="accent5" accent6="accent6" hlink="hlink" folHlink="folHlink"/>
  <p:sldLayoutIdLst>
    <p:sldLayoutId id="2147483942" r:id="rId1"/>
    <p:sldLayoutId id="2147483943" r:id="rId2"/>
    <p:sldLayoutId id="2147483944" r:id="rId3"/>
    <p:sldLayoutId id="2147483945" r:id="rId4"/>
    <p:sldLayoutId id="2147483946" r:id="rId5"/>
    <p:sldLayoutId id="2147483947" r:id="rId6"/>
    <p:sldLayoutId id="2147483948" r:id="rId7"/>
    <p:sldLayoutId id="2147483949" r:id="rId8"/>
    <p:sldLayoutId id="2147483950" r:id="rId9"/>
    <p:sldLayoutId id="2147483951" r:id="rId10"/>
    <p:sldLayoutId id="2147483952" r:id="rId11"/>
    <p:sldLayoutId id="2147483953" r:id="rId12"/>
    <p:sldLayoutId id="2147483954" r:id="rId13"/>
    <p:sldLayoutId id="2147483955" r:id="rId14"/>
    <p:sldLayoutId id="2147483956" r:id="rId15"/>
    <p:sldLayoutId id="214748395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diagramColors" Target="../diagrams/colors4.xml"/><Relationship Id="rId3" Type="http://schemas.openxmlformats.org/officeDocument/2006/relationships/image" Target="../media/image2.png"/><Relationship Id="rId7" Type="http://schemas.openxmlformats.org/officeDocument/2006/relationships/diagramQuickStyle" Target="../diagrams/quickStyle4.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Layout" Target="../diagrams/layout4.xml"/><Relationship Id="rId5" Type="http://schemas.openxmlformats.org/officeDocument/2006/relationships/diagramData" Target="../diagrams/data4.xml"/><Relationship Id="rId4" Type="http://schemas.microsoft.com/office/2007/relationships/hdphoto" Target="../media/hdphoto1.wdp"/><Relationship Id="rId9" Type="http://schemas.microsoft.com/office/2007/relationships/diagramDrawing" Target="../diagrams/drawing4.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row of samples for medical testing">
            <a:extLst>
              <a:ext uri="{FF2B5EF4-FFF2-40B4-BE49-F238E27FC236}">
                <a16:creationId xmlns:a16="http://schemas.microsoft.com/office/drawing/2014/main" id="{3AAB8AE0-D391-424B-B9CB-B4B9AC909417}"/>
              </a:ext>
            </a:extLst>
          </p:cNvPr>
          <p:cNvPicPr>
            <a:picLocks noChangeAspect="1"/>
          </p:cNvPicPr>
          <p:nvPr/>
        </p:nvPicPr>
        <p:blipFill rotWithShape="1">
          <a:blip r:embed="rId3">
            <a:alphaModFix amt="40000"/>
          </a:blip>
          <a:srcRect b="25000"/>
          <a:stretch/>
        </p:blipFill>
        <p:spPr>
          <a:xfrm>
            <a:off x="20" y="10"/>
            <a:ext cx="12191980" cy="6857990"/>
          </a:xfrm>
          <a:prstGeom prst="rect">
            <a:avLst/>
          </a:prstGeom>
        </p:spPr>
      </p:pic>
      <p:sp>
        <p:nvSpPr>
          <p:cNvPr id="2" name="Title 1">
            <a:extLst>
              <a:ext uri="{FF2B5EF4-FFF2-40B4-BE49-F238E27FC236}">
                <a16:creationId xmlns:a16="http://schemas.microsoft.com/office/drawing/2014/main" id="{B5832786-1075-459C-9377-8764D501EE53}"/>
              </a:ext>
            </a:extLst>
          </p:cNvPr>
          <p:cNvSpPr>
            <a:spLocks noGrp="1"/>
          </p:cNvSpPr>
          <p:nvPr>
            <p:ph type="ctrTitle"/>
          </p:nvPr>
        </p:nvSpPr>
        <p:spPr>
          <a:xfrm>
            <a:off x="942829" y="544226"/>
            <a:ext cx="8574622" cy="2616199"/>
          </a:xfrm>
        </p:spPr>
        <p:txBody>
          <a:bodyPr>
            <a:normAutofit/>
          </a:bodyPr>
          <a:lstStyle/>
          <a:p>
            <a:pPr algn="l">
              <a:lnSpc>
                <a:spcPct val="90000"/>
              </a:lnSpc>
            </a:pPr>
            <a:r>
              <a:rPr lang="en-US" dirty="0">
                <a:effectLst>
                  <a:outerShdw blurRad="50800" dist="38100" dir="2700000" algn="tl" rotWithShape="0">
                    <a:prstClr val="black">
                      <a:alpha val="40000"/>
                    </a:prstClr>
                  </a:outerShdw>
                </a:effectLst>
              </a:rPr>
              <a:t>ANTI-VACCINATION AND SOCIAL MEDIA:</a:t>
            </a:r>
            <a:br>
              <a:rPr lang="en-US" dirty="0">
                <a:effectLst>
                  <a:outerShdw blurRad="50800" dist="38100" dir="2700000" algn="tl" rotWithShape="0">
                    <a:prstClr val="black">
                      <a:alpha val="40000"/>
                    </a:prstClr>
                  </a:outerShdw>
                </a:effectLst>
              </a:rPr>
            </a:br>
            <a:r>
              <a:rPr lang="en-US" sz="4400" dirty="0">
                <a:effectLst>
                  <a:outerShdw blurRad="50800" dist="38100" dir="2700000" algn="tl" rotWithShape="0">
                    <a:prstClr val="black">
                      <a:alpha val="40000"/>
                    </a:prstClr>
                  </a:outerShdw>
                </a:effectLst>
              </a:rPr>
              <a:t>Studying the spread of COVID-19 Disinformation on Reddit</a:t>
            </a:r>
            <a:endParaRPr lang="en-US" dirty="0">
              <a:effectLst>
                <a:outerShdw blurRad="50800" dist="38100" dir="2700000" algn="tl" rotWithShape="0">
                  <a:prstClr val="black">
                    <a:alpha val="40000"/>
                  </a:prstClr>
                </a:outerShdw>
              </a:effectLst>
            </a:endParaRPr>
          </a:p>
        </p:txBody>
      </p:sp>
      <p:sp>
        <p:nvSpPr>
          <p:cNvPr id="3" name="Subtitle 2">
            <a:extLst>
              <a:ext uri="{FF2B5EF4-FFF2-40B4-BE49-F238E27FC236}">
                <a16:creationId xmlns:a16="http://schemas.microsoft.com/office/drawing/2014/main" id="{3799CF13-23C0-4F60-AFD8-852ABDC46391}"/>
              </a:ext>
            </a:extLst>
          </p:cNvPr>
          <p:cNvSpPr>
            <a:spLocks noGrp="1"/>
          </p:cNvSpPr>
          <p:nvPr>
            <p:ph type="subTitle" idx="1"/>
          </p:nvPr>
        </p:nvSpPr>
        <p:spPr>
          <a:xfrm>
            <a:off x="4916306" y="5522946"/>
            <a:ext cx="6987645" cy="1388534"/>
          </a:xfrm>
        </p:spPr>
        <p:txBody>
          <a:bodyPr>
            <a:noAutofit/>
          </a:bodyPr>
          <a:lstStyle/>
          <a:p>
            <a:endParaRPr lang="en-US" sz="2400" dirty="0"/>
          </a:p>
          <a:p>
            <a:r>
              <a:rPr lang="en-US" sz="2400" dirty="0"/>
              <a:t>Matthew Fikes</a:t>
            </a:r>
          </a:p>
          <a:p>
            <a:r>
              <a:rPr lang="en-US" sz="2400" dirty="0"/>
              <a:t>DSC680</a:t>
            </a:r>
          </a:p>
        </p:txBody>
      </p:sp>
    </p:spTree>
    <p:extLst>
      <p:ext uri="{BB962C8B-B14F-4D97-AF65-F5344CB8AC3E}">
        <p14:creationId xmlns:p14="http://schemas.microsoft.com/office/powerpoint/2010/main" val="96390739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700"/>
                                        <p:tgtEl>
                                          <p:spTgt spid="3">
                                            <p:txEl>
                                              <p:pRg st="1" end="1"/>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500"/>
                                  </p:stCondLst>
                                  <p:iterate>
                                    <p:tmPct val="10000"/>
                                  </p:iterate>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7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F0E5602-F90E-4AC7-8646-2D2C933AE4D9}"/>
              </a:ext>
            </a:extLst>
          </p:cNvPr>
          <p:cNvPicPr>
            <a:picLocks noChangeAspect="1"/>
          </p:cNvPicPr>
          <p:nvPr/>
        </p:nvPicPr>
        <p:blipFill>
          <a:blip r:embed="rId3"/>
          <a:stretch>
            <a:fillRect/>
          </a:stretch>
        </p:blipFill>
        <p:spPr>
          <a:xfrm>
            <a:off x="279767" y="289103"/>
            <a:ext cx="9275290" cy="6279794"/>
          </a:xfrm>
          <a:prstGeom prst="rect">
            <a:avLst/>
          </a:prstGeom>
        </p:spPr>
      </p:pic>
      <p:sp>
        <p:nvSpPr>
          <p:cNvPr id="7" name="TextBox 6">
            <a:extLst>
              <a:ext uri="{FF2B5EF4-FFF2-40B4-BE49-F238E27FC236}">
                <a16:creationId xmlns:a16="http://schemas.microsoft.com/office/drawing/2014/main" id="{8E8064BE-5565-4158-917D-79AF57EAA8D9}"/>
              </a:ext>
            </a:extLst>
          </p:cNvPr>
          <p:cNvSpPr txBox="1"/>
          <p:nvPr/>
        </p:nvSpPr>
        <p:spPr>
          <a:xfrm>
            <a:off x="9822730" y="294468"/>
            <a:ext cx="2064470" cy="1569660"/>
          </a:xfrm>
          <a:prstGeom prst="rect">
            <a:avLst/>
          </a:prstGeom>
          <a:noFill/>
        </p:spPr>
        <p:txBody>
          <a:bodyPr wrap="square" rtlCol="0">
            <a:spAutoFit/>
          </a:bodyPr>
          <a:lstStyle/>
          <a:p>
            <a:r>
              <a:rPr lang="en-US" sz="3200" dirty="0">
                <a:solidFill>
                  <a:schemeClr val="bg1"/>
                </a:solidFill>
              </a:rPr>
              <a:t>Moderator</a:t>
            </a:r>
          </a:p>
          <a:p>
            <a:r>
              <a:rPr lang="en-US" sz="3200" dirty="0">
                <a:solidFill>
                  <a:schemeClr val="bg1"/>
                </a:solidFill>
              </a:rPr>
              <a:t>Graph Network</a:t>
            </a:r>
          </a:p>
        </p:txBody>
      </p:sp>
    </p:spTree>
    <p:extLst>
      <p:ext uri="{BB962C8B-B14F-4D97-AF65-F5344CB8AC3E}">
        <p14:creationId xmlns:p14="http://schemas.microsoft.com/office/powerpoint/2010/main" val="35839121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E8064BE-5565-4158-917D-79AF57EAA8D9}"/>
              </a:ext>
            </a:extLst>
          </p:cNvPr>
          <p:cNvSpPr txBox="1"/>
          <p:nvPr/>
        </p:nvSpPr>
        <p:spPr>
          <a:xfrm>
            <a:off x="7890235" y="294468"/>
            <a:ext cx="3996965" cy="2862322"/>
          </a:xfrm>
          <a:prstGeom prst="rect">
            <a:avLst/>
          </a:prstGeom>
          <a:noFill/>
        </p:spPr>
        <p:txBody>
          <a:bodyPr wrap="square" rtlCol="0">
            <a:spAutoFit/>
          </a:bodyPr>
          <a:lstStyle/>
          <a:p>
            <a:r>
              <a:rPr lang="en-US" sz="6000" dirty="0">
                <a:solidFill>
                  <a:schemeClr val="bg1"/>
                </a:solidFill>
              </a:rPr>
              <a:t>User</a:t>
            </a:r>
          </a:p>
          <a:p>
            <a:r>
              <a:rPr lang="en-US" sz="6000" dirty="0">
                <a:solidFill>
                  <a:schemeClr val="bg1"/>
                </a:solidFill>
              </a:rPr>
              <a:t>Graph Network</a:t>
            </a:r>
          </a:p>
        </p:txBody>
      </p:sp>
      <p:pic>
        <p:nvPicPr>
          <p:cNvPr id="3" name="Picture 2">
            <a:extLst>
              <a:ext uri="{FF2B5EF4-FFF2-40B4-BE49-F238E27FC236}">
                <a16:creationId xmlns:a16="http://schemas.microsoft.com/office/drawing/2014/main" id="{A41C42E3-F2F6-443A-9017-0D060CCB90F1}"/>
              </a:ext>
            </a:extLst>
          </p:cNvPr>
          <p:cNvPicPr>
            <a:picLocks noChangeAspect="1"/>
          </p:cNvPicPr>
          <p:nvPr/>
        </p:nvPicPr>
        <p:blipFill>
          <a:blip r:embed="rId3"/>
          <a:stretch>
            <a:fillRect/>
          </a:stretch>
        </p:blipFill>
        <p:spPr>
          <a:xfrm>
            <a:off x="521851" y="113121"/>
            <a:ext cx="6935448" cy="6631757"/>
          </a:xfrm>
          <a:prstGeom prst="rect">
            <a:avLst/>
          </a:prstGeom>
        </p:spPr>
      </p:pic>
    </p:spTree>
    <p:extLst>
      <p:ext uri="{BB962C8B-B14F-4D97-AF65-F5344CB8AC3E}">
        <p14:creationId xmlns:p14="http://schemas.microsoft.com/office/powerpoint/2010/main" val="31813372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648049AD-9827-49E8-8BF5-32E175C8EA8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2" name="Straight Connector 11">
              <a:extLst>
                <a:ext uri="{FF2B5EF4-FFF2-40B4-BE49-F238E27FC236}">
                  <a16:creationId xmlns:a16="http://schemas.microsoft.com/office/drawing/2014/main" id="{3AA99CFD-13BA-4D43-8274-E720ACDBED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946D58D6-64B0-4752-8159-24114F47A5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C16801F7-F15E-4355-8767-26487BA8B6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14FF0578-E224-4225-8396-B99D4881FF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4642C0E0-9644-41F1-8CF3-33779AA8A3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5F77D9D3-628A-4607-B307-91AAA5603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id="{0600759E-C22E-4F3D-8569-0DE8F1D493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9A4E951D-EAB0-4F6B-84AE-B5B25684FD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B953BEA8-1B45-419E-BACD-49DB8888B1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72B7FA08-1FF3-4AED-B4E9-587D81D6B1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CA646AC8-4CFC-4450-9AB8-93798B327EAD}"/>
              </a:ext>
            </a:extLst>
          </p:cNvPr>
          <p:cNvSpPr>
            <a:spLocks noGrp="1"/>
          </p:cNvSpPr>
          <p:nvPr>
            <p:ph type="title"/>
          </p:nvPr>
        </p:nvSpPr>
        <p:spPr>
          <a:xfrm>
            <a:off x="677334" y="609600"/>
            <a:ext cx="8596668" cy="1320800"/>
          </a:xfrm>
        </p:spPr>
        <p:txBody>
          <a:bodyPr vert="horz" lIns="91440" tIns="45720" rIns="91440" bIns="45720" rtlCol="0" anchor="t">
            <a:normAutofit/>
          </a:bodyPr>
          <a:lstStyle/>
          <a:p>
            <a:r>
              <a:rPr lang="en-US" dirty="0"/>
              <a:t>Results</a:t>
            </a:r>
          </a:p>
        </p:txBody>
      </p:sp>
      <p:sp>
        <p:nvSpPr>
          <p:cNvPr id="4" name="TextBox 3">
            <a:extLst>
              <a:ext uri="{FF2B5EF4-FFF2-40B4-BE49-F238E27FC236}">
                <a16:creationId xmlns:a16="http://schemas.microsoft.com/office/drawing/2014/main" id="{E00810B6-457B-4B75-9446-4ADF3A4B0A36}"/>
              </a:ext>
            </a:extLst>
          </p:cNvPr>
          <p:cNvSpPr txBox="1"/>
          <p:nvPr/>
        </p:nvSpPr>
        <p:spPr>
          <a:xfrm>
            <a:off x="677334" y="2160589"/>
            <a:ext cx="8596668" cy="3880773"/>
          </a:xfrm>
          <a:prstGeom prst="rect">
            <a:avLst/>
          </a:prstGeom>
        </p:spPr>
        <p:txBody>
          <a:bodyPr vert="horz" lIns="91440" tIns="45720" rIns="91440" bIns="45720" rtlCol="0">
            <a:normAutofit/>
          </a:bodyPr>
          <a:lstStyle/>
          <a:p>
            <a:pPr>
              <a:spcBef>
                <a:spcPts val="1000"/>
              </a:spcBef>
              <a:buClr>
                <a:schemeClr val="accent1"/>
              </a:buClr>
              <a:buSzPct val="80000"/>
              <a:buFont typeface="Wingdings 3" charset="2"/>
              <a:buChar char=""/>
            </a:pPr>
            <a:r>
              <a:rPr lang="en-US" dirty="0">
                <a:solidFill>
                  <a:schemeClr val="tx1">
                    <a:lumMod val="75000"/>
                    <a:lumOff val="25000"/>
                  </a:schemeClr>
                </a:solidFill>
              </a:rPr>
              <a:t>Several users stood out in individual results for posting often. A single user made 322 posts to the </a:t>
            </a:r>
            <a:r>
              <a:rPr lang="en-US" b="1" dirty="0" err="1">
                <a:solidFill>
                  <a:schemeClr val="tx1">
                    <a:lumMod val="75000"/>
                    <a:lumOff val="25000"/>
                  </a:schemeClr>
                </a:solidFill>
              </a:rPr>
              <a:t>TakeTheJab</a:t>
            </a:r>
            <a:r>
              <a:rPr lang="en-US" dirty="0">
                <a:solidFill>
                  <a:schemeClr val="tx1">
                    <a:lumMod val="75000"/>
                    <a:lumOff val="25000"/>
                  </a:schemeClr>
                </a:solidFill>
              </a:rPr>
              <a:t> subreddit, and another user posted 76 times to </a:t>
            </a:r>
            <a:r>
              <a:rPr lang="en-US" b="1" dirty="0" err="1">
                <a:solidFill>
                  <a:schemeClr val="tx1">
                    <a:lumMod val="75000"/>
                    <a:lumOff val="25000"/>
                  </a:schemeClr>
                </a:solidFill>
              </a:rPr>
              <a:t>DebateVaccines</a:t>
            </a:r>
            <a:r>
              <a:rPr lang="en-US" dirty="0">
                <a:solidFill>
                  <a:schemeClr val="tx1">
                    <a:lumMod val="75000"/>
                    <a:lumOff val="25000"/>
                  </a:schemeClr>
                </a:solidFill>
              </a:rPr>
              <a:t> with an additional 61 to </a:t>
            </a:r>
            <a:r>
              <a:rPr lang="en-US" b="1" dirty="0" err="1">
                <a:solidFill>
                  <a:schemeClr val="tx1">
                    <a:lumMod val="75000"/>
                    <a:lumOff val="25000"/>
                  </a:schemeClr>
                </a:solidFill>
              </a:rPr>
              <a:t>TakeTheJab</a:t>
            </a:r>
            <a:r>
              <a:rPr lang="en-US" dirty="0">
                <a:solidFill>
                  <a:schemeClr val="tx1">
                    <a:lumMod val="75000"/>
                    <a:lumOff val="25000"/>
                  </a:schemeClr>
                </a:solidFill>
              </a:rPr>
              <a:t>. </a:t>
            </a:r>
          </a:p>
          <a:p>
            <a:pPr>
              <a:spcBef>
                <a:spcPts val="1000"/>
              </a:spcBef>
              <a:buClr>
                <a:schemeClr val="accent1"/>
              </a:buClr>
              <a:buSzPct val="80000"/>
              <a:buFont typeface="Wingdings 3" charset="2"/>
              <a:buChar char=""/>
            </a:pPr>
            <a:endParaRPr lang="en-US" dirty="0">
              <a:solidFill>
                <a:schemeClr val="tx1">
                  <a:lumMod val="75000"/>
                  <a:lumOff val="25000"/>
                </a:schemeClr>
              </a:solidFill>
            </a:endParaRPr>
          </a:p>
          <a:p>
            <a:pPr>
              <a:spcBef>
                <a:spcPts val="1000"/>
              </a:spcBef>
              <a:buClr>
                <a:schemeClr val="accent1"/>
              </a:buClr>
              <a:buSzPct val="80000"/>
              <a:buFont typeface="Wingdings 3" charset="2"/>
              <a:buChar char=""/>
            </a:pPr>
            <a:r>
              <a:rPr lang="en-US" dirty="0">
                <a:solidFill>
                  <a:schemeClr val="tx1">
                    <a:lumMod val="75000"/>
                    <a:lumOff val="25000"/>
                  </a:schemeClr>
                </a:solidFill>
              </a:rPr>
              <a:t>The target subreddits have user crossover, with users commonly posting to several of the targets. </a:t>
            </a:r>
          </a:p>
          <a:p>
            <a:pPr>
              <a:spcBef>
                <a:spcPts val="1000"/>
              </a:spcBef>
              <a:buClr>
                <a:schemeClr val="accent1"/>
              </a:buClr>
              <a:buSzPct val="80000"/>
              <a:buFont typeface="Wingdings 3" charset="2"/>
              <a:buChar char=""/>
            </a:pPr>
            <a:endParaRPr lang="en-US" dirty="0">
              <a:solidFill>
                <a:schemeClr val="tx1">
                  <a:lumMod val="75000"/>
                  <a:lumOff val="25000"/>
                </a:schemeClr>
              </a:solidFill>
            </a:endParaRPr>
          </a:p>
          <a:p>
            <a:pPr>
              <a:spcBef>
                <a:spcPts val="1000"/>
              </a:spcBef>
              <a:buClr>
                <a:schemeClr val="accent1"/>
              </a:buClr>
              <a:buSzPct val="80000"/>
              <a:buFont typeface="Wingdings 3" charset="2"/>
              <a:buChar char=""/>
            </a:pPr>
            <a:r>
              <a:rPr lang="en-US" dirty="0">
                <a:solidFill>
                  <a:schemeClr val="tx1">
                    <a:lumMod val="75000"/>
                    <a:lumOff val="25000"/>
                  </a:schemeClr>
                </a:solidFill>
              </a:rPr>
              <a:t>Other communities were identified outside the original scope that are likely to contain disinformation based on the title.</a:t>
            </a:r>
          </a:p>
          <a:p>
            <a:pPr>
              <a:spcBef>
                <a:spcPts val="1000"/>
              </a:spcBef>
              <a:buClr>
                <a:schemeClr val="accent1"/>
              </a:buClr>
              <a:buSzPct val="80000"/>
              <a:buFont typeface="Wingdings 3" charset="2"/>
              <a:buChar char=""/>
            </a:pPr>
            <a:endParaRPr lang="en-US" dirty="0">
              <a:solidFill>
                <a:schemeClr val="tx1">
                  <a:lumMod val="75000"/>
                  <a:lumOff val="25000"/>
                </a:schemeClr>
              </a:solidFill>
            </a:endParaRPr>
          </a:p>
          <a:p>
            <a:pPr>
              <a:spcBef>
                <a:spcPts val="1000"/>
              </a:spcBef>
              <a:buClr>
                <a:schemeClr val="accent1"/>
              </a:buClr>
              <a:buSzPct val="80000"/>
              <a:buFont typeface="Wingdings 3" charset="2"/>
              <a:buChar char=""/>
            </a:pPr>
            <a:endParaRPr lang="en-US" dirty="0">
              <a:solidFill>
                <a:schemeClr val="tx1">
                  <a:lumMod val="75000"/>
                  <a:lumOff val="25000"/>
                </a:schemeClr>
              </a:solidFill>
            </a:endParaRPr>
          </a:p>
          <a:p>
            <a:pPr>
              <a:spcBef>
                <a:spcPts val="1000"/>
              </a:spcBef>
              <a:buClr>
                <a:schemeClr val="accent1"/>
              </a:buClr>
              <a:buSzPct val="80000"/>
              <a:buFont typeface="Wingdings 3" charset="2"/>
              <a:buChar char=""/>
            </a:pPr>
            <a:endParaRPr lang="en-US" dirty="0">
              <a:solidFill>
                <a:schemeClr val="tx1">
                  <a:lumMod val="75000"/>
                  <a:lumOff val="25000"/>
                </a:schemeClr>
              </a:solidFill>
            </a:endParaRPr>
          </a:p>
        </p:txBody>
      </p:sp>
    </p:spTree>
    <p:extLst>
      <p:ext uri="{BB962C8B-B14F-4D97-AF65-F5344CB8AC3E}">
        <p14:creationId xmlns:p14="http://schemas.microsoft.com/office/powerpoint/2010/main" val="3705176396"/>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0B5F7E3B-C5F1-40E0-A491-558BAFBC1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41804" y="1460500"/>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CA646AC8-4CFC-4450-9AB8-93798B327EAD}"/>
              </a:ext>
            </a:extLst>
          </p:cNvPr>
          <p:cNvSpPr>
            <a:spLocks noGrp="1"/>
          </p:cNvSpPr>
          <p:nvPr>
            <p:ph type="title"/>
          </p:nvPr>
        </p:nvSpPr>
        <p:spPr>
          <a:xfrm>
            <a:off x="643467" y="816638"/>
            <a:ext cx="3367359" cy="5224724"/>
          </a:xfrm>
        </p:spPr>
        <p:txBody>
          <a:bodyPr vert="horz" lIns="91440" tIns="45720" rIns="91440" bIns="45720" rtlCol="0" anchor="ctr">
            <a:normAutofit/>
          </a:bodyPr>
          <a:lstStyle/>
          <a:p>
            <a:r>
              <a:rPr lang="en-US" dirty="0"/>
              <a:t>Limitations</a:t>
            </a:r>
          </a:p>
        </p:txBody>
      </p:sp>
      <p:sp>
        <p:nvSpPr>
          <p:cNvPr id="4" name="TextBox 3">
            <a:extLst>
              <a:ext uri="{FF2B5EF4-FFF2-40B4-BE49-F238E27FC236}">
                <a16:creationId xmlns:a16="http://schemas.microsoft.com/office/drawing/2014/main" id="{E00810B6-457B-4B75-9446-4ADF3A4B0A36}"/>
              </a:ext>
            </a:extLst>
          </p:cNvPr>
          <p:cNvSpPr txBox="1"/>
          <p:nvPr/>
        </p:nvSpPr>
        <p:spPr>
          <a:xfrm>
            <a:off x="4654295" y="816638"/>
            <a:ext cx="4619706" cy="5224724"/>
          </a:xfrm>
          <a:prstGeom prst="rect">
            <a:avLst/>
          </a:prstGeom>
        </p:spPr>
        <p:txBody>
          <a:bodyPr vert="horz" lIns="91440" tIns="45720" rIns="91440" bIns="45720" rtlCol="0" anchor="ctr">
            <a:normAutofit/>
          </a:bodyPr>
          <a:lstStyle/>
          <a:p>
            <a:pPr>
              <a:spcBef>
                <a:spcPts val="1000"/>
              </a:spcBef>
              <a:buClr>
                <a:schemeClr val="accent1"/>
              </a:buClr>
              <a:buSzPct val="80000"/>
              <a:buFont typeface="Wingdings 3" charset="2"/>
              <a:buChar char=""/>
            </a:pPr>
            <a:r>
              <a:rPr lang="en-US" dirty="0">
                <a:solidFill>
                  <a:schemeClr val="tx1">
                    <a:lumMod val="75000"/>
                    <a:lumOff val="25000"/>
                  </a:schemeClr>
                </a:solidFill>
              </a:rPr>
              <a:t>API limitations mean that historical data is unavailable, and data changes often on social media.</a:t>
            </a:r>
          </a:p>
          <a:p>
            <a:pPr>
              <a:spcBef>
                <a:spcPts val="1000"/>
              </a:spcBef>
              <a:buClr>
                <a:schemeClr val="accent1"/>
              </a:buClr>
              <a:buSzPct val="80000"/>
              <a:buFont typeface="Wingdings 3" charset="2"/>
              <a:buChar char=""/>
            </a:pPr>
            <a:endParaRPr lang="en-US" dirty="0">
              <a:solidFill>
                <a:schemeClr val="tx1">
                  <a:lumMod val="75000"/>
                  <a:lumOff val="25000"/>
                </a:schemeClr>
              </a:solidFill>
            </a:endParaRPr>
          </a:p>
          <a:p>
            <a:pPr>
              <a:spcBef>
                <a:spcPts val="1000"/>
              </a:spcBef>
              <a:buClr>
                <a:schemeClr val="accent1"/>
              </a:buClr>
              <a:buSzPct val="80000"/>
              <a:buFont typeface="Wingdings 3" charset="2"/>
              <a:buChar char=""/>
            </a:pPr>
            <a:r>
              <a:rPr lang="en-US" dirty="0">
                <a:solidFill>
                  <a:schemeClr val="tx1">
                    <a:lumMod val="75000"/>
                    <a:lumOff val="25000"/>
                  </a:schemeClr>
                </a:solidFill>
              </a:rPr>
              <a:t>September ban/quarantine of disinformation subreddits made it harder to collect a wide range of community data</a:t>
            </a:r>
          </a:p>
          <a:p>
            <a:pPr>
              <a:spcBef>
                <a:spcPts val="1000"/>
              </a:spcBef>
              <a:buClr>
                <a:schemeClr val="accent1"/>
              </a:buClr>
              <a:buSzPct val="80000"/>
              <a:buFont typeface="Wingdings 3" charset="2"/>
              <a:buChar char=""/>
            </a:pPr>
            <a:endParaRPr lang="en-US" dirty="0">
              <a:solidFill>
                <a:schemeClr val="tx1">
                  <a:lumMod val="75000"/>
                  <a:lumOff val="25000"/>
                </a:schemeClr>
              </a:solidFill>
            </a:endParaRPr>
          </a:p>
          <a:p>
            <a:pPr>
              <a:spcBef>
                <a:spcPts val="1000"/>
              </a:spcBef>
              <a:buClr>
                <a:schemeClr val="accent1"/>
              </a:buClr>
              <a:buSzPct val="80000"/>
              <a:buFont typeface="Wingdings 3" charset="2"/>
              <a:buChar char=""/>
            </a:pPr>
            <a:endParaRPr lang="en-US" dirty="0">
              <a:solidFill>
                <a:schemeClr val="tx1">
                  <a:lumMod val="75000"/>
                  <a:lumOff val="25000"/>
                </a:schemeClr>
              </a:solidFill>
            </a:endParaRPr>
          </a:p>
        </p:txBody>
      </p:sp>
    </p:spTree>
    <p:extLst>
      <p:ext uri="{BB962C8B-B14F-4D97-AF65-F5344CB8AC3E}">
        <p14:creationId xmlns:p14="http://schemas.microsoft.com/office/powerpoint/2010/main" val="7125150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46AC8-4CFC-4450-9AB8-93798B327EAD}"/>
              </a:ext>
            </a:extLst>
          </p:cNvPr>
          <p:cNvSpPr>
            <a:spLocks noGrp="1"/>
          </p:cNvSpPr>
          <p:nvPr>
            <p:ph type="title"/>
          </p:nvPr>
        </p:nvSpPr>
        <p:spPr>
          <a:xfrm>
            <a:off x="289876" y="113655"/>
            <a:ext cx="2825283" cy="1048718"/>
          </a:xfrm>
        </p:spPr>
        <p:txBody>
          <a:bodyPr vert="horz" lIns="91440" tIns="45720" rIns="91440" bIns="45720" rtlCol="0" anchor="ctr">
            <a:normAutofit/>
          </a:bodyPr>
          <a:lstStyle/>
          <a:p>
            <a:r>
              <a:rPr lang="en-US" dirty="0">
                <a:solidFill>
                  <a:schemeClr val="tx1"/>
                </a:solidFill>
              </a:rPr>
              <a:t>Next Steps</a:t>
            </a:r>
          </a:p>
        </p:txBody>
      </p:sp>
      <p:graphicFrame>
        <p:nvGraphicFramePr>
          <p:cNvPr id="8" name="TextBox 3">
            <a:extLst>
              <a:ext uri="{FF2B5EF4-FFF2-40B4-BE49-F238E27FC236}">
                <a16:creationId xmlns:a16="http://schemas.microsoft.com/office/drawing/2014/main" id="{8522C316-FE25-4559-814E-34448594D4B3}"/>
              </a:ext>
            </a:extLst>
          </p:cNvPr>
          <p:cNvGraphicFramePr/>
          <p:nvPr>
            <p:extLst>
              <p:ext uri="{D42A27DB-BD31-4B8C-83A1-F6EECF244321}">
                <p14:modId xmlns:p14="http://schemas.microsoft.com/office/powerpoint/2010/main" val="322878129"/>
              </p:ext>
            </p:extLst>
          </p:nvPr>
        </p:nvGraphicFramePr>
        <p:xfrm>
          <a:off x="449451" y="1162373"/>
          <a:ext cx="11202079" cy="44748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504286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46AC8-4CFC-4450-9AB8-93798B327EAD}"/>
              </a:ext>
            </a:extLst>
          </p:cNvPr>
          <p:cNvSpPr>
            <a:spLocks noGrp="1"/>
          </p:cNvSpPr>
          <p:nvPr>
            <p:ph type="title"/>
          </p:nvPr>
        </p:nvSpPr>
        <p:spPr/>
        <p:txBody>
          <a:bodyPr/>
          <a:lstStyle/>
          <a:p>
            <a:r>
              <a:rPr lang="en-US" dirty="0"/>
              <a:t>References</a:t>
            </a:r>
          </a:p>
        </p:txBody>
      </p:sp>
      <p:sp>
        <p:nvSpPr>
          <p:cNvPr id="4" name="TextBox 3">
            <a:extLst>
              <a:ext uri="{FF2B5EF4-FFF2-40B4-BE49-F238E27FC236}">
                <a16:creationId xmlns:a16="http://schemas.microsoft.com/office/drawing/2014/main" id="{DBF4F18D-A8E8-458C-83D0-0F508A18ABEC}"/>
              </a:ext>
            </a:extLst>
          </p:cNvPr>
          <p:cNvSpPr txBox="1"/>
          <p:nvPr/>
        </p:nvSpPr>
        <p:spPr>
          <a:xfrm>
            <a:off x="950976" y="1487424"/>
            <a:ext cx="8729472" cy="923330"/>
          </a:xfrm>
          <a:prstGeom prst="rect">
            <a:avLst/>
          </a:prstGeom>
          <a:noFill/>
        </p:spPr>
        <p:txBody>
          <a:bodyPr wrap="square" rtlCol="0">
            <a:spAutoFit/>
          </a:bodyPr>
          <a:lstStyle/>
          <a:p>
            <a:r>
              <a:rPr lang="en-US" dirty="0"/>
              <a:t>Wikimedia Foundation. (2021, November 7). </a:t>
            </a:r>
            <a:r>
              <a:rPr lang="en-US" i="1" dirty="0"/>
              <a:t>Reddit</a:t>
            </a:r>
            <a:r>
              <a:rPr lang="en-US" dirty="0"/>
              <a:t>. Wikipedia. Retrieved November 9, 2021, from https://en.wikipedia.org/wiki/Reddit. </a:t>
            </a:r>
          </a:p>
          <a:p>
            <a:endParaRPr lang="en-US" dirty="0"/>
          </a:p>
        </p:txBody>
      </p:sp>
    </p:spTree>
    <p:extLst>
      <p:ext uri="{BB962C8B-B14F-4D97-AF65-F5344CB8AC3E}">
        <p14:creationId xmlns:p14="http://schemas.microsoft.com/office/powerpoint/2010/main" val="17761089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10747-8088-41A4-B1A3-A707D025FC3C}"/>
              </a:ext>
            </a:extLst>
          </p:cNvPr>
          <p:cNvSpPr>
            <a:spLocks noGrp="1"/>
          </p:cNvSpPr>
          <p:nvPr>
            <p:ph type="title"/>
          </p:nvPr>
        </p:nvSpPr>
        <p:spPr>
          <a:xfrm>
            <a:off x="774546" y="244284"/>
            <a:ext cx="4604657" cy="740228"/>
          </a:xfrm>
        </p:spPr>
        <p:txBody>
          <a:bodyPr/>
          <a:lstStyle/>
          <a:p>
            <a:r>
              <a:rPr lang="en-US" dirty="0"/>
              <a:t>Background - Reddit</a:t>
            </a:r>
          </a:p>
        </p:txBody>
      </p:sp>
      <p:sp>
        <p:nvSpPr>
          <p:cNvPr id="5" name="TextBox 4">
            <a:extLst>
              <a:ext uri="{FF2B5EF4-FFF2-40B4-BE49-F238E27FC236}">
                <a16:creationId xmlns:a16="http://schemas.microsoft.com/office/drawing/2014/main" id="{4FE0A505-8714-4C5E-8177-3C2CF31E911A}"/>
              </a:ext>
            </a:extLst>
          </p:cNvPr>
          <p:cNvSpPr txBox="1"/>
          <p:nvPr/>
        </p:nvSpPr>
        <p:spPr>
          <a:xfrm>
            <a:off x="618456" y="1378058"/>
            <a:ext cx="9274629" cy="2585323"/>
          </a:xfrm>
          <a:prstGeom prst="rect">
            <a:avLst/>
          </a:prstGeom>
          <a:noFill/>
        </p:spPr>
        <p:txBody>
          <a:bodyPr wrap="square" rtlCol="0">
            <a:spAutoFit/>
          </a:bodyPr>
          <a:lstStyle/>
          <a:p>
            <a:r>
              <a:rPr lang="en-US" sz="2400" dirty="0"/>
              <a:t>Communities = subreddits</a:t>
            </a:r>
          </a:p>
          <a:p>
            <a:endParaRPr lang="en-US" sz="2400" b="1" dirty="0"/>
          </a:p>
          <a:p>
            <a:r>
              <a:rPr lang="en-US" sz="2400" dirty="0"/>
              <a:t>Community administrators = moderators</a:t>
            </a:r>
            <a:endParaRPr lang="en-US" sz="2400" b="1" dirty="0"/>
          </a:p>
          <a:p>
            <a:endParaRPr lang="en-US" sz="2400" dirty="0"/>
          </a:p>
          <a:p>
            <a:r>
              <a:rPr lang="en-US" sz="2400" dirty="0">
                <a:solidFill>
                  <a:srgbClr val="FC9804"/>
                </a:solidFill>
              </a:rPr>
              <a:t>Upvotes</a:t>
            </a:r>
            <a:r>
              <a:rPr lang="en-US" sz="2400" dirty="0"/>
              <a:t> and </a:t>
            </a:r>
            <a:r>
              <a:rPr lang="en-US" sz="2400" dirty="0">
                <a:solidFill>
                  <a:srgbClr val="3692CA"/>
                </a:solidFill>
              </a:rPr>
              <a:t>downvotes</a:t>
            </a:r>
            <a:r>
              <a:rPr lang="en-US" sz="2400" dirty="0"/>
              <a:t> measure popularity</a:t>
            </a:r>
            <a:endParaRPr lang="en-US" sz="2400" b="1" dirty="0"/>
          </a:p>
          <a:p>
            <a:endParaRPr lang="en-US" sz="2400" dirty="0"/>
          </a:p>
          <a:p>
            <a:endParaRPr lang="en-US" dirty="0"/>
          </a:p>
        </p:txBody>
      </p:sp>
    </p:spTree>
    <p:extLst>
      <p:ext uri="{BB962C8B-B14F-4D97-AF65-F5344CB8AC3E}">
        <p14:creationId xmlns:p14="http://schemas.microsoft.com/office/powerpoint/2010/main" val="20678130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2D94F95D-89EF-455B-9F54-0F4231363A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001"/>
            <a:ext cx="12192000" cy="228599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34" name="Group 33">
            <a:extLst>
              <a:ext uri="{FF2B5EF4-FFF2-40B4-BE49-F238E27FC236}">
                <a16:creationId xmlns:a16="http://schemas.microsoft.com/office/drawing/2014/main" id="{612B9F8D-6DD1-481E-8CCE-81A7EEB15F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25267" y="-8467"/>
            <a:ext cx="4766733" cy="6866467"/>
            <a:chOff x="7425267" y="-8467"/>
            <a:chExt cx="4766733" cy="6866467"/>
          </a:xfrm>
        </p:grpSpPr>
        <p:cxnSp>
          <p:nvCxnSpPr>
            <p:cNvPr id="35" name="Straight Connector 34">
              <a:extLst>
                <a:ext uri="{FF2B5EF4-FFF2-40B4-BE49-F238E27FC236}">
                  <a16:creationId xmlns:a16="http://schemas.microsoft.com/office/drawing/2014/main" id="{BD531F65-BE00-4220-96DD-64DD545E03C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96547" y="4572001"/>
              <a:ext cx="393665" cy="2285999"/>
            </a:xfrm>
            <a:prstGeom prst="line">
              <a:avLst/>
            </a:prstGeom>
            <a:ln w="9525">
              <a:solidFill>
                <a:srgbClr val="BFBFBF">
                  <a:alpha val="70000"/>
                </a:srgbClr>
              </a:solidFill>
            </a:ln>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95BD48B8-B8E0-4EC6-889B-B9D5035859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7425267" y="4572001"/>
              <a:ext cx="3383073" cy="2285999"/>
            </a:xfrm>
            <a:prstGeom prst="line">
              <a:avLst/>
            </a:prstGeom>
            <a:ln w="9525">
              <a:solidFill>
                <a:srgbClr val="BFBFBF">
                  <a:alpha val="69804"/>
                </a:srgbClr>
              </a:solidFill>
            </a:ln>
          </p:spPr>
          <p:style>
            <a:lnRef idx="2">
              <a:schemeClr val="accent1"/>
            </a:lnRef>
            <a:fillRef idx="0">
              <a:schemeClr val="accent1"/>
            </a:fillRef>
            <a:effectRef idx="1">
              <a:schemeClr val="accent1"/>
            </a:effectRef>
            <a:fontRef idx="minor">
              <a:schemeClr val="tx1"/>
            </a:fontRef>
          </p:style>
        </p:cxnSp>
        <p:sp>
          <p:nvSpPr>
            <p:cNvPr id="37" name="Rectangle 23">
              <a:extLst>
                <a:ext uri="{FF2B5EF4-FFF2-40B4-BE49-F238E27FC236}">
                  <a16:creationId xmlns:a16="http://schemas.microsoft.com/office/drawing/2014/main" id="{4CB88335-CEFC-4E93-A849-B293A59F0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8" name="Rectangle 25">
              <a:extLst>
                <a:ext uri="{FF2B5EF4-FFF2-40B4-BE49-F238E27FC236}">
                  <a16:creationId xmlns:a16="http://schemas.microsoft.com/office/drawing/2014/main" id="{A68404B5-9CA3-4B1B-A75D-54F36B1B3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Isosceles Triangle 38">
              <a:extLst>
                <a:ext uri="{FF2B5EF4-FFF2-40B4-BE49-F238E27FC236}">
                  <a16:creationId xmlns:a16="http://schemas.microsoft.com/office/drawing/2014/main" id="{7260DE41-7357-49EC-A4FF-41B6666961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0" name="Rectangle 27">
              <a:extLst>
                <a:ext uri="{FF2B5EF4-FFF2-40B4-BE49-F238E27FC236}">
                  <a16:creationId xmlns:a16="http://schemas.microsoft.com/office/drawing/2014/main" id="{1D9D87BA-A306-430B-8BCF-468FF820D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1" name="Rectangle 28">
              <a:extLst>
                <a:ext uri="{FF2B5EF4-FFF2-40B4-BE49-F238E27FC236}">
                  <a16:creationId xmlns:a16="http://schemas.microsoft.com/office/drawing/2014/main" id="{39F522E6-2DF0-48FC-873D-74BF210193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2" name="Rectangle 29">
              <a:extLst>
                <a:ext uri="{FF2B5EF4-FFF2-40B4-BE49-F238E27FC236}">
                  <a16:creationId xmlns:a16="http://schemas.microsoft.com/office/drawing/2014/main" id="{1015C585-0283-4901-9837-57DD565CE8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3" name="Isosceles Triangle 42">
              <a:extLst>
                <a:ext uri="{FF2B5EF4-FFF2-40B4-BE49-F238E27FC236}">
                  <a16:creationId xmlns:a16="http://schemas.microsoft.com/office/drawing/2014/main" id="{CB6D253E-04B9-4649-B17B-DE58968B27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8FE10747-8088-41A4-B1A3-A707D025FC3C}"/>
              </a:ext>
            </a:extLst>
          </p:cNvPr>
          <p:cNvSpPr>
            <a:spLocks noGrp="1"/>
          </p:cNvSpPr>
          <p:nvPr>
            <p:ph type="title"/>
          </p:nvPr>
        </p:nvSpPr>
        <p:spPr>
          <a:xfrm>
            <a:off x="677334" y="4765972"/>
            <a:ext cx="8596668" cy="1320800"/>
          </a:xfrm>
        </p:spPr>
        <p:txBody>
          <a:bodyPr vert="horz" lIns="91440" tIns="45720" rIns="91440" bIns="45720" rtlCol="0" anchor="ctr">
            <a:normAutofit/>
          </a:bodyPr>
          <a:lstStyle/>
          <a:p>
            <a:r>
              <a:rPr lang="en-US" sz="4400" dirty="0">
                <a:solidFill>
                  <a:schemeClr val="bg1"/>
                </a:solidFill>
              </a:rPr>
              <a:t>Disinformation on Reddit</a:t>
            </a:r>
          </a:p>
        </p:txBody>
      </p:sp>
      <p:sp useBgFill="1">
        <p:nvSpPr>
          <p:cNvPr id="45" name="Rectangle 44">
            <a:extLst>
              <a:ext uri="{FF2B5EF4-FFF2-40B4-BE49-F238E27FC236}">
                <a16:creationId xmlns:a16="http://schemas.microsoft.com/office/drawing/2014/main" id="{A1AE21A0-AA96-4557-AB48-66255CF0AD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7" name="TextBox 3">
            <a:extLst>
              <a:ext uri="{FF2B5EF4-FFF2-40B4-BE49-F238E27FC236}">
                <a16:creationId xmlns:a16="http://schemas.microsoft.com/office/drawing/2014/main" id="{44EB1503-982F-446A-BC21-FC180E6A6BD0}"/>
              </a:ext>
            </a:extLst>
          </p:cNvPr>
          <p:cNvGraphicFramePr/>
          <p:nvPr>
            <p:extLst>
              <p:ext uri="{D42A27DB-BD31-4B8C-83A1-F6EECF244321}">
                <p14:modId xmlns:p14="http://schemas.microsoft.com/office/powerpoint/2010/main" val="106813874"/>
              </p:ext>
            </p:extLst>
          </p:nvPr>
        </p:nvGraphicFramePr>
        <p:xfrm>
          <a:off x="642938" y="642938"/>
          <a:ext cx="10906125" cy="32861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9659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C3F80-D743-4C02-A9DB-3EF137962ECB}"/>
              </a:ext>
            </a:extLst>
          </p:cNvPr>
          <p:cNvSpPr>
            <a:spLocks noGrp="1"/>
          </p:cNvSpPr>
          <p:nvPr>
            <p:ph type="title"/>
          </p:nvPr>
        </p:nvSpPr>
        <p:spPr>
          <a:xfrm>
            <a:off x="1611085" y="206829"/>
            <a:ext cx="3654424" cy="936170"/>
          </a:xfrm>
        </p:spPr>
        <p:txBody>
          <a:bodyPr/>
          <a:lstStyle/>
          <a:p>
            <a:r>
              <a:rPr lang="en-US" dirty="0"/>
              <a:t>Data Source</a:t>
            </a:r>
          </a:p>
        </p:txBody>
      </p:sp>
      <p:graphicFrame>
        <p:nvGraphicFramePr>
          <p:cNvPr id="6" name="TextBox 3">
            <a:extLst>
              <a:ext uri="{FF2B5EF4-FFF2-40B4-BE49-F238E27FC236}">
                <a16:creationId xmlns:a16="http://schemas.microsoft.com/office/drawing/2014/main" id="{2DAF539C-D1C3-4806-A22C-4C560D788C17}"/>
              </a:ext>
            </a:extLst>
          </p:cNvPr>
          <p:cNvGraphicFramePr/>
          <p:nvPr>
            <p:extLst>
              <p:ext uri="{D42A27DB-BD31-4B8C-83A1-F6EECF244321}">
                <p14:modId xmlns:p14="http://schemas.microsoft.com/office/powerpoint/2010/main" val="4193908046"/>
              </p:ext>
            </p:extLst>
          </p:nvPr>
        </p:nvGraphicFramePr>
        <p:xfrm>
          <a:off x="1839685" y="1142999"/>
          <a:ext cx="9633857" cy="41549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225782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C3F80-D743-4C02-A9DB-3EF137962ECB}"/>
              </a:ext>
            </a:extLst>
          </p:cNvPr>
          <p:cNvSpPr>
            <a:spLocks noGrp="1"/>
          </p:cNvSpPr>
          <p:nvPr>
            <p:ph type="title"/>
          </p:nvPr>
        </p:nvSpPr>
        <p:spPr>
          <a:xfrm>
            <a:off x="440965" y="253320"/>
            <a:ext cx="3052473" cy="944107"/>
          </a:xfrm>
        </p:spPr>
        <p:txBody>
          <a:bodyPr vert="horz" lIns="91440" tIns="45720" rIns="91440" bIns="45720" rtlCol="0" anchor="ctr">
            <a:normAutofit/>
          </a:bodyPr>
          <a:lstStyle/>
          <a:p>
            <a:pPr algn="l"/>
            <a:r>
              <a:rPr lang="en-US" dirty="0"/>
              <a:t>Data Source</a:t>
            </a:r>
          </a:p>
        </p:txBody>
      </p:sp>
      <p:graphicFrame>
        <p:nvGraphicFramePr>
          <p:cNvPr id="3" name="Diagram 2">
            <a:extLst>
              <a:ext uri="{FF2B5EF4-FFF2-40B4-BE49-F238E27FC236}">
                <a16:creationId xmlns:a16="http://schemas.microsoft.com/office/drawing/2014/main" id="{0DB3D1EF-ACDF-4F93-9012-00B8CEFDCEF3}"/>
              </a:ext>
            </a:extLst>
          </p:cNvPr>
          <p:cNvGraphicFramePr/>
          <p:nvPr>
            <p:extLst>
              <p:ext uri="{D42A27DB-BD31-4B8C-83A1-F6EECF244321}">
                <p14:modId xmlns:p14="http://schemas.microsoft.com/office/powerpoint/2010/main" val="624524161"/>
              </p:ext>
            </p:extLst>
          </p:nvPr>
        </p:nvGraphicFramePr>
        <p:xfrm>
          <a:off x="440965" y="1454376"/>
          <a:ext cx="8605803" cy="44194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45802444"/>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46AC8-4CFC-4450-9AB8-93798B327EAD}"/>
              </a:ext>
            </a:extLst>
          </p:cNvPr>
          <p:cNvSpPr>
            <a:spLocks noGrp="1"/>
          </p:cNvSpPr>
          <p:nvPr>
            <p:ph type="title"/>
          </p:nvPr>
        </p:nvSpPr>
        <p:spPr>
          <a:xfrm>
            <a:off x="1360714" y="206828"/>
            <a:ext cx="3208110" cy="772885"/>
          </a:xfrm>
        </p:spPr>
        <p:txBody>
          <a:bodyPr/>
          <a:lstStyle/>
          <a:p>
            <a:r>
              <a:rPr lang="en-US" dirty="0"/>
              <a:t>Data Prep</a:t>
            </a:r>
          </a:p>
        </p:txBody>
      </p:sp>
      <p:sp>
        <p:nvSpPr>
          <p:cNvPr id="4" name="TextBox 3">
            <a:extLst>
              <a:ext uri="{FF2B5EF4-FFF2-40B4-BE49-F238E27FC236}">
                <a16:creationId xmlns:a16="http://schemas.microsoft.com/office/drawing/2014/main" id="{994A3196-B7AB-4FE4-A088-6D418F3956BF}"/>
              </a:ext>
            </a:extLst>
          </p:cNvPr>
          <p:cNvSpPr txBox="1"/>
          <p:nvPr/>
        </p:nvSpPr>
        <p:spPr>
          <a:xfrm>
            <a:off x="1894114" y="1190729"/>
            <a:ext cx="9122229" cy="2585323"/>
          </a:xfrm>
          <a:prstGeom prst="rect">
            <a:avLst/>
          </a:prstGeom>
          <a:noFill/>
        </p:spPr>
        <p:txBody>
          <a:bodyPr wrap="square" rtlCol="0">
            <a:spAutoFit/>
          </a:bodyPr>
          <a:lstStyle/>
          <a:p>
            <a:r>
              <a:rPr lang="en-US" dirty="0"/>
              <a:t>Lists of moderators for targeted subreddits created for API extraction</a:t>
            </a:r>
          </a:p>
          <a:p>
            <a:endParaRPr lang="en-US" dirty="0"/>
          </a:p>
          <a:p>
            <a:r>
              <a:rPr lang="en-US" dirty="0"/>
              <a:t>Top 10 results for each moderator and user were grouped by target subreddit and summed.</a:t>
            </a:r>
          </a:p>
          <a:p>
            <a:endParaRPr lang="en-US" dirty="0"/>
          </a:p>
          <a:p>
            <a:r>
              <a:rPr lang="en-US" dirty="0"/>
              <a:t>Comment and post karma for each user was combined prior to sorting </a:t>
            </a:r>
          </a:p>
          <a:p>
            <a:endParaRPr lang="en-US" dirty="0"/>
          </a:p>
          <a:p>
            <a:r>
              <a:rPr lang="en-US" dirty="0"/>
              <a:t>Sorted totals allow for limiting by top n for analyses</a:t>
            </a:r>
          </a:p>
          <a:p>
            <a:endParaRPr lang="en-US" dirty="0"/>
          </a:p>
          <a:p>
            <a:endParaRPr lang="en-US" dirty="0"/>
          </a:p>
        </p:txBody>
      </p:sp>
      <p:sp>
        <p:nvSpPr>
          <p:cNvPr id="5" name="Title 1">
            <a:extLst>
              <a:ext uri="{FF2B5EF4-FFF2-40B4-BE49-F238E27FC236}">
                <a16:creationId xmlns:a16="http://schemas.microsoft.com/office/drawing/2014/main" id="{CAED3288-BE1F-49F3-8B13-417F9E88C72C}"/>
              </a:ext>
            </a:extLst>
          </p:cNvPr>
          <p:cNvSpPr txBox="1">
            <a:spLocks/>
          </p:cNvSpPr>
          <p:nvPr/>
        </p:nvSpPr>
        <p:spPr>
          <a:xfrm>
            <a:off x="1360714" y="3510137"/>
            <a:ext cx="3208110" cy="772885"/>
          </a:xfrm>
          <a:prstGeom prst="rect">
            <a:avLst/>
          </a:prstGeom>
          <a:effectLst/>
        </p:spPr>
        <p:txBody>
          <a:bodyPr vert="horz" lIns="91440" tIns="45720" rIns="91440" bIns="45720" rtlCol="0" anchor="ctr">
            <a:normAutofit fontScale="62500" lnSpcReduction="20000"/>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For Network Model:</a:t>
            </a:r>
          </a:p>
        </p:txBody>
      </p:sp>
      <p:sp>
        <p:nvSpPr>
          <p:cNvPr id="6" name="TextBox 5">
            <a:extLst>
              <a:ext uri="{FF2B5EF4-FFF2-40B4-BE49-F238E27FC236}">
                <a16:creationId xmlns:a16="http://schemas.microsoft.com/office/drawing/2014/main" id="{D0D413E0-D1B4-490E-9491-008B6D6D0D34}"/>
              </a:ext>
            </a:extLst>
          </p:cNvPr>
          <p:cNvSpPr txBox="1"/>
          <p:nvPr/>
        </p:nvSpPr>
        <p:spPr>
          <a:xfrm>
            <a:off x="1894113" y="4150065"/>
            <a:ext cx="9122229" cy="646331"/>
          </a:xfrm>
          <a:prstGeom prst="rect">
            <a:avLst/>
          </a:prstGeom>
          <a:noFill/>
        </p:spPr>
        <p:txBody>
          <a:bodyPr wrap="square" rtlCol="0">
            <a:spAutoFit/>
          </a:bodyPr>
          <a:lstStyle/>
          <a:p>
            <a:r>
              <a:rPr lang="en-US" dirty="0"/>
              <a:t>Moderator and user data grouped totals were melted into rows to make structure for network</a:t>
            </a:r>
          </a:p>
          <a:p>
            <a:endParaRPr lang="en-US" dirty="0"/>
          </a:p>
        </p:txBody>
      </p:sp>
      <p:graphicFrame>
        <p:nvGraphicFramePr>
          <p:cNvPr id="3" name="Table 6">
            <a:extLst>
              <a:ext uri="{FF2B5EF4-FFF2-40B4-BE49-F238E27FC236}">
                <a16:creationId xmlns:a16="http://schemas.microsoft.com/office/drawing/2014/main" id="{DCD11931-1B38-436D-B071-4A6376ECCC8A}"/>
              </a:ext>
            </a:extLst>
          </p:cNvPr>
          <p:cNvGraphicFramePr>
            <a:graphicFrameLocks noGrp="1"/>
          </p:cNvGraphicFramePr>
          <p:nvPr>
            <p:extLst>
              <p:ext uri="{D42A27DB-BD31-4B8C-83A1-F6EECF244321}">
                <p14:modId xmlns:p14="http://schemas.microsoft.com/office/powerpoint/2010/main" val="283551300"/>
              </p:ext>
            </p:extLst>
          </p:nvPr>
        </p:nvGraphicFramePr>
        <p:xfrm>
          <a:off x="2465598" y="5060718"/>
          <a:ext cx="7090116" cy="1213105"/>
        </p:xfrm>
        <a:graphic>
          <a:graphicData uri="http://schemas.openxmlformats.org/drawingml/2006/table">
            <a:tbl>
              <a:tblPr firstRow="1" bandRow="1">
                <a:tableStyleId>{5C22544A-7EE6-4342-B048-85BDC9FD1C3A}</a:tableStyleId>
              </a:tblPr>
              <a:tblGrid>
                <a:gridCol w="2217933">
                  <a:extLst>
                    <a:ext uri="{9D8B030D-6E8A-4147-A177-3AD203B41FA5}">
                      <a16:colId xmlns:a16="http://schemas.microsoft.com/office/drawing/2014/main" val="1730376052"/>
                    </a:ext>
                  </a:extLst>
                </a:gridCol>
                <a:gridCol w="2136017">
                  <a:extLst>
                    <a:ext uri="{9D8B030D-6E8A-4147-A177-3AD203B41FA5}">
                      <a16:colId xmlns:a16="http://schemas.microsoft.com/office/drawing/2014/main" val="691159699"/>
                    </a:ext>
                  </a:extLst>
                </a:gridCol>
                <a:gridCol w="2736166">
                  <a:extLst>
                    <a:ext uri="{9D8B030D-6E8A-4147-A177-3AD203B41FA5}">
                      <a16:colId xmlns:a16="http://schemas.microsoft.com/office/drawing/2014/main" val="330174622"/>
                    </a:ext>
                  </a:extLst>
                </a:gridCol>
              </a:tblGrid>
              <a:tr h="1213105">
                <a:tc>
                  <a:txBody>
                    <a:bodyPr/>
                    <a:lstStyle/>
                    <a:p>
                      <a:r>
                        <a:rPr lang="en-US" dirty="0"/>
                        <a:t>Source</a:t>
                      </a:r>
                    </a:p>
                    <a:p>
                      <a:r>
                        <a:rPr lang="en-US" b="0" dirty="0">
                          <a:latin typeface="+mj-lt"/>
                        </a:rPr>
                        <a:t>disinformation subreddits</a:t>
                      </a:r>
                    </a:p>
                  </a:txBody>
                  <a:tcPr/>
                </a:tc>
                <a:tc>
                  <a:txBody>
                    <a:bodyPr/>
                    <a:lstStyle/>
                    <a:p>
                      <a:r>
                        <a:rPr lang="en-US" dirty="0"/>
                        <a:t>Target</a:t>
                      </a:r>
                    </a:p>
                    <a:p>
                      <a:r>
                        <a:rPr lang="en-US" b="0" dirty="0">
                          <a:latin typeface="+mj-lt"/>
                        </a:rPr>
                        <a:t>Other subreddit interacted with</a:t>
                      </a:r>
                    </a:p>
                  </a:txBody>
                  <a:tcPr/>
                </a:tc>
                <a:tc>
                  <a:txBody>
                    <a:bodyPr/>
                    <a:lstStyle/>
                    <a:p>
                      <a:r>
                        <a:rPr lang="en-US" dirty="0"/>
                        <a:t>Weight</a:t>
                      </a:r>
                    </a:p>
                    <a:p>
                      <a:r>
                        <a:rPr lang="en-US" b="0" dirty="0"/>
                        <a:t>Karma total for target based on aggregated total of source</a:t>
                      </a:r>
                    </a:p>
                  </a:txBody>
                  <a:tcPr/>
                </a:tc>
                <a:extLst>
                  <a:ext uri="{0D108BD9-81ED-4DB2-BD59-A6C34878D82A}">
                    <a16:rowId xmlns:a16="http://schemas.microsoft.com/office/drawing/2014/main" val="4062642383"/>
                  </a:ext>
                </a:extLst>
              </a:tr>
            </a:tbl>
          </a:graphicData>
        </a:graphic>
      </p:graphicFrame>
    </p:spTree>
    <p:extLst>
      <p:ext uri="{BB962C8B-B14F-4D97-AF65-F5344CB8AC3E}">
        <p14:creationId xmlns:p14="http://schemas.microsoft.com/office/powerpoint/2010/main" val="28444148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duotone>
              <a:schemeClr val="bg2">
                <a:shade val="76000"/>
                <a:satMod val="180000"/>
              </a:schemeClr>
              <a:schemeClr val="bg2">
                <a:tint val="80000"/>
                <a:satMod val="120000"/>
                <a:lumMod val="180000"/>
              </a:schemeClr>
            </a:duotone>
            <a:lum/>
            <a:extLst>
              <a:ext uri="{BEBA8EAE-BF5A-486C-A8C5-ECC9F3942E4B}">
                <a14:imgProps xmlns:a14="http://schemas.microsoft.com/office/drawing/2010/main">
                  <a14:imgLayer r:embed="rId4">
                    <a14:imgEffect>
                      <a14:artisticLightScreen/>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46AC8-4CFC-4450-9AB8-93798B327EAD}"/>
              </a:ext>
            </a:extLst>
          </p:cNvPr>
          <p:cNvSpPr>
            <a:spLocks noGrp="1"/>
          </p:cNvSpPr>
          <p:nvPr>
            <p:ph type="title"/>
          </p:nvPr>
        </p:nvSpPr>
        <p:spPr>
          <a:xfrm>
            <a:off x="1690852" y="4907604"/>
            <a:ext cx="9812171" cy="1021404"/>
          </a:xfrm>
        </p:spPr>
        <p:txBody>
          <a:bodyPr vert="horz" lIns="91440" tIns="45720" rIns="91440" bIns="45720" rtlCol="0">
            <a:normAutofit/>
          </a:bodyPr>
          <a:lstStyle/>
          <a:p>
            <a:pPr algn="l"/>
            <a:r>
              <a:rPr lang="en-US" dirty="0"/>
              <a:t>Data Exploration</a:t>
            </a:r>
          </a:p>
        </p:txBody>
      </p:sp>
      <p:graphicFrame>
        <p:nvGraphicFramePr>
          <p:cNvPr id="6" name="TextBox 3">
            <a:extLst>
              <a:ext uri="{FF2B5EF4-FFF2-40B4-BE49-F238E27FC236}">
                <a16:creationId xmlns:a16="http://schemas.microsoft.com/office/drawing/2014/main" id="{D84B5CFC-7C89-4255-A555-57A3B652E0A9}"/>
              </a:ext>
            </a:extLst>
          </p:cNvPr>
          <p:cNvGraphicFramePr/>
          <p:nvPr>
            <p:extLst>
              <p:ext uri="{D42A27DB-BD31-4B8C-83A1-F6EECF244321}">
                <p14:modId xmlns:p14="http://schemas.microsoft.com/office/powerpoint/2010/main" val="3622140974"/>
              </p:ext>
            </p:extLst>
          </p:nvPr>
        </p:nvGraphicFramePr>
        <p:xfrm>
          <a:off x="1018381" y="652158"/>
          <a:ext cx="10018712" cy="3522663"/>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3486183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85000"/>
            <a:alpha val="0"/>
          </a:schemeClr>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BB7EC30-DDE4-4C5E-8C55-8039C1F74DFB}"/>
              </a:ext>
            </a:extLst>
          </p:cNvPr>
          <p:cNvSpPr>
            <a:spLocks noGrp="1"/>
          </p:cNvSpPr>
          <p:nvPr>
            <p:ph type="title"/>
          </p:nvPr>
        </p:nvSpPr>
        <p:spPr>
          <a:xfrm>
            <a:off x="205994" y="216816"/>
            <a:ext cx="8596668" cy="638928"/>
          </a:xfrm>
        </p:spPr>
        <p:txBody>
          <a:bodyPr vert="horz" lIns="91440" tIns="45720" rIns="91440" bIns="45720" rtlCol="0" anchor="b">
            <a:normAutofit/>
          </a:bodyPr>
          <a:lstStyle/>
          <a:p>
            <a:r>
              <a:rPr lang="en-US" dirty="0">
                <a:solidFill>
                  <a:schemeClr val="tx1"/>
                </a:solidFill>
              </a:rPr>
              <a:t>Crossover Posting Activity</a:t>
            </a:r>
          </a:p>
        </p:txBody>
      </p:sp>
      <p:pic>
        <p:nvPicPr>
          <p:cNvPr id="13" name="Picture 12" descr="Chart, bar chart&#10;&#10;Description automatically generated">
            <a:extLst>
              <a:ext uri="{FF2B5EF4-FFF2-40B4-BE49-F238E27FC236}">
                <a16:creationId xmlns:a16="http://schemas.microsoft.com/office/drawing/2014/main" id="{95784717-3730-4186-A928-E785A4FB19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760" y="914400"/>
            <a:ext cx="11230465" cy="571649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6151575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46AC8-4CFC-4450-9AB8-93798B327EAD}"/>
              </a:ext>
            </a:extLst>
          </p:cNvPr>
          <p:cNvSpPr>
            <a:spLocks noGrp="1"/>
          </p:cNvSpPr>
          <p:nvPr>
            <p:ph type="title"/>
          </p:nvPr>
        </p:nvSpPr>
        <p:spPr>
          <a:xfrm>
            <a:off x="136689" y="78318"/>
            <a:ext cx="7838387" cy="868815"/>
          </a:xfrm>
        </p:spPr>
        <p:txBody>
          <a:bodyPr/>
          <a:lstStyle/>
          <a:p>
            <a:r>
              <a:rPr lang="en-US" dirty="0"/>
              <a:t>Moderator and User Engagement</a:t>
            </a:r>
          </a:p>
        </p:txBody>
      </p:sp>
      <p:pic>
        <p:nvPicPr>
          <p:cNvPr id="7" name="Picture 6" descr="Chart&#10;&#10;Description automatically generated">
            <a:extLst>
              <a:ext uri="{FF2B5EF4-FFF2-40B4-BE49-F238E27FC236}">
                <a16:creationId xmlns:a16="http://schemas.microsoft.com/office/drawing/2014/main" id="{65E20A18-442D-497C-B108-7AC39CFAC3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760" y="914399"/>
            <a:ext cx="11111101" cy="579748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65223028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TM02900688[[fn=Facet]]</Template>
  <TotalTime>17030</TotalTime>
  <Words>2258</Words>
  <Application>Microsoft Office PowerPoint</Application>
  <PresentationFormat>Widescreen</PresentationFormat>
  <Paragraphs>169</Paragraphs>
  <Slides>15</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Lato</vt:lpstr>
      <vt:lpstr>Trebuchet MS</vt:lpstr>
      <vt:lpstr>Wingdings 3</vt:lpstr>
      <vt:lpstr>Facet</vt:lpstr>
      <vt:lpstr>ANTI-VACCINATION AND SOCIAL MEDIA: Studying the spread of COVID-19 Disinformation on Reddit</vt:lpstr>
      <vt:lpstr>Background - Reddit</vt:lpstr>
      <vt:lpstr>Disinformation on Reddit</vt:lpstr>
      <vt:lpstr>Data Source</vt:lpstr>
      <vt:lpstr>Data Source</vt:lpstr>
      <vt:lpstr>Data Prep</vt:lpstr>
      <vt:lpstr>Data Exploration</vt:lpstr>
      <vt:lpstr>Crossover Posting Activity</vt:lpstr>
      <vt:lpstr>Moderator and User Engagement</vt:lpstr>
      <vt:lpstr>PowerPoint Presentation</vt:lpstr>
      <vt:lpstr>PowerPoint Presentation</vt:lpstr>
      <vt:lpstr>Results</vt:lpstr>
      <vt:lpstr>Limitations</vt:lpstr>
      <vt:lpstr>Next Steps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Childhood Poverty and Educational Attainment</dc:title>
  <dc:creator>Matthew Fikes</dc:creator>
  <cp:lastModifiedBy>Matthew Fikes</cp:lastModifiedBy>
  <cp:revision>188</cp:revision>
  <dcterms:created xsi:type="dcterms:W3CDTF">2021-09-21T02:43:17Z</dcterms:created>
  <dcterms:modified xsi:type="dcterms:W3CDTF">2021-11-18T16:01:08Z</dcterms:modified>
</cp:coreProperties>
</file>