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61" r:id="rId4"/>
    <p:sldId id="265" r:id="rId5"/>
    <p:sldId id="260" r:id="rId6"/>
    <p:sldId id="262" r:id="rId7"/>
    <p:sldId id="263" r:id="rId8"/>
    <p:sldId id="266" r:id="rId9"/>
    <p:sldId id="285" r:id="rId10"/>
    <p:sldId id="267" r:id="rId11"/>
    <p:sldId id="286" r:id="rId12"/>
    <p:sldId id="268" r:id="rId13"/>
    <p:sldId id="287" r:id="rId14"/>
    <p:sldId id="264" r:id="rId15"/>
    <p:sldId id="288" r:id="rId16"/>
    <p:sldId id="269" r:id="rId17"/>
    <p:sldId id="270" r:id="rId18"/>
    <p:sldId id="271" r:id="rId19"/>
    <p:sldId id="272" r:id="rId20"/>
    <p:sldId id="273" r:id="rId21"/>
    <p:sldId id="274" r:id="rId22"/>
    <p:sldId id="275" r:id="rId23"/>
    <p:sldId id="277" r:id="rId24"/>
    <p:sldId id="282" r:id="rId25"/>
    <p:sldId id="278" r:id="rId26"/>
    <p:sldId id="279" r:id="rId27"/>
    <p:sldId id="283" r:id="rId28"/>
    <p:sldId id="280"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95731" autoAdjust="0"/>
  </p:normalViewPr>
  <p:slideViewPr>
    <p:cSldViewPr snapToGrid="0">
      <p:cViewPr>
        <p:scale>
          <a:sx n="75" d="100"/>
          <a:sy n="75" d="100"/>
        </p:scale>
        <p:origin x="566" y="4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F7AD-F107-4CD6-9435-E4C028AE27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BEBDCA-940D-434B-A1AD-018C337A7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27F28D-C76B-4DA4-A114-07466F6794DF}"/>
              </a:ext>
            </a:extLst>
          </p:cNvPr>
          <p:cNvSpPr>
            <a:spLocks noGrp="1"/>
          </p:cNvSpPr>
          <p:nvPr>
            <p:ph type="dt" sz="half" idx="10"/>
          </p:nvPr>
        </p:nvSpPr>
        <p:spPr/>
        <p:txBody>
          <a:bodyPr/>
          <a:lstStyle/>
          <a:p>
            <a:fld id="{8BE0D2C5-1529-42A3-AB6D-4BC75DAE4668}" type="datetimeFigureOut">
              <a:rPr lang="en-US" smtClean="0"/>
              <a:t>2/22/2021</a:t>
            </a:fld>
            <a:endParaRPr lang="en-US"/>
          </a:p>
        </p:txBody>
      </p:sp>
      <p:sp>
        <p:nvSpPr>
          <p:cNvPr id="5" name="Footer Placeholder 4">
            <a:extLst>
              <a:ext uri="{FF2B5EF4-FFF2-40B4-BE49-F238E27FC236}">
                <a16:creationId xmlns:a16="http://schemas.microsoft.com/office/drawing/2014/main" id="{2E37EC93-703C-4DED-B980-0BC0ADFD8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9D329-7628-4809-85A1-00D9888EAE36}"/>
              </a:ext>
            </a:extLst>
          </p:cNvPr>
          <p:cNvSpPr>
            <a:spLocks noGrp="1"/>
          </p:cNvSpPr>
          <p:nvPr>
            <p:ph type="sldNum" sz="quarter" idx="12"/>
          </p:nvPr>
        </p:nvSpPr>
        <p:spPr/>
        <p:txBody>
          <a:bodyPr/>
          <a:lstStyle/>
          <a:p>
            <a:fld id="{07088BCD-17FF-4379-AD5C-2EE9680185C6}" type="slidenum">
              <a:rPr lang="en-US" smtClean="0"/>
              <a:t>‹#›</a:t>
            </a:fld>
            <a:endParaRPr lang="en-US"/>
          </a:p>
        </p:txBody>
      </p:sp>
    </p:spTree>
    <p:extLst>
      <p:ext uri="{BB962C8B-B14F-4D97-AF65-F5344CB8AC3E}">
        <p14:creationId xmlns:p14="http://schemas.microsoft.com/office/powerpoint/2010/main" val="1415085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0F1F-897F-4044-80FD-A127ACBA7E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FA6F3-5CEF-4742-8F56-FB3A9F2733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81BD9-8D9D-442D-889D-26C0B5C20ACF}"/>
              </a:ext>
            </a:extLst>
          </p:cNvPr>
          <p:cNvSpPr>
            <a:spLocks noGrp="1"/>
          </p:cNvSpPr>
          <p:nvPr>
            <p:ph type="dt" sz="half" idx="10"/>
          </p:nvPr>
        </p:nvSpPr>
        <p:spPr/>
        <p:txBody>
          <a:bodyPr/>
          <a:lstStyle/>
          <a:p>
            <a:fld id="{8BE0D2C5-1529-42A3-AB6D-4BC75DAE4668}" type="datetimeFigureOut">
              <a:rPr lang="en-US" smtClean="0"/>
              <a:t>2/22/2021</a:t>
            </a:fld>
            <a:endParaRPr lang="en-US"/>
          </a:p>
        </p:txBody>
      </p:sp>
      <p:sp>
        <p:nvSpPr>
          <p:cNvPr id="5" name="Footer Placeholder 4">
            <a:extLst>
              <a:ext uri="{FF2B5EF4-FFF2-40B4-BE49-F238E27FC236}">
                <a16:creationId xmlns:a16="http://schemas.microsoft.com/office/drawing/2014/main" id="{9F1F8AFD-8097-4EFB-B915-2164A51D9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BD4D2-829A-40B8-A448-A020890F623F}"/>
              </a:ext>
            </a:extLst>
          </p:cNvPr>
          <p:cNvSpPr>
            <a:spLocks noGrp="1"/>
          </p:cNvSpPr>
          <p:nvPr>
            <p:ph type="sldNum" sz="quarter" idx="12"/>
          </p:nvPr>
        </p:nvSpPr>
        <p:spPr/>
        <p:txBody>
          <a:bodyPr/>
          <a:lstStyle/>
          <a:p>
            <a:fld id="{07088BCD-17FF-4379-AD5C-2EE9680185C6}" type="slidenum">
              <a:rPr lang="en-US" smtClean="0"/>
              <a:t>‹#›</a:t>
            </a:fld>
            <a:endParaRPr lang="en-US"/>
          </a:p>
        </p:txBody>
      </p:sp>
    </p:spTree>
    <p:extLst>
      <p:ext uri="{BB962C8B-B14F-4D97-AF65-F5344CB8AC3E}">
        <p14:creationId xmlns:p14="http://schemas.microsoft.com/office/powerpoint/2010/main" val="271379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1FC73-A715-40A7-B3F4-A610A495CE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01D731-484A-4244-A3B9-45667AE673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4A8FE6-972B-4DBF-BD2E-AB0B025022D5}"/>
              </a:ext>
            </a:extLst>
          </p:cNvPr>
          <p:cNvSpPr>
            <a:spLocks noGrp="1"/>
          </p:cNvSpPr>
          <p:nvPr>
            <p:ph type="dt" sz="half" idx="10"/>
          </p:nvPr>
        </p:nvSpPr>
        <p:spPr/>
        <p:txBody>
          <a:bodyPr/>
          <a:lstStyle/>
          <a:p>
            <a:fld id="{8BE0D2C5-1529-42A3-AB6D-4BC75DAE4668}" type="datetimeFigureOut">
              <a:rPr lang="en-US" smtClean="0"/>
              <a:t>2/22/2021</a:t>
            </a:fld>
            <a:endParaRPr lang="en-US"/>
          </a:p>
        </p:txBody>
      </p:sp>
      <p:sp>
        <p:nvSpPr>
          <p:cNvPr id="5" name="Footer Placeholder 4">
            <a:extLst>
              <a:ext uri="{FF2B5EF4-FFF2-40B4-BE49-F238E27FC236}">
                <a16:creationId xmlns:a16="http://schemas.microsoft.com/office/drawing/2014/main" id="{835560D7-229E-4B11-B5B3-55920B419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43E63-ACC3-469C-9088-156462DD8E92}"/>
              </a:ext>
            </a:extLst>
          </p:cNvPr>
          <p:cNvSpPr>
            <a:spLocks noGrp="1"/>
          </p:cNvSpPr>
          <p:nvPr>
            <p:ph type="sldNum" sz="quarter" idx="12"/>
          </p:nvPr>
        </p:nvSpPr>
        <p:spPr/>
        <p:txBody>
          <a:bodyPr/>
          <a:lstStyle/>
          <a:p>
            <a:fld id="{07088BCD-17FF-4379-AD5C-2EE9680185C6}" type="slidenum">
              <a:rPr lang="en-US" smtClean="0"/>
              <a:t>‹#›</a:t>
            </a:fld>
            <a:endParaRPr lang="en-US"/>
          </a:p>
        </p:txBody>
      </p:sp>
    </p:spTree>
    <p:extLst>
      <p:ext uri="{BB962C8B-B14F-4D97-AF65-F5344CB8AC3E}">
        <p14:creationId xmlns:p14="http://schemas.microsoft.com/office/powerpoint/2010/main" val="1723691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581C-7942-4531-B8B4-DC34CAC35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D31514-C08C-4273-A37E-1A589058DE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EA989-4D8C-462C-9064-6D86C606CA87}"/>
              </a:ext>
            </a:extLst>
          </p:cNvPr>
          <p:cNvSpPr>
            <a:spLocks noGrp="1"/>
          </p:cNvSpPr>
          <p:nvPr>
            <p:ph type="dt" sz="half" idx="10"/>
          </p:nvPr>
        </p:nvSpPr>
        <p:spPr/>
        <p:txBody>
          <a:bodyPr/>
          <a:lstStyle/>
          <a:p>
            <a:fld id="{8BE0D2C5-1529-42A3-AB6D-4BC75DAE4668}" type="datetimeFigureOut">
              <a:rPr lang="en-US" smtClean="0"/>
              <a:t>2/22/2021</a:t>
            </a:fld>
            <a:endParaRPr lang="en-US"/>
          </a:p>
        </p:txBody>
      </p:sp>
      <p:sp>
        <p:nvSpPr>
          <p:cNvPr id="5" name="Footer Placeholder 4">
            <a:extLst>
              <a:ext uri="{FF2B5EF4-FFF2-40B4-BE49-F238E27FC236}">
                <a16:creationId xmlns:a16="http://schemas.microsoft.com/office/drawing/2014/main" id="{607E450F-CFEA-48B2-B42E-F265321D3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69BD6-5CEA-43C5-B1FE-6BD088585681}"/>
              </a:ext>
            </a:extLst>
          </p:cNvPr>
          <p:cNvSpPr>
            <a:spLocks noGrp="1"/>
          </p:cNvSpPr>
          <p:nvPr>
            <p:ph type="sldNum" sz="quarter" idx="12"/>
          </p:nvPr>
        </p:nvSpPr>
        <p:spPr/>
        <p:txBody>
          <a:bodyPr/>
          <a:lstStyle/>
          <a:p>
            <a:fld id="{07088BCD-17FF-4379-AD5C-2EE9680185C6}" type="slidenum">
              <a:rPr lang="en-US" smtClean="0"/>
              <a:t>‹#›</a:t>
            </a:fld>
            <a:endParaRPr lang="en-US"/>
          </a:p>
        </p:txBody>
      </p:sp>
    </p:spTree>
    <p:extLst>
      <p:ext uri="{BB962C8B-B14F-4D97-AF65-F5344CB8AC3E}">
        <p14:creationId xmlns:p14="http://schemas.microsoft.com/office/powerpoint/2010/main" val="1265529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0B47-BE9C-4E61-8345-FE1559B7C8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56057E-3A0F-424C-9E32-D7AFFE1146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E2D9F-DA51-474C-8191-DD1F61AB6756}"/>
              </a:ext>
            </a:extLst>
          </p:cNvPr>
          <p:cNvSpPr>
            <a:spLocks noGrp="1"/>
          </p:cNvSpPr>
          <p:nvPr>
            <p:ph type="dt" sz="half" idx="10"/>
          </p:nvPr>
        </p:nvSpPr>
        <p:spPr/>
        <p:txBody>
          <a:bodyPr/>
          <a:lstStyle/>
          <a:p>
            <a:fld id="{8BE0D2C5-1529-42A3-AB6D-4BC75DAE4668}" type="datetimeFigureOut">
              <a:rPr lang="en-US" smtClean="0"/>
              <a:t>2/22/2021</a:t>
            </a:fld>
            <a:endParaRPr lang="en-US"/>
          </a:p>
        </p:txBody>
      </p:sp>
      <p:sp>
        <p:nvSpPr>
          <p:cNvPr id="5" name="Footer Placeholder 4">
            <a:extLst>
              <a:ext uri="{FF2B5EF4-FFF2-40B4-BE49-F238E27FC236}">
                <a16:creationId xmlns:a16="http://schemas.microsoft.com/office/drawing/2014/main" id="{91F28E22-7653-4DE0-A281-156A262FC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3F7DE-A0F2-4FDA-94B3-05B4567D6F68}"/>
              </a:ext>
            </a:extLst>
          </p:cNvPr>
          <p:cNvSpPr>
            <a:spLocks noGrp="1"/>
          </p:cNvSpPr>
          <p:nvPr>
            <p:ph type="sldNum" sz="quarter" idx="12"/>
          </p:nvPr>
        </p:nvSpPr>
        <p:spPr/>
        <p:txBody>
          <a:bodyPr/>
          <a:lstStyle/>
          <a:p>
            <a:fld id="{07088BCD-17FF-4379-AD5C-2EE9680185C6}" type="slidenum">
              <a:rPr lang="en-US" smtClean="0"/>
              <a:t>‹#›</a:t>
            </a:fld>
            <a:endParaRPr lang="en-US"/>
          </a:p>
        </p:txBody>
      </p:sp>
    </p:spTree>
    <p:extLst>
      <p:ext uri="{BB962C8B-B14F-4D97-AF65-F5344CB8AC3E}">
        <p14:creationId xmlns:p14="http://schemas.microsoft.com/office/powerpoint/2010/main" val="3519950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7ECD9-35CC-4DA2-9A12-7FA808039C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CDD052-C451-4930-90FA-E9B7B7B1DA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D2149A-6E4F-4C50-9CCD-96E778B752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ABCA22-62B3-43D6-8599-93A03539F238}"/>
              </a:ext>
            </a:extLst>
          </p:cNvPr>
          <p:cNvSpPr>
            <a:spLocks noGrp="1"/>
          </p:cNvSpPr>
          <p:nvPr>
            <p:ph type="dt" sz="half" idx="10"/>
          </p:nvPr>
        </p:nvSpPr>
        <p:spPr/>
        <p:txBody>
          <a:bodyPr/>
          <a:lstStyle/>
          <a:p>
            <a:fld id="{8BE0D2C5-1529-42A3-AB6D-4BC75DAE4668}" type="datetimeFigureOut">
              <a:rPr lang="en-US" smtClean="0"/>
              <a:t>2/22/2021</a:t>
            </a:fld>
            <a:endParaRPr lang="en-US"/>
          </a:p>
        </p:txBody>
      </p:sp>
      <p:sp>
        <p:nvSpPr>
          <p:cNvPr id="6" name="Footer Placeholder 5">
            <a:extLst>
              <a:ext uri="{FF2B5EF4-FFF2-40B4-BE49-F238E27FC236}">
                <a16:creationId xmlns:a16="http://schemas.microsoft.com/office/drawing/2014/main" id="{D61C57EA-041F-43E3-BC8C-23F73A577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944647-ADED-4C60-84E0-CE7A3500FB3D}"/>
              </a:ext>
            </a:extLst>
          </p:cNvPr>
          <p:cNvSpPr>
            <a:spLocks noGrp="1"/>
          </p:cNvSpPr>
          <p:nvPr>
            <p:ph type="sldNum" sz="quarter" idx="12"/>
          </p:nvPr>
        </p:nvSpPr>
        <p:spPr/>
        <p:txBody>
          <a:bodyPr/>
          <a:lstStyle/>
          <a:p>
            <a:fld id="{07088BCD-17FF-4379-AD5C-2EE9680185C6}" type="slidenum">
              <a:rPr lang="en-US" smtClean="0"/>
              <a:t>‹#›</a:t>
            </a:fld>
            <a:endParaRPr lang="en-US"/>
          </a:p>
        </p:txBody>
      </p:sp>
    </p:spTree>
    <p:extLst>
      <p:ext uri="{BB962C8B-B14F-4D97-AF65-F5344CB8AC3E}">
        <p14:creationId xmlns:p14="http://schemas.microsoft.com/office/powerpoint/2010/main" val="270613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6F4C-F518-496F-BA9F-F670F62D6C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1AAFA3-ABB9-46FD-B27E-452456438C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A1384C-2AA1-4D40-97B9-C9DBEFB453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EEA79-AD9D-48A8-8AC7-FE7B63E33A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FC7FB9-7AC6-4518-A2D1-4272BCC581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3D1838-AFB0-40D1-826F-5D53752356DD}"/>
              </a:ext>
            </a:extLst>
          </p:cNvPr>
          <p:cNvSpPr>
            <a:spLocks noGrp="1"/>
          </p:cNvSpPr>
          <p:nvPr>
            <p:ph type="dt" sz="half" idx="10"/>
          </p:nvPr>
        </p:nvSpPr>
        <p:spPr/>
        <p:txBody>
          <a:bodyPr/>
          <a:lstStyle/>
          <a:p>
            <a:fld id="{8BE0D2C5-1529-42A3-AB6D-4BC75DAE4668}" type="datetimeFigureOut">
              <a:rPr lang="en-US" smtClean="0"/>
              <a:t>2/22/2021</a:t>
            </a:fld>
            <a:endParaRPr lang="en-US"/>
          </a:p>
        </p:txBody>
      </p:sp>
      <p:sp>
        <p:nvSpPr>
          <p:cNvPr id="8" name="Footer Placeholder 7">
            <a:extLst>
              <a:ext uri="{FF2B5EF4-FFF2-40B4-BE49-F238E27FC236}">
                <a16:creationId xmlns:a16="http://schemas.microsoft.com/office/drawing/2014/main" id="{69ED9612-D237-4AC9-9E4A-C8BAB74422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5BDC5A-50C5-4BF1-81EF-19A16C94AD38}"/>
              </a:ext>
            </a:extLst>
          </p:cNvPr>
          <p:cNvSpPr>
            <a:spLocks noGrp="1"/>
          </p:cNvSpPr>
          <p:nvPr>
            <p:ph type="sldNum" sz="quarter" idx="12"/>
          </p:nvPr>
        </p:nvSpPr>
        <p:spPr/>
        <p:txBody>
          <a:bodyPr/>
          <a:lstStyle/>
          <a:p>
            <a:fld id="{07088BCD-17FF-4379-AD5C-2EE9680185C6}" type="slidenum">
              <a:rPr lang="en-US" smtClean="0"/>
              <a:t>‹#›</a:t>
            </a:fld>
            <a:endParaRPr lang="en-US"/>
          </a:p>
        </p:txBody>
      </p:sp>
    </p:spTree>
    <p:extLst>
      <p:ext uri="{BB962C8B-B14F-4D97-AF65-F5344CB8AC3E}">
        <p14:creationId xmlns:p14="http://schemas.microsoft.com/office/powerpoint/2010/main" val="318836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8639-C10C-4C0D-8BB1-F5C19D92A5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24D089-CF5D-4DF8-B477-28A60F7D0829}"/>
              </a:ext>
            </a:extLst>
          </p:cNvPr>
          <p:cNvSpPr>
            <a:spLocks noGrp="1"/>
          </p:cNvSpPr>
          <p:nvPr>
            <p:ph type="dt" sz="half" idx="10"/>
          </p:nvPr>
        </p:nvSpPr>
        <p:spPr/>
        <p:txBody>
          <a:bodyPr/>
          <a:lstStyle/>
          <a:p>
            <a:fld id="{8BE0D2C5-1529-42A3-AB6D-4BC75DAE4668}" type="datetimeFigureOut">
              <a:rPr lang="en-US" smtClean="0"/>
              <a:t>2/22/2021</a:t>
            </a:fld>
            <a:endParaRPr lang="en-US"/>
          </a:p>
        </p:txBody>
      </p:sp>
      <p:sp>
        <p:nvSpPr>
          <p:cNvPr id="4" name="Footer Placeholder 3">
            <a:extLst>
              <a:ext uri="{FF2B5EF4-FFF2-40B4-BE49-F238E27FC236}">
                <a16:creationId xmlns:a16="http://schemas.microsoft.com/office/drawing/2014/main" id="{6397081B-309E-44F6-8CB6-EC69535119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69C6AB-1FCB-4D1C-AA33-C32E5D14A1A2}"/>
              </a:ext>
            </a:extLst>
          </p:cNvPr>
          <p:cNvSpPr>
            <a:spLocks noGrp="1"/>
          </p:cNvSpPr>
          <p:nvPr>
            <p:ph type="sldNum" sz="quarter" idx="12"/>
          </p:nvPr>
        </p:nvSpPr>
        <p:spPr/>
        <p:txBody>
          <a:bodyPr/>
          <a:lstStyle/>
          <a:p>
            <a:fld id="{07088BCD-17FF-4379-AD5C-2EE9680185C6}" type="slidenum">
              <a:rPr lang="en-US" smtClean="0"/>
              <a:t>‹#›</a:t>
            </a:fld>
            <a:endParaRPr lang="en-US"/>
          </a:p>
        </p:txBody>
      </p:sp>
    </p:spTree>
    <p:extLst>
      <p:ext uri="{BB962C8B-B14F-4D97-AF65-F5344CB8AC3E}">
        <p14:creationId xmlns:p14="http://schemas.microsoft.com/office/powerpoint/2010/main" val="410814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CC014-4536-46F9-AAC8-B3B438BB2D12}"/>
              </a:ext>
            </a:extLst>
          </p:cNvPr>
          <p:cNvSpPr>
            <a:spLocks noGrp="1"/>
          </p:cNvSpPr>
          <p:nvPr>
            <p:ph type="dt" sz="half" idx="10"/>
          </p:nvPr>
        </p:nvSpPr>
        <p:spPr/>
        <p:txBody>
          <a:bodyPr/>
          <a:lstStyle/>
          <a:p>
            <a:fld id="{8BE0D2C5-1529-42A3-AB6D-4BC75DAE4668}" type="datetimeFigureOut">
              <a:rPr lang="en-US" smtClean="0"/>
              <a:t>2/22/2021</a:t>
            </a:fld>
            <a:endParaRPr lang="en-US"/>
          </a:p>
        </p:txBody>
      </p:sp>
      <p:sp>
        <p:nvSpPr>
          <p:cNvPr id="3" name="Footer Placeholder 2">
            <a:extLst>
              <a:ext uri="{FF2B5EF4-FFF2-40B4-BE49-F238E27FC236}">
                <a16:creationId xmlns:a16="http://schemas.microsoft.com/office/drawing/2014/main" id="{5806E0D8-CB51-49A0-AFA0-3A98F28445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5843F4-D3AB-4118-9872-96097C10786C}"/>
              </a:ext>
            </a:extLst>
          </p:cNvPr>
          <p:cNvSpPr>
            <a:spLocks noGrp="1"/>
          </p:cNvSpPr>
          <p:nvPr>
            <p:ph type="sldNum" sz="quarter" idx="12"/>
          </p:nvPr>
        </p:nvSpPr>
        <p:spPr/>
        <p:txBody>
          <a:bodyPr/>
          <a:lstStyle/>
          <a:p>
            <a:fld id="{07088BCD-17FF-4379-AD5C-2EE9680185C6}" type="slidenum">
              <a:rPr lang="en-US" smtClean="0"/>
              <a:t>‹#›</a:t>
            </a:fld>
            <a:endParaRPr lang="en-US"/>
          </a:p>
        </p:txBody>
      </p:sp>
    </p:spTree>
    <p:extLst>
      <p:ext uri="{BB962C8B-B14F-4D97-AF65-F5344CB8AC3E}">
        <p14:creationId xmlns:p14="http://schemas.microsoft.com/office/powerpoint/2010/main" val="1687241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1733-04AD-4BD0-80D0-CFFD6E7A8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6F7D4F-60D3-4A82-A9BF-14549E0C4D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530305-823E-44DC-A38B-AA1AB7DA4C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E2516-EBDE-4B62-BD8A-516091149D9B}"/>
              </a:ext>
            </a:extLst>
          </p:cNvPr>
          <p:cNvSpPr>
            <a:spLocks noGrp="1"/>
          </p:cNvSpPr>
          <p:nvPr>
            <p:ph type="dt" sz="half" idx="10"/>
          </p:nvPr>
        </p:nvSpPr>
        <p:spPr/>
        <p:txBody>
          <a:bodyPr/>
          <a:lstStyle/>
          <a:p>
            <a:fld id="{8BE0D2C5-1529-42A3-AB6D-4BC75DAE4668}" type="datetimeFigureOut">
              <a:rPr lang="en-US" smtClean="0"/>
              <a:t>2/22/2021</a:t>
            </a:fld>
            <a:endParaRPr lang="en-US"/>
          </a:p>
        </p:txBody>
      </p:sp>
      <p:sp>
        <p:nvSpPr>
          <p:cNvPr id="6" name="Footer Placeholder 5">
            <a:extLst>
              <a:ext uri="{FF2B5EF4-FFF2-40B4-BE49-F238E27FC236}">
                <a16:creationId xmlns:a16="http://schemas.microsoft.com/office/drawing/2014/main" id="{7C401EE3-5F56-4745-8237-834558879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A96ADE-C6CB-4762-B327-D3ADA2224375}"/>
              </a:ext>
            </a:extLst>
          </p:cNvPr>
          <p:cNvSpPr>
            <a:spLocks noGrp="1"/>
          </p:cNvSpPr>
          <p:nvPr>
            <p:ph type="sldNum" sz="quarter" idx="12"/>
          </p:nvPr>
        </p:nvSpPr>
        <p:spPr/>
        <p:txBody>
          <a:bodyPr/>
          <a:lstStyle/>
          <a:p>
            <a:fld id="{07088BCD-17FF-4379-AD5C-2EE9680185C6}" type="slidenum">
              <a:rPr lang="en-US" smtClean="0"/>
              <a:t>‹#›</a:t>
            </a:fld>
            <a:endParaRPr lang="en-US"/>
          </a:p>
        </p:txBody>
      </p:sp>
    </p:spTree>
    <p:extLst>
      <p:ext uri="{BB962C8B-B14F-4D97-AF65-F5344CB8AC3E}">
        <p14:creationId xmlns:p14="http://schemas.microsoft.com/office/powerpoint/2010/main" val="164770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C05D0-1980-41B6-B965-AEEFC96E6D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3FE1E2-99B3-43E2-9FB4-22B256C2F4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2755D0-6960-4DF3-9C8A-B1CBC36CFE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DF5AC-CFA8-4D7D-A69A-62C8B23999AB}"/>
              </a:ext>
            </a:extLst>
          </p:cNvPr>
          <p:cNvSpPr>
            <a:spLocks noGrp="1"/>
          </p:cNvSpPr>
          <p:nvPr>
            <p:ph type="dt" sz="half" idx="10"/>
          </p:nvPr>
        </p:nvSpPr>
        <p:spPr/>
        <p:txBody>
          <a:bodyPr/>
          <a:lstStyle/>
          <a:p>
            <a:fld id="{8BE0D2C5-1529-42A3-AB6D-4BC75DAE4668}" type="datetimeFigureOut">
              <a:rPr lang="en-US" smtClean="0"/>
              <a:t>2/22/2021</a:t>
            </a:fld>
            <a:endParaRPr lang="en-US"/>
          </a:p>
        </p:txBody>
      </p:sp>
      <p:sp>
        <p:nvSpPr>
          <p:cNvPr id="6" name="Footer Placeholder 5">
            <a:extLst>
              <a:ext uri="{FF2B5EF4-FFF2-40B4-BE49-F238E27FC236}">
                <a16:creationId xmlns:a16="http://schemas.microsoft.com/office/drawing/2014/main" id="{3E3B7676-E676-47BA-8907-7E79455B91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03DEBC-6460-4E10-9C50-EFFDFFB8E218}"/>
              </a:ext>
            </a:extLst>
          </p:cNvPr>
          <p:cNvSpPr>
            <a:spLocks noGrp="1"/>
          </p:cNvSpPr>
          <p:nvPr>
            <p:ph type="sldNum" sz="quarter" idx="12"/>
          </p:nvPr>
        </p:nvSpPr>
        <p:spPr/>
        <p:txBody>
          <a:bodyPr/>
          <a:lstStyle/>
          <a:p>
            <a:fld id="{07088BCD-17FF-4379-AD5C-2EE9680185C6}" type="slidenum">
              <a:rPr lang="en-US" smtClean="0"/>
              <a:t>‹#›</a:t>
            </a:fld>
            <a:endParaRPr lang="en-US"/>
          </a:p>
        </p:txBody>
      </p:sp>
    </p:spTree>
    <p:extLst>
      <p:ext uri="{BB962C8B-B14F-4D97-AF65-F5344CB8AC3E}">
        <p14:creationId xmlns:p14="http://schemas.microsoft.com/office/powerpoint/2010/main" val="337302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8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CC2F63-8F0F-464D-A35A-0A731D3153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CECF90-0152-44BA-9DAD-E07C1BB774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90907C-0611-40A8-ADD8-12E5A7ED27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0D2C5-1529-42A3-AB6D-4BC75DAE4668}" type="datetimeFigureOut">
              <a:rPr lang="en-US" smtClean="0"/>
              <a:t>2/22/2021</a:t>
            </a:fld>
            <a:endParaRPr lang="en-US"/>
          </a:p>
        </p:txBody>
      </p:sp>
      <p:sp>
        <p:nvSpPr>
          <p:cNvPr id="5" name="Footer Placeholder 4">
            <a:extLst>
              <a:ext uri="{FF2B5EF4-FFF2-40B4-BE49-F238E27FC236}">
                <a16:creationId xmlns:a16="http://schemas.microsoft.com/office/drawing/2014/main" id="{E0F5D128-6B3C-4A05-A882-309C9744D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873B41-F926-4811-833C-829FBD53BB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088BCD-17FF-4379-AD5C-2EE9680185C6}" type="slidenum">
              <a:rPr lang="en-US" smtClean="0"/>
              <a:t>‹#›</a:t>
            </a:fld>
            <a:endParaRPr lang="en-US"/>
          </a:p>
        </p:txBody>
      </p:sp>
    </p:spTree>
    <p:extLst>
      <p:ext uri="{BB962C8B-B14F-4D97-AF65-F5344CB8AC3E}">
        <p14:creationId xmlns:p14="http://schemas.microsoft.com/office/powerpoint/2010/main" val="25627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nces.ed.gov/ipe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09BD-A638-4C22-AF0B-0946358FA41D}"/>
              </a:ext>
            </a:extLst>
          </p:cNvPr>
          <p:cNvSpPr>
            <a:spLocks noGrp="1"/>
          </p:cNvSpPr>
          <p:nvPr>
            <p:ph type="ctrTitle"/>
          </p:nvPr>
        </p:nvSpPr>
        <p:spPr>
          <a:xfrm>
            <a:off x="1524000" y="1404303"/>
            <a:ext cx="9144000" cy="2387600"/>
          </a:xfrm>
        </p:spPr>
        <p:txBody>
          <a:bodyPr>
            <a:normAutofit fontScale="90000"/>
          </a:bodyPr>
          <a:lstStyle/>
          <a:p>
            <a:r>
              <a:rPr lang="en-US" dirty="0"/>
              <a:t>Measuring Effects of Staffing Patterns and Salary on Completion Rates in Higher Education</a:t>
            </a:r>
          </a:p>
        </p:txBody>
      </p:sp>
      <p:sp>
        <p:nvSpPr>
          <p:cNvPr id="3" name="Subtitle 2">
            <a:extLst>
              <a:ext uri="{FF2B5EF4-FFF2-40B4-BE49-F238E27FC236}">
                <a16:creationId xmlns:a16="http://schemas.microsoft.com/office/drawing/2014/main" id="{E0E795B9-99EE-43CA-98BA-E0FC13E0B1E0}"/>
              </a:ext>
            </a:extLst>
          </p:cNvPr>
          <p:cNvSpPr>
            <a:spLocks noGrp="1"/>
          </p:cNvSpPr>
          <p:nvPr>
            <p:ph type="subTitle" idx="1"/>
          </p:nvPr>
        </p:nvSpPr>
        <p:spPr>
          <a:xfrm>
            <a:off x="1524000" y="5775960"/>
            <a:ext cx="9144000" cy="993298"/>
          </a:xfrm>
        </p:spPr>
        <p:txBody>
          <a:bodyPr/>
          <a:lstStyle/>
          <a:p>
            <a:r>
              <a:rPr lang="en-US" dirty="0"/>
              <a:t>Matthew Fikes</a:t>
            </a:r>
          </a:p>
          <a:p>
            <a:r>
              <a:rPr lang="en-US" dirty="0"/>
              <a:t>DSC530</a:t>
            </a:r>
          </a:p>
          <a:p>
            <a:endParaRPr lang="en-US" dirty="0"/>
          </a:p>
        </p:txBody>
      </p:sp>
    </p:spTree>
    <p:extLst>
      <p:ext uri="{BB962C8B-B14F-4D97-AF65-F5344CB8AC3E}">
        <p14:creationId xmlns:p14="http://schemas.microsoft.com/office/powerpoint/2010/main" val="4226015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9201-4926-45CB-8A6B-A52B437B2053}"/>
              </a:ext>
            </a:extLst>
          </p:cNvPr>
          <p:cNvSpPr>
            <a:spLocks noGrp="1"/>
          </p:cNvSpPr>
          <p:nvPr>
            <p:ph type="title"/>
          </p:nvPr>
        </p:nvSpPr>
        <p:spPr>
          <a:xfrm>
            <a:off x="182880" y="182880"/>
            <a:ext cx="10515600" cy="922858"/>
          </a:xfrm>
        </p:spPr>
        <p:txBody>
          <a:bodyPr>
            <a:normAutofit/>
          </a:bodyPr>
          <a:lstStyle/>
          <a:p>
            <a:r>
              <a:rPr lang="en-US" sz="3600" dirty="0">
                <a:latin typeface="+mn-lt"/>
              </a:rPr>
              <a:t>Instructional Staff/Salaries Dataset Variables –</a:t>
            </a:r>
            <a:br>
              <a:rPr lang="en-US" sz="3600" dirty="0">
                <a:latin typeface="+mn-lt"/>
              </a:rPr>
            </a:br>
            <a:r>
              <a:rPr lang="en-US" sz="2800" b="1" i="1" dirty="0"/>
              <a:t>NIS_SALARY</a:t>
            </a:r>
          </a:p>
        </p:txBody>
      </p:sp>
      <p:sp>
        <p:nvSpPr>
          <p:cNvPr id="3" name="Rectangle 17">
            <a:extLst>
              <a:ext uri="{FF2B5EF4-FFF2-40B4-BE49-F238E27FC236}">
                <a16:creationId xmlns:a16="http://schemas.microsoft.com/office/drawing/2014/main" id="{EF55E4B2-15E8-4CD3-AC1E-9F8A5D5DA74F}"/>
              </a:ext>
            </a:extLst>
          </p:cNvPr>
          <p:cNvSpPr>
            <a:spLocks noChangeArrowheads="1"/>
          </p:cNvSpPr>
          <p:nvPr/>
        </p:nvSpPr>
        <p:spPr bwMode="auto">
          <a:xfrm>
            <a:off x="7659255" y="3406497"/>
            <a:ext cx="3153525" cy="80021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spAutoFit/>
          </a:bodyPr>
          <a:lstStyle/>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Mean: 137184909.71315452 </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Mode: [ 100000. 240000. 500000. 628000. 948440. 1140000.] </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Spread: 2.0566269023082285e+17</a:t>
            </a:r>
            <a:r>
              <a:rPr kumimoji="0" lang="en-US" altLang="en-US" sz="1000" b="0" i="0" u="none" strike="noStrike" cap="none" normalizeH="0" baseline="0" dirty="0">
                <a:ln>
                  <a:noFill/>
                </a:ln>
                <a:solidFill>
                  <a:schemeClr val="tx1"/>
                </a:solidFill>
                <a:effectLst/>
              </a:rPr>
              <a:t> </a:t>
            </a:r>
          </a:p>
        </p:txBody>
      </p:sp>
      <p:sp>
        <p:nvSpPr>
          <p:cNvPr id="5" name="Rectangle 4">
            <a:extLst>
              <a:ext uri="{FF2B5EF4-FFF2-40B4-BE49-F238E27FC236}">
                <a16:creationId xmlns:a16="http://schemas.microsoft.com/office/drawing/2014/main" id="{5DF92D62-756F-476E-B6DB-10A924C98BA0}"/>
              </a:ext>
            </a:extLst>
          </p:cNvPr>
          <p:cNvSpPr/>
          <p:nvPr/>
        </p:nvSpPr>
        <p:spPr>
          <a:xfrm>
            <a:off x="7543800" y="1005840"/>
            <a:ext cx="4214443" cy="2246769"/>
          </a:xfrm>
          <a:prstGeom prst="rect">
            <a:avLst/>
          </a:prstGeom>
        </p:spPr>
        <p:txBody>
          <a:bodyPr wrap="square">
            <a:spAutoFit/>
          </a:bodyPr>
          <a:lstStyle/>
          <a:p>
            <a:r>
              <a:rPr lang="en-US" sz="1100" dirty="0"/>
              <a:t>Description</a:t>
            </a:r>
          </a:p>
          <a:p>
            <a:endParaRPr lang="en-US" sz="1000" dirty="0">
              <a:latin typeface="+mj-lt"/>
            </a:endParaRPr>
          </a:p>
          <a:p>
            <a:r>
              <a:rPr lang="en-US" sz="1000" dirty="0">
                <a:latin typeface="+mj-lt"/>
              </a:rPr>
              <a:t>Original Variable: SANIT01</a:t>
            </a:r>
          </a:p>
          <a:p>
            <a:endParaRPr lang="en-US" sz="1000" dirty="0">
              <a:latin typeface="+mj-lt"/>
            </a:endParaRPr>
          </a:p>
          <a:p>
            <a:r>
              <a:rPr lang="en-US" sz="1000" dirty="0">
                <a:latin typeface="+mj-lt"/>
              </a:rPr>
              <a:t>Salary outlays for full-time, non-medical, non-instructional staff</a:t>
            </a:r>
          </a:p>
          <a:p>
            <a:endParaRPr lang="en-US" sz="1000" dirty="0">
              <a:latin typeface="+mj-lt"/>
            </a:endParaRPr>
          </a:p>
          <a:p>
            <a:r>
              <a:rPr lang="en-US" sz="1000" dirty="0">
                <a:latin typeface="+mj-lt"/>
              </a:rPr>
              <a:t>Excludes medical staff   - Staff employed by or staff working in the medical school (Doctor of Medicine [M.D.] and/or Doctor of Osteopathic Medicine [D.O.]) component of a postsecondary institution or in a free standing medical school. Does not include staff employed by or employees working strictly in a hospital associated with a medical school or those who work in health or allied health schools or departments such as dentistry, veterinary medicine, nursing or dental hygiene unless the health or allied health schools or departments are affiliated with (housed in or under the authority of) the medical school</a:t>
            </a:r>
          </a:p>
        </p:txBody>
      </p:sp>
      <p:sp>
        <p:nvSpPr>
          <p:cNvPr id="7" name="Rectangle 6">
            <a:extLst>
              <a:ext uri="{FF2B5EF4-FFF2-40B4-BE49-F238E27FC236}">
                <a16:creationId xmlns:a16="http://schemas.microsoft.com/office/drawing/2014/main" id="{00270282-D591-4233-8DD1-F1A505F25866}"/>
              </a:ext>
            </a:extLst>
          </p:cNvPr>
          <p:cNvSpPr/>
          <p:nvPr/>
        </p:nvSpPr>
        <p:spPr>
          <a:xfrm>
            <a:off x="3733800" y="4692015"/>
            <a:ext cx="3925455" cy="1705445"/>
          </a:xfrm>
          <a:prstGeom prst="rect">
            <a:avLst/>
          </a:prstGeom>
        </p:spPr>
        <p:txBody>
          <a:bodyPr wrap="square" numCol="2">
            <a:noAutofit/>
          </a:bodyPr>
          <a:lstStyle/>
          <a:p>
            <a:r>
              <a:rPr lang="fr-FR" sz="1000" dirty="0">
                <a:latin typeface="Courier New" panose="02070309020205020404" pitchFamily="49" charset="0"/>
                <a:cs typeface="Courier New" panose="02070309020205020404" pitchFamily="49" charset="0"/>
              </a:rPr>
              <a:t>Tails:</a:t>
            </a:r>
          </a:p>
          <a:p>
            <a:r>
              <a:rPr lang="fr-FR" sz="1000" dirty="0">
                <a:latin typeface="Courier New" panose="02070309020205020404" pitchFamily="49" charset="0"/>
                <a:cs typeface="Courier New" panose="02070309020205020404" pitchFamily="49" charset="0"/>
              </a:rPr>
              <a:t>Smallest: 85798.0 1</a:t>
            </a:r>
          </a:p>
          <a:p>
            <a:r>
              <a:rPr lang="fr-FR" sz="1000" dirty="0">
                <a:latin typeface="Courier New" panose="02070309020205020404" pitchFamily="49" charset="0"/>
                <a:cs typeface="Courier New" panose="02070309020205020404" pitchFamily="49" charset="0"/>
              </a:rPr>
              <a:t>Smallest: 211244.0 1</a:t>
            </a:r>
          </a:p>
          <a:p>
            <a:r>
              <a:rPr lang="fr-FR" sz="1000" dirty="0">
                <a:latin typeface="Courier New" panose="02070309020205020404" pitchFamily="49" charset="0"/>
                <a:cs typeface="Courier New" panose="02070309020205020404" pitchFamily="49" charset="0"/>
              </a:rPr>
              <a:t>Smallest: 390934.0 1</a:t>
            </a:r>
          </a:p>
          <a:p>
            <a:r>
              <a:rPr lang="fr-FR" sz="1000" dirty="0">
                <a:latin typeface="Courier New" panose="02070309020205020404" pitchFamily="49" charset="0"/>
                <a:cs typeface="Courier New" panose="02070309020205020404" pitchFamily="49" charset="0"/>
              </a:rPr>
              <a:t>Smallest: 392000.0 1</a:t>
            </a:r>
          </a:p>
          <a:p>
            <a:r>
              <a:rPr lang="fr-FR" sz="1000" dirty="0">
                <a:latin typeface="Courier New" panose="02070309020205020404" pitchFamily="49" charset="0"/>
                <a:cs typeface="Courier New" panose="02070309020205020404" pitchFamily="49" charset="0"/>
              </a:rPr>
              <a:t>Smallest: 466000.0 1</a:t>
            </a:r>
          </a:p>
          <a:p>
            <a:r>
              <a:rPr lang="fr-FR" sz="1000" dirty="0">
                <a:latin typeface="Courier New" panose="02070309020205020404" pitchFamily="49" charset="0"/>
                <a:cs typeface="Courier New" panose="02070309020205020404" pitchFamily="49" charset="0"/>
              </a:rPr>
              <a:t>Smallest: 512404.0 1</a:t>
            </a:r>
          </a:p>
          <a:p>
            <a:r>
              <a:rPr lang="fr-FR" sz="1000" dirty="0">
                <a:latin typeface="Courier New" panose="02070309020205020404" pitchFamily="49" charset="0"/>
                <a:cs typeface="Courier New" panose="02070309020205020404" pitchFamily="49" charset="0"/>
              </a:rPr>
              <a:t>Smallest: 575088.0 1</a:t>
            </a:r>
          </a:p>
          <a:p>
            <a:r>
              <a:rPr lang="fr-FR" sz="1000" dirty="0">
                <a:latin typeface="Courier New" panose="02070309020205020404" pitchFamily="49" charset="0"/>
                <a:cs typeface="Courier New" panose="02070309020205020404" pitchFamily="49" charset="0"/>
              </a:rPr>
              <a:t>Smallest: 677150.0 1</a:t>
            </a:r>
          </a:p>
          <a:p>
            <a:r>
              <a:rPr lang="fr-FR" sz="1000" dirty="0">
                <a:latin typeface="Courier New" panose="02070309020205020404" pitchFamily="49" charset="0"/>
                <a:cs typeface="Courier New" panose="02070309020205020404" pitchFamily="49" charset="0"/>
              </a:rPr>
              <a:t>Smallest: 726438.0 1</a:t>
            </a:r>
          </a:p>
          <a:p>
            <a:r>
              <a:rPr lang="fr-FR" sz="1000" dirty="0">
                <a:latin typeface="Courier New" panose="02070309020205020404" pitchFamily="49" charset="0"/>
                <a:cs typeface="Courier New" panose="02070309020205020404" pitchFamily="49" charset="0"/>
              </a:rPr>
              <a:t>Smallest: 737080.0 1</a:t>
            </a:r>
          </a:p>
          <a:p>
            <a:endParaRPr lang="fr-FR" sz="1000" dirty="0">
              <a:latin typeface="Courier New" panose="02070309020205020404" pitchFamily="49" charset="0"/>
              <a:cs typeface="Courier New" panose="02070309020205020404" pitchFamily="49" charset="0"/>
            </a:endParaRPr>
          </a:p>
          <a:p>
            <a:r>
              <a:rPr lang="fr-FR" sz="1000" dirty="0">
                <a:latin typeface="Courier New" panose="02070309020205020404" pitchFamily="49" charset="0"/>
                <a:cs typeface="Courier New" panose="02070309020205020404" pitchFamily="49" charset="0"/>
              </a:rPr>
              <a:t>Largest: 7463928346.0 1</a:t>
            </a:r>
          </a:p>
          <a:p>
            <a:r>
              <a:rPr lang="fr-FR" sz="1000" dirty="0">
                <a:latin typeface="Courier New" panose="02070309020205020404" pitchFamily="49" charset="0"/>
                <a:cs typeface="Courier New" panose="02070309020205020404" pitchFamily="49" charset="0"/>
              </a:rPr>
              <a:t>Largest: 6312694134.0 1</a:t>
            </a:r>
          </a:p>
          <a:p>
            <a:r>
              <a:rPr lang="fr-FR" sz="1000" dirty="0">
                <a:latin typeface="Courier New" panose="02070309020205020404" pitchFamily="49" charset="0"/>
                <a:cs typeface="Courier New" panose="02070309020205020404" pitchFamily="49" charset="0"/>
              </a:rPr>
              <a:t>Largest: 5658335018.0 1</a:t>
            </a:r>
          </a:p>
          <a:p>
            <a:r>
              <a:rPr lang="fr-FR" sz="1000" dirty="0">
                <a:latin typeface="Courier New" panose="02070309020205020404" pitchFamily="49" charset="0"/>
                <a:cs typeface="Courier New" panose="02070309020205020404" pitchFamily="49" charset="0"/>
              </a:rPr>
              <a:t>Largest: 5194017750.0 1</a:t>
            </a:r>
          </a:p>
          <a:p>
            <a:r>
              <a:rPr lang="fr-FR" sz="1000" dirty="0">
                <a:latin typeface="Courier New" panose="02070309020205020404" pitchFamily="49" charset="0"/>
                <a:cs typeface="Courier New" panose="02070309020205020404" pitchFamily="49" charset="0"/>
              </a:rPr>
              <a:t>Largest: 5097197700.0 1</a:t>
            </a:r>
          </a:p>
          <a:p>
            <a:r>
              <a:rPr lang="fr-FR" sz="1000" dirty="0">
                <a:latin typeface="Courier New" panose="02070309020205020404" pitchFamily="49" charset="0"/>
                <a:cs typeface="Courier New" panose="02070309020205020404" pitchFamily="49" charset="0"/>
              </a:rPr>
              <a:t>Largest: 4768323511.0 1</a:t>
            </a:r>
          </a:p>
          <a:p>
            <a:r>
              <a:rPr lang="fr-FR" sz="1000" dirty="0">
                <a:latin typeface="Courier New" panose="02070309020205020404" pitchFamily="49" charset="0"/>
                <a:cs typeface="Courier New" panose="02070309020205020404" pitchFamily="49" charset="0"/>
              </a:rPr>
              <a:t>Largest: 4427078172.0 1</a:t>
            </a:r>
          </a:p>
          <a:p>
            <a:r>
              <a:rPr lang="fr-FR" sz="1000" dirty="0">
                <a:latin typeface="Courier New" panose="02070309020205020404" pitchFamily="49" charset="0"/>
                <a:cs typeface="Courier New" panose="02070309020205020404" pitchFamily="49" charset="0"/>
              </a:rPr>
              <a:t>Largest: 4354244232.0 1</a:t>
            </a:r>
          </a:p>
          <a:p>
            <a:r>
              <a:rPr lang="fr-FR" sz="1000" dirty="0">
                <a:latin typeface="Courier New" panose="02070309020205020404" pitchFamily="49" charset="0"/>
                <a:cs typeface="Courier New" panose="02070309020205020404" pitchFamily="49" charset="0"/>
              </a:rPr>
              <a:t>Largest: 4279651866.0 1</a:t>
            </a:r>
          </a:p>
          <a:p>
            <a:r>
              <a:rPr lang="fr-FR" sz="1000" dirty="0">
                <a:latin typeface="Courier New" panose="02070309020205020404" pitchFamily="49" charset="0"/>
                <a:cs typeface="Courier New" panose="02070309020205020404" pitchFamily="49" charset="0"/>
              </a:rPr>
              <a:t>Largest: 4250649078.0 1</a:t>
            </a:r>
          </a:p>
        </p:txBody>
      </p:sp>
      <p:pic>
        <p:nvPicPr>
          <p:cNvPr id="9225" name="Picture 9">
            <a:extLst>
              <a:ext uri="{FF2B5EF4-FFF2-40B4-BE49-F238E27FC236}">
                <a16:creationId xmlns:a16="http://schemas.microsoft.com/office/drawing/2014/main" id="{13B9DB07-EB71-41EC-8C11-6011B06B8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 y="4572000"/>
            <a:ext cx="3629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9227" name="Picture 11">
            <a:extLst>
              <a:ext uri="{FF2B5EF4-FFF2-40B4-BE49-F238E27FC236}">
                <a16:creationId xmlns:a16="http://schemas.microsoft.com/office/drawing/2014/main" id="{16F49F92-4F95-4F5C-AFB5-8A4B2D890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 y="1005840"/>
            <a:ext cx="748665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64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9201-4926-45CB-8A6B-A52B437B2053}"/>
              </a:ext>
            </a:extLst>
          </p:cNvPr>
          <p:cNvSpPr>
            <a:spLocks noGrp="1"/>
          </p:cNvSpPr>
          <p:nvPr>
            <p:ph type="title"/>
          </p:nvPr>
        </p:nvSpPr>
        <p:spPr>
          <a:xfrm>
            <a:off x="182880" y="182880"/>
            <a:ext cx="10515600" cy="922858"/>
          </a:xfrm>
        </p:spPr>
        <p:txBody>
          <a:bodyPr>
            <a:normAutofit/>
          </a:bodyPr>
          <a:lstStyle/>
          <a:p>
            <a:r>
              <a:rPr lang="en-US" sz="3600" dirty="0">
                <a:latin typeface="+mn-lt"/>
              </a:rPr>
              <a:t>Instructional Staff/Salaries Dataset Variables –</a:t>
            </a:r>
            <a:br>
              <a:rPr lang="en-US" sz="3600" dirty="0">
                <a:latin typeface="+mn-lt"/>
              </a:rPr>
            </a:br>
            <a:r>
              <a:rPr lang="en-US" sz="2800" b="1" i="1" dirty="0"/>
              <a:t>MEAN_NIS_SALARY</a:t>
            </a:r>
          </a:p>
        </p:txBody>
      </p:sp>
      <p:sp>
        <p:nvSpPr>
          <p:cNvPr id="3" name="Rectangle 17">
            <a:extLst>
              <a:ext uri="{FF2B5EF4-FFF2-40B4-BE49-F238E27FC236}">
                <a16:creationId xmlns:a16="http://schemas.microsoft.com/office/drawing/2014/main" id="{EF55E4B2-15E8-4CD3-AC1E-9F8A5D5DA74F}"/>
              </a:ext>
            </a:extLst>
          </p:cNvPr>
          <p:cNvSpPr>
            <a:spLocks noChangeArrowheads="1"/>
          </p:cNvSpPr>
          <p:nvPr/>
        </p:nvSpPr>
        <p:spPr bwMode="auto">
          <a:xfrm>
            <a:off x="7653020" y="1905744"/>
            <a:ext cx="2446020" cy="64633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spAutoFit/>
          </a:bodyPr>
          <a:lstStyle/>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Mean: 55146.4453537939</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Mode: [40000. 50000.]</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Spread: 175502280.32359636</a:t>
            </a:r>
            <a:endParaRPr kumimoji="0" lang="en-US" altLang="en-US" sz="1000" b="0" i="0" u="none" strike="noStrike" cap="none" normalizeH="0" baseline="0" dirty="0">
              <a:ln>
                <a:noFill/>
              </a:ln>
              <a:solidFill>
                <a:schemeClr val="tx1"/>
              </a:solidFill>
              <a:effectLst/>
            </a:endParaRPr>
          </a:p>
        </p:txBody>
      </p:sp>
      <p:sp>
        <p:nvSpPr>
          <p:cNvPr id="5" name="Rectangle 4">
            <a:extLst>
              <a:ext uri="{FF2B5EF4-FFF2-40B4-BE49-F238E27FC236}">
                <a16:creationId xmlns:a16="http://schemas.microsoft.com/office/drawing/2014/main" id="{5DF92D62-756F-476E-B6DB-10A924C98BA0}"/>
              </a:ext>
            </a:extLst>
          </p:cNvPr>
          <p:cNvSpPr/>
          <p:nvPr/>
        </p:nvSpPr>
        <p:spPr>
          <a:xfrm>
            <a:off x="7543800" y="1005840"/>
            <a:ext cx="4214443" cy="723275"/>
          </a:xfrm>
          <a:prstGeom prst="rect">
            <a:avLst/>
          </a:prstGeom>
        </p:spPr>
        <p:txBody>
          <a:bodyPr wrap="square">
            <a:spAutoFit/>
          </a:bodyPr>
          <a:lstStyle/>
          <a:p>
            <a:r>
              <a:rPr lang="en-US" sz="1100" dirty="0"/>
              <a:t>Description</a:t>
            </a:r>
          </a:p>
          <a:p>
            <a:endParaRPr lang="en-US" sz="1000" dirty="0">
              <a:latin typeface="+mj-lt"/>
            </a:endParaRPr>
          </a:p>
          <a:p>
            <a:r>
              <a:rPr lang="en-US" sz="1000" dirty="0"/>
              <a:t>Calculated variable dividing total count of Non-Instructional Staff  by total salary outlay for Non-Instructional Staff</a:t>
            </a:r>
          </a:p>
        </p:txBody>
      </p:sp>
      <p:sp>
        <p:nvSpPr>
          <p:cNvPr id="7" name="Rectangle 6">
            <a:extLst>
              <a:ext uri="{FF2B5EF4-FFF2-40B4-BE49-F238E27FC236}">
                <a16:creationId xmlns:a16="http://schemas.microsoft.com/office/drawing/2014/main" id="{00270282-D591-4233-8DD1-F1A505F25866}"/>
              </a:ext>
            </a:extLst>
          </p:cNvPr>
          <p:cNvSpPr/>
          <p:nvPr/>
        </p:nvSpPr>
        <p:spPr>
          <a:xfrm>
            <a:off x="3707379" y="4692015"/>
            <a:ext cx="3794760" cy="1705445"/>
          </a:xfrm>
          <a:prstGeom prst="rect">
            <a:avLst/>
          </a:prstGeom>
          <a:ln>
            <a:noFill/>
          </a:ln>
        </p:spPr>
        <p:txBody>
          <a:bodyPr wrap="square" numCol="2">
            <a:noAutofit/>
          </a:bodyPr>
          <a:lstStyle/>
          <a:p>
            <a:r>
              <a:rPr lang="fr-FR" sz="1000" dirty="0">
                <a:latin typeface="Courier New" panose="02070309020205020404" pitchFamily="49" charset="0"/>
                <a:cs typeface="Courier New" panose="02070309020205020404" pitchFamily="49" charset="0"/>
              </a:rPr>
              <a:t>Tails:</a:t>
            </a:r>
          </a:p>
          <a:p>
            <a:r>
              <a:rPr lang="fr-FR" sz="1000" dirty="0">
                <a:latin typeface="Courier New" panose="02070309020205020404" pitchFamily="49" charset="0"/>
                <a:cs typeface="Courier New" panose="02070309020205020404" pitchFamily="49" charset="0"/>
              </a:rPr>
              <a:t>Smallest: 5092.4285 1</a:t>
            </a:r>
          </a:p>
          <a:p>
            <a:r>
              <a:rPr lang="fr-FR" sz="1000" dirty="0">
                <a:latin typeface="Courier New" panose="02070309020205020404" pitchFamily="49" charset="0"/>
                <a:cs typeface="Courier New" panose="02070309020205020404" pitchFamily="49" charset="0"/>
              </a:rPr>
              <a:t>Smallest: 11679.0 1</a:t>
            </a:r>
          </a:p>
          <a:p>
            <a:r>
              <a:rPr lang="fr-FR" sz="1000" dirty="0">
                <a:latin typeface="Courier New" panose="02070309020205020404" pitchFamily="49" charset="0"/>
                <a:cs typeface="Courier New" panose="02070309020205020404" pitchFamily="49" charset="0"/>
              </a:rPr>
              <a:t>Smallest: 12000.0 1</a:t>
            </a:r>
          </a:p>
          <a:p>
            <a:r>
              <a:rPr lang="fr-FR" sz="1000" dirty="0">
                <a:latin typeface="Courier New" panose="02070309020205020404" pitchFamily="49" charset="0"/>
                <a:cs typeface="Courier New" panose="02070309020205020404" pitchFamily="49" charset="0"/>
              </a:rPr>
              <a:t>Smallest: 12487.3902 1</a:t>
            </a:r>
          </a:p>
          <a:p>
            <a:r>
              <a:rPr lang="fr-FR" sz="1000" dirty="0">
                <a:latin typeface="Courier New" panose="02070309020205020404" pitchFamily="49" charset="0"/>
                <a:cs typeface="Courier New" panose="02070309020205020404" pitchFamily="49" charset="0"/>
              </a:rPr>
              <a:t>Smallest: 13167.875 1</a:t>
            </a:r>
          </a:p>
          <a:p>
            <a:r>
              <a:rPr lang="fr-FR" sz="1000" dirty="0">
                <a:latin typeface="Courier New" panose="02070309020205020404" pitchFamily="49" charset="0"/>
                <a:cs typeface="Courier New" panose="02070309020205020404" pitchFamily="49" charset="0"/>
              </a:rPr>
              <a:t>Smallest: 13332.5 1</a:t>
            </a:r>
          </a:p>
          <a:p>
            <a:r>
              <a:rPr lang="fr-FR" sz="1000" dirty="0">
                <a:latin typeface="Courier New" panose="02070309020205020404" pitchFamily="49" charset="0"/>
                <a:cs typeface="Courier New" panose="02070309020205020404" pitchFamily="49" charset="0"/>
              </a:rPr>
              <a:t>Smallest: 14103.4684 1</a:t>
            </a:r>
          </a:p>
          <a:p>
            <a:r>
              <a:rPr lang="fr-FR" sz="1000" dirty="0">
                <a:latin typeface="Courier New" panose="02070309020205020404" pitchFamily="49" charset="0"/>
                <a:cs typeface="Courier New" panose="02070309020205020404" pitchFamily="49" charset="0"/>
              </a:rPr>
              <a:t>Smallest: 15830.0 1</a:t>
            </a:r>
          </a:p>
          <a:p>
            <a:r>
              <a:rPr lang="fr-FR" sz="1000" dirty="0">
                <a:latin typeface="Courier New" panose="02070309020205020404" pitchFamily="49" charset="0"/>
                <a:cs typeface="Courier New" panose="02070309020205020404" pitchFamily="49" charset="0"/>
              </a:rPr>
              <a:t>Smallest: 16092.5 1</a:t>
            </a:r>
          </a:p>
          <a:p>
            <a:r>
              <a:rPr lang="fr-FR" sz="1000" dirty="0">
                <a:latin typeface="Courier New" panose="02070309020205020404" pitchFamily="49" charset="0"/>
                <a:cs typeface="Courier New" panose="02070309020205020404" pitchFamily="49" charset="0"/>
              </a:rPr>
              <a:t>Smallest: 16863.6904 1</a:t>
            </a:r>
          </a:p>
          <a:p>
            <a:endParaRPr lang="fr-FR" sz="1000" dirty="0">
              <a:latin typeface="Courier New" panose="02070309020205020404" pitchFamily="49" charset="0"/>
              <a:cs typeface="Courier New" panose="02070309020205020404" pitchFamily="49" charset="0"/>
            </a:endParaRPr>
          </a:p>
          <a:p>
            <a:r>
              <a:rPr lang="fr-FR" sz="1000" dirty="0">
                <a:latin typeface="Courier New" panose="02070309020205020404" pitchFamily="49" charset="0"/>
                <a:cs typeface="Courier New" panose="02070309020205020404" pitchFamily="49" charset="0"/>
              </a:rPr>
              <a:t>Largest: 171248.75 1</a:t>
            </a:r>
          </a:p>
          <a:p>
            <a:r>
              <a:rPr lang="fr-FR" sz="1000" dirty="0">
                <a:latin typeface="Courier New" panose="02070309020205020404" pitchFamily="49" charset="0"/>
                <a:cs typeface="Courier New" panose="02070309020205020404" pitchFamily="49" charset="0"/>
              </a:rPr>
              <a:t>Largest: 140192.9508 1</a:t>
            </a:r>
          </a:p>
          <a:p>
            <a:r>
              <a:rPr lang="fr-FR" sz="1000" dirty="0">
                <a:latin typeface="Courier New" panose="02070309020205020404" pitchFamily="49" charset="0"/>
                <a:cs typeface="Courier New" panose="02070309020205020404" pitchFamily="49" charset="0"/>
              </a:rPr>
              <a:t>Largest: 120000.0 1</a:t>
            </a:r>
          </a:p>
          <a:p>
            <a:r>
              <a:rPr lang="fr-FR" sz="1000" dirty="0">
                <a:latin typeface="Courier New" panose="02070309020205020404" pitchFamily="49" charset="0"/>
                <a:cs typeface="Courier New" panose="02070309020205020404" pitchFamily="49" charset="0"/>
              </a:rPr>
              <a:t>Largest: 117060.6667 1</a:t>
            </a:r>
          </a:p>
          <a:p>
            <a:r>
              <a:rPr lang="fr-FR" sz="1000" dirty="0">
                <a:latin typeface="Courier New" panose="02070309020205020404" pitchFamily="49" charset="0"/>
                <a:cs typeface="Courier New" panose="02070309020205020404" pitchFamily="49" charset="0"/>
              </a:rPr>
              <a:t>Largest: 108512.8823 1</a:t>
            </a:r>
          </a:p>
          <a:p>
            <a:r>
              <a:rPr lang="fr-FR" sz="1000" dirty="0">
                <a:latin typeface="Courier New" panose="02070309020205020404" pitchFamily="49" charset="0"/>
                <a:cs typeface="Courier New" panose="02070309020205020404" pitchFamily="49" charset="0"/>
              </a:rPr>
              <a:t>Largest: 108012.7584 1</a:t>
            </a:r>
          </a:p>
          <a:p>
            <a:r>
              <a:rPr lang="fr-FR" sz="1000" dirty="0">
                <a:latin typeface="Courier New" panose="02070309020205020404" pitchFamily="49" charset="0"/>
                <a:cs typeface="Courier New" panose="02070309020205020404" pitchFamily="49" charset="0"/>
              </a:rPr>
              <a:t>Largest: 107146.8064 1</a:t>
            </a:r>
          </a:p>
          <a:p>
            <a:r>
              <a:rPr lang="fr-FR" sz="1000" dirty="0">
                <a:latin typeface="Courier New" panose="02070309020205020404" pitchFamily="49" charset="0"/>
                <a:cs typeface="Courier New" panose="02070309020205020404" pitchFamily="49" charset="0"/>
              </a:rPr>
              <a:t>Largest: 102030.5833 1</a:t>
            </a:r>
          </a:p>
          <a:p>
            <a:r>
              <a:rPr lang="fr-FR" sz="1000" dirty="0">
                <a:latin typeface="Courier New" panose="02070309020205020404" pitchFamily="49" charset="0"/>
                <a:cs typeface="Courier New" panose="02070309020205020404" pitchFamily="49" charset="0"/>
              </a:rPr>
              <a:t>Largest: 101544.8240 1</a:t>
            </a:r>
          </a:p>
          <a:p>
            <a:r>
              <a:rPr lang="fr-FR" sz="1000" dirty="0">
                <a:latin typeface="Courier New" panose="02070309020205020404" pitchFamily="49" charset="0"/>
                <a:cs typeface="Courier New" panose="02070309020205020404" pitchFamily="49" charset="0"/>
              </a:rPr>
              <a:t>Largest: 100661.3421 1</a:t>
            </a:r>
          </a:p>
        </p:txBody>
      </p:sp>
      <p:pic>
        <p:nvPicPr>
          <p:cNvPr id="27650" name="Picture 2">
            <a:extLst>
              <a:ext uri="{FF2B5EF4-FFF2-40B4-BE49-F238E27FC236}">
                <a16:creationId xmlns:a16="http://schemas.microsoft.com/office/drawing/2014/main" id="{EC7F45FF-A959-42C9-A639-7288F689C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 y="1005840"/>
            <a:ext cx="7419975" cy="3686175"/>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a:extLst>
              <a:ext uri="{FF2B5EF4-FFF2-40B4-BE49-F238E27FC236}">
                <a16:creationId xmlns:a16="http://schemas.microsoft.com/office/drawing/2014/main" id="{6C7ED492-6BAA-429C-87F4-91B9D6081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04" y="4531065"/>
            <a:ext cx="3571875"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83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9201-4926-45CB-8A6B-A52B437B2053}"/>
              </a:ext>
            </a:extLst>
          </p:cNvPr>
          <p:cNvSpPr>
            <a:spLocks noGrp="1"/>
          </p:cNvSpPr>
          <p:nvPr>
            <p:ph type="title"/>
          </p:nvPr>
        </p:nvSpPr>
        <p:spPr>
          <a:xfrm>
            <a:off x="182880" y="182880"/>
            <a:ext cx="10515600" cy="899998"/>
          </a:xfrm>
        </p:spPr>
        <p:txBody>
          <a:bodyPr>
            <a:normAutofit/>
          </a:bodyPr>
          <a:lstStyle/>
          <a:p>
            <a:r>
              <a:rPr lang="en-US" sz="3600" dirty="0">
                <a:latin typeface="+mn-lt"/>
              </a:rPr>
              <a:t>Instructional Staff/Salaries Dataset Variables –</a:t>
            </a:r>
            <a:br>
              <a:rPr lang="en-US" sz="3600" dirty="0">
                <a:latin typeface="+mn-lt"/>
              </a:rPr>
            </a:br>
            <a:r>
              <a:rPr lang="en-US" sz="2800" b="1" i="1" dirty="0"/>
              <a:t>NIS_ED_SALARY</a:t>
            </a:r>
          </a:p>
        </p:txBody>
      </p:sp>
      <p:sp>
        <p:nvSpPr>
          <p:cNvPr id="3" name="Rectangle 19">
            <a:extLst>
              <a:ext uri="{FF2B5EF4-FFF2-40B4-BE49-F238E27FC236}">
                <a16:creationId xmlns:a16="http://schemas.microsoft.com/office/drawing/2014/main" id="{9A9A02EA-99CE-4153-9055-62FB15F833ED}"/>
              </a:ext>
            </a:extLst>
          </p:cNvPr>
          <p:cNvSpPr>
            <a:spLocks noChangeArrowheads="1"/>
          </p:cNvSpPr>
          <p:nvPr/>
        </p:nvSpPr>
        <p:spPr bwMode="auto">
          <a:xfrm>
            <a:off x="7605218" y="5760541"/>
            <a:ext cx="2185214" cy="64633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1440" rIns="91440" bIns="91440" numCol="1" anchor="ctr" anchorCtr="0" compatLnSpc="1">
            <a:prstTxWarp prst="textNoShape">
              <a:avLst/>
            </a:prstTxWarp>
            <a:spAutoFit/>
          </a:bodyPr>
          <a:lstStyle/>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Mean: 12093314.036443954</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Mode: [90000.]</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Spread: 1192291855932913.8</a:t>
            </a:r>
            <a:endParaRPr kumimoji="0" lang="en-US" altLang="en-US" sz="1000" b="0" i="0" u="none" strike="noStrike" cap="none" normalizeH="0" baseline="0" dirty="0">
              <a:ln>
                <a:noFill/>
              </a:ln>
              <a:solidFill>
                <a:srgbClr val="000000"/>
              </a:solidFill>
              <a:effectLst/>
              <a:latin typeface="Courier New" panose="02070309020205020404" pitchFamily="49" charset="0"/>
            </a:endParaRPr>
          </a:p>
        </p:txBody>
      </p:sp>
      <p:sp>
        <p:nvSpPr>
          <p:cNvPr id="5" name="Rectangle 4">
            <a:extLst>
              <a:ext uri="{FF2B5EF4-FFF2-40B4-BE49-F238E27FC236}">
                <a16:creationId xmlns:a16="http://schemas.microsoft.com/office/drawing/2014/main" id="{3C2ED43F-4055-499A-983B-5BDFAA628B19}"/>
              </a:ext>
            </a:extLst>
          </p:cNvPr>
          <p:cNvSpPr/>
          <p:nvPr/>
        </p:nvSpPr>
        <p:spPr>
          <a:xfrm>
            <a:off x="7543800" y="1005840"/>
            <a:ext cx="4493264" cy="4708981"/>
          </a:xfrm>
          <a:prstGeom prst="rect">
            <a:avLst/>
          </a:prstGeom>
          <a:ln>
            <a:noFill/>
          </a:ln>
        </p:spPr>
        <p:txBody>
          <a:bodyPr wrap="square">
            <a:spAutoFit/>
          </a:bodyPr>
          <a:lstStyle/>
          <a:p>
            <a:r>
              <a:rPr lang="en-US" sz="1100" dirty="0"/>
              <a:t>Description</a:t>
            </a:r>
            <a:endParaRPr lang="en-US" sz="1000" dirty="0"/>
          </a:p>
          <a:p>
            <a:endParaRPr lang="en-US" sz="1000" dirty="0">
              <a:latin typeface="+mj-lt"/>
            </a:endParaRPr>
          </a:p>
          <a:p>
            <a:r>
              <a:rPr lang="en-US" sz="1000" dirty="0">
                <a:latin typeface="+mj-lt"/>
              </a:rPr>
              <a:t>Original Variable: SANIN04</a:t>
            </a:r>
          </a:p>
          <a:p>
            <a:endParaRPr lang="en-US" sz="1000" dirty="0">
              <a:latin typeface="+mj-lt"/>
            </a:endParaRPr>
          </a:p>
          <a:p>
            <a:r>
              <a:rPr lang="en-US" sz="1000" dirty="0">
                <a:latin typeface="+mj-lt"/>
              </a:rPr>
              <a:t>This variable includes the following four SOC categories</a:t>
            </a:r>
            <a:br>
              <a:rPr lang="en-US" sz="1000" dirty="0">
                <a:latin typeface="+mj-lt"/>
              </a:rPr>
            </a:br>
            <a:br>
              <a:rPr lang="en-US" sz="1000" dirty="0">
                <a:latin typeface="+mj-lt"/>
              </a:rPr>
            </a:br>
            <a:r>
              <a:rPr lang="en-US" sz="1000" dirty="0">
                <a:latin typeface="+mj-lt"/>
              </a:rPr>
              <a:t>Archivists, Curators, and Museum Technicians  - An occupational category based on the broad occupation in the 2010 Standard Occupational Classification (SOC) Manual called "Archivists, Curators, and Museum Technicians."  For detailed information, refer to the following website: http://www.bls.gov/soc/2010/soc254010.htm. </a:t>
            </a:r>
            <a:br>
              <a:rPr lang="en-US" sz="1000" dirty="0">
                <a:latin typeface="+mj-lt"/>
              </a:rPr>
            </a:br>
            <a:br>
              <a:rPr lang="en-US" sz="1000" dirty="0">
                <a:latin typeface="+mj-lt"/>
              </a:rPr>
            </a:br>
            <a:r>
              <a:rPr lang="en-US" sz="1000" dirty="0">
                <a:latin typeface="+mj-lt"/>
              </a:rPr>
              <a:t>Librarians - An occupational category based on the broad occupation in the 2010 Standard Occupational Classification (SOC) Manual called "Librarians."  For detailed information, refer to the following website: http://www.bls.gov/soc/2010/soc254020.htm </a:t>
            </a:r>
            <a:br>
              <a:rPr lang="en-US" sz="1000" dirty="0">
                <a:latin typeface="+mj-lt"/>
              </a:rPr>
            </a:br>
            <a:br>
              <a:rPr lang="en-US" sz="1000" dirty="0">
                <a:latin typeface="+mj-lt"/>
              </a:rPr>
            </a:br>
            <a:r>
              <a:rPr lang="en-US" sz="1000" dirty="0">
                <a:latin typeface="+mj-lt"/>
              </a:rPr>
              <a:t>Library Technicians  An occupational category based on the broad occupation in the 2010 Standard Occupational Classification (SOC) Manual called "Library Technicians."  For detailed information, refer to the following website: http://www.bls.gov/soc/2010/soc254030.htm.  </a:t>
            </a:r>
            <a:br>
              <a:rPr lang="en-US" sz="1000" dirty="0">
                <a:latin typeface="+mj-lt"/>
              </a:rPr>
            </a:br>
            <a:br>
              <a:rPr lang="en-US" sz="1000" dirty="0">
                <a:latin typeface="+mj-lt"/>
              </a:rPr>
            </a:br>
            <a:r>
              <a:rPr lang="en-US" sz="1000" dirty="0">
                <a:latin typeface="+mj-lt"/>
              </a:rPr>
              <a:t>Academic Affairs and Other Education Services  Occupations - An occupational category based on the following three minor groups in the 2010 Standard Occupational Classification (SOC) Manual:  1) Pre-school, Primary, Secondary, and Special Education School Teachers (http://www.bls.gov/soc/2010/soc250000.htm#25-2000); 2) Other Teachers and Instructors (http://www.bls.gov/soc/2010/soc250000.htm#25-3000); and 3) Other Education, Training, and Library Occupations (http://www.bls.gov/soc/2010/soc250000.htm#25-9000). </a:t>
            </a:r>
          </a:p>
        </p:txBody>
      </p:sp>
      <p:sp>
        <p:nvSpPr>
          <p:cNvPr id="6" name="Rectangle 5">
            <a:extLst>
              <a:ext uri="{FF2B5EF4-FFF2-40B4-BE49-F238E27FC236}">
                <a16:creationId xmlns:a16="http://schemas.microsoft.com/office/drawing/2014/main" id="{9187D627-BB7B-45B4-B9A6-9450D6598B63}"/>
              </a:ext>
            </a:extLst>
          </p:cNvPr>
          <p:cNvSpPr/>
          <p:nvPr/>
        </p:nvSpPr>
        <p:spPr>
          <a:xfrm>
            <a:off x="3668250" y="4760967"/>
            <a:ext cx="3823855" cy="1758702"/>
          </a:xfrm>
          <a:prstGeom prst="rect">
            <a:avLst/>
          </a:prstGeom>
          <a:ln>
            <a:noFill/>
          </a:ln>
        </p:spPr>
        <p:txBody>
          <a:bodyPr numCol="2">
            <a:noAutofit/>
          </a:bodyPr>
          <a:lstStyle/>
          <a:p>
            <a:r>
              <a:rPr lang="en-US" sz="1000" dirty="0">
                <a:latin typeface="Courier New" panose="02070309020205020404" pitchFamily="49" charset="0"/>
                <a:cs typeface="Courier New" panose="02070309020205020404" pitchFamily="49" charset="0"/>
              </a:rPr>
              <a:t>Tails:</a:t>
            </a:r>
          </a:p>
          <a:p>
            <a:r>
              <a:rPr lang="en-US" sz="1000" dirty="0">
                <a:latin typeface="Courier New" panose="02070309020205020404" pitchFamily="49" charset="0"/>
                <a:cs typeface="Courier New" panose="02070309020205020404" pitchFamily="49" charset="0"/>
              </a:rPr>
              <a:t>Smallest: 136064.0 1</a:t>
            </a:r>
          </a:p>
          <a:p>
            <a:r>
              <a:rPr lang="en-US" sz="1000" dirty="0">
                <a:latin typeface="Courier New" panose="02070309020205020404" pitchFamily="49" charset="0"/>
                <a:cs typeface="Courier New" panose="02070309020205020404" pitchFamily="49" charset="0"/>
              </a:rPr>
              <a:t>Smallest: 151299.0 1</a:t>
            </a:r>
          </a:p>
          <a:p>
            <a:r>
              <a:rPr lang="en-US" sz="1000" dirty="0">
                <a:latin typeface="Courier New" panose="02070309020205020404" pitchFamily="49" charset="0"/>
                <a:cs typeface="Courier New" panose="02070309020205020404" pitchFamily="49" charset="0"/>
              </a:rPr>
              <a:t>Smallest: 192000.0 1</a:t>
            </a:r>
          </a:p>
          <a:p>
            <a:r>
              <a:rPr lang="en-US" sz="1000" dirty="0">
                <a:latin typeface="Courier New" panose="02070309020205020404" pitchFamily="49" charset="0"/>
                <a:cs typeface="Courier New" panose="02070309020205020404" pitchFamily="49" charset="0"/>
              </a:rPr>
              <a:t>Smallest: 195188.0 1</a:t>
            </a:r>
          </a:p>
          <a:p>
            <a:r>
              <a:rPr lang="en-US" sz="1000" dirty="0">
                <a:latin typeface="Courier New" panose="02070309020205020404" pitchFamily="49" charset="0"/>
                <a:cs typeface="Courier New" panose="02070309020205020404" pitchFamily="49" charset="0"/>
              </a:rPr>
              <a:t>Smallest: 195504.0 1</a:t>
            </a:r>
          </a:p>
          <a:p>
            <a:r>
              <a:rPr lang="en-US" sz="1000" dirty="0">
                <a:latin typeface="Courier New" panose="02070309020205020404" pitchFamily="49" charset="0"/>
                <a:cs typeface="Courier New" panose="02070309020205020404" pitchFamily="49" charset="0"/>
              </a:rPr>
              <a:t>Smallest: 206400.0 1</a:t>
            </a:r>
          </a:p>
          <a:p>
            <a:r>
              <a:rPr lang="en-US" sz="1000" dirty="0">
                <a:latin typeface="Courier New" panose="02070309020205020404" pitchFamily="49" charset="0"/>
                <a:cs typeface="Courier New" panose="02070309020205020404" pitchFamily="49" charset="0"/>
              </a:rPr>
              <a:t>Smallest: 208000.0 1</a:t>
            </a:r>
          </a:p>
          <a:p>
            <a:r>
              <a:rPr lang="en-US" sz="1000" dirty="0">
                <a:latin typeface="Courier New" panose="02070309020205020404" pitchFamily="49" charset="0"/>
                <a:cs typeface="Courier New" panose="02070309020205020404" pitchFamily="49" charset="0"/>
              </a:rPr>
              <a:t>Smallest: 235582.0 1</a:t>
            </a:r>
          </a:p>
          <a:p>
            <a:r>
              <a:rPr lang="en-US" sz="1000" dirty="0">
                <a:latin typeface="Courier New" panose="02070309020205020404" pitchFamily="49" charset="0"/>
                <a:cs typeface="Courier New" panose="02070309020205020404" pitchFamily="49" charset="0"/>
              </a:rPr>
              <a:t>Smallest: 264514.0 1</a:t>
            </a:r>
          </a:p>
          <a:p>
            <a:r>
              <a:rPr lang="en-US" sz="1000" dirty="0">
                <a:latin typeface="Courier New" panose="02070309020205020404" pitchFamily="49" charset="0"/>
                <a:cs typeface="Courier New" panose="02070309020205020404" pitchFamily="49" charset="0"/>
              </a:rPr>
              <a:t>Smallest: 293756.0 1</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Largest: 215238665.0 1</a:t>
            </a:r>
          </a:p>
          <a:p>
            <a:r>
              <a:rPr lang="en-US" sz="1000" dirty="0">
                <a:latin typeface="Courier New" panose="02070309020205020404" pitchFamily="49" charset="0"/>
                <a:cs typeface="Courier New" panose="02070309020205020404" pitchFamily="49" charset="0"/>
              </a:rPr>
              <a:t>Largest: 213162048.0 1</a:t>
            </a:r>
          </a:p>
          <a:p>
            <a:r>
              <a:rPr lang="en-US" sz="1000" dirty="0">
                <a:latin typeface="Courier New" panose="02070309020205020404" pitchFamily="49" charset="0"/>
                <a:cs typeface="Courier New" panose="02070309020205020404" pitchFamily="49" charset="0"/>
              </a:rPr>
              <a:t>Largest: 107032308.0 1</a:t>
            </a:r>
          </a:p>
          <a:p>
            <a:r>
              <a:rPr lang="en-US" sz="1000" dirty="0">
                <a:latin typeface="Courier New" panose="02070309020205020404" pitchFamily="49" charset="0"/>
                <a:cs typeface="Courier New" panose="02070309020205020404" pitchFamily="49" charset="0"/>
              </a:rPr>
              <a:t>Largest: 54526812.0 1</a:t>
            </a:r>
          </a:p>
          <a:p>
            <a:r>
              <a:rPr lang="en-US" sz="1000" dirty="0">
                <a:latin typeface="Courier New" panose="02070309020205020404" pitchFamily="49" charset="0"/>
                <a:cs typeface="Courier New" panose="02070309020205020404" pitchFamily="49" charset="0"/>
              </a:rPr>
              <a:t>Largest: 53579106.0 1</a:t>
            </a:r>
          </a:p>
          <a:p>
            <a:r>
              <a:rPr lang="en-US" sz="1000" dirty="0">
                <a:latin typeface="Courier New" panose="02070309020205020404" pitchFamily="49" charset="0"/>
                <a:cs typeface="Courier New" panose="02070309020205020404" pitchFamily="49" charset="0"/>
              </a:rPr>
              <a:t>Largest: 44545605.0 1</a:t>
            </a:r>
          </a:p>
          <a:p>
            <a:r>
              <a:rPr lang="en-US" sz="1000" dirty="0">
                <a:latin typeface="Courier New" panose="02070309020205020404" pitchFamily="49" charset="0"/>
                <a:cs typeface="Courier New" panose="02070309020205020404" pitchFamily="49" charset="0"/>
              </a:rPr>
              <a:t>Largest: 42164470.0 1</a:t>
            </a:r>
          </a:p>
          <a:p>
            <a:r>
              <a:rPr lang="en-US" sz="1000" dirty="0">
                <a:latin typeface="Courier New" panose="02070309020205020404" pitchFamily="49" charset="0"/>
                <a:cs typeface="Courier New" panose="02070309020205020404" pitchFamily="49" charset="0"/>
              </a:rPr>
              <a:t>Largest: 28871118.0 1</a:t>
            </a:r>
          </a:p>
          <a:p>
            <a:r>
              <a:rPr lang="en-US" sz="1000" dirty="0">
                <a:latin typeface="Courier New" panose="02070309020205020404" pitchFamily="49" charset="0"/>
                <a:cs typeface="Courier New" panose="02070309020205020404" pitchFamily="49" charset="0"/>
              </a:rPr>
              <a:t>Largest: 25210866.0 1</a:t>
            </a:r>
          </a:p>
          <a:p>
            <a:r>
              <a:rPr lang="en-US" sz="1000" dirty="0">
                <a:latin typeface="Courier New" panose="02070309020205020404" pitchFamily="49" charset="0"/>
                <a:cs typeface="Courier New" panose="02070309020205020404" pitchFamily="49" charset="0"/>
              </a:rPr>
              <a:t>Largest: 17668584.0 1</a:t>
            </a:r>
          </a:p>
        </p:txBody>
      </p:sp>
      <p:pic>
        <p:nvPicPr>
          <p:cNvPr id="8200" name="Picture 8">
            <a:extLst>
              <a:ext uri="{FF2B5EF4-FFF2-40B4-BE49-F238E27FC236}">
                <a16:creationId xmlns:a16="http://schemas.microsoft.com/office/drawing/2014/main" id="{A5B05B2B-03BC-48D7-AFF6-A31A6C1B3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 y="4558665"/>
            <a:ext cx="3629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2D778F2A-E5E7-4C28-BC99-C1871830AF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 y="1005840"/>
            <a:ext cx="748665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6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9201-4926-45CB-8A6B-A52B437B2053}"/>
              </a:ext>
            </a:extLst>
          </p:cNvPr>
          <p:cNvSpPr>
            <a:spLocks noGrp="1"/>
          </p:cNvSpPr>
          <p:nvPr>
            <p:ph type="title"/>
          </p:nvPr>
        </p:nvSpPr>
        <p:spPr>
          <a:xfrm>
            <a:off x="182880" y="182880"/>
            <a:ext cx="10515600" cy="899998"/>
          </a:xfrm>
        </p:spPr>
        <p:txBody>
          <a:bodyPr>
            <a:normAutofit/>
          </a:bodyPr>
          <a:lstStyle/>
          <a:p>
            <a:r>
              <a:rPr lang="en-US" sz="3600" dirty="0">
                <a:latin typeface="+mn-lt"/>
              </a:rPr>
              <a:t>Instructional Staff/Salaries Dataset Variables –</a:t>
            </a:r>
            <a:br>
              <a:rPr lang="en-US" sz="3600" dirty="0">
                <a:latin typeface="+mn-lt"/>
              </a:rPr>
            </a:br>
            <a:r>
              <a:rPr lang="en-US" sz="2800" b="1" i="1" dirty="0"/>
              <a:t>MEAN_ED_SALARY</a:t>
            </a:r>
          </a:p>
        </p:txBody>
      </p:sp>
      <p:sp>
        <p:nvSpPr>
          <p:cNvPr id="3" name="Rectangle 19">
            <a:extLst>
              <a:ext uri="{FF2B5EF4-FFF2-40B4-BE49-F238E27FC236}">
                <a16:creationId xmlns:a16="http://schemas.microsoft.com/office/drawing/2014/main" id="{9A9A02EA-99CE-4153-9055-62FB15F833ED}"/>
              </a:ext>
            </a:extLst>
          </p:cNvPr>
          <p:cNvSpPr>
            <a:spLocks noChangeArrowheads="1"/>
          </p:cNvSpPr>
          <p:nvPr/>
        </p:nvSpPr>
        <p:spPr bwMode="auto">
          <a:xfrm>
            <a:off x="7634804" y="1787655"/>
            <a:ext cx="2185214" cy="64633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1440" rIns="91440" bIns="91440" numCol="1" anchor="ctr" anchorCtr="0" compatLnSpc="1">
            <a:prstTxWarp prst="textNoShape">
              <a:avLst/>
            </a:prstTxWarp>
            <a:spAutoFit/>
          </a:bodyPr>
          <a:lstStyle/>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Mean: 49496.22883152884</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Mode: [45000.]</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Spread: 231332128.66771415</a:t>
            </a:r>
            <a:endParaRPr kumimoji="0" lang="en-US" altLang="en-US" sz="1000" b="0" i="0" u="none" strike="noStrike" cap="none" normalizeH="0" baseline="0" dirty="0">
              <a:ln>
                <a:noFill/>
              </a:ln>
              <a:solidFill>
                <a:srgbClr val="000000"/>
              </a:solidFill>
              <a:effectLst/>
              <a:latin typeface="Courier New" panose="02070309020205020404" pitchFamily="49" charset="0"/>
            </a:endParaRPr>
          </a:p>
        </p:txBody>
      </p:sp>
      <p:sp>
        <p:nvSpPr>
          <p:cNvPr id="5" name="Rectangle 4">
            <a:extLst>
              <a:ext uri="{FF2B5EF4-FFF2-40B4-BE49-F238E27FC236}">
                <a16:creationId xmlns:a16="http://schemas.microsoft.com/office/drawing/2014/main" id="{3C2ED43F-4055-499A-983B-5BDFAA628B19}"/>
              </a:ext>
            </a:extLst>
          </p:cNvPr>
          <p:cNvSpPr/>
          <p:nvPr/>
        </p:nvSpPr>
        <p:spPr>
          <a:xfrm>
            <a:off x="7543800" y="1005840"/>
            <a:ext cx="4493264" cy="723275"/>
          </a:xfrm>
          <a:prstGeom prst="rect">
            <a:avLst/>
          </a:prstGeom>
        </p:spPr>
        <p:txBody>
          <a:bodyPr wrap="square">
            <a:spAutoFit/>
          </a:bodyPr>
          <a:lstStyle/>
          <a:p>
            <a:r>
              <a:rPr lang="en-US" sz="1100" dirty="0"/>
              <a:t>Description</a:t>
            </a:r>
            <a:endParaRPr lang="en-US" sz="1000" dirty="0"/>
          </a:p>
          <a:p>
            <a:endParaRPr lang="en-US" sz="1000" dirty="0">
              <a:latin typeface="+mj-lt"/>
            </a:endParaRPr>
          </a:p>
          <a:p>
            <a:r>
              <a:rPr lang="en-US" sz="1000" dirty="0"/>
              <a:t>Calculated variable dividing total count of Educational Support Staff  by total salary outlay for Educational Support Staff</a:t>
            </a:r>
          </a:p>
        </p:txBody>
      </p:sp>
      <p:sp>
        <p:nvSpPr>
          <p:cNvPr id="6" name="Rectangle 5">
            <a:extLst>
              <a:ext uri="{FF2B5EF4-FFF2-40B4-BE49-F238E27FC236}">
                <a16:creationId xmlns:a16="http://schemas.microsoft.com/office/drawing/2014/main" id="{9187D627-BB7B-45B4-B9A6-9450D6598B63}"/>
              </a:ext>
            </a:extLst>
          </p:cNvPr>
          <p:cNvSpPr/>
          <p:nvPr/>
        </p:nvSpPr>
        <p:spPr>
          <a:xfrm>
            <a:off x="3722497" y="4747179"/>
            <a:ext cx="3912307" cy="1722120"/>
          </a:xfrm>
          <a:prstGeom prst="rect">
            <a:avLst/>
          </a:prstGeom>
        </p:spPr>
        <p:txBody>
          <a:bodyPr numCol="2">
            <a:noAutofit/>
          </a:bodyPr>
          <a:lstStyle/>
          <a:p>
            <a:r>
              <a:rPr lang="en-US" sz="1000" dirty="0">
                <a:latin typeface="Courier New" panose="02070309020205020404" pitchFamily="49" charset="0"/>
                <a:cs typeface="Courier New" panose="02070309020205020404" pitchFamily="49" charset="0"/>
              </a:rPr>
              <a:t>Tails:</a:t>
            </a:r>
          </a:p>
          <a:p>
            <a:r>
              <a:rPr lang="en-US" sz="1000" dirty="0">
                <a:latin typeface="Courier New" panose="02070309020205020404" pitchFamily="49" charset="0"/>
                <a:cs typeface="Courier New" panose="02070309020205020404" pitchFamily="49" charset="0"/>
              </a:rPr>
              <a:t>Smallest: 2706.25 1</a:t>
            </a:r>
          </a:p>
          <a:p>
            <a:r>
              <a:rPr lang="en-US" sz="1000" dirty="0">
                <a:latin typeface="Courier New" panose="02070309020205020404" pitchFamily="49" charset="0"/>
                <a:cs typeface="Courier New" panose="02070309020205020404" pitchFamily="49" charset="0"/>
              </a:rPr>
              <a:t>Smallest: 3832.0 1</a:t>
            </a:r>
          </a:p>
          <a:p>
            <a:r>
              <a:rPr lang="en-US" sz="1000" dirty="0">
                <a:latin typeface="Courier New" panose="02070309020205020404" pitchFamily="49" charset="0"/>
                <a:cs typeface="Courier New" panose="02070309020205020404" pitchFamily="49" charset="0"/>
              </a:rPr>
              <a:t>Smallest: 5400.0 1</a:t>
            </a:r>
          </a:p>
          <a:p>
            <a:r>
              <a:rPr lang="en-US" sz="1000" dirty="0">
                <a:latin typeface="Courier New" panose="02070309020205020404" pitchFamily="49" charset="0"/>
                <a:cs typeface="Courier New" panose="02070309020205020404" pitchFamily="49" charset="0"/>
              </a:rPr>
              <a:t>Smallest: 6184.3076 1</a:t>
            </a:r>
          </a:p>
          <a:p>
            <a:r>
              <a:rPr lang="en-US" sz="1000" dirty="0">
                <a:latin typeface="Courier New" panose="02070309020205020404" pitchFamily="49" charset="0"/>
                <a:cs typeface="Courier New" panose="02070309020205020404" pitchFamily="49" charset="0"/>
              </a:rPr>
              <a:t>Smallest: 9070.3333 1</a:t>
            </a:r>
          </a:p>
          <a:p>
            <a:r>
              <a:rPr lang="en-US" sz="1000" dirty="0">
                <a:latin typeface="Courier New" panose="02070309020205020404" pitchFamily="49" charset="0"/>
                <a:cs typeface="Courier New" panose="02070309020205020404" pitchFamily="49" charset="0"/>
              </a:rPr>
              <a:t>Smallest: 9728.0 1</a:t>
            </a:r>
          </a:p>
          <a:p>
            <a:r>
              <a:rPr lang="en-US" sz="1000" dirty="0">
                <a:latin typeface="Courier New" panose="02070309020205020404" pitchFamily="49" charset="0"/>
                <a:cs typeface="Courier New" panose="02070309020205020404" pitchFamily="49" charset="0"/>
              </a:rPr>
              <a:t>Smallest: 10200.0 1</a:t>
            </a:r>
          </a:p>
          <a:p>
            <a:r>
              <a:rPr lang="en-US" sz="1000" dirty="0">
                <a:latin typeface="Courier New" panose="02070309020205020404" pitchFamily="49" charset="0"/>
                <a:cs typeface="Courier New" panose="02070309020205020404" pitchFamily="49" charset="0"/>
              </a:rPr>
              <a:t>Smallest: 12237.473 1</a:t>
            </a:r>
          </a:p>
          <a:p>
            <a:r>
              <a:rPr lang="en-US" sz="1000" dirty="0">
                <a:latin typeface="Courier New" panose="02070309020205020404" pitchFamily="49" charset="0"/>
                <a:cs typeface="Courier New" panose="02070309020205020404" pitchFamily="49" charset="0"/>
              </a:rPr>
              <a:t>Smallest: 12744.25 1</a:t>
            </a:r>
          </a:p>
          <a:p>
            <a:r>
              <a:rPr lang="en-US" sz="1000" dirty="0">
                <a:latin typeface="Courier New" panose="02070309020205020404" pitchFamily="49" charset="0"/>
                <a:cs typeface="Courier New" panose="02070309020205020404" pitchFamily="49" charset="0"/>
              </a:rPr>
              <a:t>Smallest: 13000.0 1</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Largest: 516211.1923 1</a:t>
            </a:r>
          </a:p>
          <a:p>
            <a:r>
              <a:rPr lang="en-US" sz="1000" dirty="0">
                <a:latin typeface="Courier New" panose="02070309020205020404" pitchFamily="49" charset="0"/>
                <a:cs typeface="Courier New" panose="02070309020205020404" pitchFamily="49" charset="0"/>
              </a:rPr>
              <a:t>Largest: 139575.0 1</a:t>
            </a:r>
          </a:p>
          <a:p>
            <a:r>
              <a:rPr lang="en-US" sz="1000" dirty="0">
                <a:latin typeface="Courier New" panose="02070309020205020404" pitchFamily="49" charset="0"/>
                <a:cs typeface="Courier New" panose="02070309020205020404" pitchFamily="49" charset="0"/>
              </a:rPr>
              <a:t>Largest: 119227.0 1</a:t>
            </a:r>
          </a:p>
          <a:p>
            <a:r>
              <a:rPr lang="en-US" sz="1000" dirty="0">
                <a:latin typeface="Courier New" panose="02070309020205020404" pitchFamily="49" charset="0"/>
                <a:cs typeface="Courier New" panose="02070309020205020404" pitchFamily="49" charset="0"/>
              </a:rPr>
              <a:t>Largest: 116803.916 1</a:t>
            </a:r>
          </a:p>
          <a:p>
            <a:r>
              <a:rPr lang="en-US" sz="1000" dirty="0">
                <a:latin typeface="Courier New" panose="02070309020205020404" pitchFamily="49" charset="0"/>
                <a:cs typeface="Courier New" panose="02070309020205020404" pitchFamily="49" charset="0"/>
              </a:rPr>
              <a:t>Largest: 114097.8461 1</a:t>
            </a:r>
          </a:p>
          <a:p>
            <a:r>
              <a:rPr lang="en-US" sz="1000" dirty="0">
                <a:latin typeface="Courier New" panose="02070309020205020404" pitchFamily="49" charset="0"/>
                <a:cs typeface="Courier New" panose="02070309020205020404" pitchFamily="49" charset="0"/>
              </a:rPr>
              <a:t>Largest: 106426.6153 1</a:t>
            </a:r>
          </a:p>
          <a:p>
            <a:r>
              <a:rPr lang="en-US" sz="1000" dirty="0">
                <a:latin typeface="Courier New" panose="02070309020205020404" pitchFamily="49" charset="0"/>
                <a:cs typeface="Courier New" panose="02070309020205020404" pitchFamily="49" charset="0"/>
              </a:rPr>
              <a:t>Largest: 101482.0 1</a:t>
            </a:r>
          </a:p>
          <a:p>
            <a:r>
              <a:rPr lang="en-US" sz="1000" dirty="0">
                <a:latin typeface="Courier New" panose="02070309020205020404" pitchFamily="49" charset="0"/>
                <a:cs typeface="Courier New" panose="02070309020205020404" pitchFamily="49" charset="0"/>
              </a:rPr>
              <a:t>Largest: 99734.6101 1</a:t>
            </a:r>
          </a:p>
          <a:p>
            <a:r>
              <a:rPr lang="en-US" sz="1000" dirty="0">
                <a:latin typeface="Courier New" panose="02070309020205020404" pitchFamily="49" charset="0"/>
                <a:cs typeface="Courier New" panose="02070309020205020404" pitchFamily="49" charset="0"/>
              </a:rPr>
              <a:t>Largest: 96647.0569 1</a:t>
            </a:r>
          </a:p>
          <a:p>
            <a:r>
              <a:rPr lang="en-US" sz="1000" dirty="0">
                <a:latin typeface="Courier New" panose="02070309020205020404" pitchFamily="49" charset="0"/>
                <a:cs typeface="Courier New" panose="02070309020205020404" pitchFamily="49" charset="0"/>
              </a:rPr>
              <a:t>Largest: 96435.5 1</a:t>
            </a:r>
          </a:p>
        </p:txBody>
      </p:sp>
      <p:pic>
        <p:nvPicPr>
          <p:cNvPr id="28674" name="Picture 2">
            <a:extLst>
              <a:ext uri="{FF2B5EF4-FFF2-40B4-BE49-F238E27FC236}">
                <a16:creationId xmlns:a16="http://schemas.microsoft.com/office/drawing/2014/main" id="{927AFC3D-B334-438B-B3E2-41760BFD7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 y="1005840"/>
            <a:ext cx="7486650" cy="3686175"/>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a:extLst>
              <a:ext uri="{FF2B5EF4-FFF2-40B4-BE49-F238E27FC236}">
                <a16:creationId xmlns:a16="http://schemas.microsoft.com/office/drawing/2014/main" id="{F5111315-C514-4E5C-9B41-9A2A78832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72" y="4608114"/>
            <a:ext cx="3629025"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175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9201-4926-45CB-8A6B-A52B437B2053}"/>
              </a:ext>
            </a:extLst>
          </p:cNvPr>
          <p:cNvSpPr>
            <a:spLocks noGrp="1"/>
          </p:cNvSpPr>
          <p:nvPr>
            <p:ph type="title"/>
          </p:nvPr>
        </p:nvSpPr>
        <p:spPr>
          <a:xfrm>
            <a:off x="182880" y="182880"/>
            <a:ext cx="10515600" cy="930478"/>
          </a:xfrm>
        </p:spPr>
        <p:txBody>
          <a:bodyPr>
            <a:normAutofit/>
          </a:bodyPr>
          <a:lstStyle/>
          <a:p>
            <a:r>
              <a:rPr lang="en-US" sz="3600" dirty="0">
                <a:latin typeface="+mn-lt"/>
              </a:rPr>
              <a:t>Completion Dataset Variables – </a:t>
            </a:r>
            <a:br>
              <a:rPr lang="en-US" sz="3600" dirty="0"/>
            </a:br>
            <a:r>
              <a:rPr lang="en-US" sz="2800" b="1" i="1" dirty="0"/>
              <a:t>COMPS_TOTAL</a:t>
            </a:r>
          </a:p>
        </p:txBody>
      </p:sp>
      <p:sp>
        <p:nvSpPr>
          <p:cNvPr id="3" name="Rectangle 11">
            <a:extLst>
              <a:ext uri="{FF2B5EF4-FFF2-40B4-BE49-F238E27FC236}">
                <a16:creationId xmlns:a16="http://schemas.microsoft.com/office/drawing/2014/main" id="{4B1E1178-DC9A-43A9-B70E-12B5D984ACA7}"/>
              </a:ext>
            </a:extLst>
          </p:cNvPr>
          <p:cNvSpPr>
            <a:spLocks noChangeArrowheads="1"/>
          </p:cNvSpPr>
          <p:nvPr/>
        </p:nvSpPr>
        <p:spPr bwMode="auto">
          <a:xfrm>
            <a:off x="7659370" y="2256355"/>
            <a:ext cx="2185214" cy="64633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1440" rIns="9144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1201.1231865614661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[66]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Spread: 4882464.0596532775</a:t>
            </a:r>
          </a:p>
        </p:txBody>
      </p:sp>
      <p:sp>
        <p:nvSpPr>
          <p:cNvPr id="4" name="Rectangle 3">
            <a:extLst>
              <a:ext uri="{FF2B5EF4-FFF2-40B4-BE49-F238E27FC236}">
                <a16:creationId xmlns:a16="http://schemas.microsoft.com/office/drawing/2014/main" id="{D4D86504-2C7B-4D76-84D7-CDEB04832ECB}"/>
              </a:ext>
            </a:extLst>
          </p:cNvPr>
          <p:cNvSpPr/>
          <p:nvPr/>
        </p:nvSpPr>
        <p:spPr>
          <a:xfrm>
            <a:off x="7543800" y="1005840"/>
            <a:ext cx="3131127" cy="1184940"/>
          </a:xfrm>
          <a:prstGeom prst="rect">
            <a:avLst/>
          </a:prstGeom>
        </p:spPr>
        <p:txBody>
          <a:bodyPr wrap="square">
            <a:spAutoFit/>
          </a:bodyPr>
          <a:lstStyle/>
          <a:p>
            <a:r>
              <a:rPr lang="en-US" sz="1100" dirty="0"/>
              <a:t>Description</a:t>
            </a:r>
            <a:endParaRPr lang="en-US" sz="1000" dirty="0"/>
          </a:p>
          <a:p>
            <a:endParaRPr lang="en-US" sz="1000" dirty="0">
              <a:latin typeface="+mj-lt"/>
            </a:endParaRPr>
          </a:p>
          <a:p>
            <a:r>
              <a:rPr lang="en-US" sz="1000" dirty="0">
                <a:latin typeface="+mj-lt"/>
              </a:rPr>
              <a:t>Original Variable: CSTOTLT</a:t>
            </a:r>
          </a:p>
          <a:p>
            <a:endParaRPr lang="en-US" sz="1000" dirty="0">
              <a:latin typeface="+mj-lt"/>
            </a:endParaRPr>
          </a:p>
          <a:p>
            <a:r>
              <a:rPr lang="en-US" sz="1000" dirty="0">
                <a:latin typeface="+mj-lt"/>
              </a:rPr>
              <a:t>Number of students receiving awards/degrees conferred between July 1, 2018 and June 30, 2019 to all recipients, across all race/ethnicities and both genders</a:t>
            </a:r>
          </a:p>
        </p:txBody>
      </p:sp>
      <p:sp>
        <p:nvSpPr>
          <p:cNvPr id="5" name="Rectangle 4">
            <a:extLst>
              <a:ext uri="{FF2B5EF4-FFF2-40B4-BE49-F238E27FC236}">
                <a16:creationId xmlns:a16="http://schemas.microsoft.com/office/drawing/2014/main" id="{6A99DAD9-F57D-4D13-84C9-4E900B622475}"/>
              </a:ext>
            </a:extLst>
          </p:cNvPr>
          <p:cNvSpPr/>
          <p:nvPr/>
        </p:nvSpPr>
        <p:spPr>
          <a:xfrm>
            <a:off x="3629025" y="4693920"/>
            <a:ext cx="2632364" cy="1729740"/>
          </a:xfrm>
          <a:prstGeom prst="rect">
            <a:avLst/>
          </a:prstGeom>
        </p:spPr>
        <p:txBody>
          <a:bodyPr numCol="2">
            <a:noAutofit/>
          </a:bodyPr>
          <a:lstStyle/>
          <a:p>
            <a:r>
              <a:rPr lang="en-US" sz="1000" dirty="0">
                <a:latin typeface="Courier New" panose="02070309020205020404" pitchFamily="49" charset="0"/>
                <a:cs typeface="Courier New" panose="02070309020205020404" pitchFamily="49" charset="0"/>
              </a:rPr>
              <a:t>Tails:</a:t>
            </a:r>
          </a:p>
          <a:p>
            <a:r>
              <a:rPr lang="en-US" sz="1000" dirty="0">
                <a:latin typeface="Courier New" panose="02070309020205020404" pitchFamily="49" charset="0"/>
                <a:cs typeface="Courier New" panose="02070309020205020404" pitchFamily="49" charset="0"/>
              </a:rPr>
              <a:t>Smallest: 1 4</a:t>
            </a:r>
          </a:p>
          <a:p>
            <a:r>
              <a:rPr lang="en-US" sz="1000" dirty="0">
                <a:latin typeface="Courier New" panose="02070309020205020404" pitchFamily="49" charset="0"/>
                <a:cs typeface="Courier New" panose="02070309020205020404" pitchFamily="49" charset="0"/>
              </a:rPr>
              <a:t>Smallest: 2 6</a:t>
            </a:r>
          </a:p>
          <a:p>
            <a:r>
              <a:rPr lang="en-US" sz="1000" dirty="0">
                <a:latin typeface="Courier New" panose="02070309020205020404" pitchFamily="49" charset="0"/>
                <a:cs typeface="Courier New" panose="02070309020205020404" pitchFamily="49" charset="0"/>
              </a:rPr>
              <a:t>Smallest: 3 9</a:t>
            </a:r>
          </a:p>
          <a:p>
            <a:r>
              <a:rPr lang="en-US" sz="1000" dirty="0">
                <a:latin typeface="Courier New" panose="02070309020205020404" pitchFamily="49" charset="0"/>
                <a:cs typeface="Courier New" panose="02070309020205020404" pitchFamily="49" charset="0"/>
              </a:rPr>
              <a:t>Smallest: 4 4</a:t>
            </a:r>
          </a:p>
          <a:p>
            <a:r>
              <a:rPr lang="en-US" sz="1000" dirty="0">
                <a:latin typeface="Courier New" panose="02070309020205020404" pitchFamily="49" charset="0"/>
                <a:cs typeface="Courier New" panose="02070309020205020404" pitchFamily="49" charset="0"/>
              </a:rPr>
              <a:t>Smallest: 5 14</a:t>
            </a:r>
          </a:p>
          <a:p>
            <a:r>
              <a:rPr lang="en-US" sz="1000" dirty="0">
                <a:latin typeface="Courier New" panose="02070309020205020404" pitchFamily="49" charset="0"/>
                <a:cs typeface="Courier New" panose="02070309020205020404" pitchFamily="49" charset="0"/>
              </a:rPr>
              <a:t>Smallest: 6 7</a:t>
            </a:r>
          </a:p>
          <a:p>
            <a:r>
              <a:rPr lang="en-US" sz="1000" dirty="0">
                <a:latin typeface="Courier New" panose="02070309020205020404" pitchFamily="49" charset="0"/>
                <a:cs typeface="Courier New" panose="02070309020205020404" pitchFamily="49" charset="0"/>
              </a:rPr>
              <a:t>Smallest: 7 12</a:t>
            </a:r>
          </a:p>
          <a:p>
            <a:r>
              <a:rPr lang="en-US" sz="1000" dirty="0">
                <a:latin typeface="Courier New" panose="02070309020205020404" pitchFamily="49" charset="0"/>
                <a:cs typeface="Courier New" panose="02070309020205020404" pitchFamily="49" charset="0"/>
              </a:rPr>
              <a:t>Smallest: 8 6</a:t>
            </a:r>
          </a:p>
          <a:p>
            <a:r>
              <a:rPr lang="en-US" sz="1000" dirty="0">
                <a:latin typeface="Courier New" panose="02070309020205020404" pitchFamily="49" charset="0"/>
                <a:cs typeface="Courier New" panose="02070309020205020404" pitchFamily="49" charset="0"/>
              </a:rPr>
              <a:t>Smallest: 9 6</a:t>
            </a:r>
          </a:p>
          <a:p>
            <a:r>
              <a:rPr lang="en-US" sz="1000" dirty="0">
                <a:latin typeface="Courier New" panose="02070309020205020404" pitchFamily="49" charset="0"/>
                <a:cs typeface="Courier New" panose="02070309020205020404" pitchFamily="49" charset="0"/>
              </a:rPr>
              <a:t>Smallest: 10 9</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Largest: 34132 1</a:t>
            </a:r>
          </a:p>
          <a:p>
            <a:r>
              <a:rPr lang="en-US" sz="1000" dirty="0">
                <a:latin typeface="Courier New" panose="02070309020205020404" pitchFamily="49" charset="0"/>
                <a:cs typeface="Courier New" panose="02070309020205020404" pitchFamily="49" charset="0"/>
              </a:rPr>
              <a:t>Largest: 29182 1</a:t>
            </a:r>
          </a:p>
          <a:p>
            <a:r>
              <a:rPr lang="en-US" sz="1000" dirty="0">
                <a:latin typeface="Courier New" panose="02070309020205020404" pitchFamily="49" charset="0"/>
                <a:cs typeface="Courier New" panose="02070309020205020404" pitchFamily="49" charset="0"/>
              </a:rPr>
              <a:t>Largest: 25561 1</a:t>
            </a:r>
          </a:p>
          <a:p>
            <a:r>
              <a:rPr lang="en-US" sz="1000" dirty="0">
                <a:latin typeface="Courier New" panose="02070309020205020404" pitchFamily="49" charset="0"/>
                <a:cs typeface="Courier New" panose="02070309020205020404" pitchFamily="49" charset="0"/>
              </a:rPr>
              <a:t>Largest: 23805 1</a:t>
            </a:r>
          </a:p>
          <a:p>
            <a:r>
              <a:rPr lang="en-US" sz="1000" dirty="0">
                <a:latin typeface="Courier New" panose="02070309020205020404" pitchFamily="49" charset="0"/>
                <a:cs typeface="Courier New" panose="02070309020205020404" pitchFamily="49" charset="0"/>
              </a:rPr>
              <a:t>Largest: 20388 1</a:t>
            </a:r>
          </a:p>
          <a:p>
            <a:r>
              <a:rPr lang="en-US" sz="1000" dirty="0">
                <a:latin typeface="Courier New" panose="02070309020205020404" pitchFamily="49" charset="0"/>
                <a:cs typeface="Courier New" panose="02070309020205020404" pitchFamily="49" charset="0"/>
              </a:rPr>
              <a:t>Largest: 19955 1</a:t>
            </a:r>
          </a:p>
          <a:p>
            <a:r>
              <a:rPr lang="en-US" sz="1000" dirty="0">
                <a:latin typeface="Courier New" panose="02070309020205020404" pitchFamily="49" charset="0"/>
                <a:cs typeface="Courier New" panose="02070309020205020404" pitchFamily="49" charset="0"/>
              </a:rPr>
              <a:t>Largest: 18925 1</a:t>
            </a:r>
          </a:p>
          <a:p>
            <a:r>
              <a:rPr lang="en-US" sz="1000" dirty="0">
                <a:latin typeface="Courier New" panose="02070309020205020404" pitchFamily="49" charset="0"/>
                <a:cs typeface="Courier New" panose="02070309020205020404" pitchFamily="49" charset="0"/>
              </a:rPr>
              <a:t>Largest: 17406 1</a:t>
            </a:r>
          </a:p>
          <a:p>
            <a:r>
              <a:rPr lang="en-US" sz="1000" dirty="0">
                <a:latin typeface="Courier New" panose="02070309020205020404" pitchFamily="49" charset="0"/>
                <a:cs typeface="Courier New" panose="02070309020205020404" pitchFamily="49" charset="0"/>
              </a:rPr>
              <a:t>Largest: 17244 1</a:t>
            </a:r>
          </a:p>
          <a:p>
            <a:r>
              <a:rPr lang="en-US" sz="1000" dirty="0">
                <a:latin typeface="Courier New" panose="02070309020205020404" pitchFamily="49" charset="0"/>
                <a:cs typeface="Courier New" panose="02070309020205020404" pitchFamily="49" charset="0"/>
              </a:rPr>
              <a:t>Largest: 16972 1</a:t>
            </a:r>
          </a:p>
        </p:txBody>
      </p:sp>
      <p:pic>
        <p:nvPicPr>
          <p:cNvPr id="6165" name="Picture 21">
            <a:extLst>
              <a:ext uri="{FF2B5EF4-FFF2-40B4-BE49-F238E27FC236}">
                <a16:creationId xmlns:a16="http://schemas.microsoft.com/office/drawing/2014/main" id="{FBF8613D-0753-4757-A11C-576220DE3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58665"/>
            <a:ext cx="3629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6167" name="Picture 23">
            <a:extLst>
              <a:ext uri="{FF2B5EF4-FFF2-40B4-BE49-F238E27FC236}">
                <a16:creationId xmlns:a16="http://schemas.microsoft.com/office/drawing/2014/main" id="{ADC9B6C8-62E4-45ED-B145-F6C437595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 y="1005840"/>
            <a:ext cx="748665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20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4B23-3509-4385-8EE5-2BBC511E9752}"/>
              </a:ext>
            </a:extLst>
          </p:cNvPr>
          <p:cNvSpPr>
            <a:spLocks noGrp="1"/>
          </p:cNvSpPr>
          <p:nvPr>
            <p:ph type="title"/>
          </p:nvPr>
        </p:nvSpPr>
        <p:spPr>
          <a:xfrm>
            <a:off x="251460" y="579120"/>
            <a:ext cx="10515600" cy="852488"/>
          </a:xfrm>
        </p:spPr>
        <p:txBody>
          <a:bodyPr>
            <a:normAutofit/>
          </a:bodyPr>
          <a:lstStyle/>
          <a:p>
            <a:r>
              <a:rPr lang="en-US" sz="3600" dirty="0">
                <a:latin typeface="+mn-lt"/>
              </a:rPr>
              <a:t>Findings – </a:t>
            </a:r>
            <a:br>
              <a:rPr lang="en-US" sz="3600" dirty="0">
                <a:latin typeface="+mn-lt"/>
              </a:rPr>
            </a:br>
            <a:r>
              <a:rPr lang="en-US" sz="2800" b="1" i="1" dirty="0"/>
              <a:t>Variable Analysis</a:t>
            </a:r>
          </a:p>
        </p:txBody>
      </p:sp>
      <p:sp>
        <p:nvSpPr>
          <p:cNvPr id="3" name="Content Placeholder 2">
            <a:extLst>
              <a:ext uri="{FF2B5EF4-FFF2-40B4-BE49-F238E27FC236}">
                <a16:creationId xmlns:a16="http://schemas.microsoft.com/office/drawing/2014/main" id="{72529168-A2F7-4F84-8037-9043248F7F6A}"/>
              </a:ext>
            </a:extLst>
          </p:cNvPr>
          <p:cNvSpPr>
            <a:spLocks noGrp="1"/>
          </p:cNvSpPr>
          <p:nvPr>
            <p:ph idx="1"/>
          </p:nvPr>
        </p:nvSpPr>
        <p:spPr>
          <a:xfrm>
            <a:off x="342900" y="1734185"/>
            <a:ext cx="10515600" cy="4351338"/>
          </a:xfrm>
        </p:spPr>
        <p:txBody>
          <a:bodyPr/>
          <a:lstStyle/>
          <a:p>
            <a:r>
              <a:rPr lang="en-US" dirty="0">
                <a:latin typeface="+mj-lt"/>
              </a:rPr>
              <a:t>All base variables from the dataset that are not categorical benefit from a logarithmic transformation to normalize their distributions</a:t>
            </a:r>
          </a:p>
          <a:p>
            <a:r>
              <a:rPr lang="en-US" dirty="0">
                <a:latin typeface="+mj-lt"/>
              </a:rPr>
              <a:t>The mean salary calculated variables have a normal distribution without transformation</a:t>
            </a:r>
          </a:p>
          <a:p>
            <a:endParaRPr lang="en-US" dirty="0"/>
          </a:p>
          <a:p>
            <a:endParaRPr lang="en-US" dirty="0"/>
          </a:p>
        </p:txBody>
      </p:sp>
    </p:spTree>
    <p:extLst>
      <p:ext uri="{BB962C8B-B14F-4D97-AF65-F5344CB8AC3E}">
        <p14:creationId xmlns:p14="http://schemas.microsoft.com/office/powerpoint/2010/main" val="1256890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C71F-DFB6-4D41-90CD-C3BB09336FA0}"/>
              </a:ext>
            </a:extLst>
          </p:cNvPr>
          <p:cNvSpPr>
            <a:spLocks noGrp="1"/>
          </p:cNvSpPr>
          <p:nvPr>
            <p:ph type="title"/>
          </p:nvPr>
        </p:nvSpPr>
        <p:spPr>
          <a:xfrm>
            <a:off x="182880" y="182880"/>
            <a:ext cx="10515600" cy="875405"/>
          </a:xfrm>
        </p:spPr>
        <p:txBody>
          <a:bodyPr/>
          <a:lstStyle/>
          <a:p>
            <a:r>
              <a:rPr lang="en-US" sz="3600" dirty="0">
                <a:latin typeface="+mn-lt"/>
              </a:rPr>
              <a:t>PMF, log10 degrees awarded by school</a:t>
            </a:r>
            <a:br>
              <a:rPr lang="en-US" dirty="0"/>
            </a:br>
            <a:r>
              <a:rPr lang="en-US" sz="2400" dirty="0"/>
              <a:t>Scenarios: Type of Degree (Associate’s, Bachelor’s, Master’s, Doctorate)</a:t>
            </a:r>
            <a:endParaRPr lang="en-US" dirty="0"/>
          </a:p>
        </p:txBody>
      </p:sp>
      <p:sp>
        <p:nvSpPr>
          <p:cNvPr id="5" name="Rectangle 4">
            <a:extLst>
              <a:ext uri="{FF2B5EF4-FFF2-40B4-BE49-F238E27FC236}">
                <a16:creationId xmlns:a16="http://schemas.microsoft.com/office/drawing/2014/main" id="{C98CBD90-881A-41ED-84D3-681C5F288CFB}"/>
              </a:ext>
            </a:extLst>
          </p:cNvPr>
          <p:cNvSpPr/>
          <p:nvPr/>
        </p:nvSpPr>
        <p:spPr>
          <a:xfrm>
            <a:off x="9253451" y="1571536"/>
            <a:ext cx="2682240" cy="2585323"/>
          </a:xfrm>
          <a:prstGeom prst="rect">
            <a:avLst/>
          </a:prstGeom>
        </p:spPr>
        <p:txBody>
          <a:bodyPr wrap="square">
            <a:spAutoFit/>
          </a:bodyPr>
          <a:lstStyle/>
          <a:p>
            <a:r>
              <a:rPr lang="en-US" b="0" i="0" dirty="0">
                <a:solidFill>
                  <a:srgbClr val="000000"/>
                </a:solidFill>
                <a:effectLst/>
                <a:latin typeface="+mj-lt"/>
              </a:rPr>
              <a:t>The PMF indicates that schools that offer doctoral degrees as their highest award tend to have more awards overall. This makes sense if those schools award all the lower degrees as well, which is common.</a:t>
            </a:r>
            <a:endParaRPr lang="en-US" dirty="0">
              <a:latin typeface="+mj-lt"/>
            </a:endParaRPr>
          </a:p>
        </p:txBody>
      </p:sp>
      <p:pic>
        <p:nvPicPr>
          <p:cNvPr id="11278" name="Picture 14">
            <a:extLst>
              <a:ext uri="{FF2B5EF4-FFF2-40B4-BE49-F238E27FC236}">
                <a16:creationId xmlns:a16="http://schemas.microsoft.com/office/drawing/2014/main" id="{15991E9B-B2EC-430B-90EB-D5E968D8B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 y="1257300"/>
            <a:ext cx="904875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77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3D6B-3EB9-444E-B3BF-6AABA6C4A0A6}"/>
              </a:ext>
            </a:extLst>
          </p:cNvPr>
          <p:cNvSpPr>
            <a:spLocks noGrp="1"/>
          </p:cNvSpPr>
          <p:nvPr>
            <p:ph type="title"/>
          </p:nvPr>
        </p:nvSpPr>
        <p:spPr>
          <a:xfrm>
            <a:off x="182880" y="182880"/>
            <a:ext cx="10945090" cy="870269"/>
          </a:xfrm>
        </p:spPr>
        <p:txBody>
          <a:bodyPr/>
          <a:lstStyle/>
          <a:p>
            <a:r>
              <a:rPr lang="en-US" sz="3600" dirty="0">
                <a:latin typeface="+mn-lt"/>
              </a:rPr>
              <a:t>CDF, log degrees awarded by school</a:t>
            </a:r>
            <a:br>
              <a:rPr lang="en-US" dirty="0"/>
            </a:br>
            <a:r>
              <a:rPr lang="en-US" sz="2400" b="1" i="1" dirty="0"/>
              <a:t>Scenarios: Type of Degree (Associate’s, Bachelor’s, Master’s, Doctorate)</a:t>
            </a:r>
          </a:p>
        </p:txBody>
      </p:sp>
      <p:pic>
        <p:nvPicPr>
          <p:cNvPr id="12296" name="Picture 8">
            <a:extLst>
              <a:ext uri="{FF2B5EF4-FFF2-40B4-BE49-F238E27FC236}">
                <a16:creationId xmlns:a16="http://schemas.microsoft.com/office/drawing/2014/main" id="{EEFE0AB0-C248-4A69-98AD-1F80229FD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 y="1379220"/>
            <a:ext cx="8991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84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3D6B-3EB9-444E-B3BF-6AABA6C4A0A6}"/>
              </a:ext>
            </a:extLst>
          </p:cNvPr>
          <p:cNvSpPr>
            <a:spLocks noGrp="1"/>
          </p:cNvSpPr>
          <p:nvPr>
            <p:ph type="title"/>
          </p:nvPr>
        </p:nvSpPr>
        <p:spPr>
          <a:xfrm>
            <a:off x="182880" y="182880"/>
            <a:ext cx="10945090" cy="929640"/>
          </a:xfrm>
        </p:spPr>
        <p:txBody>
          <a:bodyPr/>
          <a:lstStyle/>
          <a:p>
            <a:r>
              <a:rPr lang="en-US" sz="3600" dirty="0">
                <a:latin typeface="+mn-lt"/>
              </a:rPr>
              <a:t>Linear vs. Lognormal Model</a:t>
            </a:r>
            <a:br>
              <a:rPr lang="en-US" dirty="0"/>
            </a:br>
            <a:r>
              <a:rPr lang="en-US" sz="2800" b="1" i="1" dirty="0"/>
              <a:t>Variable: Degrees Awarded</a:t>
            </a:r>
            <a:endParaRPr lang="en-US" sz="2400" dirty="0"/>
          </a:p>
        </p:txBody>
      </p:sp>
      <p:pic>
        <p:nvPicPr>
          <p:cNvPr id="13320" name="Picture 8">
            <a:extLst>
              <a:ext uri="{FF2B5EF4-FFF2-40B4-BE49-F238E27FC236}">
                <a16:creationId xmlns:a16="http://schemas.microsoft.com/office/drawing/2014/main" id="{913205E9-090B-4FE9-8A0D-BAE64E3D9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760" y="1180954"/>
            <a:ext cx="5295900" cy="4200525"/>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a:extLst>
              <a:ext uri="{FF2B5EF4-FFF2-40B4-BE49-F238E27FC236}">
                <a16:creationId xmlns:a16="http://schemas.microsoft.com/office/drawing/2014/main" id="{9DC5082A-C320-48E8-842C-349EC5D4F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80953"/>
            <a:ext cx="5267325" cy="4200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81271B-E219-4A7E-86FC-6AA31248080B}"/>
              </a:ext>
            </a:extLst>
          </p:cNvPr>
          <p:cNvSpPr txBox="1"/>
          <p:nvPr/>
        </p:nvSpPr>
        <p:spPr>
          <a:xfrm>
            <a:off x="427760" y="5381478"/>
            <a:ext cx="11542567" cy="646331"/>
          </a:xfrm>
          <a:prstGeom prst="rect">
            <a:avLst/>
          </a:prstGeom>
          <a:noFill/>
        </p:spPr>
        <p:txBody>
          <a:bodyPr wrap="square" rtlCol="0">
            <a:spAutoFit/>
          </a:bodyPr>
          <a:lstStyle/>
          <a:p>
            <a:r>
              <a:rPr lang="en-US" dirty="0"/>
              <a:t>As confirmed by the plots of different transformations to the histograms, the data for the number of degrees awarded is best used with a lognormal model. </a:t>
            </a:r>
          </a:p>
        </p:txBody>
      </p:sp>
    </p:spTree>
    <p:extLst>
      <p:ext uri="{BB962C8B-B14F-4D97-AF65-F5344CB8AC3E}">
        <p14:creationId xmlns:p14="http://schemas.microsoft.com/office/powerpoint/2010/main" val="2746891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7544-DA56-48F7-AE6F-EBCC4FBFE6FF}"/>
              </a:ext>
            </a:extLst>
          </p:cNvPr>
          <p:cNvSpPr>
            <a:spLocks noGrp="1"/>
          </p:cNvSpPr>
          <p:nvPr>
            <p:ph type="title"/>
          </p:nvPr>
        </p:nvSpPr>
        <p:spPr>
          <a:xfrm>
            <a:off x="179964" y="182880"/>
            <a:ext cx="10515600" cy="902967"/>
          </a:xfrm>
        </p:spPr>
        <p:txBody>
          <a:bodyPr/>
          <a:lstStyle/>
          <a:p>
            <a:r>
              <a:rPr lang="en-US" sz="3600" dirty="0">
                <a:latin typeface="+mn-lt"/>
              </a:rPr>
              <a:t>Scatterplots</a:t>
            </a:r>
            <a:br>
              <a:rPr lang="en-US" dirty="0"/>
            </a:br>
            <a:r>
              <a:rPr lang="en-US" sz="2800" b="1" i="1" dirty="0"/>
              <a:t>Salary / Completions</a:t>
            </a:r>
          </a:p>
        </p:txBody>
      </p:sp>
      <p:pic>
        <p:nvPicPr>
          <p:cNvPr id="14352" name="Picture 16">
            <a:extLst>
              <a:ext uri="{FF2B5EF4-FFF2-40B4-BE49-F238E27FC236}">
                <a16:creationId xmlns:a16="http://schemas.microsoft.com/office/drawing/2014/main" id="{BBB544C8-6465-4B4D-BBF6-64A272853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3861" y="1505525"/>
            <a:ext cx="4448175" cy="3686175"/>
          </a:xfrm>
          <a:prstGeom prst="rect">
            <a:avLst/>
          </a:prstGeom>
          <a:noFill/>
          <a:extLst>
            <a:ext uri="{909E8E84-426E-40DD-AFC4-6F175D3DCCD1}">
              <a14:hiddenFill xmlns:a14="http://schemas.microsoft.com/office/drawing/2010/main">
                <a:solidFill>
                  <a:srgbClr val="FFFFFF"/>
                </a:solidFill>
              </a14:hiddenFill>
            </a:ext>
          </a:extLst>
        </p:spPr>
      </p:pic>
      <p:pic>
        <p:nvPicPr>
          <p:cNvPr id="14354" name="Picture 18">
            <a:extLst>
              <a:ext uri="{FF2B5EF4-FFF2-40B4-BE49-F238E27FC236}">
                <a16:creationId xmlns:a16="http://schemas.microsoft.com/office/drawing/2014/main" id="{6A8831A7-ADBF-4728-8ECA-024BF3A866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1364" y="1505527"/>
            <a:ext cx="3695700" cy="3686175"/>
          </a:xfrm>
          <a:prstGeom prst="rect">
            <a:avLst/>
          </a:prstGeom>
          <a:noFill/>
          <a:extLst>
            <a:ext uri="{909E8E84-426E-40DD-AFC4-6F175D3DCCD1}">
              <a14:hiddenFill xmlns:a14="http://schemas.microsoft.com/office/drawing/2010/main">
                <a:solidFill>
                  <a:srgbClr val="FFFFFF"/>
                </a:solidFill>
              </a14:hiddenFill>
            </a:ext>
          </a:extLst>
        </p:spPr>
      </p:pic>
      <p:pic>
        <p:nvPicPr>
          <p:cNvPr id="14356" name="Picture 20">
            <a:extLst>
              <a:ext uri="{FF2B5EF4-FFF2-40B4-BE49-F238E27FC236}">
                <a16:creationId xmlns:a16="http://schemas.microsoft.com/office/drawing/2014/main" id="{94AE929A-8183-47B3-93A3-67B374E28A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964" y="1505526"/>
            <a:ext cx="3581400" cy="3686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8D1D8F-7B39-4E93-8BB2-84C86EF03B13}"/>
              </a:ext>
            </a:extLst>
          </p:cNvPr>
          <p:cNvSpPr txBox="1"/>
          <p:nvPr/>
        </p:nvSpPr>
        <p:spPr>
          <a:xfrm>
            <a:off x="909203" y="1136072"/>
            <a:ext cx="11009745" cy="400110"/>
          </a:xfrm>
          <a:prstGeom prst="rect">
            <a:avLst/>
          </a:prstGeom>
          <a:noFill/>
        </p:spPr>
        <p:txBody>
          <a:bodyPr wrap="square" rtlCol="0">
            <a:spAutoFit/>
          </a:bodyPr>
          <a:lstStyle/>
          <a:p>
            <a:r>
              <a:rPr lang="en-US" sz="2000" dirty="0"/>
              <a:t>Instructional Staff	             Non-Instructional Staff		    Educational Services Staff</a:t>
            </a:r>
          </a:p>
        </p:txBody>
      </p:sp>
      <p:sp>
        <p:nvSpPr>
          <p:cNvPr id="7" name="Rectangle 21">
            <a:extLst>
              <a:ext uri="{FF2B5EF4-FFF2-40B4-BE49-F238E27FC236}">
                <a16:creationId xmlns:a16="http://schemas.microsoft.com/office/drawing/2014/main" id="{2CF13BFB-5F17-48E4-8438-417C2410B87E}"/>
              </a:ext>
            </a:extLst>
          </p:cNvPr>
          <p:cNvSpPr>
            <a:spLocks noChangeArrowheads="1"/>
          </p:cNvSpPr>
          <p:nvPr/>
        </p:nvSpPr>
        <p:spPr bwMode="auto">
          <a:xfrm>
            <a:off x="485278" y="5346988"/>
            <a:ext cx="6046848" cy="136960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1440" rIns="9144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Courier New" panose="02070309020205020404" pitchFamily="49" charset="0"/>
              </a:rPr>
              <a:t>Correlation for Instructional Staff Salary and Completions</a:t>
            </a:r>
            <a:r>
              <a:rPr kumimoji="0" lang="en-US" altLang="en-US" sz="1100" b="0" i="0" u="none" strike="noStrike" cap="none" normalizeH="0" baseline="0" dirty="0">
                <a:ln>
                  <a:noFill/>
                </a:ln>
                <a:solidFill>
                  <a:srgbClr val="000000"/>
                </a:solidFill>
                <a:effectLst/>
                <a:latin typeface="Courier New" panose="02070309020205020404" pitchFamily="49" charset="0"/>
              </a:rPr>
              <a:t>: nan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Courier New" panose="02070309020205020404" pitchFamily="49" charset="0"/>
              </a:rPr>
              <a:t>Correlation for Non-Instructional Staff Salary and Completions</a:t>
            </a:r>
            <a:r>
              <a:rPr kumimoji="0" lang="en-US" altLang="en-US" sz="1100" b="0" i="0" u="none" strike="noStrike" cap="none" normalizeH="0" baseline="0" dirty="0">
                <a:ln>
                  <a:noFill/>
                </a:ln>
                <a:solidFill>
                  <a:srgbClr val="000000"/>
                </a:solidFill>
                <a:effectLst/>
                <a:latin typeface="Courier New" panose="02070309020205020404" pitchFamily="49" charset="0"/>
              </a:rPr>
              <a:t>: nan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Courier New" panose="02070309020205020404" pitchFamily="49" charset="0"/>
              </a:rPr>
              <a:t>Correlation for Educational Support Staff Salary and Completions</a:t>
            </a:r>
            <a:r>
              <a:rPr kumimoji="0" lang="en-US" altLang="en-US" sz="1100" b="0" i="0" u="none" strike="noStrike" cap="none" normalizeH="0" baseline="0" dirty="0">
                <a:ln>
                  <a:noFill/>
                </a:ln>
                <a:solidFill>
                  <a:srgbClr val="000000"/>
                </a:solidFill>
                <a:effectLst/>
                <a:latin typeface="Courier New" panose="02070309020205020404" pitchFamily="49" charset="0"/>
              </a:rPr>
              <a:t>: nan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Courier New" panose="02070309020205020404" pitchFamily="49" charset="0"/>
            </a:endParaRPr>
          </a:p>
          <a:p>
            <a:pPr lvl="0" eaLnBrk="0" fontAlgn="base" hangingPunct="0">
              <a:spcBef>
                <a:spcPct val="0"/>
              </a:spcBef>
              <a:spcAft>
                <a:spcPct val="0"/>
              </a:spcAft>
            </a:pPr>
            <a:r>
              <a:rPr lang="en-US" altLang="en-US" sz="1100" b="1" dirty="0">
                <a:latin typeface="Courier New" panose="02070309020205020404" pitchFamily="49" charset="0"/>
                <a:cs typeface="Courier New" panose="02070309020205020404" pitchFamily="49" charset="0"/>
              </a:rPr>
              <a:t>Covariance for Instructional Staff Salary and Completions</a:t>
            </a:r>
            <a:r>
              <a:rPr lang="en-US" altLang="en-US" sz="1100" dirty="0">
                <a:latin typeface="Courier New" panose="02070309020205020404" pitchFamily="49" charset="0"/>
                <a:cs typeface="Courier New" panose="02070309020205020404" pitchFamily="49" charset="0"/>
              </a:rPr>
              <a:t>: nan</a:t>
            </a:r>
          </a:p>
          <a:p>
            <a:pPr lvl="0" eaLnBrk="0" fontAlgn="base" hangingPunct="0">
              <a:spcBef>
                <a:spcPct val="0"/>
              </a:spcBef>
              <a:spcAft>
                <a:spcPct val="0"/>
              </a:spcAft>
            </a:pPr>
            <a:r>
              <a:rPr lang="en-US" altLang="en-US" sz="1100" b="1" dirty="0">
                <a:latin typeface="Courier New" panose="02070309020205020404" pitchFamily="49" charset="0"/>
                <a:cs typeface="Courier New" panose="02070309020205020404" pitchFamily="49" charset="0"/>
              </a:rPr>
              <a:t>Covariance for Non=Instructional Staff Salary and Completions</a:t>
            </a:r>
            <a:r>
              <a:rPr lang="en-US" altLang="en-US" sz="1100" dirty="0">
                <a:latin typeface="Courier New" panose="02070309020205020404" pitchFamily="49" charset="0"/>
                <a:cs typeface="Courier New" panose="02070309020205020404" pitchFamily="49" charset="0"/>
              </a:rPr>
              <a:t>: nan</a:t>
            </a:r>
          </a:p>
          <a:p>
            <a:pPr lvl="0" eaLnBrk="0" fontAlgn="base" hangingPunct="0">
              <a:spcBef>
                <a:spcPct val="0"/>
              </a:spcBef>
              <a:spcAft>
                <a:spcPct val="0"/>
              </a:spcAft>
            </a:pPr>
            <a:r>
              <a:rPr lang="en-US" altLang="en-US" sz="1100" b="1" dirty="0">
                <a:latin typeface="Courier New" panose="02070309020205020404" pitchFamily="49" charset="0"/>
                <a:cs typeface="Courier New" panose="02070309020205020404" pitchFamily="49" charset="0"/>
              </a:rPr>
              <a:t>Covariance for Educational Support Staff Salary and Completions</a:t>
            </a:r>
            <a:r>
              <a:rPr lang="en-US" altLang="en-US" sz="1100" dirty="0">
                <a:latin typeface="Courier New" panose="02070309020205020404" pitchFamily="49" charset="0"/>
                <a:cs typeface="Courier New" panose="02070309020205020404" pitchFamily="49" charset="0"/>
              </a:rPr>
              <a:t>: nan</a:t>
            </a:r>
            <a:endParaRPr kumimoji="0" lang="en-US" altLang="en-US"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6398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9B86-2770-4530-B1BE-AD095D35B4F5}"/>
              </a:ext>
            </a:extLst>
          </p:cNvPr>
          <p:cNvSpPr>
            <a:spLocks noGrp="1"/>
          </p:cNvSpPr>
          <p:nvPr>
            <p:ph type="title"/>
          </p:nvPr>
        </p:nvSpPr>
        <p:spPr>
          <a:xfrm>
            <a:off x="182880" y="182880"/>
            <a:ext cx="7018020" cy="614205"/>
          </a:xfrm>
        </p:spPr>
        <p:txBody>
          <a:bodyPr>
            <a:normAutofit/>
          </a:bodyPr>
          <a:lstStyle/>
          <a:p>
            <a:r>
              <a:rPr lang="en-US" sz="3600" dirty="0">
                <a:latin typeface="+mn-lt"/>
              </a:rPr>
              <a:t>Questions</a:t>
            </a:r>
          </a:p>
        </p:txBody>
      </p:sp>
      <p:sp>
        <p:nvSpPr>
          <p:cNvPr id="3" name="Content Placeholder 2">
            <a:extLst>
              <a:ext uri="{FF2B5EF4-FFF2-40B4-BE49-F238E27FC236}">
                <a16:creationId xmlns:a16="http://schemas.microsoft.com/office/drawing/2014/main" id="{66C9FC8C-46FE-49AB-9EBD-92B50524E1B9}"/>
              </a:ext>
            </a:extLst>
          </p:cNvPr>
          <p:cNvSpPr>
            <a:spLocks noGrp="1"/>
          </p:cNvSpPr>
          <p:nvPr>
            <p:ph idx="1"/>
          </p:nvPr>
        </p:nvSpPr>
        <p:spPr>
          <a:xfrm>
            <a:off x="297180" y="1253331"/>
            <a:ext cx="10515600" cy="4351338"/>
          </a:xfrm>
        </p:spPr>
        <p:txBody>
          <a:bodyPr/>
          <a:lstStyle/>
          <a:p>
            <a:r>
              <a:rPr lang="en-US" dirty="0">
                <a:latin typeface="+mj-lt"/>
              </a:rPr>
              <a:t>Does the amount of salary paid have any effect on completions awarded by an educational institution?</a:t>
            </a:r>
          </a:p>
          <a:p>
            <a:r>
              <a:rPr lang="en-US" dirty="0">
                <a:latin typeface="+mj-lt"/>
              </a:rPr>
              <a:t>Does the type of employee matter when predicting completions? Instructional Staff, Non-Instructional Staff, and Educational Support Staff in particular.</a:t>
            </a:r>
          </a:p>
          <a:p>
            <a:r>
              <a:rPr lang="en-US" dirty="0">
                <a:latin typeface="+mj-lt"/>
              </a:rPr>
              <a:t>Do any other school characteristics affect the number of completions?</a:t>
            </a:r>
          </a:p>
        </p:txBody>
      </p:sp>
    </p:spTree>
    <p:extLst>
      <p:ext uri="{BB962C8B-B14F-4D97-AF65-F5344CB8AC3E}">
        <p14:creationId xmlns:p14="http://schemas.microsoft.com/office/powerpoint/2010/main" val="2722668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7544-DA56-48F7-AE6F-EBCC4FBFE6FF}"/>
              </a:ext>
            </a:extLst>
          </p:cNvPr>
          <p:cNvSpPr>
            <a:spLocks noGrp="1"/>
          </p:cNvSpPr>
          <p:nvPr>
            <p:ph type="title"/>
          </p:nvPr>
        </p:nvSpPr>
        <p:spPr>
          <a:xfrm>
            <a:off x="182880" y="182880"/>
            <a:ext cx="4288271" cy="787656"/>
          </a:xfrm>
        </p:spPr>
        <p:txBody>
          <a:bodyPr/>
          <a:lstStyle/>
          <a:p>
            <a:r>
              <a:rPr lang="en-US" sz="3600" dirty="0">
                <a:latin typeface="+mn-lt"/>
              </a:rPr>
              <a:t>Scatterplots </a:t>
            </a:r>
            <a:br>
              <a:rPr lang="en-US" dirty="0"/>
            </a:br>
            <a:r>
              <a:rPr lang="en-US" sz="2800" b="1" i="1" dirty="0"/>
              <a:t>Total Staff / Completions</a:t>
            </a:r>
          </a:p>
        </p:txBody>
      </p:sp>
      <p:sp>
        <p:nvSpPr>
          <p:cNvPr id="5" name="TextBox 4">
            <a:extLst>
              <a:ext uri="{FF2B5EF4-FFF2-40B4-BE49-F238E27FC236}">
                <a16:creationId xmlns:a16="http://schemas.microsoft.com/office/drawing/2014/main" id="{BC8D1D8F-7B39-4E93-8BB2-84C86EF03B13}"/>
              </a:ext>
            </a:extLst>
          </p:cNvPr>
          <p:cNvSpPr txBox="1"/>
          <p:nvPr/>
        </p:nvSpPr>
        <p:spPr>
          <a:xfrm>
            <a:off x="909203" y="1136072"/>
            <a:ext cx="11009745" cy="400110"/>
          </a:xfrm>
          <a:prstGeom prst="rect">
            <a:avLst/>
          </a:prstGeom>
          <a:noFill/>
        </p:spPr>
        <p:txBody>
          <a:bodyPr wrap="square" rtlCol="0">
            <a:spAutoFit/>
          </a:bodyPr>
          <a:lstStyle/>
          <a:p>
            <a:r>
              <a:rPr lang="en-US" sz="2000" dirty="0"/>
              <a:t>Instructional Staff	             Non-Instructional Staff		    Educational Services Staff</a:t>
            </a:r>
          </a:p>
        </p:txBody>
      </p:sp>
      <p:sp>
        <p:nvSpPr>
          <p:cNvPr id="7" name="Rectangle 21">
            <a:extLst>
              <a:ext uri="{FF2B5EF4-FFF2-40B4-BE49-F238E27FC236}">
                <a16:creationId xmlns:a16="http://schemas.microsoft.com/office/drawing/2014/main" id="{2CF13BFB-5F17-48E4-8438-417C2410B87E}"/>
              </a:ext>
            </a:extLst>
          </p:cNvPr>
          <p:cNvSpPr>
            <a:spLocks noChangeArrowheads="1"/>
          </p:cNvSpPr>
          <p:nvPr/>
        </p:nvSpPr>
        <p:spPr bwMode="auto">
          <a:xfrm>
            <a:off x="521162" y="5239900"/>
            <a:ext cx="6726521" cy="136960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1440" rIns="91440" bIns="91440" numCol="1" anchor="ctr" anchorCtr="0" compatLnSpc="1">
            <a:prstTxWarp prst="textNoShape">
              <a:avLst/>
            </a:prstTxWarp>
            <a:spAutoFit/>
          </a:bodyPr>
          <a:lstStyle/>
          <a:p>
            <a:pPr lvl="0" eaLnBrk="0" fontAlgn="base" hangingPunct="0">
              <a:spcBef>
                <a:spcPct val="0"/>
              </a:spcBef>
              <a:spcAft>
                <a:spcPct val="0"/>
              </a:spcAft>
            </a:pPr>
            <a:r>
              <a:rPr lang="en-US" altLang="en-US" sz="1100" b="1" dirty="0">
                <a:latin typeface="Courier New" panose="02070309020205020404" pitchFamily="49" charset="0"/>
                <a:cs typeface="Courier New" panose="02070309020205020404" pitchFamily="49" charset="0"/>
              </a:rPr>
              <a:t>Correlation for Instructional Staff Count and Completions</a:t>
            </a:r>
            <a:r>
              <a:rPr lang="en-US" altLang="en-US" sz="1100" dirty="0">
                <a:latin typeface="Courier New" panose="02070309020205020404" pitchFamily="49" charset="0"/>
                <a:cs typeface="Courier New" panose="02070309020205020404" pitchFamily="49" charset="0"/>
              </a:rPr>
              <a:t>: 0.8655697651126324</a:t>
            </a:r>
          </a:p>
          <a:p>
            <a:pPr lvl="0" eaLnBrk="0" fontAlgn="base" hangingPunct="0">
              <a:spcBef>
                <a:spcPct val="0"/>
              </a:spcBef>
              <a:spcAft>
                <a:spcPct val="0"/>
              </a:spcAft>
            </a:pPr>
            <a:r>
              <a:rPr lang="en-US" altLang="en-US" sz="1100" b="1" dirty="0">
                <a:latin typeface="Courier New" panose="02070309020205020404" pitchFamily="49" charset="0"/>
                <a:cs typeface="Courier New" panose="02070309020205020404" pitchFamily="49" charset="0"/>
              </a:rPr>
              <a:t>Correlation for Non-Instructional Staff Count and Completions</a:t>
            </a:r>
            <a:r>
              <a:rPr lang="en-US" altLang="en-US" sz="1100" dirty="0">
                <a:latin typeface="Courier New" panose="02070309020205020404" pitchFamily="49" charset="0"/>
                <a:cs typeface="Courier New" panose="02070309020205020404" pitchFamily="49" charset="0"/>
              </a:rPr>
              <a:t>: nan</a:t>
            </a:r>
          </a:p>
          <a:p>
            <a:pPr lvl="0" eaLnBrk="0" fontAlgn="base" hangingPunct="0">
              <a:spcBef>
                <a:spcPct val="0"/>
              </a:spcBef>
              <a:spcAft>
                <a:spcPct val="0"/>
              </a:spcAft>
            </a:pPr>
            <a:r>
              <a:rPr lang="en-US" altLang="en-US" sz="1100" b="1" dirty="0">
                <a:latin typeface="Courier New" panose="02070309020205020404" pitchFamily="49" charset="0"/>
                <a:cs typeface="Courier New" panose="02070309020205020404" pitchFamily="49" charset="0"/>
              </a:rPr>
              <a:t>Correlation for Educational Support Staff Count and Completions</a:t>
            </a:r>
            <a:r>
              <a:rPr lang="en-US" altLang="en-US" sz="1100" dirty="0">
                <a:latin typeface="Courier New" panose="02070309020205020404" pitchFamily="49" charset="0"/>
                <a:cs typeface="Courier New" panose="02070309020205020404" pitchFamily="49" charset="0"/>
              </a:rPr>
              <a:t>: nan</a:t>
            </a:r>
          </a:p>
          <a:p>
            <a:pPr lvl="0" eaLnBrk="0" fontAlgn="base" hangingPunct="0">
              <a:spcBef>
                <a:spcPct val="0"/>
              </a:spcBef>
              <a:spcAft>
                <a:spcPct val="0"/>
              </a:spcAft>
            </a:pPr>
            <a:endParaRPr lang="en-US" altLang="en-US" sz="1100" dirty="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100" b="1" dirty="0" err="1">
                <a:latin typeface="Courier New" panose="02070309020205020404" pitchFamily="49" charset="0"/>
                <a:cs typeface="Courier New" panose="02070309020205020404" pitchFamily="49" charset="0"/>
              </a:rPr>
              <a:t>Cov</a:t>
            </a:r>
            <a:r>
              <a:rPr lang="en-US" altLang="en-US" sz="1100" b="1" dirty="0">
                <a:latin typeface="Courier New" panose="02070309020205020404" pitchFamily="49" charset="0"/>
                <a:cs typeface="Courier New" panose="02070309020205020404" pitchFamily="49" charset="0"/>
              </a:rPr>
              <a:t> for Instructional Staff Count and Completions</a:t>
            </a:r>
            <a:r>
              <a:rPr lang="en-US" altLang="en-US" sz="1100" dirty="0">
                <a:latin typeface="Courier New" panose="02070309020205020404" pitchFamily="49" charset="0"/>
                <a:cs typeface="Courier New" panose="02070309020205020404" pitchFamily="49" charset="0"/>
              </a:rPr>
              <a:t>: 0.8655697651126324</a:t>
            </a:r>
          </a:p>
          <a:p>
            <a:pPr lvl="0" eaLnBrk="0" fontAlgn="base" hangingPunct="0">
              <a:spcBef>
                <a:spcPct val="0"/>
              </a:spcBef>
              <a:spcAft>
                <a:spcPct val="0"/>
              </a:spcAft>
            </a:pPr>
            <a:r>
              <a:rPr lang="en-US" altLang="en-US" sz="1100" b="1" dirty="0" err="1">
                <a:latin typeface="Courier New" panose="02070309020205020404" pitchFamily="49" charset="0"/>
                <a:cs typeface="Courier New" panose="02070309020205020404" pitchFamily="49" charset="0"/>
              </a:rPr>
              <a:t>Cov</a:t>
            </a:r>
            <a:r>
              <a:rPr lang="en-US" altLang="en-US" sz="1100" b="1" dirty="0">
                <a:latin typeface="Courier New" panose="02070309020205020404" pitchFamily="49" charset="0"/>
                <a:cs typeface="Courier New" panose="02070309020205020404" pitchFamily="49" charset="0"/>
              </a:rPr>
              <a:t> for Non=Instructional Staff Count and Completions</a:t>
            </a:r>
            <a:r>
              <a:rPr lang="en-US" altLang="en-US" sz="1100" dirty="0">
                <a:latin typeface="Courier New" panose="02070309020205020404" pitchFamily="49" charset="0"/>
                <a:cs typeface="Courier New" panose="02070309020205020404" pitchFamily="49" charset="0"/>
              </a:rPr>
              <a:t>: nan</a:t>
            </a:r>
          </a:p>
          <a:p>
            <a:pPr lvl="0" eaLnBrk="0" fontAlgn="base" hangingPunct="0">
              <a:spcBef>
                <a:spcPct val="0"/>
              </a:spcBef>
              <a:spcAft>
                <a:spcPct val="0"/>
              </a:spcAft>
            </a:pPr>
            <a:r>
              <a:rPr lang="en-US" altLang="en-US" sz="1100" b="1" dirty="0" err="1">
                <a:latin typeface="Courier New" panose="02070309020205020404" pitchFamily="49" charset="0"/>
                <a:cs typeface="Courier New" panose="02070309020205020404" pitchFamily="49" charset="0"/>
              </a:rPr>
              <a:t>Cov</a:t>
            </a:r>
            <a:r>
              <a:rPr lang="en-US" altLang="en-US" sz="1100" b="1" dirty="0">
                <a:latin typeface="Courier New" panose="02070309020205020404" pitchFamily="49" charset="0"/>
                <a:cs typeface="Courier New" panose="02070309020205020404" pitchFamily="49" charset="0"/>
              </a:rPr>
              <a:t> for Educational Support Staff Count and Completions</a:t>
            </a:r>
            <a:r>
              <a:rPr lang="en-US" altLang="en-US" sz="1100" dirty="0">
                <a:latin typeface="Courier New" panose="02070309020205020404" pitchFamily="49" charset="0"/>
                <a:cs typeface="Courier New" panose="02070309020205020404" pitchFamily="49" charset="0"/>
              </a:rPr>
              <a:t>: nan</a:t>
            </a:r>
            <a:endParaRPr kumimoji="0" lang="en-US" altLang="en-US"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pic>
        <p:nvPicPr>
          <p:cNvPr id="15362" name="Picture 2">
            <a:extLst>
              <a:ext uri="{FF2B5EF4-FFF2-40B4-BE49-F238E27FC236}">
                <a16:creationId xmlns:a16="http://schemas.microsoft.com/office/drawing/2014/main" id="{FFD98687-8715-4269-AD7E-212E2B957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14" y="1505525"/>
            <a:ext cx="3676650" cy="368617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5CB038DB-7DB2-439F-BE97-885700266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1407" y="1505525"/>
            <a:ext cx="3781425" cy="3686175"/>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CDA82E22-BC0B-48EF-912A-7B8ADD5D1B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1090" y="1505525"/>
            <a:ext cx="44196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856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2271DC6C-5C64-4581-943B-FF9E60F82201}"/>
              </a:ext>
            </a:extLst>
          </p:cNvPr>
          <p:cNvSpPr>
            <a:spLocks noGrp="1"/>
          </p:cNvSpPr>
          <p:nvPr>
            <p:ph type="title"/>
          </p:nvPr>
        </p:nvSpPr>
        <p:spPr>
          <a:xfrm>
            <a:off x="150379" y="-96693"/>
            <a:ext cx="10515600" cy="1325563"/>
          </a:xfrm>
        </p:spPr>
        <p:txBody>
          <a:bodyPr>
            <a:normAutofit/>
          </a:bodyPr>
          <a:lstStyle/>
          <a:p>
            <a:r>
              <a:rPr lang="en-US" sz="3600" dirty="0">
                <a:latin typeface="+mn-lt"/>
              </a:rPr>
              <a:t>Scatterplots </a:t>
            </a:r>
            <a:br>
              <a:rPr lang="en-US" sz="3600" dirty="0">
                <a:latin typeface="+mn-lt"/>
              </a:rPr>
            </a:br>
            <a:r>
              <a:rPr lang="en-US" sz="2800" b="1" i="1" dirty="0"/>
              <a:t>Combined</a:t>
            </a:r>
          </a:p>
        </p:txBody>
      </p:sp>
      <p:grpSp>
        <p:nvGrpSpPr>
          <p:cNvPr id="6" name="Group 5">
            <a:extLst>
              <a:ext uri="{FF2B5EF4-FFF2-40B4-BE49-F238E27FC236}">
                <a16:creationId xmlns:a16="http://schemas.microsoft.com/office/drawing/2014/main" id="{0710DB34-4A0B-41DD-90A2-5845C53FD271}"/>
              </a:ext>
            </a:extLst>
          </p:cNvPr>
          <p:cNvGrpSpPr/>
          <p:nvPr/>
        </p:nvGrpSpPr>
        <p:grpSpPr>
          <a:xfrm>
            <a:off x="150379" y="1066800"/>
            <a:ext cx="4800600" cy="4724400"/>
            <a:chOff x="322580" y="1341120"/>
            <a:chExt cx="4800600" cy="4724400"/>
          </a:xfrm>
        </p:grpSpPr>
        <p:pic>
          <p:nvPicPr>
            <p:cNvPr id="16404" name="Picture 20">
              <a:extLst>
                <a:ext uri="{FF2B5EF4-FFF2-40B4-BE49-F238E27FC236}">
                  <a16:creationId xmlns:a16="http://schemas.microsoft.com/office/drawing/2014/main" id="{77697638-9059-4ECA-B4D0-74B1774F46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80" y="1341120"/>
              <a:ext cx="4800600" cy="4724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53E08CF-F50D-449C-AB96-DF8A89049771}"/>
                </a:ext>
              </a:extLst>
            </p:cNvPr>
            <p:cNvPicPr>
              <a:picLocks noChangeAspect="1"/>
            </p:cNvPicPr>
            <p:nvPr/>
          </p:nvPicPr>
          <p:blipFill>
            <a:blip r:embed="rId3"/>
            <a:stretch>
              <a:fillRect/>
            </a:stretch>
          </p:blipFill>
          <p:spPr>
            <a:xfrm>
              <a:off x="2993249" y="5023881"/>
              <a:ext cx="2019582" cy="676369"/>
            </a:xfrm>
            <a:prstGeom prst="rect">
              <a:avLst/>
            </a:prstGeom>
          </p:spPr>
        </p:pic>
      </p:grpSp>
      <p:grpSp>
        <p:nvGrpSpPr>
          <p:cNvPr id="7" name="Group 6">
            <a:extLst>
              <a:ext uri="{FF2B5EF4-FFF2-40B4-BE49-F238E27FC236}">
                <a16:creationId xmlns:a16="http://schemas.microsoft.com/office/drawing/2014/main" id="{F8909758-92B8-442C-BB7C-4FCAD634A2F1}"/>
              </a:ext>
            </a:extLst>
          </p:cNvPr>
          <p:cNvGrpSpPr/>
          <p:nvPr/>
        </p:nvGrpSpPr>
        <p:grpSpPr>
          <a:xfrm>
            <a:off x="4950979" y="1066800"/>
            <a:ext cx="4705350" cy="4724400"/>
            <a:chOff x="6710045" y="1341120"/>
            <a:chExt cx="4705350" cy="4724400"/>
          </a:xfrm>
        </p:grpSpPr>
        <p:pic>
          <p:nvPicPr>
            <p:cNvPr id="16406" name="Picture 22">
              <a:extLst>
                <a:ext uri="{FF2B5EF4-FFF2-40B4-BE49-F238E27FC236}">
                  <a16:creationId xmlns:a16="http://schemas.microsoft.com/office/drawing/2014/main" id="{9A1D8EF5-8EE9-4D91-A7A7-B3EA30BBFA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0045" y="1341120"/>
              <a:ext cx="4705350" cy="47244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2BC56B73-D3D8-45C7-AE10-1DD15CAB0E70}"/>
                </a:ext>
              </a:extLst>
            </p:cNvPr>
            <p:cNvPicPr>
              <a:picLocks noChangeAspect="1"/>
            </p:cNvPicPr>
            <p:nvPr/>
          </p:nvPicPr>
          <p:blipFill>
            <a:blip r:embed="rId3"/>
            <a:stretch>
              <a:fillRect/>
            </a:stretch>
          </p:blipFill>
          <p:spPr>
            <a:xfrm>
              <a:off x="7179169" y="1630441"/>
              <a:ext cx="2019582" cy="676369"/>
            </a:xfrm>
            <a:prstGeom prst="rect">
              <a:avLst/>
            </a:prstGeom>
          </p:spPr>
        </p:pic>
      </p:grpSp>
      <p:sp>
        <p:nvSpPr>
          <p:cNvPr id="8" name="TextBox 7">
            <a:extLst>
              <a:ext uri="{FF2B5EF4-FFF2-40B4-BE49-F238E27FC236}">
                <a16:creationId xmlns:a16="http://schemas.microsoft.com/office/drawing/2014/main" id="{BF4699D2-8D3E-493C-9E2C-16EDC9A4A221}"/>
              </a:ext>
            </a:extLst>
          </p:cNvPr>
          <p:cNvSpPr txBox="1"/>
          <p:nvPr/>
        </p:nvSpPr>
        <p:spPr>
          <a:xfrm>
            <a:off x="9656329" y="1174553"/>
            <a:ext cx="2385292" cy="4185761"/>
          </a:xfrm>
          <a:prstGeom prst="rect">
            <a:avLst/>
          </a:prstGeom>
          <a:noFill/>
        </p:spPr>
        <p:txBody>
          <a:bodyPr wrap="square" rtlCol="0">
            <a:spAutoFit/>
          </a:bodyPr>
          <a:lstStyle/>
          <a:p>
            <a:r>
              <a:rPr lang="en-US" sz="1400" dirty="0">
                <a:latin typeface="+mj-lt"/>
              </a:rPr>
              <a:t>Based on the plot, a log transformation shows positive linear relationships between both salaries and completions and staff count and completions. In both cases non-instructional staff are paid more than instructional staff. Educational support staff, a subgrouping of non-instructional staff, are both less numerous and paid less. This group excludes all administrative roles, marketing, sales, and research staff, and any others that would not generally contribute to educational outcomes directly.</a:t>
            </a:r>
          </a:p>
        </p:txBody>
      </p:sp>
    </p:spTree>
    <p:extLst>
      <p:ext uri="{BB962C8B-B14F-4D97-AF65-F5344CB8AC3E}">
        <p14:creationId xmlns:p14="http://schemas.microsoft.com/office/powerpoint/2010/main" val="1114165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AF5C-32FE-4F58-AEB7-7EFD31F3AAAC}"/>
              </a:ext>
            </a:extLst>
          </p:cNvPr>
          <p:cNvSpPr>
            <a:spLocks noGrp="1"/>
          </p:cNvSpPr>
          <p:nvPr>
            <p:ph type="title"/>
          </p:nvPr>
        </p:nvSpPr>
        <p:spPr>
          <a:xfrm>
            <a:off x="182880" y="182880"/>
            <a:ext cx="6487853" cy="868363"/>
          </a:xfrm>
        </p:spPr>
        <p:txBody>
          <a:bodyPr/>
          <a:lstStyle/>
          <a:p>
            <a:r>
              <a:rPr lang="en-US" sz="3600" dirty="0">
                <a:latin typeface="+mn-lt"/>
              </a:rPr>
              <a:t>Hypothesis Testing</a:t>
            </a:r>
            <a:br>
              <a:rPr lang="en-US" dirty="0"/>
            </a:br>
            <a:r>
              <a:rPr lang="en-US" sz="2800" b="1" i="1" dirty="0"/>
              <a:t>Total Instructor Count vs. Completions</a:t>
            </a:r>
          </a:p>
        </p:txBody>
      </p:sp>
      <p:sp>
        <p:nvSpPr>
          <p:cNvPr id="3" name="Content Placeholder 2">
            <a:extLst>
              <a:ext uri="{FF2B5EF4-FFF2-40B4-BE49-F238E27FC236}">
                <a16:creationId xmlns:a16="http://schemas.microsoft.com/office/drawing/2014/main" id="{4F11DCC2-3759-47BD-BC9B-61BEC4034F5B}"/>
              </a:ext>
            </a:extLst>
          </p:cNvPr>
          <p:cNvSpPr>
            <a:spLocks noGrp="1"/>
          </p:cNvSpPr>
          <p:nvPr>
            <p:ph idx="1"/>
          </p:nvPr>
        </p:nvSpPr>
        <p:spPr>
          <a:xfrm>
            <a:off x="264392" y="1561378"/>
            <a:ext cx="10515600" cy="4351338"/>
          </a:xfrm>
        </p:spPr>
        <p:txBody>
          <a:bodyPr>
            <a:normAutofit/>
          </a:bodyPr>
          <a:lstStyle/>
          <a:p>
            <a:r>
              <a:rPr lang="en-US" sz="2000" dirty="0"/>
              <a:t>Result of Means Difference Permutation Test: 0.0</a:t>
            </a:r>
          </a:p>
          <a:p>
            <a:pPr lvl="1"/>
            <a:r>
              <a:rPr lang="en-US" sz="1800" dirty="0">
                <a:latin typeface="+mj-lt"/>
              </a:rPr>
              <a:t>Actual correlation: 0.8655697651126326</a:t>
            </a:r>
          </a:p>
          <a:p>
            <a:pPr lvl="1"/>
            <a:r>
              <a:rPr lang="en-US" sz="1800" dirty="0">
                <a:latin typeface="+mj-lt"/>
              </a:rPr>
              <a:t>Largest value in simulation: 0.0572413279170969</a:t>
            </a:r>
          </a:p>
          <a:p>
            <a:r>
              <a:rPr lang="en-US" sz="2000" dirty="0"/>
              <a:t>Result of One-Sided Means Difference Test: 0.0</a:t>
            </a:r>
          </a:p>
          <a:p>
            <a:pPr lvl="1"/>
            <a:r>
              <a:rPr lang="en-US" sz="1800" dirty="0">
                <a:latin typeface="+mj-lt"/>
              </a:rPr>
              <a:t>Actual correlation: 1.316431385767003</a:t>
            </a:r>
          </a:p>
          <a:p>
            <a:pPr lvl="1"/>
            <a:r>
              <a:rPr lang="en-US" sz="1800" dirty="0">
                <a:latin typeface="+mj-lt"/>
              </a:rPr>
              <a:t>Largest value in simulation: 0.11165839128655808</a:t>
            </a:r>
            <a:endParaRPr lang="en-US" sz="1800" dirty="0"/>
          </a:p>
          <a:p>
            <a:r>
              <a:rPr lang="en-US" sz="2000" dirty="0"/>
              <a:t>Result of Correlation Permutation Test: 0.0</a:t>
            </a:r>
          </a:p>
          <a:p>
            <a:pPr lvl="1"/>
            <a:r>
              <a:rPr lang="en-US" sz="1800" dirty="0">
                <a:latin typeface="+mj-lt"/>
              </a:rPr>
              <a:t>Actual correlation: 0.571718886642882 </a:t>
            </a:r>
          </a:p>
          <a:p>
            <a:pPr lvl="1"/>
            <a:r>
              <a:rPr lang="en-US" sz="1800" dirty="0">
                <a:latin typeface="+mj-lt"/>
              </a:rPr>
              <a:t>Largest value in simulation: 0.06007399974966399</a:t>
            </a:r>
          </a:p>
          <a:p>
            <a:r>
              <a:rPr lang="en-US" sz="2000" dirty="0"/>
              <a:t>Result of Difference of Standard Deviation Test: 0.31</a:t>
            </a:r>
          </a:p>
          <a:p>
            <a:r>
              <a:rPr lang="en-US" sz="2000" dirty="0"/>
              <a:t>Result of False Negative Rate Test: 0.0</a:t>
            </a:r>
          </a:p>
        </p:txBody>
      </p:sp>
    </p:spTree>
    <p:extLst>
      <p:ext uri="{BB962C8B-B14F-4D97-AF65-F5344CB8AC3E}">
        <p14:creationId xmlns:p14="http://schemas.microsoft.com/office/powerpoint/2010/main" val="1513640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EBDB-C866-433B-806C-D61548B0BA2B}"/>
              </a:ext>
            </a:extLst>
          </p:cNvPr>
          <p:cNvSpPr>
            <a:spLocks noGrp="1"/>
          </p:cNvSpPr>
          <p:nvPr>
            <p:ph type="title"/>
          </p:nvPr>
        </p:nvSpPr>
        <p:spPr>
          <a:xfrm>
            <a:off x="182880" y="182880"/>
            <a:ext cx="5248274" cy="553999"/>
          </a:xfrm>
        </p:spPr>
        <p:txBody>
          <a:bodyPr/>
          <a:lstStyle/>
          <a:p>
            <a:r>
              <a:rPr lang="en-US" sz="3600" dirty="0">
                <a:latin typeface="+mn-lt"/>
              </a:rPr>
              <a:t>Regression Results</a:t>
            </a:r>
            <a:endParaRPr lang="en-US" sz="2800" dirty="0"/>
          </a:p>
        </p:txBody>
      </p:sp>
      <p:sp>
        <p:nvSpPr>
          <p:cNvPr id="12" name="Rectangle 2">
            <a:extLst>
              <a:ext uri="{FF2B5EF4-FFF2-40B4-BE49-F238E27FC236}">
                <a16:creationId xmlns:a16="http://schemas.microsoft.com/office/drawing/2014/main" id="{D8FF3C6C-BEF1-49E0-85A2-D9CD5698500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7" name="Table 16">
            <a:extLst>
              <a:ext uri="{FF2B5EF4-FFF2-40B4-BE49-F238E27FC236}">
                <a16:creationId xmlns:a16="http://schemas.microsoft.com/office/drawing/2014/main" id="{E2490081-B8FC-4750-B520-B09356E1E997}"/>
              </a:ext>
            </a:extLst>
          </p:cNvPr>
          <p:cNvGraphicFramePr>
            <a:graphicFrameLocks noGrp="1"/>
          </p:cNvGraphicFramePr>
          <p:nvPr>
            <p:extLst>
              <p:ext uri="{D42A27DB-BD31-4B8C-83A1-F6EECF244321}">
                <p14:modId xmlns:p14="http://schemas.microsoft.com/office/powerpoint/2010/main" val="406597983"/>
              </p:ext>
            </p:extLst>
          </p:nvPr>
        </p:nvGraphicFramePr>
        <p:xfrm>
          <a:off x="264680" y="1466280"/>
          <a:ext cx="5082308" cy="2590800"/>
        </p:xfrm>
        <a:graphic>
          <a:graphicData uri="http://schemas.openxmlformats.org/drawingml/2006/table">
            <a:tbl>
              <a:tblPr/>
              <a:tblGrid>
                <a:gridCol w="1270577">
                  <a:extLst>
                    <a:ext uri="{9D8B030D-6E8A-4147-A177-3AD203B41FA5}">
                      <a16:colId xmlns:a16="http://schemas.microsoft.com/office/drawing/2014/main" val="2150035487"/>
                    </a:ext>
                  </a:extLst>
                </a:gridCol>
                <a:gridCol w="1270577">
                  <a:extLst>
                    <a:ext uri="{9D8B030D-6E8A-4147-A177-3AD203B41FA5}">
                      <a16:colId xmlns:a16="http://schemas.microsoft.com/office/drawing/2014/main" val="3535582001"/>
                    </a:ext>
                  </a:extLst>
                </a:gridCol>
                <a:gridCol w="1270577">
                  <a:extLst>
                    <a:ext uri="{9D8B030D-6E8A-4147-A177-3AD203B41FA5}">
                      <a16:colId xmlns:a16="http://schemas.microsoft.com/office/drawing/2014/main" val="3642203012"/>
                    </a:ext>
                  </a:extLst>
                </a:gridCol>
                <a:gridCol w="1270577">
                  <a:extLst>
                    <a:ext uri="{9D8B030D-6E8A-4147-A177-3AD203B41FA5}">
                      <a16:colId xmlns:a16="http://schemas.microsoft.com/office/drawing/2014/main" val="3667781966"/>
                    </a:ext>
                  </a:extLst>
                </a:gridCol>
              </a:tblGrid>
              <a:tr h="254774">
                <a:tc gridSpan="4">
                  <a:txBody>
                    <a:bodyPr/>
                    <a:lstStyle/>
                    <a:p>
                      <a:r>
                        <a:rPr lang="en-US" sz="1100" dirty="0"/>
                        <a:t>OLS Regression Results</a:t>
                      </a:r>
                    </a:p>
                  </a:txBody>
                  <a:tcPr anchor="c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36382326"/>
                  </a:ext>
                </a:extLst>
              </a:tr>
              <a:tr h="254774">
                <a:tc>
                  <a:txBody>
                    <a:bodyPr/>
                    <a:lstStyle/>
                    <a:p>
                      <a:pPr algn="r" fontAlgn="ctr"/>
                      <a:r>
                        <a:rPr lang="en-US" sz="1100" b="1" dirty="0">
                          <a:effectLst/>
                        </a:rPr>
                        <a:t>Dep. Variable:</a:t>
                      </a:r>
                    </a:p>
                  </a:txBody>
                  <a:tcPr anchor="ctr">
                    <a:lnL>
                      <a:noFill/>
                    </a:lnL>
                    <a:lnR>
                      <a:noFill/>
                    </a:lnR>
                    <a:lnB>
                      <a:noFill/>
                    </a:lnB>
                    <a:solidFill>
                      <a:srgbClr val="F5F5F5"/>
                    </a:solidFill>
                  </a:tcPr>
                </a:tc>
                <a:tc>
                  <a:txBody>
                    <a:bodyPr/>
                    <a:lstStyle/>
                    <a:p>
                      <a:pPr algn="r" fontAlgn="ctr"/>
                      <a:r>
                        <a:rPr lang="en-US" sz="1100">
                          <a:effectLst/>
                        </a:rPr>
                        <a:t>COMPS_TOTAL</a:t>
                      </a:r>
                    </a:p>
                  </a:txBody>
                  <a:tcPr anchor="ctr">
                    <a:lnL>
                      <a:noFill/>
                    </a:lnL>
                    <a:lnR>
                      <a:noFill/>
                    </a:lnR>
                    <a:lnT>
                      <a:noFill/>
                    </a:lnT>
                    <a:lnB>
                      <a:noFill/>
                    </a:lnB>
                    <a:solidFill>
                      <a:srgbClr val="F5F5F5"/>
                    </a:solidFill>
                  </a:tcPr>
                </a:tc>
                <a:tc>
                  <a:txBody>
                    <a:bodyPr/>
                    <a:lstStyle/>
                    <a:p>
                      <a:pPr algn="r" fontAlgn="ctr"/>
                      <a:r>
                        <a:rPr lang="en-US" sz="1100" b="1">
                          <a:effectLst/>
                        </a:rPr>
                        <a:t>R-squared:</a:t>
                      </a:r>
                    </a:p>
                  </a:txBody>
                  <a:tcPr anchor="ctr">
                    <a:lnL>
                      <a:noFill/>
                    </a:lnL>
                    <a:lnR>
                      <a:noFill/>
                    </a:lnR>
                    <a:lnT>
                      <a:noFill/>
                    </a:lnT>
                    <a:lnB>
                      <a:noFill/>
                    </a:lnB>
                    <a:solidFill>
                      <a:srgbClr val="F5F5F5"/>
                    </a:solidFill>
                  </a:tcPr>
                </a:tc>
                <a:tc>
                  <a:txBody>
                    <a:bodyPr/>
                    <a:lstStyle/>
                    <a:p>
                      <a:pPr algn="r" fontAlgn="ctr"/>
                      <a:r>
                        <a:rPr lang="en-US" sz="1100">
                          <a:effectLst/>
                        </a:rPr>
                        <a:t>0.690</a:t>
                      </a:r>
                    </a:p>
                  </a:txBody>
                  <a:tcPr anchor="ctr">
                    <a:lnL>
                      <a:noFill/>
                    </a:lnL>
                    <a:lnR>
                      <a:noFill/>
                    </a:lnR>
                    <a:lnT>
                      <a:noFill/>
                    </a:lnT>
                    <a:lnB>
                      <a:noFill/>
                    </a:lnB>
                    <a:solidFill>
                      <a:srgbClr val="F5F5F5"/>
                    </a:solidFill>
                  </a:tcPr>
                </a:tc>
                <a:extLst>
                  <a:ext uri="{0D108BD9-81ED-4DB2-BD59-A6C34878D82A}">
                    <a16:rowId xmlns:a16="http://schemas.microsoft.com/office/drawing/2014/main" val="3181949943"/>
                  </a:ext>
                </a:extLst>
              </a:tr>
              <a:tr h="254774">
                <a:tc>
                  <a:txBody>
                    <a:bodyPr/>
                    <a:lstStyle/>
                    <a:p>
                      <a:pPr algn="r" fontAlgn="ctr"/>
                      <a:r>
                        <a:rPr lang="en-US" sz="1100" b="1">
                          <a:effectLst/>
                        </a:rPr>
                        <a:t>Model:</a:t>
                      </a:r>
                    </a:p>
                  </a:txBody>
                  <a:tcPr anchor="ctr">
                    <a:lnL>
                      <a:noFill/>
                    </a:lnL>
                    <a:lnR>
                      <a:noFill/>
                    </a:lnR>
                    <a:lnT>
                      <a:noFill/>
                    </a:lnT>
                    <a:lnB>
                      <a:noFill/>
                    </a:lnB>
                    <a:solidFill>
                      <a:srgbClr val="FFFFFF"/>
                    </a:solidFill>
                  </a:tcPr>
                </a:tc>
                <a:tc>
                  <a:txBody>
                    <a:bodyPr/>
                    <a:lstStyle/>
                    <a:p>
                      <a:pPr algn="r" fontAlgn="ctr"/>
                      <a:r>
                        <a:rPr lang="en-US" sz="1100">
                          <a:effectLst/>
                        </a:rPr>
                        <a:t>OLS</a:t>
                      </a:r>
                    </a:p>
                  </a:txBody>
                  <a:tcPr anchor="ctr">
                    <a:lnL>
                      <a:noFill/>
                    </a:lnL>
                    <a:lnR>
                      <a:noFill/>
                    </a:lnR>
                    <a:lnT>
                      <a:noFill/>
                    </a:lnT>
                    <a:lnB>
                      <a:noFill/>
                    </a:lnB>
                    <a:solidFill>
                      <a:srgbClr val="FFFFFF"/>
                    </a:solidFill>
                  </a:tcPr>
                </a:tc>
                <a:tc>
                  <a:txBody>
                    <a:bodyPr/>
                    <a:lstStyle/>
                    <a:p>
                      <a:pPr algn="r" fontAlgn="ctr"/>
                      <a:r>
                        <a:rPr lang="en-US" sz="1100" b="1">
                          <a:effectLst/>
                        </a:rPr>
                        <a:t>Adj. R-squared:</a:t>
                      </a:r>
                    </a:p>
                  </a:txBody>
                  <a:tcPr anchor="ctr">
                    <a:lnL>
                      <a:noFill/>
                    </a:lnL>
                    <a:lnR>
                      <a:noFill/>
                    </a:lnR>
                    <a:lnT>
                      <a:noFill/>
                    </a:lnT>
                    <a:lnB>
                      <a:noFill/>
                    </a:lnB>
                    <a:solidFill>
                      <a:srgbClr val="FFFFFF"/>
                    </a:solidFill>
                  </a:tcPr>
                </a:tc>
                <a:tc>
                  <a:txBody>
                    <a:bodyPr/>
                    <a:lstStyle/>
                    <a:p>
                      <a:pPr algn="r" fontAlgn="ctr"/>
                      <a:r>
                        <a:rPr lang="en-US" sz="1100">
                          <a:effectLst/>
                        </a:rPr>
                        <a:t>0.690</a:t>
                      </a:r>
                    </a:p>
                  </a:txBody>
                  <a:tcPr anchor="ctr">
                    <a:lnL>
                      <a:noFill/>
                    </a:lnL>
                    <a:lnR>
                      <a:noFill/>
                    </a:lnR>
                    <a:lnT>
                      <a:noFill/>
                    </a:lnT>
                    <a:lnB>
                      <a:noFill/>
                    </a:lnB>
                    <a:solidFill>
                      <a:srgbClr val="FFFFFF"/>
                    </a:solidFill>
                  </a:tcPr>
                </a:tc>
                <a:extLst>
                  <a:ext uri="{0D108BD9-81ED-4DB2-BD59-A6C34878D82A}">
                    <a16:rowId xmlns:a16="http://schemas.microsoft.com/office/drawing/2014/main" val="3342705072"/>
                  </a:ext>
                </a:extLst>
              </a:tr>
              <a:tr h="254774">
                <a:tc>
                  <a:txBody>
                    <a:bodyPr/>
                    <a:lstStyle/>
                    <a:p>
                      <a:pPr algn="r" fontAlgn="ctr"/>
                      <a:r>
                        <a:rPr lang="en-US" sz="1100" b="1" dirty="0">
                          <a:effectLst/>
                        </a:rPr>
                        <a:t>Method:</a:t>
                      </a:r>
                    </a:p>
                  </a:txBody>
                  <a:tcPr anchor="ctr">
                    <a:lnL>
                      <a:noFill/>
                    </a:lnL>
                    <a:lnR>
                      <a:noFill/>
                    </a:lnR>
                    <a:lnT>
                      <a:noFill/>
                    </a:lnT>
                    <a:lnB>
                      <a:noFill/>
                    </a:lnB>
                    <a:solidFill>
                      <a:srgbClr val="F5F5F5"/>
                    </a:solidFill>
                  </a:tcPr>
                </a:tc>
                <a:tc>
                  <a:txBody>
                    <a:bodyPr/>
                    <a:lstStyle/>
                    <a:p>
                      <a:pPr algn="r" fontAlgn="ctr"/>
                      <a:r>
                        <a:rPr lang="en-US" sz="1100">
                          <a:effectLst/>
                        </a:rPr>
                        <a:t>Least Squares</a:t>
                      </a:r>
                    </a:p>
                  </a:txBody>
                  <a:tcPr anchor="ctr">
                    <a:lnL>
                      <a:noFill/>
                    </a:lnL>
                    <a:lnR>
                      <a:noFill/>
                    </a:lnR>
                    <a:lnT>
                      <a:noFill/>
                    </a:lnT>
                    <a:lnB>
                      <a:noFill/>
                    </a:lnB>
                    <a:solidFill>
                      <a:srgbClr val="F5F5F5"/>
                    </a:solidFill>
                  </a:tcPr>
                </a:tc>
                <a:tc>
                  <a:txBody>
                    <a:bodyPr/>
                    <a:lstStyle/>
                    <a:p>
                      <a:pPr algn="r" fontAlgn="ctr"/>
                      <a:r>
                        <a:rPr lang="en-US" sz="1100" b="1">
                          <a:effectLst/>
                        </a:rPr>
                        <a:t>F-statistic:</a:t>
                      </a:r>
                    </a:p>
                  </a:txBody>
                  <a:tcPr anchor="ctr">
                    <a:lnL>
                      <a:noFill/>
                    </a:lnL>
                    <a:lnR>
                      <a:noFill/>
                    </a:lnR>
                    <a:lnT>
                      <a:noFill/>
                    </a:lnT>
                    <a:lnB>
                      <a:noFill/>
                    </a:lnB>
                    <a:solidFill>
                      <a:srgbClr val="F5F5F5"/>
                    </a:solidFill>
                  </a:tcPr>
                </a:tc>
                <a:tc>
                  <a:txBody>
                    <a:bodyPr/>
                    <a:lstStyle/>
                    <a:p>
                      <a:pPr algn="r" fontAlgn="ctr"/>
                      <a:r>
                        <a:rPr lang="en-US" sz="1100">
                          <a:effectLst/>
                        </a:rPr>
                        <a:t>8739.</a:t>
                      </a:r>
                    </a:p>
                  </a:txBody>
                  <a:tcPr anchor="ctr">
                    <a:lnL>
                      <a:noFill/>
                    </a:lnL>
                    <a:lnR>
                      <a:noFill/>
                    </a:lnR>
                    <a:lnT>
                      <a:noFill/>
                    </a:lnT>
                    <a:lnB>
                      <a:noFill/>
                    </a:lnB>
                    <a:solidFill>
                      <a:srgbClr val="F5F5F5"/>
                    </a:solidFill>
                  </a:tcPr>
                </a:tc>
                <a:extLst>
                  <a:ext uri="{0D108BD9-81ED-4DB2-BD59-A6C34878D82A}">
                    <a16:rowId xmlns:a16="http://schemas.microsoft.com/office/drawing/2014/main" val="1150279480"/>
                  </a:ext>
                </a:extLst>
              </a:tr>
              <a:tr h="254774">
                <a:tc>
                  <a:txBody>
                    <a:bodyPr/>
                    <a:lstStyle/>
                    <a:p>
                      <a:pPr algn="r" fontAlgn="ctr"/>
                      <a:r>
                        <a:rPr lang="en-US" sz="1100" b="1">
                          <a:effectLst/>
                        </a:rPr>
                        <a:t>Date:</a:t>
                      </a:r>
                    </a:p>
                  </a:txBody>
                  <a:tcPr anchor="ctr">
                    <a:lnL>
                      <a:noFill/>
                    </a:lnL>
                    <a:lnR>
                      <a:noFill/>
                    </a:lnR>
                    <a:lnT>
                      <a:noFill/>
                    </a:lnT>
                    <a:lnB>
                      <a:noFill/>
                    </a:lnB>
                    <a:solidFill>
                      <a:srgbClr val="FFFFFF"/>
                    </a:solidFill>
                  </a:tcPr>
                </a:tc>
                <a:tc>
                  <a:txBody>
                    <a:bodyPr/>
                    <a:lstStyle/>
                    <a:p>
                      <a:pPr algn="r" fontAlgn="ctr"/>
                      <a:r>
                        <a:rPr lang="en-US" sz="1100">
                          <a:effectLst/>
                        </a:rPr>
                        <a:t>Sun, 28 Feb 2021</a:t>
                      </a:r>
                    </a:p>
                  </a:txBody>
                  <a:tcPr anchor="ctr">
                    <a:lnL>
                      <a:noFill/>
                    </a:lnL>
                    <a:lnR>
                      <a:noFill/>
                    </a:lnR>
                    <a:lnT>
                      <a:noFill/>
                    </a:lnT>
                    <a:lnB>
                      <a:noFill/>
                    </a:lnB>
                    <a:solidFill>
                      <a:srgbClr val="FFFFFF"/>
                    </a:solidFill>
                  </a:tcPr>
                </a:tc>
                <a:tc>
                  <a:txBody>
                    <a:bodyPr/>
                    <a:lstStyle/>
                    <a:p>
                      <a:pPr algn="r" fontAlgn="ctr"/>
                      <a:r>
                        <a:rPr lang="en-US" sz="1100" b="1">
                          <a:effectLst/>
                        </a:rPr>
                        <a:t>Prob (F-statistic):</a:t>
                      </a:r>
                    </a:p>
                  </a:txBody>
                  <a:tcPr anchor="ctr">
                    <a:lnL>
                      <a:noFill/>
                    </a:lnL>
                    <a:lnR>
                      <a:noFill/>
                    </a:lnR>
                    <a:lnT>
                      <a:noFill/>
                    </a:lnT>
                    <a:lnB>
                      <a:noFill/>
                    </a:lnB>
                    <a:solidFill>
                      <a:srgbClr val="FFFFFF"/>
                    </a:solidFill>
                  </a:tcPr>
                </a:tc>
                <a:tc>
                  <a:txBody>
                    <a:bodyPr/>
                    <a:lstStyle/>
                    <a:p>
                      <a:pPr algn="r" fontAlgn="ctr"/>
                      <a:r>
                        <a:rPr lang="en-US" sz="1100">
                          <a:effectLst/>
                        </a:rPr>
                        <a:t>0.00</a:t>
                      </a:r>
                    </a:p>
                  </a:txBody>
                  <a:tcPr anchor="ctr">
                    <a:lnL>
                      <a:noFill/>
                    </a:lnL>
                    <a:lnR>
                      <a:noFill/>
                    </a:lnR>
                    <a:lnT>
                      <a:noFill/>
                    </a:lnT>
                    <a:lnB>
                      <a:noFill/>
                    </a:lnB>
                    <a:solidFill>
                      <a:srgbClr val="FFFFFF"/>
                    </a:solidFill>
                  </a:tcPr>
                </a:tc>
                <a:extLst>
                  <a:ext uri="{0D108BD9-81ED-4DB2-BD59-A6C34878D82A}">
                    <a16:rowId xmlns:a16="http://schemas.microsoft.com/office/drawing/2014/main" val="2428993106"/>
                  </a:ext>
                </a:extLst>
              </a:tr>
              <a:tr h="254774">
                <a:tc>
                  <a:txBody>
                    <a:bodyPr/>
                    <a:lstStyle/>
                    <a:p>
                      <a:pPr algn="r" fontAlgn="ctr"/>
                      <a:r>
                        <a:rPr lang="en-US" sz="1100" b="1">
                          <a:effectLst/>
                        </a:rPr>
                        <a:t>Time:</a:t>
                      </a:r>
                    </a:p>
                  </a:txBody>
                  <a:tcPr anchor="ctr">
                    <a:lnL>
                      <a:noFill/>
                    </a:lnL>
                    <a:lnR>
                      <a:noFill/>
                    </a:lnR>
                    <a:lnT>
                      <a:noFill/>
                    </a:lnT>
                    <a:lnB>
                      <a:noFill/>
                    </a:lnB>
                    <a:solidFill>
                      <a:srgbClr val="F5F5F5"/>
                    </a:solidFill>
                  </a:tcPr>
                </a:tc>
                <a:tc>
                  <a:txBody>
                    <a:bodyPr/>
                    <a:lstStyle/>
                    <a:p>
                      <a:pPr algn="r" fontAlgn="ctr"/>
                      <a:r>
                        <a:rPr lang="en-US" sz="1100">
                          <a:effectLst/>
                        </a:rPr>
                        <a:t>23:50:44</a:t>
                      </a:r>
                    </a:p>
                  </a:txBody>
                  <a:tcPr anchor="ctr">
                    <a:lnL>
                      <a:noFill/>
                    </a:lnL>
                    <a:lnR>
                      <a:noFill/>
                    </a:lnR>
                    <a:lnT>
                      <a:noFill/>
                    </a:lnT>
                    <a:lnB>
                      <a:noFill/>
                    </a:lnB>
                    <a:solidFill>
                      <a:srgbClr val="F5F5F5"/>
                    </a:solidFill>
                  </a:tcPr>
                </a:tc>
                <a:tc>
                  <a:txBody>
                    <a:bodyPr/>
                    <a:lstStyle/>
                    <a:p>
                      <a:pPr algn="r" fontAlgn="ctr"/>
                      <a:r>
                        <a:rPr lang="en-US" sz="1100" b="1">
                          <a:effectLst/>
                        </a:rPr>
                        <a:t>Log-Likelihood:</a:t>
                      </a:r>
                    </a:p>
                  </a:txBody>
                  <a:tcPr anchor="ctr">
                    <a:lnL>
                      <a:noFill/>
                    </a:lnL>
                    <a:lnR>
                      <a:noFill/>
                    </a:lnR>
                    <a:lnT>
                      <a:noFill/>
                    </a:lnT>
                    <a:lnB>
                      <a:noFill/>
                    </a:lnB>
                    <a:solidFill>
                      <a:srgbClr val="F5F5F5"/>
                    </a:solidFill>
                  </a:tcPr>
                </a:tc>
                <a:tc>
                  <a:txBody>
                    <a:bodyPr/>
                    <a:lstStyle/>
                    <a:p>
                      <a:pPr algn="r" fontAlgn="ctr"/>
                      <a:r>
                        <a:rPr lang="en-US" sz="1100">
                          <a:effectLst/>
                        </a:rPr>
                        <a:t>-33530.</a:t>
                      </a:r>
                    </a:p>
                  </a:txBody>
                  <a:tcPr anchor="ctr">
                    <a:lnL>
                      <a:noFill/>
                    </a:lnL>
                    <a:lnR>
                      <a:noFill/>
                    </a:lnR>
                    <a:lnT>
                      <a:noFill/>
                    </a:lnT>
                    <a:lnB>
                      <a:noFill/>
                    </a:lnB>
                    <a:solidFill>
                      <a:srgbClr val="F5F5F5"/>
                    </a:solidFill>
                  </a:tcPr>
                </a:tc>
                <a:extLst>
                  <a:ext uri="{0D108BD9-81ED-4DB2-BD59-A6C34878D82A}">
                    <a16:rowId xmlns:a16="http://schemas.microsoft.com/office/drawing/2014/main" val="1998707874"/>
                  </a:ext>
                </a:extLst>
              </a:tr>
              <a:tr h="254774">
                <a:tc>
                  <a:txBody>
                    <a:bodyPr/>
                    <a:lstStyle/>
                    <a:p>
                      <a:pPr algn="r" fontAlgn="ctr"/>
                      <a:r>
                        <a:rPr lang="en-US" sz="1100" b="1">
                          <a:effectLst/>
                        </a:rPr>
                        <a:t>No. Observations:</a:t>
                      </a:r>
                    </a:p>
                  </a:txBody>
                  <a:tcPr anchor="ctr">
                    <a:lnL>
                      <a:noFill/>
                    </a:lnL>
                    <a:lnR>
                      <a:noFill/>
                    </a:lnR>
                    <a:lnT>
                      <a:noFill/>
                    </a:lnT>
                    <a:lnB>
                      <a:noFill/>
                    </a:lnB>
                    <a:solidFill>
                      <a:srgbClr val="FFFFFF"/>
                    </a:solidFill>
                  </a:tcPr>
                </a:tc>
                <a:tc>
                  <a:txBody>
                    <a:bodyPr/>
                    <a:lstStyle/>
                    <a:p>
                      <a:pPr algn="r" fontAlgn="ctr"/>
                      <a:r>
                        <a:rPr lang="en-US" sz="1100">
                          <a:effectLst/>
                        </a:rPr>
                        <a:t>3929</a:t>
                      </a:r>
                    </a:p>
                  </a:txBody>
                  <a:tcPr anchor="ctr">
                    <a:lnL>
                      <a:noFill/>
                    </a:lnL>
                    <a:lnR>
                      <a:noFill/>
                    </a:lnR>
                    <a:lnT>
                      <a:noFill/>
                    </a:lnT>
                    <a:lnB>
                      <a:noFill/>
                    </a:lnB>
                    <a:solidFill>
                      <a:srgbClr val="FFFFFF"/>
                    </a:solidFill>
                  </a:tcPr>
                </a:tc>
                <a:tc>
                  <a:txBody>
                    <a:bodyPr/>
                    <a:lstStyle/>
                    <a:p>
                      <a:pPr algn="r" fontAlgn="ctr"/>
                      <a:r>
                        <a:rPr lang="en-US" sz="1100" b="1">
                          <a:effectLst/>
                        </a:rPr>
                        <a:t>AIC:</a:t>
                      </a:r>
                    </a:p>
                  </a:txBody>
                  <a:tcPr anchor="ctr">
                    <a:lnL>
                      <a:noFill/>
                    </a:lnL>
                    <a:lnR>
                      <a:noFill/>
                    </a:lnR>
                    <a:lnT>
                      <a:noFill/>
                    </a:lnT>
                    <a:lnB>
                      <a:noFill/>
                    </a:lnB>
                    <a:solidFill>
                      <a:srgbClr val="FFFFFF"/>
                    </a:solidFill>
                  </a:tcPr>
                </a:tc>
                <a:tc>
                  <a:txBody>
                    <a:bodyPr/>
                    <a:lstStyle/>
                    <a:p>
                      <a:pPr algn="r" fontAlgn="ctr"/>
                      <a:r>
                        <a:rPr lang="en-US" sz="1100">
                          <a:effectLst/>
                        </a:rPr>
                        <a:t>6.706e+04</a:t>
                      </a:r>
                    </a:p>
                  </a:txBody>
                  <a:tcPr anchor="ctr">
                    <a:lnL>
                      <a:noFill/>
                    </a:lnL>
                    <a:lnR>
                      <a:noFill/>
                    </a:lnR>
                    <a:lnT>
                      <a:noFill/>
                    </a:lnT>
                    <a:lnB>
                      <a:noFill/>
                    </a:lnB>
                    <a:solidFill>
                      <a:srgbClr val="FFFFFF"/>
                    </a:solidFill>
                  </a:tcPr>
                </a:tc>
                <a:extLst>
                  <a:ext uri="{0D108BD9-81ED-4DB2-BD59-A6C34878D82A}">
                    <a16:rowId xmlns:a16="http://schemas.microsoft.com/office/drawing/2014/main" val="177330286"/>
                  </a:ext>
                </a:extLst>
              </a:tr>
              <a:tr h="254774">
                <a:tc>
                  <a:txBody>
                    <a:bodyPr/>
                    <a:lstStyle/>
                    <a:p>
                      <a:pPr algn="r" fontAlgn="ctr"/>
                      <a:r>
                        <a:rPr lang="en-US" sz="1100" b="1">
                          <a:effectLst/>
                        </a:rPr>
                        <a:t>Df Residuals:</a:t>
                      </a:r>
                    </a:p>
                  </a:txBody>
                  <a:tcPr anchor="ctr">
                    <a:lnL>
                      <a:noFill/>
                    </a:lnL>
                    <a:lnR>
                      <a:noFill/>
                    </a:lnR>
                    <a:lnT>
                      <a:noFill/>
                    </a:lnT>
                    <a:lnB>
                      <a:noFill/>
                    </a:lnB>
                    <a:solidFill>
                      <a:srgbClr val="F5F5F5"/>
                    </a:solidFill>
                  </a:tcPr>
                </a:tc>
                <a:tc>
                  <a:txBody>
                    <a:bodyPr/>
                    <a:lstStyle/>
                    <a:p>
                      <a:pPr algn="r" fontAlgn="ctr"/>
                      <a:r>
                        <a:rPr lang="en-US" sz="1100">
                          <a:effectLst/>
                        </a:rPr>
                        <a:t>3927</a:t>
                      </a:r>
                    </a:p>
                  </a:txBody>
                  <a:tcPr anchor="ctr">
                    <a:lnL>
                      <a:noFill/>
                    </a:lnL>
                    <a:lnR>
                      <a:noFill/>
                    </a:lnR>
                    <a:lnT>
                      <a:noFill/>
                    </a:lnT>
                    <a:lnB>
                      <a:noFill/>
                    </a:lnB>
                    <a:solidFill>
                      <a:srgbClr val="F5F5F5"/>
                    </a:solidFill>
                  </a:tcPr>
                </a:tc>
                <a:tc>
                  <a:txBody>
                    <a:bodyPr/>
                    <a:lstStyle/>
                    <a:p>
                      <a:pPr algn="r" fontAlgn="ctr"/>
                      <a:r>
                        <a:rPr lang="en-US" sz="1100" b="1">
                          <a:effectLst/>
                        </a:rPr>
                        <a:t>BIC:</a:t>
                      </a:r>
                    </a:p>
                  </a:txBody>
                  <a:tcPr anchor="ctr">
                    <a:lnL>
                      <a:noFill/>
                    </a:lnL>
                    <a:lnR>
                      <a:noFill/>
                    </a:lnR>
                    <a:lnT>
                      <a:noFill/>
                    </a:lnT>
                    <a:lnB>
                      <a:noFill/>
                    </a:lnB>
                    <a:solidFill>
                      <a:srgbClr val="F5F5F5"/>
                    </a:solidFill>
                  </a:tcPr>
                </a:tc>
                <a:tc>
                  <a:txBody>
                    <a:bodyPr/>
                    <a:lstStyle/>
                    <a:p>
                      <a:pPr algn="r" fontAlgn="ctr"/>
                      <a:r>
                        <a:rPr lang="en-US" sz="1100">
                          <a:effectLst/>
                        </a:rPr>
                        <a:t>6.708e+04</a:t>
                      </a:r>
                    </a:p>
                  </a:txBody>
                  <a:tcPr anchor="ctr">
                    <a:lnL>
                      <a:noFill/>
                    </a:lnL>
                    <a:lnR>
                      <a:noFill/>
                    </a:lnR>
                    <a:lnT>
                      <a:noFill/>
                    </a:lnT>
                    <a:lnB>
                      <a:noFill/>
                    </a:lnB>
                    <a:solidFill>
                      <a:srgbClr val="F5F5F5"/>
                    </a:solidFill>
                  </a:tcPr>
                </a:tc>
                <a:extLst>
                  <a:ext uri="{0D108BD9-81ED-4DB2-BD59-A6C34878D82A}">
                    <a16:rowId xmlns:a16="http://schemas.microsoft.com/office/drawing/2014/main" val="479983115"/>
                  </a:ext>
                </a:extLst>
              </a:tr>
              <a:tr h="254774">
                <a:tc>
                  <a:txBody>
                    <a:bodyPr/>
                    <a:lstStyle/>
                    <a:p>
                      <a:pPr algn="r" fontAlgn="ctr"/>
                      <a:r>
                        <a:rPr lang="en-US" sz="1100" b="1">
                          <a:effectLst/>
                        </a:rPr>
                        <a:t>Df Model:</a:t>
                      </a:r>
                    </a:p>
                  </a:txBody>
                  <a:tcPr anchor="ctr">
                    <a:lnL>
                      <a:noFill/>
                    </a:lnL>
                    <a:lnR>
                      <a:noFill/>
                    </a:lnR>
                    <a:lnT>
                      <a:noFill/>
                    </a:lnT>
                    <a:lnB>
                      <a:noFill/>
                    </a:lnB>
                    <a:solidFill>
                      <a:srgbClr val="FFFFFF"/>
                    </a:solidFill>
                  </a:tcPr>
                </a:tc>
                <a:tc>
                  <a:txBody>
                    <a:bodyPr/>
                    <a:lstStyle/>
                    <a:p>
                      <a:pPr algn="r" fontAlgn="ctr"/>
                      <a:r>
                        <a:rPr lang="en-US" sz="1100">
                          <a:effectLst/>
                        </a:rPr>
                        <a:t>1</a:t>
                      </a:r>
                    </a:p>
                  </a:txBody>
                  <a:tcPr anchor="ctr">
                    <a:lnL>
                      <a:noFill/>
                    </a:lnL>
                    <a:lnR>
                      <a:noFill/>
                    </a:lnR>
                    <a:lnT>
                      <a:noFill/>
                    </a:lnT>
                    <a:lnB>
                      <a:noFill/>
                    </a:lnB>
                    <a:solidFill>
                      <a:srgbClr val="FFFFFF"/>
                    </a:solidFill>
                  </a:tcPr>
                </a:tc>
                <a:tc>
                  <a:txBody>
                    <a:bodyPr/>
                    <a:lstStyle/>
                    <a:p>
                      <a:pPr algn="r" fontAlgn="ctr"/>
                      <a:endParaRPr lang="en-US" sz="1100" b="1">
                        <a:effectLst/>
                      </a:endParaRPr>
                    </a:p>
                  </a:txBody>
                  <a:tcPr anchor="ctr">
                    <a:lnL>
                      <a:noFill/>
                    </a:lnL>
                    <a:lnR>
                      <a:noFill/>
                    </a:lnR>
                    <a:lnT>
                      <a:noFill/>
                    </a:lnT>
                    <a:lnB>
                      <a:noFill/>
                    </a:lnB>
                    <a:solidFill>
                      <a:srgbClr val="FFFFFF"/>
                    </a:solidFill>
                  </a:tcPr>
                </a:tc>
                <a:tc>
                  <a:txBody>
                    <a:bodyPr/>
                    <a:lstStyle/>
                    <a:p>
                      <a:pPr algn="r" fontAlgn="ctr"/>
                      <a:endParaRPr lang="en-US" sz="110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882952999"/>
                  </a:ext>
                </a:extLst>
              </a:tr>
              <a:tr h="254774">
                <a:tc>
                  <a:txBody>
                    <a:bodyPr/>
                    <a:lstStyle/>
                    <a:p>
                      <a:pPr algn="r" fontAlgn="ctr"/>
                      <a:r>
                        <a:rPr lang="en-US" sz="1100" b="1">
                          <a:effectLst/>
                        </a:rPr>
                        <a:t>Covariance Type:</a:t>
                      </a:r>
                    </a:p>
                  </a:txBody>
                  <a:tcPr anchor="ctr">
                    <a:lnL>
                      <a:noFill/>
                    </a:lnL>
                    <a:lnR>
                      <a:noFill/>
                    </a:lnR>
                    <a:lnT>
                      <a:noFill/>
                    </a:lnT>
                    <a:lnB>
                      <a:noFill/>
                    </a:lnB>
                    <a:solidFill>
                      <a:srgbClr val="F5F5F5"/>
                    </a:solidFill>
                  </a:tcPr>
                </a:tc>
                <a:tc>
                  <a:txBody>
                    <a:bodyPr/>
                    <a:lstStyle/>
                    <a:p>
                      <a:pPr algn="r" fontAlgn="ctr"/>
                      <a:r>
                        <a:rPr lang="en-US" sz="1100">
                          <a:effectLst/>
                        </a:rPr>
                        <a:t>nonrobust</a:t>
                      </a:r>
                    </a:p>
                  </a:txBody>
                  <a:tcPr anchor="ctr">
                    <a:lnL>
                      <a:noFill/>
                    </a:lnL>
                    <a:lnR>
                      <a:noFill/>
                    </a:lnR>
                    <a:lnT>
                      <a:noFill/>
                    </a:lnT>
                    <a:lnB>
                      <a:noFill/>
                    </a:lnB>
                    <a:solidFill>
                      <a:srgbClr val="F5F5F5"/>
                    </a:solidFill>
                  </a:tcPr>
                </a:tc>
                <a:tc>
                  <a:txBody>
                    <a:bodyPr/>
                    <a:lstStyle/>
                    <a:p>
                      <a:pPr algn="r" fontAlgn="ctr"/>
                      <a:endParaRPr lang="en-US" sz="1100" b="1">
                        <a:effectLst/>
                      </a:endParaRPr>
                    </a:p>
                  </a:txBody>
                  <a:tcPr anchor="ctr">
                    <a:lnL>
                      <a:noFill/>
                    </a:lnL>
                    <a:lnR>
                      <a:noFill/>
                    </a:lnR>
                    <a:lnT>
                      <a:noFill/>
                    </a:lnT>
                    <a:lnB>
                      <a:noFill/>
                    </a:lnB>
                    <a:solidFill>
                      <a:srgbClr val="F5F5F5"/>
                    </a:solidFill>
                  </a:tcPr>
                </a:tc>
                <a:tc>
                  <a:txBody>
                    <a:bodyPr/>
                    <a:lstStyle/>
                    <a:p>
                      <a:pPr algn="r" fontAlgn="ctr"/>
                      <a:endParaRPr lang="en-US" sz="1100"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2052293133"/>
                  </a:ext>
                </a:extLst>
              </a:tr>
            </a:tbl>
          </a:graphicData>
        </a:graphic>
      </p:graphicFrame>
      <p:graphicFrame>
        <p:nvGraphicFramePr>
          <p:cNvPr id="18" name="Table 17">
            <a:extLst>
              <a:ext uri="{FF2B5EF4-FFF2-40B4-BE49-F238E27FC236}">
                <a16:creationId xmlns:a16="http://schemas.microsoft.com/office/drawing/2014/main" id="{B4FDECD9-218D-45BF-A0EE-4C8D2CE1B7FB}"/>
              </a:ext>
            </a:extLst>
          </p:cNvPr>
          <p:cNvGraphicFramePr>
            <a:graphicFrameLocks noGrp="1"/>
          </p:cNvGraphicFramePr>
          <p:nvPr>
            <p:extLst>
              <p:ext uri="{D42A27DB-BD31-4B8C-83A1-F6EECF244321}">
                <p14:modId xmlns:p14="http://schemas.microsoft.com/office/powerpoint/2010/main" val="2485961330"/>
              </p:ext>
            </p:extLst>
          </p:nvPr>
        </p:nvGraphicFramePr>
        <p:xfrm>
          <a:off x="264678" y="4057080"/>
          <a:ext cx="5082315" cy="1401622"/>
        </p:xfrm>
        <a:graphic>
          <a:graphicData uri="http://schemas.openxmlformats.org/drawingml/2006/table">
            <a:tbl>
              <a:tblPr/>
              <a:tblGrid>
                <a:gridCol w="832602">
                  <a:extLst>
                    <a:ext uri="{9D8B030D-6E8A-4147-A177-3AD203B41FA5}">
                      <a16:colId xmlns:a16="http://schemas.microsoft.com/office/drawing/2014/main" val="3804211935"/>
                    </a:ext>
                  </a:extLst>
                </a:gridCol>
                <a:gridCol w="619488">
                  <a:extLst>
                    <a:ext uri="{9D8B030D-6E8A-4147-A177-3AD203B41FA5}">
                      <a16:colId xmlns:a16="http://schemas.microsoft.com/office/drawing/2014/main" val="3283800601"/>
                    </a:ext>
                  </a:extLst>
                </a:gridCol>
                <a:gridCol w="726045">
                  <a:extLst>
                    <a:ext uri="{9D8B030D-6E8A-4147-A177-3AD203B41FA5}">
                      <a16:colId xmlns:a16="http://schemas.microsoft.com/office/drawing/2014/main" val="2032011472"/>
                    </a:ext>
                  </a:extLst>
                </a:gridCol>
                <a:gridCol w="726045">
                  <a:extLst>
                    <a:ext uri="{9D8B030D-6E8A-4147-A177-3AD203B41FA5}">
                      <a16:colId xmlns:a16="http://schemas.microsoft.com/office/drawing/2014/main" val="2316599688"/>
                    </a:ext>
                  </a:extLst>
                </a:gridCol>
                <a:gridCol w="726045">
                  <a:extLst>
                    <a:ext uri="{9D8B030D-6E8A-4147-A177-3AD203B41FA5}">
                      <a16:colId xmlns:a16="http://schemas.microsoft.com/office/drawing/2014/main" val="2938773154"/>
                    </a:ext>
                  </a:extLst>
                </a:gridCol>
                <a:gridCol w="726045">
                  <a:extLst>
                    <a:ext uri="{9D8B030D-6E8A-4147-A177-3AD203B41FA5}">
                      <a16:colId xmlns:a16="http://schemas.microsoft.com/office/drawing/2014/main" val="990739900"/>
                    </a:ext>
                  </a:extLst>
                </a:gridCol>
                <a:gridCol w="726045">
                  <a:extLst>
                    <a:ext uri="{9D8B030D-6E8A-4147-A177-3AD203B41FA5}">
                      <a16:colId xmlns:a16="http://schemas.microsoft.com/office/drawing/2014/main" val="17304651"/>
                    </a:ext>
                  </a:extLst>
                </a:gridCol>
              </a:tblGrid>
              <a:tr h="351746">
                <a:tc>
                  <a:txBody>
                    <a:bodyPr/>
                    <a:lstStyle/>
                    <a:p>
                      <a:pPr algn="r" fontAlgn="ctr"/>
                      <a:endParaRPr lang="en-US" sz="1100" dirty="0">
                        <a:effectLst/>
                      </a:endParaRPr>
                    </a:p>
                  </a:txBody>
                  <a:tcPr anchor="ctr">
                    <a:lnL>
                      <a:noFill/>
                    </a:lnL>
                    <a:lnR>
                      <a:noFill/>
                    </a:lnR>
                    <a:lnT>
                      <a:noFill/>
                    </a:lnT>
                    <a:lnB>
                      <a:noFill/>
                    </a:lnB>
                    <a:solidFill>
                      <a:srgbClr val="F5F5F5"/>
                    </a:solidFill>
                  </a:tcPr>
                </a:tc>
                <a:tc>
                  <a:txBody>
                    <a:bodyPr/>
                    <a:lstStyle/>
                    <a:p>
                      <a:pPr algn="r" fontAlgn="ctr"/>
                      <a:r>
                        <a:rPr lang="en-US" sz="1100" b="1">
                          <a:effectLst/>
                        </a:rPr>
                        <a:t>coef</a:t>
                      </a:r>
                    </a:p>
                  </a:txBody>
                  <a:tcPr anchor="ctr">
                    <a:lnL>
                      <a:noFill/>
                    </a:lnL>
                    <a:lnR>
                      <a:noFill/>
                    </a:lnR>
                    <a:lnT>
                      <a:noFill/>
                    </a:lnT>
                    <a:lnB>
                      <a:noFill/>
                    </a:lnB>
                    <a:solidFill>
                      <a:srgbClr val="F5F5F5"/>
                    </a:solidFill>
                  </a:tcPr>
                </a:tc>
                <a:tc>
                  <a:txBody>
                    <a:bodyPr/>
                    <a:lstStyle/>
                    <a:p>
                      <a:pPr algn="r" fontAlgn="ctr"/>
                      <a:r>
                        <a:rPr lang="en-US" sz="1100" b="1">
                          <a:effectLst/>
                        </a:rPr>
                        <a:t>std err</a:t>
                      </a:r>
                    </a:p>
                  </a:txBody>
                  <a:tcPr anchor="ctr">
                    <a:lnL>
                      <a:noFill/>
                    </a:lnL>
                    <a:lnR>
                      <a:noFill/>
                    </a:lnR>
                    <a:lnT>
                      <a:noFill/>
                    </a:lnT>
                    <a:lnB>
                      <a:noFill/>
                    </a:lnB>
                    <a:solidFill>
                      <a:srgbClr val="F5F5F5"/>
                    </a:solidFill>
                  </a:tcPr>
                </a:tc>
                <a:tc>
                  <a:txBody>
                    <a:bodyPr/>
                    <a:lstStyle/>
                    <a:p>
                      <a:pPr algn="r" fontAlgn="ctr"/>
                      <a:r>
                        <a:rPr lang="en-US" sz="1100" b="1">
                          <a:effectLst/>
                        </a:rPr>
                        <a:t>t</a:t>
                      </a:r>
                    </a:p>
                  </a:txBody>
                  <a:tcPr anchor="ctr">
                    <a:lnL>
                      <a:noFill/>
                    </a:lnL>
                    <a:lnR>
                      <a:noFill/>
                    </a:lnR>
                    <a:lnT>
                      <a:noFill/>
                    </a:lnT>
                    <a:lnB>
                      <a:noFill/>
                    </a:lnB>
                    <a:solidFill>
                      <a:srgbClr val="F5F5F5"/>
                    </a:solidFill>
                  </a:tcPr>
                </a:tc>
                <a:tc>
                  <a:txBody>
                    <a:bodyPr/>
                    <a:lstStyle/>
                    <a:p>
                      <a:pPr algn="r" fontAlgn="ctr"/>
                      <a:r>
                        <a:rPr lang="en-US" sz="1100" b="1">
                          <a:effectLst/>
                        </a:rPr>
                        <a:t>P&gt;|t|</a:t>
                      </a:r>
                    </a:p>
                  </a:txBody>
                  <a:tcPr anchor="ctr">
                    <a:lnL>
                      <a:noFill/>
                    </a:lnL>
                    <a:lnR>
                      <a:noFill/>
                    </a:lnR>
                    <a:lnT>
                      <a:noFill/>
                    </a:lnT>
                    <a:lnB>
                      <a:noFill/>
                    </a:lnB>
                    <a:solidFill>
                      <a:srgbClr val="F5F5F5"/>
                    </a:solidFill>
                  </a:tcPr>
                </a:tc>
                <a:tc>
                  <a:txBody>
                    <a:bodyPr/>
                    <a:lstStyle/>
                    <a:p>
                      <a:pPr algn="r" fontAlgn="ctr"/>
                      <a:r>
                        <a:rPr lang="en-US" sz="1100" b="1">
                          <a:effectLst/>
                        </a:rPr>
                        <a:t>[0.025</a:t>
                      </a:r>
                    </a:p>
                  </a:txBody>
                  <a:tcPr anchor="ctr">
                    <a:lnL>
                      <a:noFill/>
                    </a:lnL>
                    <a:lnR>
                      <a:noFill/>
                    </a:lnR>
                    <a:lnT>
                      <a:noFill/>
                    </a:lnT>
                    <a:lnB>
                      <a:noFill/>
                    </a:lnB>
                    <a:solidFill>
                      <a:srgbClr val="F5F5F5"/>
                    </a:solidFill>
                  </a:tcPr>
                </a:tc>
                <a:tc>
                  <a:txBody>
                    <a:bodyPr/>
                    <a:lstStyle/>
                    <a:p>
                      <a:pPr algn="r" fontAlgn="ctr"/>
                      <a:r>
                        <a:rPr lang="en-US" sz="1100" b="1">
                          <a:effectLst/>
                        </a:rPr>
                        <a:t>0.975]</a:t>
                      </a:r>
                    </a:p>
                  </a:txBody>
                  <a:tcPr anchor="ctr">
                    <a:lnL>
                      <a:noFill/>
                    </a:lnL>
                    <a:lnR>
                      <a:noFill/>
                    </a:lnR>
                    <a:lnT>
                      <a:noFill/>
                    </a:lnT>
                    <a:lnB>
                      <a:noFill/>
                    </a:lnB>
                    <a:solidFill>
                      <a:srgbClr val="F5F5F5"/>
                    </a:solidFill>
                  </a:tcPr>
                </a:tc>
                <a:extLst>
                  <a:ext uri="{0D108BD9-81ED-4DB2-BD59-A6C34878D82A}">
                    <a16:rowId xmlns:a16="http://schemas.microsoft.com/office/drawing/2014/main" val="770762900"/>
                  </a:ext>
                </a:extLst>
              </a:tr>
              <a:tr h="351746">
                <a:tc>
                  <a:txBody>
                    <a:bodyPr/>
                    <a:lstStyle/>
                    <a:p>
                      <a:pPr algn="r" fontAlgn="ctr"/>
                      <a:r>
                        <a:rPr lang="en-US" sz="1100" b="1" dirty="0">
                          <a:effectLst/>
                        </a:rPr>
                        <a:t>Intercept</a:t>
                      </a:r>
                    </a:p>
                  </a:txBody>
                  <a:tcPr anchor="ctr">
                    <a:lnL>
                      <a:noFill/>
                    </a:lnL>
                    <a:lnR>
                      <a:noFill/>
                    </a:lnR>
                    <a:lnT>
                      <a:noFill/>
                    </a:lnT>
                    <a:lnB>
                      <a:noFill/>
                    </a:lnB>
                    <a:solidFill>
                      <a:srgbClr val="FFFFFF"/>
                    </a:solidFill>
                  </a:tcPr>
                </a:tc>
                <a:tc>
                  <a:txBody>
                    <a:bodyPr/>
                    <a:lstStyle/>
                    <a:p>
                      <a:pPr algn="r" fontAlgn="ctr"/>
                      <a:r>
                        <a:rPr lang="en-US" sz="1100">
                          <a:effectLst/>
                        </a:rPr>
                        <a:t>210.7727</a:t>
                      </a:r>
                    </a:p>
                  </a:txBody>
                  <a:tcPr anchor="ctr">
                    <a:lnL>
                      <a:noFill/>
                    </a:lnL>
                    <a:lnR>
                      <a:noFill/>
                    </a:lnR>
                    <a:lnT>
                      <a:noFill/>
                    </a:lnT>
                    <a:lnB>
                      <a:noFill/>
                    </a:lnB>
                    <a:solidFill>
                      <a:srgbClr val="FFFFFF"/>
                    </a:solidFill>
                  </a:tcPr>
                </a:tc>
                <a:tc>
                  <a:txBody>
                    <a:bodyPr/>
                    <a:lstStyle/>
                    <a:p>
                      <a:pPr algn="r" fontAlgn="ctr"/>
                      <a:r>
                        <a:rPr lang="en-US" sz="1100">
                          <a:effectLst/>
                        </a:rPr>
                        <a:t>22.310</a:t>
                      </a:r>
                    </a:p>
                  </a:txBody>
                  <a:tcPr anchor="ctr">
                    <a:lnL>
                      <a:noFill/>
                    </a:lnL>
                    <a:lnR>
                      <a:noFill/>
                    </a:lnR>
                    <a:lnT>
                      <a:noFill/>
                    </a:lnT>
                    <a:lnB>
                      <a:noFill/>
                    </a:lnB>
                    <a:solidFill>
                      <a:srgbClr val="FFFFFF"/>
                    </a:solidFill>
                  </a:tcPr>
                </a:tc>
                <a:tc>
                  <a:txBody>
                    <a:bodyPr/>
                    <a:lstStyle/>
                    <a:p>
                      <a:pPr algn="r" fontAlgn="ctr"/>
                      <a:r>
                        <a:rPr lang="en-US" sz="1100" dirty="0">
                          <a:effectLst/>
                        </a:rPr>
                        <a:t>9.448</a:t>
                      </a:r>
                    </a:p>
                  </a:txBody>
                  <a:tcPr anchor="ctr">
                    <a:lnL>
                      <a:noFill/>
                    </a:lnL>
                    <a:lnR>
                      <a:noFill/>
                    </a:lnR>
                    <a:lnT>
                      <a:noFill/>
                    </a:lnT>
                    <a:lnB>
                      <a:noFill/>
                    </a:lnB>
                    <a:solidFill>
                      <a:srgbClr val="FFFFFF"/>
                    </a:solidFill>
                  </a:tcPr>
                </a:tc>
                <a:tc>
                  <a:txBody>
                    <a:bodyPr/>
                    <a:lstStyle/>
                    <a:p>
                      <a:pPr algn="r" fontAlgn="ctr"/>
                      <a:r>
                        <a:rPr lang="en-US" sz="1100">
                          <a:effectLst/>
                        </a:rPr>
                        <a:t>0.000</a:t>
                      </a:r>
                    </a:p>
                  </a:txBody>
                  <a:tcPr anchor="ctr">
                    <a:lnL>
                      <a:noFill/>
                    </a:lnL>
                    <a:lnR>
                      <a:noFill/>
                    </a:lnR>
                    <a:lnT>
                      <a:noFill/>
                    </a:lnT>
                    <a:lnB>
                      <a:noFill/>
                    </a:lnB>
                    <a:solidFill>
                      <a:srgbClr val="FFFFFF"/>
                    </a:solidFill>
                  </a:tcPr>
                </a:tc>
                <a:tc>
                  <a:txBody>
                    <a:bodyPr/>
                    <a:lstStyle/>
                    <a:p>
                      <a:pPr algn="r" fontAlgn="ctr"/>
                      <a:r>
                        <a:rPr lang="en-US" sz="1100">
                          <a:effectLst/>
                        </a:rPr>
                        <a:t>167.033</a:t>
                      </a:r>
                    </a:p>
                  </a:txBody>
                  <a:tcPr anchor="ctr">
                    <a:lnL>
                      <a:noFill/>
                    </a:lnL>
                    <a:lnR>
                      <a:noFill/>
                    </a:lnR>
                    <a:lnT>
                      <a:noFill/>
                    </a:lnT>
                    <a:lnB>
                      <a:noFill/>
                    </a:lnB>
                    <a:solidFill>
                      <a:srgbClr val="FFFFFF"/>
                    </a:solidFill>
                  </a:tcPr>
                </a:tc>
                <a:tc>
                  <a:txBody>
                    <a:bodyPr/>
                    <a:lstStyle/>
                    <a:p>
                      <a:pPr algn="r" fontAlgn="ctr"/>
                      <a:r>
                        <a:rPr lang="en-US" sz="1100">
                          <a:effectLst/>
                        </a:rPr>
                        <a:t>254.513</a:t>
                      </a:r>
                    </a:p>
                  </a:txBody>
                  <a:tcPr anchor="ctr">
                    <a:lnL>
                      <a:noFill/>
                    </a:lnL>
                    <a:lnR>
                      <a:noFill/>
                    </a:lnR>
                    <a:lnT>
                      <a:noFill/>
                    </a:lnT>
                    <a:lnB>
                      <a:noFill/>
                    </a:lnB>
                    <a:solidFill>
                      <a:srgbClr val="FFFFFF"/>
                    </a:solidFill>
                  </a:tcPr>
                </a:tc>
                <a:extLst>
                  <a:ext uri="{0D108BD9-81ED-4DB2-BD59-A6C34878D82A}">
                    <a16:rowId xmlns:a16="http://schemas.microsoft.com/office/drawing/2014/main" val="1162047264"/>
                  </a:ext>
                </a:extLst>
              </a:tr>
              <a:tr h="623156">
                <a:tc>
                  <a:txBody>
                    <a:bodyPr/>
                    <a:lstStyle/>
                    <a:p>
                      <a:pPr algn="r" fontAlgn="ctr"/>
                      <a:r>
                        <a:rPr lang="en-US" sz="1100" b="1" dirty="0">
                          <a:effectLst/>
                        </a:rPr>
                        <a:t>IS_TOTAL_COUNT</a:t>
                      </a:r>
                    </a:p>
                  </a:txBody>
                  <a:tcPr anchor="ctr">
                    <a:lnL>
                      <a:noFill/>
                    </a:lnL>
                    <a:lnR>
                      <a:noFill/>
                    </a:lnR>
                    <a:lnT>
                      <a:noFill/>
                    </a:lnT>
                    <a:lnB>
                      <a:noFill/>
                    </a:lnB>
                    <a:solidFill>
                      <a:srgbClr val="F5F5F5"/>
                    </a:solidFill>
                  </a:tcPr>
                </a:tc>
                <a:tc>
                  <a:txBody>
                    <a:bodyPr/>
                    <a:lstStyle/>
                    <a:p>
                      <a:pPr algn="r" fontAlgn="ctr"/>
                      <a:r>
                        <a:rPr lang="en-US" sz="1100" dirty="0">
                          <a:effectLst/>
                        </a:rPr>
                        <a:t>3.0382</a:t>
                      </a:r>
                    </a:p>
                  </a:txBody>
                  <a:tcPr anchor="ctr">
                    <a:lnL>
                      <a:noFill/>
                    </a:lnL>
                    <a:lnR>
                      <a:noFill/>
                    </a:lnR>
                    <a:lnT>
                      <a:noFill/>
                    </a:lnT>
                    <a:lnB>
                      <a:noFill/>
                    </a:lnB>
                    <a:solidFill>
                      <a:srgbClr val="F5F5F5"/>
                    </a:solidFill>
                  </a:tcPr>
                </a:tc>
                <a:tc>
                  <a:txBody>
                    <a:bodyPr/>
                    <a:lstStyle/>
                    <a:p>
                      <a:pPr algn="r" fontAlgn="ctr"/>
                      <a:r>
                        <a:rPr lang="en-US" sz="1100">
                          <a:effectLst/>
                        </a:rPr>
                        <a:t>0.033</a:t>
                      </a:r>
                    </a:p>
                  </a:txBody>
                  <a:tcPr anchor="ctr">
                    <a:lnL>
                      <a:noFill/>
                    </a:lnL>
                    <a:lnR>
                      <a:noFill/>
                    </a:lnR>
                    <a:lnT>
                      <a:noFill/>
                    </a:lnT>
                    <a:lnB>
                      <a:noFill/>
                    </a:lnB>
                    <a:solidFill>
                      <a:srgbClr val="F5F5F5"/>
                    </a:solidFill>
                  </a:tcPr>
                </a:tc>
                <a:tc>
                  <a:txBody>
                    <a:bodyPr/>
                    <a:lstStyle/>
                    <a:p>
                      <a:pPr algn="r" fontAlgn="ctr"/>
                      <a:r>
                        <a:rPr lang="en-US" sz="1100">
                          <a:effectLst/>
                        </a:rPr>
                        <a:t>93.480</a:t>
                      </a:r>
                    </a:p>
                  </a:txBody>
                  <a:tcPr anchor="ctr">
                    <a:lnL>
                      <a:noFill/>
                    </a:lnL>
                    <a:lnR>
                      <a:noFill/>
                    </a:lnR>
                    <a:lnT>
                      <a:noFill/>
                    </a:lnT>
                    <a:lnB>
                      <a:noFill/>
                    </a:lnB>
                    <a:solidFill>
                      <a:srgbClr val="F5F5F5"/>
                    </a:solidFill>
                  </a:tcPr>
                </a:tc>
                <a:tc>
                  <a:txBody>
                    <a:bodyPr/>
                    <a:lstStyle/>
                    <a:p>
                      <a:pPr algn="r" fontAlgn="ctr"/>
                      <a:r>
                        <a:rPr lang="en-US" sz="1100">
                          <a:effectLst/>
                        </a:rPr>
                        <a:t>0.000</a:t>
                      </a:r>
                    </a:p>
                  </a:txBody>
                  <a:tcPr anchor="ctr">
                    <a:lnL>
                      <a:noFill/>
                    </a:lnL>
                    <a:lnR>
                      <a:noFill/>
                    </a:lnR>
                    <a:lnT>
                      <a:noFill/>
                    </a:lnT>
                    <a:lnB>
                      <a:noFill/>
                    </a:lnB>
                    <a:solidFill>
                      <a:srgbClr val="F5F5F5"/>
                    </a:solidFill>
                  </a:tcPr>
                </a:tc>
                <a:tc>
                  <a:txBody>
                    <a:bodyPr/>
                    <a:lstStyle/>
                    <a:p>
                      <a:pPr algn="r" fontAlgn="ctr"/>
                      <a:r>
                        <a:rPr lang="en-US" sz="1100">
                          <a:effectLst/>
                        </a:rPr>
                        <a:t>2.975</a:t>
                      </a:r>
                    </a:p>
                  </a:txBody>
                  <a:tcPr anchor="ctr">
                    <a:lnL>
                      <a:noFill/>
                    </a:lnL>
                    <a:lnR>
                      <a:noFill/>
                    </a:lnR>
                    <a:lnT>
                      <a:noFill/>
                    </a:lnT>
                    <a:lnB>
                      <a:noFill/>
                    </a:lnB>
                    <a:solidFill>
                      <a:srgbClr val="F5F5F5"/>
                    </a:solidFill>
                  </a:tcPr>
                </a:tc>
                <a:tc>
                  <a:txBody>
                    <a:bodyPr/>
                    <a:lstStyle/>
                    <a:p>
                      <a:pPr algn="r" fontAlgn="ctr"/>
                      <a:r>
                        <a:rPr lang="en-US" sz="1100" dirty="0">
                          <a:effectLst/>
                        </a:rPr>
                        <a:t>3.102</a:t>
                      </a:r>
                    </a:p>
                  </a:txBody>
                  <a:tcPr anchor="ctr">
                    <a:lnL>
                      <a:noFill/>
                    </a:lnL>
                    <a:lnR>
                      <a:noFill/>
                    </a:lnR>
                    <a:lnT>
                      <a:noFill/>
                    </a:lnT>
                    <a:lnB>
                      <a:noFill/>
                    </a:lnB>
                    <a:solidFill>
                      <a:srgbClr val="F5F5F5"/>
                    </a:solidFill>
                  </a:tcPr>
                </a:tc>
                <a:extLst>
                  <a:ext uri="{0D108BD9-81ED-4DB2-BD59-A6C34878D82A}">
                    <a16:rowId xmlns:a16="http://schemas.microsoft.com/office/drawing/2014/main" val="1470462880"/>
                  </a:ext>
                </a:extLst>
              </a:tr>
            </a:tbl>
          </a:graphicData>
        </a:graphic>
      </p:graphicFrame>
      <p:graphicFrame>
        <p:nvGraphicFramePr>
          <p:cNvPr id="19" name="Table 18">
            <a:extLst>
              <a:ext uri="{FF2B5EF4-FFF2-40B4-BE49-F238E27FC236}">
                <a16:creationId xmlns:a16="http://schemas.microsoft.com/office/drawing/2014/main" id="{5213A1E8-2CD1-448D-99F0-B6C91EA7A12D}"/>
              </a:ext>
            </a:extLst>
          </p:cNvPr>
          <p:cNvGraphicFramePr>
            <a:graphicFrameLocks noGrp="1"/>
          </p:cNvGraphicFramePr>
          <p:nvPr>
            <p:extLst>
              <p:ext uri="{D42A27DB-BD31-4B8C-83A1-F6EECF244321}">
                <p14:modId xmlns:p14="http://schemas.microsoft.com/office/powerpoint/2010/main" val="1514851971"/>
              </p:ext>
            </p:extLst>
          </p:nvPr>
        </p:nvGraphicFramePr>
        <p:xfrm>
          <a:off x="264680" y="5346900"/>
          <a:ext cx="5082308" cy="1036320"/>
        </p:xfrm>
        <a:graphic>
          <a:graphicData uri="http://schemas.openxmlformats.org/drawingml/2006/table">
            <a:tbl>
              <a:tblPr/>
              <a:tblGrid>
                <a:gridCol w="1270577">
                  <a:extLst>
                    <a:ext uri="{9D8B030D-6E8A-4147-A177-3AD203B41FA5}">
                      <a16:colId xmlns:a16="http://schemas.microsoft.com/office/drawing/2014/main" val="3320714392"/>
                    </a:ext>
                  </a:extLst>
                </a:gridCol>
                <a:gridCol w="1270577">
                  <a:extLst>
                    <a:ext uri="{9D8B030D-6E8A-4147-A177-3AD203B41FA5}">
                      <a16:colId xmlns:a16="http://schemas.microsoft.com/office/drawing/2014/main" val="3559342330"/>
                    </a:ext>
                  </a:extLst>
                </a:gridCol>
                <a:gridCol w="1270577">
                  <a:extLst>
                    <a:ext uri="{9D8B030D-6E8A-4147-A177-3AD203B41FA5}">
                      <a16:colId xmlns:a16="http://schemas.microsoft.com/office/drawing/2014/main" val="448213077"/>
                    </a:ext>
                  </a:extLst>
                </a:gridCol>
                <a:gridCol w="1270577">
                  <a:extLst>
                    <a:ext uri="{9D8B030D-6E8A-4147-A177-3AD203B41FA5}">
                      <a16:colId xmlns:a16="http://schemas.microsoft.com/office/drawing/2014/main" val="2993817614"/>
                    </a:ext>
                  </a:extLst>
                </a:gridCol>
              </a:tblGrid>
              <a:tr h="243664">
                <a:tc>
                  <a:txBody>
                    <a:bodyPr/>
                    <a:lstStyle/>
                    <a:p>
                      <a:pPr algn="r" fontAlgn="ctr"/>
                      <a:r>
                        <a:rPr lang="en-US" sz="1100" b="1" dirty="0">
                          <a:effectLst/>
                        </a:rPr>
                        <a:t>Omnibus:</a:t>
                      </a:r>
                    </a:p>
                  </a:txBody>
                  <a:tcPr anchor="ctr">
                    <a:lnL>
                      <a:noFill/>
                    </a:lnL>
                    <a:lnR>
                      <a:noFill/>
                    </a:lnR>
                    <a:lnT>
                      <a:noFill/>
                    </a:lnT>
                    <a:lnB>
                      <a:noFill/>
                    </a:lnB>
                    <a:solidFill>
                      <a:srgbClr val="F5F5F5"/>
                    </a:solidFill>
                  </a:tcPr>
                </a:tc>
                <a:tc>
                  <a:txBody>
                    <a:bodyPr/>
                    <a:lstStyle/>
                    <a:p>
                      <a:pPr algn="r" fontAlgn="ctr"/>
                      <a:r>
                        <a:rPr lang="en-US" sz="1100">
                          <a:effectLst/>
                        </a:rPr>
                        <a:t>5913.164</a:t>
                      </a:r>
                    </a:p>
                  </a:txBody>
                  <a:tcPr anchor="ctr">
                    <a:lnL>
                      <a:noFill/>
                    </a:lnL>
                    <a:lnR>
                      <a:noFill/>
                    </a:lnR>
                    <a:lnT>
                      <a:noFill/>
                    </a:lnT>
                    <a:lnB>
                      <a:noFill/>
                    </a:lnB>
                    <a:solidFill>
                      <a:srgbClr val="F5F5F5"/>
                    </a:solidFill>
                  </a:tcPr>
                </a:tc>
                <a:tc>
                  <a:txBody>
                    <a:bodyPr/>
                    <a:lstStyle/>
                    <a:p>
                      <a:pPr algn="r" fontAlgn="ctr"/>
                      <a:r>
                        <a:rPr lang="en-US" sz="1100" b="1">
                          <a:effectLst/>
                        </a:rPr>
                        <a:t>Durbin-Watson:</a:t>
                      </a:r>
                    </a:p>
                  </a:txBody>
                  <a:tcPr anchor="ctr">
                    <a:lnL>
                      <a:noFill/>
                    </a:lnL>
                    <a:lnR>
                      <a:noFill/>
                    </a:lnR>
                    <a:lnT>
                      <a:noFill/>
                    </a:lnT>
                    <a:lnB>
                      <a:noFill/>
                    </a:lnB>
                    <a:solidFill>
                      <a:srgbClr val="F5F5F5"/>
                    </a:solidFill>
                  </a:tcPr>
                </a:tc>
                <a:tc>
                  <a:txBody>
                    <a:bodyPr/>
                    <a:lstStyle/>
                    <a:p>
                      <a:pPr algn="r" fontAlgn="ctr"/>
                      <a:r>
                        <a:rPr lang="en-US" sz="1100">
                          <a:effectLst/>
                        </a:rPr>
                        <a:t>1.855</a:t>
                      </a:r>
                    </a:p>
                  </a:txBody>
                  <a:tcPr anchor="ctr">
                    <a:lnL>
                      <a:noFill/>
                    </a:lnL>
                    <a:lnR>
                      <a:noFill/>
                    </a:lnR>
                    <a:lnT>
                      <a:noFill/>
                    </a:lnT>
                    <a:lnB>
                      <a:noFill/>
                    </a:lnB>
                    <a:solidFill>
                      <a:srgbClr val="F5F5F5"/>
                    </a:solidFill>
                  </a:tcPr>
                </a:tc>
                <a:extLst>
                  <a:ext uri="{0D108BD9-81ED-4DB2-BD59-A6C34878D82A}">
                    <a16:rowId xmlns:a16="http://schemas.microsoft.com/office/drawing/2014/main" val="3741060533"/>
                  </a:ext>
                </a:extLst>
              </a:tr>
              <a:tr h="243664">
                <a:tc>
                  <a:txBody>
                    <a:bodyPr/>
                    <a:lstStyle/>
                    <a:p>
                      <a:pPr algn="r" fontAlgn="ctr"/>
                      <a:r>
                        <a:rPr lang="en-US" sz="1100" b="1" dirty="0">
                          <a:effectLst/>
                        </a:rPr>
                        <a:t>Prob(Omnibus):</a:t>
                      </a:r>
                    </a:p>
                  </a:txBody>
                  <a:tcPr anchor="ctr">
                    <a:lnL>
                      <a:noFill/>
                    </a:lnL>
                    <a:lnR>
                      <a:noFill/>
                    </a:lnR>
                    <a:lnT>
                      <a:noFill/>
                    </a:lnT>
                    <a:lnB>
                      <a:noFill/>
                    </a:lnB>
                    <a:solidFill>
                      <a:srgbClr val="FFFFFF"/>
                    </a:solidFill>
                  </a:tcPr>
                </a:tc>
                <a:tc>
                  <a:txBody>
                    <a:bodyPr/>
                    <a:lstStyle/>
                    <a:p>
                      <a:pPr algn="r" fontAlgn="ctr"/>
                      <a:r>
                        <a:rPr lang="en-US" sz="1100">
                          <a:effectLst/>
                        </a:rPr>
                        <a:t>0.000</a:t>
                      </a:r>
                    </a:p>
                  </a:txBody>
                  <a:tcPr anchor="ctr">
                    <a:lnL>
                      <a:noFill/>
                    </a:lnL>
                    <a:lnR>
                      <a:noFill/>
                    </a:lnR>
                    <a:lnT>
                      <a:noFill/>
                    </a:lnT>
                    <a:lnB>
                      <a:noFill/>
                    </a:lnB>
                    <a:solidFill>
                      <a:srgbClr val="FFFFFF"/>
                    </a:solidFill>
                  </a:tcPr>
                </a:tc>
                <a:tc>
                  <a:txBody>
                    <a:bodyPr/>
                    <a:lstStyle/>
                    <a:p>
                      <a:pPr algn="r" fontAlgn="ctr"/>
                      <a:r>
                        <a:rPr lang="en-US" sz="1100" b="1">
                          <a:effectLst/>
                        </a:rPr>
                        <a:t>Jarque-Bera (JB):</a:t>
                      </a:r>
                    </a:p>
                  </a:txBody>
                  <a:tcPr anchor="ctr">
                    <a:lnL>
                      <a:noFill/>
                    </a:lnL>
                    <a:lnR>
                      <a:noFill/>
                    </a:lnR>
                    <a:lnT>
                      <a:noFill/>
                    </a:lnT>
                    <a:lnB>
                      <a:noFill/>
                    </a:lnB>
                    <a:solidFill>
                      <a:srgbClr val="FFFFFF"/>
                    </a:solidFill>
                  </a:tcPr>
                </a:tc>
                <a:tc>
                  <a:txBody>
                    <a:bodyPr/>
                    <a:lstStyle/>
                    <a:p>
                      <a:pPr algn="r" fontAlgn="ctr"/>
                      <a:r>
                        <a:rPr lang="en-US" sz="1100">
                          <a:effectLst/>
                        </a:rPr>
                        <a:t>3746728.411</a:t>
                      </a:r>
                    </a:p>
                  </a:txBody>
                  <a:tcPr anchor="ctr">
                    <a:lnL>
                      <a:noFill/>
                    </a:lnL>
                    <a:lnR>
                      <a:noFill/>
                    </a:lnR>
                    <a:lnT>
                      <a:noFill/>
                    </a:lnT>
                    <a:lnB>
                      <a:noFill/>
                    </a:lnB>
                    <a:solidFill>
                      <a:srgbClr val="FFFFFF"/>
                    </a:solidFill>
                  </a:tcPr>
                </a:tc>
                <a:extLst>
                  <a:ext uri="{0D108BD9-81ED-4DB2-BD59-A6C34878D82A}">
                    <a16:rowId xmlns:a16="http://schemas.microsoft.com/office/drawing/2014/main" val="788439230"/>
                  </a:ext>
                </a:extLst>
              </a:tr>
              <a:tr h="243664">
                <a:tc>
                  <a:txBody>
                    <a:bodyPr/>
                    <a:lstStyle/>
                    <a:p>
                      <a:pPr algn="r" fontAlgn="ctr"/>
                      <a:r>
                        <a:rPr lang="en-US" sz="1100" b="1">
                          <a:effectLst/>
                        </a:rPr>
                        <a:t>Skew:</a:t>
                      </a:r>
                    </a:p>
                  </a:txBody>
                  <a:tcPr anchor="ctr">
                    <a:lnL>
                      <a:noFill/>
                    </a:lnL>
                    <a:lnR>
                      <a:noFill/>
                    </a:lnR>
                    <a:lnT>
                      <a:noFill/>
                    </a:lnT>
                    <a:lnB>
                      <a:noFill/>
                    </a:lnB>
                    <a:solidFill>
                      <a:srgbClr val="F5F5F5"/>
                    </a:solidFill>
                  </a:tcPr>
                </a:tc>
                <a:tc>
                  <a:txBody>
                    <a:bodyPr/>
                    <a:lstStyle/>
                    <a:p>
                      <a:pPr algn="r" fontAlgn="ctr"/>
                      <a:r>
                        <a:rPr lang="en-US" sz="1100">
                          <a:effectLst/>
                        </a:rPr>
                        <a:t>9.055</a:t>
                      </a:r>
                    </a:p>
                  </a:txBody>
                  <a:tcPr anchor="ctr">
                    <a:lnL>
                      <a:noFill/>
                    </a:lnL>
                    <a:lnR>
                      <a:noFill/>
                    </a:lnR>
                    <a:lnT>
                      <a:noFill/>
                    </a:lnT>
                    <a:lnB>
                      <a:noFill/>
                    </a:lnB>
                    <a:solidFill>
                      <a:srgbClr val="F5F5F5"/>
                    </a:solidFill>
                  </a:tcPr>
                </a:tc>
                <a:tc>
                  <a:txBody>
                    <a:bodyPr/>
                    <a:lstStyle/>
                    <a:p>
                      <a:pPr algn="r" fontAlgn="ctr"/>
                      <a:r>
                        <a:rPr lang="en-US" sz="1100" b="1">
                          <a:effectLst/>
                        </a:rPr>
                        <a:t>Prob(JB):</a:t>
                      </a:r>
                    </a:p>
                  </a:txBody>
                  <a:tcPr anchor="ctr">
                    <a:lnL>
                      <a:noFill/>
                    </a:lnL>
                    <a:lnR>
                      <a:noFill/>
                    </a:lnR>
                    <a:lnT>
                      <a:noFill/>
                    </a:lnT>
                    <a:lnB>
                      <a:noFill/>
                    </a:lnB>
                    <a:solidFill>
                      <a:srgbClr val="F5F5F5"/>
                    </a:solidFill>
                  </a:tcPr>
                </a:tc>
                <a:tc>
                  <a:txBody>
                    <a:bodyPr/>
                    <a:lstStyle/>
                    <a:p>
                      <a:pPr algn="r" fontAlgn="ctr"/>
                      <a:r>
                        <a:rPr lang="en-US" sz="1100">
                          <a:effectLst/>
                        </a:rPr>
                        <a:t>0.00</a:t>
                      </a:r>
                    </a:p>
                  </a:txBody>
                  <a:tcPr anchor="ctr">
                    <a:lnL>
                      <a:noFill/>
                    </a:lnL>
                    <a:lnR>
                      <a:noFill/>
                    </a:lnR>
                    <a:lnT>
                      <a:noFill/>
                    </a:lnT>
                    <a:lnB>
                      <a:noFill/>
                    </a:lnB>
                    <a:solidFill>
                      <a:srgbClr val="F5F5F5"/>
                    </a:solidFill>
                  </a:tcPr>
                </a:tc>
                <a:extLst>
                  <a:ext uri="{0D108BD9-81ED-4DB2-BD59-A6C34878D82A}">
                    <a16:rowId xmlns:a16="http://schemas.microsoft.com/office/drawing/2014/main" val="524460724"/>
                  </a:ext>
                </a:extLst>
              </a:tr>
              <a:tr h="243664">
                <a:tc>
                  <a:txBody>
                    <a:bodyPr/>
                    <a:lstStyle/>
                    <a:p>
                      <a:pPr algn="r" fontAlgn="ctr"/>
                      <a:r>
                        <a:rPr lang="en-US" sz="1100" b="1">
                          <a:effectLst/>
                        </a:rPr>
                        <a:t>Kurtosis:</a:t>
                      </a:r>
                    </a:p>
                  </a:txBody>
                  <a:tcPr anchor="ctr">
                    <a:lnL>
                      <a:noFill/>
                    </a:lnL>
                    <a:lnR>
                      <a:noFill/>
                    </a:lnR>
                    <a:lnT>
                      <a:noFill/>
                    </a:lnT>
                    <a:lnB>
                      <a:noFill/>
                    </a:lnB>
                    <a:solidFill>
                      <a:srgbClr val="FFFFFF"/>
                    </a:solidFill>
                  </a:tcPr>
                </a:tc>
                <a:tc>
                  <a:txBody>
                    <a:bodyPr/>
                    <a:lstStyle/>
                    <a:p>
                      <a:pPr algn="r" fontAlgn="ctr"/>
                      <a:r>
                        <a:rPr lang="en-US" sz="1100">
                          <a:effectLst/>
                        </a:rPr>
                        <a:t>153.195</a:t>
                      </a:r>
                    </a:p>
                  </a:txBody>
                  <a:tcPr anchor="ctr">
                    <a:lnL>
                      <a:noFill/>
                    </a:lnL>
                    <a:lnR>
                      <a:noFill/>
                    </a:lnR>
                    <a:lnT>
                      <a:noFill/>
                    </a:lnT>
                    <a:lnB>
                      <a:noFill/>
                    </a:lnB>
                    <a:solidFill>
                      <a:srgbClr val="FFFFFF"/>
                    </a:solidFill>
                  </a:tcPr>
                </a:tc>
                <a:tc>
                  <a:txBody>
                    <a:bodyPr/>
                    <a:lstStyle/>
                    <a:p>
                      <a:pPr algn="r" fontAlgn="ctr"/>
                      <a:r>
                        <a:rPr lang="en-US" sz="1100" b="1" dirty="0">
                          <a:effectLst/>
                        </a:rPr>
                        <a:t>Cond. No.</a:t>
                      </a:r>
                    </a:p>
                  </a:txBody>
                  <a:tcPr anchor="ctr">
                    <a:lnL>
                      <a:noFill/>
                    </a:lnL>
                    <a:lnR>
                      <a:noFill/>
                    </a:lnR>
                    <a:lnT>
                      <a:noFill/>
                    </a:lnT>
                    <a:lnB>
                      <a:noFill/>
                    </a:lnB>
                    <a:solidFill>
                      <a:srgbClr val="FFFFFF"/>
                    </a:solidFill>
                  </a:tcPr>
                </a:tc>
                <a:tc>
                  <a:txBody>
                    <a:bodyPr/>
                    <a:lstStyle/>
                    <a:p>
                      <a:pPr algn="r" fontAlgn="ctr"/>
                      <a:r>
                        <a:rPr lang="en-US" sz="1100" dirty="0">
                          <a:effectLst/>
                        </a:rPr>
                        <a:t>780.</a:t>
                      </a:r>
                    </a:p>
                  </a:txBody>
                  <a:tcPr anchor="ctr">
                    <a:lnL>
                      <a:noFill/>
                    </a:lnL>
                    <a:lnR>
                      <a:noFill/>
                    </a:lnR>
                    <a:lnT>
                      <a:noFill/>
                    </a:lnT>
                    <a:lnB>
                      <a:noFill/>
                    </a:lnB>
                    <a:solidFill>
                      <a:srgbClr val="FFFFFF"/>
                    </a:solidFill>
                  </a:tcPr>
                </a:tc>
                <a:extLst>
                  <a:ext uri="{0D108BD9-81ED-4DB2-BD59-A6C34878D82A}">
                    <a16:rowId xmlns:a16="http://schemas.microsoft.com/office/drawing/2014/main" val="82169505"/>
                  </a:ext>
                </a:extLst>
              </a:tr>
            </a:tbl>
          </a:graphicData>
        </a:graphic>
      </p:graphicFrame>
      <p:sp>
        <p:nvSpPr>
          <p:cNvPr id="20" name="Rectangle 4">
            <a:extLst>
              <a:ext uri="{FF2B5EF4-FFF2-40B4-BE49-F238E27FC236}">
                <a16:creationId xmlns:a16="http://schemas.microsoft.com/office/drawing/2014/main" id="{B362D2E5-0150-4321-9552-C6F63466FE83}"/>
              </a:ext>
            </a:extLst>
          </p:cNvPr>
          <p:cNvSpPr>
            <a:spLocks noChangeArrowheads="1"/>
          </p:cNvSpPr>
          <p:nvPr/>
        </p:nvSpPr>
        <p:spPr bwMode="auto">
          <a:xfrm>
            <a:off x="838200" y="3270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E295E081-ACB1-4BB0-B9B3-F2C1B74F90A7}"/>
              </a:ext>
            </a:extLst>
          </p:cNvPr>
          <p:cNvSpPr txBox="1"/>
          <p:nvPr/>
        </p:nvSpPr>
        <p:spPr>
          <a:xfrm>
            <a:off x="162493" y="890046"/>
            <a:ext cx="4904807" cy="553998"/>
          </a:xfrm>
          <a:prstGeom prst="rect">
            <a:avLst/>
          </a:prstGeom>
          <a:noFill/>
        </p:spPr>
        <p:txBody>
          <a:bodyPr wrap="square" rtlCol="0">
            <a:spAutoFit/>
          </a:bodyPr>
          <a:lstStyle/>
          <a:p>
            <a:r>
              <a:rPr lang="en-US" dirty="0"/>
              <a:t>Model 1: Original Data, Count of Instructional Staff</a:t>
            </a:r>
          </a:p>
          <a:p>
            <a:r>
              <a:rPr lang="en-US" sz="1200" dirty="0">
                <a:latin typeface="+mj-lt"/>
              </a:rPr>
              <a:t>Formula: COMPS_TOTAL ~ IS_TOTAL_COUNT</a:t>
            </a:r>
          </a:p>
        </p:txBody>
      </p:sp>
      <p:pic>
        <p:nvPicPr>
          <p:cNvPr id="21506" name="Picture 2">
            <a:extLst>
              <a:ext uri="{FF2B5EF4-FFF2-40B4-BE49-F238E27FC236}">
                <a16:creationId xmlns:a16="http://schemas.microsoft.com/office/drawing/2014/main" id="{D117BE82-ABF2-49F6-85C3-034C758AA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8737" y="979663"/>
            <a:ext cx="6538583" cy="5216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110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EBDB-C866-433B-806C-D61548B0BA2B}"/>
              </a:ext>
            </a:extLst>
          </p:cNvPr>
          <p:cNvSpPr>
            <a:spLocks noGrp="1"/>
          </p:cNvSpPr>
          <p:nvPr>
            <p:ph type="title"/>
          </p:nvPr>
        </p:nvSpPr>
        <p:spPr>
          <a:xfrm>
            <a:off x="182880" y="182880"/>
            <a:ext cx="4477086" cy="449302"/>
          </a:xfrm>
        </p:spPr>
        <p:txBody>
          <a:bodyPr/>
          <a:lstStyle/>
          <a:p>
            <a:r>
              <a:rPr lang="en-US" sz="3600" dirty="0">
                <a:latin typeface="+mn-lt"/>
              </a:rPr>
              <a:t>Regression Results</a:t>
            </a:r>
            <a:endParaRPr lang="en-US" sz="2800" dirty="0"/>
          </a:p>
        </p:txBody>
      </p:sp>
      <p:graphicFrame>
        <p:nvGraphicFramePr>
          <p:cNvPr id="9" name="Content Placeholder 8">
            <a:extLst>
              <a:ext uri="{FF2B5EF4-FFF2-40B4-BE49-F238E27FC236}">
                <a16:creationId xmlns:a16="http://schemas.microsoft.com/office/drawing/2014/main" id="{B56FD259-B0F0-4442-AF97-4C5E3D6DE0AC}"/>
              </a:ext>
            </a:extLst>
          </p:cNvPr>
          <p:cNvGraphicFramePr>
            <a:graphicFrameLocks noGrp="1"/>
          </p:cNvGraphicFramePr>
          <p:nvPr>
            <p:ph idx="1"/>
            <p:extLst>
              <p:ext uri="{D42A27DB-BD31-4B8C-83A1-F6EECF244321}">
                <p14:modId xmlns:p14="http://schemas.microsoft.com/office/powerpoint/2010/main" val="3837550109"/>
              </p:ext>
            </p:extLst>
          </p:nvPr>
        </p:nvGraphicFramePr>
        <p:xfrm>
          <a:off x="165956" y="1452062"/>
          <a:ext cx="5175664" cy="2558509"/>
        </p:xfrm>
        <a:graphic>
          <a:graphicData uri="http://schemas.openxmlformats.org/drawingml/2006/table">
            <a:tbl>
              <a:tblPr/>
              <a:tblGrid>
                <a:gridCol w="1293916">
                  <a:extLst>
                    <a:ext uri="{9D8B030D-6E8A-4147-A177-3AD203B41FA5}">
                      <a16:colId xmlns:a16="http://schemas.microsoft.com/office/drawing/2014/main" val="44193580"/>
                    </a:ext>
                  </a:extLst>
                </a:gridCol>
                <a:gridCol w="1293916">
                  <a:extLst>
                    <a:ext uri="{9D8B030D-6E8A-4147-A177-3AD203B41FA5}">
                      <a16:colId xmlns:a16="http://schemas.microsoft.com/office/drawing/2014/main" val="2516191011"/>
                    </a:ext>
                  </a:extLst>
                </a:gridCol>
                <a:gridCol w="1293916">
                  <a:extLst>
                    <a:ext uri="{9D8B030D-6E8A-4147-A177-3AD203B41FA5}">
                      <a16:colId xmlns:a16="http://schemas.microsoft.com/office/drawing/2014/main" val="1076667274"/>
                    </a:ext>
                  </a:extLst>
                </a:gridCol>
                <a:gridCol w="1293916">
                  <a:extLst>
                    <a:ext uri="{9D8B030D-6E8A-4147-A177-3AD203B41FA5}">
                      <a16:colId xmlns:a16="http://schemas.microsoft.com/office/drawing/2014/main" val="2217287769"/>
                    </a:ext>
                  </a:extLst>
                </a:gridCol>
              </a:tblGrid>
              <a:tr h="270871">
                <a:tc gridSpan="4">
                  <a:txBody>
                    <a:bodyPr/>
                    <a:lstStyle/>
                    <a:p>
                      <a:r>
                        <a:rPr lang="en-US" sz="1100" dirty="0"/>
                        <a:t>OLS Regression Results</a:t>
                      </a:r>
                    </a:p>
                  </a:txBody>
                  <a:tcPr marL="100584" marR="100584" marT="37892" marB="37892" anchor="c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7680750"/>
                  </a:ext>
                </a:extLst>
              </a:tr>
              <a:tr h="254182">
                <a:tc>
                  <a:txBody>
                    <a:bodyPr/>
                    <a:lstStyle/>
                    <a:p>
                      <a:pPr algn="r" fontAlgn="ctr"/>
                      <a:r>
                        <a:rPr lang="en-US" sz="1100" b="1" dirty="0">
                          <a:effectLst/>
                        </a:rPr>
                        <a:t>Dep. Variable:</a:t>
                      </a:r>
                    </a:p>
                  </a:txBody>
                  <a:tcPr marL="60785" marR="60785" marT="30393" marB="30393" anchor="ctr">
                    <a:lnL>
                      <a:noFill/>
                    </a:lnL>
                    <a:lnR>
                      <a:noFill/>
                    </a:lnR>
                    <a:lnB>
                      <a:noFill/>
                    </a:lnB>
                    <a:solidFill>
                      <a:srgbClr val="F5F5F5"/>
                    </a:solidFill>
                  </a:tcPr>
                </a:tc>
                <a:tc>
                  <a:txBody>
                    <a:bodyPr/>
                    <a:lstStyle/>
                    <a:p>
                      <a:pPr algn="r" fontAlgn="ctr"/>
                      <a:r>
                        <a:rPr lang="en-US" sz="1100">
                          <a:effectLst/>
                        </a:rPr>
                        <a:t>COMPS_TOTAL</a:t>
                      </a:r>
                    </a:p>
                  </a:txBody>
                  <a:tcPr marL="60785" marR="60785" marT="30393" marB="30393" anchor="ctr">
                    <a:lnL>
                      <a:noFill/>
                    </a:lnL>
                    <a:lnR>
                      <a:noFill/>
                    </a:lnR>
                    <a:lnT>
                      <a:noFill/>
                    </a:lnT>
                    <a:lnB>
                      <a:noFill/>
                    </a:lnB>
                    <a:solidFill>
                      <a:srgbClr val="F5F5F5"/>
                    </a:solidFill>
                  </a:tcPr>
                </a:tc>
                <a:tc>
                  <a:txBody>
                    <a:bodyPr/>
                    <a:lstStyle/>
                    <a:p>
                      <a:pPr algn="r" fontAlgn="ctr"/>
                      <a:r>
                        <a:rPr lang="en-US" sz="1100" b="1">
                          <a:effectLst/>
                        </a:rPr>
                        <a:t>R-squared:</a:t>
                      </a:r>
                    </a:p>
                  </a:txBody>
                  <a:tcPr marL="60785" marR="60785" marT="30393" marB="30393" anchor="ctr">
                    <a:lnL>
                      <a:noFill/>
                    </a:lnL>
                    <a:lnR>
                      <a:noFill/>
                    </a:lnR>
                    <a:lnT>
                      <a:noFill/>
                    </a:lnT>
                    <a:lnB>
                      <a:noFill/>
                    </a:lnB>
                    <a:solidFill>
                      <a:srgbClr val="F5F5F5"/>
                    </a:solidFill>
                  </a:tcPr>
                </a:tc>
                <a:tc>
                  <a:txBody>
                    <a:bodyPr/>
                    <a:lstStyle/>
                    <a:p>
                      <a:pPr algn="r" fontAlgn="ctr"/>
                      <a:r>
                        <a:rPr lang="en-US" sz="1100">
                          <a:effectLst/>
                        </a:rPr>
                        <a:t>0.749</a:t>
                      </a:r>
                    </a:p>
                  </a:txBody>
                  <a:tcPr marL="60785" marR="60785" marT="30393" marB="30393" anchor="ctr">
                    <a:lnL>
                      <a:noFill/>
                    </a:lnL>
                    <a:lnR>
                      <a:noFill/>
                    </a:lnR>
                    <a:lnT>
                      <a:noFill/>
                    </a:lnT>
                    <a:lnB>
                      <a:noFill/>
                    </a:lnB>
                    <a:solidFill>
                      <a:srgbClr val="F5F5F5"/>
                    </a:solidFill>
                  </a:tcPr>
                </a:tc>
                <a:extLst>
                  <a:ext uri="{0D108BD9-81ED-4DB2-BD59-A6C34878D82A}">
                    <a16:rowId xmlns:a16="http://schemas.microsoft.com/office/drawing/2014/main" val="2909569541"/>
                  </a:ext>
                </a:extLst>
              </a:tr>
              <a:tr h="254182">
                <a:tc>
                  <a:txBody>
                    <a:bodyPr/>
                    <a:lstStyle/>
                    <a:p>
                      <a:pPr algn="r" fontAlgn="ctr"/>
                      <a:r>
                        <a:rPr lang="en-US" sz="1100" b="1">
                          <a:effectLst/>
                        </a:rPr>
                        <a:t>Model:</a:t>
                      </a:r>
                    </a:p>
                  </a:txBody>
                  <a:tcPr marL="60785" marR="60785" marT="30393" marB="30393" anchor="ctr">
                    <a:lnL>
                      <a:noFill/>
                    </a:lnL>
                    <a:lnR>
                      <a:noFill/>
                    </a:lnR>
                    <a:lnT>
                      <a:noFill/>
                    </a:lnT>
                    <a:lnB>
                      <a:noFill/>
                    </a:lnB>
                    <a:solidFill>
                      <a:srgbClr val="FFFFFF"/>
                    </a:solidFill>
                  </a:tcPr>
                </a:tc>
                <a:tc>
                  <a:txBody>
                    <a:bodyPr/>
                    <a:lstStyle/>
                    <a:p>
                      <a:pPr algn="r" fontAlgn="ctr"/>
                      <a:r>
                        <a:rPr lang="en-US" sz="1100">
                          <a:effectLst/>
                        </a:rPr>
                        <a:t>OLS</a:t>
                      </a:r>
                    </a:p>
                  </a:txBody>
                  <a:tcPr marL="60785" marR="60785" marT="30393" marB="30393" anchor="ctr">
                    <a:lnL>
                      <a:noFill/>
                    </a:lnL>
                    <a:lnR>
                      <a:noFill/>
                    </a:lnR>
                    <a:lnT>
                      <a:noFill/>
                    </a:lnT>
                    <a:lnB>
                      <a:noFill/>
                    </a:lnB>
                    <a:solidFill>
                      <a:srgbClr val="FFFFFF"/>
                    </a:solidFill>
                  </a:tcPr>
                </a:tc>
                <a:tc>
                  <a:txBody>
                    <a:bodyPr/>
                    <a:lstStyle/>
                    <a:p>
                      <a:pPr algn="r" fontAlgn="ctr"/>
                      <a:r>
                        <a:rPr lang="en-US" sz="1100" b="1">
                          <a:effectLst/>
                        </a:rPr>
                        <a:t>Adj. R-squared:</a:t>
                      </a:r>
                    </a:p>
                  </a:txBody>
                  <a:tcPr marL="60785" marR="60785" marT="30393" marB="30393" anchor="ctr">
                    <a:lnL>
                      <a:noFill/>
                    </a:lnL>
                    <a:lnR>
                      <a:noFill/>
                    </a:lnR>
                    <a:lnT>
                      <a:noFill/>
                    </a:lnT>
                    <a:lnB>
                      <a:noFill/>
                    </a:lnB>
                    <a:solidFill>
                      <a:srgbClr val="FFFFFF"/>
                    </a:solidFill>
                  </a:tcPr>
                </a:tc>
                <a:tc>
                  <a:txBody>
                    <a:bodyPr/>
                    <a:lstStyle/>
                    <a:p>
                      <a:pPr algn="r" fontAlgn="ctr"/>
                      <a:r>
                        <a:rPr lang="en-US" sz="1100" dirty="0">
                          <a:effectLst/>
                        </a:rPr>
                        <a:t>0.749</a:t>
                      </a:r>
                    </a:p>
                  </a:txBody>
                  <a:tcPr marL="60785" marR="60785" marT="30393" marB="30393" anchor="ctr">
                    <a:lnL>
                      <a:noFill/>
                    </a:lnL>
                    <a:lnR>
                      <a:noFill/>
                    </a:lnR>
                    <a:lnT>
                      <a:noFill/>
                    </a:lnT>
                    <a:lnB>
                      <a:noFill/>
                    </a:lnB>
                    <a:solidFill>
                      <a:srgbClr val="FFFFFF"/>
                    </a:solidFill>
                  </a:tcPr>
                </a:tc>
                <a:extLst>
                  <a:ext uri="{0D108BD9-81ED-4DB2-BD59-A6C34878D82A}">
                    <a16:rowId xmlns:a16="http://schemas.microsoft.com/office/drawing/2014/main" val="3990727823"/>
                  </a:ext>
                </a:extLst>
              </a:tr>
              <a:tr h="254182">
                <a:tc>
                  <a:txBody>
                    <a:bodyPr/>
                    <a:lstStyle/>
                    <a:p>
                      <a:pPr algn="r" fontAlgn="ctr"/>
                      <a:r>
                        <a:rPr lang="en-US" sz="1100" b="1">
                          <a:effectLst/>
                        </a:rPr>
                        <a:t>Method:</a:t>
                      </a:r>
                    </a:p>
                  </a:txBody>
                  <a:tcPr marL="60785" marR="60785" marT="30393" marB="30393" anchor="ctr">
                    <a:lnL>
                      <a:noFill/>
                    </a:lnL>
                    <a:lnR>
                      <a:noFill/>
                    </a:lnR>
                    <a:lnT>
                      <a:noFill/>
                    </a:lnT>
                    <a:lnB>
                      <a:noFill/>
                    </a:lnB>
                    <a:solidFill>
                      <a:srgbClr val="F5F5F5"/>
                    </a:solidFill>
                  </a:tcPr>
                </a:tc>
                <a:tc>
                  <a:txBody>
                    <a:bodyPr/>
                    <a:lstStyle/>
                    <a:p>
                      <a:pPr algn="r" fontAlgn="ctr"/>
                      <a:r>
                        <a:rPr lang="en-US" sz="1100">
                          <a:effectLst/>
                        </a:rPr>
                        <a:t>Least Squares</a:t>
                      </a:r>
                    </a:p>
                  </a:txBody>
                  <a:tcPr marL="60785" marR="60785" marT="30393" marB="30393" anchor="ctr">
                    <a:lnL>
                      <a:noFill/>
                    </a:lnL>
                    <a:lnR>
                      <a:noFill/>
                    </a:lnR>
                    <a:lnT>
                      <a:noFill/>
                    </a:lnT>
                    <a:lnB>
                      <a:noFill/>
                    </a:lnB>
                    <a:solidFill>
                      <a:srgbClr val="F5F5F5"/>
                    </a:solidFill>
                  </a:tcPr>
                </a:tc>
                <a:tc>
                  <a:txBody>
                    <a:bodyPr/>
                    <a:lstStyle/>
                    <a:p>
                      <a:pPr algn="r" fontAlgn="ctr"/>
                      <a:r>
                        <a:rPr lang="en-US" sz="1100" b="1">
                          <a:effectLst/>
                        </a:rPr>
                        <a:t>F-statistic:</a:t>
                      </a:r>
                    </a:p>
                  </a:txBody>
                  <a:tcPr marL="60785" marR="60785" marT="30393" marB="30393" anchor="ctr">
                    <a:lnL>
                      <a:noFill/>
                    </a:lnL>
                    <a:lnR>
                      <a:noFill/>
                    </a:lnR>
                    <a:lnT>
                      <a:noFill/>
                    </a:lnT>
                    <a:lnB>
                      <a:noFill/>
                    </a:lnB>
                    <a:solidFill>
                      <a:srgbClr val="F5F5F5"/>
                    </a:solidFill>
                  </a:tcPr>
                </a:tc>
                <a:tc>
                  <a:txBody>
                    <a:bodyPr/>
                    <a:lstStyle/>
                    <a:p>
                      <a:pPr algn="r" fontAlgn="ctr"/>
                      <a:r>
                        <a:rPr lang="en-US" sz="1100">
                          <a:effectLst/>
                        </a:rPr>
                        <a:t>1.173e+04</a:t>
                      </a:r>
                    </a:p>
                  </a:txBody>
                  <a:tcPr marL="60785" marR="60785" marT="30393" marB="30393" anchor="ctr">
                    <a:lnL>
                      <a:noFill/>
                    </a:lnL>
                    <a:lnR>
                      <a:noFill/>
                    </a:lnR>
                    <a:lnT>
                      <a:noFill/>
                    </a:lnT>
                    <a:lnB>
                      <a:noFill/>
                    </a:lnB>
                    <a:solidFill>
                      <a:srgbClr val="F5F5F5"/>
                    </a:solidFill>
                  </a:tcPr>
                </a:tc>
                <a:extLst>
                  <a:ext uri="{0D108BD9-81ED-4DB2-BD59-A6C34878D82A}">
                    <a16:rowId xmlns:a16="http://schemas.microsoft.com/office/drawing/2014/main" val="4004036901"/>
                  </a:ext>
                </a:extLst>
              </a:tr>
              <a:tr h="254182">
                <a:tc>
                  <a:txBody>
                    <a:bodyPr/>
                    <a:lstStyle/>
                    <a:p>
                      <a:pPr algn="r" fontAlgn="ctr"/>
                      <a:r>
                        <a:rPr lang="en-US" sz="1100" b="1">
                          <a:effectLst/>
                        </a:rPr>
                        <a:t>Date:</a:t>
                      </a:r>
                    </a:p>
                  </a:txBody>
                  <a:tcPr marL="60785" marR="60785" marT="30393" marB="30393" anchor="ctr">
                    <a:lnL>
                      <a:noFill/>
                    </a:lnL>
                    <a:lnR>
                      <a:noFill/>
                    </a:lnR>
                    <a:lnT>
                      <a:noFill/>
                    </a:lnT>
                    <a:lnB>
                      <a:noFill/>
                    </a:lnB>
                    <a:solidFill>
                      <a:srgbClr val="FFFFFF"/>
                    </a:solidFill>
                  </a:tcPr>
                </a:tc>
                <a:tc>
                  <a:txBody>
                    <a:bodyPr/>
                    <a:lstStyle/>
                    <a:p>
                      <a:pPr algn="r" fontAlgn="ctr"/>
                      <a:r>
                        <a:rPr lang="en-US" sz="1100">
                          <a:effectLst/>
                        </a:rPr>
                        <a:t>Sun, 28 Feb 2021</a:t>
                      </a:r>
                    </a:p>
                  </a:txBody>
                  <a:tcPr marL="60785" marR="60785" marT="30393" marB="30393" anchor="ctr">
                    <a:lnL>
                      <a:noFill/>
                    </a:lnL>
                    <a:lnR>
                      <a:noFill/>
                    </a:lnR>
                    <a:lnT>
                      <a:noFill/>
                    </a:lnT>
                    <a:lnB>
                      <a:noFill/>
                    </a:lnB>
                    <a:solidFill>
                      <a:srgbClr val="FFFFFF"/>
                    </a:solidFill>
                  </a:tcPr>
                </a:tc>
                <a:tc>
                  <a:txBody>
                    <a:bodyPr/>
                    <a:lstStyle/>
                    <a:p>
                      <a:pPr algn="r" fontAlgn="ctr"/>
                      <a:r>
                        <a:rPr lang="en-US" sz="1100" b="1">
                          <a:effectLst/>
                        </a:rPr>
                        <a:t>Prob (F-statistic):</a:t>
                      </a:r>
                    </a:p>
                  </a:txBody>
                  <a:tcPr marL="60785" marR="60785" marT="30393" marB="30393" anchor="ctr">
                    <a:lnL>
                      <a:noFill/>
                    </a:lnL>
                    <a:lnR>
                      <a:noFill/>
                    </a:lnR>
                    <a:lnT>
                      <a:noFill/>
                    </a:lnT>
                    <a:lnB>
                      <a:noFill/>
                    </a:lnB>
                    <a:solidFill>
                      <a:srgbClr val="FFFFFF"/>
                    </a:solidFill>
                  </a:tcPr>
                </a:tc>
                <a:tc>
                  <a:txBody>
                    <a:bodyPr/>
                    <a:lstStyle/>
                    <a:p>
                      <a:pPr algn="r" fontAlgn="ctr"/>
                      <a:r>
                        <a:rPr lang="en-US" sz="1100">
                          <a:effectLst/>
                        </a:rPr>
                        <a:t>0.00</a:t>
                      </a:r>
                    </a:p>
                  </a:txBody>
                  <a:tcPr marL="60785" marR="60785" marT="30393" marB="30393" anchor="ctr">
                    <a:lnL>
                      <a:noFill/>
                    </a:lnL>
                    <a:lnR>
                      <a:noFill/>
                    </a:lnR>
                    <a:lnT>
                      <a:noFill/>
                    </a:lnT>
                    <a:lnB>
                      <a:noFill/>
                    </a:lnB>
                    <a:solidFill>
                      <a:srgbClr val="FFFFFF"/>
                    </a:solidFill>
                  </a:tcPr>
                </a:tc>
                <a:extLst>
                  <a:ext uri="{0D108BD9-81ED-4DB2-BD59-A6C34878D82A}">
                    <a16:rowId xmlns:a16="http://schemas.microsoft.com/office/drawing/2014/main" val="3020282157"/>
                  </a:ext>
                </a:extLst>
              </a:tr>
              <a:tr h="254182">
                <a:tc>
                  <a:txBody>
                    <a:bodyPr/>
                    <a:lstStyle/>
                    <a:p>
                      <a:pPr algn="r" fontAlgn="ctr"/>
                      <a:r>
                        <a:rPr lang="en-US" sz="1100" b="1">
                          <a:effectLst/>
                        </a:rPr>
                        <a:t>Time:</a:t>
                      </a:r>
                    </a:p>
                  </a:txBody>
                  <a:tcPr marL="60785" marR="60785" marT="30393" marB="30393" anchor="ctr">
                    <a:lnL>
                      <a:noFill/>
                    </a:lnL>
                    <a:lnR>
                      <a:noFill/>
                    </a:lnR>
                    <a:lnT>
                      <a:noFill/>
                    </a:lnT>
                    <a:lnB>
                      <a:noFill/>
                    </a:lnB>
                    <a:solidFill>
                      <a:srgbClr val="F5F5F5"/>
                    </a:solidFill>
                  </a:tcPr>
                </a:tc>
                <a:tc>
                  <a:txBody>
                    <a:bodyPr/>
                    <a:lstStyle/>
                    <a:p>
                      <a:pPr algn="r" fontAlgn="ctr"/>
                      <a:r>
                        <a:rPr lang="en-US" sz="1100">
                          <a:effectLst/>
                        </a:rPr>
                        <a:t>23:50:28</a:t>
                      </a:r>
                    </a:p>
                  </a:txBody>
                  <a:tcPr marL="60785" marR="60785" marT="30393" marB="30393" anchor="ctr">
                    <a:lnL>
                      <a:noFill/>
                    </a:lnL>
                    <a:lnR>
                      <a:noFill/>
                    </a:lnR>
                    <a:lnT>
                      <a:noFill/>
                    </a:lnT>
                    <a:lnB>
                      <a:noFill/>
                    </a:lnB>
                    <a:solidFill>
                      <a:srgbClr val="F5F5F5"/>
                    </a:solidFill>
                  </a:tcPr>
                </a:tc>
                <a:tc>
                  <a:txBody>
                    <a:bodyPr/>
                    <a:lstStyle/>
                    <a:p>
                      <a:pPr algn="r" fontAlgn="ctr"/>
                      <a:r>
                        <a:rPr lang="en-US" sz="1100" b="1">
                          <a:effectLst/>
                        </a:rPr>
                        <a:t>Log-Likelihood:</a:t>
                      </a:r>
                    </a:p>
                  </a:txBody>
                  <a:tcPr marL="60785" marR="60785" marT="30393" marB="30393" anchor="ctr">
                    <a:lnL>
                      <a:noFill/>
                    </a:lnL>
                    <a:lnR>
                      <a:noFill/>
                    </a:lnR>
                    <a:lnT>
                      <a:noFill/>
                    </a:lnT>
                    <a:lnB>
                      <a:noFill/>
                    </a:lnB>
                    <a:solidFill>
                      <a:srgbClr val="F5F5F5"/>
                    </a:solidFill>
                  </a:tcPr>
                </a:tc>
                <a:tc>
                  <a:txBody>
                    <a:bodyPr/>
                    <a:lstStyle/>
                    <a:p>
                      <a:pPr algn="r" fontAlgn="ctr"/>
                      <a:r>
                        <a:rPr lang="en-US" sz="1100">
                          <a:effectLst/>
                        </a:rPr>
                        <a:t>-1450.0</a:t>
                      </a:r>
                    </a:p>
                  </a:txBody>
                  <a:tcPr marL="60785" marR="60785" marT="30393" marB="30393" anchor="ctr">
                    <a:lnL>
                      <a:noFill/>
                    </a:lnL>
                    <a:lnR>
                      <a:noFill/>
                    </a:lnR>
                    <a:lnT>
                      <a:noFill/>
                    </a:lnT>
                    <a:lnB>
                      <a:noFill/>
                    </a:lnB>
                    <a:solidFill>
                      <a:srgbClr val="F5F5F5"/>
                    </a:solidFill>
                  </a:tcPr>
                </a:tc>
                <a:extLst>
                  <a:ext uri="{0D108BD9-81ED-4DB2-BD59-A6C34878D82A}">
                    <a16:rowId xmlns:a16="http://schemas.microsoft.com/office/drawing/2014/main" val="2363228649"/>
                  </a:ext>
                </a:extLst>
              </a:tr>
              <a:tr h="254182">
                <a:tc>
                  <a:txBody>
                    <a:bodyPr/>
                    <a:lstStyle/>
                    <a:p>
                      <a:pPr algn="r" fontAlgn="ctr"/>
                      <a:r>
                        <a:rPr lang="en-US" sz="1100" b="1">
                          <a:effectLst/>
                        </a:rPr>
                        <a:t>No. Observations:</a:t>
                      </a:r>
                    </a:p>
                  </a:txBody>
                  <a:tcPr marL="60785" marR="60785" marT="30393" marB="30393" anchor="ctr">
                    <a:lnL>
                      <a:noFill/>
                    </a:lnL>
                    <a:lnR>
                      <a:noFill/>
                    </a:lnR>
                    <a:lnT>
                      <a:noFill/>
                    </a:lnT>
                    <a:lnB>
                      <a:noFill/>
                    </a:lnB>
                    <a:solidFill>
                      <a:srgbClr val="FFFFFF"/>
                    </a:solidFill>
                  </a:tcPr>
                </a:tc>
                <a:tc>
                  <a:txBody>
                    <a:bodyPr/>
                    <a:lstStyle/>
                    <a:p>
                      <a:pPr algn="r" fontAlgn="ctr"/>
                      <a:r>
                        <a:rPr lang="en-US" sz="1100">
                          <a:effectLst/>
                        </a:rPr>
                        <a:t>3929</a:t>
                      </a:r>
                    </a:p>
                  </a:txBody>
                  <a:tcPr marL="60785" marR="60785" marT="30393" marB="30393" anchor="ctr">
                    <a:lnL>
                      <a:noFill/>
                    </a:lnL>
                    <a:lnR>
                      <a:noFill/>
                    </a:lnR>
                    <a:lnT>
                      <a:noFill/>
                    </a:lnT>
                    <a:lnB>
                      <a:noFill/>
                    </a:lnB>
                    <a:solidFill>
                      <a:srgbClr val="FFFFFF"/>
                    </a:solidFill>
                  </a:tcPr>
                </a:tc>
                <a:tc>
                  <a:txBody>
                    <a:bodyPr/>
                    <a:lstStyle/>
                    <a:p>
                      <a:pPr algn="r" fontAlgn="ctr"/>
                      <a:r>
                        <a:rPr lang="en-US" sz="1100" b="1">
                          <a:effectLst/>
                        </a:rPr>
                        <a:t>AIC:</a:t>
                      </a:r>
                    </a:p>
                  </a:txBody>
                  <a:tcPr marL="60785" marR="60785" marT="30393" marB="30393" anchor="ctr">
                    <a:lnL>
                      <a:noFill/>
                    </a:lnL>
                    <a:lnR>
                      <a:noFill/>
                    </a:lnR>
                    <a:lnT>
                      <a:noFill/>
                    </a:lnT>
                    <a:lnB>
                      <a:noFill/>
                    </a:lnB>
                    <a:solidFill>
                      <a:srgbClr val="FFFFFF"/>
                    </a:solidFill>
                  </a:tcPr>
                </a:tc>
                <a:tc>
                  <a:txBody>
                    <a:bodyPr/>
                    <a:lstStyle/>
                    <a:p>
                      <a:pPr algn="r" fontAlgn="ctr"/>
                      <a:r>
                        <a:rPr lang="en-US" sz="1100" dirty="0">
                          <a:effectLst/>
                        </a:rPr>
                        <a:t>2904.</a:t>
                      </a:r>
                    </a:p>
                  </a:txBody>
                  <a:tcPr marL="60785" marR="60785" marT="30393" marB="30393" anchor="ctr">
                    <a:lnL>
                      <a:noFill/>
                    </a:lnL>
                    <a:lnR>
                      <a:noFill/>
                    </a:lnR>
                    <a:lnT>
                      <a:noFill/>
                    </a:lnT>
                    <a:lnB>
                      <a:noFill/>
                    </a:lnB>
                    <a:solidFill>
                      <a:srgbClr val="FFFFFF"/>
                    </a:solidFill>
                  </a:tcPr>
                </a:tc>
                <a:extLst>
                  <a:ext uri="{0D108BD9-81ED-4DB2-BD59-A6C34878D82A}">
                    <a16:rowId xmlns:a16="http://schemas.microsoft.com/office/drawing/2014/main" val="1786113679"/>
                  </a:ext>
                </a:extLst>
              </a:tr>
              <a:tr h="254182">
                <a:tc>
                  <a:txBody>
                    <a:bodyPr/>
                    <a:lstStyle/>
                    <a:p>
                      <a:pPr algn="r" fontAlgn="ctr"/>
                      <a:r>
                        <a:rPr lang="en-US" sz="1100" b="1">
                          <a:effectLst/>
                        </a:rPr>
                        <a:t>Df Residuals:</a:t>
                      </a:r>
                    </a:p>
                  </a:txBody>
                  <a:tcPr marL="60785" marR="60785" marT="30393" marB="30393" anchor="ctr">
                    <a:lnL>
                      <a:noFill/>
                    </a:lnL>
                    <a:lnR>
                      <a:noFill/>
                    </a:lnR>
                    <a:lnT>
                      <a:noFill/>
                    </a:lnT>
                    <a:lnB>
                      <a:noFill/>
                    </a:lnB>
                    <a:solidFill>
                      <a:srgbClr val="F5F5F5"/>
                    </a:solidFill>
                  </a:tcPr>
                </a:tc>
                <a:tc>
                  <a:txBody>
                    <a:bodyPr/>
                    <a:lstStyle/>
                    <a:p>
                      <a:pPr algn="r" fontAlgn="ctr"/>
                      <a:r>
                        <a:rPr lang="en-US" sz="1100">
                          <a:effectLst/>
                        </a:rPr>
                        <a:t>3927</a:t>
                      </a:r>
                    </a:p>
                  </a:txBody>
                  <a:tcPr marL="60785" marR="60785" marT="30393" marB="30393" anchor="ctr">
                    <a:lnL>
                      <a:noFill/>
                    </a:lnL>
                    <a:lnR>
                      <a:noFill/>
                    </a:lnR>
                    <a:lnT>
                      <a:noFill/>
                    </a:lnT>
                    <a:lnB>
                      <a:noFill/>
                    </a:lnB>
                    <a:solidFill>
                      <a:srgbClr val="F5F5F5"/>
                    </a:solidFill>
                  </a:tcPr>
                </a:tc>
                <a:tc>
                  <a:txBody>
                    <a:bodyPr/>
                    <a:lstStyle/>
                    <a:p>
                      <a:pPr algn="r" fontAlgn="ctr"/>
                      <a:r>
                        <a:rPr lang="en-US" sz="1100" b="1">
                          <a:effectLst/>
                        </a:rPr>
                        <a:t>BIC:</a:t>
                      </a:r>
                    </a:p>
                  </a:txBody>
                  <a:tcPr marL="60785" marR="60785" marT="30393" marB="30393" anchor="ctr">
                    <a:lnL>
                      <a:noFill/>
                    </a:lnL>
                    <a:lnR>
                      <a:noFill/>
                    </a:lnR>
                    <a:lnT>
                      <a:noFill/>
                    </a:lnT>
                    <a:lnB>
                      <a:noFill/>
                    </a:lnB>
                    <a:solidFill>
                      <a:srgbClr val="F5F5F5"/>
                    </a:solidFill>
                  </a:tcPr>
                </a:tc>
                <a:tc>
                  <a:txBody>
                    <a:bodyPr/>
                    <a:lstStyle/>
                    <a:p>
                      <a:pPr algn="r" fontAlgn="ctr"/>
                      <a:r>
                        <a:rPr lang="en-US" sz="1100">
                          <a:effectLst/>
                        </a:rPr>
                        <a:t>2917.</a:t>
                      </a:r>
                    </a:p>
                  </a:txBody>
                  <a:tcPr marL="60785" marR="60785" marT="30393" marB="30393" anchor="ctr">
                    <a:lnL>
                      <a:noFill/>
                    </a:lnL>
                    <a:lnR>
                      <a:noFill/>
                    </a:lnR>
                    <a:lnT>
                      <a:noFill/>
                    </a:lnT>
                    <a:lnB>
                      <a:noFill/>
                    </a:lnB>
                    <a:solidFill>
                      <a:srgbClr val="F5F5F5"/>
                    </a:solidFill>
                  </a:tcPr>
                </a:tc>
                <a:extLst>
                  <a:ext uri="{0D108BD9-81ED-4DB2-BD59-A6C34878D82A}">
                    <a16:rowId xmlns:a16="http://schemas.microsoft.com/office/drawing/2014/main" val="4169279562"/>
                  </a:ext>
                </a:extLst>
              </a:tr>
              <a:tr h="254182">
                <a:tc>
                  <a:txBody>
                    <a:bodyPr/>
                    <a:lstStyle/>
                    <a:p>
                      <a:pPr algn="r" fontAlgn="ctr"/>
                      <a:r>
                        <a:rPr lang="en-US" sz="1100" b="1">
                          <a:effectLst/>
                        </a:rPr>
                        <a:t>Df Model:</a:t>
                      </a:r>
                    </a:p>
                  </a:txBody>
                  <a:tcPr marL="60785" marR="60785" marT="30393" marB="30393" anchor="ctr">
                    <a:lnL>
                      <a:noFill/>
                    </a:lnL>
                    <a:lnR>
                      <a:noFill/>
                    </a:lnR>
                    <a:lnT>
                      <a:noFill/>
                    </a:lnT>
                    <a:lnB>
                      <a:noFill/>
                    </a:lnB>
                    <a:solidFill>
                      <a:srgbClr val="FFFFFF"/>
                    </a:solidFill>
                  </a:tcPr>
                </a:tc>
                <a:tc>
                  <a:txBody>
                    <a:bodyPr/>
                    <a:lstStyle/>
                    <a:p>
                      <a:pPr algn="r" fontAlgn="ctr"/>
                      <a:r>
                        <a:rPr lang="en-US" sz="1100">
                          <a:effectLst/>
                        </a:rPr>
                        <a:t>1</a:t>
                      </a:r>
                    </a:p>
                  </a:txBody>
                  <a:tcPr marL="60785" marR="60785" marT="30393" marB="30393" anchor="ctr">
                    <a:lnL>
                      <a:noFill/>
                    </a:lnL>
                    <a:lnR>
                      <a:noFill/>
                    </a:lnR>
                    <a:lnT>
                      <a:noFill/>
                    </a:lnT>
                    <a:lnB>
                      <a:noFill/>
                    </a:lnB>
                    <a:solidFill>
                      <a:srgbClr val="FFFFFF"/>
                    </a:solidFill>
                  </a:tcPr>
                </a:tc>
                <a:tc>
                  <a:txBody>
                    <a:bodyPr/>
                    <a:lstStyle/>
                    <a:p>
                      <a:pPr algn="r" fontAlgn="ctr"/>
                      <a:endParaRPr lang="en-US" sz="1100" b="1">
                        <a:effectLst/>
                      </a:endParaRPr>
                    </a:p>
                  </a:txBody>
                  <a:tcPr marL="60785" marR="60785" marT="30393" marB="30393" anchor="ctr">
                    <a:lnL>
                      <a:noFill/>
                    </a:lnL>
                    <a:lnR>
                      <a:noFill/>
                    </a:lnR>
                    <a:lnT>
                      <a:noFill/>
                    </a:lnT>
                    <a:lnB>
                      <a:noFill/>
                    </a:lnB>
                    <a:solidFill>
                      <a:srgbClr val="FFFFFF"/>
                    </a:solidFill>
                  </a:tcPr>
                </a:tc>
                <a:tc>
                  <a:txBody>
                    <a:bodyPr/>
                    <a:lstStyle/>
                    <a:p>
                      <a:pPr algn="r" fontAlgn="ctr"/>
                      <a:endParaRPr lang="en-US" sz="1100">
                        <a:effectLst/>
                      </a:endParaRPr>
                    </a:p>
                  </a:txBody>
                  <a:tcPr marL="60785" marR="60785" marT="30393" marB="30393" anchor="ctr">
                    <a:lnL>
                      <a:noFill/>
                    </a:lnL>
                    <a:lnR>
                      <a:noFill/>
                    </a:lnR>
                    <a:lnT>
                      <a:noFill/>
                    </a:lnT>
                    <a:lnB>
                      <a:noFill/>
                    </a:lnB>
                    <a:solidFill>
                      <a:srgbClr val="FFFFFF"/>
                    </a:solidFill>
                  </a:tcPr>
                </a:tc>
                <a:extLst>
                  <a:ext uri="{0D108BD9-81ED-4DB2-BD59-A6C34878D82A}">
                    <a16:rowId xmlns:a16="http://schemas.microsoft.com/office/drawing/2014/main" val="4033208311"/>
                  </a:ext>
                </a:extLst>
              </a:tr>
              <a:tr h="254182">
                <a:tc>
                  <a:txBody>
                    <a:bodyPr/>
                    <a:lstStyle/>
                    <a:p>
                      <a:pPr algn="r" fontAlgn="ctr"/>
                      <a:r>
                        <a:rPr lang="en-US" sz="1100" b="1" dirty="0">
                          <a:effectLst/>
                        </a:rPr>
                        <a:t>Covariance Type:</a:t>
                      </a:r>
                    </a:p>
                  </a:txBody>
                  <a:tcPr marL="60785" marR="60785" marT="30393" marB="30393" anchor="ctr">
                    <a:lnL>
                      <a:noFill/>
                    </a:lnL>
                    <a:lnR>
                      <a:noFill/>
                    </a:lnR>
                    <a:lnT>
                      <a:noFill/>
                    </a:lnT>
                    <a:lnB>
                      <a:noFill/>
                    </a:lnB>
                    <a:solidFill>
                      <a:srgbClr val="F5F5F5"/>
                    </a:solidFill>
                  </a:tcPr>
                </a:tc>
                <a:tc>
                  <a:txBody>
                    <a:bodyPr/>
                    <a:lstStyle/>
                    <a:p>
                      <a:pPr algn="r" fontAlgn="ctr"/>
                      <a:r>
                        <a:rPr lang="en-US" sz="1100">
                          <a:effectLst/>
                        </a:rPr>
                        <a:t>nonrobust</a:t>
                      </a:r>
                    </a:p>
                  </a:txBody>
                  <a:tcPr marL="60785" marR="60785" marT="30393" marB="30393" anchor="ctr">
                    <a:lnL>
                      <a:noFill/>
                    </a:lnL>
                    <a:lnR>
                      <a:noFill/>
                    </a:lnR>
                    <a:lnT>
                      <a:noFill/>
                    </a:lnT>
                    <a:lnB>
                      <a:noFill/>
                    </a:lnB>
                    <a:solidFill>
                      <a:srgbClr val="F5F5F5"/>
                    </a:solidFill>
                  </a:tcPr>
                </a:tc>
                <a:tc>
                  <a:txBody>
                    <a:bodyPr/>
                    <a:lstStyle/>
                    <a:p>
                      <a:pPr algn="r" fontAlgn="ctr"/>
                      <a:endParaRPr lang="en-US" sz="1100" b="1" dirty="0">
                        <a:effectLst/>
                      </a:endParaRPr>
                    </a:p>
                  </a:txBody>
                  <a:tcPr marL="60785" marR="60785" marT="30393" marB="30393" anchor="ctr">
                    <a:lnL>
                      <a:noFill/>
                    </a:lnL>
                    <a:lnR>
                      <a:noFill/>
                    </a:lnR>
                    <a:lnT>
                      <a:noFill/>
                    </a:lnT>
                    <a:lnB>
                      <a:noFill/>
                    </a:lnB>
                    <a:solidFill>
                      <a:srgbClr val="F5F5F5"/>
                    </a:solidFill>
                  </a:tcPr>
                </a:tc>
                <a:tc>
                  <a:txBody>
                    <a:bodyPr/>
                    <a:lstStyle/>
                    <a:p>
                      <a:pPr algn="r" fontAlgn="ctr"/>
                      <a:endParaRPr lang="en-US" sz="1100" dirty="0">
                        <a:effectLst/>
                      </a:endParaRPr>
                    </a:p>
                  </a:txBody>
                  <a:tcPr marL="60785" marR="60785" marT="30393" marB="30393" anchor="ctr">
                    <a:lnL>
                      <a:noFill/>
                    </a:lnL>
                    <a:lnR>
                      <a:noFill/>
                    </a:lnR>
                    <a:lnT>
                      <a:noFill/>
                    </a:lnT>
                    <a:lnB>
                      <a:noFill/>
                    </a:lnB>
                    <a:solidFill>
                      <a:srgbClr val="F5F5F5"/>
                    </a:solidFill>
                  </a:tcPr>
                </a:tc>
                <a:extLst>
                  <a:ext uri="{0D108BD9-81ED-4DB2-BD59-A6C34878D82A}">
                    <a16:rowId xmlns:a16="http://schemas.microsoft.com/office/drawing/2014/main" val="299831413"/>
                  </a:ext>
                </a:extLst>
              </a:tr>
            </a:tbl>
          </a:graphicData>
        </a:graphic>
      </p:graphicFrame>
      <p:graphicFrame>
        <p:nvGraphicFramePr>
          <p:cNvPr id="10" name="Table 9">
            <a:extLst>
              <a:ext uri="{FF2B5EF4-FFF2-40B4-BE49-F238E27FC236}">
                <a16:creationId xmlns:a16="http://schemas.microsoft.com/office/drawing/2014/main" id="{53E1DCD0-BFB6-4EF6-9420-22D580F26F9A}"/>
              </a:ext>
            </a:extLst>
          </p:cNvPr>
          <p:cNvGraphicFramePr>
            <a:graphicFrameLocks noGrp="1"/>
          </p:cNvGraphicFramePr>
          <p:nvPr>
            <p:extLst>
              <p:ext uri="{D42A27DB-BD31-4B8C-83A1-F6EECF244321}">
                <p14:modId xmlns:p14="http://schemas.microsoft.com/office/powerpoint/2010/main" val="3502882995"/>
              </p:ext>
            </p:extLst>
          </p:nvPr>
        </p:nvGraphicFramePr>
        <p:xfrm>
          <a:off x="165955" y="4010579"/>
          <a:ext cx="5175667" cy="1351115"/>
        </p:xfrm>
        <a:graphic>
          <a:graphicData uri="http://schemas.openxmlformats.org/drawingml/2006/table">
            <a:tbl>
              <a:tblPr/>
              <a:tblGrid>
                <a:gridCol w="739381">
                  <a:extLst>
                    <a:ext uri="{9D8B030D-6E8A-4147-A177-3AD203B41FA5}">
                      <a16:colId xmlns:a16="http://schemas.microsoft.com/office/drawing/2014/main" val="3326680152"/>
                    </a:ext>
                  </a:extLst>
                </a:gridCol>
                <a:gridCol w="739381">
                  <a:extLst>
                    <a:ext uri="{9D8B030D-6E8A-4147-A177-3AD203B41FA5}">
                      <a16:colId xmlns:a16="http://schemas.microsoft.com/office/drawing/2014/main" val="517748085"/>
                    </a:ext>
                  </a:extLst>
                </a:gridCol>
                <a:gridCol w="739381">
                  <a:extLst>
                    <a:ext uri="{9D8B030D-6E8A-4147-A177-3AD203B41FA5}">
                      <a16:colId xmlns:a16="http://schemas.microsoft.com/office/drawing/2014/main" val="1710995429"/>
                    </a:ext>
                  </a:extLst>
                </a:gridCol>
                <a:gridCol w="739381">
                  <a:extLst>
                    <a:ext uri="{9D8B030D-6E8A-4147-A177-3AD203B41FA5}">
                      <a16:colId xmlns:a16="http://schemas.microsoft.com/office/drawing/2014/main" val="3696768255"/>
                    </a:ext>
                  </a:extLst>
                </a:gridCol>
                <a:gridCol w="739381">
                  <a:extLst>
                    <a:ext uri="{9D8B030D-6E8A-4147-A177-3AD203B41FA5}">
                      <a16:colId xmlns:a16="http://schemas.microsoft.com/office/drawing/2014/main" val="2528542644"/>
                    </a:ext>
                  </a:extLst>
                </a:gridCol>
                <a:gridCol w="739381">
                  <a:extLst>
                    <a:ext uri="{9D8B030D-6E8A-4147-A177-3AD203B41FA5}">
                      <a16:colId xmlns:a16="http://schemas.microsoft.com/office/drawing/2014/main" val="2011578063"/>
                    </a:ext>
                  </a:extLst>
                </a:gridCol>
                <a:gridCol w="739381">
                  <a:extLst>
                    <a:ext uri="{9D8B030D-6E8A-4147-A177-3AD203B41FA5}">
                      <a16:colId xmlns:a16="http://schemas.microsoft.com/office/drawing/2014/main" val="2997755572"/>
                    </a:ext>
                  </a:extLst>
                </a:gridCol>
              </a:tblGrid>
              <a:tr h="361851">
                <a:tc>
                  <a:txBody>
                    <a:bodyPr/>
                    <a:lstStyle/>
                    <a:p>
                      <a:pPr algn="r" fontAlgn="ctr"/>
                      <a:endParaRPr lang="en-US" sz="1100">
                        <a:effectLst/>
                      </a:endParaRPr>
                    </a:p>
                  </a:txBody>
                  <a:tcPr marL="60785" marR="60785" marT="30393" marB="30393" anchor="ctr">
                    <a:lnL>
                      <a:noFill/>
                    </a:lnL>
                    <a:lnR>
                      <a:noFill/>
                    </a:lnR>
                    <a:lnT>
                      <a:noFill/>
                    </a:lnT>
                    <a:lnB>
                      <a:noFill/>
                    </a:lnB>
                    <a:solidFill>
                      <a:srgbClr val="F5F5F5"/>
                    </a:solidFill>
                  </a:tcPr>
                </a:tc>
                <a:tc>
                  <a:txBody>
                    <a:bodyPr/>
                    <a:lstStyle/>
                    <a:p>
                      <a:pPr algn="r" fontAlgn="ctr"/>
                      <a:r>
                        <a:rPr lang="en-US" sz="1100" b="1">
                          <a:effectLst/>
                        </a:rPr>
                        <a:t>coef</a:t>
                      </a:r>
                    </a:p>
                  </a:txBody>
                  <a:tcPr marL="60785" marR="60785" marT="30393" marB="30393" anchor="ctr">
                    <a:lnL>
                      <a:noFill/>
                    </a:lnL>
                    <a:lnR>
                      <a:noFill/>
                    </a:lnR>
                    <a:lnT>
                      <a:noFill/>
                    </a:lnT>
                    <a:lnB>
                      <a:noFill/>
                    </a:lnB>
                    <a:solidFill>
                      <a:srgbClr val="F5F5F5"/>
                    </a:solidFill>
                  </a:tcPr>
                </a:tc>
                <a:tc>
                  <a:txBody>
                    <a:bodyPr/>
                    <a:lstStyle/>
                    <a:p>
                      <a:pPr algn="r" fontAlgn="ctr"/>
                      <a:r>
                        <a:rPr lang="en-US" sz="1100" b="1">
                          <a:effectLst/>
                        </a:rPr>
                        <a:t>std err</a:t>
                      </a:r>
                    </a:p>
                  </a:txBody>
                  <a:tcPr marL="60785" marR="60785" marT="30393" marB="30393" anchor="ctr">
                    <a:lnL>
                      <a:noFill/>
                    </a:lnL>
                    <a:lnR>
                      <a:noFill/>
                    </a:lnR>
                    <a:lnT>
                      <a:noFill/>
                    </a:lnT>
                    <a:lnB>
                      <a:noFill/>
                    </a:lnB>
                    <a:solidFill>
                      <a:srgbClr val="F5F5F5"/>
                    </a:solidFill>
                  </a:tcPr>
                </a:tc>
                <a:tc>
                  <a:txBody>
                    <a:bodyPr/>
                    <a:lstStyle/>
                    <a:p>
                      <a:pPr algn="r" fontAlgn="ctr"/>
                      <a:r>
                        <a:rPr lang="en-US" sz="1100" b="1">
                          <a:effectLst/>
                        </a:rPr>
                        <a:t>t</a:t>
                      </a:r>
                    </a:p>
                  </a:txBody>
                  <a:tcPr marL="60785" marR="60785" marT="30393" marB="30393" anchor="ctr">
                    <a:lnL>
                      <a:noFill/>
                    </a:lnL>
                    <a:lnR>
                      <a:noFill/>
                    </a:lnR>
                    <a:lnT>
                      <a:noFill/>
                    </a:lnT>
                    <a:lnB>
                      <a:noFill/>
                    </a:lnB>
                    <a:solidFill>
                      <a:srgbClr val="F5F5F5"/>
                    </a:solidFill>
                  </a:tcPr>
                </a:tc>
                <a:tc>
                  <a:txBody>
                    <a:bodyPr/>
                    <a:lstStyle/>
                    <a:p>
                      <a:pPr algn="r" fontAlgn="ctr"/>
                      <a:r>
                        <a:rPr lang="en-US" sz="1100" b="1" dirty="0">
                          <a:effectLst/>
                        </a:rPr>
                        <a:t>P&gt;|t|</a:t>
                      </a:r>
                    </a:p>
                  </a:txBody>
                  <a:tcPr marL="60785" marR="60785" marT="30393" marB="30393" anchor="ctr">
                    <a:lnL>
                      <a:noFill/>
                    </a:lnL>
                    <a:lnR>
                      <a:noFill/>
                    </a:lnR>
                    <a:lnT>
                      <a:noFill/>
                    </a:lnT>
                    <a:lnB>
                      <a:noFill/>
                    </a:lnB>
                    <a:solidFill>
                      <a:srgbClr val="F5F5F5"/>
                    </a:solidFill>
                  </a:tcPr>
                </a:tc>
                <a:tc>
                  <a:txBody>
                    <a:bodyPr/>
                    <a:lstStyle/>
                    <a:p>
                      <a:pPr algn="r" fontAlgn="ctr"/>
                      <a:r>
                        <a:rPr lang="en-US" sz="1100" b="1">
                          <a:effectLst/>
                        </a:rPr>
                        <a:t>[0.025</a:t>
                      </a:r>
                    </a:p>
                  </a:txBody>
                  <a:tcPr marL="60785" marR="60785" marT="30393" marB="30393" anchor="ctr">
                    <a:lnL>
                      <a:noFill/>
                    </a:lnL>
                    <a:lnR>
                      <a:noFill/>
                    </a:lnR>
                    <a:lnT>
                      <a:noFill/>
                    </a:lnT>
                    <a:lnB>
                      <a:noFill/>
                    </a:lnB>
                    <a:solidFill>
                      <a:srgbClr val="F5F5F5"/>
                    </a:solidFill>
                  </a:tcPr>
                </a:tc>
                <a:tc>
                  <a:txBody>
                    <a:bodyPr/>
                    <a:lstStyle/>
                    <a:p>
                      <a:pPr algn="r" fontAlgn="ctr"/>
                      <a:r>
                        <a:rPr lang="en-US" sz="1100" b="1">
                          <a:effectLst/>
                        </a:rPr>
                        <a:t>0.975]</a:t>
                      </a:r>
                    </a:p>
                  </a:txBody>
                  <a:tcPr marL="60785" marR="60785" marT="30393" marB="30393" anchor="ctr">
                    <a:lnL>
                      <a:noFill/>
                    </a:lnL>
                    <a:lnR>
                      <a:noFill/>
                    </a:lnR>
                    <a:lnT>
                      <a:noFill/>
                    </a:lnT>
                    <a:lnB>
                      <a:noFill/>
                    </a:lnB>
                    <a:solidFill>
                      <a:srgbClr val="F5F5F5"/>
                    </a:solidFill>
                  </a:tcPr>
                </a:tc>
                <a:extLst>
                  <a:ext uri="{0D108BD9-81ED-4DB2-BD59-A6C34878D82A}">
                    <a16:rowId xmlns:a16="http://schemas.microsoft.com/office/drawing/2014/main" val="1387565273"/>
                  </a:ext>
                </a:extLst>
              </a:tr>
              <a:tr h="361851">
                <a:tc>
                  <a:txBody>
                    <a:bodyPr/>
                    <a:lstStyle/>
                    <a:p>
                      <a:pPr algn="r" fontAlgn="ctr"/>
                      <a:r>
                        <a:rPr lang="en-US" sz="1100" b="1">
                          <a:effectLst/>
                        </a:rPr>
                        <a:t>Intercept</a:t>
                      </a:r>
                    </a:p>
                  </a:txBody>
                  <a:tcPr marL="60785" marR="60785" marT="30393" marB="30393" anchor="ctr">
                    <a:lnL>
                      <a:noFill/>
                    </a:lnL>
                    <a:lnR>
                      <a:noFill/>
                    </a:lnR>
                    <a:lnT>
                      <a:noFill/>
                    </a:lnT>
                    <a:lnB>
                      <a:noFill/>
                    </a:lnB>
                    <a:solidFill>
                      <a:srgbClr val="FFFFFF"/>
                    </a:solidFill>
                  </a:tcPr>
                </a:tc>
                <a:tc>
                  <a:txBody>
                    <a:bodyPr/>
                    <a:lstStyle/>
                    <a:p>
                      <a:pPr algn="r" fontAlgn="ctr"/>
                      <a:r>
                        <a:rPr lang="en-US" sz="1100">
                          <a:effectLst/>
                        </a:rPr>
                        <a:t>0.8344</a:t>
                      </a:r>
                    </a:p>
                  </a:txBody>
                  <a:tcPr marL="60785" marR="60785" marT="30393" marB="30393" anchor="ctr">
                    <a:lnL>
                      <a:noFill/>
                    </a:lnL>
                    <a:lnR>
                      <a:noFill/>
                    </a:lnR>
                    <a:lnT>
                      <a:noFill/>
                    </a:lnT>
                    <a:lnB>
                      <a:noFill/>
                    </a:lnB>
                    <a:solidFill>
                      <a:srgbClr val="FFFFFF"/>
                    </a:solidFill>
                  </a:tcPr>
                </a:tc>
                <a:tc>
                  <a:txBody>
                    <a:bodyPr/>
                    <a:lstStyle/>
                    <a:p>
                      <a:pPr algn="r" fontAlgn="ctr"/>
                      <a:r>
                        <a:rPr lang="en-US" sz="1100">
                          <a:effectLst/>
                        </a:rPr>
                        <a:t>0.017</a:t>
                      </a:r>
                    </a:p>
                  </a:txBody>
                  <a:tcPr marL="60785" marR="60785" marT="30393" marB="30393" anchor="ctr">
                    <a:lnL>
                      <a:noFill/>
                    </a:lnL>
                    <a:lnR>
                      <a:noFill/>
                    </a:lnR>
                    <a:lnT>
                      <a:noFill/>
                    </a:lnT>
                    <a:lnB>
                      <a:noFill/>
                    </a:lnB>
                    <a:solidFill>
                      <a:srgbClr val="FFFFFF"/>
                    </a:solidFill>
                  </a:tcPr>
                </a:tc>
                <a:tc>
                  <a:txBody>
                    <a:bodyPr/>
                    <a:lstStyle/>
                    <a:p>
                      <a:pPr algn="r" fontAlgn="ctr"/>
                      <a:r>
                        <a:rPr lang="en-US" sz="1100" dirty="0">
                          <a:effectLst/>
                        </a:rPr>
                        <a:t>48.034</a:t>
                      </a:r>
                    </a:p>
                  </a:txBody>
                  <a:tcPr marL="60785" marR="60785" marT="30393" marB="30393" anchor="ctr">
                    <a:lnL>
                      <a:noFill/>
                    </a:lnL>
                    <a:lnR>
                      <a:noFill/>
                    </a:lnR>
                    <a:lnT>
                      <a:noFill/>
                    </a:lnT>
                    <a:lnB>
                      <a:noFill/>
                    </a:lnB>
                    <a:solidFill>
                      <a:srgbClr val="FFFFFF"/>
                    </a:solidFill>
                  </a:tcPr>
                </a:tc>
                <a:tc>
                  <a:txBody>
                    <a:bodyPr/>
                    <a:lstStyle/>
                    <a:p>
                      <a:pPr algn="r" fontAlgn="ctr"/>
                      <a:r>
                        <a:rPr lang="en-US" sz="1100" dirty="0">
                          <a:effectLst/>
                        </a:rPr>
                        <a:t>0.000</a:t>
                      </a:r>
                    </a:p>
                  </a:txBody>
                  <a:tcPr marL="60785" marR="60785" marT="30393" marB="30393" anchor="ctr">
                    <a:lnL>
                      <a:noFill/>
                    </a:lnL>
                    <a:lnR>
                      <a:noFill/>
                    </a:lnR>
                    <a:lnT>
                      <a:noFill/>
                    </a:lnT>
                    <a:lnB>
                      <a:noFill/>
                    </a:lnB>
                    <a:solidFill>
                      <a:srgbClr val="FFFFFF"/>
                    </a:solidFill>
                  </a:tcPr>
                </a:tc>
                <a:tc>
                  <a:txBody>
                    <a:bodyPr/>
                    <a:lstStyle/>
                    <a:p>
                      <a:pPr algn="r" fontAlgn="ctr"/>
                      <a:r>
                        <a:rPr lang="en-US" sz="1100">
                          <a:effectLst/>
                        </a:rPr>
                        <a:t>0.800</a:t>
                      </a:r>
                    </a:p>
                  </a:txBody>
                  <a:tcPr marL="60785" marR="60785" marT="30393" marB="30393" anchor="ctr">
                    <a:lnL>
                      <a:noFill/>
                    </a:lnL>
                    <a:lnR>
                      <a:noFill/>
                    </a:lnR>
                    <a:lnT>
                      <a:noFill/>
                    </a:lnT>
                    <a:lnB>
                      <a:noFill/>
                    </a:lnB>
                    <a:solidFill>
                      <a:srgbClr val="FFFFFF"/>
                    </a:solidFill>
                  </a:tcPr>
                </a:tc>
                <a:tc>
                  <a:txBody>
                    <a:bodyPr/>
                    <a:lstStyle/>
                    <a:p>
                      <a:pPr algn="r" fontAlgn="ctr"/>
                      <a:r>
                        <a:rPr lang="en-US" sz="1100">
                          <a:effectLst/>
                        </a:rPr>
                        <a:t>0.868</a:t>
                      </a:r>
                    </a:p>
                  </a:txBody>
                  <a:tcPr marL="60785" marR="60785" marT="30393" marB="30393" anchor="ctr">
                    <a:lnL>
                      <a:noFill/>
                    </a:lnL>
                    <a:lnR>
                      <a:noFill/>
                    </a:lnR>
                    <a:lnT>
                      <a:noFill/>
                    </a:lnT>
                    <a:lnB>
                      <a:noFill/>
                    </a:lnB>
                    <a:solidFill>
                      <a:srgbClr val="FFFFFF"/>
                    </a:solidFill>
                  </a:tcPr>
                </a:tc>
                <a:extLst>
                  <a:ext uri="{0D108BD9-81ED-4DB2-BD59-A6C34878D82A}">
                    <a16:rowId xmlns:a16="http://schemas.microsoft.com/office/drawing/2014/main" val="921324966"/>
                  </a:ext>
                </a:extLst>
              </a:tr>
              <a:tr h="627413">
                <a:tc>
                  <a:txBody>
                    <a:bodyPr/>
                    <a:lstStyle/>
                    <a:p>
                      <a:pPr algn="r" fontAlgn="ctr"/>
                      <a:r>
                        <a:rPr lang="en-US" sz="1100" b="1" dirty="0">
                          <a:effectLst/>
                        </a:rPr>
                        <a:t>IS_TOTAL_COUNT</a:t>
                      </a:r>
                    </a:p>
                  </a:txBody>
                  <a:tcPr marL="60785" marR="60785" marT="30393" marB="30393" anchor="ctr">
                    <a:lnL>
                      <a:noFill/>
                    </a:lnL>
                    <a:lnR>
                      <a:noFill/>
                    </a:lnR>
                    <a:lnT>
                      <a:noFill/>
                    </a:lnT>
                    <a:lnB>
                      <a:noFill/>
                    </a:lnB>
                    <a:solidFill>
                      <a:srgbClr val="F5F5F5"/>
                    </a:solidFill>
                  </a:tcPr>
                </a:tc>
                <a:tc>
                  <a:txBody>
                    <a:bodyPr/>
                    <a:lstStyle/>
                    <a:p>
                      <a:pPr algn="r" fontAlgn="ctr"/>
                      <a:r>
                        <a:rPr lang="en-US" sz="1100">
                          <a:effectLst/>
                        </a:rPr>
                        <a:t>0.8715</a:t>
                      </a:r>
                    </a:p>
                  </a:txBody>
                  <a:tcPr marL="60785" marR="60785" marT="30393" marB="30393" anchor="ctr">
                    <a:lnL>
                      <a:noFill/>
                    </a:lnL>
                    <a:lnR>
                      <a:noFill/>
                    </a:lnR>
                    <a:lnT>
                      <a:noFill/>
                    </a:lnT>
                    <a:lnB>
                      <a:noFill/>
                    </a:lnB>
                    <a:solidFill>
                      <a:srgbClr val="F5F5F5"/>
                    </a:solidFill>
                  </a:tcPr>
                </a:tc>
                <a:tc>
                  <a:txBody>
                    <a:bodyPr/>
                    <a:lstStyle/>
                    <a:p>
                      <a:pPr algn="r" fontAlgn="ctr"/>
                      <a:r>
                        <a:rPr lang="en-US" sz="1100">
                          <a:effectLst/>
                        </a:rPr>
                        <a:t>0.008</a:t>
                      </a:r>
                    </a:p>
                  </a:txBody>
                  <a:tcPr marL="60785" marR="60785" marT="30393" marB="30393" anchor="ctr">
                    <a:lnL>
                      <a:noFill/>
                    </a:lnL>
                    <a:lnR>
                      <a:noFill/>
                    </a:lnR>
                    <a:lnT>
                      <a:noFill/>
                    </a:lnT>
                    <a:lnB>
                      <a:noFill/>
                    </a:lnB>
                    <a:solidFill>
                      <a:srgbClr val="F5F5F5"/>
                    </a:solidFill>
                  </a:tcPr>
                </a:tc>
                <a:tc>
                  <a:txBody>
                    <a:bodyPr/>
                    <a:lstStyle/>
                    <a:p>
                      <a:pPr algn="r" fontAlgn="ctr"/>
                      <a:r>
                        <a:rPr lang="en-US" sz="1100">
                          <a:effectLst/>
                        </a:rPr>
                        <a:t>108.312</a:t>
                      </a:r>
                    </a:p>
                  </a:txBody>
                  <a:tcPr marL="60785" marR="60785" marT="30393" marB="30393" anchor="ctr">
                    <a:lnL>
                      <a:noFill/>
                    </a:lnL>
                    <a:lnR>
                      <a:noFill/>
                    </a:lnR>
                    <a:lnT>
                      <a:noFill/>
                    </a:lnT>
                    <a:lnB>
                      <a:noFill/>
                    </a:lnB>
                    <a:solidFill>
                      <a:srgbClr val="F5F5F5"/>
                    </a:solidFill>
                  </a:tcPr>
                </a:tc>
                <a:tc>
                  <a:txBody>
                    <a:bodyPr/>
                    <a:lstStyle/>
                    <a:p>
                      <a:pPr algn="r" fontAlgn="ctr"/>
                      <a:r>
                        <a:rPr lang="en-US" sz="1100" dirty="0">
                          <a:effectLst/>
                        </a:rPr>
                        <a:t>0.000</a:t>
                      </a:r>
                    </a:p>
                  </a:txBody>
                  <a:tcPr marL="60785" marR="60785" marT="30393" marB="30393" anchor="ctr">
                    <a:lnL>
                      <a:noFill/>
                    </a:lnL>
                    <a:lnR>
                      <a:noFill/>
                    </a:lnR>
                    <a:lnT>
                      <a:noFill/>
                    </a:lnT>
                    <a:lnB>
                      <a:noFill/>
                    </a:lnB>
                    <a:solidFill>
                      <a:srgbClr val="F5F5F5"/>
                    </a:solidFill>
                  </a:tcPr>
                </a:tc>
                <a:tc>
                  <a:txBody>
                    <a:bodyPr/>
                    <a:lstStyle/>
                    <a:p>
                      <a:pPr algn="r" fontAlgn="ctr"/>
                      <a:r>
                        <a:rPr lang="en-US" sz="1100" dirty="0">
                          <a:effectLst/>
                        </a:rPr>
                        <a:t>0.856</a:t>
                      </a:r>
                    </a:p>
                  </a:txBody>
                  <a:tcPr marL="60785" marR="60785" marT="30393" marB="30393" anchor="ctr">
                    <a:lnL>
                      <a:noFill/>
                    </a:lnL>
                    <a:lnR>
                      <a:noFill/>
                    </a:lnR>
                    <a:lnT>
                      <a:noFill/>
                    </a:lnT>
                    <a:lnB>
                      <a:noFill/>
                    </a:lnB>
                    <a:solidFill>
                      <a:srgbClr val="F5F5F5"/>
                    </a:solidFill>
                  </a:tcPr>
                </a:tc>
                <a:tc>
                  <a:txBody>
                    <a:bodyPr/>
                    <a:lstStyle/>
                    <a:p>
                      <a:pPr algn="r" fontAlgn="ctr"/>
                      <a:r>
                        <a:rPr lang="en-US" sz="1100" dirty="0">
                          <a:effectLst/>
                        </a:rPr>
                        <a:t>0.887</a:t>
                      </a:r>
                    </a:p>
                  </a:txBody>
                  <a:tcPr marL="60785" marR="60785" marT="30393" marB="30393" anchor="ctr">
                    <a:lnL>
                      <a:noFill/>
                    </a:lnL>
                    <a:lnR>
                      <a:noFill/>
                    </a:lnR>
                    <a:lnT>
                      <a:noFill/>
                    </a:lnT>
                    <a:lnB>
                      <a:noFill/>
                    </a:lnB>
                    <a:solidFill>
                      <a:srgbClr val="F5F5F5"/>
                    </a:solidFill>
                  </a:tcPr>
                </a:tc>
                <a:extLst>
                  <a:ext uri="{0D108BD9-81ED-4DB2-BD59-A6C34878D82A}">
                    <a16:rowId xmlns:a16="http://schemas.microsoft.com/office/drawing/2014/main" val="136433146"/>
                  </a:ext>
                </a:extLst>
              </a:tr>
            </a:tbl>
          </a:graphicData>
        </a:graphic>
      </p:graphicFrame>
      <p:graphicFrame>
        <p:nvGraphicFramePr>
          <p:cNvPr id="11" name="Table 10">
            <a:extLst>
              <a:ext uri="{FF2B5EF4-FFF2-40B4-BE49-F238E27FC236}">
                <a16:creationId xmlns:a16="http://schemas.microsoft.com/office/drawing/2014/main" id="{E59268E6-286E-4713-B1C5-03B507EECFB5}"/>
              </a:ext>
            </a:extLst>
          </p:cNvPr>
          <p:cNvGraphicFramePr>
            <a:graphicFrameLocks noGrp="1"/>
          </p:cNvGraphicFramePr>
          <p:nvPr>
            <p:extLst>
              <p:ext uri="{D42A27DB-BD31-4B8C-83A1-F6EECF244321}">
                <p14:modId xmlns:p14="http://schemas.microsoft.com/office/powerpoint/2010/main" val="315694076"/>
              </p:ext>
            </p:extLst>
          </p:nvPr>
        </p:nvGraphicFramePr>
        <p:xfrm>
          <a:off x="165955" y="5324867"/>
          <a:ext cx="5175664" cy="1036320"/>
        </p:xfrm>
        <a:graphic>
          <a:graphicData uri="http://schemas.openxmlformats.org/drawingml/2006/table">
            <a:tbl>
              <a:tblPr/>
              <a:tblGrid>
                <a:gridCol w="1293916">
                  <a:extLst>
                    <a:ext uri="{9D8B030D-6E8A-4147-A177-3AD203B41FA5}">
                      <a16:colId xmlns:a16="http://schemas.microsoft.com/office/drawing/2014/main" val="4096248635"/>
                    </a:ext>
                  </a:extLst>
                </a:gridCol>
                <a:gridCol w="1293916">
                  <a:extLst>
                    <a:ext uri="{9D8B030D-6E8A-4147-A177-3AD203B41FA5}">
                      <a16:colId xmlns:a16="http://schemas.microsoft.com/office/drawing/2014/main" val="2067500687"/>
                    </a:ext>
                  </a:extLst>
                </a:gridCol>
                <a:gridCol w="1293916">
                  <a:extLst>
                    <a:ext uri="{9D8B030D-6E8A-4147-A177-3AD203B41FA5}">
                      <a16:colId xmlns:a16="http://schemas.microsoft.com/office/drawing/2014/main" val="655144276"/>
                    </a:ext>
                  </a:extLst>
                </a:gridCol>
                <a:gridCol w="1293916">
                  <a:extLst>
                    <a:ext uri="{9D8B030D-6E8A-4147-A177-3AD203B41FA5}">
                      <a16:colId xmlns:a16="http://schemas.microsoft.com/office/drawing/2014/main" val="920920512"/>
                    </a:ext>
                  </a:extLst>
                </a:gridCol>
              </a:tblGrid>
              <a:tr h="259080">
                <a:tc>
                  <a:txBody>
                    <a:bodyPr/>
                    <a:lstStyle/>
                    <a:p>
                      <a:pPr algn="r" fontAlgn="ctr"/>
                      <a:r>
                        <a:rPr lang="en-US" sz="1100" b="1" dirty="0">
                          <a:effectLst/>
                        </a:rPr>
                        <a:t>Omnibus:</a:t>
                      </a:r>
                    </a:p>
                  </a:txBody>
                  <a:tcPr marL="60785" marR="60785" marT="30393" marB="30393" anchor="ctr">
                    <a:lnL>
                      <a:noFill/>
                    </a:lnL>
                    <a:lnR>
                      <a:noFill/>
                    </a:lnR>
                    <a:lnT>
                      <a:noFill/>
                    </a:lnT>
                    <a:lnB>
                      <a:noFill/>
                    </a:lnB>
                    <a:solidFill>
                      <a:srgbClr val="F5F5F5"/>
                    </a:solidFill>
                  </a:tcPr>
                </a:tc>
                <a:tc>
                  <a:txBody>
                    <a:bodyPr/>
                    <a:lstStyle/>
                    <a:p>
                      <a:pPr algn="r" fontAlgn="ctr"/>
                      <a:r>
                        <a:rPr lang="en-US" sz="1100">
                          <a:effectLst/>
                        </a:rPr>
                        <a:t>235.489</a:t>
                      </a:r>
                    </a:p>
                  </a:txBody>
                  <a:tcPr marL="60785" marR="60785" marT="30393" marB="30393" anchor="ctr">
                    <a:lnL>
                      <a:noFill/>
                    </a:lnL>
                    <a:lnR>
                      <a:noFill/>
                    </a:lnR>
                    <a:lnT>
                      <a:noFill/>
                    </a:lnT>
                    <a:lnB>
                      <a:noFill/>
                    </a:lnB>
                    <a:solidFill>
                      <a:srgbClr val="F5F5F5"/>
                    </a:solidFill>
                  </a:tcPr>
                </a:tc>
                <a:tc>
                  <a:txBody>
                    <a:bodyPr/>
                    <a:lstStyle/>
                    <a:p>
                      <a:pPr algn="r" fontAlgn="ctr"/>
                      <a:r>
                        <a:rPr lang="en-US" sz="1100" b="1" dirty="0">
                          <a:effectLst/>
                        </a:rPr>
                        <a:t>Durbin-Watson:</a:t>
                      </a:r>
                    </a:p>
                  </a:txBody>
                  <a:tcPr marL="60785" marR="60785" marT="30393" marB="30393" anchor="ctr">
                    <a:lnL>
                      <a:noFill/>
                    </a:lnL>
                    <a:lnR>
                      <a:noFill/>
                    </a:lnR>
                    <a:lnT>
                      <a:noFill/>
                    </a:lnT>
                    <a:lnB>
                      <a:noFill/>
                    </a:lnB>
                    <a:solidFill>
                      <a:srgbClr val="F5F5F5"/>
                    </a:solidFill>
                  </a:tcPr>
                </a:tc>
                <a:tc>
                  <a:txBody>
                    <a:bodyPr/>
                    <a:lstStyle/>
                    <a:p>
                      <a:pPr algn="r" fontAlgn="ctr"/>
                      <a:r>
                        <a:rPr lang="en-US" sz="1100">
                          <a:effectLst/>
                        </a:rPr>
                        <a:t>1.710</a:t>
                      </a:r>
                    </a:p>
                  </a:txBody>
                  <a:tcPr marL="60785" marR="60785" marT="30393" marB="30393" anchor="ctr">
                    <a:lnL>
                      <a:noFill/>
                    </a:lnL>
                    <a:lnR>
                      <a:noFill/>
                    </a:lnR>
                    <a:lnT>
                      <a:noFill/>
                    </a:lnT>
                    <a:lnB>
                      <a:noFill/>
                    </a:lnB>
                    <a:solidFill>
                      <a:srgbClr val="F5F5F5"/>
                    </a:solidFill>
                  </a:tcPr>
                </a:tc>
                <a:extLst>
                  <a:ext uri="{0D108BD9-81ED-4DB2-BD59-A6C34878D82A}">
                    <a16:rowId xmlns:a16="http://schemas.microsoft.com/office/drawing/2014/main" val="2767289350"/>
                  </a:ext>
                </a:extLst>
              </a:tr>
              <a:tr h="259080">
                <a:tc>
                  <a:txBody>
                    <a:bodyPr/>
                    <a:lstStyle/>
                    <a:p>
                      <a:pPr algn="r" fontAlgn="ctr"/>
                      <a:r>
                        <a:rPr lang="en-US" sz="1100" b="1">
                          <a:effectLst/>
                        </a:rPr>
                        <a:t>Prob(Omnibus):</a:t>
                      </a:r>
                    </a:p>
                  </a:txBody>
                  <a:tcPr marL="60785" marR="60785" marT="30393" marB="30393" anchor="ctr">
                    <a:lnL>
                      <a:noFill/>
                    </a:lnL>
                    <a:lnR>
                      <a:noFill/>
                    </a:lnR>
                    <a:lnT>
                      <a:noFill/>
                    </a:lnT>
                    <a:lnB>
                      <a:noFill/>
                    </a:lnB>
                    <a:solidFill>
                      <a:srgbClr val="FFFFFF"/>
                    </a:solidFill>
                  </a:tcPr>
                </a:tc>
                <a:tc>
                  <a:txBody>
                    <a:bodyPr/>
                    <a:lstStyle/>
                    <a:p>
                      <a:pPr algn="r" fontAlgn="ctr"/>
                      <a:r>
                        <a:rPr lang="en-US" sz="1100">
                          <a:effectLst/>
                        </a:rPr>
                        <a:t>0.000</a:t>
                      </a:r>
                    </a:p>
                  </a:txBody>
                  <a:tcPr marL="60785" marR="60785" marT="30393" marB="30393" anchor="ctr">
                    <a:lnL>
                      <a:noFill/>
                    </a:lnL>
                    <a:lnR>
                      <a:noFill/>
                    </a:lnR>
                    <a:lnT>
                      <a:noFill/>
                    </a:lnT>
                    <a:lnB>
                      <a:noFill/>
                    </a:lnB>
                    <a:solidFill>
                      <a:srgbClr val="FFFFFF"/>
                    </a:solidFill>
                  </a:tcPr>
                </a:tc>
                <a:tc>
                  <a:txBody>
                    <a:bodyPr/>
                    <a:lstStyle/>
                    <a:p>
                      <a:pPr algn="r" fontAlgn="ctr"/>
                      <a:r>
                        <a:rPr lang="en-US" sz="1100" b="1">
                          <a:effectLst/>
                        </a:rPr>
                        <a:t>Jarque-Bera (JB):</a:t>
                      </a:r>
                    </a:p>
                  </a:txBody>
                  <a:tcPr marL="60785" marR="60785" marT="30393" marB="30393" anchor="ctr">
                    <a:lnL>
                      <a:noFill/>
                    </a:lnL>
                    <a:lnR>
                      <a:noFill/>
                    </a:lnR>
                    <a:lnT>
                      <a:noFill/>
                    </a:lnT>
                    <a:lnB>
                      <a:noFill/>
                    </a:lnB>
                    <a:solidFill>
                      <a:srgbClr val="FFFFFF"/>
                    </a:solidFill>
                  </a:tcPr>
                </a:tc>
                <a:tc>
                  <a:txBody>
                    <a:bodyPr/>
                    <a:lstStyle/>
                    <a:p>
                      <a:pPr algn="r" fontAlgn="ctr"/>
                      <a:r>
                        <a:rPr lang="en-US" sz="1100" dirty="0">
                          <a:effectLst/>
                        </a:rPr>
                        <a:t>999.890</a:t>
                      </a:r>
                    </a:p>
                  </a:txBody>
                  <a:tcPr marL="60785" marR="60785" marT="30393" marB="30393" anchor="ctr">
                    <a:lnL>
                      <a:noFill/>
                    </a:lnL>
                    <a:lnR>
                      <a:noFill/>
                    </a:lnR>
                    <a:lnT>
                      <a:noFill/>
                    </a:lnT>
                    <a:lnB>
                      <a:noFill/>
                    </a:lnB>
                    <a:solidFill>
                      <a:srgbClr val="FFFFFF"/>
                    </a:solidFill>
                  </a:tcPr>
                </a:tc>
                <a:extLst>
                  <a:ext uri="{0D108BD9-81ED-4DB2-BD59-A6C34878D82A}">
                    <a16:rowId xmlns:a16="http://schemas.microsoft.com/office/drawing/2014/main" val="1581474777"/>
                  </a:ext>
                </a:extLst>
              </a:tr>
              <a:tr h="259080">
                <a:tc>
                  <a:txBody>
                    <a:bodyPr/>
                    <a:lstStyle/>
                    <a:p>
                      <a:pPr algn="r" fontAlgn="ctr"/>
                      <a:r>
                        <a:rPr lang="en-US" sz="1100" b="1">
                          <a:effectLst/>
                        </a:rPr>
                        <a:t>Skew:</a:t>
                      </a:r>
                    </a:p>
                  </a:txBody>
                  <a:tcPr marL="60785" marR="60785" marT="30393" marB="30393" anchor="ctr">
                    <a:lnL>
                      <a:noFill/>
                    </a:lnL>
                    <a:lnR>
                      <a:noFill/>
                    </a:lnR>
                    <a:lnT>
                      <a:noFill/>
                    </a:lnT>
                    <a:lnB>
                      <a:noFill/>
                    </a:lnB>
                    <a:solidFill>
                      <a:srgbClr val="F5F5F5"/>
                    </a:solidFill>
                  </a:tcPr>
                </a:tc>
                <a:tc>
                  <a:txBody>
                    <a:bodyPr/>
                    <a:lstStyle/>
                    <a:p>
                      <a:pPr algn="r" fontAlgn="ctr"/>
                      <a:r>
                        <a:rPr lang="en-US" sz="1100">
                          <a:effectLst/>
                        </a:rPr>
                        <a:t>-0.075</a:t>
                      </a:r>
                    </a:p>
                  </a:txBody>
                  <a:tcPr marL="60785" marR="60785" marT="30393" marB="30393" anchor="ctr">
                    <a:lnL>
                      <a:noFill/>
                    </a:lnL>
                    <a:lnR>
                      <a:noFill/>
                    </a:lnR>
                    <a:lnT>
                      <a:noFill/>
                    </a:lnT>
                    <a:lnB>
                      <a:noFill/>
                    </a:lnB>
                    <a:solidFill>
                      <a:srgbClr val="F5F5F5"/>
                    </a:solidFill>
                  </a:tcPr>
                </a:tc>
                <a:tc>
                  <a:txBody>
                    <a:bodyPr/>
                    <a:lstStyle/>
                    <a:p>
                      <a:pPr algn="r" fontAlgn="ctr"/>
                      <a:r>
                        <a:rPr lang="en-US" sz="1100" b="1" dirty="0">
                          <a:effectLst/>
                        </a:rPr>
                        <a:t>Prob(JB):</a:t>
                      </a:r>
                    </a:p>
                  </a:txBody>
                  <a:tcPr marL="60785" marR="60785" marT="30393" marB="30393" anchor="ctr">
                    <a:lnL>
                      <a:noFill/>
                    </a:lnL>
                    <a:lnR>
                      <a:noFill/>
                    </a:lnR>
                    <a:lnT>
                      <a:noFill/>
                    </a:lnT>
                    <a:lnB>
                      <a:noFill/>
                    </a:lnB>
                    <a:solidFill>
                      <a:srgbClr val="F5F5F5"/>
                    </a:solidFill>
                  </a:tcPr>
                </a:tc>
                <a:tc>
                  <a:txBody>
                    <a:bodyPr/>
                    <a:lstStyle/>
                    <a:p>
                      <a:pPr algn="r" fontAlgn="ctr"/>
                      <a:r>
                        <a:rPr lang="en-US" sz="1100">
                          <a:effectLst/>
                        </a:rPr>
                        <a:t>7.53e-218</a:t>
                      </a:r>
                    </a:p>
                  </a:txBody>
                  <a:tcPr marL="60785" marR="60785" marT="30393" marB="30393" anchor="ctr">
                    <a:lnL>
                      <a:noFill/>
                    </a:lnL>
                    <a:lnR>
                      <a:noFill/>
                    </a:lnR>
                    <a:lnT>
                      <a:noFill/>
                    </a:lnT>
                    <a:lnB>
                      <a:noFill/>
                    </a:lnB>
                    <a:solidFill>
                      <a:srgbClr val="F5F5F5"/>
                    </a:solidFill>
                  </a:tcPr>
                </a:tc>
                <a:extLst>
                  <a:ext uri="{0D108BD9-81ED-4DB2-BD59-A6C34878D82A}">
                    <a16:rowId xmlns:a16="http://schemas.microsoft.com/office/drawing/2014/main" val="3748275830"/>
                  </a:ext>
                </a:extLst>
              </a:tr>
              <a:tr h="259080">
                <a:tc>
                  <a:txBody>
                    <a:bodyPr/>
                    <a:lstStyle/>
                    <a:p>
                      <a:pPr algn="r" fontAlgn="ctr"/>
                      <a:r>
                        <a:rPr lang="en-US" sz="1100" b="1" dirty="0">
                          <a:effectLst/>
                        </a:rPr>
                        <a:t>Kurtosis:</a:t>
                      </a:r>
                    </a:p>
                  </a:txBody>
                  <a:tcPr marL="60785" marR="60785" marT="30393" marB="30393" anchor="ctr">
                    <a:lnL>
                      <a:noFill/>
                    </a:lnL>
                    <a:lnR>
                      <a:noFill/>
                    </a:lnR>
                    <a:lnT>
                      <a:noFill/>
                    </a:lnT>
                    <a:lnB>
                      <a:noFill/>
                    </a:lnB>
                    <a:solidFill>
                      <a:srgbClr val="FFFFFF"/>
                    </a:solidFill>
                  </a:tcPr>
                </a:tc>
                <a:tc>
                  <a:txBody>
                    <a:bodyPr/>
                    <a:lstStyle/>
                    <a:p>
                      <a:pPr algn="r" fontAlgn="ctr"/>
                      <a:r>
                        <a:rPr lang="en-US" sz="1100" dirty="0">
                          <a:effectLst/>
                        </a:rPr>
                        <a:t>5.467</a:t>
                      </a:r>
                    </a:p>
                  </a:txBody>
                  <a:tcPr marL="60785" marR="60785" marT="30393" marB="30393" anchor="ctr">
                    <a:lnL>
                      <a:noFill/>
                    </a:lnL>
                    <a:lnR>
                      <a:noFill/>
                    </a:lnR>
                    <a:lnT>
                      <a:noFill/>
                    </a:lnT>
                    <a:lnB>
                      <a:noFill/>
                    </a:lnB>
                    <a:solidFill>
                      <a:srgbClr val="FFFFFF"/>
                    </a:solidFill>
                  </a:tcPr>
                </a:tc>
                <a:tc>
                  <a:txBody>
                    <a:bodyPr/>
                    <a:lstStyle/>
                    <a:p>
                      <a:pPr algn="r" fontAlgn="ctr"/>
                      <a:r>
                        <a:rPr lang="en-US" sz="1100" b="1">
                          <a:effectLst/>
                        </a:rPr>
                        <a:t>Cond. No.</a:t>
                      </a:r>
                    </a:p>
                  </a:txBody>
                  <a:tcPr marL="60785" marR="60785" marT="30393" marB="30393" anchor="ctr">
                    <a:lnL>
                      <a:noFill/>
                    </a:lnL>
                    <a:lnR>
                      <a:noFill/>
                    </a:lnR>
                    <a:lnT>
                      <a:noFill/>
                    </a:lnT>
                    <a:lnB>
                      <a:noFill/>
                    </a:lnB>
                    <a:solidFill>
                      <a:srgbClr val="FFFFFF"/>
                    </a:solidFill>
                  </a:tcPr>
                </a:tc>
                <a:tc>
                  <a:txBody>
                    <a:bodyPr/>
                    <a:lstStyle/>
                    <a:p>
                      <a:pPr algn="r" fontAlgn="ctr"/>
                      <a:r>
                        <a:rPr lang="en-US" sz="1100" dirty="0">
                          <a:effectLst/>
                        </a:rPr>
                        <a:t>8.03</a:t>
                      </a:r>
                    </a:p>
                  </a:txBody>
                  <a:tcPr marL="60785" marR="60785" marT="30393" marB="30393" anchor="ctr">
                    <a:lnL>
                      <a:noFill/>
                    </a:lnL>
                    <a:lnR>
                      <a:noFill/>
                    </a:lnR>
                    <a:lnT>
                      <a:noFill/>
                    </a:lnT>
                    <a:lnB>
                      <a:noFill/>
                    </a:lnB>
                    <a:solidFill>
                      <a:srgbClr val="FFFFFF"/>
                    </a:solidFill>
                  </a:tcPr>
                </a:tc>
                <a:extLst>
                  <a:ext uri="{0D108BD9-81ED-4DB2-BD59-A6C34878D82A}">
                    <a16:rowId xmlns:a16="http://schemas.microsoft.com/office/drawing/2014/main" val="510781283"/>
                  </a:ext>
                </a:extLst>
              </a:tr>
            </a:tbl>
          </a:graphicData>
        </a:graphic>
      </p:graphicFrame>
      <p:sp>
        <p:nvSpPr>
          <p:cNvPr id="12" name="Rectangle 2">
            <a:extLst>
              <a:ext uri="{FF2B5EF4-FFF2-40B4-BE49-F238E27FC236}">
                <a16:creationId xmlns:a16="http://schemas.microsoft.com/office/drawing/2014/main" id="{D8FF3C6C-BEF1-49E0-85A2-D9CD5698500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4">
            <a:extLst>
              <a:ext uri="{FF2B5EF4-FFF2-40B4-BE49-F238E27FC236}">
                <a16:creationId xmlns:a16="http://schemas.microsoft.com/office/drawing/2014/main" id="{B362D2E5-0150-4321-9552-C6F63466FE83}"/>
              </a:ext>
            </a:extLst>
          </p:cNvPr>
          <p:cNvSpPr>
            <a:spLocks noChangeArrowheads="1"/>
          </p:cNvSpPr>
          <p:nvPr/>
        </p:nvSpPr>
        <p:spPr bwMode="auto">
          <a:xfrm>
            <a:off x="838200" y="3270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CB9CFE59-5D36-470D-8DDC-58EAB2D294C0}"/>
              </a:ext>
            </a:extLst>
          </p:cNvPr>
          <p:cNvSpPr txBox="1"/>
          <p:nvPr/>
        </p:nvSpPr>
        <p:spPr>
          <a:xfrm>
            <a:off x="165957" y="898064"/>
            <a:ext cx="5030883" cy="553998"/>
          </a:xfrm>
          <a:prstGeom prst="rect">
            <a:avLst/>
          </a:prstGeom>
          <a:noFill/>
        </p:spPr>
        <p:txBody>
          <a:bodyPr wrap="square" rtlCol="0">
            <a:spAutoFit/>
          </a:bodyPr>
          <a:lstStyle/>
          <a:p>
            <a:r>
              <a:rPr lang="en-US" dirty="0"/>
              <a:t>Model 2: log10 Data, Count of Instructional Staff</a:t>
            </a:r>
          </a:p>
          <a:p>
            <a:r>
              <a:rPr lang="en-US" sz="1200" dirty="0">
                <a:latin typeface="+mj-lt"/>
              </a:rPr>
              <a:t>Formula: </a:t>
            </a:r>
            <a:r>
              <a:rPr lang="en-US" sz="1200" dirty="0"/>
              <a:t>np.log(COMPS_TOTAL) ~ np.log(IS_TOTAL_COUNT)</a:t>
            </a:r>
            <a:endParaRPr lang="en-US" sz="1200" dirty="0">
              <a:latin typeface="+mj-lt"/>
            </a:endParaRPr>
          </a:p>
        </p:txBody>
      </p:sp>
      <p:pic>
        <p:nvPicPr>
          <p:cNvPr id="24578" name="Picture 2">
            <a:extLst>
              <a:ext uri="{FF2B5EF4-FFF2-40B4-BE49-F238E27FC236}">
                <a16:creationId xmlns:a16="http://schemas.microsoft.com/office/drawing/2014/main" id="{172C12CC-01A3-4D89-9A27-66245D9EDD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8061" y="1010329"/>
            <a:ext cx="6697982" cy="5350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509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EBDB-C866-433B-806C-D61548B0BA2B}"/>
              </a:ext>
            </a:extLst>
          </p:cNvPr>
          <p:cNvSpPr>
            <a:spLocks noGrp="1"/>
          </p:cNvSpPr>
          <p:nvPr>
            <p:ph type="title"/>
          </p:nvPr>
        </p:nvSpPr>
        <p:spPr>
          <a:xfrm>
            <a:off x="182880" y="182880"/>
            <a:ext cx="11070071" cy="468378"/>
          </a:xfrm>
        </p:spPr>
        <p:txBody>
          <a:bodyPr/>
          <a:lstStyle/>
          <a:p>
            <a:r>
              <a:rPr lang="en-US" sz="3600" dirty="0">
                <a:latin typeface="+mn-lt"/>
              </a:rPr>
              <a:t>Multiple Regression Results</a:t>
            </a:r>
            <a:endParaRPr lang="en-US" sz="2800" dirty="0"/>
          </a:p>
        </p:txBody>
      </p:sp>
      <p:sp>
        <p:nvSpPr>
          <p:cNvPr id="12" name="Rectangle 2">
            <a:extLst>
              <a:ext uri="{FF2B5EF4-FFF2-40B4-BE49-F238E27FC236}">
                <a16:creationId xmlns:a16="http://schemas.microsoft.com/office/drawing/2014/main" id="{D8FF3C6C-BEF1-49E0-85A2-D9CD5698500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4">
            <a:extLst>
              <a:ext uri="{FF2B5EF4-FFF2-40B4-BE49-F238E27FC236}">
                <a16:creationId xmlns:a16="http://schemas.microsoft.com/office/drawing/2014/main" id="{B362D2E5-0150-4321-9552-C6F63466FE83}"/>
              </a:ext>
            </a:extLst>
          </p:cNvPr>
          <p:cNvSpPr>
            <a:spLocks noChangeArrowheads="1"/>
          </p:cNvSpPr>
          <p:nvPr/>
        </p:nvSpPr>
        <p:spPr bwMode="auto">
          <a:xfrm>
            <a:off x="838200" y="3270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E295E081-ACB1-4BB0-B9B3-F2C1B74F90A7}"/>
              </a:ext>
            </a:extLst>
          </p:cNvPr>
          <p:cNvSpPr txBox="1"/>
          <p:nvPr/>
        </p:nvSpPr>
        <p:spPr>
          <a:xfrm>
            <a:off x="147697" y="621065"/>
            <a:ext cx="5318137" cy="553998"/>
          </a:xfrm>
          <a:prstGeom prst="rect">
            <a:avLst/>
          </a:prstGeom>
          <a:noFill/>
        </p:spPr>
        <p:txBody>
          <a:bodyPr wrap="square" rtlCol="0">
            <a:spAutoFit/>
          </a:bodyPr>
          <a:lstStyle/>
          <a:p>
            <a:r>
              <a:rPr lang="en-US" dirty="0"/>
              <a:t>Model 3: log Data, Count by Employee Type</a:t>
            </a:r>
          </a:p>
          <a:p>
            <a:r>
              <a:rPr lang="en-US" sz="1200" dirty="0">
                <a:latin typeface="+mj-lt"/>
              </a:rPr>
              <a:t>Formula: 'COMPS_TOTAL~IS_TOTAL_COUNT+NIS_TOTAL+NIS_ED_TOTAL'</a:t>
            </a:r>
          </a:p>
        </p:txBody>
      </p:sp>
      <p:sp>
        <p:nvSpPr>
          <p:cNvPr id="14" name="TextBox 13">
            <a:extLst>
              <a:ext uri="{FF2B5EF4-FFF2-40B4-BE49-F238E27FC236}">
                <a16:creationId xmlns:a16="http://schemas.microsoft.com/office/drawing/2014/main" id="{CB9CFE59-5D36-470D-8DDC-58EAB2D294C0}"/>
              </a:ext>
            </a:extLst>
          </p:cNvPr>
          <p:cNvSpPr txBox="1"/>
          <p:nvPr/>
        </p:nvSpPr>
        <p:spPr>
          <a:xfrm>
            <a:off x="6020368" y="640613"/>
            <a:ext cx="5897429" cy="553998"/>
          </a:xfrm>
          <a:prstGeom prst="rect">
            <a:avLst/>
          </a:prstGeom>
          <a:noFill/>
        </p:spPr>
        <p:txBody>
          <a:bodyPr wrap="square" rtlCol="0">
            <a:spAutoFit/>
          </a:bodyPr>
          <a:lstStyle/>
          <a:p>
            <a:r>
              <a:rPr lang="en-US" dirty="0"/>
              <a:t>Model 4: log Data, Salary Outlay by Employee Type</a:t>
            </a:r>
          </a:p>
          <a:p>
            <a:r>
              <a:rPr lang="en-US" sz="1200" dirty="0">
                <a:latin typeface="+mj-lt"/>
              </a:rPr>
              <a:t>Formula: 'COMPS_TOTAL~IS_SALARY+NIS_SALARY+NIS_ED_SALARY'</a:t>
            </a:r>
          </a:p>
        </p:txBody>
      </p:sp>
      <p:graphicFrame>
        <p:nvGraphicFramePr>
          <p:cNvPr id="4" name="Table 3">
            <a:extLst>
              <a:ext uri="{FF2B5EF4-FFF2-40B4-BE49-F238E27FC236}">
                <a16:creationId xmlns:a16="http://schemas.microsoft.com/office/drawing/2014/main" id="{B1C8F12D-E7A7-49B7-804B-EE394B2E6403}"/>
              </a:ext>
            </a:extLst>
          </p:cNvPr>
          <p:cNvGraphicFramePr>
            <a:graphicFrameLocks noGrp="1"/>
          </p:cNvGraphicFramePr>
          <p:nvPr>
            <p:extLst>
              <p:ext uri="{D42A27DB-BD31-4B8C-83A1-F6EECF244321}">
                <p14:modId xmlns:p14="http://schemas.microsoft.com/office/powerpoint/2010/main" val="757251878"/>
              </p:ext>
            </p:extLst>
          </p:nvPr>
        </p:nvGraphicFramePr>
        <p:xfrm>
          <a:off x="243453" y="1222794"/>
          <a:ext cx="5204848" cy="2645360"/>
        </p:xfrm>
        <a:graphic>
          <a:graphicData uri="http://schemas.openxmlformats.org/drawingml/2006/table">
            <a:tbl>
              <a:tblPr/>
              <a:tblGrid>
                <a:gridCol w="1301212">
                  <a:extLst>
                    <a:ext uri="{9D8B030D-6E8A-4147-A177-3AD203B41FA5}">
                      <a16:colId xmlns:a16="http://schemas.microsoft.com/office/drawing/2014/main" val="512879670"/>
                    </a:ext>
                  </a:extLst>
                </a:gridCol>
                <a:gridCol w="1301212">
                  <a:extLst>
                    <a:ext uri="{9D8B030D-6E8A-4147-A177-3AD203B41FA5}">
                      <a16:colId xmlns:a16="http://schemas.microsoft.com/office/drawing/2014/main" val="1364775076"/>
                    </a:ext>
                  </a:extLst>
                </a:gridCol>
                <a:gridCol w="1301212">
                  <a:extLst>
                    <a:ext uri="{9D8B030D-6E8A-4147-A177-3AD203B41FA5}">
                      <a16:colId xmlns:a16="http://schemas.microsoft.com/office/drawing/2014/main" val="3729613234"/>
                    </a:ext>
                  </a:extLst>
                </a:gridCol>
                <a:gridCol w="1301212">
                  <a:extLst>
                    <a:ext uri="{9D8B030D-6E8A-4147-A177-3AD203B41FA5}">
                      <a16:colId xmlns:a16="http://schemas.microsoft.com/office/drawing/2014/main" val="4138073464"/>
                    </a:ext>
                  </a:extLst>
                </a:gridCol>
              </a:tblGrid>
              <a:tr h="264536">
                <a:tc gridSpan="4">
                  <a:txBody>
                    <a:bodyPr/>
                    <a:lstStyle/>
                    <a:p>
                      <a:r>
                        <a:rPr lang="en-US" sz="1100"/>
                        <a:t>OLS Regression Results</a:t>
                      </a:r>
                    </a:p>
                  </a:txBody>
                  <a:tcPr marL="68083" marR="68083" marT="34042" marB="34042" anchor="c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13077640"/>
                  </a:ext>
                </a:extLst>
              </a:tr>
              <a:tr h="264536">
                <a:tc>
                  <a:txBody>
                    <a:bodyPr/>
                    <a:lstStyle/>
                    <a:p>
                      <a:pPr algn="r" fontAlgn="ctr"/>
                      <a:r>
                        <a:rPr lang="en-US" sz="1100" b="1">
                          <a:effectLst/>
                        </a:rPr>
                        <a:t>Dep. Variable:</a:t>
                      </a:r>
                    </a:p>
                  </a:txBody>
                  <a:tcPr marL="68083" marR="68083" marT="34042" marB="34042" anchor="ctr">
                    <a:lnL>
                      <a:noFill/>
                    </a:lnL>
                    <a:lnR>
                      <a:noFill/>
                    </a:lnR>
                    <a:lnB>
                      <a:noFill/>
                    </a:lnB>
                    <a:solidFill>
                      <a:srgbClr val="F5F5F5"/>
                    </a:solidFill>
                  </a:tcPr>
                </a:tc>
                <a:tc>
                  <a:txBody>
                    <a:bodyPr/>
                    <a:lstStyle/>
                    <a:p>
                      <a:pPr algn="r" fontAlgn="ctr"/>
                      <a:r>
                        <a:rPr lang="en-US" sz="1100">
                          <a:effectLst/>
                        </a:rPr>
                        <a:t>COMPS_TOTAL</a:t>
                      </a:r>
                    </a:p>
                  </a:txBody>
                  <a:tcPr marL="68083" marR="68083" marT="34042" marB="34042" anchor="ctr">
                    <a:lnL>
                      <a:noFill/>
                    </a:lnL>
                    <a:lnR>
                      <a:noFill/>
                    </a:lnR>
                    <a:lnT>
                      <a:noFill/>
                    </a:lnT>
                    <a:lnB>
                      <a:noFill/>
                    </a:lnB>
                    <a:solidFill>
                      <a:srgbClr val="F5F5F5"/>
                    </a:solidFill>
                  </a:tcPr>
                </a:tc>
                <a:tc>
                  <a:txBody>
                    <a:bodyPr/>
                    <a:lstStyle/>
                    <a:p>
                      <a:pPr algn="r" fontAlgn="ctr"/>
                      <a:r>
                        <a:rPr lang="en-US" sz="1100" b="1">
                          <a:effectLst/>
                        </a:rPr>
                        <a:t>R-squared:</a:t>
                      </a:r>
                    </a:p>
                  </a:txBody>
                  <a:tcPr marL="68083" marR="68083" marT="34042" marB="34042" anchor="ctr">
                    <a:lnL>
                      <a:noFill/>
                    </a:lnL>
                    <a:lnR>
                      <a:noFill/>
                    </a:lnR>
                    <a:lnT>
                      <a:noFill/>
                    </a:lnT>
                    <a:lnB>
                      <a:noFill/>
                    </a:lnB>
                    <a:solidFill>
                      <a:srgbClr val="F5F5F5"/>
                    </a:solidFill>
                  </a:tcPr>
                </a:tc>
                <a:tc>
                  <a:txBody>
                    <a:bodyPr/>
                    <a:lstStyle/>
                    <a:p>
                      <a:pPr algn="r" fontAlgn="ctr"/>
                      <a:r>
                        <a:rPr lang="en-US" sz="1100">
                          <a:effectLst/>
                        </a:rPr>
                        <a:t>0.753</a:t>
                      </a:r>
                    </a:p>
                  </a:txBody>
                  <a:tcPr marL="68083" marR="68083" marT="34042" marB="34042" anchor="ctr">
                    <a:lnL>
                      <a:noFill/>
                    </a:lnL>
                    <a:lnR>
                      <a:noFill/>
                    </a:lnR>
                    <a:lnT>
                      <a:noFill/>
                    </a:lnT>
                    <a:lnB>
                      <a:noFill/>
                    </a:lnB>
                    <a:solidFill>
                      <a:srgbClr val="F5F5F5"/>
                    </a:solidFill>
                  </a:tcPr>
                </a:tc>
                <a:extLst>
                  <a:ext uri="{0D108BD9-81ED-4DB2-BD59-A6C34878D82A}">
                    <a16:rowId xmlns:a16="http://schemas.microsoft.com/office/drawing/2014/main" val="731598025"/>
                  </a:ext>
                </a:extLst>
              </a:tr>
              <a:tr h="264536">
                <a:tc>
                  <a:txBody>
                    <a:bodyPr/>
                    <a:lstStyle/>
                    <a:p>
                      <a:pPr algn="r" fontAlgn="ctr"/>
                      <a:r>
                        <a:rPr lang="en-US" sz="1100" b="1">
                          <a:effectLst/>
                        </a:rPr>
                        <a:t>Model:</a:t>
                      </a:r>
                    </a:p>
                  </a:txBody>
                  <a:tcPr marL="68083" marR="68083" marT="34042" marB="34042" anchor="ctr">
                    <a:lnL>
                      <a:noFill/>
                    </a:lnL>
                    <a:lnR>
                      <a:noFill/>
                    </a:lnR>
                    <a:lnT>
                      <a:noFill/>
                    </a:lnT>
                    <a:lnB>
                      <a:noFill/>
                    </a:lnB>
                    <a:solidFill>
                      <a:srgbClr val="FFFFFF"/>
                    </a:solidFill>
                  </a:tcPr>
                </a:tc>
                <a:tc>
                  <a:txBody>
                    <a:bodyPr/>
                    <a:lstStyle/>
                    <a:p>
                      <a:pPr algn="r" fontAlgn="ctr"/>
                      <a:r>
                        <a:rPr lang="en-US" sz="1100">
                          <a:effectLst/>
                        </a:rPr>
                        <a:t>OLS</a:t>
                      </a:r>
                    </a:p>
                  </a:txBody>
                  <a:tcPr marL="68083" marR="68083" marT="34042" marB="34042" anchor="ctr">
                    <a:lnL>
                      <a:noFill/>
                    </a:lnL>
                    <a:lnR>
                      <a:noFill/>
                    </a:lnR>
                    <a:lnT>
                      <a:noFill/>
                    </a:lnT>
                    <a:lnB>
                      <a:noFill/>
                    </a:lnB>
                    <a:solidFill>
                      <a:srgbClr val="FFFFFF"/>
                    </a:solidFill>
                  </a:tcPr>
                </a:tc>
                <a:tc>
                  <a:txBody>
                    <a:bodyPr/>
                    <a:lstStyle/>
                    <a:p>
                      <a:pPr algn="r" fontAlgn="ctr"/>
                      <a:r>
                        <a:rPr lang="en-US" sz="1100" b="1">
                          <a:effectLst/>
                        </a:rPr>
                        <a:t>Adj. R-squared:</a:t>
                      </a:r>
                    </a:p>
                  </a:txBody>
                  <a:tcPr marL="68083" marR="68083" marT="34042" marB="34042" anchor="ctr">
                    <a:lnL>
                      <a:noFill/>
                    </a:lnL>
                    <a:lnR>
                      <a:noFill/>
                    </a:lnR>
                    <a:lnT>
                      <a:noFill/>
                    </a:lnT>
                    <a:lnB>
                      <a:noFill/>
                    </a:lnB>
                    <a:solidFill>
                      <a:srgbClr val="FFFFFF"/>
                    </a:solidFill>
                  </a:tcPr>
                </a:tc>
                <a:tc>
                  <a:txBody>
                    <a:bodyPr/>
                    <a:lstStyle/>
                    <a:p>
                      <a:pPr algn="r" fontAlgn="ctr"/>
                      <a:r>
                        <a:rPr lang="en-US" sz="1100">
                          <a:effectLst/>
                        </a:rPr>
                        <a:t>0.753</a:t>
                      </a:r>
                    </a:p>
                  </a:txBody>
                  <a:tcPr marL="68083" marR="68083" marT="34042" marB="34042" anchor="ctr">
                    <a:lnL>
                      <a:noFill/>
                    </a:lnL>
                    <a:lnR>
                      <a:noFill/>
                    </a:lnR>
                    <a:lnT>
                      <a:noFill/>
                    </a:lnT>
                    <a:lnB>
                      <a:noFill/>
                    </a:lnB>
                    <a:solidFill>
                      <a:srgbClr val="FFFFFF"/>
                    </a:solidFill>
                  </a:tcPr>
                </a:tc>
                <a:extLst>
                  <a:ext uri="{0D108BD9-81ED-4DB2-BD59-A6C34878D82A}">
                    <a16:rowId xmlns:a16="http://schemas.microsoft.com/office/drawing/2014/main" val="1110800765"/>
                  </a:ext>
                </a:extLst>
              </a:tr>
              <a:tr h="264536">
                <a:tc>
                  <a:txBody>
                    <a:bodyPr/>
                    <a:lstStyle/>
                    <a:p>
                      <a:pPr algn="r" fontAlgn="ctr"/>
                      <a:r>
                        <a:rPr lang="en-US" sz="1100" b="1">
                          <a:effectLst/>
                        </a:rPr>
                        <a:t>Method:</a:t>
                      </a:r>
                    </a:p>
                  </a:txBody>
                  <a:tcPr marL="68083" marR="68083" marT="34042" marB="34042" anchor="ctr">
                    <a:lnL>
                      <a:noFill/>
                    </a:lnL>
                    <a:lnR>
                      <a:noFill/>
                    </a:lnR>
                    <a:lnT>
                      <a:noFill/>
                    </a:lnT>
                    <a:lnB>
                      <a:noFill/>
                    </a:lnB>
                    <a:solidFill>
                      <a:srgbClr val="F5F5F5"/>
                    </a:solidFill>
                  </a:tcPr>
                </a:tc>
                <a:tc>
                  <a:txBody>
                    <a:bodyPr/>
                    <a:lstStyle/>
                    <a:p>
                      <a:pPr algn="r" fontAlgn="ctr"/>
                      <a:r>
                        <a:rPr lang="en-US" sz="1100">
                          <a:effectLst/>
                        </a:rPr>
                        <a:t>Least Squares</a:t>
                      </a:r>
                    </a:p>
                  </a:txBody>
                  <a:tcPr marL="68083" marR="68083" marT="34042" marB="34042" anchor="ctr">
                    <a:lnL>
                      <a:noFill/>
                    </a:lnL>
                    <a:lnR>
                      <a:noFill/>
                    </a:lnR>
                    <a:lnT>
                      <a:noFill/>
                    </a:lnT>
                    <a:lnB>
                      <a:noFill/>
                    </a:lnB>
                    <a:solidFill>
                      <a:srgbClr val="F5F5F5"/>
                    </a:solidFill>
                  </a:tcPr>
                </a:tc>
                <a:tc>
                  <a:txBody>
                    <a:bodyPr/>
                    <a:lstStyle/>
                    <a:p>
                      <a:pPr algn="r" fontAlgn="ctr"/>
                      <a:r>
                        <a:rPr lang="en-US" sz="1100" b="1">
                          <a:effectLst/>
                        </a:rPr>
                        <a:t>F-statistic:</a:t>
                      </a:r>
                    </a:p>
                  </a:txBody>
                  <a:tcPr marL="68083" marR="68083" marT="34042" marB="34042" anchor="ctr">
                    <a:lnL>
                      <a:noFill/>
                    </a:lnL>
                    <a:lnR>
                      <a:noFill/>
                    </a:lnR>
                    <a:lnT>
                      <a:noFill/>
                    </a:lnT>
                    <a:lnB>
                      <a:noFill/>
                    </a:lnB>
                    <a:solidFill>
                      <a:srgbClr val="F5F5F5"/>
                    </a:solidFill>
                  </a:tcPr>
                </a:tc>
                <a:tc>
                  <a:txBody>
                    <a:bodyPr/>
                    <a:lstStyle/>
                    <a:p>
                      <a:pPr algn="r" fontAlgn="ctr"/>
                      <a:r>
                        <a:rPr lang="en-US" sz="1100">
                          <a:effectLst/>
                        </a:rPr>
                        <a:t>3684.</a:t>
                      </a:r>
                    </a:p>
                  </a:txBody>
                  <a:tcPr marL="68083" marR="68083" marT="34042" marB="34042" anchor="ctr">
                    <a:lnL>
                      <a:noFill/>
                    </a:lnL>
                    <a:lnR>
                      <a:noFill/>
                    </a:lnR>
                    <a:lnT>
                      <a:noFill/>
                    </a:lnT>
                    <a:lnB>
                      <a:noFill/>
                    </a:lnB>
                    <a:solidFill>
                      <a:srgbClr val="F5F5F5"/>
                    </a:solidFill>
                  </a:tcPr>
                </a:tc>
                <a:extLst>
                  <a:ext uri="{0D108BD9-81ED-4DB2-BD59-A6C34878D82A}">
                    <a16:rowId xmlns:a16="http://schemas.microsoft.com/office/drawing/2014/main" val="1939786770"/>
                  </a:ext>
                </a:extLst>
              </a:tr>
              <a:tr h="264536">
                <a:tc>
                  <a:txBody>
                    <a:bodyPr/>
                    <a:lstStyle/>
                    <a:p>
                      <a:pPr algn="r" fontAlgn="ctr"/>
                      <a:r>
                        <a:rPr lang="en-US" sz="1100" b="1">
                          <a:effectLst/>
                        </a:rPr>
                        <a:t>Date:</a:t>
                      </a:r>
                    </a:p>
                  </a:txBody>
                  <a:tcPr marL="68083" marR="68083" marT="34042" marB="34042" anchor="ctr">
                    <a:lnL>
                      <a:noFill/>
                    </a:lnL>
                    <a:lnR>
                      <a:noFill/>
                    </a:lnR>
                    <a:lnT>
                      <a:noFill/>
                    </a:lnT>
                    <a:lnB>
                      <a:noFill/>
                    </a:lnB>
                    <a:solidFill>
                      <a:srgbClr val="FFFFFF"/>
                    </a:solidFill>
                  </a:tcPr>
                </a:tc>
                <a:tc>
                  <a:txBody>
                    <a:bodyPr/>
                    <a:lstStyle/>
                    <a:p>
                      <a:pPr algn="r" fontAlgn="ctr"/>
                      <a:r>
                        <a:rPr lang="en-US" sz="1100">
                          <a:effectLst/>
                        </a:rPr>
                        <a:t>Mon, 01 Mar 2021</a:t>
                      </a:r>
                    </a:p>
                  </a:txBody>
                  <a:tcPr marL="68083" marR="68083" marT="34042" marB="34042" anchor="ctr">
                    <a:lnL>
                      <a:noFill/>
                    </a:lnL>
                    <a:lnR>
                      <a:noFill/>
                    </a:lnR>
                    <a:lnT>
                      <a:noFill/>
                    </a:lnT>
                    <a:lnB>
                      <a:noFill/>
                    </a:lnB>
                    <a:solidFill>
                      <a:srgbClr val="FFFFFF"/>
                    </a:solidFill>
                  </a:tcPr>
                </a:tc>
                <a:tc>
                  <a:txBody>
                    <a:bodyPr/>
                    <a:lstStyle/>
                    <a:p>
                      <a:pPr algn="r" fontAlgn="ctr"/>
                      <a:r>
                        <a:rPr lang="en-US" sz="1100" b="1">
                          <a:effectLst/>
                        </a:rPr>
                        <a:t>Prob (F-statistic):</a:t>
                      </a:r>
                    </a:p>
                  </a:txBody>
                  <a:tcPr marL="68083" marR="68083" marT="34042" marB="34042" anchor="ctr">
                    <a:lnL>
                      <a:noFill/>
                    </a:lnL>
                    <a:lnR>
                      <a:noFill/>
                    </a:lnR>
                    <a:lnT>
                      <a:noFill/>
                    </a:lnT>
                    <a:lnB>
                      <a:noFill/>
                    </a:lnB>
                    <a:solidFill>
                      <a:srgbClr val="FFFFFF"/>
                    </a:solidFill>
                  </a:tcPr>
                </a:tc>
                <a:tc>
                  <a:txBody>
                    <a:bodyPr/>
                    <a:lstStyle/>
                    <a:p>
                      <a:pPr algn="r" fontAlgn="ctr"/>
                      <a:r>
                        <a:rPr lang="en-US" sz="1100">
                          <a:effectLst/>
                        </a:rPr>
                        <a:t>0.00</a:t>
                      </a:r>
                    </a:p>
                  </a:txBody>
                  <a:tcPr marL="68083" marR="68083" marT="34042" marB="34042" anchor="ctr">
                    <a:lnL>
                      <a:noFill/>
                    </a:lnL>
                    <a:lnR>
                      <a:noFill/>
                    </a:lnR>
                    <a:lnT>
                      <a:noFill/>
                    </a:lnT>
                    <a:lnB>
                      <a:noFill/>
                    </a:lnB>
                    <a:solidFill>
                      <a:srgbClr val="FFFFFF"/>
                    </a:solidFill>
                  </a:tcPr>
                </a:tc>
                <a:extLst>
                  <a:ext uri="{0D108BD9-81ED-4DB2-BD59-A6C34878D82A}">
                    <a16:rowId xmlns:a16="http://schemas.microsoft.com/office/drawing/2014/main" val="2476145539"/>
                  </a:ext>
                </a:extLst>
              </a:tr>
              <a:tr h="264536">
                <a:tc>
                  <a:txBody>
                    <a:bodyPr/>
                    <a:lstStyle/>
                    <a:p>
                      <a:pPr algn="r" fontAlgn="ctr"/>
                      <a:r>
                        <a:rPr lang="en-US" sz="1100" b="1">
                          <a:effectLst/>
                        </a:rPr>
                        <a:t>Time:</a:t>
                      </a:r>
                    </a:p>
                  </a:txBody>
                  <a:tcPr marL="68083" marR="68083" marT="34042" marB="34042" anchor="ctr">
                    <a:lnL>
                      <a:noFill/>
                    </a:lnL>
                    <a:lnR>
                      <a:noFill/>
                    </a:lnR>
                    <a:lnT>
                      <a:noFill/>
                    </a:lnT>
                    <a:lnB>
                      <a:noFill/>
                    </a:lnB>
                    <a:solidFill>
                      <a:srgbClr val="F5F5F5"/>
                    </a:solidFill>
                  </a:tcPr>
                </a:tc>
                <a:tc>
                  <a:txBody>
                    <a:bodyPr/>
                    <a:lstStyle/>
                    <a:p>
                      <a:pPr algn="r" fontAlgn="ctr"/>
                      <a:r>
                        <a:rPr lang="en-US" sz="1100">
                          <a:effectLst/>
                        </a:rPr>
                        <a:t>01:01:58</a:t>
                      </a:r>
                    </a:p>
                  </a:txBody>
                  <a:tcPr marL="68083" marR="68083" marT="34042" marB="34042" anchor="ctr">
                    <a:lnL>
                      <a:noFill/>
                    </a:lnL>
                    <a:lnR>
                      <a:noFill/>
                    </a:lnR>
                    <a:lnT>
                      <a:noFill/>
                    </a:lnT>
                    <a:lnB>
                      <a:noFill/>
                    </a:lnB>
                    <a:solidFill>
                      <a:srgbClr val="F5F5F5"/>
                    </a:solidFill>
                  </a:tcPr>
                </a:tc>
                <a:tc>
                  <a:txBody>
                    <a:bodyPr/>
                    <a:lstStyle/>
                    <a:p>
                      <a:pPr algn="r" fontAlgn="ctr"/>
                      <a:r>
                        <a:rPr lang="en-US" sz="1100" b="1">
                          <a:effectLst/>
                        </a:rPr>
                        <a:t>Log-Likelihood:</a:t>
                      </a:r>
                    </a:p>
                  </a:txBody>
                  <a:tcPr marL="68083" marR="68083" marT="34042" marB="34042" anchor="ctr">
                    <a:lnL>
                      <a:noFill/>
                    </a:lnL>
                    <a:lnR>
                      <a:noFill/>
                    </a:lnR>
                    <a:lnT>
                      <a:noFill/>
                    </a:lnT>
                    <a:lnB>
                      <a:noFill/>
                    </a:lnB>
                    <a:solidFill>
                      <a:srgbClr val="F5F5F5"/>
                    </a:solidFill>
                  </a:tcPr>
                </a:tc>
                <a:tc>
                  <a:txBody>
                    <a:bodyPr/>
                    <a:lstStyle/>
                    <a:p>
                      <a:pPr algn="r" fontAlgn="ctr"/>
                      <a:r>
                        <a:rPr lang="en-US" sz="1100">
                          <a:effectLst/>
                        </a:rPr>
                        <a:t>-1034.6</a:t>
                      </a:r>
                    </a:p>
                  </a:txBody>
                  <a:tcPr marL="68083" marR="68083" marT="34042" marB="34042" anchor="ctr">
                    <a:lnL>
                      <a:noFill/>
                    </a:lnL>
                    <a:lnR>
                      <a:noFill/>
                    </a:lnR>
                    <a:lnT>
                      <a:noFill/>
                    </a:lnT>
                    <a:lnB>
                      <a:noFill/>
                    </a:lnB>
                    <a:solidFill>
                      <a:srgbClr val="F5F5F5"/>
                    </a:solidFill>
                  </a:tcPr>
                </a:tc>
                <a:extLst>
                  <a:ext uri="{0D108BD9-81ED-4DB2-BD59-A6C34878D82A}">
                    <a16:rowId xmlns:a16="http://schemas.microsoft.com/office/drawing/2014/main" val="3272115546"/>
                  </a:ext>
                </a:extLst>
              </a:tr>
              <a:tr h="264536">
                <a:tc>
                  <a:txBody>
                    <a:bodyPr/>
                    <a:lstStyle/>
                    <a:p>
                      <a:pPr algn="r" fontAlgn="ctr"/>
                      <a:r>
                        <a:rPr lang="en-US" sz="1100" b="1">
                          <a:effectLst/>
                        </a:rPr>
                        <a:t>No. Observations:</a:t>
                      </a:r>
                    </a:p>
                  </a:txBody>
                  <a:tcPr marL="68083" marR="68083" marT="34042" marB="34042" anchor="ctr">
                    <a:lnL>
                      <a:noFill/>
                    </a:lnL>
                    <a:lnR>
                      <a:noFill/>
                    </a:lnR>
                    <a:lnT>
                      <a:noFill/>
                    </a:lnT>
                    <a:lnB>
                      <a:noFill/>
                    </a:lnB>
                    <a:solidFill>
                      <a:srgbClr val="FFFFFF"/>
                    </a:solidFill>
                  </a:tcPr>
                </a:tc>
                <a:tc>
                  <a:txBody>
                    <a:bodyPr/>
                    <a:lstStyle/>
                    <a:p>
                      <a:pPr algn="r" fontAlgn="ctr"/>
                      <a:r>
                        <a:rPr lang="en-US" sz="1100" dirty="0">
                          <a:effectLst/>
                        </a:rPr>
                        <a:t>3622</a:t>
                      </a:r>
                    </a:p>
                  </a:txBody>
                  <a:tcPr marL="68083" marR="68083" marT="34042" marB="34042" anchor="ctr">
                    <a:lnL>
                      <a:noFill/>
                    </a:lnL>
                    <a:lnR>
                      <a:noFill/>
                    </a:lnR>
                    <a:lnT>
                      <a:noFill/>
                    </a:lnT>
                    <a:lnB>
                      <a:noFill/>
                    </a:lnB>
                    <a:solidFill>
                      <a:srgbClr val="FFFFFF"/>
                    </a:solidFill>
                  </a:tcPr>
                </a:tc>
                <a:tc>
                  <a:txBody>
                    <a:bodyPr/>
                    <a:lstStyle/>
                    <a:p>
                      <a:pPr algn="r" fontAlgn="ctr"/>
                      <a:r>
                        <a:rPr lang="en-US" sz="1100" b="1">
                          <a:effectLst/>
                        </a:rPr>
                        <a:t>AIC:</a:t>
                      </a:r>
                    </a:p>
                  </a:txBody>
                  <a:tcPr marL="68083" marR="68083" marT="34042" marB="34042" anchor="ctr">
                    <a:lnL>
                      <a:noFill/>
                    </a:lnL>
                    <a:lnR>
                      <a:noFill/>
                    </a:lnR>
                    <a:lnT>
                      <a:noFill/>
                    </a:lnT>
                    <a:lnB>
                      <a:noFill/>
                    </a:lnB>
                    <a:solidFill>
                      <a:srgbClr val="FFFFFF"/>
                    </a:solidFill>
                  </a:tcPr>
                </a:tc>
                <a:tc>
                  <a:txBody>
                    <a:bodyPr/>
                    <a:lstStyle/>
                    <a:p>
                      <a:pPr algn="r" fontAlgn="ctr"/>
                      <a:r>
                        <a:rPr lang="en-US" sz="1100">
                          <a:effectLst/>
                        </a:rPr>
                        <a:t>2077.</a:t>
                      </a:r>
                    </a:p>
                  </a:txBody>
                  <a:tcPr marL="68083" marR="68083" marT="34042" marB="34042" anchor="ctr">
                    <a:lnL>
                      <a:noFill/>
                    </a:lnL>
                    <a:lnR>
                      <a:noFill/>
                    </a:lnR>
                    <a:lnT>
                      <a:noFill/>
                    </a:lnT>
                    <a:lnB>
                      <a:noFill/>
                    </a:lnB>
                    <a:solidFill>
                      <a:srgbClr val="FFFFFF"/>
                    </a:solidFill>
                  </a:tcPr>
                </a:tc>
                <a:extLst>
                  <a:ext uri="{0D108BD9-81ED-4DB2-BD59-A6C34878D82A}">
                    <a16:rowId xmlns:a16="http://schemas.microsoft.com/office/drawing/2014/main" val="2236143584"/>
                  </a:ext>
                </a:extLst>
              </a:tr>
              <a:tr h="264536">
                <a:tc>
                  <a:txBody>
                    <a:bodyPr/>
                    <a:lstStyle/>
                    <a:p>
                      <a:pPr algn="r" fontAlgn="ctr"/>
                      <a:r>
                        <a:rPr lang="en-US" sz="1100" b="1">
                          <a:effectLst/>
                        </a:rPr>
                        <a:t>Df Residuals:</a:t>
                      </a:r>
                    </a:p>
                  </a:txBody>
                  <a:tcPr marL="68083" marR="68083" marT="34042" marB="34042" anchor="ctr">
                    <a:lnL>
                      <a:noFill/>
                    </a:lnL>
                    <a:lnR>
                      <a:noFill/>
                    </a:lnR>
                    <a:lnT>
                      <a:noFill/>
                    </a:lnT>
                    <a:lnB>
                      <a:noFill/>
                    </a:lnB>
                    <a:solidFill>
                      <a:srgbClr val="F5F5F5"/>
                    </a:solidFill>
                  </a:tcPr>
                </a:tc>
                <a:tc>
                  <a:txBody>
                    <a:bodyPr/>
                    <a:lstStyle/>
                    <a:p>
                      <a:pPr algn="r" fontAlgn="ctr"/>
                      <a:r>
                        <a:rPr lang="en-US" sz="1100">
                          <a:effectLst/>
                        </a:rPr>
                        <a:t>3618</a:t>
                      </a:r>
                    </a:p>
                  </a:txBody>
                  <a:tcPr marL="68083" marR="68083" marT="34042" marB="34042" anchor="ctr">
                    <a:lnL>
                      <a:noFill/>
                    </a:lnL>
                    <a:lnR>
                      <a:noFill/>
                    </a:lnR>
                    <a:lnT>
                      <a:noFill/>
                    </a:lnT>
                    <a:lnB>
                      <a:noFill/>
                    </a:lnB>
                    <a:solidFill>
                      <a:srgbClr val="F5F5F5"/>
                    </a:solidFill>
                  </a:tcPr>
                </a:tc>
                <a:tc>
                  <a:txBody>
                    <a:bodyPr/>
                    <a:lstStyle/>
                    <a:p>
                      <a:pPr algn="r" fontAlgn="ctr"/>
                      <a:r>
                        <a:rPr lang="en-US" sz="1100" b="1">
                          <a:effectLst/>
                        </a:rPr>
                        <a:t>BIC:</a:t>
                      </a:r>
                    </a:p>
                  </a:txBody>
                  <a:tcPr marL="68083" marR="68083" marT="34042" marB="34042" anchor="ctr">
                    <a:lnL>
                      <a:noFill/>
                    </a:lnL>
                    <a:lnR>
                      <a:noFill/>
                    </a:lnR>
                    <a:lnT>
                      <a:noFill/>
                    </a:lnT>
                    <a:lnB>
                      <a:noFill/>
                    </a:lnB>
                    <a:solidFill>
                      <a:srgbClr val="F5F5F5"/>
                    </a:solidFill>
                  </a:tcPr>
                </a:tc>
                <a:tc>
                  <a:txBody>
                    <a:bodyPr/>
                    <a:lstStyle/>
                    <a:p>
                      <a:pPr algn="r" fontAlgn="ctr"/>
                      <a:r>
                        <a:rPr lang="en-US" sz="1100">
                          <a:effectLst/>
                        </a:rPr>
                        <a:t>2102.</a:t>
                      </a:r>
                    </a:p>
                  </a:txBody>
                  <a:tcPr marL="68083" marR="68083" marT="34042" marB="34042" anchor="ctr">
                    <a:lnL>
                      <a:noFill/>
                    </a:lnL>
                    <a:lnR>
                      <a:noFill/>
                    </a:lnR>
                    <a:lnT>
                      <a:noFill/>
                    </a:lnT>
                    <a:lnB>
                      <a:noFill/>
                    </a:lnB>
                    <a:solidFill>
                      <a:srgbClr val="F5F5F5"/>
                    </a:solidFill>
                  </a:tcPr>
                </a:tc>
                <a:extLst>
                  <a:ext uri="{0D108BD9-81ED-4DB2-BD59-A6C34878D82A}">
                    <a16:rowId xmlns:a16="http://schemas.microsoft.com/office/drawing/2014/main" val="2147475259"/>
                  </a:ext>
                </a:extLst>
              </a:tr>
              <a:tr h="264536">
                <a:tc>
                  <a:txBody>
                    <a:bodyPr/>
                    <a:lstStyle/>
                    <a:p>
                      <a:pPr algn="r" fontAlgn="ctr"/>
                      <a:r>
                        <a:rPr lang="en-US" sz="1100" b="1">
                          <a:effectLst/>
                        </a:rPr>
                        <a:t>Df Model:</a:t>
                      </a:r>
                    </a:p>
                  </a:txBody>
                  <a:tcPr marL="68083" marR="68083" marT="34042" marB="34042" anchor="ctr">
                    <a:lnL>
                      <a:noFill/>
                    </a:lnL>
                    <a:lnR>
                      <a:noFill/>
                    </a:lnR>
                    <a:lnT>
                      <a:noFill/>
                    </a:lnT>
                    <a:lnB>
                      <a:noFill/>
                    </a:lnB>
                    <a:solidFill>
                      <a:srgbClr val="FFFFFF"/>
                    </a:solidFill>
                  </a:tcPr>
                </a:tc>
                <a:tc>
                  <a:txBody>
                    <a:bodyPr/>
                    <a:lstStyle/>
                    <a:p>
                      <a:pPr algn="r" fontAlgn="ctr"/>
                      <a:r>
                        <a:rPr lang="en-US" sz="1100">
                          <a:effectLst/>
                        </a:rPr>
                        <a:t>3</a:t>
                      </a:r>
                    </a:p>
                  </a:txBody>
                  <a:tcPr marL="68083" marR="68083" marT="34042" marB="34042" anchor="ctr">
                    <a:lnL>
                      <a:noFill/>
                    </a:lnL>
                    <a:lnR>
                      <a:noFill/>
                    </a:lnR>
                    <a:lnT>
                      <a:noFill/>
                    </a:lnT>
                    <a:lnB>
                      <a:noFill/>
                    </a:lnB>
                    <a:solidFill>
                      <a:srgbClr val="FFFFFF"/>
                    </a:solidFill>
                  </a:tcPr>
                </a:tc>
                <a:tc>
                  <a:txBody>
                    <a:bodyPr/>
                    <a:lstStyle/>
                    <a:p>
                      <a:pPr algn="r" fontAlgn="ctr"/>
                      <a:endParaRPr lang="en-US" sz="1100" b="1">
                        <a:effectLst/>
                      </a:endParaRPr>
                    </a:p>
                  </a:txBody>
                  <a:tcPr marL="68083" marR="68083" marT="34042" marB="34042" anchor="ctr">
                    <a:lnL>
                      <a:noFill/>
                    </a:lnL>
                    <a:lnR>
                      <a:noFill/>
                    </a:lnR>
                    <a:lnT>
                      <a:noFill/>
                    </a:lnT>
                    <a:lnB>
                      <a:noFill/>
                    </a:lnB>
                    <a:solidFill>
                      <a:srgbClr val="FFFFFF"/>
                    </a:solidFill>
                  </a:tcPr>
                </a:tc>
                <a:tc>
                  <a:txBody>
                    <a:bodyPr/>
                    <a:lstStyle/>
                    <a:p>
                      <a:pPr algn="r" fontAlgn="ctr"/>
                      <a:endParaRPr lang="en-US" sz="1100">
                        <a:effectLst/>
                      </a:endParaRPr>
                    </a:p>
                  </a:txBody>
                  <a:tcPr marL="68083" marR="68083" marT="34042" marB="34042" anchor="ctr">
                    <a:lnL>
                      <a:noFill/>
                    </a:lnL>
                    <a:lnR>
                      <a:noFill/>
                    </a:lnR>
                    <a:lnT>
                      <a:noFill/>
                    </a:lnT>
                    <a:lnB>
                      <a:noFill/>
                    </a:lnB>
                    <a:solidFill>
                      <a:srgbClr val="FFFFFF"/>
                    </a:solidFill>
                  </a:tcPr>
                </a:tc>
                <a:extLst>
                  <a:ext uri="{0D108BD9-81ED-4DB2-BD59-A6C34878D82A}">
                    <a16:rowId xmlns:a16="http://schemas.microsoft.com/office/drawing/2014/main" val="3457912580"/>
                  </a:ext>
                </a:extLst>
              </a:tr>
              <a:tr h="264536">
                <a:tc>
                  <a:txBody>
                    <a:bodyPr/>
                    <a:lstStyle/>
                    <a:p>
                      <a:pPr algn="r" fontAlgn="ctr"/>
                      <a:r>
                        <a:rPr lang="en-US" sz="1100" b="1" dirty="0">
                          <a:effectLst/>
                        </a:rPr>
                        <a:t>Covariance Type:</a:t>
                      </a:r>
                    </a:p>
                  </a:txBody>
                  <a:tcPr marL="68083" marR="68083" marT="34042" marB="34042" anchor="ctr">
                    <a:lnL>
                      <a:noFill/>
                    </a:lnL>
                    <a:lnR>
                      <a:noFill/>
                    </a:lnR>
                    <a:lnT>
                      <a:noFill/>
                    </a:lnT>
                    <a:lnB>
                      <a:noFill/>
                    </a:lnB>
                    <a:solidFill>
                      <a:srgbClr val="F5F5F5"/>
                    </a:solidFill>
                  </a:tcPr>
                </a:tc>
                <a:tc>
                  <a:txBody>
                    <a:bodyPr/>
                    <a:lstStyle/>
                    <a:p>
                      <a:pPr algn="r" fontAlgn="ctr"/>
                      <a:r>
                        <a:rPr lang="en-US" sz="1100">
                          <a:effectLst/>
                        </a:rPr>
                        <a:t>nonrobust</a:t>
                      </a:r>
                    </a:p>
                  </a:txBody>
                  <a:tcPr marL="68083" marR="68083" marT="34042" marB="34042" anchor="ctr">
                    <a:lnL>
                      <a:noFill/>
                    </a:lnL>
                    <a:lnR>
                      <a:noFill/>
                    </a:lnR>
                    <a:lnT>
                      <a:noFill/>
                    </a:lnT>
                    <a:lnB>
                      <a:noFill/>
                    </a:lnB>
                    <a:solidFill>
                      <a:srgbClr val="F5F5F5"/>
                    </a:solidFill>
                  </a:tcPr>
                </a:tc>
                <a:tc>
                  <a:txBody>
                    <a:bodyPr/>
                    <a:lstStyle/>
                    <a:p>
                      <a:pPr algn="r" fontAlgn="ctr"/>
                      <a:endParaRPr lang="en-US" sz="1100" b="1">
                        <a:effectLst/>
                      </a:endParaRPr>
                    </a:p>
                  </a:txBody>
                  <a:tcPr marL="68083" marR="68083" marT="34042" marB="34042" anchor="ctr">
                    <a:lnL>
                      <a:noFill/>
                    </a:lnL>
                    <a:lnR>
                      <a:noFill/>
                    </a:lnR>
                    <a:lnT>
                      <a:noFill/>
                    </a:lnT>
                    <a:lnB>
                      <a:noFill/>
                    </a:lnB>
                    <a:solidFill>
                      <a:srgbClr val="F5F5F5"/>
                    </a:solidFill>
                  </a:tcPr>
                </a:tc>
                <a:tc>
                  <a:txBody>
                    <a:bodyPr/>
                    <a:lstStyle/>
                    <a:p>
                      <a:pPr algn="r" fontAlgn="ctr"/>
                      <a:endParaRPr lang="en-US" sz="1100" dirty="0">
                        <a:effectLst/>
                      </a:endParaRPr>
                    </a:p>
                  </a:txBody>
                  <a:tcPr marL="68083" marR="68083" marT="34042" marB="34042" anchor="ctr">
                    <a:lnL>
                      <a:noFill/>
                    </a:lnL>
                    <a:lnR>
                      <a:noFill/>
                    </a:lnR>
                    <a:lnT>
                      <a:noFill/>
                    </a:lnT>
                    <a:lnB>
                      <a:noFill/>
                    </a:lnB>
                    <a:solidFill>
                      <a:srgbClr val="F5F5F5"/>
                    </a:solidFill>
                  </a:tcPr>
                </a:tc>
                <a:extLst>
                  <a:ext uri="{0D108BD9-81ED-4DB2-BD59-A6C34878D82A}">
                    <a16:rowId xmlns:a16="http://schemas.microsoft.com/office/drawing/2014/main" val="3288193358"/>
                  </a:ext>
                </a:extLst>
              </a:tr>
            </a:tbl>
          </a:graphicData>
        </a:graphic>
      </p:graphicFrame>
      <p:graphicFrame>
        <p:nvGraphicFramePr>
          <p:cNvPr id="5" name="Table 4">
            <a:extLst>
              <a:ext uri="{FF2B5EF4-FFF2-40B4-BE49-F238E27FC236}">
                <a16:creationId xmlns:a16="http://schemas.microsoft.com/office/drawing/2014/main" id="{12BC4883-9E5E-4869-A285-65F63CBF9E3C}"/>
              </a:ext>
            </a:extLst>
          </p:cNvPr>
          <p:cNvGraphicFramePr>
            <a:graphicFrameLocks noGrp="1"/>
          </p:cNvGraphicFramePr>
          <p:nvPr>
            <p:extLst>
              <p:ext uri="{D42A27DB-BD31-4B8C-83A1-F6EECF244321}">
                <p14:modId xmlns:p14="http://schemas.microsoft.com/office/powerpoint/2010/main" val="3179991866"/>
              </p:ext>
            </p:extLst>
          </p:nvPr>
        </p:nvGraphicFramePr>
        <p:xfrm>
          <a:off x="204341" y="3868154"/>
          <a:ext cx="5204850" cy="1382141"/>
        </p:xfrm>
        <a:graphic>
          <a:graphicData uri="http://schemas.openxmlformats.org/drawingml/2006/table">
            <a:tbl>
              <a:tblPr/>
              <a:tblGrid>
                <a:gridCol w="1273939">
                  <a:extLst>
                    <a:ext uri="{9D8B030D-6E8A-4147-A177-3AD203B41FA5}">
                      <a16:colId xmlns:a16="http://schemas.microsoft.com/office/drawing/2014/main" val="2648074876"/>
                    </a:ext>
                  </a:extLst>
                </a:gridCol>
                <a:gridCol w="716280">
                  <a:extLst>
                    <a:ext uri="{9D8B030D-6E8A-4147-A177-3AD203B41FA5}">
                      <a16:colId xmlns:a16="http://schemas.microsoft.com/office/drawing/2014/main" val="2060628889"/>
                    </a:ext>
                  </a:extLst>
                </a:gridCol>
                <a:gridCol w="472440">
                  <a:extLst>
                    <a:ext uri="{9D8B030D-6E8A-4147-A177-3AD203B41FA5}">
                      <a16:colId xmlns:a16="http://schemas.microsoft.com/office/drawing/2014/main" val="2172279269"/>
                    </a:ext>
                  </a:extLst>
                </a:gridCol>
                <a:gridCol w="511541">
                  <a:extLst>
                    <a:ext uri="{9D8B030D-6E8A-4147-A177-3AD203B41FA5}">
                      <a16:colId xmlns:a16="http://schemas.microsoft.com/office/drawing/2014/main" val="3486638239"/>
                    </a:ext>
                  </a:extLst>
                </a:gridCol>
                <a:gridCol w="743550">
                  <a:extLst>
                    <a:ext uri="{9D8B030D-6E8A-4147-A177-3AD203B41FA5}">
                      <a16:colId xmlns:a16="http://schemas.microsoft.com/office/drawing/2014/main" val="3092654892"/>
                    </a:ext>
                  </a:extLst>
                </a:gridCol>
                <a:gridCol w="743550">
                  <a:extLst>
                    <a:ext uri="{9D8B030D-6E8A-4147-A177-3AD203B41FA5}">
                      <a16:colId xmlns:a16="http://schemas.microsoft.com/office/drawing/2014/main" val="2811510083"/>
                    </a:ext>
                  </a:extLst>
                </a:gridCol>
                <a:gridCol w="743550">
                  <a:extLst>
                    <a:ext uri="{9D8B030D-6E8A-4147-A177-3AD203B41FA5}">
                      <a16:colId xmlns:a16="http://schemas.microsoft.com/office/drawing/2014/main" val="3944086331"/>
                    </a:ext>
                  </a:extLst>
                </a:gridCol>
              </a:tblGrid>
              <a:tr h="212637">
                <a:tc>
                  <a:txBody>
                    <a:bodyPr/>
                    <a:lstStyle/>
                    <a:p>
                      <a:pPr algn="r" fontAlgn="ctr"/>
                      <a:endParaRPr lang="en-US" sz="1000">
                        <a:effectLst/>
                      </a:endParaRPr>
                    </a:p>
                  </a:txBody>
                  <a:tcPr marL="53159" marR="53159" marT="26580" marB="26580" anchor="ctr">
                    <a:lnL>
                      <a:noFill/>
                    </a:lnL>
                    <a:lnR>
                      <a:noFill/>
                    </a:lnR>
                    <a:lnT>
                      <a:noFill/>
                    </a:lnT>
                    <a:lnB>
                      <a:noFill/>
                    </a:lnB>
                    <a:solidFill>
                      <a:srgbClr val="F5F5F5"/>
                    </a:solidFill>
                  </a:tcPr>
                </a:tc>
                <a:tc>
                  <a:txBody>
                    <a:bodyPr/>
                    <a:lstStyle/>
                    <a:p>
                      <a:pPr algn="r" fontAlgn="ctr"/>
                      <a:r>
                        <a:rPr lang="en-US" sz="1000" b="1">
                          <a:effectLst/>
                        </a:rPr>
                        <a:t>coef</a:t>
                      </a:r>
                    </a:p>
                  </a:txBody>
                  <a:tcPr marL="53159" marR="53159" marT="26580" marB="26580" anchor="ctr">
                    <a:lnL>
                      <a:noFill/>
                    </a:lnL>
                    <a:lnR>
                      <a:noFill/>
                    </a:lnR>
                    <a:lnT>
                      <a:noFill/>
                    </a:lnT>
                    <a:lnB>
                      <a:noFill/>
                    </a:lnB>
                    <a:solidFill>
                      <a:srgbClr val="F5F5F5"/>
                    </a:solidFill>
                  </a:tcPr>
                </a:tc>
                <a:tc>
                  <a:txBody>
                    <a:bodyPr/>
                    <a:lstStyle/>
                    <a:p>
                      <a:pPr algn="r" fontAlgn="ctr"/>
                      <a:r>
                        <a:rPr lang="en-US" sz="1000" b="1" dirty="0">
                          <a:effectLst/>
                        </a:rPr>
                        <a:t>std err</a:t>
                      </a:r>
                    </a:p>
                  </a:txBody>
                  <a:tcPr marL="53159" marR="53159" marT="26580" marB="26580" anchor="ctr">
                    <a:lnL>
                      <a:noFill/>
                    </a:lnL>
                    <a:lnR>
                      <a:noFill/>
                    </a:lnR>
                    <a:lnT>
                      <a:noFill/>
                    </a:lnT>
                    <a:lnB>
                      <a:noFill/>
                    </a:lnB>
                    <a:solidFill>
                      <a:srgbClr val="F5F5F5"/>
                    </a:solidFill>
                  </a:tcPr>
                </a:tc>
                <a:tc>
                  <a:txBody>
                    <a:bodyPr/>
                    <a:lstStyle/>
                    <a:p>
                      <a:pPr algn="r" fontAlgn="ctr"/>
                      <a:r>
                        <a:rPr lang="en-US" sz="1000" b="1">
                          <a:effectLst/>
                        </a:rPr>
                        <a:t>t</a:t>
                      </a:r>
                    </a:p>
                  </a:txBody>
                  <a:tcPr marL="53159" marR="53159" marT="26580" marB="26580" anchor="ctr">
                    <a:lnL>
                      <a:noFill/>
                    </a:lnL>
                    <a:lnR>
                      <a:noFill/>
                    </a:lnR>
                    <a:lnT>
                      <a:noFill/>
                    </a:lnT>
                    <a:lnB>
                      <a:noFill/>
                    </a:lnB>
                    <a:solidFill>
                      <a:srgbClr val="F5F5F5"/>
                    </a:solidFill>
                  </a:tcPr>
                </a:tc>
                <a:tc>
                  <a:txBody>
                    <a:bodyPr/>
                    <a:lstStyle/>
                    <a:p>
                      <a:pPr algn="r" fontAlgn="ctr"/>
                      <a:r>
                        <a:rPr lang="en-US" sz="1000" b="1">
                          <a:effectLst/>
                        </a:rPr>
                        <a:t>P&gt;|t|</a:t>
                      </a:r>
                    </a:p>
                  </a:txBody>
                  <a:tcPr marL="53159" marR="53159" marT="26580" marB="26580" anchor="ctr">
                    <a:lnL>
                      <a:noFill/>
                    </a:lnL>
                    <a:lnR>
                      <a:noFill/>
                    </a:lnR>
                    <a:lnT>
                      <a:noFill/>
                    </a:lnT>
                    <a:lnB>
                      <a:noFill/>
                    </a:lnB>
                    <a:solidFill>
                      <a:srgbClr val="F5F5F5"/>
                    </a:solidFill>
                  </a:tcPr>
                </a:tc>
                <a:tc>
                  <a:txBody>
                    <a:bodyPr/>
                    <a:lstStyle/>
                    <a:p>
                      <a:pPr algn="r" fontAlgn="ctr"/>
                      <a:r>
                        <a:rPr lang="en-US" sz="1000" b="1">
                          <a:effectLst/>
                        </a:rPr>
                        <a:t>[0.025</a:t>
                      </a:r>
                    </a:p>
                  </a:txBody>
                  <a:tcPr marL="53159" marR="53159" marT="26580" marB="26580" anchor="ctr">
                    <a:lnL>
                      <a:noFill/>
                    </a:lnL>
                    <a:lnR>
                      <a:noFill/>
                    </a:lnR>
                    <a:lnT>
                      <a:noFill/>
                    </a:lnT>
                    <a:lnB>
                      <a:noFill/>
                    </a:lnB>
                    <a:solidFill>
                      <a:srgbClr val="F5F5F5"/>
                    </a:solidFill>
                  </a:tcPr>
                </a:tc>
                <a:tc>
                  <a:txBody>
                    <a:bodyPr/>
                    <a:lstStyle/>
                    <a:p>
                      <a:pPr algn="r" fontAlgn="ctr"/>
                      <a:r>
                        <a:rPr lang="en-US" sz="1000" b="1">
                          <a:effectLst/>
                        </a:rPr>
                        <a:t>0.975]</a:t>
                      </a:r>
                    </a:p>
                  </a:txBody>
                  <a:tcPr marL="53159" marR="53159" marT="26580" marB="26580" anchor="ctr">
                    <a:lnL>
                      <a:noFill/>
                    </a:lnL>
                    <a:lnR>
                      <a:noFill/>
                    </a:lnR>
                    <a:lnT>
                      <a:noFill/>
                    </a:lnT>
                    <a:lnB>
                      <a:noFill/>
                    </a:lnB>
                    <a:solidFill>
                      <a:srgbClr val="F5F5F5"/>
                    </a:solidFill>
                  </a:tcPr>
                </a:tc>
                <a:extLst>
                  <a:ext uri="{0D108BD9-81ED-4DB2-BD59-A6C34878D82A}">
                    <a16:rowId xmlns:a16="http://schemas.microsoft.com/office/drawing/2014/main" val="237404038"/>
                  </a:ext>
                </a:extLst>
              </a:tr>
              <a:tr h="212637">
                <a:tc>
                  <a:txBody>
                    <a:bodyPr/>
                    <a:lstStyle/>
                    <a:p>
                      <a:pPr algn="r" fontAlgn="ctr"/>
                      <a:r>
                        <a:rPr lang="en-US" sz="1000" b="1" dirty="0">
                          <a:effectLst/>
                        </a:rPr>
                        <a:t>Intercept</a:t>
                      </a:r>
                    </a:p>
                  </a:txBody>
                  <a:tcPr marL="53159" marR="53159" marT="26580" marB="26580" anchor="ctr">
                    <a:lnL>
                      <a:noFill/>
                    </a:lnL>
                    <a:lnR>
                      <a:noFill/>
                    </a:lnR>
                    <a:lnT>
                      <a:noFill/>
                    </a:lnT>
                    <a:lnB>
                      <a:noFill/>
                    </a:lnB>
                    <a:solidFill>
                      <a:srgbClr val="FFFFFF"/>
                    </a:solidFill>
                  </a:tcPr>
                </a:tc>
                <a:tc>
                  <a:txBody>
                    <a:bodyPr/>
                    <a:lstStyle/>
                    <a:p>
                      <a:pPr algn="r" fontAlgn="ctr"/>
                      <a:r>
                        <a:rPr lang="en-US" sz="1000" dirty="0">
                          <a:effectLst/>
                        </a:rPr>
                        <a:t>0.8859</a:t>
                      </a:r>
                    </a:p>
                  </a:txBody>
                  <a:tcPr marL="53159" marR="53159" marT="26580" marB="26580" anchor="ctr">
                    <a:lnL>
                      <a:noFill/>
                    </a:lnL>
                    <a:lnR>
                      <a:noFill/>
                    </a:lnR>
                    <a:lnT>
                      <a:noFill/>
                    </a:lnT>
                    <a:lnB>
                      <a:noFill/>
                    </a:lnB>
                    <a:solidFill>
                      <a:srgbClr val="FFFFFF"/>
                    </a:solidFill>
                  </a:tcPr>
                </a:tc>
                <a:tc>
                  <a:txBody>
                    <a:bodyPr/>
                    <a:lstStyle/>
                    <a:p>
                      <a:pPr algn="r" fontAlgn="ctr"/>
                      <a:r>
                        <a:rPr lang="en-US" sz="1000">
                          <a:effectLst/>
                        </a:rPr>
                        <a:t>0.020</a:t>
                      </a:r>
                    </a:p>
                  </a:txBody>
                  <a:tcPr marL="53159" marR="53159" marT="26580" marB="26580" anchor="ctr">
                    <a:lnL>
                      <a:noFill/>
                    </a:lnL>
                    <a:lnR>
                      <a:noFill/>
                    </a:lnR>
                    <a:lnT>
                      <a:noFill/>
                    </a:lnT>
                    <a:lnB>
                      <a:noFill/>
                    </a:lnB>
                    <a:solidFill>
                      <a:srgbClr val="FFFFFF"/>
                    </a:solidFill>
                  </a:tcPr>
                </a:tc>
                <a:tc>
                  <a:txBody>
                    <a:bodyPr/>
                    <a:lstStyle/>
                    <a:p>
                      <a:pPr algn="r" fontAlgn="ctr"/>
                      <a:r>
                        <a:rPr lang="en-US" sz="1000">
                          <a:effectLst/>
                        </a:rPr>
                        <a:t>43.971</a:t>
                      </a:r>
                    </a:p>
                  </a:txBody>
                  <a:tcPr marL="53159" marR="53159" marT="26580" marB="26580" anchor="ctr">
                    <a:lnL>
                      <a:noFill/>
                    </a:lnL>
                    <a:lnR>
                      <a:noFill/>
                    </a:lnR>
                    <a:lnT>
                      <a:noFill/>
                    </a:lnT>
                    <a:lnB>
                      <a:noFill/>
                    </a:lnB>
                    <a:solidFill>
                      <a:srgbClr val="FFFFFF"/>
                    </a:solidFill>
                  </a:tcPr>
                </a:tc>
                <a:tc>
                  <a:txBody>
                    <a:bodyPr/>
                    <a:lstStyle/>
                    <a:p>
                      <a:pPr algn="r" fontAlgn="ctr"/>
                      <a:r>
                        <a:rPr lang="en-US" sz="1000">
                          <a:effectLst/>
                        </a:rPr>
                        <a:t>0.000</a:t>
                      </a:r>
                    </a:p>
                  </a:txBody>
                  <a:tcPr marL="53159" marR="53159" marT="26580" marB="26580" anchor="ctr">
                    <a:lnL>
                      <a:noFill/>
                    </a:lnL>
                    <a:lnR>
                      <a:noFill/>
                    </a:lnR>
                    <a:lnT>
                      <a:noFill/>
                    </a:lnT>
                    <a:lnB>
                      <a:noFill/>
                    </a:lnB>
                    <a:solidFill>
                      <a:srgbClr val="FFFFFF"/>
                    </a:solidFill>
                  </a:tcPr>
                </a:tc>
                <a:tc>
                  <a:txBody>
                    <a:bodyPr/>
                    <a:lstStyle/>
                    <a:p>
                      <a:pPr algn="r" fontAlgn="ctr"/>
                      <a:r>
                        <a:rPr lang="en-US" sz="1000">
                          <a:effectLst/>
                        </a:rPr>
                        <a:t>0.846</a:t>
                      </a:r>
                    </a:p>
                  </a:txBody>
                  <a:tcPr marL="53159" marR="53159" marT="26580" marB="26580" anchor="ctr">
                    <a:lnL>
                      <a:noFill/>
                    </a:lnL>
                    <a:lnR>
                      <a:noFill/>
                    </a:lnR>
                    <a:lnT>
                      <a:noFill/>
                    </a:lnT>
                    <a:lnB>
                      <a:noFill/>
                    </a:lnB>
                    <a:solidFill>
                      <a:srgbClr val="FFFFFF"/>
                    </a:solidFill>
                  </a:tcPr>
                </a:tc>
                <a:tc>
                  <a:txBody>
                    <a:bodyPr/>
                    <a:lstStyle/>
                    <a:p>
                      <a:pPr algn="r" fontAlgn="ctr"/>
                      <a:r>
                        <a:rPr lang="en-US" sz="1000">
                          <a:effectLst/>
                        </a:rPr>
                        <a:t>0.925</a:t>
                      </a:r>
                    </a:p>
                  </a:txBody>
                  <a:tcPr marL="53159" marR="53159" marT="26580" marB="26580" anchor="ctr">
                    <a:lnL>
                      <a:noFill/>
                    </a:lnL>
                    <a:lnR>
                      <a:noFill/>
                    </a:lnR>
                    <a:lnT>
                      <a:noFill/>
                    </a:lnT>
                    <a:lnB>
                      <a:noFill/>
                    </a:lnB>
                    <a:solidFill>
                      <a:srgbClr val="FFFFFF"/>
                    </a:solidFill>
                  </a:tcPr>
                </a:tc>
                <a:extLst>
                  <a:ext uri="{0D108BD9-81ED-4DB2-BD59-A6C34878D82A}">
                    <a16:rowId xmlns:a16="http://schemas.microsoft.com/office/drawing/2014/main" val="3900733339"/>
                  </a:ext>
                </a:extLst>
              </a:tr>
              <a:tr h="372115">
                <a:tc>
                  <a:txBody>
                    <a:bodyPr/>
                    <a:lstStyle/>
                    <a:p>
                      <a:pPr algn="r" fontAlgn="ctr"/>
                      <a:r>
                        <a:rPr lang="en-US" sz="1000" b="1" dirty="0">
                          <a:effectLst/>
                        </a:rPr>
                        <a:t>IS_TOTAL_COUNT</a:t>
                      </a:r>
                    </a:p>
                  </a:txBody>
                  <a:tcPr marL="53159" marR="53159" marT="26580" marB="26580" anchor="ctr">
                    <a:lnL>
                      <a:noFill/>
                    </a:lnL>
                    <a:lnR>
                      <a:noFill/>
                    </a:lnR>
                    <a:lnT>
                      <a:noFill/>
                    </a:lnT>
                    <a:lnB>
                      <a:noFill/>
                    </a:lnB>
                    <a:solidFill>
                      <a:srgbClr val="F5F5F5"/>
                    </a:solidFill>
                  </a:tcPr>
                </a:tc>
                <a:tc>
                  <a:txBody>
                    <a:bodyPr/>
                    <a:lstStyle/>
                    <a:p>
                      <a:pPr algn="r" fontAlgn="ctr"/>
                      <a:r>
                        <a:rPr lang="en-US" sz="1000">
                          <a:effectLst/>
                        </a:rPr>
                        <a:t>0.8522</a:t>
                      </a:r>
                    </a:p>
                  </a:txBody>
                  <a:tcPr marL="53159" marR="53159" marT="26580" marB="26580" anchor="ctr">
                    <a:lnL>
                      <a:noFill/>
                    </a:lnL>
                    <a:lnR>
                      <a:noFill/>
                    </a:lnR>
                    <a:lnT>
                      <a:noFill/>
                    </a:lnT>
                    <a:lnB>
                      <a:noFill/>
                    </a:lnB>
                    <a:solidFill>
                      <a:srgbClr val="F5F5F5"/>
                    </a:solidFill>
                  </a:tcPr>
                </a:tc>
                <a:tc>
                  <a:txBody>
                    <a:bodyPr/>
                    <a:lstStyle/>
                    <a:p>
                      <a:pPr algn="r" fontAlgn="ctr"/>
                      <a:r>
                        <a:rPr lang="en-US" sz="1000">
                          <a:effectLst/>
                        </a:rPr>
                        <a:t>0.021</a:t>
                      </a:r>
                    </a:p>
                  </a:txBody>
                  <a:tcPr marL="53159" marR="53159" marT="26580" marB="26580" anchor="ctr">
                    <a:lnL>
                      <a:noFill/>
                    </a:lnL>
                    <a:lnR>
                      <a:noFill/>
                    </a:lnR>
                    <a:lnT>
                      <a:noFill/>
                    </a:lnT>
                    <a:lnB>
                      <a:noFill/>
                    </a:lnB>
                    <a:solidFill>
                      <a:srgbClr val="F5F5F5"/>
                    </a:solidFill>
                  </a:tcPr>
                </a:tc>
                <a:tc>
                  <a:txBody>
                    <a:bodyPr/>
                    <a:lstStyle/>
                    <a:p>
                      <a:pPr algn="r" fontAlgn="ctr"/>
                      <a:r>
                        <a:rPr lang="en-US" sz="1000">
                          <a:effectLst/>
                        </a:rPr>
                        <a:t>41.133</a:t>
                      </a:r>
                    </a:p>
                  </a:txBody>
                  <a:tcPr marL="53159" marR="53159" marT="26580" marB="26580" anchor="ctr">
                    <a:lnL>
                      <a:noFill/>
                    </a:lnL>
                    <a:lnR>
                      <a:noFill/>
                    </a:lnR>
                    <a:lnT>
                      <a:noFill/>
                    </a:lnT>
                    <a:lnB>
                      <a:noFill/>
                    </a:lnB>
                    <a:solidFill>
                      <a:srgbClr val="F5F5F5"/>
                    </a:solidFill>
                  </a:tcPr>
                </a:tc>
                <a:tc>
                  <a:txBody>
                    <a:bodyPr/>
                    <a:lstStyle/>
                    <a:p>
                      <a:pPr algn="r" fontAlgn="ctr"/>
                      <a:r>
                        <a:rPr lang="en-US" sz="1000">
                          <a:effectLst/>
                        </a:rPr>
                        <a:t>0.000</a:t>
                      </a:r>
                    </a:p>
                  </a:txBody>
                  <a:tcPr marL="53159" marR="53159" marT="26580" marB="26580" anchor="ctr">
                    <a:lnL>
                      <a:noFill/>
                    </a:lnL>
                    <a:lnR>
                      <a:noFill/>
                    </a:lnR>
                    <a:lnT>
                      <a:noFill/>
                    </a:lnT>
                    <a:lnB>
                      <a:noFill/>
                    </a:lnB>
                    <a:solidFill>
                      <a:srgbClr val="F5F5F5"/>
                    </a:solidFill>
                  </a:tcPr>
                </a:tc>
                <a:tc>
                  <a:txBody>
                    <a:bodyPr/>
                    <a:lstStyle/>
                    <a:p>
                      <a:pPr algn="r" fontAlgn="ctr"/>
                      <a:r>
                        <a:rPr lang="en-US" sz="1000">
                          <a:effectLst/>
                        </a:rPr>
                        <a:t>0.812</a:t>
                      </a:r>
                    </a:p>
                  </a:txBody>
                  <a:tcPr marL="53159" marR="53159" marT="26580" marB="26580" anchor="ctr">
                    <a:lnL>
                      <a:noFill/>
                    </a:lnL>
                    <a:lnR>
                      <a:noFill/>
                    </a:lnR>
                    <a:lnT>
                      <a:noFill/>
                    </a:lnT>
                    <a:lnB>
                      <a:noFill/>
                    </a:lnB>
                    <a:solidFill>
                      <a:srgbClr val="F5F5F5"/>
                    </a:solidFill>
                  </a:tcPr>
                </a:tc>
                <a:tc>
                  <a:txBody>
                    <a:bodyPr/>
                    <a:lstStyle/>
                    <a:p>
                      <a:pPr algn="r" fontAlgn="ctr"/>
                      <a:r>
                        <a:rPr lang="en-US" sz="1000">
                          <a:effectLst/>
                        </a:rPr>
                        <a:t>0.893</a:t>
                      </a:r>
                    </a:p>
                  </a:txBody>
                  <a:tcPr marL="53159" marR="53159" marT="26580" marB="26580" anchor="ctr">
                    <a:lnL>
                      <a:noFill/>
                    </a:lnL>
                    <a:lnR>
                      <a:noFill/>
                    </a:lnR>
                    <a:lnT>
                      <a:noFill/>
                    </a:lnT>
                    <a:lnB>
                      <a:noFill/>
                    </a:lnB>
                    <a:solidFill>
                      <a:srgbClr val="F5F5F5"/>
                    </a:solidFill>
                  </a:tcPr>
                </a:tc>
                <a:extLst>
                  <a:ext uri="{0D108BD9-81ED-4DB2-BD59-A6C34878D82A}">
                    <a16:rowId xmlns:a16="http://schemas.microsoft.com/office/drawing/2014/main" val="3766467938"/>
                  </a:ext>
                </a:extLst>
              </a:tr>
              <a:tr h="212637">
                <a:tc>
                  <a:txBody>
                    <a:bodyPr/>
                    <a:lstStyle/>
                    <a:p>
                      <a:pPr algn="r" fontAlgn="ctr"/>
                      <a:r>
                        <a:rPr lang="en-US" sz="1000" b="1" dirty="0">
                          <a:effectLst/>
                        </a:rPr>
                        <a:t>NIS_TOTAL</a:t>
                      </a:r>
                    </a:p>
                  </a:txBody>
                  <a:tcPr marL="53159" marR="53159" marT="26580" marB="26580" anchor="ctr">
                    <a:lnL>
                      <a:noFill/>
                    </a:lnL>
                    <a:lnR>
                      <a:noFill/>
                    </a:lnR>
                    <a:lnT>
                      <a:noFill/>
                    </a:lnT>
                    <a:lnB>
                      <a:noFill/>
                    </a:lnB>
                    <a:solidFill>
                      <a:srgbClr val="FFFFFF"/>
                    </a:solidFill>
                  </a:tcPr>
                </a:tc>
                <a:tc>
                  <a:txBody>
                    <a:bodyPr/>
                    <a:lstStyle/>
                    <a:p>
                      <a:pPr algn="r" fontAlgn="ctr"/>
                      <a:r>
                        <a:rPr lang="en-US" sz="1000">
                          <a:effectLst/>
                        </a:rPr>
                        <a:t>-0.0609</a:t>
                      </a:r>
                    </a:p>
                  </a:txBody>
                  <a:tcPr marL="53159" marR="53159" marT="26580" marB="26580" anchor="ctr">
                    <a:lnL>
                      <a:noFill/>
                    </a:lnL>
                    <a:lnR>
                      <a:noFill/>
                    </a:lnR>
                    <a:lnT>
                      <a:noFill/>
                    </a:lnT>
                    <a:lnB>
                      <a:noFill/>
                    </a:lnB>
                    <a:solidFill>
                      <a:srgbClr val="FFFFFF"/>
                    </a:solidFill>
                  </a:tcPr>
                </a:tc>
                <a:tc>
                  <a:txBody>
                    <a:bodyPr/>
                    <a:lstStyle/>
                    <a:p>
                      <a:pPr algn="r" fontAlgn="ctr"/>
                      <a:r>
                        <a:rPr lang="en-US" sz="1000">
                          <a:effectLst/>
                        </a:rPr>
                        <a:t>0.021</a:t>
                      </a:r>
                    </a:p>
                  </a:txBody>
                  <a:tcPr marL="53159" marR="53159" marT="26580" marB="26580" anchor="ctr">
                    <a:lnL>
                      <a:noFill/>
                    </a:lnL>
                    <a:lnR>
                      <a:noFill/>
                    </a:lnR>
                    <a:lnT>
                      <a:noFill/>
                    </a:lnT>
                    <a:lnB>
                      <a:noFill/>
                    </a:lnB>
                    <a:solidFill>
                      <a:srgbClr val="FFFFFF"/>
                    </a:solidFill>
                  </a:tcPr>
                </a:tc>
                <a:tc>
                  <a:txBody>
                    <a:bodyPr/>
                    <a:lstStyle/>
                    <a:p>
                      <a:pPr algn="r" fontAlgn="ctr"/>
                      <a:r>
                        <a:rPr lang="en-US" sz="1000">
                          <a:effectLst/>
                        </a:rPr>
                        <a:t>-2.873</a:t>
                      </a:r>
                    </a:p>
                  </a:txBody>
                  <a:tcPr marL="53159" marR="53159" marT="26580" marB="26580" anchor="ctr">
                    <a:lnL>
                      <a:noFill/>
                    </a:lnL>
                    <a:lnR>
                      <a:noFill/>
                    </a:lnR>
                    <a:lnT>
                      <a:noFill/>
                    </a:lnT>
                    <a:lnB>
                      <a:noFill/>
                    </a:lnB>
                    <a:solidFill>
                      <a:srgbClr val="FFFFFF"/>
                    </a:solidFill>
                  </a:tcPr>
                </a:tc>
                <a:tc>
                  <a:txBody>
                    <a:bodyPr/>
                    <a:lstStyle/>
                    <a:p>
                      <a:pPr algn="r" fontAlgn="ctr"/>
                      <a:r>
                        <a:rPr lang="en-US" sz="1000">
                          <a:effectLst/>
                        </a:rPr>
                        <a:t>0.004</a:t>
                      </a:r>
                    </a:p>
                  </a:txBody>
                  <a:tcPr marL="53159" marR="53159" marT="26580" marB="26580" anchor="ctr">
                    <a:lnL>
                      <a:noFill/>
                    </a:lnL>
                    <a:lnR>
                      <a:noFill/>
                    </a:lnR>
                    <a:lnT>
                      <a:noFill/>
                    </a:lnT>
                    <a:lnB>
                      <a:noFill/>
                    </a:lnB>
                    <a:solidFill>
                      <a:srgbClr val="FFFFFF"/>
                    </a:solidFill>
                  </a:tcPr>
                </a:tc>
                <a:tc>
                  <a:txBody>
                    <a:bodyPr/>
                    <a:lstStyle/>
                    <a:p>
                      <a:pPr algn="r" fontAlgn="ctr"/>
                      <a:r>
                        <a:rPr lang="en-US" sz="1000">
                          <a:effectLst/>
                        </a:rPr>
                        <a:t>-0.102</a:t>
                      </a:r>
                    </a:p>
                  </a:txBody>
                  <a:tcPr marL="53159" marR="53159" marT="26580" marB="26580" anchor="ctr">
                    <a:lnL>
                      <a:noFill/>
                    </a:lnL>
                    <a:lnR>
                      <a:noFill/>
                    </a:lnR>
                    <a:lnT>
                      <a:noFill/>
                    </a:lnT>
                    <a:lnB>
                      <a:noFill/>
                    </a:lnB>
                    <a:solidFill>
                      <a:srgbClr val="FFFFFF"/>
                    </a:solidFill>
                  </a:tcPr>
                </a:tc>
                <a:tc>
                  <a:txBody>
                    <a:bodyPr/>
                    <a:lstStyle/>
                    <a:p>
                      <a:pPr algn="r" fontAlgn="ctr"/>
                      <a:r>
                        <a:rPr lang="en-US" sz="1000">
                          <a:effectLst/>
                        </a:rPr>
                        <a:t>-0.019</a:t>
                      </a:r>
                    </a:p>
                  </a:txBody>
                  <a:tcPr marL="53159" marR="53159" marT="26580" marB="26580" anchor="ctr">
                    <a:lnL>
                      <a:noFill/>
                    </a:lnL>
                    <a:lnR>
                      <a:noFill/>
                    </a:lnR>
                    <a:lnT>
                      <a:noFill/>
                    </a:lnT>
                    <a:lnB>
                      <a:noFill/>
                    </a:lnB>
                    <a:solidFill>
                      <a:srgbClr val="FFFFFF"/>
                    </a:solidFill>
                  </a:tcPr>
                </a:tc>
                <a:extLst>
                  <a:ext uri="{0D108BD9-81ED-4DB2-BD59-A6C34878D82A}">
                    <a16:rowId xmlns:a16="http://schemas.microsoft.com/office/drawing/2014/main" val="2148718833"/>
                  </a:ext>
                </a:extLst>
              </a:tr>
              <a:tr h="372115">
                <a:tc>
                  <a:txBody>
                    <a:bodyPr/>
                    <a:lstStyle/>
                    <a:p>
                      <a:pPr algn="r" fontAlgn="ctr"/>
                      <a:r>
                        <a:rPr lang="en-US" sz="1000" b="1" dirty="0">
                          <a:effectLst/>
                        </a:rPr>
                        <a:t>NIS_ED_TOTAL</a:t>
                      </a:r>
                    </a:p>
                  </a:txBody>
                  <a:tcPr marL="53159" marR="53159" marT="26580" marB="26580" anchor="ctr">
                    <a:lnL>
                      <a:noFill/>
                    </a:lnL>
                    <a:lnR>
                      <a:noFill/>
                    </a:lnR>
                    <a:lnT>
                      <a:noFill/>
                    </a:lnT>
                    <a:lnB>
                      <a:noFill/>
                    </a:lnB>
                    <a:solidFill>
                      <a:srgbClr val="F5F5F5"/>
                    </a:solidFill>
                  </a:tcPr>
                </a:tc>
                <a:tc>
                  <a:txBody>
                    <a:bodyPr/>
                    <a:lstStyle/>
                    <a:p>
                      <a:pPr algn="r" fontAlgn="ctr"/>
                      <a:r>
                        <a:rPr lang="en-US" sz="1000">
                          <a:effectLst/>
                        </a:rPr>
                        <a:t>0.0903</a:t>
                      </a:r>
                    </a:p>
                  </a:txBody>
                  <a:tcPr marL="53159" marR="53159" marT="26580" marB="26580" anchor="ctr">
                    <a:lnL>
                      <a:noFill/>
                    </a:lnL>
                    <a:lnR>
                      <a:noFill/>
                    </a:lnR>
                    <a:lnT>
                      <a:noFill/>
                    </a:lnT>
                    <a:lnB>
                      <a:noFill/>
                    </a:lnB>
                    <a:solidFill>
                      <a:srgbClr val="F5F5F5"/>
                    </a:solidFill>
                  </a:tcPr>
                </a:tc>
                <a:tc>
                  <a:txBody>
                    <a:bodyPr/>
                    <a:lstStyle/>
                    <a:p>
                      <a:pPr algn="r" fontAlgn="ctr"/>
                      <a:r>
                        <a:rPr lang="en-US" sz="1000">
                          <a:effectLst/>
                        </a:rPr>
                        <a:t>0.015</a:t>
                      </a:r>
                    </a:p>
                  </a:txBody>
                  <a:tcPr marL="53159" marR="53159" marT="26580" marB="26580" anchor="ctr">
                    <a:lnL>
                      <a:noFill/>
                    </a:lnL>
                    <a:lnR>
                      <a:noFill/>
                    </a:lnR>
                    <a:lnT>
                      <a:noFill/>
                    </a:lnT>
                    <a:lnB>
                      <a:noFill/>
                    </a:lnB>
                    <a:solidFill>
                      <a:srgbClr val="F5F5F5"/>
                    </a:solidFill>
                  </a:tcPr>
                </a:tc>
                <a:tc>
                  <a:txBody>
                    <a:bodyPr/>
                    <a:lstStyle/>
                    <a:p>
                      <a:pPr algn="r" fontAlgn="ctr"/>
                      <a:r>
                        <a:rPr lang="en-US" sz="1000">
                          <a:effectLst/>
                        </a:rPr>
                        <a:t>6.146</a:t>
                      </a:r>
                    </a:p>
                  </a:txBody>
                  <a:tcPr marL="53159" marR="53159" marT="26580" marB="26580" anchor="ctr">
                    <a:lnL>
                      <a:noFill/>
                    </a:lnL>
                    <a:lnR>
                      <a:noFill/>
                    </a:lnR>
                    <a:lnT>
                      <a:noFill/>
                    </a:lnT>
                    <a:lnB>
                      <a:noFill/>
                    </a:lnB>
                    <a:solidFill>
                      <a:srgbClr val="F5F5F5"/>
                    </a:solidFill>
                  </a:tcPr>
                </a:tc>
                <a:tc>
                  <a:txBody>
                    <a:bodyPr/>
                    <a:lstStyle/>
                    <a:p>
                      <a:pPr algn="r" fontAlgn="ctr"/>
                      <a:r>
                        <a:rPr lang="en-US" sz="1000">
                          <a:effectLst/>
                        </a:rPr>
                        <a:t>0.000</a:t>
                      </a:r>
                    </a:p>
                  </a:txBody>
                  <a:tcPr marL="53159" marR="53159" marT="26580" marB="26580" anchor="ctr">
                    <a:lnL>
                      <a:noFill/>
                    </a:lnL>
                    <a:lnR>
                      <a:noFill/>
                    </a:lnR>
                    <a:lnT>
                      <a:noFill/>
                    </a:lnT>
                    <a:lnB>
                      <a:noFill/>
                    </a:lnB>
                    <a:solidFill>
                      <a:srgbClr val="F5F5F5"/>
                    </a:solidFill>
                  </a:tcPr>
                </a:tc>
                <a:tc>
                  <a:txBody>
                    <a:bodyPr/>
                    <a:lstStyle/>
                    <a:p>
                      <a:pPr algn="r" fontAlgn="ctr"/>
                      <a:r>
                        <a:rPr lang="en-US" sz="1000">
                          <a:effectLst/>
                        </a:rPr>
                        <a:t>0.061</a:t>
                      </a:r>
                    </a:p>
                  </a:txBody>
                  <a:tcPr marL="53159" marR="53159" marT="26580" marB="26580" anchor="ctr">
                    <a:lnL>
                      <a:noFill/>
                    </a:lnL>
                    <a:lnR>
                      <a:noFill/>
                    </a:lnR>
                    <a:lnT>
                      <a:noFill/>
                    </a:lnT>
                    <a:lnB>
                      <a:noFill/>
                    </a:lnB>
                    <a:solidFill>
                      <a:srgbClr val="F5F5F5"/>
                    </a:solidFill>
                  </a:tcPr>
                </a:tc>
                <a:tc>
                  <a:txBody>
                    <a:bodyPr/>
                    <a:lstStyle/>
                    <a:p>
                      <a:pPr algn="r" fontAlgn="ctr"/>
                      <a:r>
                        <a:rPr lang="en-US" sz="1000" dirty="0">
                          <a:effectLst/>
                        </a:rPr>
                        <a:t>0.119</a:t>
                      </a:r>
                    </a:p>
                  </a:txBody>
                  <a:tcPr marL="53159" marR="53159" marT="26580" marB="26580" anchor="ctr">
                    <a:lnL>
                      <a:noFill/>
                    </a:lnL>
                    <a:lnR>
                      <a:noFill/>
                    </a:lnR>
                    <a:lnT>
                      <a:noFill/>
                    </a:lnT>
                    <a:lnB>
                      <a:noFill/>
                    </a:lnB>
                    <a:solidFill>
                      <a:srgbClr val="F5F5F5"/>
                    </a:solidFill>
                  </a:tcPr>
                </a:tc>
                <a:extLst>
                  <a:ext uri="{0D108BD9-81ED-4DB2-BD59-A6C34878D82A}">
                    <a16:rowId xmlns:a16="http://schemas.microsoft.com/office/drawing/2014/main" val="4153562865"/>
                  </a:ext>
                </a:extLst>
              </a:tr>
            </a:tbl>
          </a:graphicData>
        </a:graphic>
      </p:graphicFrame>
      <p:graphicFrame>
        <p:nvGraphicFramePr>
          <p:cNvPr id="6" name="Table 5">
            <a:extLst>
              <a:ext uri="{FF2B5EF4-FFF2-40B4-BE49-F238E27FC236}">
                <a16:creationId xmlns:a16="http://schemas.microsoft.com/office/drawing/2014/main" id="{90D955C9-B4D6-4F67-B963-2DDE50131FC6}"/>
              </a:ext>
            </a:extLst>
          </p:cNvPr>
          <p:cNvGraphicFramePr>
            <a:graphicFrameLocks noGrp="1"/>
          </p:cNvGraphicFramePr>
          <p:nvPr>
            <p:extLst>
              <p:ext uri="{D42A27DB-BD31-4B8C-83A1-F6EECF244321}">
                <p14:modId xmlns:p14="http://schemas.microsoft.com/office/powerpoint/2010/main" val="1783453143"/>
              </p:ext>
            </p:extLst>
          </p:nvPr>
        </p:nvGraphicFramePr>
        <p:xfrm>
          <a:off x="206953" y="5266801"/>
          <a:ext cx="5202240" cy="938844"/>
        </p:xfrm>
        <a:graphic>
          <a:graphicData uri="http://schemas.openxmlformats.org/drawingml/2006/table">
            <a:tbl>
              <a:tblPr/>
              <a:tblGrid>
                <a:gridCol w="1300560">
                  <a:extLst>
                    <a:ext uri="{9D8B030D-6E8A-4147-A177-3AD203B41FA5}">
                      <a16:colId xmlns:a16="http://schemas.microsoft.com/office/drawing/2014/main" val="2027919741"/>
                    </a:ext>
                  </a:extLst>
                </a:gridCol>
                <a:gridCol w="1300560">
                  <a:extLst>
                    <a:ext uri="{9D8B030D-6E8A-4147-A177-3AD203B41FA5}">
                      <a16:colId xmlns:a16="http://schemas.microsoft.com/office/drawing/2014/main" val="1061161210"/>
                    </a:ext>
                  </a:extLst>
                </a:gridCol>
                <a:gridCol w="1300560">
                  <a:extLst>
                    <a:ext uri="{9D8B030D-6E8A-4147-A177-3AD203B41FA5}">
                      <a16:colId xmlns:a16="http://schemas.microsoft.com/office/drawing/2014/main" val="3505431209"/>
                    </a:ext>
                  </a:extLst>
                </a:gridCol>
                <a:gridCol w="1300560">
                  <a:extLst>
                    <a:ext uri="{9D8B030D-6E8A-4147-A177-3AD203B41FA5}">
                      <a16:colId xmlns:a16="http://schemas.microsoft.com/office/drawing/2014/main" val="2509274294"/>
                    </a:ext>
                  </a:extLst>
                </a:gridCol>
              </a:tblGrid>
              <a:tr h="234711">
                <a:tc>
                  <a:txBody>
                    <a:bodyPr/>
                    <a:lstStyle/>
                    <a:p>
                      <a:pPr algn="r" fontAlgn="ctr"/>
                      <a:r>
                        <a:rPr lang="en-US" sz="1000" b="1" dirty="0">
                          <a:effectLst/>
                        </a:rPr>
                        <a:t>Omnibus:</a:t>
                      </a:r>
                    </a:p>
                  </a:txBody>
                  <a:tcPr marL="58678" marR="58678" marT="29339" marB="29339" anchor="ctr">
                    <a:lnL>
                      <a:noFill/>
                    </a:lnL>
                    <a:lnR>
                      <a:noFill/>
                    </a:lnR>
                    <a:lnT>
                      <a:noFill/>
                    </a:lnT>
                    <a:lnB>
                      <a:noFill/>
                    </a:lnB>
                    <a:solidFill>
                      <a:srgbClr val="F5F5F5"/>
                    </a:solidFill>
                  </a:tcPr>
                </a:tc>
                <a:tc>
                  <a:txBody>
                    <a:bodyPr/>
                    <a:lstStyle/>
                    <a:p>
                      <a:pPr algn="r" fontAlgn="ctr"/>
                      <a:r>
                        <a:rPr lang="en-US" sz="1000" dirty="0">
                          <a:effectLst/>
                        </a:rPr>
                        <a:t>194.354</a:t>
                      </a:r>
                    </a:p>
                  </a:txBody>
                  <a:tcPr marL="58678" marR="58678" marT="29339" marB="29339" anchor="ctr">
                    <a:lnL>
                      <a:noFill/>
                    </a:lnL>
                    <a:lnR>
                      <a:noFill/>
                    </a:lnR>
                    <a:lnT>
                      <a:noFill/>
                    </a:lnT>
                    <a:lnB>
                      <a:noFill/>
                    </a:lnB>
                    <a:solidFill>
                      <a:srgbClr val="F5F5F5"/>
                    </a:solidFill>
                  </a:tcPr>
                </a:tc>
                <a:tc>
                  <a:txBody>
                    <a:bodyPr/>
                    <a:lstStyle/>
                    <a:p>
                      <a:pPr algn="r" fontAlgn="ctr"/>
                      <a:r>
                        <a:rPr lang="en-US" sz="1000" b="1">
                          <a:effectLst/>
                        </a:rPr>
                        <a:t>Durbin-Watson:</a:t>
                      </a:r>
                    </a:p>
                  </a:txBody>
                  <a:tcPr marL="58678" marR="58678" marT="29339" marB="29339" anchor="ctr">
                    <a:lnL>
                      <a:noFill/>
                    </a:lnL>
                    <a:lnR>
                      <a:noFill/>
                    </a:lnR>
                    <a:lnT>
                      <a:noFill/>
                    </a:lnT>
                    <a:lnB>
                      <a:noFill/>
                    </a:lnB>
                    <a:solidFill>
                      <a:srgbClr val="F5F5F5"/>
                    </a:solidFill>
                  </a:tcPr>
                </a:tc>
                <a:tc>
                  <a:txBody>
                    <a:bodyPr/>
                    <a:lstStyle/>
                    <a:p>
                      <a:pPr algn="r" fontAlgn="ctr"/>
                      <a:r>
                        <a:rPr lang="en-US" sz="1000">
                          <a:effectLst/>
                        </a:rPr>
                        <a:t>1.783</a:t>
                      </a:r>
                    </a:p>
                  </a:txBody>
                  <a:tcPr marL="58678" marR="58678" marT="29339" marB="29339" anchor="ctr">
                    <a:lnL>
                      <a:noFill/>
                    </a:lnL>
                    <a:lnR>
                      <a:noFill/>
                    </a:lnR>
                    <a:lnT>
                      <a:noFill/>
                    </a:lnT>
                    <a:lnB>
                      <a:noFill/>
                    </a:lnB>
                    <a:solidFill>
                      <a:srgbClr val="F5F5F5"/>
                    </a:solidFill>
                  </a:tcPr>
                </a:tc>
                <a:extLst>
                  <a:ext uri="{0D108BD9-81ED-4DB2-BD59-A6C34878D82A}">
                    <a16:rowId xmlns:a16="http://schemas.microsoft.com/office/drawing/2014/main" val="702714454"/>
                  </a:ext>
                </a:extLst>
              </a:tr>
              <a:tr h="234711">
                <a:tc>
                  <a:txBody>
                    <a:bodyPr/>
                    <a:lstStyle/>
                    <a:p>
                      <a:pPr algn="r" fontAlgn="ctr"/>
                      <a:r>
                        <a:rPr lang="en-US" sz="1000" b="1" dirty="0">
                          <a:effectLst/>
                        </a:rPr>
                        <a:t>Prob(Omnibus):</a:t>
                      </a:r>
                    </a:p>
                  </a:txBody>
                  <a:tcPr marL="58678" marR="58678" marT="29339" marB="29339" anchor="ctr">
                    <a:lnL>
                      <a:noFill/>
                    </a:lnL>
                    <a:lnR>
                      <a:noFill/>
                    </a:lnR>
                    <a:lnT>
                      <a:noFill/>
                    </a:lnT>
                    <a:lnB>
                      <a:noFill/>
                    </a:lnB>
                    <a:solidFill>
                      <a:srgbClr val="FFFFFF"/>
                    </a:solidFill>
                  </a:tcPr>
                </a:tc>
                <a:tc>
                  <a:txBody>
                    <a:bodyPr/>
                    <a:lstStyle/>
                    <a:p>
                      <a:pPr algn="r" fontAlgn="ctr"/>
                      <a:r>
                        <a:rPr lang="en-US" sz="1000" dirty="0">
                          <a:effectLst/>
                        </a:rPr>
                        <a:t>0.000</a:t>
                      </a:r>
                    </a:p>
                  </a:txBody>
                  <a:tcPr marL="58678" marR="58678" marT="29339" marB="29339" anchor="ctr">
                    <a:lnL>
                      <a:noFill/>
                    </a:lnL>
                    <a:lnR>
                      <a:noFill/>
                    </a:lnR>
                    <a:lnT>
                      <a:noFill/>
                    </a:lnT>
                    <a:lnB>
                      <a:noFill/>
                    </a:lnB>
                    <a:solidFill>
                      <a:srgbClr val="FFFFFF"/>
                    </a:solidFill>
                  </a:tcPr>
                </a:tc>
                <a:tc>
                  <a:txBody>
                    <a:bodyPr/>
                    <a:lstStyle/>
                    <a:p>
                      <a:pPr algn="r" fontAlgn="ctr"/>
                      <a:r>
                        <a:rPr lang="en-US" sz="1000" b="1" dirty="0" err="1">
                          <a:effectLst/>
                        </a:rPr>
                        <a:t>Jarque-Bera</a:t>
                      </a:r>
                      <a:r>
                        <a:rPr lang="en-US" sz="1000" b="1" dirty="0">
                          <a:effectLst/>
                        </a:rPr>
                        <a:t> (JB):</a:t>
                      </a:r>
                    </a:p>
                  </a:txBody>
                  <a:tcPr marL="58678" marR="58678" marT="29339" marB="29339" anchor="ctr">
                    <a:lnL>
                      <a:noFill/>
                    </a:lnL>
                    <a:lnR>
                      <a:noFill/>
                    </a:lnR>
                    <a:lnT>
                      <a:noFill/>
                    </a:lnT>
                    <a:lnB>
                      <a:noFill/>
                    </a:lnB>
                    <a:solidFill>
                      <a:srgbClr val="FFFFFF"/>
                    </a:solidFill>
                  </a:tcPr>
                </a:tc>
                <a:tc>
                  <a:txBody>
                    <a:bodyPr/>
                    <a:lstStyle/>
                    <a:p>
                      <a:pPr algn="r" fontAlgn="ctr"/>
                      <a:r>
                        <a:rPr lang="en-US" sz="1000" dirty="0">
                          <a:effectLst/>
                        </a:rPr>
                        <a:t>738.099</a:t>
                      </a:r>
                    </a:p>
                  </a:txBody>
                  <a:tcPr marL="58678" marR="58678" marT="29339" marB="29339" anchor="ctr">
                    <a:lnL>
                      <a:noFill/>
                    </a:lnL>
                    <a:lnR>
                      <a:noFill/>
                    </a:lnR>
                    <a:lnT>
                      <a:noFill/>
                    </a:lnT>
                    <a:lnB>
                      <a:noFill/>
                    </a:lnB>
                    <a:solidFill>
                      <a:srgbClr val="FFFFFF"/>
                    </a:solidFill>
                  </a:tcPr>
                </a:tc>
                <a:extLst>
                  <a:ext uri="{0D108BD9-81ED-4DB2-BD59-A6C34878D82A}">
                    <a16:rowId xmlns:a16="http://schemas.microsoft.com/office/drawing/2014/main" val="1206603511"/>
                  </a:ext>
                </a:extLst>
              </a:tr>
              <a:tr h="234711">
                <a:tc>
                  <a:txBody>
                    <a:bodyPr/>
                    <a:lstStyle/>
                    <a:p>
                      <a:pPr algn="r" fontAlgn="ctr"/>
                      <a:r>
                        <a:rPr lang="en-US" sz="1000" b="1" dirty="0">
                          <a:effectLst/>
                        </a:rPr>
                        <a:t>Skew:</a:t>
                      </a:r>
                    </a:p>
                  </a:txBody>
                  <a:tcPr marL="58678" marR="58678" marT="29339" marB="29339" anchor="ctr">
                    <a:lnL>
                      <a:noFill/>
                    </a:lnL>
                    <a:lnR>
                      <a:noFill/>
                    </a:lnR>
                    <a:lnT>
                      <a:noFill/>
                    </a:lnT>
                    <a:lnB>
                      <a:noFill/>
                    </a:lnB>
                    <a:solidFill>
                      <a:srgbClr val="F5F5F5"/>
                    </a:solidFill>
                  </a:tcPr>
                </a:tc>
                <a:tc>
                  <a:txBody>
                    <a:bodyPr/>
                    <a:lstStyle/>
                    <a:p>
                      <a:pPr algn="r" fontAlgn="ctr"/>
                      <a:r>
                        <a:rPr lang="en-US" sz="1000" dirty="0">
                          <a:effectLst/>
                        </a:rPr>
                        <a:t>0.083</a:t>
                      </a:r>
                    </a:p>
                  </a:txBody>
                  <a:tcPr marL="58678" marR="58678" marT="29339" marB="29339" anchor="ctr">
                    <a:lnL>
                      <a:noFill/>
                    </a:lnL>
                    <a:lnR>
                      <a:noFill/>
                    </a:lnR>
                    <a:lnT>
                      <a:noFill/>
                    </a:lnT>
                    <a:lnB>
                      <a:noFill/>
                    </a:lnB>
                    <a:solidFill>
                      <a:srgbClr val="F5F5F5"/>
                    </a:solidFill>
                  </a:tcPr>
                </a:tc>
                <a:tc>
                  <a:txBody>
                    <a:bodyPr/>
                    <a:lstStyle/>
                    <a:p>
                      <a:pPr algn="r" fontAlgn="ctr"/>
                      <a:r>
                        <a:rPr lang="en-US" sz="1000" b="1">
                          <a:effectLst/>
                        </a:rPr>
                        <a:t>Prob(JB):</a:t>
                      </a:r>
                    </a:p>
                  </a:txBody>
                  <a:tcPr marL="58678" marR="58678" marT="29339" marB="29339" anchor="ctr">
                    <a:lnL>
                      <a:noFill/>
                    </a:lnL>
                    <a:lnR>
                      <a:noFill/>
                    </a:lnR>
                    <a:lnT>
                      <a:noFill/>
                    </a:lnT>
                    <a:lnB>
                      <a:noFill/>
                    </a:lnB>
                    <a:solidFill>
                      <a:srgbClr val="F5F5F5"/>
                    </a:solidFill>
                  </a:tcPr>
                </a:tc>
                <a:tc>
                  <a:txBody>
                    <a:bodyPr/>
                    <a:lstStyle/>
                    <a:p>
                      <a:pPr algn="r" fontAlgn="ctr"/>
                      <a:r>
                        <a:rPr lang="en-US" sz="1000">
                          <a:effectLst/>
                        </a:rPr>
                        <a:t>5.29e-161</a:t>
                      </a:r>
                    </a:p>
                  </a:txBody>
                  <a:tcPr marL="58678" marR="58678" marT="29339" marB="29339" anchor="ctr">
                    <a:lnL>
                      <a:noFill/>
                    </a:lnL>
                    <a:lnR>
                      <a:noFill/>
                    </a:lnR>
                    <a:lnT>
                      <a:noFill/>
                    </a:lnT>
                    <a:lnB>
                      <a:noFill/>
                    </a:lnB>
                    <a:solidFill>
                      <a:srgbClr val="F5F5F5"/>
                    </a:solidFill>
                  </a:tcPr>
                </a:tc>
                <a:extLst>
                  <a:ext uri="{0D108BD9-81ED-4DB2-BD59-A6C34878D82A}">
                    <a16:rowId xmlns:a16="http://schemas.microsoft.com/office/drawing/2014/main" val="690522005"/>
                  </a:ext>
                </a:extLst>
              </a:tr>
              <a:tr h="234711">
                <a:tc>
                  <a:txBody>
                    <a:bodyPr/>
                    <a:lstStyle/>
                    <a:p>
                      <a:pPr algn="r" fontAlgn="ctr"/>
                      <a:r>
                        <a:rPr lang="en-US" sz="1000" b="1">
                          <a:effectLst/>
                        </a:rPr>
                        <a:t>Kurtosis:</a:t>
                      </a:r>
                    </a:p>
                  </a:txBody>
                  <a:tcPr marL="58678" marR="58678" marT="29339" marB="29339" anchor="ctr">
                    <a:lnL>
                      <a:noFill/>
                    </a:lnL>
                    <a:lnR>
                      <a:noFill/>
                    </a:lnR>
                    <a:lnT>
                      <a:noFill/>
                    </a:lnT>
                    <a:lnB>
                      <a:noFill/>
                    </a:lnB>
                    <a:solidFill>
                      <a:srgbClr val="FFFFFF"/>
                    </a:solidFill>
                  </a:tcPr>
                </a:tc>
                <a:tc>
                  <a:txBody>
                    <a:bodyPr/>
                    <a:lstStyle/>
                    <a:p>
                      <a:pPr algn="r" fontAlgn="ctr"/>
                      <a:r>
                        <a:rPr lang="en-US" sz="1000" dirty="0">
                          <a:effectLst/>
                        </a:rPr>
                        <a:t>5.205</a:t>
                      </a:r>
                    </a:p>
                  </a:txBody>
                  <a:tcPr marL="58678" marR="58678" marT="29339" marB="29339" anchor="ctr">
                    <a:lnL>
                      <a:noFill/>
                    </a:lnL>
                    <a:lnR>
                      <a:noFill/>
                    </a:lnR>
                    <a:lnT>
                      <a:noFill/>
                    </a:lnT>
                    <a:lnB>
                      <a:noFill/>
                    </a:lnB>
                    <a:solidFill>
                      <a:srgbClr val="FFFFFF"/>
                    </a:solidFill>
                  </a:tcPr>
                </a:tc>
                <a:tc>
                  <a:txBody>
                    <a:bodyPr/>
                    <a:lstStyle/>
                    <a:p>
                      <a:pPr algn="r" fontAlgn="ctr"/>
                      <a:r>
                        <a:rPr lang="en-US" sz="1000" b="1">
                          <a:effectLst/>
                        </a:rPr>
                        <a:t>Cond. No.</a:t>
                      </a:r>
                    </a:p>
                  </a:txBody>
                  <a:tcPr marL="58678" marR="58678" marT="29339" marB="29339" anchor="ctr">
                    <a:lnL>
                      <a:noFill/>
                    </a:lnL>
                    <a:lnR>
                      <a:noFill/>
                    </a:lnR>
                    <a:lnT>
                      <a:noFill/>
                    </a:lnT>
                    <a:lnB>
                      <a:noFill/>
                    </a:lnB>
                    <a:solidFill>
                      <a:srgbClr val="FFFFFF"/>
                    </a:solidFill>
                  </a:tcPr>
                </a:tc>
                <a:tc>
                  <a:txBody>
                    <a:bodyPr/>
                    <a:lstStyle/>
                    <a:p>
                      <a:pPr algn="r" fontAlgn="ctr"/>
                      <a:r>
                        <a:rPr lang="en-US" sz="1000" dirty="0">
                          <a:effectLst/>
                        </a:rPr>
                        <a:t>22.7</a:t>
                      </a:r>
                    </a:p>
                  </a:txBody>
                  <a:tcPr marL="58678" marR="58678" marT="29339" marB="29339" anchor="ctr">
                    <a:lnL>
                      <a:noFill/>
                    </a:lnL>
                    <a:lnR>
                      <a:noFill/>
                    </a:lnR>
                    <a:lnT>
                      <a:noFill/>
                    </a:lnT>
                    <a:lnB>
                      <a:noFill/>
                    </a:lnB>
                    <a:solidFill>
                      <a:srgbClr val="FFFFFF"/>
                    </a:solidFill>
                  </a:tcPr>
                </a:tc>
                <a:extLst>
                  <a:ext uri="{0D108BD9-81ED-4DB2-BD59-A6C34878D82A}">
                    <a16:rowId xmlns:a16="http://schemas.microsoft.com/office/drawing/2014/main" val="3369652772"/>
                  </a:ext>
                </a:extLst>
              </a:tr>
            </a:tbl>
          </a:graphicData>
        </a:graphic>
      </p:graphicFrame>
      <p:sp>
        <p:nvSpPr>
          <p:cNvPr id="7" name="Rectangle 1">
            <a:extLst>
              <a:ext uri="{FF2B5EF4-FFF2-40B4-BE49-F238E27FC236}">
                <a16:creationId xmlns:a16="http://schemas.microsoft.com/office/drawing/2014/main" id="{E133175C-164F-4480-BAA4-5D79858E2B40}"/>
              </a:ext>
            </a:extLst>
          </p:cNvPr>
          <p:cNvSpPr>
            <a:spLocks noChangeArrowheads="1"/>
          </p:cNvSpPr>
          <p:nvPr/>
        </p:nvSpPr>
        <p:spPr bwMode="auto">
          <a:xfrm>
            <a:off x="838200" y="3270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5" name="Table 14">
            <a:extLst>
              <a:ext uri="{FF2B5EF4-FFF2-40B4-BE49-F238E27FC236}">
                <a16:creationId xmlns:a16="http://schemas.microsoft.com/office/drawing/2014/main" id="{2A69B076-EF83-4966-9979-9ABF571F614A}"/>
              </a:ext>
            </a:extLst>
          </p:cNvPr>
          <p:cNvGraphicFramePr>
            <a:graphicFrameLocks noGrp="1"/>
          </p:cNvGraphicFramePr>
          <p:nvPr>
            <p:extLst>
              <p:ext uri="{D42A27DB-BD31-4B8C-83A1-F6EECF244321}">
                <p14:modId xmlns:p14="http://schemas.microsoft.com/office/powerpoint/2010/main" val="887496708"/>
              </p:ext>
            </p:extLst>
          </p:nvPr>
        </p:nvGraphicFramePr>
        <p:xfrm>
          <a:off x="6096000" y="1239254"/>
          <a:ext cx="5667376" cy="2592590"/>
        </p:xfrm>
        <a:graphic>
          <a:graphicData uri="http://schemas.openxmlformats.org/drawingml/2006/table">
            <a:tbl>
              <a:tblPr/>
              <a:tblGrid>
                <a:gridCol w="1416844">
                  <a:extLst>
                    <a:ext uri="{9D8B030D-6E8A-4147-A177-3AD203B41FA5}">
                      <a16:colId xmlns:a16="http://schemas.microsoft.com/office/drawing/2014/main" val="2140655440"/>
                    </a:ext>
                  </a:extLst>
                </a:gridCol>
                <a:gridCol w="1416844">
                  <a:extLst>
                    <a:ext uri="{9D8B030D-6E8A-4147-A177-3AD203B41FA5}">
                      <a16:colId xmlns:a16="http://schemas.microsoft.com/office/drawing/2014/main" val="2707561049"/>
                    </a:ext>
                  </a:extLst>
                </a:gridCol>
                <a:gridCol w="1416844">
                  <a:extLst>
                    <a:ext uri="{9D8B030D-6E8A-4147-A177-3AD203B41FA5}">
                      <a16:colId xmlns:a16="http://schemas.microsoft.com/office/drawing/2014/main" val="2910460116"/>
                    </a:ext>
                  </a:extLst>
                </a:gridCol>
                <a:gridCol w="1416844">
                  <a:extLst>
                    <a:ext uri="{9D8B030D-6E8A-4147-A177-3AD203B41FA5}">
                      <a16:colId xmlns:a16="http://schemas.microsoft.com/office/drawing/2014/main" val="3581655880"/>
                    </a:ext>
                  </a:extLst>
                </a:gridCol>
              </a:tblGrid>
              <a:tr h="0">
                <a:tc gridSpan="4">
                  <a:txBody>
                    <a:bodyPr/>
                    <a:lstStyle/>
                    <a:p>
                      <a:r>
                        <a:rPr lang="en-US" sz="1100" dirty="0"/>
                        <a:t>OLS Regression Results</a:t>
                      </a:r>
                    </a:p>
                  </a:txBody>
                  <a:tcPr anchor="c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38069960"/>
                  </a:ext>
                </a:extLst>
              </a:tr>
              <a:tr h="182609">
                <a:tc>
                  <a:txBody>
                    <a:bodyPr/>
                    <a:lstStyle/>
                    <a:p>
                      <a:pPr algn="r" fontAlgn="ctr"/>
                      <a:r>
                        <a:rPr lang="en-US" sz="1100" b="1">
                          <a:effectLst/>
                        </a:rPr>
                        <a:t>Dep. Variable:</a:t>
                      </a:r>
                    </a:p>
                  </a:txBody>
                  <a:tcPr anchor="ctr">
                    <a:lnL>
                      <a:noFill/>
                    </a:lnL>
                    <a:lnR>
                      <a:noFill/>
                    </a:lnR>
                    <a:lnB>
                      <a:noFill/>
                    </a:lnB>
                    <a:solidFill>
                      <a:srgbClr val="F5F5F5"/>
                    </a:solidFill>
                  </a:tcPr>
                </a:tc>
                <a:tc>
                  <a:txBody>
                    <a:bodyPr/>
                    <a:lstStyle/>
                    <a:p>
                      <a:pPr algn="r" fontAlgn="ctr"/>
                      <a:r>
                        <a:rPr lang="en-US" sz="1100">
                          <a:effectLst/>
                        </a:rPr>
                        <a:t>COMPS_TOTAL</a:t>
                      </a:r>
                    </a:p>
                  </a:txBody>
                  <a:tcPr anchor="ctr">
                    <a:lnL>
                      <a:noFill/>
                    </a:lnL>
                    <a:lnR>
                      <a:noFill/>
                    </a:lnR>
                    <a:lnT>
                      <a:noFill/>
                    </a:lnT>
                    <a:lnB>
                      <a:noFill/>
                    </a:lnB>
                    <a:solidFill>
                      <a:srgbClr val="F5F5F5"/>
                    </a:solidFill>
                  </a:tcPr>
                </a:tc>
                <a:tc>
                  <a:txBody>
                    <a:bodyPr/>
                    <a:lstStyle/>
                    <a:p>
                      <a:pPr algn="r" fontAlgn="ctr"/>
                      <a:r>
                        <a:rPr lang="en-US" sz="1100" b="1">
                          <a:effectLst/>
                        </a:rPr>
                        <a:t>R-squared:</a:t>
                      </a:r>
                    </a:p>
                  </a:txBody>
                  <a:tcPr anchor="ctr">
                    <a:lnL>
                      <a:noFill/>
                    </a:lnL>
                    <a:lnR>
                      <a:noFill/>
                    </a:lnR>
                    <a:lnT>
                      <a:noFill/>
                    </a:lnT>
                    <a:lnB>
                      <a:noFill/>
                    </a:lnB>
                    <a:solidFill>
                      <a:srgbClr val="F5F5F5"/>
                    </a:solidFill>
                  </a:tcPr>
                </a:tc>
                <a:tc>
                  <a:txBody>
                    <a:bodyPr/>
                    <a:lstStyle/>
                    <a:p>
                      <a:pPr algn="r" fontAlgn="ctr"/>
                      <a:r>
                        <a:rPr lang="en-US" sz="1100">
                          <a:effectLst/>
                        </a:rPr>
                        <a:t>0.735</a:t>
                      </a:r>
                    </a:p>
                  </a:txBody>
                  <a:tcPr anchor="ctr">
                    <a:lnL>
                      <a:noFill/>
                    </a:lnL>
                    <a:lnR>
                      <a:noFill/>
                    </a:lnR>
                    <a:lnT>
                      <a:noFill/>
                    </a:lnT>
                    <a:lnB>
                      <a:noFill/>
                    </a:lnB>
                    <a:solidFill>
                      <a:srgbClr val="F5F5F5"/>
                    </a:solidFill>
                  </a:tcPr>
                </a:tc>
                <a:extLst>
                  <a:ext uri="{0D108BD9-81ED-4DB2-BD59-A6C34878D82A}">
                    <a16:rowId xmlns:a16="http://schemas.microsoft.com/office/drawing/2014/main" val="7128462"/>
                  </a:ext>
                </a:extLst>
              </a:tr>
              <a:tr h="182609">
                <a:tc>
                  <a:txBody>
                    <a:bodyPr/>
                    <a:lstStyle/>
                    <a:p>
                      <a:pPr algn="r" fontAlgn="ctr"/>
                      <a:r>
                        <a:rPr lang="en-US" sz="1100" b="1">
                          <a:effectLst/>
                        </a:rPr>
                        <a:t>Model:</a:t>
                      </a:r>
                    </a:p>
                  </a:txBody>
                  <a:tcPr anchor="ctr">
                    <a:lnL>
                      <a:noFill/>
                    </a:lnL>
                    <a:lnR>
                      <a:noFill/>
                    </a:lnR>
                    <a:lnT>
                      <a:noFill/>
                    </a:lnT>
                    <a:lnB>
                      <a:noFill/>
                    </a:lnB>
                    <a:solidFill>
                      <a:srgbClr val="FFFFFF"/>
                    </a:solidFill>
                  </a:tcPr>
                </a:tc>
                <a:tc>
                  <a:txBody>
                    <a:bodyPr/>
                    <a:lstStyle/>
                    <a:p>
                      <a:pPr algn="r" fontAlgn="ctr"/>
                      <a:r>
                        <a:rPr lang="en-US" sz="1100">
                          <a:effectLst/>
                        </a:rPr>
                        <a:t>OLS</a:t>
                      </a:r>
                    </a:p>
                  </a:txBody>
                  <a:tcPr anchor="ctr">
                    <a:lnL>
                      <a:noFill/>
                    </a:lnL>
                    <a:lnR>
                      <a:noFill/>
                    </a:lnR>
                    <a:lnT>
                      <a:noFill/>
                    </a:lnT>
                    <a:lnB>
                      <a:noFill/>
                    </a:lnB>
                    <a:solidFill>
                      <a:srgbClr val="FFFFFF"/>
                    </a:solidFill>
                  </a:tcPr>
                </a:tc>
                <a:tc>
                  <a:txBody>
                    <a:bodyPr/>
                    <a:lstStyle/>
                    <a:p>
                      <a:pPr algn="r" fontAlgn="ctr"/>
                      <a:r>
                        <a:rPr lang="en-US" sz="1100" b="1">
                          <a:effectLst/>
                        </a:rPr>
                        <a:t>Adj. R-squared:</a:t>
                      </a:r>
                    </a:p>
                  </a:txBody>
                  <a:tcPr anchor="ctr">
                    <a:lnL>
                      <a:noFill/>
                    </a:lnL>
                    <a:lnR>
                      <a:noFill/>
                    </a:lnR>
                    <a:lnT>
                      <a:noFill/>
                    </a:lnT>
                    <a:lnB>
                      <a:noFill/>
                    </a:lnB>
                    <a:solidFill>
                      <a:srgbClr val="FFFFFF"/>
                    </a:solidFill>
                  </a:tcPr>
                </a:tc>
                <a:tc>
                  <a:txBody>
                    <a:bodyPr/>
                    <a:lstStyle/>
                    <a:p>
                      <a:pPr algn="r" fontAlgn="ctr"/>
                      <a:r>
                        <a:rPr lang="en-US" sz="1100">
                          <a:effectLst/>
                        </a:rPr>
                        <a:t>0.735</a:t>
                      </a:r>
                    </a:p>
                  </a:txBody>
                  <a:tcPr anchor="ctr">
                    <a:lnL>
                      <a:noFill/>
                    </a:lnL>
                    <a:lnR>
                      <a:noFill/>
                    </a:lnR>
                    <a:lnT>
                      <a:noFill/>
                    </a:lnT>
                    <a:lnB>
                      <a:noFill/>
                    </a:lnB>
                    <a:solidFill>
                      <a:srgbClr val="FFFFFF"/>
                    </a:solidFill>
                  </a:tcPr>
                </a:tc>
                <a:extLst>
                  <a:ext uri="{0D108BD9-81ED-4DB2-BD59-A6C34878D82A}">
                    <a16:rowId xmlns:a16="http://schemas.microsoft.com/office/drawing/2014/main" val="2574402359"/>
                  </a:ext>
                </a:extLst>
              </a:tr>
              <a:tr h="182609">
                <a:tc>
                  <a:txBody>
                    <a:bodyPr/>
                    <a:lstStyle/>
                    <a:p>
                      <a:pPr algn="r" fontAlgn="ctr"/>
                      <a:r>
                        <a:rPr lang="en-US" sz="1100" b="1">
                          <a:effectLst/>
                        </a:rPr>
                        <a:t>Method:</a:t>
                      </a:r>
                    </a:p>
                  </a:txBody>
                  <a:tcPr anchor="ctr">
                    <a:lnL>
                      <a:noFill/>
                    </a:lnL>
                    <a:lnR>
                      <a:noFill/>
                    </a:lnR>
                    <a:lnT>
                      <a:noFill/>
                    </a:lnT>
                    <a:lnB>
                      <a:noFill/>
                    </a:lnB>
                    <a:solidFill>
                      <a:srgbClr val="F5F5F5"/>
                    </a:solidFill>
                  </a:tcPr>
                </a:tc>
                <a:tc>
                  <a:txBody>
                    <a:bodyPr/>
                    <a:lstStyle/>
                    <a:p>
                      <a:pPr algn="r" fontAlgn="ctr"/>
                      <a:r>
                        <a:rPr lang="en-US" sz="1100">
                          <a:effectLst/>
                        </a:rPr>
                        <a:t>Least Squares</a:t>
                      </a:r>
                    </a:p>
                  </a:txBody>
                  <a:tcPr anchor="ctr">
                    <a:lnL>
                      <a:noFill/>
                    </a:lnL>
                    <a:lnR>
                      <a:noFill/>
                    </a:lnR>
                    <a:lnT>
                      <a:noFill/>
                    </a:lnT>
                    <a:lnB>
                      <a:noFill/>
                    </a:lnB>
                    <a:solidFill>
                      <a:srgbClr val="F5F5F5"/>
                    </a:solidFill>
                  </a:tcPr>
                </a:tc>
                <a:tc>
                  <a:txBody>
                    <a:bodyPr/>
                    <a:lstStyle/>
                    <a:p>
                      <a:pPr algn="r" fontAlgn="ctr"/>
                      <a:r>
                        <a:rPr lang="en-US" sz="1100" b="1">
                          <a:effectLst/>
                        </a:rPr>
                        <a:t>F-statistic:</a:t>
                      </a:r>
                    </a:p>
                  </a:txBody>
                  <a:tcPr anchor="ctr">
                    <a:lnL>
                      <a:noFill/>
                    </a:lnL>
                    <a:lnR>
                      <a:noFill/>
                    </a:lnR>
                    <a:lnT>
                      <a:noFill/>
                    </a:lnT>
                    <a:lnB>
                      <a:noFill/>
                    </a:lnB>
                    <a:solidFill>
                      <a:srgbClr val="F5F5F5"/>
                    </a:solidFill>
                  </a:tcPr>
                </a:tc>
                <a:tc>
                  <a:txBody>
                    <a:bodyPr/>
                    <a:lstStyle/>
                    <a:p>
                      <a:pPr algn="r" fontAlgn="ctr"/>
                      <a:r>
                        <a:rPr lang="en-US" sz="1100">
                          <a:effectLst/>
                        </a:rPr>
                        <a:t>3349.</a:t>
                      </a:r>
                    </a:p>
                  </a:txBody>
                  <a:tcPr anchor="ctr">
                    <a:lnL>
                      <a:noFill/>
                    </a:lnL>
                    <a:lnR>
                      <a:noFill/>
                    </a:lnR>
                    <a:lnT>
                      <a:noFill/>
                    </a:lnT>
                    <a:lnB>
                      <a:noFill/>
                    </a:lnB>
                    <a:solidFill>
                      <a:srgbClr val="F5F5F5"/>
                    </a:solidFill>
                  </a:tcPr>
                </a:tc>
                <a:extLst>
                  <a:ext uri="{0D108BD9-81ED-4DB2-BD59-A6C34878D82A}">
                    <a16:rowId xmlns:a16="http://schemas.microsoft.com/office/drawing/2014/main" val="943978284"/>
                  </a:ext>
                </a:extLst>
              </a:tr>
              <a:tr h="182609">
                <a:tc>
                  <a:txBody>
                    <a:bodyPr/>
                    <a:lstStyle/>
                    <a:p>
                      <a:pPr algn="r" fontAlgn="ctr"/>
                      <a:r>
                        <a:rPr lang="en-US" sz="1100" b="1">
                          <a:effectLst/>
                        </a:rPr>
                        <a:t>Date:</a:t>
                      </a:r>
                    </a:p>
                  </a:txBody>
                  <a:tcPr anchor="ctr">
                    <a:lnL>
                      <a:noFill/>
                    </a:lnL>
                    <a:lnR>
                      <a:noFill/>
                    </a:lnR>
                    <a:lnT>
                      <a:noFill/>
                    </a:lnT>
                    <a:lnB>
                      <a:noFill/>
                    </a:lnB>
                    <a:solidFill>
                      <a:srgbClr val="FFFFFF"/>
                    </a:solidFill>
                  </a:tcPr>
                </a:tc>
                <a:tc>
                  <a:txBody>
                    <a:bodyPr/>
                    <a:lstStyle/>
                    <a:p>
                      <a:pPr algn="r" fontAlgn="ctr"/>
                      <a:r>
                        <a:rPr lang="en-US" sz="1100">
                          <a:effectLst/>
                        </a:rPr>
                        <a:t>Mon, 01 Mar 2021</a:t>
                      </a:r>
                    </a:p>
                  </a:txBody>
                  <a:tcPr anchor="ctr">
                    <a:lnL>
                      <a:noFill/>
                    </a:lnL>
                    <a:lnR>
                      <a:noFill/>
                    </a:lnR>
                    <a:lnT>
                      <a:noFill/>
                    </a:lnT>
                    <a:lnB>
                      <a:noFill/>
                    </a:lnB>
                    <a:solidFill>
                      <a:srgbClr val="FFFFFF"/>
                    </a:solidFill>
                  </a:tcPr>
                </a:tc>
                <a:tc>
                  <a:txBody>
                    <a:bodyPr/>
                    <a:lstStyle/>
                    <a:p>
                      <a:pPr algn="r" fontAlgn="ctr"/>
                      <a:r>
                        <a:rPr lang="en-US" sz="1100" b="1">
                          <a:effectLst/>
                        </a:rPr>
                        <a:t>Prob (F-statistic):</a:t>
                      </a:r>
                    </a:p>
                  </a:txBody>
                  <a:tcPr anchor="ctr">
                    <a:lnL>
                      <a:noFill/>
                    </a:lnL>
                    <a:lnR>
                      <a:noFill/>
                    </a:lnR>
                    <a:lnT>
                      <a:noFill/>
                    </a:lnT>
                    <a:lnB>
                      <a:noFill/>
                    </a:lnB>
                    <a:solidFill>
                      <a:srgbClr val="FFFFFF"/>
                    </a:solidFill>
                  </a:tcPr>
                </a:tc>
                <a:tc>
                  <a:txBody>
                    <a:bodyPr/>
                    <a:lstStyle/>
                    <a:p>
                      <a:pPr algn="r" fontAlgn="ctr"/>
                      <a:r>
                        <a:rPr lang="en-US" sz="1100">
                          <a:effectLst/>
                        </a:rPr>
                        <a:t>0.00</a:t>
                      </a:r>
                    </a:p>
                  </a:txBody>
                  <a:tcPr anchor="ctr">
                    <a:lnL>
                      <a:noFill/>
                    </a:lnL>
                    <a:lnR>
                      <a:noFill/>
                    </a:lnR>
                    <a:lnT>
                      <a:noFill/>
                    </a:lnT>
                    <a:lnB>
                      <a:noFill/>
                    </a:lnB>
                    <a:solidFill>
                      <a:srgbClr val="FFFFFF"/>
                    </a:solidFill>
                  </a:tcPr>
                </a:tc>
                <a:extLst>
                  <a:ext uri="{0D108BD9-81ED-4DB2-BD59-A6C34878D82A}">
                    <a16:rowId xmlns:a16="http://schemas.microsoft.com/office/drawing/2014/main" val="3094320565"/>
                  </a:ext>
                </a:extLst>
              </a:tr>
              <a:tr h="182609">
                <a:tc>
                  <a:txBody>
                    <a:bodyPr/>
                    <a:lstStyle/>
                    <a:p>
                      <a:pPr algn="r" fontAlgn="ctr"/>
                      <a:r>
                        <a:rPr lang="en-US" sz="1100" b="1">
                          <a:effectLst/>
                        </a:rPr>
                        <a:t>Time:</a:t>
                      </a:r>
                    </a:p>
                  </a:txBody>
                  <a:tcPr anchor="ctr">
                    <a:lnL>
                      <a:noFill/>
                    </a:lnL>
                    <a:lnR>
                      <a:noFill/>
                    </a:lnR>
                    <a:lnT>
                      <a:noFill/>
                    </a:lnT>
                    <a:lnB>
                      <a:noFill/>
                    </a:lnB>
                    <a:solidFill>
                      <a:srgbClr val="F5F5F5"/>
                    </a:solidFill>
                  </a:tcPr>
                </a:tc>
                <a:tc>
                  <a:txBody>
                    <a:bodyPr/>
                    <a:lstStyle/>
                    <a:p>
                      <a:pPr algn="r" fontAlgn="ctr"/>
                      <a:r>
                        <a:rPr lang="en-US" sz="1100">
                          <a:effectLst/>
                        </a:rPr>
                        <a:t>01:03:16</a:t>
                      </a:r>
                    </a:p>
                  </a:txBody>
                  <a:tcPr anchor="ctr">
                    <a:lnL>
                      <a:noFill/>
                    </a:lnL>
                    <a:lnR>
                      <a:noFill/>
                    </a:lnR>
                    <a:lnT>
                      <a:noFill/>
                    </a:lnT>
                    <a:lnB>
                      <a:noFill/>
                    </a:lnB>
                    <a:solidFill>
                      <a:srgbClr val="F5F5F5"/>
                    </a:solidFill>
                  </a:tcPr>
                </a:tc>
                <a:tc>
                  <a:txBody>
                    <a:bodyPr/>
                    <a:lstStyle/>
                    <a:p>
                      <a:pPr algn="r" fontAlgn="ctr"/>
                      <a:r>
                        <a:rPr lang="en-US" sz="1100" b="1">
                          <a:effectLst/>
                        </a:rPr>
                        <a:t>Log-Likelihood:</a:t>
                      </a:r>
                    </a:p>
                  </a:txBody>
                  <a:tcPr anchor="ctr">
                    <a:lnL>
                      <a:noFill/>
                    </a:lnL>
                    <a:lnR>
                      <a:noFill/>
                    </a:lnR>
                    <a:lnT>
                      <a:noFill/>
                    </a:lnT>
                    <a:lnB>
                      <a:noFill/>
                    </a:lnB>
                    <a:solidFill>
                      <a:srgbClr val="F5F5F5"/>
                    </a:solidFill>
                  </a:tcPr>
                </a:tc>
                <a:tc>
                  <a:txBody>
                    <a:bodyPr/>
                    <a:lstStyle/>
                    <a:p>
                      <a:pPr algn="r" fontAlgn="ctr"/>
                      <a:r>
                        <a:rPr lang="en-US" sz="1100">
                          <a:effectLst/>
                        </a:rPr>
                        <a:t>-1163.0</a:t>
                      </a:r>
                    </a:p>
                  </a:txBody>
                  <a:tcPr anchor="ctr">
                    <a:lnL>
                      <a:noFill/>
                    </a:lnL>
                    <a:lnR>
                      <a:noFill/>
                    </a:lnR>
                    <a:lnT>
                      <a:noFill/>
                    </a:lnT>
                    <a:lnB>
                      <a:noFill/>
                    </a:lnB>
                    <a:solidFill>
                      <a:srgbClr val="F5F5F5"/>
                    </a:solidFill>
                  </a:tcPr>
                </a:tc>
                <a:extLst>
                  <a:ext uri="{0D108BD9-81ED-4DB2-BD59-A6C34878D82A}">
                    <a16:rowId xmlns:a16="http://schemas.microsoft.com/office/drawing/2014/main" val="3890929675"/>
                  </a:ext>
                </a:extLst>
              </a:tr>
              <a:tr h="260870">
                <a:tc>
                  <a:txBody>
                    <a:bodyPr/>
                    <a:lstStyle/>
                    <a:p>
                      <a:pPr algn="r" fontAlgn="ctr"/>
                      <a:r>
                        <a:rPr lang="en-US" sz="1100" b="1">
                          <a:effectLst/>
                        </a:rPr>
                        <a:t>No. Observations:</a:t>
                      </a:r>
                    </a:p>
                  </a:txBody>
                  <a:tcPr anchor="ctr">
                    <a:lnL>
                      <a:noFill/>
                    </a:lnL>
                    <a:lnR>
                      <a:noFill/>
                    </a:lnR>
                    <a:lnT>
                      <a:noFill/>
                    </a:lnT>
                    <a:lnB>
                      <a:noFill/>
                    </a:lnB>
                    <a:solidFill>
                      <a:srgbClr val="FFFFFF"/>
                    </a:solidFill>
                  </a:tcPr>
                </a:tc>
                <a:tc>
                  <a:txBody>
                    <a:bodyPr/>
                    <a:lstStyle/>
                    <a:p>
                      <a:pPr algn="r" fontAlgn="ctr"/>
                      <a:r>
                        <a:rPr lang="en-US" sz="1100">
                          <a:effectLst/>
                        </a:rPr>
                        <a:t>3622</a:t>
                      </a:r>
                    </a:p>
                  </a:txBody>
                  <a:tcPr anchor="ctr">
                    <a:lnL>
                      <a:noFill/>
                    </a:lnL>
                    <a:lnR>
                      <a:noFill/>
                    </a:lnR>
                    <a:lnT>
                      <a:noFill/>
                    </a:lnT>
                    <a:lnB>
                      <a:noFill/>
                    </a:lnB>
                    <a:solidFill>
                      <a:srgbClr val="FFFFFF"/>
                    </a:solidFill>
                  </a:tcPr>
                </a:tc>
                <a:tc>
                  <a:txBody>
                    <a:bodyPr/>
                    <a:lstStyle/>
                    <a:p>
                      <a:pPr algn="r" fontAlgn="ctr"/>
                      <a:r>
                        <a:rPr lang="en-US" sz="1100" b="1">
                          <a:effectLst/>
                        </a:rPr>
                        <a:t>AIC:</a:t>
                      </a:r>
                    </a:p>
                  </a:txBody>
                  <a:tcPr anchor="ctr">
                    <a:lnL>
                      <a:noFill/>
                    </a:lnL>
                    <a:lnR>
                      <a:noFill/>
                    </a:lnR>
                    <a:lnT>
                      <a:noFill/>
                    </a:lnT>
                    <a:lnB>
                      <a:noFill/>
                    </a:lnB>
                    <a:solidFill>
                      <a:srgbClr val="FFFFFF"/>
                    </a:solidFill>
                  </a:tcPr>
                </a:tc>
                <a:tc>
                  <a:txBody>
                    <a:bodyPr/>
                    <a:lstStyle/>
                    <a:p>
                      <a:pPr algn="r" fontAlgn="ctr"/>
                      <a:r>
                        <a:rPr lang="en-US" sz="1100">
                          <a:effectLst/>
                        </a:rPr>
                        <a:t>2334.</a:t>
                      </a:r>
                    </a:p>
                  </a:txBody>
                  <a:tcPr anchor="ctr">
                    <a:lnL>
                      <a:noFill/>
                    </a:lnL>
                    <a:lnR>
                      <a:noFill/>
                    </a:lnR>
                    <a:lnT>
                      <a:noFill/>
                    </a:lnT>
                    <a:lnB>
                      <a:noFill/>
                    </a:lnB>
                    <a:solidFill>
                      <a:srgbClr val="FFFFFF"/>
                    </a:solidFill>
                  </a:tcPr>
                </a:tc>
                <a:extLst>
                  <a:ext uri="{0D108BD9-81ED-4DB2-BD59-A6C34878D82A}">
                    <a16:rowId xmlns:a16="http://schemas.microsoft.com/office/drawing/2014/main" val="1639765399"/>
                  </a:ext>
                </a:extLst>
              </a:tr>
              <a:tr h="0">
                <a:tc>
                  <a:txBody>
                    <a:bodyPr/>
                    <a:lstStyle/>
                    <a:p>
                      <a:pPr algn="r" fontAlgn="ctr"/>
                      <a:r>
                        <a:rPr lang="en-US" sz="1100" b="1">
                          <a:effectLst/>
                        </a:rPr>
                        <a:t>Df Residuals:</a:t>
                      </a:r>
                    </a:p>
                  </a:txBody>
                  <a:tcPr anchor="ctr">
                    <a:lnL>
                      <a:noFill/>
                    </a:lnL>
                    <a:lnR>
                      <a:noFill/>
                    </a:lnR>
                    <a:lnT>
                      <a:noFill/>
                    </a:lnT>
                    <a:lnB>
                      <a:noFill/>
                    </a:lnB>
                    <a:solidFill>
                      <a:srgbClr val="F5F5F5"/>
                    </a:solidFill>
                  </a:tcPr>
                </a:tc>
                <a:tc>
                  <a:txBody>
                    <a:bodyPr/>
                    <a:lstStyle/>
                    <a:p>
                      <a:pPr algn="r" fontAlgn="ctr"/>
                      <a:r>
                        <a:rPr lang="en-US" sz="1100">
                          <a:effectLst/>
                        </a:rPr>
                        <a:t>3618</a:t>
                      </a:r>
                    </a:p>
                  </a:txBody>
                  <a:tcPr anchor="ctr">
                    <a:lnL>
                      <a:noFill/>
                    </a:lnL>
                    <a:lnR>
                      <a:noFill/>
                    </a:lnR>
                    <a:lnT>
                      <a:noFill/>
                    </a:lnT>
                    <a:lnB>
                      <a:noFill/>
                    </a:lnB>
                    <a:solidFill>
                      <a:srgbClr val="F5F5F5"/>
                    </a:solidFill>
                  </a:tcPr>
                </a:tc>
                <a:tc>
                  <a:txBody>
                    <a:bodyPr/>
                    <a:lstStyle/>
                    <a:p>
                      <a:pPr algn="r" fontAlgn="ctr"/>
                      <a:r>
                        <a:rPr lang="en-US" sz="1100" b="1">
                          <a:effectLst/>
                        </a:rPr>
                        <a:t>BIC:</a:t>
                      </a:r>
                    </a:p>
                  </a:txBody>
                  <a:tcPr anchor="ctr">
                    <a:lnL>
                      <a:noFill/>
                    </a:lnL>
                    <a:lnR>
                      <a:noFill/>
                    </a:lnR>
                    <a:lnT>
                      <a:noFill/>
                    </a:lnT>
                    <a:lnB>
                      <a:noFill/>
                    </a:lnB>
                    <a:solidFill>
                      <a:srgbClr val="F5F5F5"/>
                    </a:solidFill>
                  </a:tcPr>
                </a:tc>
                <a:tc>
                  <a:txBody>
                    <a:bodyPr/>
                    <a:lstStyle/>
                    <a:p>
                      <a:pPr algn="r" fontAlgn="ctr"/>
                      <a:r>
                        <a:rPr lang="en-US" sz="1100">
                          <a:effectLst/>
                        </a:rPr>
                        <a:t>2359.</a:t>
                      </a:r>
                    </a:p>
                  </a:txBody>
                  <a:tcPr anchor="ctr">
                    <a:lnL>
                      <a:noFill/>
                    </a:lnL>
                    <a:lnR>
                      <a:noFill/>
                    </a:lnR>
                    <a:lnT>
                      <a:noFill/>
                    </a:lnT>
                    <a:lnB>
                      <a:noFill/>
                    </a:lnB>
                    <a:solidFill>
                      <a:srgbClr val="F5F5F5"/>
                    </a:solidFill>
                  </a:tcPr>
                </a:tc>
                <a:extLst>
                  <a:ext uri="{0D108BD9-81ED-4DB2-BD59-A6C34878D82A}">
                    <a16:rowId xmlns:a16="http://schemas.microsoft.com/office/drawing/2014/main" val="236132169"/>
                  </a:ext>
                </a:extLst>
              </a:tr>
              <a:tr h="0">
                <a:tc>
                  <a:txBody>
                    <a:bodyPr/>
                    <a:lstStyle/>
                    <a:p>
                      <a:pPr algn="r" fontAlgn="ctr"/>
                      <a:r>
                        <a:rPr lang="en-US" sz="1100" b="1">
                          <a:effectLst/>
                        </a:rPr>
                        <a:t>Df Model:</a:t>
                      </a:r>
                    </a:p>
                  </a:txBody>
                  <a:tcPr anchor="ctr">
                    <a:lnL>
                      <a:noFill/>
                    </a:lnL>
                    <a:lnR>
                      <a:noFill/>
                    </a:lnR>
                    <a:lnT>
                      <a:noFill/>
                    </a:lnT>
                    <a:lnB>
                      <a:noFill/>
                    </a:lnB>
                    <a:solidFill>
                      <a:srgbClr val="FFFFFF"/>
                    </a:solidFill>
                  </a:tcPr>
                </a:tc>
                <a:tc>
                  <a:txBody>
                    <a:bodyPr/>
                    <a:lstStyle/>
                    <a:p>
                      <a:pPr algn="r" fontAlgn="ctr"/>
                      <a:r>
                        <a:rPr lang="en-US" sz="1100">
                          <a:effectLst/>
                        </a:rPr>
                        <a:t>3</a:t>
                      </a:r>
                    </a:p>
                  </a:txBody>
                  <a:tcPr anchor="ctr">
                    <a:lnL>
                      <a:noFill/>
                    </a:lnL>
                    <a:lnR>
                      <a:noFill/>
                    </a:lnR>
                    <a:lnT>
                      <a:noFill/>
                    </a:lnT>
                    <a:lnB>
                      <a:noFill/>
                    </a:lnB>
                    <a:solidFill>
                      <a:srgbClr val="FFFFFF"/>
                    </a:solidFill>
                  </a:tcPr>
                </a:tc>
                <a:tc>
                  <a:txBody>
                    <a:bodyPr/>
                    <a:lstStyle/>
                    <a:p>
                      <a:pPr algn="r" fontAlgn="ctr"/>
                      <a:endParaRPr lang="en-US" sz="1100" b="1">
                        <a:effectLst/>
                      </a:endParaRPr>
                    </a:p>
                  </a:txBody>
                  <a:tcPr anchor="ctr">
                    <a:lnL>
                      <a:noFill/>
                    </a:lnL>
                    <a:lnR>
                      <a:noFill/>
                    </a:lnR>
                    <a:lnT>
                      <a:noFill/>
                    </a:lnT>
                    <a:lnB>
                      <a:noFill/>
                    </a:lnB>
                    <a:solidFill>
                      <a:srgbClr val="FFFFFF"/>
                    </a:solidFill>
                  </a:tcPr>
                </a:tc>
                <a:tc>
                  <a:txBody>
                    <a:bodyPr/>
                    <a:lstStyle/>
                    <a:p>
                      <a:pPr algn="r" fontAlgn="ctr"/>
                      <a:endParaRPr lang="en-US" sz="110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329528796"/>
                  </a:ext>
                </a:extLst>
              </a:tr>
              <a:tr h="182609">
                <a:tc>
                  <a:txBody>
                    <a:bodyPr/>
                    <a:lstStyle/>
                    <a:p>
                      <a:pPr algn="r" fontAlgn="ctr"/>
                      <a:r>
                        <a:rPr lang="en-US" sz="1100" b="1">
                          <a:effectLst/>
                        </a:rPr>
                        <a:t>Covariance Type:</a:t>
                      </a:r>
                    </a:p>
                  </a:txBody>
                  <a:tcPr anchor="ctr">
                    <a:lnL>
                      <a:noFill/>
                    </a:lnL>
                    <a:lnR>
                      <a:noFill/>
                    </a:lnR>
                    <a:lnT>
                      <a:noFill/>
                    </a:lnT>
                    <a:lnB>
                      <a:noFill/>
                    </a:lnB>
                    <a:solidFill>
                      <a:srgbClr val="F5F5F5"/>
                    </a:solidFill>
                  </a:tcPr>
                </a:tc>
                <a:tc>
                  <a:txBody>
                    <a:bodyPr/>
                    <a:lstStyle/>
                    <a:p>
                      <a:pPr algn="r" fontAlgn="ctr"/>
                      <a:r>
                        <a:rPr lang="en-US" sz="1100">
                          <a:effectLst/>
                        </a:rPr>
                        <a:t>nonrobust</a:t>
                      </a:r>
                    </a:p>
                  </a:txBody>
                  <a:tcPr anchor="ctr">
                    <a:lnL>
                      <a:noFill/>
                    </a:lnL>
                    <a:lnR>
                      <a:noFill/>
                    </a:lnR>
                    <a:lnT>
                      <a:noFill/>
                    </a:lnT>
                    <a:lnB>
                      <a:noFill/>
                    </a:lnB>
                    <a:solidFill>
                      <a:srgbClr val="F5F5F5"/>
                    </a:solidFill>
                  </a:tcPr>
                </a:tc>
                <a:tc>
                  <a:txBody>
                    <a:bodyPr/>
                    <a:lstStyle/>
                    <a:p>
                      <a:pPr algn="r" fontAlgn="ctr"/>
                      <a:endParaRPr lang="en-US" sz="1100" b="1">
                        <a:effectLst/>
                      </a:endParaRPr>
                    </a:p>
                  </a:txBody>
                  <a:tcPr anchor="ctr">
                    <a:lnL>
                      <a:noFill/>
                    </a:lnL>
                    <a:lnR>
                      <a:noFill/>
                    </a:lnR>
                    <a:lnT>
                      <a:noFill/>
                    </a:lnT>
                    <a:lnB>
                      <a:noFill/>
                    </a:lnB>
                    <a:solidFill>
                      <a:srgbClr val="F5F5F5"/>
                    </a:solidFill>
                  </a:tcPr>
                </a:tc>
                <a:tc>
                  <a:txBody>
                    <a:bodyPr/>
                    <a:lstStyle/>
                    <a:p>
                      <a:pPr algn="r" fontAlgn="ctr"/>
                      <a:endParaRPr lang="en-US" sz="1100"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3305937205"/>
                  </a:ext>
                </a:extLst>
              </a:tr>
            </a:tbl>
          </a:graphicData>
        </a:graphic>
      </p:graphicFrame>
      <p:graphicFrame>
        <p:nvGraphicFramePr>
          <p:cNvPr id="16" name="Table 15">
            <a:extLst>
              <a:ext uri="{FF2B5EF4-FFF2-40B4-BE49-F238E27FC236}">
                <a16:creationId xmlns:a16="http://schemas.microsoft.com/office/drawing/2014/main" id="{BB6B5397-D3DC-4ACB-94BA-E29D50090CCF}"/>
              </a:ext>
            </a:extLst>
          </p:cNvPr>
          <p:cNvGraphicFramePr>
            <a:graphicFrameLocks noGrp="1"/>
          </p:cNvGraphicFramePr>
          <p:nvPr>
            <p:extLst>
              <p:ext uri="{D42A27DB-BD31-4B8C-83A1-F6EECF244321}">
                <p14:modId xmlns:p14="http://schemas.microsoft.com/office/powerpoint/2010/main" val="3832692454"/>
              </p:ext>
            </p:extLst>
          </p:nvPr>
        </p:nvGraphicFramePr>
        <p:xfrm>
          <a:off x="6095999" y="3777227"/>
          <a:ext cx="5667375" cy="1636636"/>
        </p:xfrm>
        <a:graphic>
          <a:graphicData uri="http://schemas.openxmlformats.org/drawingml/2006/table">
            <a:tbl>
              <a:tblPr/>
              <a:tblGrid>
                <a:gridCol w="1043941">
                  <a:extLst>
                    <a:ext uri="{9D8B030D-6E8A-4147-A177-3AD203B41FA5}">
                      <a16:colId xmlns:a16="http://schemas.microsoft.com/office/drawing/2014/main" val="1922603353"/>
                    </a:ext>
                  </a:extLst>
                </a:gridCol>
                <a:gridCol w="575309">
                  <a:extLst>
                    <a:ext uri="{9D8B030D-6E8A-4147-A177-3AD203B41FA5}">
                      <a16:colId xmlns:a16="http://schemas.microsoft.com/office/drawing/2014/main" val="3583286826"/>
                    </a:ext>
                  </a:extLst>
                </a:gridCol>
                <a:gridCol w="809625">
                  <a:extLst>
                    <a:ext uri="{9D8B030D-6E8A-4147-A177-3AD203B41FA5}">
                      <a16:colId xmlns:a16="http://schemas.microsoft.com/office/drawing/2014/main" val="383230325"/>
                    </a:ext>
                  </a:extLst>
                </a:gridCol>
                <a:gridCol w="809625">
                  <a:extLst>
                    <a:ext uri="{9D8B030D-6E8A-4147-A177-3AD203B41FA5}">
                      <a16:colId xmlns:a16="http://schemas.microsoft.com/office/drawing/2014/main" val="587874126"/>
                    </a:ext>
                  </a:extLst>
                </a:gridCol>
                <a:gridCol w="809625">
                  <a:extLst>
                    <a:ext uri="{9D8B030D-6E8A-4147-A177-3AD203B41FA5}">
                      <a16:colId xmlns:a16="http://schemas.microsoft.com/office/drawing/2014/main" val="2953247297"/>
                    </a:ext>
                  </a:extLst>
                </a:gridCol>
                <a:gridCol w="809625">
                  <a:extLst>
                    <a:ext uri="{9D8B030D-6E8A-4147-A177-3AD203B41FA5}">
                      <a16:colId xmlns:a16="http://schemas.microsoft.com/office/drawing/2014/main" val="3615733029"/>
                    </a:ext>
                  </a:extLst>
                </a:gridCol>
                <a:gridCol w="809625">
                  <a:extLst>
                    <a:ext uri="{9D8B030D-6E8A-4147-A177-3AD203B41FA5}">
                      <a16:colId xmlns:a16="http://schemas.microsoft.com/office/drawing/2014/main" val="3169527907"/>
                    </a:ext>
                  </a:extLst>
                </a:gridCol>
              </a:tblGrid>
              <a:tr h="216432">
                <a:tc>
                  <a:txBody>
                    <a:bodyPr/>
                    <a:lstStyle/>
                    <a:p>
                      <a:pPr algn="r" fontAlgn="ctr"/>
                      <a:endParaRPr lang="en-US" sz="1000" dirty="0">
                        <a:effectLst/>
                      </a:endParaRPr>
                    </a:p>
                  </a:txBody>
                  <a:tcPr anchor="ctr">
                    <a:lnL>
                      <a:noFill/>
                    </a:lnL>
                    <a:lnR>
                      <a:noFill/>
                    </a:lnR>
                    <a:lnT>
                      <a:noFill/>
                    </a:lnT>
                    <a:lnB>
                      <a:noFill/>
                    </a:lnB>
                    <a:solidFill>
                      <a:srgbClr val="F5F5F5"/>
                    </a:solidFill>
                  </a:tcPr>
                </a:tc>
                <a:tc>
                  <a:txBody>
                    <a:bodyPr/>
                    <a:lstStyle/>
                    <a:p>
                      <a:pPr algn="r" fontAlgn="ctr"/>
                      <a:r>
                        <a:rPr lang="en-US" sz="1000" b="1">
                          <a:effectLst/>
                        </a:rPr>
                        <a:t>coef</a:t>
                      </a:r>
                    </a:p>
                  </a:txBody>
                  <a:tcPr anchor="ctr">
                    <a:lnL>
                      <a:noFill/>
                    </a:lnL>
                    <a:lnR>
                      <a:noFill/>
                    </a:lnR>
                    <a:lnT>
                      <a:noFill/>
                    </a:lnT>
                    <a:lnB>
                      <a:noFill/>
                    </a:lnB>
                    <a:solidFill>
                      <a:srgbClr val="F5F5F5"/>
                    </a:solidFill>
                  </a:tcPr>
                </a:tc>
                <a:tc>
                  <a:txBody>
                    <a:bodyPr/>
                    <a:lstStyle/>
                    <a:p>
                      <a:pPr algn="r" fontAlgn="ctr"/>
                      <a:r>
                        <a:rPr lang="en-US" sz="1000" b="1">
                          <a:effectLst/>
                        </a:rPr>
                        <a:t>std err</a:t>
                      </a:r>
                    </a:p>
                  </a:txBody>
                  <a:tcPr anchor="ctr">
                    <a:lnL>
                      <a:noFill/>
                    </a:lnL>
                    <a:lnR>
                      <a:noFill/>
                    </a:lnR>
                    <a:lnT>
                      <a:noFill/>
                    </a:lnT>
                    <a:lnB>
                      <a:noFill/>
                    </a:lnB>
                    <a:solidFill>
                      <a:srgbClr val="F5F5F5"/>
                    </a:solidFill>
                  </a:tcPr>
                </a:tc>
                <a:tc>
                  <a:txBody>
                    <a:bodyPr/>
                    <a:lstStyle/>
                    <a:p>
                      <a:pPr algn="r" fontAlgn="ctr"/>
                      <a:r>
                        <a:rPr lang="en-US" sz="1000" b="1">
                          <a:effectLst/>
                        </a:rPr>
                        <a:t>t</a:t>
                      </a:r>
                    </a:p>
                  </a:txBody>
                  <a:tcPr anchor="ctr">
                    <a:lnL>
                      <a:noFill/>
                    </a:lnL>
                    <a:lnR>
                      <a:noFill/>
                    </a:lnR>
                    <a:lnT>
                      <a:noFill/>
                    </a:lnT>
                    <a:lnB>
                      <a:noFill/>
                    </a:lnB>
                    <a:solidFill>
                      <a:srgbClr val="F5F5F5"/>
                    </a:solidFill>
                  </a:tcPr>
                </a:tc>
                <a:tc>
                  <a:txBody>
                    <a:bodyPr/>
                    <a:lstStyle/>
                    <a:p>
                      <a:pPr algn="r" fontAlgn="ctr"/>
                      <a:r>
                        <a:rPr lang="en-US" sz="1000" b="1">
                          <a:effectLst/>
                        </a:rPr>
                        <a:t>P&gt;|t|</a:t>
                      </a:r>
                    </a:p>
                  </a:txBody>
                  <a:tcPr anchor="ctr">
                    <a:lnL>
                      <a:noFill/>
                    </a:lnL>
                    <a:lnR>
                      <a:noFill/>
                    </a:lnR>
                    <a:lnT>
                      <a:noFill/>
                    </a:lnT>
                    <a:lnB>
                      <a:noFill/>
                    </a:lnB>
                    <a:solidFill>
                      <a:srgbClr val="F5F5F5"/>
                    </a:solidFill>
                  </a:tcPr>
                </a:tc>
                <a:tc>
                  <a:txBody>
                    <a:bodyPr/>
                    <a:lstStyle/>
                    <a:p>
                      <a:pPr algn="r" fontAlgn="ctr"/>
                      <a:r>
                        <a:rPr lang="en-US" sz="1000" b="1">
                          <a:effectLst/>
                        </a:rPr>
                        <a:t>[0.025</a:t>
                      </a:r>
                    </a:p>
                  </a:txBody>
                  <a:tcPr anchor="ctr">
                    <a:lnL>
                      <a:noFill/>
                    </a:lnL>
                    <a:lnR>
                      <a:noFill/>
                    </a:lnR>
                    <a:lnT>
                      <a:noFill/>
                    </a:lnT>
                    <a:lnB>
                      <a:noFill/>
                    </a:lnB>
                    <a:solidFill>
                      <a:srgbClr val="F5F5F5"/>
                    </a:solidFill>
                  </a:tcPr>
                </a:tc>
                <a:tc>
                  <a:txBody>
                    <a:bodyPr/>
                    <a:lstStyle/>
                    <a:p>
                      <a:pPr algn="r" fontAlgn="ctr"/>
                      <a:r>
                        <a:rPr lang="en-US" sz="1000" b="1">
                          <a:effectLst/>
                        </a:rPr>
                        <a:t>0.975]</a:t>
                      </a:r>
                    </a:p>
                  </a:txBody>
                  <a:tcPr anchor="ctr">
                    <a:lnL>
                      <a:noFill/>
                    </a:lnL>
                    <a:lnR>
                      <a:noFill/>
                    </a:lnR>
                    <a:lnT>
                      <a:noFill/>
                    </a:lnT>
                    <a:lnB>
                      <a:noFill/>
                    </a:lnB>
                    <a:solidFill>
                      <a:srgbClr val="F5F5F5"/>
                    </a:solidFill>
                  </a:tcPr>
                </a:tc>
                <a:extLst>
                  <a:ext uri="{0D108BD9-81ED-4DB2-BD59-A6C34878D82A}">
                    <a16:rowId xmlns:a16="http://schemas.microsoft.com/office/drawing/2014/main" val="2700819939"/>
                  </a:ext>
                </a:extLst>
              </a:tr>
              <a:tr h="303504">
                <a:tc>
                  <a:txBody>
                    <a:bodyPr/>
                    <a:lstStyle/>
                    <a:p>
                      <a:pPr algn="r" fontAlgn="ctr"/>
                      <a:r>
                        <a:rPr lang="en-US" sz="1000" b="1" dirty="0">
                          <a:effectLst/>
                        </a:rPr>
                        <a:t>Intercept</a:t>
                      </a:r>
                    </a:p>
                  </a:txBody>
                  <a:tcPr anchor="ctr">
                    <a:lnL>
                      <a:noFill/>
                    </a:lnL>
                    <a:lnR>
                      <a:noFill/>
                    </a:lnR>
                    <a:lnT>
                      <a:noFill/>
                    </a:lnT>
                    <a:lnB>
                      <a:noFill/>
                    </a:lnB>
                    <a:solidFill>
                      <a:srgbClr val="FFFFFF"/>
                    </a:solidFill>
                  </a:tcPr>
                </a:tc>
                <a:tc>
                  <a:txBody>
                    <a:bodyPr/>
                    <a:lstStyle/>
                    <a:p>
                      <a:pPr algn="r" fontAlgn="ctr"/>
                      <a:r>
                        <a:rPr lang="en-US" sz="1000" dirty="0">
                          <a:effectLst/>
                        </a:rPr>
                        <a:t>-2.6018</a:t>
                      </a:r>
                    </a:p>
                  </a:txBody>
                  <a:tcPr anchor="ctr">
                    <a:lnL>
                      <a:noFill/>
                    </a:lnL>
                    <a:lnR>
                      <a:noFill/>
                    </a:lnR>
                    <a:lnT>
                      <a:noFill/>
                    </a:lnT>
                    <a:lnB>
                      <a:noFill/>
                    </a:lnB>
                    <a:solidFill>
                      <a:srgbClr val="FFFFFF"/>
                    </a:solidFill>
                  </a:tcPr>
                </a:tc>
                <a:tc>
                  <a:txBody>
                    <a:bodyPr/>
                    <a:lstStyle/>
                    <a:p>
                      <a:pPr algn="r" fontAlgn="ctr"/>
                      <a:r>
                        <a:rPr lang="en-US" sz="1000">
                          <a:effectLst/>
                        </a:rPr>
                        <a:t>0.054</a:t>
                      </a:r>
                    </a:p>
                  </a:txBody>
                  <a:tcPr anchor="ctr">
                    <a:lnL>
                      <a:noFill/>
                    </a:lnL>
                    <a:lnR>
                      <a:noFill/>
                    </a:lnR>
                    <a:lnT>
                      <a:noFill/>
                    </a:lnT>
                    <a:lnB>
                      <a:noFill/>
                    </a:lnB>
                    <a:solidFill>
                      <a:srgbClr val="FFFFFF"/>
                    </a:solidFill>
                  </a:tcPr>
                </a:tc>
                <a:tc>
                  <a:txBody>
                    <a:bodyPr/>
                    <a:lstStyle/>
                    <a:p>
                      <a:pPr algn="r" fontAlgn="ctr"/>
                      <a:r>
                        <a:rPr lang="en-US" sz="1000">
                          <a:effectLst/>
                        </a:rPr>
                        <a:t>-48.600</a:t>
                      </a:r>
                    </a:p>
                  </a:txBody>
                  <a:tcPr anchor="ctr">
                    <a:lnL>
                      <a:noFill/>
                    </a:lnL>
                    <a:lnR>
                      <a:noFill/>
                    </a:lnR>
                    <a:lnT>
                      <a:noFill/>
                    </a:lnT>
                    <a:lnB>
                      <a:noFill/>
                    </a:lnB>
                    <a:solidFill>
                      <a:srgbClr val="FFFFFF"/>
                    </a:solidFill>
                  </a:tcPr>
                </a:tc>
                <a:tc>
                  <a:txBody>
                    <a:bodyPr/>
                    <a:lstStyle/>
                    <a:p>
                      <a:pPr algn="r" fontAlgn="ctr"/>
                      <a:r>
                        <a:rPr lang="en-US" sz="1000">
                          <a:effectLst/>
                        </a:rPr>
                        <a:t>0.000</a:t>
                      </a:r>
                    </a:p>
                  </a:txBody>
                  <a:tcPr anchor="ctr">
                    <a:lnL>
                      <a:noFill/>
                    </a:lnL>
                    <a:lnR>
                      <a:noFill/>
                    </a:lnR>
                    <a:lnT>
                      <a:noFill/>
                    </a:lnT>
                    <a:lnB>
                      <a:noFill/>
                    </a:lnB>
                    <a:solidFill>
                      <a:srgbClr val="FFFFFF"/>
                    </a:solidFill>
                  </a:tcPr>
                </a:tc>
                <a:tc>
                  <a:txBody>
                    <a:bodyPr/>
                    <a:lstStyle/>
                    <a:p>
                      <a:pPr algn="r" fontAlgn="ctr"/>
                      <a:r>
                        <a:rPr lang="en-US" sz="1000">
                          <a:effectLst/>
                        </a:rPr>
                        <a:t>-2.707</a:t>
                      </a:r>
                    </a:p>
                  </a:txBody>
                  <a:tcPr anchor="ctr">
                    <a:lnL>
                      <a:noFill/>
                    </a:lnL>
                    <a:lnR>
                      <a:noFill/>
                    </a:lnR>
                    <a:lnT>
                      <a:noFill/>
                    </a:lnT>
                    <a:lnB>
                      <a:noFill/>
                    </a:lnB>
                    <a:solidFill>
                      <a:srgbClr val="FFFFFF"/>
                    </a:solidFill>
                  </a:tcPr>
                </a:tc>
                <a:tc>
                  <a:txBody>
                    <a:bodyPr/>
                    <a:lstStyle/>
                    <a:p>
                      <a:pPr algn="r" fontAlgn="ctr"/>
                      <a:r>
                        <a:rPr lang="en-US" sz="1000">
                          <a:effectLst/>
                        </a:rPr>
                        <a:t>-2.497</a:t>
                      </a:r>
                    </a:p>
                  </a:txBody>
                  <a:tcPr anchor="ctr">
                    <a:lnL>
                      <a:noFill/>
                    </a:lnL>
                    <a:lnR>
                      <a:noFill/>
                    </a:lnR>
                    <a:lnT>
                      <a:noFill/>
                    </a:lnT>
                    <a:lnB>
                      <a:noFill/>
                    </a:lnB>
                    <a:solidFill>
                      <a:srgbClr val="FFFFFF"/>
                    </a:solidFill>
                  </a:tcPr>
                </a:tc>
                <a:extLst>
                  <a:ext uri="{0D108BD9-81ED-4DB2-BD59-A6C34878D82A}">
                    <a16:rowId xmlns:a16="http://schemas.microsoft.com/office/drawing/2014/main" val="1302706522"/>
                  </a:ext>
                </a:extLst>
              </a:tr>
              <a:tr h="216432">
                <a:tc>
                  <a:txBody>
                    <a:bodyPr/>
                    <a:lstStyle/>
                    <a:p>
                      <a:pPr marL="0" indent="0" algn="r" fontAlgn="ctr">
                        <a:tabLst>
                          <a:tab pos="631825" algn="l"/>
                        </a:tabLst>
                      </a:pPr>
                      <a:r>
                        <a:rPr lang="en-US" sz="1000" b="1" dirty="0">
                          <a:effectLst/>
                        </a:rPr>
                        <a:t>IS_SALARY</a:t>
                      </a:r>
                    </a:p>
                  </a:txBody>
                  <a:tcPr anchor="ctr">
                    <a:lnL>
                      <a:noFill/>
                    </a:lnL>
                    <a:lnR>
                      <a:noFill/>
                    </a:lnR>
                    <a:lnT>
                      <a:noFill/>
                    </a:lnT>
                    <a:lnB>
                      <a:noFill/>
                    </a:lnB>
                    <a:solidFill>
                      <a:srgbClr val="F5F5F5"/>
                    </a:solidFill>
                  </a:tcPr>
                </a:tc>
                <a:tc>
                  <a:txBody>
                    <a:bodyPr/>
                    <a:lstStyle/>
                    <a:p>
                      <a:pPr algn="r" fontAlgn="ctr"/>
                      <a:r>
                        <a:rPr lang="en-US" sz="1000">
                          <a:effectLst/>
                        </a:rPr>
                        <a:t>0.7184</a:t>
                      </a:r>
                    </a:p>
                  </a:txBody>
                  <a:tcPr anchor="ctr">
                    <a:lnL>
                      <a:noFill/>
                    </a:lnL>
                    <a:lnR>
                      <a:noFill/>
                    </a:lnR>
                    <a:lnT>
                      <a:noFill/>
                    </a:lnT>
                    <a:lnB>
                      <a:noFill/>
                    </a:lnB>
                    <a:solidFill>
                      <a:srgbClr val="F5F5F5"/>
                    </a:solidFill>
                  </a:tcPr>
                </a:tc>
                <a:tc>
                  <a:txBody>
                    <a:bodyPr/>
                    <a:lstStyle/>
                    <a:p>
                      <a:pPr algn="r" fontAlgn="ctr"/>
                      <a:r>
                        <a:rPr lang="en-US" sz="1000" dirty="0">
                          <a:effectLst/>
                        </a:rPr>
                        <a:t>0.021</a:t>
                      </a:r>
                    </a:p>
                  </a:txBody>
                  <a:tcPr anchor="ctr">
                    <a:lnL>
                      <a:noFill/>
                    </a:lnL>
                    <a:lnR>
                      <a:noFill/>
                    </a:lnR>
                    <a:lnT>
                      <a:noFill/>
                    </a:lnT>
                    <a:lnB>
                      <a:noFill/>
                    </a:lnB>
                    <a:solidFill>
                      <a:srgbClr val="F5F5F5"/>
                    </a:solidFill>
                  </a:tcPr>
                </a:tc>
                <a:tc>
                  <a:txBody>
                    <a:bodyPr/>
                    <a:lstStyle/>
                    <a:p>
                      <a:pPr algn="r" fontAlgn="ctr"/>
                      <a:r>
                        <a:rPr lang="en-US" sz="1000">
                          <a:effectLst/>
                        </a:rPr>
                        <a:t>34.749</a:t>
                      </a:r>
                    </a:p>
                  </a:txBody>
                  <a:tcPr anchor="ctr">
                    <a:lnL>
                      <a:noFill/>
                    </a:lnL>
                    <a:lnR>
                      <a:noFill/>
                    </a:lnR>
                    <a:lnT>
                      <a:noFill/>
                    </a:lnT>
                    <a:lnB>
                      <a:noFill/>
                    </a:lnB>
                    <a:solidFill>
                      <a:srgbClr val="F5F5F5"/>
                    </a:solidFill>
                  </a:tcPr>
                </a:tc>
                <a:tc>
                  <a:txBody>
                    <a:bodyPr/>
                    <a:lstStyle/>
                    <a:p>
                      <a:pPr algn="r" fontAlgn="ctr"/>
                      <a:r>
                        <a:rPr lang="en-US" sz="1000">
                          <a:effectLst/>
                        </a:rPr>
                        <a:t>0.000</a:t>
                      </a:r>
                    </a:p>
                  </a:txBody>
                  <a:tcPr anchor="ctr">
                    <a:lnL>
                      <a:noFill/>
                    </a:lnL>
                    <a:lnR>
                      <a:noFill/>
                    </a:lnR>
                    <a:lnT>
                      <a:noFill/>
                    </a:lnT>
                    <a:lnB>
                      <a:noFill/>
                    </a:lnB>
                    <a:solidFill>
                      <a:srgbClr val="F5F5F5"/>
                    </a:solidFill>
                  </a:tcPr>
                </a:tc>
                <a:tc>
                  <a:txBody>
                    <a:bodyPr/>
                    <a:lstStyle/>
                    <a:p>
                      <a:pPr algn="r" fontAlgn="ctr"/>
                      <a:r>
                        <a:rPr lang="en-US" sz="1000">
                          <a:effectLst/>
                        </a:rPr>
                        <a:t>0.678</a:t>
                      </a:r>
                    </a:p>
                  </a:txBody>
                  <a:tcPr anchor="ctr">
                    <a:lnL>
                      <a:noFill/>
                    </a:lnL>
                    <a:lnR>
                      <a:noFill/>
                    </a:lnR>
                    <a:lnT>
                      <a:noFill/>
                    </a:lnT>
                    <a:lnB>
                      <a:noFill/>
                    </a:lnB>
                    <a:solidFill>
                      <a:srgbClr val="F5F5F5"/>
                    </a:solidFill>
                  </a:tcPr>
                </a:tc>
                <a:tc>
                  <a:txBody>
                    <a:bodyPr/>
                    <a:lstStyle/>
                    <a:p>
                      <a:pPr algn="r" fontAlgn="ctr"/>
                      <a:r>
                        <a:rPr lang="en-US" sz="1000">
                          <a:effectLst/>
                        </a:rPr>
                        <a:t>0.759</a:t>
                      </a:r>
                    </a:p>
                  </a:txBody>
                  <a:tcPr anchor="ctr">
                    <a:lnL>
                      <a:noFill/>
                    </a:lnL>
                    <a:lnR>
                      <a:noFill/>
                    </a:lnR>
                    <a:lnT>
                      <a:noFill/>
                    </a:lnT>
                    <a:lnB>
                      <a:noFill/>
                    </a:lnB>
                    <a:solidFill>
                      <a:srgbClr val="F5F5F5"/>
                    </a:solidFill>
                  </a:tcPr>
                </a:tc>
                <a:extLst>
                  <a:ext uri="{0D108BD9-81ED-4DB2-BD59-A6C34878D82A}">
                    <a16:rowId xmlns:a16="http://schemas.microsoft.com/office/drawing/2014/main" val="1047318414"/>
                  </a:ext>
                </a:extLst>
              </a:tr>
              <a:tr h="356476">
                <a:tc>
                  <a:txBody>
                    <a:bodyPr/>
                    <a:lstStyle/>
                    <a:p>
                      <a:pPr algn="r" fontAlgn="ctr"/>
                      <a:r>
                        <a:rPr lang="en-US" sz="1000" b="1" dirty="0">
                          <a:effectLst/>
                        </a:rPr>
                        <a:t>NIS_SALARY</a:t>
                      </a:r>
                    </a:p>
                  </a:txBody>
                  <a:tcPr anchor="ctr">
                    <a:lnL>
                      <a:noFill/>
                    </a:lnL>
                    <a:lnR>
                      <a:noFill/>
                    </a:lnR>
                    <a:lnT>
                      <a:noFill/>
                    </a:lnT>
                    <a:lnB>
                      <a:noFill/>
                    </a:lnB>
                    <a:solidFill>
                      <a:srgbClr val="FFFFFF"/>
                    </a:solidFill>
                  </a:tcPr>
                </a:tc>
                <a:tc>
                  <a:txBody>
                    <a:bodyPr/>
                    <a:lstStyle/>
                    <a:p>
                      <a:pPr algn="r" fontAlgn="ctr"/>
                      <a:r>
                        <a:rPr lang="en-US" sz="1000">
                          <a:effectLst/>
                        </a:rPr>
                        <a:t>-0.0220</a:t>
                      </a:r>
                    </a:p>
                  </a:txBody>
                  <a:tcPr anchor="ctr">
                    <a:lnL>
                      <a:noFill/>
                    </a:lnL>
                    <a:lnR>
                      <a:noFill/>
                    </a:lnR>
                    <a:lnT>
                      <a:noFill/>
                    </a:lnT>
                    <a:lnB>
                      <a:noFill/>
                    </a:lnB>
                    <a:solidFill>
                      <a:srgbClr val="FFFFFF"/>
                    </a:solidFill>
                  </a:tcPr>
                </a:tc>
                <a:tc>
                  <a:txBody>
                    <a:bodyPr/>
                    <a:lstStyle/>
                    <a:p>
                      <a:pPr algn="r" fontAlgn="ctr"/>
                      <a:r>
                        <a:rPr lang="en-US" sz="1000" dirty="0">
                          <a:effectLst/>
                        </a:rPr>
                        <a:t>0.023</a:t>
                      </a:r>
                    </a:p>
                  </a:txBody>
                  <a:tcPr anchor="ctr">
                    <a:lnL>
                      <a:noFill/>
                    </a:lnL>
                    <a:lnR>
                      <a:noFill/>
                    </a:lnR>
                    <a:lnT>
                      <a:noFill/>
                    </a:lnT>
                    <a:lnB>
                      <a:noFill/>
                    </a:lnB>
                    <a:solidFill>
                      <a:srgbClr val="FFFFFF"/>
                    </a:solidFill>
                  </a:tcPr>
                </a:tc>
                <a:tc>
                  <a:txBody>
                    <a:bodyPr/>
                    <a:lstStyle/>
                    <a:p>
                      <a:pPr algn="r" fontAlgn="ctr"/>
                      <a:r>
                        <a:rPr lang="en-US" sz="1000">
                          <a:effectLst/>
                        </a:rPr>
                        <a:t>-0.977</a:t>
                      </a:r>
                    </a:p>
                  </a:txBody>
                  <a:tcPr anchor="ctr">
                    <a:lnL>
                      <a:noFill/>
                    </a:lnL>
                    <a:lnR>
                      <a:noFill/>
                    </a:lnR>
                    <a:lnT>
                      <a:noFill/>
                    </a:lnT>
                    <a:lnB>
                      <a:noFill/>
                    </a:lnB>
                    <a:solidFill>
                      <a:srgbClr val="FFFFFF"/>
                    </a:solidFill>
                  </a:tcPr>
                </a:tc>
                <a:tc>
                  <a:txBody>
                    <a:bodyPr/>
                    <a:lstStyle/>
                    <a:p>
                      <a:pPr algn="r" fontAlgn="ctr"/>
                      <a:r>
                        <a:rPr lang="en-US" sz="1000">
                          <a:effectLst/>
                        </a:rPr>
                        <a:t>0.329</a:t>
                      </a:r>
                    </a:p>
                  </a:txBody>
                  <a:tcPr anchor="ctr">
                    <a:lnL>
                      <a:noFill/>
                    </a:lnL>
                    <a:lnR>
                      <a:noFill/>
                    </a:lnR>
                    <a:lnT>
                      <a:noFill/>
                    </a:lnT>
                    <a:lnB>
                      <a:noFill/>
                    </a:lnB>
                    <a:solidFill>
                      <a:srgbClr val="FFFFFF"/>
                    </a:solidFill>
                  </a:tcPr>
                </a:tc>
                <a:tc>
                  <a:txBody>
                    <a:bodyPr/>
                    <a:lstStyle/>
                    <a:p>
                      <a:pPr algn="r" fontAlgn="ctr"/>
                      <a:r>
                        <a:rPr lang="en-US" sz="1000">
                          <a:effectLst/>
                        </a:rPr>
                        <a:t>-0.066</a:t>
                      </a:r>
                    </a:p>
                  </a:txBody>
                  <a:tcPr anchor="ctr">
                    <a:lnL>
                      <a:noFill/>
                    </a:lnL>
                    <a:lnR>
                      <a:noFill/>
                    </a:lnR>
                    <a:lnT>
                      <a:noFill/>
                    </a:lnT>
                    <a:lnB>
                      <a:noFill/>
                    </a:lnB>
                    <a:solidFill>
                      <a:srgbClr val="FFFFFF"/>
                    </a:solidFill>
                  </a:tcPr>
                </a:tc>
                <a:tc>
                  <a:txBody>
                    <a:bodyPr/>
                    <a:lstStyle/>
                    <a:p>
                      <a:pPr algn="r" fontAlgn="ctr"/>
                      <a:r>
                        <a:rPr lang="en-US" sz="1000">
                          <a:effectLst/>
                        </a:rPr>
                        <a:t>0.022</a:t>
                      </a:r>
                    </a:p>
                  </a:txBody>
                  <a:tcPr anchor="ctr">
                    <a:lnL>
                      <a:noFill/>
                    </a:lnL>
                    <a:lnR>
                      <a:noFill/>
                    </a:lnR>
                    <a:lnT>
                      <a:noFill/>
                    </a:lnT>
                    <a:lnB>
                      <a:noFill/>
                    </a:lnB>
                    <a:solidFill>
                      <a:srgbClr val="FFFFFF"/>
                    </a:solidFill>
                  </a:tcPr>
                </a:tc>
                <a:extLst>
                  <a:ext uri="{0D108BD9-81ED-4DB2-BD59-A6C34878D82A}">
                    <a16:rowId xmlns:a16="http://schemas.microsoft.com/office/drawing/2014/main" val="832692370"/>
                  </a:ext>
                </a:extLst>
              </a:tr>
              <a:tr h="356476">
                <a:tc>
                  <a:txBody>
                    <a:bodyPr/>
                    <a:lstStyle/>
                    <a:p>
                      <a:pPr algn="r" fontAlgn="ctr"/>
                      <a:r>
                        <a:rPr lang="en-US" sz="1000" b="1" dirty="0">
                          <a:effectLst/>
                        </a:rPr>
                        <a:t>NIS_ED_SALARY</a:t>
                      </a:r>
                    </a:p>
                  </a:txBody>
                  <a:tcPr anchor="ctr">
                    <a:lnL>
                      <a:noFill/>
                    </a:lnL>
                    <a:lnR>
                      <a:noFill/>
                    </a:lnR>
                    <a:lnT>
                      <a:noFill/>
                    </a:lnT>
                    <a:lnB>
                      <a:noFill/>
                    </a:lnB>
                    <a:solidFill>
                      <a:srgbClr val="F5F5F5"/>
                    </a:solidFill>
                  </a:tcPr>
                </a:tc>
                <a:tc>
                  <a:txBody>
                    <a:bodyPr/>
                    <a:lstStyle/>
                    <a:p>
                      <a:pPr algn="r" fontAlgn="ctr"/>
                      <a:r>
                        <a:rPr lang="en-US" sz="1000">
                          <a:effectLst/>
                        </a:rPr>
                        <a:t>0.0724</a:t>
                      </a:r>
                    </a:p>
                  </a:txBody>
                  <a:tcPr anchor="ctr">
                    <a:lnL>
                      <a:noFill/>
                    </a:lnL>
                    <a:lnR>
                      <a:noFill/>
                    </a:lnR>
                    <a:lnT>
                      <a:noFill/>
                    </a:lnT>
                    <a:lnB>
                      <a:noFill/>
                    </a:lnB>
                    <a:solidFill>
                      <a:srgbClr val="F5F5F5"/>
                    </a:solidFill>
                  </a:tcPr>
                </a:tc>
                <a:tc>
                  <a:txBody>
                    <a:bodyPr/>
                    <a:lstStyle/>
                    <a:p>
                      <a:pPr algn="r" fontAlgn="ctr"/>
                      <a:r>
                        <a:rPr lang="en-US" sz="1000" dirty="0">
                          <a:effectLst/>
                        </a:rPr>
                        <a:t>0.015</a:t>
                      </a:r>
                    </a:p>
                  </a:txBody>
                  <a:tcPr anchor="ctr">
                    <a:lnL>
                      <a:noFill/>
                    </a:lnL>
                    <a:lnR>
                      <a:noFill/>
                    </a:lnR>
                    <a:lnT>
                      <a:noFill/>
                    </a:lnT>
                    <a:lnB>
                      <a:noFill/>
                    </a:lnB>
                    <a:solidFill>
                      <a:srgbClr val="F5F5F5"/>
                    </a:solidFill>
                  </a:tcPr>
                </a:tc>
                <a:tc>
                  <a:txBody>
                    <a:bodyPr/>
                    <a:lstStyle/>
                    <a:p>
                      <a:pPr algn="r" fontAlgn="ctr"/>
                      <a:r>
                        <a:rPr lang="en-US" sz="1000" dirty="0">
                          <a:effectLst/>
                        </a:rPr>
                        <a:t>4.814</a:t>
                      </a:r>
                    </a:p>
                  </a:txBody>
                  <a:tcPr anchor="ctr">
                    <a:lnL>
                      <a:noFill/>
                    </a:lnL>
                    <a:lnR>
                      <a:noFill/>
                    </a:lnR>
                    <a:lnT>
                      <a:noFill/>
                    </a:lnT>
                    <a:lnB>
                      <a:noFill/>
                    </a:lnB>
                    <a:solidFill>
                      <a:srgbClr val="F5F5F5"/>
                    </a:solidFill>
                  </a:tcPr>
                </a:tc>
                <a:tc>
                  <a:txBody>
                    <a:bodyPr/>
                    <a:lstStyle/>
                    <a:p>
                      <a:pPr algn="r" fontAlgn="ctr"/>
                      <a:r>
                        <a:rPr lang="en-US" sz="1000">
                          <a:effectLst/>
                        </a:rPr>
                        <a:t>0.000</a:t>
                      </a:r>
                    </a:p>
                  </a:txBody>
                  <a:tcPr anchor="ctr">
                    <a:lnL>
                      <a:noFill/>
                    </a:lnL>
                    <a:lnR>
                      <a:noFill/>
                    </a:lnR>
                    <a:lnT>
                      <a:noFill/>
                    </a:lnT>
                    <a:lnB>
                      <a:noFill/>
                    </a:lnB>
                    <a:solidFill>
                      <a:srgbClr val="F5F5F5"/>
                    </a:solidFill>
                  </a:tcPr>
                </a:tc>
                <a:tc>
                  <a:txBody>
                    <a:bodyPr/>
                    <a:lstStyle/>
                    <a:p>
                      <a:pPr algn="r" fontAlgn="ctr"/>
                      <a:r>
                        <a:rPr lang="en-US" sz="1000">
                          <a:effectLst/>
                        </a:rPr>
                        <a:t>0.043</a:t>
                      </a:r>
                    </a:p>
                  </a:txBody>
                  <a:tcPr anchor="ctr">
                    <a:lnL>
                      <a:noFill/>
                    </a:lnL>
                    <a:lnR>
                      <a:noFill/>
                    </a:lnR>
                    <a:lnT>
                      <a:noFill/>
                    </a:lnT>
                    <a:lnB>
                      <a:noFill/>
                    </a:lnB>
                    <a:solidFill>
                      <a:srgbClr val="F5F5F5"/>
                    </a:solidFill>
                  </a:tcPr>
                </a:tc>
                <a:tc>
                  <a:txBody>
                    <a:bodyPr/>
                    <a:lstStyle/>
                    <a:p>
                      <a:pPr algn="r" fontAlgn="ctr"/>
                      <a:r>
                        <a:rPr lang="en-US" sz="1000" dirty="0">
                          <a:effectLst/>
                        </a:rPr>
                        <a:t>0.102</a:t>
                      </a:r>
                    </a:p>
                  </a:txBody>
                  <a:tcPr anchor="ctr">
                    <a:lnL>
                      <a:noFill/>
                    </a:lnL>
                    <a:lnR>
                      <a:noFill/>
                    </a:lnR>
                    <a:lnT>
                      <a:noFill/>
                    </a:lnT>
                    <a:lnB>
                      <a:noFill/>
                    </a:lnB>
                    <a:solidFill>
                      <a:srgbClr val="F5F5F5"/>
                    </a:solidFill>
                  </a:tcPr>
                </a:tc>
                <a:extLst>
                  <a:ext uri="{0D108BD9-81ED-4DB2-BD59-A6C34878D82A}">
                    <a16:rowId xmlns:a16="http://schemas.microsoft.com/office/drawing/2014/main" val="3217915606"/>
                  </a:ext>
                </a:extLst>
              </a:tr>
            </a:tbl>
          </a:graphicData>
        </a:graphic>
      </p:graphicFrame>
      <p:graphicFrame>
        <p:nvGraphicFramePr>
          <p:cNvPr id="21" name="Table 20">
            <a:extLst>
              <a:ext uri="{FF2B5EF4-FFF2-40B4-BE49-F238E27FC236}">
                <a16:creationId xmlns:a16="http://schemas.microsoft.com/office/drawing/2014/main" id="{B7428A5C-229E-496E-BF3B-C0AC768ADCD9}"/>
              </a:ext>
            </a:extLst>
          </p:cNvPr>
          <p:cNvGraphicFramePr>
            <a:graphicFrameLocks noGrp="1"/>
          </p:cNvGraphicFramePr>
          <p:nvPr>
            <p:extLst>
              <p:ext uri="{D42A27DB-BD31-4B8C-83A1-F6EECF244321}">
                <p14:modId xmlns:p14="http://schemas.microsoft.com/office/powerpoint/2010/main" val="3660834107"/>
              </p:ext>
            </p:extLst>
          </p:nvPr>
        </p:nvGraphicFramePr>
        <p:xfrm>
          <a:off x="6095999" y="5411204"/>
          <a:ext cx="5667376" cy="1085852"/>
        </p:xfrm>
        <a:graphic>
          <a:graphicData uri="http://schemas.openxmlformats.org/drawingml/2006/table">
            <a:tbl>
              <a:tblPr/>
              <a:tblGrid>
                <a:gridCol w="1416844">
                  <a:extLst>
                    <a:ext uri="{9D8B030D-6E8A-4147-A177-3AD203B41FA5}">
                      <a16:colId xmlns:a16="http://schemas.microsoft.com/office/drawing/2014/main" val="2101591148"/>
                    </a:ext>
                  </a:extLst>
                </a:gridCol>
                <a:gridCol w="1416844">
                  <a:extLst>
                    <a:ext uri="{9D8B030D-6E8A-4147-A177-3AD203B41FA5}">
                      <a16:colId xmlns:a16="http://schemas.microsoft.com/office/drawing/2014/main" val="2634934805"/>
                    </a:ext>
                  </a:extLst>
                </a:gridCol>
                <a:gridCol w="1416844">
                  <a:extLst>
                    <a:ext uri="{9D8B030D-6E8A-4147-A177-3AD203B41FA5}">
                      <a16:colId xmlns:a16="http://schemas.microsoft.com/office/drawing/2014/main" val="2934009355"/>
                    </a:ext>
                  </a:extLst>
                </a:gridCol>
                <a:gridCol w="1416844">
                  <a:extLst>
                    <a:ext uri="{9D8B030D-6E8A-4147-A177-3AD203B41FA5}">
                      <a16:colId xmlns:a16="http://schemas.microsoft.com/office/drawing/2014/main" val="2993909517"/>
                    </a:ext>
                  </a:extLst>
                </a:gridCol>
              </a:tblGrid>
              <a:tr h="271463">
                <a:tc>
                  <a:txBody>
                    <a:bodyPr/>
                    <a:lstStyle/>
                    <a:p>
                      <a:pPr algn="r" fontAlgn="ctr"/>
                      <a:r>
                        <a:rPr lang="en-US" sz="1000" b="1">
                          <a:effectLst/>
                        </a:rPr>
                        <a:t>Omnibus:</a:t>
                      </a:r>
                    </a:p>
                  </a:txBody>
                  <a:tcPr anchor="ctr">
                    <a:lnL>
                      <a:noFill/>
                    </a:lnL>
                    <a:lnR>
                      <a:noFill/>
                    </a:lnR>
                    <a:lnT>
                      <a:noFill/>
                    </a:lnT>
                    <a:lnB>
                      <a:noFill/>
                    </a:lnB>
                    <a:solidFill>
                      <a:srgbClr val="F5F5F5"/>
                    </a:solidFill>
                  </a:tcPr>
                </a:tc>
                <a:tc>
                  <a:txBody>
                    <a:bodyPr/>
                    <a:lstStyle/>
                    <a:p>
                      <a:pPr algn="r" fontAlgn="ctr"/>
                      <a:r>
                        <a:rPr lang="en-US" sz="1000" dirty="0">
                          <a:effectLst/>
                        </a:rPr>
                        <a:t>145.392</a:t>
                      </a:r>
                    </a:p>
                  </a:txBody>
                  <a:tcPr anchor="ctr">
                    <a:lnL>
                      <a:noFill/>
                    </a:lnL>
                    <a:lnR>
                      <a:noFill/>
                    </a:lnR>
                    <a:lnT>
                      <a:noFill/>
                    </a:lnT>
                    <a:lnB>
                      <a:noFill/>
                    </a:lnB>
                    <a:solidFill>
                      <a:srgbClr val="F5F5F5"/>
                    </a:solidFill>
                  </a:tcPr>
                </a:tc>
                <a:tc>
                  <a:txBody>
                    <a:bodyPr/>
                    <a:lstStyle/>
                    <a:p>
                      <a:pPr algn="r" fontAlgn="ctr"/>
                      <a:r>
                        <a:rPr lang="en-US" sz="1000" b="1">
                          <a:effectLst/>
                        </a:rPr>
                        <a:t>Durbin-Watson:</a:t>
                      </a:r>
                    </a:p>
                  </a:txBody>
                  <a:tcPr anchor="ctr">
                    <a:lnL>
                      <a:noFill/>
                    </a:lnL>
                    <a:lnR>
                      <a:noFill/>
                    </a:lnR>
                    <a:lnT>
                      <a:noFill/>
                    </a:lnT>
                    <a:lnB>
                      <a:noFill/>
                    </a:lnB>
                    <a:solidFill>
                      <a:srgbClr val="F5F5F5"/>
                    </a:solidFill>
                  </a:tcPr>
                </a:tc>
                <a:tc>
                  <a:txBody>
                    <a:bodyPr/>
                    <a:lstStyle/>
                    <a:p>
                      <a:pPr algn="r" fontAlgn="ctr"/>
                      <a:r>
                        <a:rPr lang="en-US" sz="1000">
                          <a:effectLst/>
                        </a:rPr>
                        <a:t>1.809</a:t>
                      </a:r>
                    </a:p>
                  </a:txBody>
                  <a:tcPr anchor="ctr">
                    <a:lnL>
                      <a:noFill/>
                    </a:lnL>
                    <a:lnR>
                      <a:noFill/>
                    </a:lnR>
                    <a:lnT>
                      <a:noFill/>
                    </a:lnT>
                    <a:lnB>
                      <a:noFill/>
                    </a:lnB>
                    <a:solidFill>
                      <a:srgbClr val="F5F5F5"/>
                    </a:solidFill>
                  </a:tcPr>
                </a:tc>
                <a:extLst>
                  <a:ext uri="{0D108BD9-81ED-4DB2-BD59-A6C34878D82A}">
                    <a16:rowId xmlns:a16="http://schemas.microsoft.com/office/drawing/2014/main" val="1996028890"/>
                  </a:ext>
                </a:extLst>
              </a:tr>
              <a:tr h="271463">
                <a:tc>
                  <a:txBody>
                    <a:bodyPr/>
                    <a:lstStyle/>
                    <a:p>
                      <a:pPr algn="r" fontAlgn="ctr"/>
                      <a:r>
                        <a:rPr lang="en-US" sz="1000" b="1" dirty="0">
                          <a:effectLst/>
                        </a:rPr>
                        <a:t>Prob(Omnibus):</a:t>
                      </a:r>
                    </a:p>
                  </a:txBody>
                  <a:tcPr anchor="ctr">
                    <a:lnL>
                      <a:noFill/>
                    </a:lnL>
                    <a:lnR>
                      <a:noFill/>
                    </a:lnR>
                    <a:lnT>
                      <a:noFill/>
                    </a:lnT>
                    <a:lnB>
                      <a:noFill/>
                    </a:lnB>
                    <a:solidFill>
                      <a:srgbClr val="FFFFFF"/>
                    </a:solidFill>
                  </a:tcPr>
                </a:tc>
                <a:tc>
                  <a:txBody>
                    <a:bodyPr/>
                    <a:lstStyle/>
                    <a:p>
                      <a:pPr algn="r" fontAlgn="ctr"/>
                      <a:r>
                        <a:rPr lang="en-US" sz="1000">
                          <a:effectLst/>
                        </a:rPr>
                        <a:t>0.000</a:t>
                      </a:r>
                    </a:p>
                  </a:txBody>
                  <a:tcPr anchor="ctr">
                    <a:lnL>
                      <a:noFill/>
                    </a:lnL>
                    <a:lnR>
                      <a:noFill/>
                    </a:lnR>
                    <a:lnT>
                      <a:noFill/>
                    </a:lnT>
                    <a:lnB>
                      <a:noFill/>
                    </a:lnB>
                    <a:solidFill>
                      <a:srgbClr val="FFFFFF"/>
                    </a:solidFill>
                  </a:tcPr>
                </a:tc>
                <a:tc>
                  <a:txBody>
                    <a:bodyPr/>
                    <a:lstStyle/>
                    <a:p>
                      <a:pPr algn="r" fontAlgn="ctr"/>
                      <a:r>
                        <a:rPr lang="en-US" sz="1000" b="1">
                          <a:effectLst/>
                        </a:rPr>
                        <a:t>Jarque-Bera (JB):</a:t>
                      </a:r>
                    </a:p>
                  </a:txBody>
                  <a:tcPr anchor="ctr">
                    <a:lnL>
                      <a:noFill/>
                    </a:lnL>
                    <a:lnR>
                      <a:noFill/>
                    </a:lnR>
                    <a:lnT>
                      <a:noFill/>
                    </a:lnT>
                    <a:lnB>
                      <a:noFill/>
                    </a:lnB>
                    <a:solidFill>
                      <a:srgbClr val="FFFFFF"/>
                    </a:solidFill>
                  </a:tcPr>
                </a:tc>
                <a:tc>
                  <a:txBody>
                    <a:bodyPr/>
                    <a:lstStyle/>
                    <a:p>
                      <a:pPr algn="r" fontAlgn="ctr"/>
                      <a:r>
                        <a:rPr lang="en-US" sz="1000">
                          <a:effectLst/>
                        </a:rPr>
                        <a:t>411.303</a:t>
                      </a:r>
                    </a:p>
                  </a:txBody>
                  <a:tcPr anchor="ctr">
                    <a:lnL>
                      <a:noFill/>
                    </a:lnL>
                    <a:lnR>
                      <a:noFill/>
                    </a:lnR>
                    <a:lnT>
                      <a:noFill/>
                    </a:lnT>
                    <a:lnB>
                      <a:noFill/>
                    </a:lnB>
                    <a:solidFill>
                      <a:srgbClr val="FFFFFF"/>
                    </a:solidFill>
                  </a:tcPr>
                </a:tc>
                <a:extLst>
                  <a:ext uri="{0D108BD9-81ED-4DB2-BD59-A6C34878D82A}">
                    <a16:rowId xmlns:a16="http://schemas.microsoft.com/office/drawing/2014/main" val="2207075320"/>
                  </a:ext>
                </a:extLst>
              </a:tr>
              <a:tr h="271463">
                <a:tc>
                  <a:txBody>
                    <a:bodyPr/>
                    <a:lstStyle/>
                    <a:p>
                      <a:pPr algn="r" fontAlgn="ctr"/>
                      <a:r>
                        <a:rPr lang="en-US" sz="1000" b="1" dirty="0">
                          <a:effectLst/>
                        </a:rPr>
                        <a:t>Skew:</a:t>
                      </a:r>
                    </a:p>
                  </a:txBody>
                  <a:tcPr anchor="ctr">
                    <a:lnL>
                      <a:noFill/>
                    </a:lnL>
                    <a:lnR>
                      <a:noFill/>
                    </a:lnR>
                    <a:lnT>
                      <a:noFill/>
                    </a:lnT>
                    <a:lnB>
                      <a:noFill/>
                    </a:lnB>
                    <a:solidFill>
                      <a:srgbClr val="F5F5F5"/>
                    </a:solidFill>
                  </a:tcPr>
                </a:tc>
                <a:tc>
                  <a:txBody>
                    <a:bodyPr/>
                    <a:lstStyle/>
                    <a:p>
                      <a:pPr algn="r" fontAlgn="ctr"/>
                      <a:r>
                        <a:rPr lang="en-US" sz="1000">
                          <a:effectLst/>
                        </a:rPr>
                        <a:t>-0.133</a:t>
                      </a:r>
                    </a:p>
                  </a:txBody>
                  <a:tcPr anchor="ctr">
                    <a:lnL>
                      <a:noFill/>
                    </a:lnL>
                    <a:lnR>
                      <a:noFill/>
                    </a:lnR>
                    <a:lnT>
                      <a:noFill/>
                    </a:lnT>
                    <a:lnB>
                      <a:noFill/>
                    </a:lnB>
                    <a:solidFill>
                      <a:srgbClr val="F5F5F5"/>
                    </a:solidFill>
                  </a:tcPr>
                </a:tc>
                <a:tc>
                  <a:txBody>
                    <a:bodyPr/>
                    <a:lstStyle/>
                    <a:p>
                      <a:pPr algn="r" fontAlgn="ctr"/>
                      <a:r>
                        <a:rPr lang="en-US" sz="1000" b="1">
                          <a:effectLst/>
                        </a:rPr>
                        <a:t>Prob(JB):</a:t>
                      </a:r>
                    </a:p>
                  </a:txBody>
                  <a:tcPr anchor="ctr">
                    <a:lnL>
                      <a:noFill/>
                    </a:lnL>
                    <a:lnR>
                      <a:noFill/>
                    </a:lnR>
                    <a:lnT>
                      <a:noFill/>
                    </a:lnT>
                    <a:lnB>
                      <a:noFill/>
                    </a:lnB>
                    <a:solidFill>
                      <a:srgbClr val="F5F5F5"/>
                    </a:solidFill>
                  </a:tcPr>
                </a:tc>
                <a:tc>
                  <a:txBody>
                    <a:bodyPr/>
                    <a:lstStyle/>
                    <a:p>
                      <a:pPr algn="r" fontAlgn="ctr"/>
                      <a:r>
                        <a:rPr lang="en-US" sz="1000">
                          <a:effectLst/>
                        </a:rPr>
                        <a:t>4.86e-90</a:t>
                      </a:r>
                    </a:p>
                  </a:txBody>
                  <a:tcPr anchor="ctr">
                    <a:lnL>
                      <a:noFill/>
                    </a:lnL>
                    <a:lnR>
                      <a:noFill/>
                    </a:lnR>
                    <a:lnT>
                      <a:noFill/>
                    </a:lnT>
                    <a:lnB>
                      <a:noFill/>
                    </a:lnB>
                    <a:solidFill>
                      <a:srgbClr val="F5F5F5"/>
                    </a:solidFill>
                  </a:tcPr>
                </a:tc>
                <a:extLst>
                  <a:ext uri="{0D108BD9-81ED-4DB2-BD59-A6C34878D82A}">
                    <a16:rowId xmlns:a16="http://schemas.microsoft.com/office/drawing/2014/main" val="2897394078"/>
                  </a:ext>
                </a:extLst>
              </a:tr>
              <a:tr h="271463">
                <a:tc>
                  <a:txBody>
                    <a:bodyPr/>
                    <a:lstStyle/>
                    <a:p>
                      <a:pPr algn="r" fontAlgn="ctr"/>
                      <a:r>
                        <a:rPr lang="en-US" sz="1000" b="1" dirty="0">
                          <a:effectLst/>
                        </a:rPr>
                        <a:t>Kurtosis:</a:t>
                      </a:r>
                    </a:p>
                  </a:txBody>
                  <a:tcPr anchor="ctr">
                    <a:lnL>
                      <a:noFill/>
                    </a:lnL>
                    <a:lnR>
                      <a:noFill/>
                    </a:lnR>
                    <a:lnT>
                      <a:noFill/>
                    </a:lnT>
                    <a:lnB>
                      <a:noFill/>
                    </a:lnB>
                    <a:solidFill>
                      <a:srgbClr val="FFFFFF"/>
                    </a:solidFill>
                  </a:tcPr>
                </a:tc>
                <a:tc>
                  <a:txBody>
                    <a:bodyPr/>
                    <a:lstStyle/>
                    <a:p>
                      <a:pPr algn="r" fontAlgn="ctr"/>
                      <a:r>
                        <a:rPr lang="en-US" sz="1000">
                          <a:effectLst/>
                        </a:rPr>
                        <a:t>4.629</a:t>
                      </a:r>
                    </a:p>
                  </a:txBody>
                  <a:tcPr anchor="ctr">
                    <a:lnL>
                      <a:noFill/>
                    </a:lnL>
                    <a:lnR>
                      <a:noFill/>
                    </a:lnR>
                    <a:lnT>
                      <a:noFill/>
                    </a:lnT>
                    <a:lnB>
                      <a:noFill/>
                    </a:lnB>
                    <a:solidFill>
                      <a:srgbClr val="FFFFFF"/>
                    </a:solidFill>
                  </a:tcPr>
                </a:tc>
                <a:tc>
                  <a:txBody>
                    <a:bodyPr/>
                    <a:lstStyle/>
                    <a:p>
                      <a:pPr algn="r" fontAlgn="ctr"/>
                      <a:r>
                        <a:rPr lang="en-US" sz="1000" b="1">
                          <a:effectLst/>
                        </a:rPr>
                        <a:t>Cond. No.</a:t>
                      </a:r>
                    </a:p>
                  </a:txBody>
                  <a:tcPr anchor="ctr">
                    <a:lnL>
                      <a:noFill/>
                    </a:lnL>
                    <a:lnR>
                      <a:noFill/>
                    </a:lnR>
                    <a:lnT>
                      <a:noFill/>
                    </a:lnT>
                    <a:lnB>
                      <a:noFill/>
                    </a:lnB>
                    <a:solidFill>
                      <a:srgbClr val="FFFFFF"/>
                    </a:solidFill>
                  </a:tcPr>
                </a:tc>
                <a:tc>
                  <a:txBody>
                    <a:bodyPr/>
                    <a:lstStyle/>
                    <a:p>
                      <a:pPr algn="r" fontAlgn="ctr"/>
                      <a:r>
                        <a:rPr lang="en-US" sz="1000" dirty="0">
                          <a:effectLst/>
                        </a:rPr>
                        <a:t>118.</a:t>
                      </a:r>
                    </a:p>
                  </a:txBody>
                  <a:tcPr anchor="ctr">
                    <a:lnL>
                      <a:noFill/>
                    </a:lnL>
                    <a:lnR>
                      <a:noFill/>
                    </a:lnR>
                    <a:lnT>
                      <a:noFill/>
                    </a:lnT>
                    <a:lnB>
                      <a:noFill/>
                    </a:lnB>
                    <a:solidFill>
                      <a:srgbClr val="FFFFFF"/>
                    </a:solidFill>
                  </a:tcPr>
                </a:tc>
                <a:extLst>
                  <a:ext uri="{0D108BD9-81ED-4DB2-BD59-A6C34878D82A}">
                    <a16:rowId xmlns:a16="http://schemas.microsoft.com/office/drawing/2014/main" val="2375050790"/>
                  </a:ext>
                </a:extLst>
              </a:tr>
            </a:tbl>
          </a:graphicData>
        </a:graphic>
      </p:graphicFrame>
      <p:sp>
        <p:nvSpPr>
          <p:cNvPr id="22" name="Rectangle 2">
            <a:extLst>
              <a:ext uri="{FF2B5EF4-FFF2-40B4-BE49-F238E27FC236}">
                <a16:creationId xmlns:a16="http://schemas.microsoft.com/office/drawing/2014/main" id="{7D89D756-D713-444D-B75D-101F1BDEB917}"/>
              </a:ext>
            </a:extLst>
          </p:cNvPr>
          <p:cNvSpPr>
            <a:spLocks noChangeArrowheads="1"/>
          </p:cNvSpPr>
          <p:nvPr/>
        </p:nvSpPr>
        <p:spPr bwMode="auto">
          <a:xfrm>
            <a:off x="838200" y="3270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324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EBDB-C866-433B-806C-D61548B0BA2B}"/>
              </a:ext>
            </a:extLst>
          </p:cNvPr>
          <p:cNvSpPr>
            <a:spLocks noGrp="1"/>
          </p:cNvSpPr>
          <p:nvPr>
            <p:ph type="title"/>
          </p:nvPr>
        </p:nvSpPr>
        <p:spPr>
          <a:xfrm>
            <a:off x="182880" y="182880"/>
            <a:ext cx="11070071" cy="533828"/>
          </a:xfrm>
        </p:spPr>
        <p:txBody>
          <a:bodyPr/>
          <a:lstStyle/>
          <a:p>
            <a:r>
              <a:rPr lang="en-US" sz="3600" dirty="0">
                <a:latin typeface="+mn-lt"/>
              </a:rPr>
              <a:t>Multiple Regression Results</a:t>
            </a:r>
            <a:endParaRPr lang="en-US" sz="2800" dirty="0"/>
          </a:p>
        </p:txBody>
      </p:sp>
      <p:sp>
        <p:nvSpPr>
          <p:cNvPr id="12" name="Rectangle 2">
            <a:extLst>
              <a:ext uri="{FF2B5EF4-FFF2-40B4-BE49-F238E27FC236}">
                <a16:creationId xmlns:a16="http://schemas.microsoft.com/office/drawing/2014/main" id="{D8FF3C6C-BEF1-49E0-85A2-D9CD5698500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4">
            <a:extLst>
              <a:ext uri="{FF2B5EF4-FFF2-40B4-BE49-F238E27FC236}">
                <a16:creationId xmlns:a16="http://schemas.microsoft.com/office/drawing/2014/main" id="{B362D2E5-0150-4321-9552-C6F63466FE83}"/>
              </a:ext>
            </a:extLst>
          </p:cNvPr>
          <p:cNvSpPr>
            <a:spLocks noChangeArrowheads="1"/>
          </p:cNvSpPr>
          <p:nvPr/>
        </p:nvSpPr>
        <p:spPr bwMode="auto">
          <a:xfrm>
            <a:off x="838200" y="3270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E295E081-ACB1-4BB0-B9B3-F2C1B74F90A7}"/>
              </a:ext>
            </a:extLst>
          </p:cNvPr>
          <p:cNvSpPr txBox="1"/>
          <p:nvPr/>
        </p:nvSpPr>
        <p:spPr>
          <a:xfrm>
            <a:off x="109597" y="630347"/>
            <a:ext cx="11808200" cy="553998"/>
          </a:xfrm>
          <a:prstGeom prst="rect">
            <a:avLst/>
          </a:prstGeom>
          <a:noFill/>
        </p:spPr>
        <p:txBody>
          <a:bodyPr wrap="square" rtlCol="0">
            <a:spAutoFit/>
          </a:bodyPr>
          <a:lstStyle/>
          <a:p>
            <a:r>
              <a:rPr lang="en-US" dirty="0"/>
              <a:t>Model 5: log Data</a:t>
            </a:r>
          </a:p>
          <a:p>
            <a:r>
              <a:rPr lang="en-US" sz="1200" dirty="0">
                <a:latin typeface="+mj-lt"/>
              </a:rPr>
              <a:t>Formula: </a:t>
            </a:r>
            <a:r>
              <a:rPr lang="en-US" sz="1100" dirty="0">
                <a:latin typeface="+mj-lt"/>
              </a:rPr>
              <a:t>np.log(COMPS_TOTAL)~np.log(IS_TOTAL_COUNT)+np.log(IS_SALARY)+np.log(NIS_TOTAL)+np.log(NIS_SALARY)+HDEGOFR1+OB’EREG+np.log(NIS_ED_TOTAL)+np.log(NIS_ED_SALARY)</a:t>
            </a:r>
            <a:endParaRPr lang="en-US" sz="1200" dirty="0">
              <a:latin typeface="+mj-lt"/>
            </a:endParaRPr>
          </a:p>
        </p:txBody>
      </p:sp>
      <p:sp>
        <p:nvSpPr>
          <p:cNvPr id="7" name="Rectangle 1">
            <a:extLst>
              <a:ext uri="{FF2B5EF4-FFF2-40B4-BE49-F238E27FC236}">
                <a16:creationId xmlns:a16="http://schemas.microsoft.com/office/drawing/2014/main" id="{E133175C-164F-4480-BAA4-5D79858E2B40}"/>
              </a:ext>
            </a:extLst>
          </p:cNvPr>
          <p:cNvSpPr>
            <a:spLocks noChangeArrowheads="1"/>
          </p:cNvSpPr>
          <p:nvPr/>
        </p:nvSpPr>
        <p:spPr bwMode="auto">
          <a:xfrm>
            <a:off x="838200" y="3270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
            <a:extLst>
              <a:ext uri="{FF2B5EF4-FFF2-40B4-BE49-F238E27FC236}">
                <a16:creationId xmlns:a16="http://schemas.microsoft.com/office/drawing/2014/main" id="{7D89D756-D713-444D-B75D-101F1BDEB917}"/>
              </a:ext>
            </a:extLst>
          </p:cNvPr>
          <p:cNvSpPr>
            <a:spLocks noChangeArrowheads="1"/>
          </p:cNvSpPr>
          <p:nvPr/>
        </p:nvSpPr>
        <p:spPr bwMode="auto">
          <a:xfrm>
            <a:off x="838200" y="3270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BD01E56C-652E-4A48-B33F-0FE3EC5AD31B}"/>
              </a:ext>
            </a:extLst>
          </p:cNvPr>
          <p:cNvSpPr>
            <a:spLocks noChangeArrowheads="1"/>
          </p:cNvSpPr>
          <p:nvPr/>
        </p:nvSpPr>
        <p:spPr bwMode="auto">
          <a:xfrm flipV="1">
            <a:off x="7630491" y="522891"/>
            <a:ext cx="57426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3" name="Table 12">
            <a:extLst>
              <a:ext uri="{FF2B5EF4-FFF2-40B4-BE49-F238E27FC236}">
                <a16:creationId xmlns:a16="http://schemas.microsoft.com/office/drawing/2014/main" id="{7A038D33-4568-4499-9217-951D08778E43}"/>
              </a:ext>
            </a:extLst>
          </p:cNvPr>
          <p:cNvGraphicFramePr>
            <a:graphicFrameLocks noGrp="1"/>
          </p:cNvGraphicFramePr>
          <p:nvPr>
            <p:extLst>
              <p:ext uri="{D42A27DB-BD31-4B8C-83A1-F6EECF244321}">
                <p14:modId xmlns:p14="http://schemas.microsoft.com/office/powerpoint/2010/main" val="3542278955"/>
              </p:ext>
            </p:extLst>
          </p:nvPr>
        </p:nvGraphicFramePr>
        <p:xfrm>
          <a:off x="109597" y="1353623"/>
          <a:ext cx="5308212" cy="2758440"/>
        </p:xfrm>
        <a:graphic>
          <a:graphicData uri="http://schemas.openxmlformats.org/drawingml/2006/table">
            <a:tbl>
              <a:tblPr/>
              <a:tblGrid>
                <a:gridCol w="1327053">
                  <a:extLst>
                    <a:ext uri="{9D8B030D-6E8A-4147-A177-3AD203B41FA5}">
                      <a16:colId xmlns:a16="http://schemas.microsoft.com/office/drawing/2014/main" val="4201353279"/>
                    </a:ext>
                  </a:extLst>
                </a:gridCol>
                <a:gridCol w="1327053">
                  <a:extLst>
                    <a:ext uri="{9D8B030D-6E8A-4147-A177-3AD203B41FA5}">
                      <a16:colId xmlns:a16="http://schemas.microsoft.com/office/drawing/2014/main" val="724191866"/>
                    </a:ext>
                  </a:extLst>
                </a:gridCol>
                <a:gridCol w="1327053">
                  <a:extLst>
                    <a:ext uri="{9D8B030D-6E8A-4147-A177-3AD203B41FA5}">
                      <a16:colId xmlns:a16="http://schemas.microsoft.com/office/drawing/2014/main" val="2736861153"/>
                    </a:ext>
                  </a:extLst>
                </a:gridCol>
                <a:gridCol w="1327053">
                  <a:extLst>
                    <a:ext uri="{9D8B030D-6E8A-4147-A177-3AD203B41FA5}">
                      <a16:colId xmlns:a16="http://schemas.microsoft.com/office/drawing/2014/main" val="3193795707"/>
                    </a:ext>
                  </a:extLst>
                </a:gridCol>
              </a:tblGrid>
              <a:tr h="0">
                <a:tc gridSpan="4">
                  <a:txBody>
                    <a:bodyPr/>
                    <a:lstStyle/>
                    <a:p>
                      <a:r>
                        <a:rPr lang="en-US" sz="1100" dirty="0"/>
                        <a:t>OLS Regression Results</a:t>
                      </a:r>
                    </a:p>
                  </a:txBody>
                  <a:tcPr anchor="c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83495330"/>
                  </a:ext>
                </a:extLst>
              </a:tr>
              <a:tr h="247788">
                <a:tc>
                  <a:txBody>
                    <a:bodyPr/>
                    <a:lstStyle/>
                    <a:p>
                      <a:pPr algn="r" fontAlgn="ctr"/>
                      <a:r>
                        <a:rPr lang="en-US" sz="1100" b="1">
                          <a:effectLst/>
                        </a:rPr>
                        <a:t>Dep. Variable:</a:t>
                      </a:r>
                    </a:p>
                  </a:txBody>
                  <a:tcPr anchor="ctr">
                    <a:lnL>
                      <a:noFill/>
                    </a:lnL>
                    <a:lnR>
                      <a:noFill/>
                    </a:lnR>
                    <a:lnB>
                      <a:noFill/>
                    </a:lnB>
                    <a:solidFill>
                      <a:srgbClr val="F5F5F5"/>
                    </a:solidFill>
                  </a:tcPr>
                </a:tc>
                <a:tc>
                  <a:txBody>
                    <a:bodyPr/>
                    <a:lstStyle/>
                    <a:p>
                      <a:pPr algn="r" fontAlgn="ctr"/>
                      <a:r>
                        <a:rPr lang="en-US" sz="1100">
                          <a:effectLst/>
                        </a:rPr>
                        <a:t>np.log10(COMPS_TOTAL)</a:t>
                      </a:r>
                    </a:p>
                  </a:txBody>
                  <a:tcPr anchor="ctr">
                    <a:lnL>
                      <a:noFill/>
                    </a:lnL>
                    <a:lnR>
                      <a:noFill/>
                    </a:lnR>
                    <a:lnT>
                      <a:noFill/>
                    </a:lnT>
                    <a:lnB>
                      <a:noFill/>
                    </a:lnB>
                    <a:solidFill>
                      <a:srgbClr val="F5F5F5"/>
                    </a:solidFill>
                  </a:tcPr>
                </a:tc>
                <a:tc>
                  <a:txBody>
                    <a:bodyPr/>
                    <a:lstStyle/>
                    <a:p>
                      <a:pPr algn="r" fontAlgn="ctr"/>
                      <a:r>
                        <a:rPr lang="en-US" sz="1100" b="1">
                          <a:effectLst/>
                        </a:rPr>
                        <a:t>R-squared:</a:t>
                      </a:r>
                    </a:p>
                  </a:txBody>
                  <a:tcPr anchor="ctr">
                    <a:lnL>
                      <a:noFill/>
                    </a:lnL>
                    <a:lnR>
                      <a:noFill/>
                    </a:lnR>
                    <a:lnT>
                      <a:noFill/>
                    </a:lnT>
                    <a:lnB>
                      <a:noFill/>
                    </a:lnB>
                    <a:solidFill>
                      <a:srgbClr val="F5F5F5"/>
                    </a:solidFill>
                  </a:tcPr>
                </a:tc>
                <a:tc>
                  <a:txBody>
                    <a:bodyPr/>
                    <a:lstStyle/>
                    <a:p>
                      <a:pPr algn="r" fontAlgn="ctr"/>
                      <a:r>
                        <a:rPr lang="en-US" sz="1100">
                          <a:effectLst/>
                        </a:rPr>
                        <a:t>0.799</a:t>
                      </a:r>
                    </a:p>
                  </a:txBody>
                  <a:tcPr anchor="ctr">
                    <a:lnL>
                      <a:noFill/>
                    </a:lnL>
                    <a:lnR>
                      <a:noFill/>
                    </a:lnR>
                    <a:lnT>
                      <a:noFill/>
                    </a:lnT>
                    <a:lnB>
                      <a:noFill/>
                    </a:lnB>
                    <a:solidFill>
                      <a:srgbClr val="F5F5F5"/>
                    </a:solidFill>
                  </a:tcPr>
                </a:tc>
                <a:extLst>
                  <a:ext uri="{0D108BD9-81ED-4DB2-BD59-A6C34878D82A}">
                    <a16:rowId xmlns:a16="http://schemas.microsoft.com/office/drawing/2014/main" val="373507961"/>
                  </a:ext>
                </a:extLst>
              </a:tr>
              <a:tr h="173452">
                <a:tc>
                  <a:txBody>
                    <a:bodyPr/>
                    <a:lstStyle/>
                    <a:p>
                      <a:pPr algn="r" fontAlgn="ctr"/>
                      <a:r>
                        <a:rPr lang="en-US" sz="1100" b="1">
                          <a:effectLst/>
                        </a:rPr>
                        <a:t>Model:</a:t>
                      </a:r>
                    </a:p>
                  </a:txBody>
                  <a:tcPr anchor="ctr">
                    <a:lnL>
                      <a:noFill/>
                    </a:lnL>
                    <a:lnR>
                      <a:noFill/>
                    </a:lnR>
                    <a:lnT>
                      <a:noFill/>
                    </a:lnT>
                    <a:lnB>
                      <a:noFill/>
                    </a:lnB>
                    <a:solidFill>
                      <a:srgbClr val="FFFFFF"/>
                    </a:solidFill>
                  </a:tcPr>
                </a:tc>
                <a:tc>
                  <a:txBody>
                    <a:bodyPr/>
                    <a:lstStyle/>
                    <a:p>
                      <a:pPr algn="r" fontAlgn="ctr"/>
                      <a:r>
                        <a:rPr lang="en-US" sz="1100" dirty="0">
                          <a:effectLst/>
                        </a:rPr>
                        <a:t>OLS</a:t>
                      </a:r>
                    </a:p>
                  </a:txBody>
                  <a:tcPr anchor="ctr">
                    <a:lnL>
                      <a:noFill/>
                    </a:lnL>
                    <a:lnR>
                      <a:noFill/>
                    </a:lnR>
                    <a:lnT>
                      <a:noFill/>
                    </a:lnT>
                    <a:lnB>
                      <a:noFill/>
                    </a:lnB>
                    <a:solidFill>
                      <a:srgbClr val="FFFFFF"/>
                    </a:solidFill>
                  </a:tcPr>
                </a:tc>
                <a:tc>
                  <a:txBody>
                    <a:bodyPr/>
                    <a:lstStyle/>
                    <a:p>
                      <a:pPr algn="r" fontAlgn="ctr"/>
                      <a:r>
                        <a:rPr lang="en-US" sz="1100" b="1">
                          <a:effectLst/>
                        </a:rPr>
                        <a:t>Adj. R-squared:</a:t>
                      </a:r>
                    </a:p>
                  </a:txBody>
                  <a:tcPr anchor="ctr">
                    <a:lnL>
                      <a:noFill/>
                    </a:lnL>
                    <a:lnR>
                      <a:noFill/>
                    </a:lnR>
                    <a:lnT>
                      <a:noFill/>
                    </a:lnT>
                    <a:lnB>
                      <a:noFill/>
                    </a:lnB>
                    <a:solidFill>
                      <a:srgbClr val="FFFFFF"/>
                    </a:solidFill>
                  </a:tcPr>
                </a:tc>
                <a:tc>
                  <a:txBody>
                    <a:bodyPr/>
                    <a:lstStyle/>
                    <a:p>
                      <a:pPr algn="r" fontAlgn="ctr"/>
                      <a:r>
                        <a:rPr lang="en-US" sz="1100">
                          <a:effectLst/>
                        </a:rPr>
                        <a:t>0.798</a:t>
                      </a:r>
                    </a:p>
                  </a:txBody>
                  <a:tcPr anchor="ctr">
                    <a:lnL>
                      <a:noFill/>
                    </a:lnL>
                    <a:lnR>
                      <a:noFill/>
                    </a:lnR>
                    <a:lnT>
                      <a:noFill/>
                    </a:lnT>
                    <a:lnB>
                      <a:noFill/>
                    </a:lnB>
                    <a:solidFill>
                      <a:srgbClr val="FFFFFF"/>
                    </a:solidFill>
                  </a:tcPr>
                </a:tc>
                <a:extLst>
                  <a:ext uri="{0D108BD9-81ED-4DB2-BD59-A6C34878D82A}">
                    <a16:rowId xmlns:a16="http://schemas.microsoft.com/office/drawing/2014/main" val="456201724"/>
                  </a:ext>
                </a:extLst>
              </a:tr>
              <a:tr h="173452">
                <a:tc>
                  <a:txBody>
                    <a:bodyPr/>
                    <a:lstStyle/>
                    <a:p>
                      <a:pPr algn="r" fontAlgn="ctr"/>
                      <a:r>
                        <a:rPr lang="en-US" sz="1100" b="1">
                          <a:effectLst/>
                        </a:rPr>
                        <a:t>Method:</a:t>
                      </a:r>
                    </a:p>
                  </a:txBody>
                  <a:tcPr anchor="ctr">
                    <a:lnL>
                      <a:noFill/>
                    </a:lnL>
                    <a:lnR>
                      <a:noFill/>
                    </a:lnR>
                    <a:lnT>
                      <a:noFill/>
                    </a:lnT>
                    <a:lnB>
                      <a:noFill/>
                    </a:lnB>
                    <a:solidFill>
                      <a:srgbClr val="F5F5F5"/>
                    </a:solidFill>
                  </a:tcPr>
                </a:tc>
                <a:tc>
                  <a:txBody>
                    <a:bodyPr/>
                    <a:lstStyle/>
                    <a:p>
                      <a:pPr algn="r" fontAlgn="ctr"/>
                      <a:r>
                        <a:rPr lang="en-US" sz="1100">
                          <a:effectLst/>
                        </a:rPr>
                        <a:t>Least Squares</a:t>
                      </a:r>
                    </a:p>
                  </a:txBody>
                  <a:tcPr anchor="ctr">
                    <a:lnL>
                      <a:noFill/>
                    </a:lnL>
                    <a:lnR>
                      <a:noFill/>
                    </a:lnR>
                    <a:lnT>
                      <a:noFill/>
                    </a:lnT>
                    <a:lnB>
                      <a:noFill/>
                    </a:lnB>
                    <a:solidFill>
                      <a:srgbClr val="F5F5F5"/>
                    </a:solidFill>
                  </a:tcPr>
                </a:tc>
                <a:tc>
                  <a:txBody>
                    <a:bodyPr/>
                    <a:lstStyle/>
                    <a:p>
                      <a:pPr algn="r" fontAlgn="ctr"/>
                      <a:r>
                        <a:rPr lang="en-US" sz="1100" b="1">
                          <a:effectLst/>
                        </a:rPr>
                        <a:t>F-statistic:</a:t>
                      </a:r>
                    </a:p>
                  </a:txBody>
                  <a:tcPr anchor="ctr">
                    <a:lnL>
                      <a:noFill/>
                    </a:lnL>
                    <a:lnR>
                      <a:noFill/>
                    </a:lnR>
                    <a:lnT>
                      <a:noFill/>
                    </a:lnT>
                    <a:lnB>
                      <a:noFill/>
                    </a:lnB>
                    <a:solidFill>
                      <a:srgbClr val="F5F5F5"/>
                    </a:solidFill>
                  </a:tcPr>
                </a:tc>
                <a:tc>
                  <a:txBody>
                    <a:bodyPr/>
                    <a:lstStyle/>
                    <a:p>
                      <a:pPr algn="r" fontAlgn="ctr"/>
                      <a:r>
                        <a:rPr lang="en-US" sz="1100">
                          <a:effectLst/>
                        </a:rPr>
                        <a:t>713.7</a:t>
                      </a:r>
                    </a:p>
                  </a:txBody>
                  <a:tcPr anchor="ctr">
                    <a:lnL>
                      <a:noFill/>
                    </a:lnL>
                    <a:lnR>
                      <a:noFill/>
                    </a:lnR>
                    <a:lnT>
                      <a:noFill/>
                    </a:lnT>
                    <a:lnB>
                      <a:noFill/>
                    </a:lnB>
                    <a:solidFill>
                      <a:srgbClr val="F5F5F5"/>
                    </a:solidFill>
                  </a:tcPr>
                </a:tc>
                <a:extLst>
                  <a:ext uri="{0D108BD9-81ED-4DB2-BD59-A6C34878D82A}">
                    <a16:rowId xmlns:a16="http://schemas.microsoft.com/office/drawing/2014/main" val="2474688222"/>
                  </a:ext>
                </a:extLst>
              </a:tr>
              <a:tr h="173452">
                <a:tc>
                  <a:txBody>
                    <a:bodyPr/>
                    <a:lstStyle/>
                    <a:p>
                      <a:pPr algn="r" fontAlgn="ctr"/>
                      <a:r>
                        <a:rPr lang="en-US" sz="1100" b="1">
                          <a:effectLst/>
                        </a:rPr>
                        <a:t>Date:</a:t>
                      </a:r>
                    </a:p>
                  </a:txBody>
                  <a:tcPr anchor="ctr">
                    <a:lnL>
                      <a:noFill/>
                    </a:lnL>
                    <a:lnR>
                      <a:noFill/>
                    </a:lnR>
                    <a:lnT>
                      <a:noFill/>
                    </a:lnT>
                    <a:lnB>
                      <a:noFill/>
                    </a:lnB>
                    <a:solidFill>
                      <a:srgbClr val="FFFFFF"/>
                    </a:solidFill>
                  </a:tcPr>
                </a:tc>
                <a:tc>
                  <a:txBody>
                    <a:bodyPr/>
                    <a:lstStyle/>
                    <a:p>
                      <a:pPr algn="r" fontAlgn="ctr"/>
                      <a:r>
                        <a:rPr lang="en-US" sz="1100">
                          <a:effectLst/>
                        </a:rPr>
                        <a:t>Mon, 01 Mar 2021</a:t>
                      </a:r>
                    </a:p>
                  </a:txBody>
                  <a:tcPr anchor="ctr">
                    <a:lnL>
                      <a:noFill/>
                    </a:lnL>
                    <a:lnR>
                      <a:noFill/>
                    </a:lnR>
                    <a:lnT>
                      <a:noFill/>
                    </a:lnT>
                    <a:lnB>
                      <a:noFill/>
                    </a:lnB>
                    <a:solidFill>
                      <a:srgbClr val="FFFFFF"/>
                    </a:solidFill>
                  </a:tcPr>
                </a:tc>
                <a:tc>
                  <a:txBody>
                    <a:bodyPr/>
                    <a:lstStyle/>
                    <a:p>
                      <a:pPr algn="r" fontAlgn="ctr"/>
                      <a:r>
                        <a:rPr lang="en-US" sz="1100" b="1">
                          <a:effectLst/>
                        </a:rPr>
                        <a:t>Prob (F-statistic):</a:t>
                      </a:r>
                    </a:p>
                  </a:txBody>
                  <a:tcPr anchor="ctr">
                    <a:lnL>
                      <a:noFill/>
                    </a:lnL>
                    <a:lnR>
                      <a:noFill/>
                    </a:lnR>
                    <a:lnT>
                      <a:noFill/>
                    </a:lnT>
                    <a:lnB>
                      <a:noFill/>
                    </a:lnB>
                    <a:solidFill>
                      <a:srgbClr val="FFFFFF"/>
                    </a:solidFill>
                  </a:tcPr>
                </a:tc>
                <a:tc>
                  <a:txBody>
                    <a:bodyPr/>
                    <a:lstStyle/>
                    <a:p>
                      <a:pPr algn="r" fontAlgn="ctr"/>
                      <a:r>
                        <a:rPr lang="en-US" sz="1100">
                          <a:effectLst/>
                        </a:rPr>
                        <a:t>0.00</a:t>
                      </a:r>
                    </a:p>
                  </a:txBody>
                  <a:tcPr anchor="ctr">
                    <a:lnL>
                      <a:noFill/>
                    </a:lnL>
                    <a:lnR>
                      <a:noFill/>
                    </a:lnR>
                    <a:lnT>
                      <a:noFill/>
                    </a:lnT>
                    <a:lnB>
                      <a:noFill/>
                    </a:lnB>
                    <a:solidFill>
                      <a:srgbClr val="FFFFFF"/>
                    </a:solidFill>
                  </a:tcPr>
                </a:tc>
                <a:extLst>
                  <a:ext uri="{0D108BD9-81ED-4DB2-BD59-A6C34878D82A}">
                    <a16:rowId xmlns:a16="http://schemas.microsoft.com/office/drawing/2014/main" val="3025649670"/>
                  </a:ext>
                </a:extLst>
              </a:tr>
              <a:tr h="173452">
                <a:tc>
                  <a:txBody>
                    <a:bodyPr/>
                    <a:lstStyle/>
                    <a:p>
                      <a:pPr algn="r" fontAlgn="ctr"/>
                      <a:r>
                        <a:rPr lang="en-US" sz="1100" b="1">
                          <a:effectLst/>
                        </a:rPr>
                        <a:t>Time:</a:t>
                      </a:r>
                    </a:p>
                  </a:txBody>
                  <a:tcPr anchor="ctr">
                    <a:lnL>
                      <a:noFill/>
                    </a:lnL>
                    <a:lnR>
                      <a:noFill/>
                    </a:lnR>
                    <a:lnT>
                      <a:noFill/>
                    </a:lnT>
                    <a:lnB>
                      <a:noFill/>
                    </a:lnB>
                    <a:solidFill>
                      <a:srgbClr val="F5F5F5"/>
                    </a:solidFill>
                  </a:tcPr>
                </a:tc>
                <a:tc>
                  <a:txBody>
                    <a:bodyPr/>
                    <a:lstStyle/>
                    <a:p>
                      <a:pPr algn="r" fontAlgn="ctr"/>
                      <a:r>
                        <a:rPr lang="en-US" sz="1100">
                          <a:effectLst/>
                        </a:rPr>
                        <a:t>16:16:56</a:t>
                      </a:r>
                    </a:p>
                  </a:txBody>
                  <a:tcPr anchor="ctr">
                    <a:lnL>
                      <a:noFill/>
                    </a:lnL>
                    <a:lnR>
                      <a:noFill/>
                    </a:lnR>
                    <a:lnT>
                      <a:noFill/>
                    </a:lnT>
                    <a:lnB>
                      <a:noFill/>
                    </a:lnB>
                    <a:solidFill>
                      <a:srgbClr val="F5F5F5"/>
                    </a:solidFill>
                  </a:tcPr>
                </a:tc>
                <a:tc>
                  <a:txBody>
                    <a:bodyPr/>
                    <a:lstStyle/>
                    <a:p>
                      <a:pPr algn="r" fontAlgn="ctr"/>
                      <a:r>
                        <a:rPr lang="en-US" sz="1100" b="1">
                          <a:effectLst/>
                        </a:rPr>
                        <a:t>Log-Likelihood:</a:t>
                      </a:r>
                    </a:p>
                  </a:txBody>
                  <a:tcPr anchor="ctr">
                    <a:lnL>
                      <a:noFill/>
                    </a:lnL>
                    <a:lnR>
                      <a:noFill/>
                    </a:lnR>
                    <a:lnT>
                      <a:noFill/>
                    </a:lnT>
                    <a:lnB>
                      <a:noFill/>
                    </a:lnB>
                    <a:solidFill>
                      <a:srgbClr val="F5F5F5"/>
                    </a:solidFill>
                  </a:tcPr>
                </a:tc>
                <a:tc>
                  <a:txBody>
                    <a:bodyPr/>
                    <a:lstStyle/>
                    <a:p>
                      <a:pPr algn="r" fontAlgn="ctr"/>
                      <a:r>
                        <a:rPr lang="en-US" sz="1100">
                          <a:effectLst/>
                        </a:rPr>
                        <a:t>-666.54</a:t>
                      </a:r>
                    </a:p>
                  </a:txBody>
                  <a:tcPr anchor="ctr">
                    <a:lnL>
                      <a:noFill/>
                    </a:lnL>
                    <a:lnR>
                      <a:noFill/>
                    </a:lnR>
                    <a:lnT>
                      <a:noFill/>
                    </a:lnT>
                    <a:lnB>
                      <a:noFill/>
                    </a:lnB>
                    <a:solidFill>
                      <a:srgbClr val="F5F5F5"/>
                    </a:solidFill>
                  </a:tcPr>
                </a:tc>
                <a:extLst>
                  <a:ext uri="{0D108BD9-81ED-4DB2-BD59-A6C34878D82A}">
                    <a16:rowId xmlns:a16="http://schemas.microsoft.com/office/drawing/2014/main" val="769052734"/>
                  </a:ext>
                </a:extLst>
              </a:tr>
              <a:tr h="247788">
                <a:tc>
                  <a:txBody>
                    <a:bodyPr/>
                    <a:lstStyle/>
                    <a:p>
                      <a:pPr algn="r" fontAlgn="ctr"/>
                      <a:r>
                        <a:rPr lang="en-US" sz="1100" b="1">
                          <a:effectLst/>
                        </a:rPr>
                        <a:t>No. Observations:</a:t>
                      </a:r>
                    </a:p>
                  </a:txBody>
                  <a:tcPr anchor="ctr">
                    <a:lnL>
                      <a:noFill/>
                    </a:lnL>
                    <a:lnR>
                      <a:noFill/>
                    </a:lnR>
                    <a:lnT>
                      <a:noFill/>
                    </a:lnT>
                    <a:lnB>
                      <a:noFill/>
                    </a:lnB>
                    <a:solidFill>
                      <a:srgbClr val="FFFFFF"/>
                    </a:solidFill>
                  </a:tcPr>
                </a:tc>
                <a:tc>
                  <a:txBody>
                    <a:bodyPr/>
                    <a:lstStyle/>
                    <a:p>
                      <a:pPr algn="r" fontAlgn="ctr"/>
                      <a:r>
                        <a:rPr lang="en-US" sz="1100">
                          <a:effectLst/>
                        </a:rPr>
                        <a:t>3616</a:t>
                      </a:r>
                    </a:p>
                  </a:txBody>
                  <a:tcPr anchor="ctr">
                    <a:lnL>
                      <a:noFill/>
                    </a:lnL>
                    <a:lnR>
                      <a:noFill/>
                    </a:lnR>
                    <a:lnT>
                      <a:noFill/>
                    </a:lnT>
                    <a:lnB>
                      <a:noFill/>
                    </a:lnB>
                    <a:solidFill>
                      <a:srgbClr val="FFFFFF"/>
                    </a:solidFill>
                  </a:tcPr>
                </a:tc>
                <a:tc>
                  <a:txBody>
                    <a:bodyPr/>
                    <a:lstStyle/>
                    <a:p>
                      <a:pPr algn="r" fontAlgn="ctr"/>
                      <a:r>
                        <a:rPr lang="en-US" sz="1100" b="1">
                          <a:effectLst/>
                        </a:rPr>
                        <a:t>AIC:</a:t>
                      </a:r>
                    </a:p>
                  </a:txBody>
                  <a:tcPr anchor="ctr">
                    <a:lnL>
                      <a:noFill/>
                    </a:lnL>
                    <a:lnR>
                      <a:noFill/>
                    </a:lnR>
                    <a:lnT>
                      <a:noFill/>
                    </a:lnT>
                    <a:lnB>
                      <a:noFill/>
                    </a:lnB>
                    <a:solidFill>
                      <a:srgbClr val="FFFFFF"/>
                    </a:solidFill>
                  </a:tcPr>
                </a:tc>
                <a:tc>
                  <a:txBody>
                    <a:bodyPr/>
                    <a:lstStyle/>
                    <a:p>
                      <a:pPr algn="r" fontAlgn="ctr"/>
                      <a:r>
                        <a:rPr lang="en-US" sz="1100">
                          <a:effectLst/>
                        </a:rPr>
                        <a:t>1375.</a:t>
                      </a:r>
                    </a:p>
                  </a:txBody>
                  <a:tcPr anchor="ctr">
                    <a:lnL>
                      <a:noFill/>
                    </a:lnL>
                    <a:lnR>
                      <a:noFill/>
                    </a:lnR>
                    <a:lnT>
                      <a:noFill/>
                    </a:lnT>
                    <a:lnB>
                      <a:noFill/>
                    </a:lnB>
                    <a:solidFill>
                      <a:srgbClr val="FFFFFF"/>
                    </a:solidFill>
                  </a:tcPr>
                </a:tc>
                <a:extLst>
                  <a:ext uri="{0D108BD9-81ED-4DB2-BD59-A6C34878D82A}">
                    <a16:rowId xmlns:a16="http://schemas.microsoft.com/office/drawing/2014/main" val="1328749173"/>
                  </a:ext>
                </a:extLst>
              </a:tr>
              <a:tr h="173452">
                <a:tc>
                  <a:txBody>
                    <a:bodyPr/>
                    <a:lstStyle/>
                    <a:p>
                      <a:pPr algn="r" fontAlgn="ctr"/>
                      <a:r>
                        <a:rPr lang="en-US" sz="1100" b="1">
                          <a:effectLst/>
                        </a:rPr>
                        <a:t>Df Residuals:</a:t>
                      </a:r>
                    </a:p>
                  </a:txBody>
                  <a:tcPr anchor="ctr">
                    <a:lnL>
                      <a:noFill/>
                    </a:lnL>
                    <a:lnR>
                      <a:noFill/>
                    </a:lnR>
                    <a:lnT>
                      <a:noFill/>
                    </a:lnT>
                    <a:lnB>
                      <a:noFill/>
                    </a:lnB>
                    <a:solidFill>
                      <a:srgbClr val="F5F5F5"/>
                    </a:solidFill>
                  </a:tcPr>
                </a:tc>
                <a:tc>
                  <a:txBody>
                    <a:bodyPr/>
                    <a:lstStyle/>
                    <a:p>
                      <a:pPr algn="r" fontAlgn="ctr"/>
                      <a:r>
                        <a:rPr lang="en-US" sz="1100">
                          <a:effectLst/>
                        </a:rPr>
                        <a:t>3595</a:t>
                      </a:r>
                    </a:p>
                  </a:txBody>
                  <a:tcPr anchor="ctr">
                    <a:lnL>
                      <a:noFill/>
                    </a:lnL>
                    <a:lnR>
                      <a:noFill/>
                    </a:lnR>
                    <a:lnT>
                      <a:noFill/>
                    </a:lnT>
                    <a:lnB>
                      <a:noFill/>
                    </a:lnB>
                    <a:solidFill>
                      <a:srgbClr val="F5F5F5"/>
                    </a:solidFill>
                  </a:tcPr>
                </a:tc>
                <a:tc>
                  <a:txBody>
                    <a:bodyPr/>
                    <a:lstStyle/>
                    <a:p>
                      <a:pPr algn="r" fontAlgn="ctr"/>
                      <a:r>
                        <a:rPr lang="en-US" sz="1100" b="1">
                          <a:effectLst/>
                        </a:rPr>
                        <a:t>BIC:</a:t>
                      </a:r>
                    </a:p>
                  </a:txBody>
                  <a:tcPr anchor="ctr">
                    <a:lnL>
                      <a:noFill/>
                    </a:lnL>
                    <a:lnR>
                      <a:noFill/>
                    </a:lnR>
                    <a:lnT>
                      <a:noFill/>
                    </a:lnT>
                    <a:lnB>
                      <a:noFill/>
                    </a:lnB>
                    <a:solidFill>
                      <a:srgbClr val="F5F5F5"/>
                    </a:solidFill>
                  </a:tcPr>
                </a:tc>
                <a:tc>
                  <a:txBody>
                    <a:bodyPr/>
                    <a:lstStyle/>
                    <a:p>
                      <a:pPr algn="r" fontAlgn="ctr"/>
                      <a:r>
                        <a:rPr lang="en-US" sz="1100">
                          <a:effectLst/>
                        </a:rPr>
                        <a:t>1505.</a:t>
                      </a:r>
                    </a:p>
                  </a:txBody>
                  <a:tcPr anchor="ctr">
                    <a:lnL>
                      <a:noFill/>
                    </a:lnL>
                    <a:lnR>
                      <a:noFill/>
                    </a:lnR>
                    <a:lnT>
                      <a:noFill/>
                    </a:lnT>
                    <a:lnB>
                      <a:noFill/>
                    </a:lnB>
                    <a:solidFill>
                      <a:srgbClr val="F5F5F5"/>
                    </a:solidFill>
                  </a:tcPr>
                </a:tc>
                <a:extLst>
                  <a:ext uri="{0D108BD9-81ED-4DB2-BD59-A6C34878D82A}">
                    <a16:rowId xmlns:a16="http://schemas.microsoft.com/office/drawing/2014/main" val="2409381089"/>
                  </a:ext>
                </a:extLst>
              </a:tr>
              <a:tr h="0">
                <a:tc>
                  <a:txBody>
                    <a:bodyPr/>
                    <a:lstStyle/>
                    <a:p>
                      <a:pPr algn="r" fontAlgn="ctr"/>
                      <a:r>
                        <a:rPr lang="en-US" sz="1100" b="1">
                          <a:effectLst/>
                        </a:rPr>
                        <a:t>Df Model:</a:t>
                      </a:r>
                    </a:p>
                  </a:txBody>
                  <a:tcPr anchor="ctr">
                    <a:lnL>
                      <a:noFill/>
                    </a:lnL>
                    <a:lnR>
                      <a:noFill/>
                    </a:lnR>
                    <a:lnT>
                      <a:noFill/>
                    </a:lnT>
                    <a:lnB>
                      <a:noFill/>
                    </a:lnB>
                    <a:solidFill>
                      <a:srgbClr val="FFFFFF"/>
                    </a:solidFill>
                  </a:tcPr>
                </a:tc>
                <a:tc>
                  <a:txBody>
                    <a:bodyPr/>
                    <a:lstStyle/>
                    <a:p>
                      <a:pPr algn="r" fontAlgn="ctr"/>
                      <a:r>
                        <a:rPr lang="en-US" sz="1100">
                          <a:effectLst/>
                        </a:rPr>
                        <a:t>20</a:t>
                      </a:r>
                    </a:p>
                  </a:txBody>
                  <a:tcPr anchor="ctr">
                    <a:lnL>
                      <a:noFill/>
                    </a:lnL>
                    <a:lnR>
                      <a:noFill/>
                    </a:lnR>
                    <a:lnT>
                      <a:noFill/>
                    </a:lnT>
                    <a:lnB>
                      <a:noFill/>
                    </a:lnB>
                    <a:solidFill>
                      <a:srgbClr val="FFFFFF"/>
                    </a:solidFill>
                  </a:tcPr>
                </a:tc>
                <a:tc>
                  <a:txBody>
                    <a:bodyPr/>
                    <a:lstStyle/>
                    <a:p>
                      <a:pPr algn="r" fontAlgn="ctr"/>
                      <a:endParaRPr lang="en-US" sz="1100" b="1">
                        <a:effectLst/>
                      </a:endParaRPr>
                    </a:p>
                  </a:txBody>
                  <a:tcPr anchor="ctr">
                    <a:lnL>
                      <a:noFill/>
                    </a:lnL>
                    <a:lnR>
                      <a:noFill/>
                    </a:lnR>
                    <a:lnT>
                      <a:noFill/>
                    </a:lnT>
                    <a:lnB>
                      <a:noFill/>
                    </a:lnB>
                    <a:solidFill>
                      <a:srgbClr val="FFFFFF"/>
                    </a:solidFill>
                  </a:tcPr>
                </a:tc>
                <a:tc>
                  <a:txBody>
                    <a:bodyPr/>
                    <a:lstStyle/>
                    <a:p>
                      <a:pPr algn="r" fontAlgn="ctr"/>
                      <a:endParaRPr lang="en-US" sz="110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581036357"/>
                  </a:ext>
                </a:extLst>
              </a:tr>
              <a:tr h="173452">
                <a:tc>
                  <a:txBody>
                    <a:bodyPr/>
                    <a:lstStyle/>
                    <a:p>
                      <a:pPr algn="r" fontAlgn="ctr"/>
                      <a:r>
                        <a:rPr lang="en-US" sz="1100" b="1" dirty="0">
                          <a:effectLst/>
                        </a:rPr>
                        <a:t>Covariance Type:</a:t>
                      </a:r>
                    </a:p>
                  </a:txBody>
                  <a:tcPr anchor="ctr">
                    <a:lnL>
                      <a:noFill/>
                    </a:lnL>
                    <a:lnR>
                      <a:noFill/>
                    </a:lnR>
                    <a:lnT>
                      <a:noFill/>
                    </a:lnT>
                    <a:lnB>
                      <a:noFill/>
                    </a:lnB>
                    <a:solidFill>
                      <a:srgbClr val="F5F5F5"/>
                    </a:solidFill>
                  </a:tcPr>
                </a:tc>
                <a:tc>
                  <a:txBody>
                    <a:bodyPr/>
                    <a:lstStyle/>
                    <a:p>
                      <a:pPr algn="r" fontAlgn="ctr"/>
                      <a:r>
                        <a:rPr lang="en-US" sz="1100">
                          <a:effectLst/>
                        </a:rPr>
                        <a:t>nonrobust</a:t>
                      </a:r>
                    </a:p>
                  </a:txBody>
                  <a:tcPr anchor="ctr">
                    <a:lnL>
                      <a:noFill/>
                    </a:lnL>
                    <a:lnR>
                      <a:noFill/>
                    </a:lnR>
                    <a:lnT>
                      <a:noFill/>
                    </a:lnT>
                    <a:lnB>
                      <a:noFill/>
                    </a:lnB>
                    <a:solidFill>
                      <a:srgbClr val="F5F5F5"/>
                    </a:solidFill>
                  </a:tcPr>
                </a:tc>
                <a:tc>
                  <a:txBody>
                    <a:bodyPr/>
                    <a:lstStyle/>
                    <a:p>
                      <a:pPr algn="r" fontAlgn="ctr"/>
                      <a:endParaRPr lang="en-US" sz="1100" b="1">
                        <a:effectLst/>
                      </a:endParaRPr>
                    </a:p>
                  </a:txBody>
                  <a:tcPr anchor="ctr">
                    <a:lnL>
                      <a:noFill/>
                    </a:lnL>
                    <a:lnR>
                      <a:noFill/>
                    </a:lnR>
                    <a:lnT>
                      <a:noFill/>
                    </a:lnT>
                    <a:lnB>
                      <a:noFill/>
                    </a:lnB>
                    <a:solidFill>
                      <a:srgbClr val="F5F5F5"/>
                    </a:solidFill>
                  </a:tcPr>
                </a:tc>
                <a:tc>
                  <a:txBody>
                    <a:bodyPr/>
                    <a:lstStyle/>
                    <a:p>
                      <a:pPr algn="r" fontAlgn="ctr"/>
                      <a:endParaRPr lang="en-US" sz="1100"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3515978046"/>
                  </a:ext>
                </a:extLst>
              </a:tr>
            </a:tbl>
          </a:graphicData>
        </a:graphic>
      </p:graphicFrame>
      <p:graphicFrame>
        <p:nvGraphicFramePr>
          <p:cNvPr id="17" name="Table 16">
            <a:extLst>
              <a:ext uri="{FF2B5EF4-FFF2-40B4-BE49-F238E27FC236}">
                <a16:creationId xmlns:a16="http://schemas.microsoft.com/office/drawing/2014/main" id="{9C64C652-093C-417A-B4F7-F5D9285FBCC5}"/>
              </a:ext>
            </a:extLst>
          </p:cNvPr>
          <p:cNvGraphicFramePr>
            <a:graphicFrameLocks noGrp="1"/>
          </p:cNvGraphicFramePr>
          <p:nvPr>
            <p:extLst>
              <p:ext uri="{D42A27DB-BD31-4B8C-83A1-F6EECF244321}">
                <p14:modId xmlns:p14="http://schemas.microsoft.com/office/powerpoint/2010/main" val="2663985929"/>
              </p:ext>
            </p:extLst>
          </p:nvPr>
        </p:nvGraphicFramePr>
        <p:xfrm>
          <a:off x="5582415" y="1353622"/>
          <a:ext cx="6395188" cy="5399097"/>
        </p:xfrm>
        <a:graphic>
          <a:graphicData uri="http://schemas.openxmlformats.org/drawingml/2006/table">
            <a:tbl>
              <a:tblPr/>
              <a:tblGrid>
                <a:gridCol w="1162534">
                  <a:extLst>
                    <a:ext uri="{9D8B030D-6E8A-4147-A177-3AD203B41FA5}">
                      <a16:colId xmlns:a16="http://schemas.microsoft.com/office/drawing/2014/main" val="3412919089"/>
                    </a:ext>
                  </a:extLst>
                </a:gridCol>
                <a:gridCol w="872109">
                  <a:extLst>
                    <a:ext uri="{9D8B030D-6E8A-4147-A177-3AD203B41FA5}">
                      <a16:colId xmlns:a16="http://schemas.microsoft.com/office/drawing/2014/main" val="598681053"/>
                    </a:ext>
                  </a:extLst>
                </a:gridCol>
                <a:gridCol w="872109">
                  <a:extLst>
                    <a:ext uri="{9D8B030D-6E8A-4147-A177-3AD203B41FA5}">
                      <a16:colId xmlns:a16="http://schemas.microsoft.com/office/drawing/2014/main" val="3052947295"/>
                    </a:ext>
                  </a:extLst>
                </a:gridCol>
                <a:gridCol w="872109">
                  <a:extLst>
                    <a:ext uri="{9D8B030D-6E8A-4147-A177-3AD203B41FA5}">
                      <a16:colId xmlns:a16="http://schemas.microsoft.com/office/drawing/2014/main" val="125930147"/>
                    </a:ext>
                  </a:extLst>
                </a:gridCol>
                <a:gridCol w="872109">
                  <a:extLst>
                    <a:ext uri="{9D8B030D-6E8A-4147-A177-3AD203B41FA5}">
                      <a16:colId xmlns:a16="http://schemas.microsoft.com/office/drawing/2014/main" val="32961474"/>
                    </a:ext>
                  </a:extLst>
                </a:gridCol>
                <a:gridCol w="872109">
                  <a:extLst>
                    <a:ext uri="{9D8B030D-6E8A-4147-A177-3AD203B41FA5}">
                      <a16:colId xmlns:a16="http://schemas.microsoft.com/office/drawing/2014/main" val="1254868568"/>
                    </a:ext>
                  </a:extLst>
                </a:gridCol>
                <a:gridCol w="872109">
                  <a:extLst>
                    <a:ext uri="{9D8B030D-6E8A-4147-A177-3AD203B41FA5}">
                      <a16:colId xmlns:a16="http://schemas.microsoft.com/office/drawing/2014/main" val="874599610"/>
                    </a:ext>
                  </a:extLst>
                </a:gridCol>
              </a:tblGrid>
              <a:tr h="156505">
                <a:tc>
                  <a:txBody>
                    <a:bodyPr/>
                    <a:lstStyle/>
                    <a:p>
                      <a:pPr algn="r" fontAlgn="ctr"/>
                      <a:endParaRPr lang="en-US" sz="800" dirty="0">
                        <a:effectLst/>
                      </a:endParaRPr>
                    </a:p>
                  </a:txBody>
                  <a:tcPr marL="28817" marR="28817" marT="14408" marB="14408" anchor="ctr">
                    <a:lnL>
                      <a:noFill/>
                    </a:lnL>
                    <a:lnR>
                      <a:noFill/>
                    </a:lnR>
                    <a:lnT>
                      <a:noFill/>
                    </a:lnT>
                    <a:lnB>
                      <a:noFill/>
                    </a:lnB>
                    <a:solidFill>
                      <a:srgbClr val="F5F5F5"/>
                    </a:solidFill>
                  </a:tcPr>
                </a:tc>
                <a:tc>
                  <a:txBody>
                    <a:bodyPr/>
                    <a:lstStyle/>
                    <a:p>
                      <a:pPr algn="r" fontAlgn="ctr"/>
                      <a:r>
                        <a:rPr lang="en-US" sz="800" b="1">
                          <a:effectLst/>
                        </a:rPr>
                        <a:t>coef</a:t>
                      </a:r>
                    </a:p>
                  </a:txBody>
                  <a:tcPr marL="28817" marR="28817" marT="14408" marB="14408" anchor="ctr">
                    <a:lnL>
                      <a:noFill/>
                    </a:lnL>
                    <a:lnR>
                      <a:noFill/>
                    </a:lnR>
                    <a:lnT>
                      <a:noFill/>
                    </a:lnT>
                    <a:lnB>
                      <a:noFill/>
                    </a:lnB>
                    <a:solidFill>
                      <a:srgbClr val="F5F5F5"/>
                    </a:solidFill>
                  </a:tcPr>
                </a:tc>
                <a:tc>
                  <a:txBody>
                    <a:bodyPr/>
                    <a:lstStyle/>
                    <a:p>
                      <a:pPr algn="r" fontAlgn="ctr"/>
                      <a:r>
                        <a:rPr lang="en-US" sz="800" b="1">
                          <a:effectLst/>
                        </a:rPr>
                        <a:t>std err</a:t>
                      </a:r>
                    </a:p>
                  </a:txBody>
                  <a:tcPr marL="28817" marR="28817" marT="14408" marB="14408" anchor="ctr">
                    <a:lnL>
                      <a:noFill/>
                    </a:lnL>
                    <a:lnR>
                      <a:noFill/>
                    </a:lnR>
                    <a:lnT>
                      <a:noFill/>
                    </a:lnT>
                    <a:lnB>
                      <a:noFill/>
                    </a:lnB>
                    <a:solidFill>
                      <a:srgbClr val="F5F5F5"/>
                    </a:solidFill>
                  </a:tcPr>
                </a:tc>
                <a:tc>
                  <a:txBody>
                    <a:bodyPr/>
                    <a:lstStyle/>
                    <a:p>
                      <a:pPr algn="r" fontAlgn="ctr"/>
                      <a:r>
                        <a:rPr lang="en-US" sz="800" b="1">
                          <a:effectLst/>
                        </a:rPr>
                        <a:t>t</a:t>
                      </a:r>
                    </a:p>
                  </a:txBody>
                  <a:tcPr marL="28817" marR="28817" marT="14408" marB="14408" anchor="ctr">
                    <a:lnL>
                      <a:noFill/>
                    </a:lnL>
                    <a:lnR>
                      <a:noFill/>
                    </a:lnR>
                    <a:lnT>
                      <a:noFill/>
                    </a:lnT>
                    <a:lnB>
                      <a:noFill/>
                    </a:lnB>
                    <a:solidFill>
                      <a:srgbClr val="F5F5F5"/>
                    </a:solidFill>
                  </a:tcPr>
                </a:tc>
                <a:tc>
                  <a:txBody>
                    <a:bodyPr/>
                    <a:lstStyle/>
                    <a:p>
                      <a:pPr algn="r" fontAlgn="ctr"/>
                      <a:r>
                        <a:rPr lang="en-US" sz="800" b="1">
                          <a:effectLst/>
                        </a:rPr>
                        <a:t>P&gt;|t|</a:t>
                      </a:r>
                    </a:p>
                  </a:txBody>
                  <a:tcPr marL="28817" marR="28817" marT="14408" marB="14408" anchor="ctr">
                    <a:lnL>
                      <a:noFill/>
                    </a:lnL>
                    <a:lnR>
                      <a:noFill/>
                    </a:lnR>
                    <a:lnT>
                      <a:noFill/>
                    </a:lnT>
                    <a:lnB>
                      <a:noFill/>
                    </a:lnB>
                    <a:solidFill>
                      <a:srgbClr val="F5F5F5"/>
                    </a:solidFill>
                  </a:tcPr>
                </a:tc>
                <a:tc>
                  <a:txBody>
                    <a:bodyPr/>
                    <a:lstStyle/>
                    <a:p>
                      <a:pPr algn="r" fontAlgn="ctr"/>
                      <a:r>
                        <a:rPr lang="en-US" sz="800" b="1">
                          <a:effectLst/>
                        </a:rPr>
                        <a:t>[0.025</a:t>
                      </a:r>
                    </a:p>
                  </a:txBody>
                  <a:tcPr marL="28817" marR="28817" marT="14408" marB="14408" anchor="ctr">
                    <a:lnL>
                      <a:noFill/>
                    </a:lnL>
                    <a:lnR>
                      <a:noFill/>
                    </a:lnR>
                    <a:lnT>
                      <a:noFill/>
                    </a:lnT>
                    <a:lnB>
                      <a:noFill/>
                    </a:lnB>
                    <a:solidFill>
                      <a:srgbClr val="F5F5F5"/>
                    </a:solidFill>
                  </a:tcPr>
                </a:tc>
                <a:tc>
                  <a:txBody>
                    <a:bodyPr/>
                    <a:lstStyle/>
                    <a:p>
                      <a:pPr algn="r" fontAlgn="ctr"/>
                      <a:r>
                        <a:rPr lang="en-US" sz="800" b="1">
                          <a:effectLst/>
                        </a:rPr>
                        <a:t>0.975]</a:t>
                      </a:r>
                    </a:p>
                  </a:txBody>
                  <a:tcPr marL="28817" marR="28817" marT="14408" marB="14408" anchor="ctr">
                    <a:lnL>
                      <a:noFill/>
                    </a:lnL>
                    <a:lnR>
                      <a:noFill/>
                    </a:lnR>
                    <a:lnT>
                      <a:noFill/>
                    </a:lnT>
                    <a:lnB>
                      <a:noFill/>
                    </a:lnB>
                    <a:solidFill>
                      <a:srgbClr val="F5F5F5"/>
                    </a:solidFill>
                  </a:tcPr>
                </a:tc>
                <a:extLst>
                  <a:ext uri="{0D108BD9-81ED-4DB2-BD59-A6C34878D82A}">
                    <a16:rowId xmlns:a16="http://schemas.microsoft.com/office/drawing/2014/main" val="2276898623"/>
                  </a:ext>
                </a:extLst>
              </a:tr>
              <a:tr h="156505">
                <a:tc>
                  <a:txBody>
                    <a:bodyPr/>
                    <a:lstStyle/>
                    <a:p>
                      <a:pPr algn="r" fontAlgn="ctr"/>
                      <a:r>
                        <a:rPr lang="en-US" sz="800" b="1">
                          <a:effectLst/>
                        </a:rPr>
                        <a:t>Intercept</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-1.8484</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0.278</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-6.660</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0.000</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-2.393</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-1.304</a:t>
                      </a:r>
                    </a:p>
                  </a:txBody>
                  <a:tcPr marL="28817" marR="28817" marT="14408" marB="14408" anchor="ctr">
                    <a:lnL>
                      <a:noFill/>
                    </a:lnL>
                    <a:lnR>
                      <a:noFill/>
                    </a:lnR>
                    <a:lnT>
                      <a:noFill/>
                    </a:lnT>
                    <a:lnB>
                      <a:noFill/>
                    </a:lnB>
                    <a:solidFill>
                      <a:srgbClr val="FFFFFF"/>
                    </a:solidFill>
                  </a:tcPr>
                </a:tc>
                <a:extLst>
                  <a:ext uri="{0D108BD9-81ED-4DB2-BD59-A6C34878D82A}">
                    <a16:rowId xmlns:a16="http://schemas.microsoft.com/office/drawing/2014/main" val="1428279041"/>
                  </a:ext>
                </a:extLst>
              </a:tr>
              <a:tr h="237911">
                <a:tc>
                  <a:txBody>
                    <a:bodyPr/>
                    <a:lstStyle/>
                    <a:p>
                      <a:pPr algn="r" fontAlgn="ctr"/>
                      <a:r>
                        <a:rPr lang="en-US" sz="800" b="1" dirty="0">
                          <a:effectLst/>
                        </a:rPr>
                        <a:t>HDEGOFR1[T.12]</a:t>
                      </a:r>
                    </a:p>
                  </a:txBody>
                  <a:tcPr marL="28817" marR="28817" marT="14408" marB="14408" anchor="ctr">
                    <a:lnL>
                      <a:noFill/>
                    </a:lnL>
                    <a:lnR>
                      <a:noFill/>
                    </a:lnR>
                    <a:lnT>
                      <a:noFill/>
                    </a:lnT>
                    <a:lnB>
                      <a:noFill/>
                    </a:lnB>
                    <a:solidFill>
                      <a:srgbClr val="F5F5F5"/>
                    </a:solidFill>
                  </a:tcPr>
                </a:tc>
                <a:tc>
                  <a:txBody>
                    <a:bodyPr/>
                    <a:lstStyle/>
                    <a:p>
                      <a:pPr marL="288925" indent="0" algn="r" fontAlgn="ctr"/>
                      <a:r>
                        <a:rPr lang="en-US" sz="800" dirty="0">
                          <a:effectLst/>
                        </a:rPr>
                        <a:t>-0.0015</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0.023</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-0.066</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0.947</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-0.046</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0.043</a:t>
                      </a:r>
                    </a:p>
                  </a:txBody>
                  <a:tcPr marL="28817" marR="28817" marT="14408" marB="14408" anchor="ctr">
                    <a:lnL>
                      <a:noFill/>
                    </a:lnL>
                    <a:lnR>
                      <a:noFill/>
                    </a:lnR>
                    <a:lnT>
                      <a:noFill/>
                    </a:lnT>
                    <a:lnB>
                      <a:noFill/>
                    </a:lnB>
                    <a:solidFill>
                      <a:srgbClr val="F5F5F5"/>
                    </a:solidFill>
                  </a:tcPr>
                </a:tc>
                <a:extLst>
                  <a:ext uri="{0D108BD9-81ED-4DB2-BD59-A6C34878D82A}">
                    <a16:rowId xmlns:a16="http://schemas.microsoft.com/office/drawing/2014/main" val="238695402"/>
                  </a:ext>
                </a:extLst>
              </a:tr>
              <a:tr h="237911">
                <a:tc>
                  <a:txBody>
                    <a:bodyPr/>
                    <a:lstStyle/>
                    <a:p>
                      <a:pPr algn="r" fontAlgn="ctr"/>
                      <a:r>
                        <a:rPr lang="en-US" sz="800" b="1" dirty="0">
                          <a:effectLst/>
                        </a:rPr>
                        <a:t>HDEGOFR1[T.13]</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-0.0733</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0.023</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-3.131</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0.002</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-0.119</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-0.027</a:t>
                      </a:r>
                    </a:p>
                  </a:txBody>
                  <a:tcPr marL="28817" marR="28817" marT="14408" marB="14408" anchor="ctr">
                    <a:lnL>
                      <a:noFill/>
                    </a:lnL>
                    <a:lnR>
                      <a:noFill/>
                    </a:lnR>
                    <a:lnT>
                      <a:noFill/>
                    </a:lnT>
                    <a:lnB>
                      <a:noFill/>
                    </a:lnB>
                    <a:solidFill>
                      <a:srgbClr val="FFFFFF"/>
                    </a:solidFill>
                  </a:tcPr>
                </a:tc>
                <a:extLst>
                  <a:ext uri="{0D108BD9-81ED-4DB2-BD59-A6C34878D82A}">
                    <a16:rowId xmlns:a16="http://schemas.microsoft.com/office/drawing/2014/main" val="1809842751"/>
                  </a:ext>
                </a:extLst>
              </a:tr>
              <a:tr h="237911">
                <a:tc>
                  <a:txBody>
                    <a:bodyPr/>
                    <a:lstStyle/>
                    <a:p>
                      <a:pPr algn="r" fontAlgn="ctr"/>
                      <a:r>
                        <a:rPr lang="en-US" sz="800" b="1">
                          <a:effectLst/>
                        </a:rPr>
                        <a:t>HDEGOFR1[T.14]</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-0.1377</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0.041</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-3.376</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0.001</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-0.218</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-0.058</a:t>
                      </a:r>
                    </a:p>
                  </a:txBody>
                  <a:tcPr marL="28817" marR="28817" marT="14408" marB="14408" anchor="ctr">
                    <a:lnL>
                      <a:noFill/>
                    </a:lnL>
                    <a:lnR>
                      <a:noFill/>
                    </a:lnR>
                    <a:lnT>
                      <a:noFill/>
                    </a:lnT>
                    <a:lnB>
                      <a:noFill/>
                    </a:lnB>
                    <a:solidFill>
                      <a:srgbClr val="F5F5F5"/>
                    </a:solidFill>
                  </a:tcPr>
                </a:tc>
                <a:extLst>
                  <a:ext uri="{0D108BD9-81ED-4DB2-BD59-A6C34878D82A}">
                    <a16:rowId xmlns:a16="http://schemas.microsoft.com/office/drawing/2014/main" val="3674625057"/>
                  </a:ext>
                </a:extLst>
              </a:tr>
              <a:tr h="237911">
                <a:tc>
                  <a:txBody>
                    <a:bodyPr/>
                    <a:lstStyle/>
                    <a:p>
                      <a:pPr algn="r" fontAlgn="ctr"/>
                      <a:r>
                        <a:rPr lang="en-US" sz="800" b="1">
                          <a:effectLst/>
                        </a:rPr>
                        <a:t>HDEGOFR1[T.20]</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-0.0527</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0.019</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-2.707</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0.007</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-0.091</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-0.015</a:t>
                      </a:r>
                    </a:p>
                  </a:txBody>
                  <a:tcPr marL="28817" marR="28817" marT="14408" marB="14408" anchor="ctr">
                    <a:lnL>
                      <a:noFill/>
                    </a:lnL>
                    <a:lnR>
                      <a:noFill/>
                    </a:lnR>
                    <a:lnT>
                      <a:noFill/>
                    </a:lnT>
                    <a:lnB>
                      <a:noFill/>
                    </a:lnB>
                    <a:solidFill>
                      <a:srgbClr val="FFFFFF"/>
                    </a:solidFill>
                  </a:tcPr>
                </a:tc>
                <a:extLst>
                  <a:ext uri="{0D108BD9-81ED-4DB2-BD59-A6C34878D82A}">
                    <a16:rowId xmlns:a16="http://schemas.microsoft.com/office/drawing/2014/main" val="3506909655"/>
                  </a:ext>
                </a:extLst>
              </a:tr>
              <a:tr h="237911">
                <a:tc>
                  <a:txBody>
                    <a:bodyPr/>
                    <a:lstStyle/>
                    <a:p>
                      <a:pPr algn="r" fontAlgn="ctr"/>
                      <a:r>
                        <a:rPr lang="en-US" sz="800" b="1">
                          <a:effectLst/>
                        </a:rPr>
                        <a:t>HDEGOFR1[T.30]</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-0.0589</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0.021</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-2.777</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0.006</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-0.100</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-0.017</a:t>
                      </a:r>
                    </a:p>
                  </a:txBody>
                  <a:tcPr marL="28817" marR="28817" marT="14408" marB="14408" anchor="ctr">
                    <a:lnL>
                      <a:noFill/>
                    </a:lnL>
                    <a:lnR>
                      <a:noFill/>
                    </a:lnR>
                    <a:lnT>
                      <a:noFill/>
                    </a:lnT>
                    <a:lnB>
                      <a:noFill/>
                    </a:lnB>
                    <a:solidFill>
                      <a:srgbClr val="F5F5F5"/>
                    </a:solidFill>
                  </a:tcPr>
                </a:tc>
                <a:extLst>
                  <a:ext uri="{0D108BD9-81ED-4DB2-BD59-A6C34878D82A}">
                    <a16:rowId xmlns:a16="http://schemas.microsoft.com/office/drawing/2014/main" val="717198887"/>
                  </a:ext>
                </a:extLst>
              </a:tr>
              <a:tr h="237911">
                <a:tc>
                  <a:txBody>
                    <a:bodyPr/>
                    <a:lstStyle/>
                    <a:p>
                      <a:pPr algn="r" fontAlgn="ctr"/>
                      <a:r>
                        <a:rPr lang="en-US" sz="800" b="1">
                          <a:effectLst/>
                        </a:rPr>
                        <a:t>HDEGOFR1[T.40]</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0.2310</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0.020</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11.396</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0.000</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0.191</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0.271</a:t>
                      </a:r>
                    </a:p>
                  </a:txBody>
                  <a:tcPr marL="28817" marR="28817" marT="14408" marB="14408" anchor="ctr">
                    <a:lnL>
                      <a:noFill/>
                    </a:lnL>
                    <a:lnR>
                      <a:noFill/>
                    </a:lnR>
                    <a:lnT>
                      <a:noFill/>
                    </a:lnT>
                    <a:lnB>
                      <a:noFill/>
                    </a:lnB>
                    <a:solidFill>
                      <a:srgbClr val="FFFFFF"/>
                    </a:solidFill>
                  </a:tcPr>
                </a:tc>
                <a:extLst>
                  <a:ext uri="{0D108BD9-81ED-4DB2-BD59-A6C34878D82A}">
                    <a16:rowId xmlns:a16="http://schemas.microsoft.com/office/drawing/2014/main" val="1876940342"/>
                  </a:ext>
                </a:extLst>
              </a:tr>
              <a:tr h="237911">
                <a:tc>
                  <a:txBody>
                    <a:bodyPr/>
                    <a:lstStyle/>
                    <a:p>
                      <a:pPr algn="r" fontAlgn="ctr"/>
                      <a:r>
                        <a:rPr lang="en-US" sz="800" b="1">
                          <a:effectLst/>
                        </a:rPr>
                        <a:t>OBEREG[T.2.0]</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0.0302</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0.024</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1.285</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0.199</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-0.016</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0.076</a:t>
                      </a:r>
                    </a:p>
                  </a:txBody>
                  <a:tcPr marL="28817" marR="28817" marT="14408" marB="14408" anchor="ctr">
                    <a:lnL>
                      <a:noFill/>
                    </a:lnL>
                    <a:lnR>
                      <a:noFill/>
                    </a:lnR>
                    <a:lnT>
                      <a:noFill/>
                    </a:lnT>
                    <a:lnB>
                      <a:noFill/>
                    </a:lnB>
                    <a:solidFill>
                      <a:srgbClr val="F5F5F5"/>
                    </a:solidFill>
                  </a:tcPr>
                </a:tc>
                <a:extLst>
                  <a:ext uri="{0D108BD9-81ED-4DB2-BD59-A6C34878D82A}">
                    <a16:rowId xmlns:a16="http://schemas.microsoft.com/office/drawing/2014/main" val="2821602154"/>
                  </a:ext>
                </a:extLst>
              </a:tr>
              <a:tr h="237911">
                <a:tc>
                  <a:txBody>
                    <a:bodyPr/>
                    <a:lstStyle/>
                    <a:p>
                      <a:pPr algn="r" fontAlgn="ctr"/>
                      <a:r>
                        <a:rPr lang="en-US" sz="800" b="1">
                          <a:effectLst/>
                        </a:rPr>
                        <a:t>OBEREG[T.3.0]</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0.0738</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0.024</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3.076</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0.002</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0.027</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0.121</a:t>
                      </a:r>
                    </a:p>
                  </a:txBody>
                  <a:tcPr marL="28817" marR="28817" marT="14408" marB="14408" anchor="ctr">
                    <a:lnL>
                      <a:noFill/>
                    </a:lnL>
                    <a:lnR>
                      <a:noFill/>
                    </a:lnR>
                    <a:lnT>
                      <a:noFill/>
                    </a:lnT>
                    <a:lnB>
                      <a:noFill/>
                    </a:lnB>
                    <a:solidFill>
                      <a:srgbClr val="FFFFFF"/>
                    </a:solidFill>
                  </a:tcPr>
                </a:tc>
                <a:extLst>
                  <a:ext uri="{0D108BD9-81ED-4DB2-BD59-A6C34878D82A}">
                    <a16:rowId xmlns:a16="http://schemas.microsoft.com/office/drawing/2014/main" val="3332509174"/>
                  </a:ext>
                </a:extLst>
              </a:tr>
              <a:tr h="237911">
                <a:tc>
                  <a:txBody>
                    <a:bodyPr/>
                    <a:lstStyle/>
                    <a:p>
                      <a:pPr algn="r" fontAlgn="ctr"/>
                      <a:r>
                        <a:rPr lang="en-US" sz="800" b="1">
                          <a:effectLst/>
                        </a:rPr>
                        <a:t>OBEREG[T.4.0]</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0.0696</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0.026</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2.686</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0.007</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0.019</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0.120</a:t>
                      </a:r>
                    </a:p>
                  </a:txBody>
                  <a:tcPr marL="28817" marR="28817" marT="14408" marB="14408" anchor="ctr">
                    <a:lnL>
                      <a:noFill/>
                    </a:lnL>
                    <a:lnR>
                      <a:noFill/>
                    </a:lnR>
                    <a:lnT>
                      <a:noFill/>
                    </a:lnT>
                    <a:lnB>
                      <a:noFill/>
                    </a:lnB>
                    <a:solidFill>
                      <a:srgbClr val="F5F5F5"/>
                    </a:solidFill>
                  </a:tcPr>
                </a:tc>
                <a:extLst>
                  <a:ext uri="{0D108BD9-81ED-4DB2-BD59-A6C34878D82A}">
                    <a16:rowId xmlns:a16="http://schemas.microsoft.com/office/drawing/2014/main" val="1335531670"/>
                  </a:ext>
                </a:extLst>
              </a:tr>
              <a:tr h="237911">
                <a:tc>
                  <a:txBody>
                    <a:bodyPr/>
                    <a:lstStyle/>
                    <a:p>
                      <a:pPr algn="r" fontAlgn="ctr"/>
                      <a:r>
                        <a:rPr lang="en-US" sz="800" b="1">
                          <a:effectLst/>
                        </a:rPr>
                        <a:t>OBEREG[T.5.0]</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0.1158</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0.023</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5.008</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0.000</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0.070</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0.161</a:t>
                      </a:r>
                    </a:p>
                  </a:txBody>
                  <a:tcPr marL="28817" marR="28817" marT="14408" marB="14408" anchor="ctr">
                    <a:lnL>
                      <a:noFill/>
                    </a:lnL>
                    <a:lnR>
                      <a:noFill/>
                    </a:lnR>
                    <a:lnT>
                      <a:noFill/>
                    </a:lnT>
                    <a:lnB>
                      <a:noFill/>
                    </a:lnB>
                    <a:solidFill>
                      <a:srgbClr val="FFFFFF"/>
                    </a:solidFill>
                  </a:tcPr>
                </a:tc>
                <a:extLst>
                  <a:ext uri="{0D108BD9-81ED-4DB2-BD59-A6C34878D82A}">
                    <a16:rowId xmlns:a16="http://schemas.microsoft.com/office/drawing/2014/main" val="3135725652"/>
                  </a:ext>
                </a:extLst>
              </a:tr>
              <a:tr h="237911">
                <a:tc>
                  <a:txBody>
                    <a:bodyPr/>
                    <a:lstStyle/>
                    <a:p>
                      <a:pPr algn="r" fontAlgn="ctr"/>
                      <a:r>
                        <a:rPr lang="en-US" sz="800" b="1">
                          <a:effectLst/>
                        </a:rPr>
                        <a:t>OBEREG[T.6.0]</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0.1374</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0.026</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5.273</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0.000</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0.086</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0.188</a:t>
                      </a:r>
                    </a:p>
                  </a:txBody>
                  <a:tcPr marL="28817" marR="28817" marT="14408" marB="14408" anchor="ctr">
                    <a:lnL>
                      <a:noFill/>
                    </a:lnL>
                    <a:lnR>
                      <a:noFill/>
                    </a:lnR>
                    <a:lnT>
                      <a:noFill/>
                    </a:lnT>
                    <a:lnB>
                      <a:noFill/>
                    </a:lnB>
                    <a:solidFill>
                      <a:srgbClr val="F5F5F5"/>
                    </a:solidFill>
                  </a:tcPr>
                </a:tc>
                <a:extLst>
                  <a:ext uri="{0D108BD9-81ED-4DB2-BD59-A6C34878D82A}">
                    <a16:rowId xmlns:a16="http://schemas.microsoft.com/office/drawing/2014/main" val="422597668"/>
                  </a:ext>
                </a:extLst>
              </a:tr>
              <a:tr h="237911">
                <a:tc>
                  <a:txBody>
                    <a:bodyPr/>
                    <a:lstStyle/>
                    <a:p>
                      <a:pPr algn="r" fontAlgn="ctr"/>
                      <a:r>
                        <a:rPr lang="en-US" sz="800" b="1">
                          <a:effectLst/>
                        </a:rPr>
                        <a:t>OBEREG[T.7.0]</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0.1183</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0.033</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3.589</a:t>
                      </a:r>
                    </a:p>
                  </a:txBody>
                  <a:tcPr marL="28817" marR="28817" marT="14408" marB="14408" anchor="ctr">
                    <a:lnL>
                      <a:noFill/>
                    </a:lnL>
                    <a:lnR>
                      <a:noFill/>
                    </a:lnR>
                    <a:lnT>
                      <a:noFill/>
                    </a:lnT>
                    <a:lnB>
                      <a:noFill/>
                    </a:lnB>
                    <a:solidFill>
                      <a:srgbClr val="FFFFFF"/>
                    </a:solidFill>
                  </a:tcPr>
                </a:tc>
                <a:tc>
                  <a:txBody>
                    <a:bodyPr/>
                    <a:lstStyle/>
                    <a:p>
                      <a:pPr algn="r" fontAlgn="ctr"/>
                      <a:r>
                        <a:rPr lang="en-US" sz="800" dirty="0">
                          <a:effectLst/>
                        </a:rPr>
                        <a:t>0.000</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0.054</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0.183</a:t>
                      </a:r>
                    </a:p>
                  </a:txBody>
                  <a:tcPr marL="28817" marR="28817" marT="14408" marB="14408" anchor="ctr">
                    <a:lnL>
                      <a:noFill/>
                    </a:lnL>
                    <a:lnR>
                      <a:noFill/>
                    </a:lnR>
                    <a:lnT>
                      <a:noFill/>
                    </a:lnT>
                    <a:lnB>
                      <a:noFill/>
                    </a:lnB>
                    <a:solidFill>
                      <a:srgbClr val="FFFFFF"/>
                    </a:solidFill>
                  </a:tcPr>
                </a:tc>
                <a:extLst>
                  <a:ext uri="{0D108BD9-81ED-4DB2-BD59-A6C34878D82A}">
                    <a16:rowId xmlns:a16="http://schemas.microsoft.com/office/drawing/2014/main" val="3771562080"/>
                  </a:ext>
                </a:extLst>
              </a:tr>
              <a:tr h="237911">
                <a:tc>
                  <a:txBody>
                    <a:bodyPr/>
                    <a:lstStyle/>
                    <a:p>
                      <a:pPr algn="r" fontAlgn="ctr"/>
                      <a:r>
                        <a:rPr lang="en-US" sz="800" b="1">
                          <a:effectLst/>
                        </a:rPr>
                        <a:t>OBEREG[T.8.0]</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0.1684</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0.024</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7.006</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0.000</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0.121</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0.215</a:t>
                      </a:r>
                    </a:p>
                  </a:txBody>
                  <a:tcPr marL="28817" marR="28817" marT="14408" marB="14408" anchor="ctr">
                    <a:lnL>
                      <a:noFill/>
                    </a:lnL>
                    <a:lnR>
                      <a:noFill/>
                    </a:lnR>
                    <a:lnT>
                      <a:noFill/>
                    </a:lnT>
                    <a:lnB>
                      <a:noFill/>
                    </a:lnB>
                    <a:solidFill>
                      <a:srgbClr val="F5F5F5"/>
                    </a:solidFill>
                  </a:tcPr>
                </a:tc>
                <a:extLst>
                  <a:ext uri="{0D108BD9-81ED-4DB2-BD59-A6C34878D82A}">
                    <a16:rowId xmlns:a16="http://schemas.microsoft.com/office/drawing/2014/main" val="3559990647"/>
                  </a:ext>
                </a:extLst>
              </a:tr>
              <a:tr h="237911">
                <a:tc>
                  <a:txBody>
                    <a:bodyPr/>
                    <a:lstStyle/>
                    <a:p>
                      <a:pPr algn="r" fontAlgn="ctr"/>
                      <a:r>
                        <a:rPr lang="en-US" sz="800" b="1">
                          <a:effectLst/>
                        </a:rPr>
                        <a:t>OBEREG[T.9.0]</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0.2567</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0.042</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6.095</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0.000</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0.174</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0.339</a:t>
                      </a:r>
                    </a:p>
                  </a:txBody>
                  <a:tcPr marL="28817" marR="28817" marT="14408" marB="14408" anchor="ctr">
                    <a:lnL>
                      <a:noFill/>
                    </a:lnL>
                    <a:lnR>
                      <a:noFill/>
                    </a:lnR>
                    <a:lnT>
                      <a:noFill/>
                    </a:lnT>
                    <a:lnB>
                      <a:noFill/>
                    </a:lnB>
                    <a:solidFill>
                      <a:srgbClr val="FFFFFF"/>
                    </a:solidFill>
                  </a:tcPr>
                </a:tc>
                <a:extLst>
                  <a:ext uri="{0D108BD9-81ED-4DB2-BD59-A6C34878D82A}">
                    <a16:rowId xmlns:a16="http://schemas.microsoft.com/office/drawing/2014/main" val="520334886"/>
                  </a:ext>
                </a:extLst>
              </a:tr>
              <a:tr h="339873">
                <a:tc>
                  <a:txBody>
                    <a:bodyPr/>
                    <a:lstStyle/>
                    <a:p>
                      <a:pPr algn="r" fontAlgn="ctr"/>
                      <a:r>
                        <a:rPr lang="en-US" sz="800" b="1" dirty="0">
                          <a:effectLst/>
                        </a:rPr>
                        <a:t>np.log(IS_TOTAL_COUNT)</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0.7956</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0.057</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13.910</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0.000</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0.683</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0.908</a:t>
                      </a:r>
                    </a:p>
                  </a:txBody>
                  <a:tcPr marL="28817" marR="28817" marT="14408" marB="14408" anchor="ctr">
                    <a:lnL>
                      <a:noFill/>
                    </a:lnL>
                    <a:lnR>
                      <a:noFill/>
                    </a:lnR>
                    <a:lnT>
                      <a:noFill/>
                    </a:lnT>
                    <a:lnB>
                      <a:noFill/>
                    </a:lnB>
                    <a:solidFill>
                      <a:srgbClr val="F5F5F5"/>
                    </a:solidFill>
                  </a:tcPr>
                </a:tc>
                <a:extLst>
                  <a:ext uri="{0D108BD9-81ED-4DB2-BD59-A6C34878D82A}">
                    <a16:rowId xmlns:a16="http://schemas.microsoft.com/office/drawing/2014/main" val="632790292"/>
                  </a:ext>
                </a:extLst>
              </a:tr>
              <a:tr h="283092">
                <a:tc>
                  <a:txBody>
                    <a:bodyPr/>
                    <a:lstStyle/>
                    <a:p>
                      <a:pPr algn="r" fontAlgn="ctr"/>
                      <a:r>
                        <a:rPr lang="en-US" sz="800" b="1" dirty="0">
                          <a:effectLst/>
                        </a:rPr>
                        <a:t>np.log(IS_SALARY)</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-0.1691</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0.054</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-3.122</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0.002</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-0.275</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-0.063</a:t>
                      </a:r>
                    </a:p>
                  </a:txBody>
                  <a:tcPr marL="28817" marR="28817" marT="14408" marB="14408" anchor="ctr">
                    <a:lnL>
                      <a:noFill/>
                    </a:lnL>
                    <a:lnR>
                      <a:noFill/>
                    </a:lnR>
                    <a:lnT>
                      <a:noFill/>
                    </a:lnT>
                    <a:lnB>
                      <a:noFill/>
                    </a:lnB>
                    <a:solidFill>
                      <a:srgbClr val="FFFFFF"/>
                    </a:solidFill>
                  </a:tcPr>
                </a:tc>
                <a:extLst>
                  <a:ext uri="{0D108BD9-81ED-4DB2-BD59-A6C34878D82A}">
                    <a16:rowId xmlns:a16="http://schemas.microsoft.com/office/drawing/2014/main" val="1196142702"/>
                  </a:ext>
                </a:extLst>
              </a:tr>
              <a:tr h="283092">
                <a:tc>
                  <a:txBody>
                    <a:bodyPr/>
                    <a:lstStyle/>
                    <a:p>
                      <a:pPr algn="r" fontAlgn="ctr"/>
                      <a:r>
                        <a:rPr lang="en-US" sz="800" b="1" dirty="0">
                          <a:effectLst/>
                        </a:rPr>
                        <a:t>np.log(NIS_TOTAL)</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-0.5219</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0.086</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-6.041</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0.000</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-0.691</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-0.353</a:t>
                      </a:r>
                    </a:p>
                  </a:txBody>
                  <a:tcPr marL="28817" marR="28817" marT="14408" marB="14408" anchor="ctr">
                    <a:lnL>
                      <a:noFill/>
                    </a:lnL>
                    <a:lnR>
                      <a:noFill/>
                    </a:lnR>
                    <a:lnT>
                      <a:noFill/>
                    </a:lnT>
                    <a:lnB>
                      <a:noFill/>
                    </a:lnB>
                    <a:solidFill>
                      <a:srgbClr val="F5F5F5"/>
                    </a:solidFill>
                  </a:tcPr>
                </a:tc>
                <a:extLst>
                  <a:ext uri="{0D108BD9-81ED-4DB2-BD59-A6C34878D82A}">
                    <a16:rowId xmlns:a16="http://schemas.microsoft.com/office/drawing/2014/main" val="1098648544"/>
                  </a:ext>
                </a:extLst>
              </a:tr>
              <a:tr h="283092">
                <a:tc>
                  <a:txBody>
                    <a:bodyPr/>
                    <a:lstStyle/>
                    <a:p>
                      <a:pPr algn="r" fontAlgn="ctr"/>
                      <a:r>
                        <a:rPr lang="en-US" sz="800" b="1" dirty="0">
                          <a:effectLst/>
                        </a:rPr>
                        <a:t>np.log(NIS_SALARY)</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0.6799</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0.087</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7.828</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0.000</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0.510</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0.850</a:t>
                      </a:r>
                    </a:p>
                  </a:txBody>
                  <a:tcPr marL="28817" marR="28817" marT="14408" marB="14408" anchor="ctr">
                    <a:lnL>
                      <a:noFill/>
                    </a:lnL>
                    <a:lnR>
                      <a:noFill/>
                    </a:lnR>
                    <a:lnT>
                      <a:noFill/>
                    </a:lnT>
                    <a:lnB>
                      <a:noFill/>
                    </a:lnB>
                    <a:solidFill>
                      <a:srgbClr val="FFFFFF"/>
                    </a:solidFill>
                  </a:tcPr>
                </a:tc>
                <a:extLst>
                  <a:ext uri="{0D108BD9-81ED-4DB2-BD59-A6C34878D82A}">
                    <a16:rowId xmlns:a16="http://schemas.microsoft.com/office/drawing/2014/main" val="2912008007"/>
                  </a:ext>
                </a:extLst>
              </a:tr>
              <a:tr h="283092">
                <a:tc>
                  <a:txBody>
                    <a:bodyPr/>
                    <a:lstStyle/>
                    <a:p>
                      <a:pPr algn="r" fontAlgn="ctr"/>
                      <a:r>
                        <a:rPr lang="en-US" sz="800" b="1" dirty="0">
                          <a:effectLst/>
                        </a:rPr>
                        <a:t>np.log(NIS_ED_TOTAL)</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0.0745</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0.062</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1.194</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0.232</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-0.048</a:t>
                      </a:r>
                    </a:p>
                  </a:txBody>
                  <a:tcPr marL="28817" marR="28817" marT="14408" marB="14408" anchor="ctr">
                    <a:lnL>
                      <a:noFill/>
                    </a:lnL>
                    <a:lnR>
                      <a:noFill/>
                    </a:lnR>
                    <a:lnT>
                      <a:noFill/>
                    </a:lnT>
                    <a:lnB>
                      <a:noFill/>
                    </a:lnB>
                    <a:solidFill>
                      <a:srgbClr val="F5F5F5"/>
                    </a:solidFill>
                  </a:tcPr>
                </a:tc>
                <a:tc>
                  <a:txBody>
                    <a:bodyPr/>
                    <a:lstStyle/>
                    <a:p>
                      <a:pPr algn="r" fontAlgn="ctr"/>
                      <a:r>
                        <a:rPr lang="en-US" sz="800">
                          <a:effectLst/>
                        </a:rPr>
                        <a:t>0.197</a:t>
                      </a:r>
                    </a:p>
                  </a:txBody>
                  <a:tcPr marL="28817" marR="28817" marT="14408" marB="14408" anchor="ctr">
                    <a:lnL>
                      <a:noFill/>
                    </a:lnL>
                    <a:lnR>
                      <a:noFill/>
                    </a:lnR>
                    <a:lnT>
                      <a:noFill/>
                    </a:lnT>
                    <a:lnB>
                      <a:noFill/>
                    </a:lnB>
                    <a:solidFill>
                      <a:srgbClr val="F5F5F5"/>
                    </a:solidFill>
                  </a:tcPr>
                </a:tc>
                <a:extLst>
                  <a:ext uri="{0D108BD9-81ED-4DB2-BD59-A6C34878D82A}">
                    <a16:rowId xmlns:a16="http://schemas.microsoft.com/office/drawing/2014/main" val="2879995592"/>
                  </a:ext>
                </a:extLst>
              </a:tr>
              <a:tr h="283092">
                <a:tc>
                  <a:txBody>
                    <a:bodyPr/>
                    <a:lstStyle/>
                    <a:p>
                      <a:pPr algn="r" fontAlgn="ctr"/>
                      <a:r>
                        <a:rPr lang="en-US" sz="800" b="1" dirty="0">
                          <a:effectLst/>
                        </a:rPr>
                        <a:t>np.log(NIS_ED_SALARY)</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0.0162</a:t>
                      </a:r>
                    </a:p>
                  </a:txBody>
                  <a:tcPr marL="28817" marR="28817" marT="14408" marB="14408" anchor="ctr">
                    <a:lnL>
                      <a:noFill/>
                    </a:lnL>
                    <a:lnR>
                      <a:noFill/>
                    </a:lnR>
                    <a:lnT>
                      <a:noFill/>
                    </a:lnT>
                    <a:lnB>
                      <a:noFill/>
                    </a:lnB>
                    <a:solidFill>
                      <a:srgbClr val="FFFFFF"/>
                    </a:solidFill>
                  </a:tcPr>
                </a:tc>
                <a:tc>
                  <a:txBody>
                    <a:bodyPr/>
                    <a:lstStyle/>
                    <a:p>
                      <a:pPr algn="r" fontAlgn="ctr"/>
                      <a:r>
                        <a:rPr lang="en-US" sz="800" dirty="0">
                          <a:effectLst/>
                        </a:rPr>
                        <a:t>0.062</a:t>
                      </a:r>
                    </a:p>
                  </a:txBody>
                  <a:tcPr marL="28817" marR="28817" marT="14408" marB="14408" anchor="ctr">
                    <a:lnL>
                      <a:noFill/>
                    </a:lnL>
                    <a:lnR>
                      <a:noFill/>
                    </a:lnR>
                    <a:lnT>
                      <a:noFill/>
                    </a:lnT>
                    <a:lnB>
                      <a:noFill/>
                    </a:lnB>
                    <a:solidFill>
                      <a:srgbClr val="FFFFFF"/>
                    </a:solidFill>
                  </a:tcPr>
                </a:tc>
                <a:tc>
                  <a:txBody>
                    <a:bodyPr/>
                    <a:lstStyle/>
                    <a:p>
                      <a:pPr algn="r" fontAlgn="ctr"/>
                      <a:r>
                        <a:rPr lang="en-US" sz="800" dirty="0">
                          <a:effectLst/>
                        </a:rPr>
                        <a:t>0.263</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0.793</a:t>
                      </a:r>
                    </a:p>
                  </a:txBody>
                  <a:tcPr marL="28817" marR="28817" marT="14408" marB="14408" anchor="ctr">
                    <a:lnL>
                      <a:noFill/>
                    </a:lnL>
                    <a:lnR>
                      <a:noFill/>
                    </a:lnR>
                    <a:lnT>
                      <a:noFill/>
                    </a:lnT>
                    <a:lnB>
                      <a:noFill/>
                    </a:lnB>
                    <a:solidFill>
                      <a:srgbClr val="FFFFFF"/>
                    </a:solidFill>
                  </a:tcPr>
                </a:tc>
                <a:tc>
                  <a:txBody>
                    <a:bodyPr/>
                    <a:lstStyle/>
                    <a:p>
                      <a:pPr algn="r" fontAlgn="ctr"/>
                      <a:r>
                        <a:rPr lang="en-US" sz="800">
                          <a:effectLst/>
                        </a:rPr>
                        <a:t>-0.105</a:t>
                      </a:r>
                    </a:p>
                  </a:txBody>
                  <a:tcPr marL="28817" marR="28817" marT="14408" marB="14408" anchor="ctr">
                    <a:lnL>
                      <a:noFill/>
                    </a:lnL>
                    <a:lnR>
                      <a:noFill/>
                    </a:lnR>
                    <a:lnT>
                      <a:noFill/>
                    </a:lnT>
                    <a:lnB>
                      <a:noFill/>
                    </a:lnB>
                    <a:solidFill>
                      <a:srgbClr val="FFFFFF"/>
                    </a:solidFill>
                  </a:tcPr>
                </a:tc>
                <a:tc>
                  <a:txBody>
                    <a:bodyPr/>
                    <a:lstStyle/>
                    <a:p>
                      <a:pPr algn="r" fontAlgn="ctr"/>
                      <a:r>
                        <a:rPr lang="en-US" sz="800" dirty="0">
                          <a:effectLst/>
                        </a:rPr>
                        <a:t>0.137</a:t>
                      </a:r>
                    </a:p>
                  </a:txBody>
                  <a:tcPr marL="28817" marR="28817" marT="14408" marB="14408" anchor="ctr">
                    <a:lnL>
                      <a:noFill/>
                    </a:lnL>
                    <a:lnR>
                      <a:noFill/>
                    </a:lnR>
                    <a:lnT>
                      <a:noFill/>
                    </a:lnT>
                    <a:lnB>
                      <a:noFill/>
                    </a:lnB>
                    <a:solidFill>
                      <a:srgbClr val="FFFFFF"/>
                    </a:solidFill>
                  </a:tcPr>
                </a:tc>
                <a:extLst>
                  <a:ext uri="{0D108BD9-81ED-4DB2-BD59-A6C34878D82A}">
                    <a16:rowId xmlns:a16="http://schemas.microsoft.com/office/drawing/2014/main" val="2486003946"/>
                  </a:ext>
                </a:extLst>
              </a:tr>
            </a:tbl>
          </a:graphicData>
        </a:graphic>
      </p:graphicFrame>
      <p:graphicFrame>
        <p:nvGraphicFramePr>
          <p:cNvPr id="18" name="Table 17">
            <a:extLst>
              <a:ext uri="{FF2B5EF4-FFF2-40B4-BE49-F238E27FC236}">
                <a16:creationId xmlns:a16="http://schemas.microsoft.com/office/drawing/2014/main" id="{351896D7-7A6F-453D-A10F-3B7BF365345D}"/>
              </a:ext>
            </a:extLst>
          </p:cNvPr>
          <p:cNvGraphicFramePr>
            <a:graphicFrameLocks noGrp="1"/>
          </p:cNvGraphicFramePr>
          <p:nvPr>
            <p:extLst>
              <p:ext uri="{D42A27DB-BD31-4B8C-83A1-F6EECF244321}">
                <p14:modId xmlns:p14="http://schemas.microsoft.com/office/powerpoint/2010/main" val="1753983087"/>
              </p:ext>
            </p:extLst>
          </p:nvPr>
        </p:nvGraphicFramePr>
        <p:xfrm>
          <a:off x="109597" y="4112063"/>
          <a:ext cx="5308212" cy="1036320"/>
        </p:xfrm>
        <a:graphic>
          <a:graphicData uri="http://schemas.openxmlformats.org/drawingml/2006/table">
            <a:tbl>
              <a:tblPr/>
              <a:tblGrid>
                <a:gridCol w="1327053">
                  <a:extLst>
                    <a:ext uri="{9D8B030D-6E8A-4147-A177-3AD203B41FA5}">
                      <a16:colId xmlns:a16="http://schemas.microsoft.com/office/drawing/2014/main" val="3197822444"/>
                    </a:ext>
                  </a:extLst>
                </a:gridCol>
                <a:gridCol w="1327053">
                  <a:extLst>
                    <a:ext uri="{9D8B030D-6E8A-4147-A177-3AD203B41FA5}">
                      <a16:colId xmlns:a16="http://schemas.microsoft.com/office/drawing/2014/main" val="3673599152"/>
                    </a:ext>
                  </a:extLst>
                </a:gridCol>
                <a:gridCol w="1327053">
                  <a:extLst>
                    <a:ext uri="{9D8B030D-6E8A-4147-A177-3AD203B41FA5}">
                      <a16:colId xmlns:a16="http://schemas.microsoft.com/office/drawing/2014/main" val="3203328511"/>
                    </a:ext>
                  </a:extLst>
                </a:gridCol>
                <a:gridCol w="1327053">
                  <a:extLst>
                    <a:ext uri="{9D8B030D-6E8A-4147-A177-3AD203B41FA5}">
                      <a16:colId xmlns:a16="http://schemas.microsoft.com/office/drawing/2014/main" val="3363158369"/>
                    </a:ext>
                  </a:extLst>
                </a:gridCol>
              </a:tblGrid>
              <a:tr h="0">
                <a:tc>
                  <a:txBody>
                    <a:bodyPr/>
                    <a:lstStyle/>
                    <a:p>
                      <a:pPr algn="r" fontAlgn="ctr"/>
                      <a:r>
                        <a:rPr lang="en-US" sz="1100" b="1">
                          <a:effectLst/>
                        </a:rPr>
                        <a:t>Omnibus:</a:t>
                      </a:r>
                    </a:p>
                  </a:txBody>
                  <a:tcPr anchor="ctr">
                    <a:lnL>
                      <a:noFill/>
                    </a:lnL>
                    <a:lnR>
                      <a:noFill/>
                    </a:lnR>
                    <a:lnT>
                      <a:noFill/>
                    </a:lnT>
                    <a:lnB>
                      <a:noFill/>
                    </a:lnB>
                    <a:solidFill>
                      <a:srgbClr val="F5F5F5"/>
                    </a:solidFill>
                  </a:tcPr>
                </a:tc>
                <a:tc>
                  <a:txBody>
                    <a:bodyPr/>
                    <a:lstStyle/>
                    <a:p>
                      <a:pPr algn="r" fontAlgn="ctr"/>
                      <a:r>
                        <a:rPr lang="en-US" sz="1100">
                          <a:effectLst/>
                        </a:rPr>
                        <a:t>255.774</a:t>
                      </a:r>
                    </a:p>
                  </a:txBody>
                  <a:tcPr anchor="ctr">
                    <a:lnL>
                      <a:noFill/>
                    </a:lnL>
                    <a:lnR>
                      <a:noFill/>
                    </a:lnR>
                    <a:lnT>
                      <a:noFill/>
                    </a:lnT>
                    <a:lnB>
                      <a:noFill/>
                    </a:lnB>
                    <a:solidFill>
                      <a:srgbClr val="F5F5F5"/>
                    </a:solidFill>
                  </a:tcPr>
                </a:tc>
                <a:tc>
                  <a:txBody>
                    <a:bodyPr/>
                    <a:lstStyle/>
                    <a:p>
                      <a:pPr algn="r" fontAlgn="ctr"/>
                      <a:r>
                        <a:rPr lang="en-US" sz="1100" b="1" dirty="0">
                          <a:effectLst/>
                        </a:rPr>
                        <a:t>Durbin-Watson:</a:t>
                      </a:r>
                    </a:p>
                  </a:txBody>
                  <a:tcPr anchor="ctr">
                    <a:lnL>
                      <a:noFill/>
                    </a:lnL>
                    <a:lnR>
                      <a:noFill/>
                    </a:lnR>
                    <a:lnT>
                      <a:noFill/>
                    </a:lnT>
                    <a:lnB>
                      <a:noFill/>
                    </a:lnB>
                    <a:solidFill>
                      <a:srgbClr val="F5F5F5"/>
                    </a:solidFill>
                  </a:tcPr>
                </a:tc>
                <a:tc>
                  <a:txBody>
                    <a:bodyPr/>
                    <a:lstStyle/>
                    <a:p>
                      <a:pPr algn="r" fontAlgn="ctr"/>
                      <a:r>
                        <a:rPr lang="en-US" sz="1100">
                          <a:effectLst/>
                        </a:rPr>
                        <a:t>1.800</a:t>
                      </a:r>
                    </a:p>
                  </a:txBody>
                  <a:tcPr anchor="ctr">
                    <a:lnL>
                      <a:noFill/>
                    </a:lnL>
                    <a:lnR>
                      <a:noFill/>
                    </a:lnR>
                    <a:lnT>
                      <a:noFill/>
                    </a:lnT>
                    <a:lnB>
                      <a:noFill/>
                    </a:lnB>
                    <a:solidFill>
                      <a:srgbClr val="F5F5F5"/>
                    </a:solidFill>
                  </a:tcPr>
                </a:tc>
                <a:extLst>
                  <a:ext uri="{0D108BD9-81ED-4DB2-BD59-A6C34878D82A}">
                    <a16:rowId xmlns:a16="http://schemas.microsoft.com/office/drawing/2014/main" val="2391119904"/>
                  </a:ext>
                </a:extLst>
              </a:tr>
              <a:tr h="0">
                <a:tc>
                  <a:txBody>
                    <a:bodyPr/>
                    <a:lstStyle/>
                    <a:p>
                      <a:pPr algn="r" fontAlgn="ctr"/>
                      <a:r>
                        <a:rPr lang="en-US" sz="1100" b="1">
                          <a:effectLst/>
                        </a:rPr>
                        <a:t>Prob(Omnibus):</a:t>
                      </a:r>
                    </a:p>
                  </a:txBody>
                  <a:tcPr anchor="ctr">
                    <a:lnL>
                      <a:noFill/>
                    </a:lnL>
                    <a:lnR>
                      <a:noFill/>
                    </a:lnR>
                    <a:lnT>
                      <a:noFill/>
                    </a:lnT>
                    <a:lnB>
                      <a:noFill/>
                    </a:lnB>
                    <a:solidFill>
                      <a:srgbClr val="FFFFFF"/>
                    </a:solidFill>
                  </a:tcPr>
                </a:tc>
                <a:tc>
                  <a:txBody>
                    <a:bodyPr/>
                    <a:lstStyle/>
                    <a:p>
                      <a:pPr algn="r" fontAlgn="ctr"/>
                      <a:r>
                        <a:rPr lang="en-US" sz="1100">
                          <a:effectLst/>
                        </a:rPr>
                        <a:t>0.000</a:t>
                      </a:r>
                    </a:p>
                  </a:txBody>
                  <a:tcPr anchor="ctr">
                    <a:lnL>
                      <a:noFill/>
                    </a:lnL>
                    <a:lnR>
                      <a:noFill/>
                    </a:lnR>
                    <a:lnT>
                      <a:noFill/>
                    </a:lnT>
                    <a:lnB>
                      <a:noFill/>
                    </a:lnB>
                    <a:solidFill>
                      <a:srgbClr val="FFFFFF"/>
                    </a:solidFill>
                  </a:tcPr>
                </a:tc>
                <a:tc>
                  <a:txBody>
                    <a:bodyPr/>
                    <a:lstStyle/>
                    <a:p>
                      <a:pPr algn="r" fontAlgn="ctr"/>
                      <a:r>
                        <a:rPr lang="en-US" sz="1100" b="1">
                          <a:effectLst/>
                        </a:rPr>
                        <a:t>Jarque-Bera (JB):</a:t>
                      </a:r>
                    </a:p>
                  </a:txBody>
                  <a:tcPr anchor="ctr">
                    <a:lnL>
                      <a:noFill/>
                    </a:lnL>
                    <a:lnR>
                      <a:noFill/>
                    </a:lnR>
                    <a:lnT>
                      <a:noFill/>
                    </a:lnT>
                    <a:lnB>
                      <a:noFill/>
                    </a:lnB>
                    <a:solidFill>
                      <a:srgbClr val="FFFFFF"/>
                    </a:solidFill>
                  </a:tcPr>
                </a:tc>
                <a:tc>
                  <a:txBody>
                    <a:bodyPr/>
                    <a:lstStyle/>
                    <a:p>
                      <a:pPr algn="r" fontAlgn="ctr"/>
                      <a:r>
                        <a:rPr lang="en-US" sz="1100">
                          <a:effectLst/>
                        </a:rPr>
                        <a:t>1265.318</a:t>
                      </a:r>
                    </a:p>
                  </a:txBody>
                  <a:tcPr anchor="ctr">
                    <a:lnL>
                      <a:noFill/>
                    </a:lnL>
                    <a:lnR>
                      <a:noFill/>
                    </a:lnR>
                    <a:lnT>
                      <a:noFill/>
                    </a:lnT>
                    <a:lnB>
                      <a:noFill/>
                    </a:lnB>
                    <a:solidFill>
                      <a:srgbClr val="FFFFFF"/>
                    </a:solidFill>
                  </a:tcPr>
                </a:tc>
                <a:extLst>
                  <a:ext uri="{0D108BD9-81ED-4DB2-BD59-A6C34878D82A}">
                    <a16:rowId xmlns:a16="http://schemas.microsoft.com/office/drawing/2014/main" val="1727537140"/>
                  </a:ext>
                </a:extLst>
              </a:tr>
              <a:tr h="0">
                <a:tc>
                  <a:txBody>
                    <a:bodyPr/>
                    <a:lstStyle/>
                    <a:p>
                      <a:pPr algn="r" fontAlgn="ctr"/>
                      <a:r>
                        <a:rPr lang="en-US" sz="1100" b="1">
                          <a:effectLst/>
                        </a:rPr>
                        <a:t>Skew:</a:t>
                      </a:r>
                    </a:p>
                  </a:txBody>
                  <a:tcPr anchor="ctr">
                    <a:lnL>
                      <a:noFill/>
                    </a:lnL>
                    <a:lnR>
                      <a:noFill/>
                    </a:lnR>
                    <a:lnT>
                      <a:noFill/>
                    </a:lnT>
                    <a:lnB>
                      <a:noFill/>
                    </a:lnB>
                    <a:solidFill>
                      <a:srgbClr val="F5F5F5"/>
                    </a:solidFill>
                  </a:tcPr>
                </a:tc>
                <a:tc>
                  <a:txBody>
                    <a:bodyPr/>
                    <a:lstStyle/>
                    <a:p>
                      <a:pPr algn="r" fontAlgn="ctr"/>
                      <a:r>
                        <a:rPr lang="en-US" sz="1100">
                          <a:effectLst/>
                        </a:rPr>
                        <a:t>0.092</a:t>
                      </a:r>
                    </a:p>
                  </a:txBody>
                  <a:tcPr anchor="ctr">
                    <a:lnL>
                      <a:noFill/>
                    </a:lnL>
                    <a:lnR>
                      <a:noFill/>
                    </a:lnR>
                    <a:lnT>
                      <a:noFill/>
                    </a:lnT>
                    <a:lnB>
                      <a:noFill/>
                    </a:lnB>
                    <a:solidFill>
                      <a:srgbClr val="F5F5F5"/>
                    </a:solidFill>
                  </a:tcPr>
                </a:tc>
                <a:tc>
                  <a:txBody>
                    <a:bodyPr/>
                    <a:lstStyle/>
                    <a:p>
                      <a:pPr algn="r" fontAlgn="ctr"/>
                      <a:r>
                        <a:rPr lang="en-US" sz="1100" b="1">
                          <a:effectLst/>
                        </a:rPr>
                        <a:t>Prob(JB):</a:t>
                      </a:r>
                    </a:p>
                  </a:txBody>
                  <a:tcPr anchor="ctr">
                    <a:lnL>
                      <a:noFill/>
                    </a:lnL>
                    <a:lnR>
                      <a:noFill/>
                    </a:lnR>
                    <a:lnT>
                      <a:noFill/>
                    </a:lnT>
                    <a:lnB>
                      <a:noFill/>
                    </a:lnB>
                    <a:solidFill>
                      <a:srgbClr val="F5F5F5"/>
                    </a:solidFill>
                  </a:tcPr>
                </a:tc>
                <a:tc>
                  <a:txBody>
                    <a:bodyPr/>
                    <a:lstStyle/>
                    <a:p>
                      <a:pPr algn="r" fontAlgn="ctr"/>
                      <a:r>
                        <a:rPr lang="en-US" sz="1100">
                          <a:effectLst/>
                        </a:rPr>
                        <a:t>1.74e-275</a:t>
                      </a:r>
                    </a:p>
                  </a:txBody>
                  <a:tcPr anchor="ctr">
                    <a:lnL>
                      <a:noFill/>
                    </a:lnL>
                    <a:lnR>
                      <a:noFill/>
                    </a:lnR>
                    <a:lnT>
                      <a:noFill/>
                    </a:lnT>
                    <a:lnB>
                      <a:noFill/>
                    </a:lnB>
                    <a:solidFill>
                      <a:srgbClr val="F5F5F5"/>
                    </a:solidFill>
                  </a:tcPr>
                </a:tc>
                <a:extLst>
                  <a:ext uri="{0D108BD9-81ED-4DB2-BD59-A6C34878D82A}">
                    <a16:rowId xmlns:a16="http://schemas.microsoft.com/office/drawing/2014/main" val="2916765737"/>
                  </a:ext>
                </a:extLst>
              </a:tr>
              <a:tr h="0">
                <a:tc>
                  <a:txBody>
                    <a:bodyPr/>
                    <a:lstStyle/>
                    <a:p>
                      <a:pPr algn="r" fontAlgn="ctr"/>
                      <a:r>
                        <a:rPr lang="en-US" sz="1100" b="1">
                          <a:effectLst/>
                        </a:rPr>
                        <a:t>Kurtosis:</a:t>
                      </a:r>
                    </a:p>
                  </a:txBody>
                  <a:tcPr anchor="ctr">
                    <a:lnL>
                      <a:noFill/>
                    </a:lnL>
                    <a:lnR>
                      <a:noFill/>
                    </a:lnR>
                    <a:lnT>
                      <a:noFill/>
                    </a:lnT>
                    <a:lnB>
                      <a:noFill/>
                    </a:lnB>
                    <a:solidFill>
                      <a:srgbClr val="FFFFFF"/>
                    </a:solidFill>
                  </a:tcPr>
                </a:tc>
                <a:tc>
                  <a:txBody>
                    <a:bodyPr/>
                    <a:lstStyle/>
                    <a:p>
                      <a:pPr algn="r" fontAlgn="ctr"/>
                      <a:r>
                        <a:rPr lang="en-US" sz="1100">
                          <a:effectLst/>
                        </a:rPr>
                        <a:t>5.892</a:t>
                      </a:r>
                    </a:p>
                  </a:txBody>
                  <a:tcPr anchor="ctr">
                    <a:lnL>
                      <a:noFill/>
                    </a:lnL>
                    <a:lnR>
                      <a:noFill/>
                    </a:lnR>
                    <a:lnT>
                      <a:noFill/>
                    </a:lnT>
                    <a:lnB>
                      <a:noFill/>
                    </a:lnB>
                    <a:solidFill>
                      <a:srgbClr val="FFFFFF"/>
                    </a:solidFill>
                  </a:tcPr>
                </a:tc>
                <a:tc>
                  <a:txBody>
                    <a:bodyPr/>
                    <a:lstStyle/>
                    <a:p>
                      <a:pPr algn="r" fontAlgn="ctr"/>
                      <a:r>
                        <a:rPr lang="en-US" sz="1100" b="1">
                          <a:effectLst/>
                        </a:rPr>
                        <a:t>Cond. No.</a:t>
                      </a:r>
                    </a:p>
                  </a:txBody>
                  <a:tcPr anchor="ctr">
                    <a:lnL>
                      <a:noFill/>
                    </a:lnL>
                    <a:lnR>
                      <a:noFill/>
                    </a:lnR>
                    <a:lnT>
                      <a:noFill/>
                    </a:lnT>
                    <a:lnB>
                      <a:noFill/>
                    </a:lnB>
                    <a:solidFill>
                      <a:srgbClr val="FFFFFF"/>
                    </a:solidFill>
                  </a:tcPr>
                </a:tc>
                <a:tc>
                  <a:txBody>
                    <a:bodyPr/>
                    <a:lstStyle/>
                    <a:p>
                      <a:pPr algn="r" fontAlgn="ctr"/>
                      <a:r>
                        <a:rPr lang="en-US" sz="1100" dirty="0">
                          <a:effectLst/>
                        </a:rPr>
                        <a:t>756.</a:t>
                      </a:r>
                    </a:p>
                  </a:txBody>
                  <a:tcPr anchor="ctr">
                    <a:lnL>
                      <a:noFill/>
                    </a:lnL>
                    <a:lnR>
                      <a:noFill/>
                    </a:lnR>
                    <a:lnT>
                      <a:noFill/>
                    </a:lnT>
                    <a:lnB>
                      <a:noFill/>
                    </a:lnB>
                    <a:solidFill>
                      <a:srgbClr val="FFFFFF"/>
                    </a:solidFill>
                  </a:tcPr>
                </a:tc>
                <a:extLst>
                  <a:ext uri="{0D108BD9-81ED-4DB2-BD59-A6C34878D82A}">
                    <a16:rowId xmlns:a16="http://schemas.microsoft.com/office/drawing/2014/main" val="2795411269"/>
                  </a:ext>
                </a:extLst>
              </a:tr>
            </a:tbl>
          </a:graphicData>
        </a:graphic>
      </p:graphicFrame>
      <p:sp>
        <p:nvSpPr>
          <p:cNvPr id="19" name="Rectangle 2">
            <a:extLst>
              <a:ext uri="{FF2B5EF4-FFF2-40B4-BE49-F238E27FC236}">
                <a16:creationId xmlns:a16="http://schemas.microsoft.com/office/drawing/2014/main" id="{5B7A3781-2E7B-4250-A3F1-F623CF9662EE}"/>
              </a:ext>
            </a:extLst>
          </p:cNvPr>
          <p:cNvSpPr>
            <a:spLocks noChangeArrowheads="1"/>
          </p:cNvSpPr>
          <p:nvPr/>
        </p:nvSpPr>
        <p:spPr bwMode="auto">
          <a:xfrm>
            <a:off x="838200" y="3270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1784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EBDB-C866-433B-806C-D61548B0BA2B}"/>
              </a:ext>
            </a:extLst>
          </p:cNvPr>
          <p:cNvSpPr>
            <a:spLocks noGrp="1"/>
          </p:cNvSpPr>
          <p:nvPr>
            <p:ph type="title"/>
          </p:nvPr>
        </p:nvSpPr>
        <p:spPr>
          <a:xfrm>
            <a:off x="274203" y="98931"/>
            <a:ext cx="11070071" cy="977202"/>
          </a:xfrm>
        </p:spPr>
        <p:txBody>
          <a:bodyPr/>
          <a:lstStyle/>
          <a:p>
            <a:r>
              <a:rPr lang="en-US" sz="3600" dirty="0">
                <a:latin typeface="+mn-lt"/>
              </a:rPr>
              <a:t>Multiple Regression Results</a:t>
            </a:r>
            <a:br>
              <a:rPr lang="en-US" dirty="0"/>
            </a:br>
            <a:endParaRPr lang="en-US" sz="2800" dirty="0"/>
          </a:p>
        </p:txBody>
      </p:sp>
      <p:sp>
        <p:nvSpPr>
          <p:cNvPr id="12" name="Rectangle 2">
            <a:extLst>
              <a:ext uri="{FF2B5EF4-FFF2-40B4-BE49-F238E27FC236}">
                <a16:creationId xmlns:a16="http://schemas.microsoft.com/office/drawing/2014/main" id="{D8FF3C6C-BEF1-49E0-85A2-D9CD5698500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4">
            <a:extLst>
              <a:ext uri="{FF2B5EF4-FFF2-40B4-BE49-F238E27FC236}">
                <a16:creationId xmlns:a16="http://schemas.microsoft.com/office/drawing/2014/main" id="{B362D2E5-0150-4321-9552-C6F63466FE83}"/>
              </a:ext>
            </a:extLst>
          </p:cNvPr>
          <p:cNvSpPr>
            <a:spLocks noChangeArrowheads="1"/>
          </p:cNvSpPr>
          <p:nvPr/>
        </p:nvSpPr>
        <p:spPr bwMode="auto">
          <a:xfrm>
            <a:off x="838200" y="3270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E295E081-ACB1-4BB0-B9B3-F2C1B74F90A7}"/>
              </a:ext>
            </a:extLst>
          </p:cNvPr>
          <p:cNvSpPr txBox="1"/>
          <p:nvPr/>
        </p:nvSpPr>
        <p:spPr>
          <a:xfrm>
            <a:off x="28575" y="629363"/>
            <a:ext cx="11808200" cy="553998"/>
          </a:xfrm>
          <a:prstGeom prst="rect">
            <a:avLst/>
          </a:prstGeom>
          <a:noFill/>
        </p:spPr>
        <p:txBody>
          <a:bodyPr wrap="square" rtlCol="0">
            <a:spAutoFit/>
          </a:bodyPr>
          <a:lstStyle/>
          <a:p>
            <a:r>
              <a:rPr lang="en-US" dirty="0"/>
              <a:t>Model 6: log Data</a:t>
            </a:r>
          </a:p>
          <a:p>
            <a:r>
              <a:rPr lang="en-US" sz="1200" dirty="0">
                <a:latin typeface="+mj-lt"/>
              </a:rPr>
              <a:t>Formula: </a:t>
            </a:r>
            <a:r>
              <a:rPr lang="en-US" sz="1100" dirty="0">
                <a:latin typeface="+mj-lt"/>
              </a:rPr>
              <a:t>'np.log(COMPS_TOTAL)~np.log(IS_TOTAL_COUNT)+np.log(IS_SALARY)+np.log(NIS_SALARY)+HDEGOFR1+OBEREG'</a:t>
            </a:r>
            <a:endParaRPr lang="en-US" sz="1200" dirty="0">
              <a:latin typeface="+mj-lt"/>
            </a:endParaRPr>
          </a:p>
        </p:txBody>
      </p:sp>
      <p:sp>
        <p:nvSpPr>
          <p:cNvPr id="7" name="Rectangle 1">
            <a:extLst>
              <a:ext uri="{FF2B5EF4-FFF2-40B4-BE49-F238E27FC236}">
                <a16:creationId xmlns:a16="http://schemas.microsoft.com/office/drawing/2014/main" id="{E133175C-164F-4480-BAA4-5D79858E2B40}"/>
              </a:ext>
            </a:extLst>
          </p:cNvPr>
          <p:cNvSpPr>
            <a:spLocks noChangeArrowheads="1"/>
          </p:cNvSpPr>
          <p:nvPr/>
        </p:nvSpPr>
        <p:spPr bwMode="auto">
          <a:xfrm>
            <a:off x="838200" y="3270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
            <a:extLst>
              <a:ext uri="{FF2B5EF4-FFF2-40B4-BE49-F238E27FC236}">
                <a16:creationId xmlns:a16="http://schemas.microsoft.com/office/drawing/2014/main" id="{7D89D756-D713-444D-B75D-101F1BDEB917}"/>
              </a:ext>
            </a:extLst>
          </p:cNvPr>
          <p:cNvSpPr>
            <a:spLocks noChangeArrowheads="1"/>
          </p:cNvSpPr>
          <p:nvPr/>
        </p:nvSpPr>
        <p:spPr bwMode="auto">
          <a:xfrm>
            <a:off x="838200" y="3270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BD01E56C-652E-4A48-B33F-0FE3EC5AD31B}"/>
              </a:ext>
            </a:extLst>
          </p:cNvPr>
          <p:cNvSpPr>
            <a:spLocks noChangeArrowheads="1"/>
          </p:cNvSpPr>
          <p:nvPr/>
        </p:nvSpPr>
        <p:spPr bwMode="auto">
          <a:xfrm flipV="1">
            <a:off x="7630491" y="522891"/>
            <a:ext cx="57426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2">
            <a:extLst>
              <a:ext uri="{FF2B5EF4-FFF2-40B4-BE49-F238E27FC236}">
                <a16:creationId xmlns:a16="http://schemas.microsoft.com/office/drawing/2014/main" id="{5B7A3781-2E7B-4250-A3F1-F623CF9662EE}"/>
              </a:ext>
            </a:extLst>
          </p:cNvPr>
          <p:cNvSpPr>
            <a:spLocks noChangeArrowheads="1"/>
          </p:cNvSpPr>
          <p:nvPr/>
        </p:nvSpPr>
        <p:spPr bwMode="auto">
          <a:xfrm>
            <a:off x="838200" y="3270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F82BA007-2E61-4C4C-94DA-E098B28C4D80}"/>
              </a:ext>
            </a:extLst>
          </p:cNvPr>
          <p:cNvGraphicFramePr>
            <a:graphicFrameLocks noGrp="1"/>
          </p:cNvGraphicFramePr>
          <p:nvPr>
            <p:extLst>
              <p:ext uri="{D42A27DB-BD31-4B8C-83A1-F6EECF244321}">
                <p14:modId xmlns:p14="http://schemas.microsoft.com/office/powerpoint/2010/main" val="3370580679"/>
              </p:ext>
            </p:extLst>
          </p:nvPr>
        </p:nvGraphicFramePr>
        <p:xfrm>
          <a:off x="124837" y="1289833"/>
          <a:ext cx="5308212" cy="2758440"/>
        </p:xfrm>
        <a:graphic>
          <a:graphicData uri="http://schemas.openxmlformats.org/drawingml/2006/table">
            <a:tbl>
              <a:tblPr/>
              <a:tblGrid>
                <a:gridCol w="1327053">
                  <a:extLst>
                    <a:ext uri="{9D8B030D-6E8A-4147-A177-3AD203B41FA5}">
                      <a16:colId xmlns:a16="http://schemas.microsoft.com/office/drawing/2014/main" val="1285754679"/>
                    </a:ext>
                  </a:extLst>
                </a:gridCol>
                <a:gridCol w="1327053">
                  <a:extLst>
                    <a:ext uri="{9D8B030D-6E8A-4147-A177-3AD203B41FA5}">
                      <a16:colId xmlns:a16="http://schemas.microsoft.com/office/drawing/2014/main" val="3269169369"/>
                    </a:ext>
                  </a:extLst>
                </a:gridCol>
                <a:gridCol w="1327053">
                  <a:extLst>
                    <a:ext uri="{9D8B030D-6E8A-4147-A177-3AD203B41FA5}">
                      <a16:colId xmlns:a16="http://schemas.microsoft.com/office/drawing/2014/main" val="4024329332"/>
                    </a:ext>
                  </a:extLst>
                </a:gridCol>
                <a:gridCol w="1327053">
                  <a:extLst>
                    <a:ext uri="{9D8B030D-6E8A-4147-A177-3AD203B41FA5}">
                      <a16:colId xmlns:a16="http://schemas.microsoft.com/office/drawing/2014/main" val="1719817899"/>
                    </a:ext>
                  </a:extLst>
                </a:gridCol>
              </a:tblGrid>
              <a:tr h="0">
                <a:tc gridSpan="4">
                  <a:txBody>
                    <a:bodyPr/>
                    <a:lstStyle/>
                    <a:p>
                      <a:r>
                        <a:rPr lang="en-US" sz="1100"/>
                        <a:t>OLS Regression Results</a:t>
                      </a:r>
                    </a:p>
                  </a:txBody>
                  <a:tcPr anchor="c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92922803"/>
                  </a:ext>
                </a:extLst>
              </a:tr>
              <a:tr h="0">
                <a:tc>
                  <a:txBody>
                    <a:bodyPr/>
                    <a:lstStyle/>
                    <a:p>
                      <a:pPr algn="r" fontAlgn="ctr"/>
                      <a:r>
                        <a:rPr lang="en-US" sz="1100" b="1">
                          <a:effectLst/>
                        </a:rPr>
                        <a:t>Dep. Variable:</a:t>
                      </a:r>
                    </a:p>
                  </a:txBody>
                  <a:tcPr anchor="ctr">
                    <a:lnL>
                      <a:noFill/>
                    </a:lnL>
                    <a:lnR>
                      <a:noFill/>
                    </a:lnR>
                    <a:lnB>
                      <a:noFill/>
                    </a:lnB>
                    <a:solidFill>
                      <a:srgbClr val="F5F5F5"/>
                    </a:solidFill>
                  </a:tcPr>
                </a:tc>
                <a:tc>
                  <a:txBody>
                    <a:bodyPr/>
                    <a:lstStyle/>
                    <a:p>
                      <a:pPr algn="r" fontAlgn="ctr"/>
                      <a:r>
                        <a:rPr lang="en-US" sz="1100" dirty="0">
                          <a:effectLst/>
                        </a:rPr>
                        <a:t>np.log(COMPS_TOTAL)</a:t>
                      </a:r>
                    </a:p>
                  </a:txBody>
                  <a:tcPr anchor="ctr">
                    <a:lnL>
                      <a:noFill/>
                    </a:lnL>
                    <a:lnR>
                      <a:noFill/>
                    </a:lnR>
                    <a:lnT>
                      <a:noFill/>
                    </a:lnT>
                    <a:lnB>
                      <a:noFill/>
                    </a:lnB>
                    <a:solidFill>
                      <a:srgbClr val="F5F5F5"/>
                    </a:solidFill>
                  </a:tcPr>
                </a:tc>
                <a:tc>
                  <a:txBody>
                    <a:bodyPr/>
                    <a:lstStyle/>
                    <a:p>
                      <a:pPr algn="r" fontAlgn="ctr"/>
                      <a:r>
                        <a:rPr lang="en-US" sz="1100" b="1">
                          <a:effectLst/>
                        </a:rPr>
                        <a:t>R-squared:</a:t>
                      </a:r>
                    </a:p>
                  </a:txBody>
                  <a:tcPr anchor="ctr">
                    <a:lnL>
                      <a:noFill/>
                    </a:lnL>
                    <a:lnR>
                      <a:noFill/>
                    </a:lnR>
                    <a:lnT>
                      <a:noFill/>
                    </a:lnT>
                    <a:lnB>
                      <a:noFill/>
                    </a:lnB>
                    <a:solidFill>
                      <a:srgbClr val="F5F5F5"/>
                    </a:solidFill>
                  </a:tcPr>
                </a:tc>
                <a:tc>
                  <a:txBody>
                    <a:bodyPr/>
                    <a:lstStyle/>
                    <a:p>
                      <a:pPr algn="r" fontAlgn="ctr"/>
                      <a:r>
                        <a:rPr lang="en-US" sz="1100">
                          <a:effectLst/>
                        </a:rPr>
                        <a:t>0.803</a:t>
                      </a:r>
                    </a:p>
                  </a:txBody>
                  <a:tcPr anchor="ctr">
                    <a:lnL>
                      <a:noFill/>
                    </a:lnL>
                    <a:lnR>
                      <a:noFill/>
                    </a:lnR>
                    <a:lnT>
                      <a:noFill/>
                    </a:lnT>
                    <a:lnB>
                      <a:noFill/>
                    </a:lnB>
                    <a:solidFill>
                      <a:srgbClr val="F5F5F5"/>
                    </a:solidFill>
                  </a:tcPr>
                </a:tc>
                <a:extLst>
                  <a:ext uri="{0D108BD9-81ED-4DB2-BD59-A6C34878D82A}">
                    <a16:rowId xmlns:a16="http://schemas.microsoft.com/office/drawing/2014/main" val="3536831860"/>
                  </a:ext>
                </a:extLst>
              </a:tr>
              <a:tr h="0">
                <a:tc>
                  <a:txBody>
                    <a:bodyPr/>
                    <a:lstStyle/>
                    <a:p>
                      <a:pPr algn="r" fontAlgn="ctr"/>
                      <a:r>
                        <a:rPr lang="en-US" sz="1100" b="1">
                          <a:effectLst/>
                        </a:rPr>
                        <a:t>Model:</a:t>
                      </a:r>
                    </a:p>
                  </a:txBody>
                  <a:tcPr anchor="ctr">
                    <a:lnL>
                      <a:noFill/>
                    </a:lnL>
                    <a:lnR>
                      <a:noFill/>
                    </a:lnR>
                    <a:lnT>
                      <a:noFill/>
                    </a:lnT>
                    <a:lnB>
                      <a:noFill/>
                    </a:lnB>
                    <a:solidFill>
                      <a:srgbClr val="FFFFFF"/>
                    </a:solidFill>
                  </a:tcPr>
                </a:tc>
                <a:tc>
                  <a:txBody>
                    <a:bodyPr/>
                    <a:lstStyle/>
                    <a:p>
                      <a:pPr algn="r" fontAlgn="ctr"/>
                      <a:r>
                        <a:rPr lang="en-US" sz="1100">
                          <a:effectLst/>
                        </a:rPr>
                        <a:t>OLS</a:t>
                      </a:r>
                    </a:p>
                  </a:txBody>
                  <a:tcPr anchor="ctr">
                    <a:lnL>
                      <a:noFill/>
                    </a:lnL>
                    <a:lnR>
                      <a:noFill/>
                    </a:lnR>
                    <a:lnT>
                      <a:noFill/>
                    </a:lnT>
                    <a:lnB>
                      <a:noFill/>
                    </a:lnB>
                    <a:solidFill>
                      <a:srgbClr val="FFFFFF"/>
                    </a:solidFill>
                  </a:tcPr>
                </a:tc>
                <a:tc>
                  <a:txBody>
                    <a:bodyPr/>
                    <a:lstStyle/>
                    <a:p>
                      <a:pPr algn="r" fontAlgn="ctr"/>
                      <a:r>
                        <a:rPr lang="en-US" sz="1100" b="1">
                          <a:effectLst/>
                        </a:rPr>
                        <a:t>Adj. R-squared:</a:t>
                      </a:r>
                    </a:p>
                  </a:txBody>
                  <a:tcPr anchor="ctr">
                    <a:lnL>
                      <a:noFill/>
                    </a:lnL>
                    <a:lnR>
                      <a:noFill/>
                    </a:lnR>
                    <a:lnT>
                      <a:noFill/>
                    </a:lnT>
                    <a:lnB>
                      <a:noFill/>
                    </a:lnB>
                    <a:solidFill>
                      <a:srgbClr val="FFFFFF"/>
                    </a:solidFill>
                  </a:tcPr>
                </a:tc>
                <a:tc>
                  <a:txBody>
                    <a:bodyPr/>
                    <a:lstStyle/>
                    <a:p>
                      <a:pPr algn="r" fontAlgn="ctr"/>
                      <a:r>
                        <a:rPr lang="en-US" sz="1100">
                          <a:effectLst/>
                        </a:rPr>
                        <a:t>0.802</a:t>
                      </a:r>
                    </a:p>
                  </a:txBody>
                  <a:tcPr anchor="ctr">
                    <a:lnL>
                      <a:noFill/>
                    </a:lnL>
                    <a:lnR>
                      <a:noFill/>
                    </a:lnR>
                    <a:lnT>
                      <a:noFill/>
                    </a:lnT>
                    <a:lnB>
                      <a:noFill/>
                    </a:lnB>
                    <a:solidFill>
                      <a:srgbClr val="FFFFFF"/>
                    </a:solidFill>
                  </a:tcPr>
                </a:tc>
                <a:extLst>
                  <a:ext uri="{0D108BD9-81ED-4DB2-BD59-A6C34878D82A}">
                    <a16:rowId xmlns:a16="http://schemas.microsoft.com/office/drawing/2014/main" val="3987877896"/>
                  </a:ext>
                </a:extLst>
              </a:tr>
              <a:tr h="0">
                <a:tc>
                  <a:txBody>
                    <a:bodyPr/>
                    <a:lstStyle/>
                    <a:p>
                      <a:pPr algn="r" fontAlgn="ctr"/>
                      <a:r>
                        <a:rPr lang="en-US" sz="1100" b="1">
                          <a:effectLst/>
                        </a:rPr>
                        <a:t>Method:</a:t>
                      </a:r>
                    </a:p>
                  </a:txBody>
                  <a:tcPr anchor="ctr">
                    <a:lnL>
                      <a:noFill/>
                    </a:lnL>
                    <a:lnR>
                      <a:noFill/>
                    </a:lnR>
                    <a:lnT>
                      <a:noFill/>
                    </a:lnT>
                    <a:lnB>
                      <a:noFill/>
                    </a:lnB>
                    <a:solidFill>
                      <a:srgbClr val="F5F5F5"/>
                    </a:solidFill>
                  </a:tcPr>
                </a:tc>
                <a:tc>
                  <a:txBody>
                    <a:bodyPr/>
                    <a:lstStyle/>
                    <a:p>
                      <a:pPr algn="r" fontAlgn="ctr"/>
                      <a:r>
                        <a:rPr lang="en-US" sz="1100">
                          <a:effectLst/>
                        </a:rPr>
                        <a:t>Least Squares</a:t>
                      </a:r>
                    </a:p>
                  </a:txBody>
                  <a:tcPr anchor="ctr">
                    <a:lnL>
                      <a:noFill/>
                    </a:lnL>
                    <a:lnR>
                      <a:noFill/>
                    </a:lnR>
                    <a:lnT>
                      <a:noFill/>
                    </a:lnT>
                    <a:lnB>
                      <a:noFill/>
                    </a:lnB>
                    <a:solidFill>
                      <a:srgbClr val="F5F5F5"/>
                    </a:solidFill>
                  </a:tcPr>
                </a:tc>
                <a:tc>
                  <a:txBody>
                    <a:bodyPr/>
                    <a:lstStyle/>
                    <a:p>
                      <a:pPr algn="r" fontAlgn="ctr"/>
                      <a:r>
                        <a:rPr lang="en-US" sz="1100" b="1">
                          <a:effectLst/>
                        </a:rPr>
                        <a:t>F-statistic:</a:t>
                      </a:r>
                    </a:p>
                  </a:txBody>
                  <a:tcPr anchor="ctr">
                    <a:lnL>
                      <a:noFill/>
                    </a:lnL>
                    <a:lnR>
                      <a:noFill/>
                    </a:lnR>
                    <a:lnT>
                      <a:noFill/>
                    </a:lnT>
                    <a:lnB>
                      <a:noFill/>
                    </a:lnB>
                    <a:solidFill>
                      <a:srgbClr val="F5F5F5"/>
                    </a:solidFill>
                  </a:tcPr>
                </a:tc>
                <a:tc>
                  <a:txBody>
                    <a:bodyPr/>
                    <a:lstStyle/>
                    <a:p>
                      <a:pPr algn="r" fontAlgn="ctr"/>
                      <a:r>
                        <a:rPr lang="en-US" sz="1100">
                          <a:effectLst/>
                        </a:rPr>
                        <a:t>933.5</a:t>
                      </a:r>
                    </a:p>
                  </a:txBody>
                  <a:tcPr anchor="ctr">
                    <a:lnL>
                      <a:noFill/>
                    </a:lnL>
                    <a:lnR>
                      <a:noFill/>
                    </a:lnR>
                    <a:lnT>
                      <a:noFill/>
                    </a:lnT>
                    <a:lnB>
                      <a:noFill/>
                    </a:lnB>
                    <a:solidFill>
                      <a:srgbClr val="F5F5F5"/>
                    </a:solidFill>
                  </a:tcPr>
                </a:tc>
                <a:extLst>
                  <a:ext uri="{0D108BD9-81ED-4DB2-BD59-A6C34878D82A}">
                    <a16:rowId xmlns:a16="http://schemas.microsoft.com/office/drawing/2014/main" val="3168460916"/>
                  </a:ext>
                </a:extLst>
              </a:tr>
              <a:tr h="0">
                <a:tc>
                  <a:txBody>
                    <a:bodyPr/>
                    <a:lstStyle/>
                    <a:p>
                      <a:pPr algn="r" fontAlgn="ctr"/>
                      <a:r>
                        <a:rPr lang="en-US" sz="1100" b="1">
                          <a:effectLst/>
                        </a:rPr>
                        <a:t>Date:</a:t>
                      </a:r>
                    </a:p>
                  </a:txBody>
                  <a:tcPr anchor="ctr">
                    <a:lnL>
                      <a:noFill/>
                    </a:lnL>
                    <a:lnR>
                      <a:noFill/>
                    </a:lnR>
                    <a:lnT>
                      <a:noFill/>
                    </a:lnT>
                    <a:lnB>
                      <a:noFill/>
                    </a:lnB>
                    <a:solidFill>
                      <a:srgbClr val="FFFFFF"/>
                    </a:solidFill>
                  </a:tcPr>
                </a:tc>
                <a:tc>
                  <a:txBody>
                    <a:bodyPr/>
                    <a:lstStyle/>
                    <a:p>
                      <a:pPr algn="r" fontAlgn="ctr"/>
                      <a:r>
                        <a:rPr lang="en-US" sz="1100">
                          <a:effectLst/>
                        </a:rPr>
                        <a:t>Mon, 01 Mar 2021</a:t>
                      </a:r>
                    </a:p>
                  </a:txBody>
                  <a:tcPr anchor="ctr">
                    <a:lnL>
                      <a:noFill/>
                    </a:lnL>
                    <a:lnR>
                      <a:noFill/>
                    </a:lnR>
                    <a:lnT>
                      <a:noFill/>
                    </a:lnT>
                    <a:lnB>
                      <a:noFill/>
                    </a:lnB>
                    <a:solidFill>
                      <a:srgbClr val="FFFFFF"/>
                    </a:solidFill>
                  </a:tcPr>
                </a:tc>
                <a:tc>
                  <a:txBody>
                    <a:bodyPr/>
                    <a:lstStyle/>
                    <a:p>
                      <a:pPr algn="r" fontAlgn="ctr"/>
                      <a:r>
                        <a:rPr lang="en-US" sz="1100" b="1">
                          <a:effectLst/>
                        </a:rPr>
                        <a:t>Prob (F-statistic):</a:t>
                      </a:r>
                    </a:p>
                  </a:txBody>
                  <a:tcPr anchor="ctr">
                    <a:lnL>
                      <a:noFill/>
                    </a:lnL>
                    <a:lnR>
                      <a:noFill/>
                    </a:lnR>
                    <a:lnT>
                      <a:noFill/>
                    </a:lnT>
                    <a:lnB>
                      <a:noFill/>
                    </a:lnB>
                    <a:solidFill>
                      <a:srgbClr val="FFFFFF"/>
                    </a:solidFill>
                  </a:tcPr>
                </a:tc>
                <a:tc>
                  <a:txBody>
                    <a:bodyPr/>
                    <a:lstStyle/>
                    <a:p>
                      <a:pPr algn="r" fontAlgn="ctr"/>
                      <a:r>
                        <a:rPr lang="en-US" sz="1100">
                          <a:effectLst/>
                        </a:rPr>
                        <a:t>0.00</a:t>
                      </a:r>
                    </a:p>
                  </a:txBody>
                  <a:tcPr anchor="ctr">
                    <a:lnL>
                      <a:noFill/>
                    </a:lnL>
                    <a:lnR>
                      <a:noFill/>
                    </a:lnR>
                    <a:lnT>
                      <a:noFill/>
                    </a:lnT>
                    <a:lnB>
                      <a:noFill/>
                    </a:lnB>
                    <a:solidFill>
                      <a:srgbClr val="FFFFFF"/>
                    </a:solidFill>
                  </a:tcPr>
                </a:tc>
                <a:extLst>
                  <a:ext uri="{0D108BD9-81ED-4DB2-BD59-A6C34878D82A}">
                    <a16:rowId xmlns:a16="http://schemas.microsoft.com/office/drawing/2014/main" val="1353066382"/>
                  </a:ext>
                </a:extLst>
              </a:tr>
              <a:tr h="0">
                <a:tc>
                  <a:txBody>
                    <a:bodyPr/>
                    <a:lstStyle/>
                    <a:p>
                      <a:pPr algn="r" fontAlgn="ctr"/>
                      <a:r>
                        <a:rPr lang="en-US" sz="1100" b="1">
                          <a:effectLst/>
                        </a:rPr>
                        <a:t>Time:</a:t>
                      </a:r>
                    </a:p>
                  </a:txBody>
                  <a:tcPr anchor="ctr">
                    <a:lnL>
                      <a:noFill/>
                    </a:lnL>
                    <a:lnR>
                      <a:noFill/>
                    </a:lnR>
                    <a:lnT>
                      <a:noFill/>
                    </a:lnT>
                    <a:lnB>
                      <a:noFill/>
                    </a:lnB>
                    <a:solidFill>
                      <a:srgbClr val="F5F5F5"/>
                    </a:solidFill>
                  </a:tcPr>
                </a:tc>
                <a:tc>
                  <a:txBody>
                    <a:bodyPr/>
                    <a:lstStyle/>
                    <a:p>
                      <a:pPr algn="r" fontAlgn="ctr"/>
                      <a:r>
                        <a:rPr lang="en-US" sz="1100">
                          <a:effectLst/>
                        </a:rPr>
                        <a:t>16:24:41</a:t>
                      </a:r>
                    </a:p>
                  </a:txBody>
                  <a:tcPr anchor="ctr">
                    <a:lnL>
                      <a:noFill/>
                    </a:lnL>
                    <a:lnR>
                      <a:noFill/>
                    </a:lnR>
                    <a:lnT>
                      <a:noFill/>
                    </a:lnT>
                    <a:lnB>
                      <a:noFill/>
                    </a:lnB>
                    <a:solidFill>
                      <a:srgbClr val="F5F5F5"/>
                    </a:solidFill>
                  </a:tcPr>
                </a:tc>
                <a:tc>
                  <a:txBody>
                    <a:bodyPr/>
                    <a:lstStyle/>
                    <a:p>
                      <a:pPr algn="r" fontAlgn="ctr"/>
                      <a:r>
                        <a:rPr lang="en-US" sz="1100" b="1">
                          <a:effectLst/>
                        </a:rPr>
                        <a:t>Log-Likelihood:</a:t>
                      </a:r>
                    </a:p>
                  </a:txBody>
                  <a:tcPr anchor="ctr">
                    <a:lnL>
                      <a:noFill/>
                    </a:lnL>
                    <a:lnR>
                      <a:noFill/>
                    </a:lnR>
                    <a:lnT>
                      <a:noFill/>
                    </a:lnT>
                    <a:lnB>
                      <a:noFill/>
                    </a:lnB>
                    <a:solidFill>
                      <a:srgbClr val="F5F5F5"/>
                    </a:solidFill>
                  </a:tcPr>
                </a:tc>
                <a:tc>
                  <a:txBody>
                    <a:bodyPr/>
                    <a:lstStyle/>
                    <a:p>
                      <a:pPr algn="r" fontAlgn="ctr"/>
                      <a:r>
                        <a:rPr lang="en-US" sz="1100">
                          <a:effectLst/>
                        </a:rPr>
                        <a:t>-928.77</a:t>
                      </a:r>
                    </a:p>
                  </a:txBody>
                  <a:tcPr anchor="ctr">
                    <a:lnL>
                      <a:noFill/>
                    </a:lnL>
                    <a:lnR>
                      <a:noFill/>
                    </a:lnR>
                    <a:lnT>
                      <a:noFill/>
                    </a:lnT>
                    <a:lnB>
                      <a:noFill/>
                    </a:lnB>
                    <a:solidFill>
                      <a:srgbClr val="F5F5F5"/>
                    </a:solidFill>
                  </a:tcPr>
                </a:tc>
                <a:extLst>
                  <a:ext uri="{0D108BD9-81ED-4DB2-BD59-A6C34878D82A}">
                    <a16:rowId xmlns:a16="http://schemas.microsoft.com/office/drawing/2014/main" val="2920614439"/>
                  </a:ext>
                </a:extLst>
              </a:tr>
              <a:tr h="0">
                <a:tc>
                  <a:txBody>
                    <a:bodyPr/>
                    <a:lstStyle/>
                    <a:p>
                      <a:pPr algn="r" fontAlgn="ctr"/>
                      <a:r>
                        <a:rPr lang="en-US" sz="1100" b="1">
                          <a:effectLst/>
                        </a:rPr>
                        <a:t>No. Observations:</a:t>
                      </a:r>
                    </a:p>
                  </a:txBody>
                  <a:tcPr anchor="ctr">
                    <a:lnL>
                      <a:noFill/>
                    </a:lnL>
                    <a:lnR>
                      <a:noFill/>
                    </a:lnR>
                    <a:lnT>
                      <a:noFill/>
                    </a:lnT>
                    <a:lnB>
                      <a:noFill/>
                    </a:lnB>
                    <a:solidFill>
                      <a:srgbClr val="FFFFFF"/>
                    </a:solidFill>
                  </a:tcPr>
                </a:tc>
                <a:tc>
                  <a:txBody>
                    <a:bodyPr/>
                    <a:lstStyle/>
                    <a:p>
                      <a:pPr algn="r" fontAlgn="ctr"/>
                      <a:r>
                        <a:rPr lang="en-US" sz="1100">
                          <a:effectLst/>
                        </a:rPr>
                        <a:t>3907</a:t>
                      </a:r>
                    </a:p>
                  </a:txBody>
                  <a:tcPr anchor="ctr">
                    <a:lnL>
                      <a:noFill/>
                    </a:lnL>
                    <a:lnR>
                      <a:noFill/>
                    </a:lnR>
                    <a:lnT>
                      <a:noFill/>
                    </a:lnT>
                    <a:lnB>
                      <a:noFill/>
                    </a:lnB>
                    <a:solidFill>
                      <a:srgbClr val="FFFFFF"/>
                    </a:solidFill>
                  </a:tcPr>
                </a:tc>
                <a:tc>
                  <a:txBody>
                    <a:bodyPr/>
                    <a:lstStyle/>
                    <a:p>
                      <a:pPr algn="r" fontAlgn="ctr"/>
                      <a:r>
                        <a:rPr lang="en-US" sz="1100" b="1">
                          <a:effectLst/>
                        </a:rPr>
                        <a:t>AIC:</a:t>
                      </a:r>
                    </a:p>
                  </a:txBody>
                  <a:tcPr anchor="ctr">
                    <a:lnL>
                      <a:noFill/>
                    </a:lnL>
                    <a:lnR>
                      <a:noFill/>
                    </a:lnR>
                    <a:lnT>
                      <a:noFill/>
                    </a:lnT>
                    <a:lnB>
                      <a:noFill/>
                    </a:lnB>
                    <a:solidFill>
                      <a:srgbClr val="FFFFFF"/>
                    </a:solidFill>
                  </a:tcPr>
                </a:tc>
                <a:tc>
                  <a:txBody>
                    <a:bodyPr/>
                    <a:lstStyle/>
                    <a:p>
                      <a:pPr algn="r" fontAlgn="ctr"/>
                      <a:r>
                        <a:rPr lang="en-US" sz="1100">
                          <a:effectLst/>
                        </a:rPr>
                        <a:t>1894.</a:t>
                      </a:r>
                    </a:p>
                  </a:txBody>
                  <a:tcPr anchor="ctr">
                    <a:lnL>
                      <a:noFill/>
                    </a:lnL>
                    <a:lnR>
                      <a:noFill/>
                    </a:lnR>
                    <a:lnT>
                      <a:noFill/>
                    </a:lnT>
                    <a:lnB>
                      <a:noFill/>
                    </a:lnB>
                    <a:solidFill>
                      <a:srgbClr val="FFFFFF"/>
                    </a:solidFill>
                  </a:tcPr>
                </a:tc>
                <a:extLst>
                  <a:ext uri="{0D108BD9-81ED-4DB2-BD59-A6C34878D82A}">
                    <a16:rowId xmlns:a16="http://schemas.microsoft.com/office/drawing/2014/main" val="240582928"/>
                  </a:ext>
                </a:extLst>
              </a:tr>
              <a:tr h="0">
                <a:tc>
                  <a:txBody>
                    <a:bodyPr/>
                    <a:lstStyle/>
                    <a:p>
                      <a:pPr algn="r" fontAlgn="ctr"/>
                      <a:r>
                        <a:rPr lang="en-US" sz="1100" b="1">
                          <a:effectLst/>
                        </a:rPr>
                        <a:t>Df Residuals:</a:t>
                      </a:r>
                    </a:p>
                  </a:txBody>
                  <a:tcPr anchor="ctr">
                    <a:lnL>
                      <a:noFill/>
                    </a:lnL>
                    <a:lnR>
                      <a:noFill/>
                    </a:lnR>
                    <a:lnT>
                      <a:noFill/>
                    </a:lnT>
                    <a:lnB>
                      <a:noFill/>
                    </a:lnB>
                    <a:solidFill>
                      <a:srgbClr val="F5F5F5"/>
                    </a:solidFill>
                  </a:tcPr>
                </a:tc>
                <a:tc>
                  <a:txBody>
                    <a:bodyPr/>
                    <a:lstStyle/>
                    <a:p>
                      <a:pPr algn="r" fontAlgn="ctr"/>
                      <a:r>
                        <a:rPr lang="en-US" sz="1100">
                          <a:effectLst/>
                        </a:rPr>
                        <a:t>3889</a:t>
                      </a:r>
                    </a:p>
                  </a:txBody>
                  <a:tcPr anchor="ctr">
                    <a:lnL>
                      <a:noFill/>
                    </a:lnL>
                    <a:lnR>
                      <a:noFill/>
                    </a:lnR>
                    <a:lnT>
                      <a:noFill/>
                    </a:lnT>
                    <a:lnB>
                      <a:noFill/>
                    </a:lnB>
                    <a:solidFill>
                      <a:srgbClr val="F5F5F5"/>
                    </a:solidFill>
                  </a:tcPr>
                </a:tc>
                <a:tc>
                  <a:txBody>
                    <a:bodyPr/>
                    <a:lstStyle/>
                    <a:p>
                      <a:pPr algn="r" fontAlgn="ctr"/>
                      <a:r>
                        <a:rPr lang="en-US" sz="1100" b="1">
                          <a:effectLst/>
                        </a:rPr>
                        <a:t>BIC:</a:t>
                      </a:r>
                    </a:p>
                  </a:txBody>
                  <a:tcPr anchor="ctr">
                    <a:lnL>
                      <a:noFill/>
                    </a:lnL>
                    <a:lnR>
                      <a:noFill/>
                    </a:lnR>
                    <a:lnT>
                      <a:noFill/>
                    </a:lnT>
                    <a:lnB>
                      <a:noFill/>
                    </a:lnB>
                    <a:solidFill>
                      <a:srgbClr val="F5F5F5"/>
                    </a:solidFill>
                  </a:tcPr>
                </a:tc>
                <a:tc>
                  <a:txBody>
                    <a:bodyPr/>
                    <a:lstStyle/>
                    <a:p>
                      <a:pPr algn="r" fontAlgn="ctr"/>
                      <a:r>
                        <a:rPr lang="en-US" sz="1100">
                          <a:effectLst/>
                        </a:rPr>
                        <a:t>2006.</a:t>
                      </a:r>
                    </a:p>
                  </a:txBody>
                  <a:tcPr anchor="ctr">
                    <a:lnL>
                      <a:noFill/>
                    </a:lnL>
                    <a:lnR>
                      <a:noFill/>
                    </a:lnR>
                    <a:lnT>
                      <a:noFill/>
                    </a:lnT>
                    <a:lnB>
                      <a:noFill/>
                    </a:lnB>
                    <a:solidFill>
                      <a:srgbClr val="F5F5F5"/>
                    </a:solidFill>
                  </a:tcPr>
                </a:tc>
                <a:extLst>
                  <a:ext uri="{0D108BD9-81ED-4DB2-BD59-A6C34878D82A}">
                    <a16:rowId xmlns:a16="http://schemas.microsoft.com/office/drawing/2014/main" val="3753638554"/>
                  </a:ext>
                </a:extLst>
              </a:tr>
              <a:tr h="0">
                <a:tc>
                  <a:txBody>
                    <a:bodyPr/>
                    <a:lstStyle/>
                    <a:p>
                      <a:pPr algn="r" fontAlgn="ctr"/>
                      <a:r>
                        <a:rPr lang="en-US" sz="1100" b="1">
                          <a:effectLst/>
                        </a:rPr>
                        <a:t>Df Model:</a:t>
                      </a:r>
                    </a:p>
                  </a:txBody>
                  <a:tcPr anchor="ctr">
                    <a:lnL>
                      <a:noFill/>
                    </a:lnL>
                    <a:lnR>
                      <a:noFill/>
                    </a:lnR>
                    <a:lnT>
                      <a:noFill/>
                    </a:lnT>
                    <a:lnB>
                      <a:noFill/>
                    </a:lnB>
                    <a:solidFill>
                      <a:srgbClr val="FFFFFF"/>
                    </a:solidFill>
                  </a:tcPr>
                </a:tc>
                <a:tc>
                  <a:txBody>
                    <a:bodyPr/>
                    <a:lstStyle/>
                    <a:p>
                      <a:pPr algn="r" fontAlgn="ctr"/>
                      <a:r>
                        <a:rPr lang="en-US" sz="1100">
                          <a:effectLst/>
                        </a:rPr>
                        <a:t>17</a:t>
                      </a:r>
                    </a:p>
                  </a:txBody>
                  <a:tcPr anchor="ctr">
                    <a:lnL>
                      <a:noFill/>
                    </a:lnL>
                    <a:lnR>
                      <a:noFill/>
                    </a:lnR>
                    <a:lnT>
                      <a:noFill/>
                    </a:lnT>
                    <a:lnB>
                      <a:noFill/>
                    </a:lnB>
                    <a:solidFill>
                      <a:srgbClr val="FFFFFF"/>
                    </a:solidFill>
                  </a:tcPr>
                </a:tc>
                <a:tc>
                  <a:txBody>
                    <a:bodyPr/>
                    <a:lstStyle/>
                    <a:p>
                      <a:pPr algn="r" fontAlgn="ctr"/>
                      <a:endParaRPr lang="en-US" sz="1100" b="1">
                        <a:effectLst/>
                      </a:endParaRPr>
                    </a:p>
                  </a:txBody>
                  <a:tcPr anchor="ctr">
                    <a:lnL>
                      <a:noFill/>
                    </a:lnL>
                    <a:lnR>
                      <a:noFill/>
                    </a:lnR>
                    <a:lnT>
                      <a:noFill/>
                    </a:lnT>
                    <a:lnB>
                      <a:noFill/>
                    </a:lnB>
                    <a:solidFill>
                      <a:srgbClr val="FFFFFF"/>
                    </a:solidFill>
                  </a:tcPr>
                </a:tc>
                <a:tc>
                  <a:txBody>
                    <a:bodyPr/>
                    <a:lstStyle/>
                    <a:p>
                      <a:pPr algn="r" fontAlgn="ctr"/>
                      <a:endParaRPr lang="en-US" sz="110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083803360"/>
                  </a:ext>
                </a:extLst>
              </a:tr>
              <a:tr h="0">
                <a:tc>
                  <a:txBody>
                    <a:bodyPr/>
                    <a:lstStyle/>
                    <a:p>
                      <a:pPr algn="r" fontAlgn="ctr"/>
                      <a:r>
                        <a:rPr lang="en-US" sz="1100" b="1">
                          <a:effectLst/>
                        </a:rPr>
                        <a:t>Covariance Type:</a:t>
                      </a:r>
                    </a:p>
                  </a:txBody>
                  <a:tcPr anchor="ctr">
                    <a:lnL>
                      <a:noFill/>
                    </a:lnL>
                    <a:lnR>
                      <a:noFill/>
                    </a:lnR>
                    <a:lnT>
                      <a:noFill/>
                    </a:lnT>
                    <a:lnB>
                      <a:noFill/>
                    </a:lnB>
                    <a:solidFill>
                      <a:srgbClr val="F5F5F5"/>
                    </a:solidFill>
                  </a:tcPr>
                </a:tc>
                <a:tc>
                  <a:txBody>
                    <a:bodyPr/>
                    <a:lstStyle/>
                    <a:p>
                      <a:pPr algn="r" fontAlgn="ctr"/>
                      <a:r>
                        <a:rPr lang="en-US" sz="1100">
                          <a:effectLst/>
                        </a:rPr>
                        <a:t>nonrobust</a:t>
                      </a:r>
                    </a:p>
                  </a:txBody>
                  <a:tcPr anchor="ctr">
                    <a:lnL>
                      <a:noFill/>
                    </a:lnL>
                    <a:lnR>
                      <a:noFill/>
                    </a:lnR>
                    <a:lnT>
                      <a:noFill/>
                    </a:lnT>
                    <a:lnB>
                      <a:noFill/>
                    </a:lnB>
                    <a:solidFill>
                      <a:srgbClr val="F5F5F5"/>
                    </a:solidFill>
                  </a:tcPr>
                </a:tc>
                <a:tc>
                  <a:txBody>
                    <a:bodyPr/>
                    <a:lstStyle/>
                    <a:p>
                      <a:pPr algn="r" fontAlgn="ctr"/>
                      <a:endParaRPr lang="en-US" sz="1100" b="1" dirty="0">
                        <a:effectLst/>
                      </a:endParaRPr>
                    </a:p>
                  </a:txBody>
                  <a:tcPr anchor="ctr">
                    <a:lnL>
                      <a:noFill/>
                    </a:lnL>
                    <a:lnR>
                      <a:noFill/>
                    </a:lnR>
                    <a:lnT>
                      <a:noFill/>
                    </a:lnT>
                    <a:lnB>
                      <a:noFill/>
                    </a:lnB>
                    <a:solidFill>
                      <a:srgbClr val="F5F5F5"/>
                    </a:solidFill>
                  </a:tcPr>
                </a:tc>
                <a:tc>
                  <a:txBody>
                    <a:bodyPr/>
                    <a:lstStyle/>
                    <a:p>
                      <a:pPr algn="r" fontAlgn="ctr"/>
                      <a:endParaRPr lang="en-US" sz="1100"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367330820"/>
                  </a:ext>
                </a:extLst>
              </a:tr>
            </a:tbl>
          </a:graphicData>
        </a:graphic>
      </p:graphicFrame>
      <p:graphicFrame>
        <p:nvGraphicFramePr>
          <p:cNvPr id="5" name="Table 4">
            <a:extLst>
              <a:ext uri="{FF2B5EF4-FFF2-40B4-BE49-F238E27FC236}">
                <a16:creationId xmlns:a16="http://schemas.microsoft.com/office/drawing/2014/main" id="{CDC4D55B-3494-476A-B006-C16E932FEE0E}"/>
              </a:ext>
            </a:extLst>
          </p:cNvPr>
          <p:cNvGraphicFramePr>
            <a:graphicFrameLocks noGrp="1"/>
          </p:cNvGraphicFramePr>
          <p:nvPr>
            <p:extLst>
              <p:ext uri="{D42A27DB-BD31-4B8C-83A1-F6EECF244321}">
                <p14:modId xmlns:p14="http://schemas.microsoft.com/office/powerpoint/2010/main" val="3135601592"/>
              </p:ext>
            </p:extLst>
          </p:nvPr>
        </p:nvGraphicFramePr>
        <p:xfrm>
          <a:off x="5565830" y="1296185"/>
          <a:ext cx="5787971" cy="5157950"/>
        </p:xfrm>
        <a:graphic>
          <a:graphicData uri="http://schemas.openxmlformats.org/drawingml/2006/table">
            <a:tbl>
              <a:tblPr/>
              <a:tblGrid>
                <a:gridCol w="826853">
                  <a:extLst>
                    <a:ext uri="{9D8B030D-6E8A-4147-A177-3AD203B41FA5}">
                      <a16:colId xmlns:a16="http://schemas.microsoft.com/office/drawing/2014/main" val="3616915069"/>
                    </a:ext>
                  </a:extLst>
                </a:gridCol>
                <a:gridCol w="826853">
                  <a:extLst>
                    <a:ext uri="{9D8B030D-6E8A-4147-A177-3AD203B41FA5}">
                      <a16:colId xmlns:a16="http://schemas.microsoft.com/office/drawing/2014/main" val="4293015424"/>
                    </a:ext>
                  </a:extLst>
                </a:gridCol>
                <a:gridCol w="826853">
                  <a:extLst>
                    <a:ext uri="{9D8B030D-6E8A-4147-A177-3AD203B41FA5}">
                      <a16:colId xmlns:a16="http://schemas.microsoft.com/office/drawing/2014/main" val="2459278803"/>
                    </a:ext>
                  </a:extLst>
                </a:gridCol>
                <a:gridCol w="826853">
                  <a:extLst>
                    <a:ext uri="{9D8B030D-6E8A-4147-A177-3AD203B41FA5}">
                      <a16:colId xmlns:a16="http://schemas.microsoft.com/office/drawing/2014/main" val="360190054"/>
                    </a:ext>
                  </a:extLst>
                </a:gridCol>
                <a:gridCol w="826853">
                  <a:extLst>
                    <a:ext uri="{9D8B030D-6E8A-4147-A177-3AD203B41FA5}">
                      <a16:colId xmlns:a16="http://schemas.microsoft.com/office/drawing/2014/main" val="3036343563"/>
                    </a:ext>
                  </a:extLst>
                </a:gridCol>
                <a:gridCol w="826853">
                  <a:extLst>
                    <a:ext uri="{9D8B030D-6E8A-4147-A177-3AD203B41FA5}">
                      <a16:colId xmlns:a16="http://schemas.microsoft.com/office/drawing/2014/main" val="3894012"/>
                    </a:ext>
                  </a:extLst>
                </a:gridCol>
                <a:gridCol w="826853">
                  <a:extLst>
                    <a:ext uri="{9D8B030D-6E8A-4147-A177-3AD203B41FA5}">
                      <a16:colId xmlns:a16="http://schemas.microsoft.com/office/drawing/2014/main" val="123410261"/>
                    </a:ext>
                  </a:extLst>
                </a:gridCol>
              </a:tblGrid>
              <a:tr h="157730">
                <a:tc>
                  <a:txBody>
                    <a:bodyPr/>
                    <a:lstStyle/>
                    <a:p>
                      <a:pPr algn="r" fontAlgn="ctr"/>
                      <a:endParaRPr lang="en-US" sz="700">
                        <a:effectLst/>
                      </a:endParaRPr>
                    </a:p>
                  </a:txBody>
                  <a:tcPr marL="33472" marR="33472" marT="16736" marB="16736" anchor="ctr">
                    <a:lnL>
                      <a:noFill/>
                    </a:lnL>
                    <a:lnR>
                      <a:noFill/>
                    </a:lnR>
                    <a:lnT>
                      <a:noFill/>
                    </a:lnT>
                    <a:lnB>
                      <a:noFill/>
                    </a:lnB>
                    <a:solidFill>
                      <a:srgbClr val="F5F5F5"/>
                    </a:solidFill>
                  </a:tcPr>
                </a:tc>
                <a:tc>
                  <a:txBody>
                    <a:bodyPr/>
                    <a:lstStyle/>
                    <a:p>
                      <a:pPr algn="r" fontAlgn="ctr"/>
                      <a:r>
                        <a:rPr lang="en-US" sz="700" b="1">
                          <a:effectLst/>
                        </a:rPr>
                        <a:t>coef</a:t>
                      </a:r>
                    </a:p>
                  </a:txBody>
                  <a:tcPr marL="33472" marR="33472" marT="16736" marB="16736" anchor="ctr">
                    <a:lnL>
                      <a:noFill/>
                    </a:lnL>
                    <a:lnR>
                      <a:noFill/>
                    </a:lnR>
                    <a:lnT>
                      <a:noFill/>
                    </a:lnT>
                    <a:lnB>
                      <a:noFill/>
                    </a:lnB>
                    <a:solidFill>
                      <a:srgbClr val="F5F5F5"/>
                    </a:solidFill>
                  </a:tcPr>
                </a:tc>
                <a:tc>
                  <a:txBody>
                    <a:bodyPr/>
                    <a:lstStyle/>
                    <a:p>
                      <a:pPr algn="r" fontAlgn="ctr"/>
                      <a:r>
                        <a:rPr lang="en-US" sz="700" b="1">
                          <a:effectLst/>
                        </a:rPr>
                        <a:t>std err</a:t>
                      </a:r>
                    </a:p>
                  </a:txBody>
                  <a:tcPr marL="33472" marR="33472" marT="16736" marB="16736" anchor="ctr">
                    <a:lnL>
                      <a:noFill/>
                    </a:lnL>
                    <a:lnR>
                      <a:noFill/>
                    </a:lnR>
                    <a:lnT>
                      <a:noFill/>
                    </a:lnT>
                    <a:lnB>
                      <a:noFill/>
                    </a:lnB>
                    <a:solidFill>
                      <a:srgbClr val="F5F5F5"/>
                    </a:solidFill>
                  </a:tcPr>
                </a:tc>
                <a:tc>
                  <a:txBody>
                    <a:bodyPr/>
                    <a:lstStyle/>
                    <a:p>
                      <a:pPr algn="r" fontAlgn="ctr"/>
                      <a:r>
                        <a:rPr lang="en-US" sz="700" b="1">
                          <a:effectLst/>
                        </a:rPr>
                        <a:t>t</a:t>
                      </a:r>
                    </a:p>
                  </a:txBody>
                  <a:tcPr marL="33472" marR="33472" marT="16736" marB="16736" anchor="ctr">
                    <a:lnL>
                      <a:noFill/>
                    </a:lnL>
                    <a:lnR>
                      <a:noFill/>
                    </a:lnR>
                    <a:lnT>
                      <a:noFill/>
                    </a:lnT>
                    <a:lnB>
                      <a:noFill/>
                    </a:lnB>
                    <a:solidFill>
                      <a:srgbClr val="F5F5F5"/>
                    </a:solidFill>
                  </a:tcPr>
                </a:tc>
                <a:tc>
                  <a:txBody>
                    <a:bodyPr/>
                    <a:lstStyle/>
                    <a:p>
                      <a:pPr algn="r" fontAlgn="ctr"/>
                      <a:r>
                        <a:rPr lang="en-US" sz="700" b="1">
                          <a:effectLst/>
                        </a:rPr>
                        <a:t>P&gt;|t|</a:t>
                      </a:r>
                    </a:p>
                  </a:txBody>
                  <a:tcPr marL="33472" marR="33472" marT="16736" marB="16736" anchor="ctr">
                    <a:lnL>
                      <a:noFill/>
                    </a:lnL>
                    <a:lnR>
                      <a:noFill/>
                    </a:lnR>
                    <a:lnT>
                      <a:noFill/>
                    </a:lnT>
                    <a:lnB>
                      <a:noFill/>
                    </a:lnB>
                    <a:solidFill>
                      <a:srgbClr val="F5F5F5"/>
                    </a:solidFill>
                  </a:tcPr>
                </a:tc>
                <a:tc>
                  <a:txBody>
                    <a:bodyPr/>
                    <a:lstStyle/>
                    <a:p>
                      <a:pPr algn="r" fontAlgn="ctr"/>
                      <a:r>
                        <a:rPr lang="en-US" sz="700" b="1">
                          <a:effectLst/>
                        </a:rPr>
                        <a:t>[0.025</a:t>
                      </a:r>
                    </a:p>
                  </a:txBody>
                  <a:tcPr marL="33472" marR="33472" marT="16736" marB="16736" anchor="ctr">
                    <a:lnL>
                      <a:noFill/>
                    </a:lnL>
                    <a:lnR>
                      <a:noFill/>
                    </a:lnR>
                    <a:lnT>
                      <a:noFill/>
                    </a:lnT>
                    <a:lnB>
                      <a:noFill/>
                    </a:lnB>
                    <a:solidFill>
                      <a:srgbClr val="F5F5F5"/>
                    </a:solidFill>
                  </a:tcPr>
                </a:tc>
                <a:tc>
                  <a:txBody>
                    <a:bodyPr/>
                    <a:lstStyle/>
                    <a:p>
                      <a:pPr algn="r" fontAlgn="ctr"/>
                      <a:r>
                        <a:rPr lang="en-US" sz="700" b="1">
                          <a:effectLst/>
                        </a:rPr>
                        <a:t>0.975]</a:t>
                      </a:r>
                    </a:p>
                  </a:txBody>
                  <a:tcPr marL="33472" marR="33472" marT="16736" marB="16736" anchor="ctr">
                    <a:lnL>
                      <a:noFill/>
                    </a:lnL>
                    <a:lnR>
                      <a:noFill/>
                    </a:lnR>
                    <a:lnT>
                      <a:noFill/>
                    </a:lnT>
                    <a:lnB>
                      <a:noFill/>
                    </a:lnB>
                    <a:solidFill>
                      <a:srgbClr val="F5F5F5"/>
                    </a:solidFill>
                  </a:tcPr>
                </a:tc>
                <a:extLst>
                  <a:ext uri="{0D108BD9-81ED-4DB2-BD59-A6C34878D82A}">
                    <a16:rowId xmlns:a16="http://schemas.microsoft.com/office/drawing/2014/main" val="1387739014"/>
                  </a:ext>
                </a:extLst>
              </a:tr>
              <a:tr h="157730">
                <a:tc>
                  <a:txBody>
                    <a:bodyPr/>
                    <a:lstStyle/>
                    <a:p>
                      <a:pPr algn="r" fontAlgn="ctr"/>
                      <a:r>
                        <a:rPr lang="en-US" sz="700" b="1">
                          <a:effectLst/>
                        </a:rPr>
                        <a:t>Intercept</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-0.8218</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0.198</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-4.146</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0.000</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-1.210</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-0.433</a:t>
                      </a:r>
                    </a:p>
                  </a:txBody>
                  <a:tcPr marL="33472" marR="33472" marT="16736" marB="16736" anchor="ctr">
                    <a:lnL>
                      <a:noFill/>
                    </a:lnL>
                    <a:lnR>
                      <a:noFill/>
                    </a:lnR>
                    <a:lnT>
                      <a:noFill/>
                    </a:lnT>
                    <a:lnB>
                      <a:noFill/>
                    </a:lnB>
                    <a:solidFill>
                      <a:srgbClr val="FFFFFF"/>
                    </a:solidFill>
                  </a:tcPr>
                </a:tc>
                <a:extLst>
                  <a:ext uri="{0D108BD9-81ED-4DB2-BD59-A6C34878D82A}">
                    <a16:rowId xmlns:a16="http://schemas.microsoft.com/office/drawing/2014/main" val="8868739"/>
                  </a:ext>
                </a:extLst>
              </a:tr>
              <a:tr h="277790">
                <a:tc>
                  <a:txBody>
                    <a:bodyPr/>
                    <a:lstStyle/>
                    <a:p>
                      <a:pPr algn="r" fontAlgn="ctr"/>
                      <a:r>
                        <a:rPr lang="en-US" sz="700" b="1">
                          <a:effectLst/>
                        </a:rPr>
                        <a:t>HDEGOFR1[T.12]</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-0.0021</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0.024</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-0.088</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0.930</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-0.048</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0.044</a:t>
                      </a:r>
                    </a:p>
                  </a:txBody>
                  <a:tcPr marL="33472" marR="33472" marT="16736" marB="16736" anchor="ctr">
                    <a:lnL>
                      <a:noFill/>
                    </a:lnL>
                    <a:lnR>
                      <a:noFill/>
                    </a:lnR>
                    <a:lnT>
                      <a:noFill/>
                    </a:lnT>
                    <a:lnB>
                      <a:noFill/>
                    </a:lnB>
                    <a:solidFill>
                      <a:srgbClr val="F5F5F5"/>
                    </a:solidFill>
                  </a:tcPr>
                </a:tc>
                <a:extLst>
                  <a:ext uri="{0D108BD9-81ED-4DB2-BD59-A6C34878D82A}">
                    <a16:rowId xmlns:a16="http://schemas.microsoft.com/office/drawing/2014/main" val="1098365010"/>
                  </a:ext>
                </a:extLst>
              </a:tr>
              <a:tr h="277790">
                <a:tc>
                  <a:txBody>
                    <a:bodyPr/>
                    <a:lstStyle/>
                    <a:p>
                      <a:pPr algn="r" fontAlgn="ctr"/>
                      <a:r>
                        <a:rPr lang="en-US" sz="700" b="1">
                          <a:effectLst/>
                        </a:rPr>
                        <a:t>HDEGOFR1[T.13]</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-0.0663</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0.024</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-2.753</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0.006</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-0.114</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-0.019</a:t>
                      </a:r>
                    </a:p>
                  </a:txBody>
                  <a:tcPr marL="33472" marR="33472" marT="16736" marB="16736" anchor="ctr">
                    <a:lnL>
                      <a:noFill/>
                    </a:lnL>
                    <a:lnR>
                      <a:noFill/>
                    </a:lnR>
                    <a:lnT>
                      <a:noFill/>
                    </a:lnT>
                    <a:lnB>
                      <a:noFill/>
                    </a:lnB>
                    <a:solidFill>
                      <a:srgbClr val="FFFFFF"/>
                    </a:solidFill>
                  </a:tcPr>
                </a:tc>
                <a:extLst>
                  <a:ext uri="{0D108BD9-81ED-4DB2-BD59-A6C34878D82A}">
                    <a16:rowId xmlns:a16="http://schemas.microsoft.com/office/drawing/2014/main" val="2736139987"/>
                  </a:ext>
                </a:extLst>
              </a:tr>
              <a:tr h="277790">
                <a:tc>
                  <a:txBody>
                    <a:bodyPr/>
                    <a:lstStyle/>
                    <a:p>
                      <a:pPr algn="r" fontAlgn="ctr"/>
                      <a:r>
                        <a:rPr lang="en-US" sz="700" b="1">
                          <a:effectLst/>
                        </a:rPr>
                        <a:t>HDEGOFR1[T.14]</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-0.1360</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0.041</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-3.298</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0.001</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-0.217</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-0.055</a:t>
                      </a:r>
                    </a:p>
                  </a:txBody>
                  <a:tcPr marL="33472" marR="33472" marT="16736" marB="16736" anchor="ctr">
                    <a:lnL>
                      <a:noFill/>
                    </a:lnL>
                    <a:lnR>
                      <a:noFill/>
                    </a:lnR>
                    <a:lnT>
                      <a:noFill/>
                    </a:lnT>
                    <a:lnB>
                      <a:noFill/>
                    </a:lnB>
                    <a:solidFill>
                      <a:srgbClr val="F5F5F5"/>
                    </a:solidFill>
                  </a:tcPr>
                </a:tc>
                <a:extLst>
                  <a:ext uri="{0D108BD9-81ED-4DB2-BD59-A6C34878D82A}">
                    <a16:rowId xmlns:a16="http://schemas.microsoft.com/office/drawing/2014/main" val="4082524853"/>
                  </a:ext>
                </a:extLst>
              </a:tr>
              <a:tr h="277790">
                <a:tc>
                  <a:txBody>
                    <a:bodyPr/>
                    <a:lstStyle/>
                    <a:p>
                      <a:pPr algn="r" fontAlgn="ctr"/>
                      <a:r>
                        <a:rPr lang="en-US" sz="700" b="1">
                          <a:effectLst/>
                        </a:rPr>
                        <a:t>HDEGOFR1[T.20]</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-0.0489</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0.020</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-2.449</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0.014</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-0.088</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-0.010</a:t>
                      </a:r>
                    </a:p>
                  </a:txBody>
                  <a:tcPr marL="33472" marR="33472" marT="16736" marB="16736" anchor="ctr">
                    <a:lnL>
                      <a:noFill/>
                    </a:lnL>
                    <a:lnR>
                      <a:noFill/>
                    </a:lnR>
                    <a:lnT>
                      <a:noFill/>
                    </a:lnT>
                    <a:lnB>
                      <a:noFill/>
                    </a:lnB>
                    <a:solidFill>
                      <a:srgbClr val="FFFFFF"/>
                    </a:solidFill>
                  </a:tcPr>
                </a:tc>
                <a:extLst>
                  <a:ext uri="{0D108BD9-81ED-4DB2-BD59-A6C34878D82A}">
                    <a16:rowId xmlns:a16="http://schemas.microsoft.com/office/drawing/2014/main" val="2633023418"/>
                  </a:ext>
                </a:extLst>
              </a:tr>
              <a:tr h="277790">
                <a:tc>
                  <a:txBody>
                    <a:bodyPr/>
                    <a:lstStyle/>
                    <a:p>
                      <a:pPr algn="r" fontAlgn="ctr"/>
                      <a:r>
                        <a:rPr lang="en-US" sz="700" b="1">
                          <a:effectLst/>
                        </a:rPr>
                        <a:t>HDEGOFR1[T.30]</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-0.0567</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0.022</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-2.611</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0.009</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-0.099</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-0.014</a:t>
                      </a:r>
                    </a:p>
                  </a:txBody>
                  <a:tcPr marL="33472" marR="33472" marT="16736" marB="16736" anchor="ctr">
                    <a:lnL>
                      <a:noFill/>
                    </a:lnL>
                    <a:lnR>
                      <a:noFill/>
                    </a:lnR>
                    <a:lnT>
                      <a:noFill/>
                    </a:lnT>
                    <a:lnB>
                      <a:noFill/>
                    </a:lnB>
                    <a:solidFill>
                      <a:srgbClr val="F5F5F5"/>
                    </a:solidFill>
                  </a:tcPr>
                </a:tc>
                <a:extLst>
                  <a:ext uri="{0D108BD9-81ED-4DB2-BD59-A6C34878D82A}">
                    <a16:rowId xmlns:a16="http://schemas.microsoft.com/office/drawing/2014/main" val="1353114936"/>
                  </a:ext>
                </a:extLst>
              </a:tr>
              <a:tr h="277790">
                <a:tc>
                  <a:txBody>
                    <a:bodyPr/>
                    <a:lstStyle/>
                    <a:p>
                      <a:pPr algn="r" fontAlgn="ctr"/>
                      <a:r>
                        <a:rPr lang="en-US" sz="700" b="1">
                          <a:effectLst/>
                        </a:rPr>
                        <a:t>HDEGOFR1[T.40]</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0.2667</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0.020</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13.168</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0.000</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0.227</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0.306</a:t>
                      </a:r>
                    </a:p>
                  </a:txBody>
                  <a:tcPr marL="33472" marR="33472" marT="16736" marB="16736" anchor="ctr">
                    <a:lnL>
                      <a:noFill/>
                    </a:lnL>
                    <a:lnR>
                      <a:noFill/>
                    </a:lnR>
                    <a:lnT>
                      <a:noFill/>
                    </a:lnT>
                    <a:lnB>
                      <a:noFill/>
                    </a:lnB>
                    <a:solidFill>
                      <a:srgbClr val="FFFFFF"/>
                    </a:solidFill>
                  </a:tcPr>
                </a:tc>
                <a:extLst>
                  <a:ext uri="{0D108BD9-81ED-4DB2-BD59-A6C34878D82A}">
                    <a16:rowId xmlns:a16="http://schemas.microsoft.com/office/drawing/2014/main" val="2753081339"/>
                  </a:ext>
                </a:extLst>
              </a:tr>
              <a:tr h="277790">
                <a:tc>
                  <a:txBody>
                    <a:bodyPr/>
                    <a:lstStyle/>
                    <a:p>
                      <a:pPr algn="r" fontAlgn="ctr"/>
                      <a:r>
                        <a:rPr lang="en-US" sz="700" b="1">
                          <a:effectLst/>
                        </a:rPr>
                        <a:t>OBEREG[T.2.0]</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-0.0056</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0.024</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-0.236</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0.814</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-0.053</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0.041</a:t>
                      </a:r>
                    </a:p>
                  </a:txBody>
                  <a:tcPr marL="33472" marR="33472" marT="16736" marB="16736" anchor="ctr">
                    <a:lnL>
                      <a:noFill/>
                    </a:lnL>
                    <a:lnR>
                      <a:noFill/>
                    </a:lnR>
                    <a:lnT>
                      <a:noFill/>
                    </a:lnT>
                    <a:lnB>
                      <a:noFill/>
                    </a:lnB>
                    <a:solidFill>
                      <a:srgbClr val="F5F5F5"/>
                    </a:solidFill>
                  </a:tcPr>
                </a:tc>
                <a:extLst>
                  <a:ext uri="{0D108BD9-81ED-4DB2-BD59-A6C34878D82A}">
                    <a16:rowId xmlns:a16="http://schemas.microsoft.com/office/drawing/2014/main" val="1865558591"/>
                  </a:ext>
                </a:extLst>
              </a:tr>
              <a:tr h="277790">
                <a:tc>
                  <a:txBody>
                    <a:bodyPr/>
                    <a:lstStyle/>
                    <a:p>
                      <a:pPr algn="r" fontAlgn="ctr"/>
                      <a:r>
                        <a:rPr lang="en-US" sz="700" b="1">
                          <a:effectLst/>
                        </a:rPr>
                        <a:t>OBEREG[T.3.0]</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0.0483</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0.025</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1.966</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0.049</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0.000</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0.096</a:t>
                      </a:r>
                    </a:p>
                  </a:txBody>
                  <a:tcPr marL="33472" marR="33472" marT="16736" marB="16736" anchor="ctr">
                    <a:lnL>
                      <a:noFill/>
                    </a:lnL>
                    <a:lnR>
                      <a:noFill/>
                    </a:lnR>
                    <a:lnT>
                      <a:noFill/>
                    </a:lnT>
                    <a:lnB>
                      <a:noFill/>
                    </a:lnB>
                    <a:solidFill>
                      <a:srgbClr val="FFFFFF"/>
                    </a:solidFill>
                  </a:tcPr>
                </a:tc>
                <a:extLst>
                  <a:ext uri="{0D108BD9-81ED-4DB2-BD59-A6C34878D82A}">
                    <a16:rowId xmlns:a16="http://schemas.microsoft.com/office/drawing/2014/main" val="3734099735"/>
                  </a:ext>
                </a:extLst>
              </a:tr>
              <a:tr h="277790">
                <a:tc>
                  <a:txBody>
                    <a:bodyPr/>
                    <a:lstStyle/>
                    <a:p>
                      <a:pPr algn="r" fontAlgn="ctr"/>
                      <a:r>
                        <a:rPr lang="en-US" sz="700" b="1">
                          <a:effectLst/>
                        </a:rPr>
                        <a:t>OBEREG[T.4.0]</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0.0510</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0.026</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1.938</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0.053</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-0.001</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0.103</a:t>
                      </a:r>
                    </a:p>
                  </a:txBody>
                  <a:tcPr marL="33472" marR="33472" marT="16736" marB="16736" anchor="ctr">
                    <a:lnL>
                      <a:noFill/>
                    </a:lnL>
                    <a:lnR>
                      <a:noFill/>
                    </a:lnR>
                    <a:lnT>
                      <a:noFill/>
                    </a:lnT>
                    <a:lnB>
                      <a:noFill/>
                    </a:lnB>
                    <a:solidFill>
                      <a:srgbClr val="F5F5F5"/>
                    </a:solidFill>
                  </a:tcPr>
                </a:tc>
                <a:extLst>
                  <a:ext uri="{0D108BD9-81ED-4DB2-BD59-A6C34878D82A}">
                    <a16:rowId xmlns:a16="http://schemas.microsoft.com/office/drawing/2014/main" val="4048734202"/>
                  </a:ext>
                </a:extLst>
              </a:tr>
              <a:tr h="277790">
                <a:tc>
                  <a:txBody>
                    <a:bodyPr/>
                    <a:lstStyle/>
                    <a:p>
                      <a:pPr algn="r" fontAlgn="ctr"/>
                      <a:r>
                        <a:rPr lang="en-US" sz="700" b="1">
                          <a:effectLst/>
                        </a:rPr>
                        <a:t>OBEREG[T.5.0]</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0.0951</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0.023</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4.081</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0.000</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0.049</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0.141</a:t>
                      </a:r>
                    </a:p>
                  </a:txBody>
                  <a:tcPr marL="33472" marR="33472" marT="16736" marB="16736" anchor="ctr">
                    <a:lnL>
                      <a:noFill/>
                    </a:lnL>
                    <a:lnR>
                      <a:noFill/>
                    </a:lnR>
                    <a:lnT>
                      <a:noFill/>
                    </a:lnT>
                    <a:lnB>
                      <a:noFill/>
                    </a:lnB>
                    <a:solidFill>
                      <a:srgbClr val="FFFFFF"/>
                    </a:solidFill>
                  </a:tcPr>
                </a:tc>
                <a:extLst>
                  <a:ext uri="{0D108BD9-81ED-4DB2-BD59-A6C34878D82A}">
                    <a16:rowId xmlns:a16="http://schemas.microsoft.com/office/drawing/2014/main" val="3258796971"/>
                  </a:ext>
                </a:extLst>
              </a:tr>
              <a:tr h="277790">
                <a:tc>
                  <a:txBody>
                    <a:bodyPr/>
                    <a:lstStyle/>
                    <a:p>
                      <a:pPr algn="r" fontAlgn="ctr"/>
                      <a:r>
                        <a:rPr lang="en-US" sz="700" b="1">
                          <a:effectLst/>
                        </a:rPr>
                        <a:t>OBEREG[T.6.0]</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0.1172</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0.026</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4.462</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0.000</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0.066</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0.169</a:t>
                      </a:r>
                    </a:p>
                  </a:txBody>
                  <a:tcPr marL="33472" marR="33472" marT="16736" marB="16736" anchor="ctr">
                    <a:lnL>
                      <a:noFill/>
                    </a:lnL>
                    <a:lnR>
                      <a:noFill/>
                    </a:lnR>
                    <a:lnT>
                      <a:noFill/>
                    </a:lnT>
                    <a:lnB>
                      <a:noFill/>
                    </a:lnB>
                    <a:solidFill>
                      <a:srgbClr val="F5F5F5"/>
                    </a:solidFill>
                  </a:tcPr>
                </a:tc>
                <a:extLst>
                  <a:ext uri="{0D108BD9-81ED-4DB2-BD59-A6C34878D82A}">
                    <a16:rowId xmlns:a16="http://schemas.microsoft.com/office/drawing/2014/main" val="988416729"/>
                  </a:ext>
                </a:extLst>
              </a:tr>
              <a:tr h="277790">
                <a:tc>
                  <a:txBody>
                    <a:bodyPr/>
                    <a:lstStyle/>
                    <a:p>
                      <a:pPr algn="r" fontAlgn="ctr"/>
                      <a:r>
                        <a:rPr lang="en-US" sz="700" b="1">
                          <a:effectLst/>
                        </a:rPr>
                        <a:t>OBEREG[T.7.0]</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0.1058</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0.034</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3.146</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0.002</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0.040</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0.172</a:t>
                      </a:r>
                    </a:p>
                  </a:txBody>
                  <a:tcPr marL="33472" marR="33472" marT="16736" marB="16736" anchor="ctr">
                    <a:lnL>
                      <a:noFill/>
                    </a:lnL>
                    <a:lnR>
                      <a:noFill/>
                    </a:lnR>
                    <a:lnT>
                      <a:noFill/>
                    </a:lnT>
                    <a:lnB>
                      <a:noFill/>
                    </a:lnB>
                    <a:solidFill>
                      <a:srgbClr val="FFFFFF"/>
                    </a:solidFill>
                  </a:tcPr>
                </a:tc>
                <a:extLst>
                  <a:ext uri="{0D108BD9-81ED-4DB2-BD59-A6C34878D82A}">
                    <a16:rowId xmlns:a16="http://schemas.microsoft.com/office/drawing/2014/main" val="3580085882"/>
                  </a:ext>
                </a:extLst>
              </a:tr>
              <a:tr h="277790">
                <a:tc>
                  <a:txBody>
                    <a:bodyPr/>
                    <a:lstStyle/>
                    <a:p>
                      <a:pPr algn="r" fontAlgn="ctr"/>
                      <a:r>
                        <a:rPr lang="en-US" sz="700" b="1">
                          <a:effectLst/>
                        </a:rPr>
                        <a:t>OBEREG[T.8.0]</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0.1774</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0.025</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7.226</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0.000</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0.129</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0.226</a:t>
                      </a:r>
                    </a:p>
                  </a:txBody>
                  <a:tcPr marL="33472" marR="33472" marT="16736" marB="16736" anchor="ctr">
                    <a:lnL>
                      <a:noFill/>
                    </a:lnL>
                    <a:lnR>
                      <a:noFill/>
                    </a:lnR>
                    <a:lnT>
                      <a:noFill/>
                    </a:lnT>
                    <a:lnB>
                      <a:noFill/>
                    </a:lnB>
                    <a:solidFill>
                      <a:srgbClr val="F5F5F5"/>
                    </a:solidFill>
                  </a:tcPr>
                </a:tc>
                <a:extLst>
                  <a:ext uri="{0D108BD9-81ED-4DB2-BD59-A6C34878D82A}">
                    <a16:rowId xmlns:a16="http://schemas.microsoft.com/office/drawing/2014/main" val="2454516841"/>
                  </a:ext>
                </a:extLst>
              </a:tr>
              <a:tr h="277790">
                <a:tc>
                  <a:txBody>
                    <a:bodyPr/>
                    <a:lstStyle/>
                    <a:p>
                      <a:pPr algn="r" fontAlgn="ctr"/>
                      <a:r>
                        <a:rPr lang="en-US" sz="700" b="1">
                          <a:effectLst/>
                        </a:rPr>
                        <a:t>OBEREG[T.9.0]</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0.1852</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0.040</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4.584</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0.000</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0.106</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0.264</a:t>
                      </a:r>
                    </a:p>
                  </a:txBody>
                  <a:tcPr marL="33472" marR="33472" marT="16736" marB="16736" anchor="ctr">
                    <a:lnL>
                      <a:noFill/>
                    </a:lnL>
                    <a:lnR>
                      <a:noFill/>
                    </a:lnR>
                    <a:lnT>
                      <a:noFill/>
                    </a:lnT>
                    <a:lnB>
                      <a:noFill/>
                    </a:lnB>
                    <a:solidFill>
                      <a:srgbClr val="FFFFFF"/>
                    </a:solidFill>
                  </a:tcPr>
                </a:tc>
                <a:extLst>
                  <a:ext uri="{0D108BD9-81ED-4DB2-BD59-A6C34878D82A}">
                    <a16:rowId xmlns:a16="http://schemas.microsoft.com/office/drawing/2014/main" val="213029783"/>
                  </a:ext>
                </a:extLst>
              </a:tr>
              <a:tr h="397850">
                <a:tc>
                  <a:txBody>
                    <a:bodyPr/>
                    <a:lstStyle/>
                    <a:p>
                      <a:pPr algn="r" fontAlgn="ctr"/>
                      <a:r>
                        <a:rPr lang="en-US" sz="700" b="1" dirty="0">
                          <a:effectLst/>
                        </a:rPr>
                        <a:t>np.log(IS_TOTAL_COUNT)</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0.5426</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0.045</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12.069</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0.000</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0.454</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0.631</a:t>
                      </a:r>
                    </a:p>
                  </a:txBody>
                  <a:tcPr marL="33472" marR="33472" marT="16736" marB="16736" anchor="ctr">
                    <a:lnL>
                      <a:noFill/>
                    </a:lnL>
                    <a:lnR>
                      <a:noFill/>
                    </a:lnR>
                    <a:lnT>
                      <a:noFill/>
                    </a:lnT>
                    <a:lnB>
                      <a:noFill/>
                    </a:lnB>
                    <a:solidFill>
                      <a:srgbClr val="F5F5F5"/>
                    </a:solidFill>
                  </a:tcPr>
                </a:tc>
                <a:extLst>
                  <a:ext uri="{0D108BD9-81ED-4DB2-BD59-A6C34878D82A}">
                    <a16:rowId xmlns:a16="http://schemas.microsoft.com/office/drawing/2014/main" val="4049253521"/>
                  </a:ext>
                </a:extLst>
              </a:tr>
              <a:tr h="277790">
                <a:tc>
                  <a:txBody>
                    <a:bodyPr/>
                    <a:lstStyle/>
                    <a:p>
                      <a:pPr algn="r" fontAlgn="ctr"/>
                      <a:r>
                        <a:rPr lang="en-US" sz="700" b="1" dirty="0">
                          <a:effectLst/>
                        </a:rPr>
                        <a:t>np.log(IS_SALARY)</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-0.0040</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0.043</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-0.093</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0.926</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-0.089</a:t>
                      </a:r>
                    </a:p>
                  </a:txBody>
                  <a:tcPr marL="33472" marR="33472" marT="16736" marB="16736" anchor="ctr">
                    <a:lnL>
                      <a:noFill/>
                    </a:lnL>
                    <a:lnR>
                      <a:noFill/>
                    </a:lnR>
                    <a:lnT>
                      <a:noFill/>
                    </a:lnT>
                    <a:lnB>
                      <a:noFill/>
                    </a:lnB>
                    <a:solidFill>
                      <a:srgbClr val="FFFFFF"/>
                    </a:solidFill>
                  </a:tcPr>
                </a:tc>
                <a:tc>
                  <a:txBody>
                    <a:bodyPr/>
                    <a:lstStyle/>
                    <a:p>
                      <a:pPr algn="r" fontAlgn="ctr"/>
                      <a:r>
                        <a:rPr lang="en-US" sz="700">
                          <a:effectLst/>
                        </a:rPr>
                        <a:t>0.081</a:t>
                      </a:r>
                    </a:p>
                  </a:txBody>
                  <a:tcPr marL="33472" marR="33472" marT="16736" marB="16736" anchor="ctr">
                    <a:lnL>
                      <a:noFill/>
                    </a:lnL>
                    <a:lnR>
                      <a:noFill/>
                    </a:lnR>
                    <a:lnT>
                      <a:noFill/>
                    </a:lnT>
                    <a:lnB>
                      <a:noFill/>
                    </a:lnB>
                    <a:solidFill>
                      <a:srgbClr val="FFFFFF"/>
                    </a:solidFill>
                  </a:tcPr>
                </a:tc>
                <a:extLst>
                  <a:ext uri="{0D108BD9-81ED-4DB2-BD59-A6C34878D82A}">
                    <a16:rowId xmlns:a16="http://schemas.microsoft.com/office/drawing/2014/main" val="1848924735"/>
                  </a:ext>
                </a:extLst>
              </a:tr>
              <a:tr h="277790">
                <a:tc>
                  <a:txBody>
                    <a:bodyPr/>
                    <a:lstStyle/>
                    <a:p>
                      <a:pPr algn="r" fontAlgn="ctr"/>
                      <a:r>
                        <a:rPr lang="en-US" sz="700" b="1" dirty="0">
                          <a:effectLst/>
                        </a:rPr>
                        <a:t>np.log(NIS_SALARY)</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0.3028</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0.017</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17.700</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0.000</a:t>
                      </a:r>
                    </a:p>
                  </a:txBody>
                  <a:tcPr marL="33472" marR="33472" marT="16736" marB="16736" anchor="ctr">
                    <a:lnL>
                      <a:noFill/>
                    </a:lnL>
                    <a:lnR>
                      <a:noFill/>
                    </a:lnR>
                    <a:lnT>
                      <a:noFill/>
                    </a:lnT>
                    <a:lnB>
                      <a:noFill/>
                    </a:lnB>
                    <a:solidFill>
                      <a:srgbClr val="F5F5F5"/>
                    </a:solidFill>
                  </a:tcPr>
                </a:tc>
                <a:tc>
                  <a:txBody>
                    <a:bodyPr/>
                    <a:lstStyle/>
                    <a:p>
                      <a:pPr algn="r" fontAlgn="ctr"/>
                      <a:r>
                        <a:rPr lang="en-US" sz="700">
                          <a:effectLst/>
                        </a:rPr>
                        <a:t>0.269</a:t>
                      </a:r>
                    </a:p>
                  </a:txBody>
                  <a:tcPr marL="33472" marR="33472" marT="16736" marB="16736" anchor="ctr">
                    <a:lnL>
                      <a:noFill/>
                    </a:lnL>
                    <a:lnR>
                      <a:noFill/>
                    </a:lnR>
                    <a:lnT>
                      <a:noFill/>
                    </a:lnT>
                    <a:lnB>
                      <a:noFill/>
                    </a:lnB>
                    <a:solidFill>
                      <a:srgbClr val="F5F5F5"/>
                    </a:solidFill>
                  </a:tcPr>
                </a:tc>
                <a:tc>
                  <a:txBody>
                    <a:bodyPr/>
                    <a:lstStyle/>
                    <a:p>
                      <a:pPr algn="r" fontAlgn="ctr"/>
                      <a:r>
                        <a:rPr lang="en-US" sz="700" dirty="0">
                          <a:effectLst/>
                        </a:rPr>
                        <a:t>0.336</a:t>
                      </a:r>
                    </a:p>
                  </a:txBody>
                  <a:tcPr marL="33472" marR="33472" marT="16736" marB="16736" anchor="ctr">
                    <a:lnL>
                      <a:noFill/>
                    </a:lnL>
                    <a:lnR>
                      <a:noFill/>
                    </a:lnR>
                    <a:lnT>
                      <a:noFill/>
                    </a:lnT>
                    <a:lnB>
                      <a:noFill/>
                    </a:lnB>
                    <a:solidFill>
                      <a:srgbClr val="F5F5F5"/>
                    </a:solidFill>
                  </a:tcPr>
                </a:tc>
                <a:extLst>
                  <a:ext uri="{0D108BD9-81ED-4DB2-BD59-A6C34878D82A}">
                    <a16:rowId xmlns:a16="http://schemas.microsoft.com/office/drawing/2014/main" val="2052019923"/>
                  </a:ext>
                </a:extLst>
              </a:tr>
            </a:tbl>
          </a:graphicData>
        </a:graphic>
      </p:graphicFrame>
      <p:graphicFrame>
        <p:nvGraphicFramePr>
          <p:cNvPr id="6" name="Table 5">
            <a:extLst>
              <a:ext uri="{FF2B5EF4-FFF2-40B4-BE49-F238E27FC236}">
                <a16:creationId xmlns:a16="http://schemas.microsoft.com/office/drawing/2014/main" id="{4D4DD37F-A175-47D5-9A47-418EB3DA8971}"/>
              </a:ext>
            </a:extLst>
          </p:cNvPr>
          <p:cNvGraphicFramePr>
            <a:graphicFrameLocks noGrp="1"/>
          </p:cNvGraphicFramePr>
          <p:nvPr>
            <p:extLst>
              <p:ext uri="{D42A27DB-BD31-4B8C-83A1-F6EECF244321}">
                <p14:modId xmlns:p14="http://schemas.microsoft.com/office/powerpoint/2010/main" val="2317907208"/>
              </p:ext>
            </p:extLst>
          </p:nvPr>
        </p:nvGraphicFramePr>
        <p:xfrm>
          <a:off x="124837" y="4005096"/>
          <a:ext cx="5308212" cy="1036320"/>
        </p:xfrm>
        <a:graphic>
          <a:graphicData uri="http://schemas.openxmlformats.org/drawingml/2006/table">
            <a:tbl>
              <a:tblPr/>
              <a:tblGrid>
                <a:gridCol w="1327053">
                  <a:extLst>
                    <a:ext uri="{9D8B030D-6E8A-4147-A177-3AD203B41FA5}">
                      <a16:colId xmlns:a16="http://schemas.microsoft.com/office/drawing/2014/main" val="499949694"/>
                    </a:ext>
                  </a:extLst>
                </a:gridCol>
                <a:gridCol w="1327053">
                  <a:extLst>
                    <a:ext uri="{9D8B030D-6E8A-4147-A177-3AD203B41FA5}">
                      <a16:colId xmlns:a16="http://schemas.microsoft.com/office/drawing/2014/main" val="3926189205"/>
                    </a:ext>
                  </a:extLst>
                </a:gridCol>
                <a:gridCol w="1327053">
                  <a:extLst>
                    <a:ext uri="{9D8B030D-6E8A-4147-A177-3AD203B41FA5}">
                      <a16:colId xmlns:a16="http://schemas.microsoft.com/office/drawing/2014/main" val="1532647051"/>
                    </a:ext>
                  </a:extLst>
                </a:gridCol>
                <a:gridCol w="1327053">
                  <a:extLst>
                    <a:ext uri="{9D8B030D-6E8A-4147-A177-3AD203B41FA5}">
                      <a16:colId xmlns:a16="http://schemas.microsoft.com/office/drawing/2014/main" val="1179542408"/>
                    </a:ext>
                  </a:extLst>
                </a:gridCol>
              </a:tblGrid>
              <a:tr h="0">
                <a:tc>
                  <a:txBody>
                    <a:bodyPr/>
                    <a:lstStyle/>
                    <a:p>
                      <a:pPr algn="r" fontAlgn="ctr"/>
                      <a:r>
                        <a:rPr lang="en-US" sz="1100" b="1">
                          <a:effectLst/>
                        </a:rPr>
                        <a:t>Omnibus:</a:t>
                      </a:r>
                    </a:p>
                  </a:txBody>
                  <a:tcPr anchor="ctr">
                    <a:lnL>
                      <a:noFill/>
                    </a:lnL>
                    <a:lnR>
                      <a:noFill/>
                    </a:lnR>
                    <a:lnT>
                      <a:noFill/>
                    </a:lnT>
                    <a:lnB>
                      <a:noFill/>
                    </a:lnB>
                    <a:solidFill>
                      <a:srgbClr val="F5F5F5"/>
                    </a:solidFill>
                  </a:tcPr>
                </a:tc>
                <a:tc>
                  <a:txBody>
                    <a:bodyPr/>
                    <a:lstStyle/>
                    <a:p>
                      <a:pPr algn="r" fontAlgn="ctr"/>
                      <a:r>
                        <a:rPr lang="en-US" sz="1100">
                          <a:effectLst/>
                        </a:rPr>
                        <a:t>235.244</a:t>
                      </a:r>
                    </a:p>
                  </a:txBody>
                  <a:tcPr anchor="ctr">
                    <a:lnL>
                      <a:noFill/>
                    </a:lnL>
                    <a:lnR>
                      <a:noFill/>
                    </a:lnR>
                    <a:lnT>
                      <a:noFill/>
                    </a:lnT>
                    <a:lnB>
                      <a:noFill/>
                    </a:lnB>
                    <a:solidFill>
                      <a:srgbClr val="F5F5F5"/>
                    </a:solidFill>
                  </a:tcPr>
                </a:tc>
                <a:tc>
                  <a:txBody>
                    <a:bodyPr/>
                    <a:lstStyle/>
                    <a:p>
                      <a:pPr algn="r" fontAlgn="ctr"/>
                      <a:r>
                        <a:rPr lang="en-US" sz="1100" b="1" dirty="0">
                          <a:effectLst/>
                        </a:rPr>
                        <a:t>Durbin-Watson:</a:t>
                      </a:r>
                    </a:p>
                  </a:txBody>
                  <a:tcPr anchor="ctr">
                    <a:lnL>
                      <a:noFill/>
                    </a:lnL>
                    <a:lnR>
                      <a:noFill/>
                    </a:lnR>
                    <a:lnT>
                      <a:noFill/>
                    </a:lnT>
                    <a:lnB>
                      <a:noFill/>
                    </a:lnB>
                    <a:solidFill>
                      <a:srgbClr val="F5F5F5"/>
                    </a:solidFill>
                  </a:tcPr>
                </a:tc>
                <a:tc>
                  <a:txBody>
                    <a:bodyPr/>
                    <a:lstStyle/>
                    <a:p>
                      <a:pPr algn="r" fontAlgn="ctr"/>
                      <a:r>
                        <a:rPr lang="en-US" sz="1100">
                          <a:effectLst/>
                        </a:rPr>
                        <a:t>1.775</a:t>
                      </a:r>
                    </a:p>
                  </a:txBody>
                  <a:tcPr anchor="ctr">
                    <a:lnL>
                      <a:noFill/>
                    </a:lnL>
                    <a:lnR>
                      <a:noFill/>
                    </a:lnR>
                    <a:lnT>
                      <a:noFill/>
                    </a:lnT>
                    <a:lnB>
                      <a:noFill/>
                    </a:lnB>
                    <a:solidFill>
                      <a:srgbClr val="F5F5F5"/>
                    </a:solidFill>
                  </a:tcPr>
                </a:tc>
                <a:extLst>
                  <a:ext uri="{0D108BD9-81ED-4DB2-BD59-A6C34878D82A}">
                    <a16:rowId xmlns:a16="http://schemas.microsoft.com/office/drawing/2014/main" val="3586337315"/>
                  </a:ext>
                </a:extLst>
              </a:tr>
              <a:tr h="0">
                <a:tc>
                  <a:txBody>
                    <a:bodyPr/>
                    <a:lstStyle/>
                    <a:p>
                      <a:pPr algn="r" fontAlgn="ctr"/>
                      <a:r>
                        <a:rPr lang="en-US" sz="1100" b="1">
                          <a:effectLst/>
                        </a:rPr>
                        <a:t>Prob(Omnibus):</a:t>
                      </a:r>
                    </a:p>
                  </a:txBody>
                  <a:tcPr anchor="ctr">
                    <a:lnL>
                      <a:noFill/>
                    </a:lnL>
                    <a:lnR>
                      <a:noFill/>
                    </a:lnR>
                    <a:lnT>
                      <a:noFill/>
                    </a:lnT>
                    <a:lnB>
                      <a:noFill/>
                    </a:lnB>
                    <a:solidFill>
                      <a:srgbClr val="FFFFFF"/>
                    </a:solidFill>
                  </a:tcPr>
                </a:tc>
                <a:tc>
                  <a:txBody>
                    <a:bodyPr/>
                    <a:lstStyle/>
                    <a:p>
                      <a:pPr algn="r" fontAlgn="ctr"/>
                      <a:r>
                        <a:rPr lang="en-US" sz="1100">
                          <a:effectLst/>
                        </a:rPr>
                        <a:t>0.000</a:t>
                      </a:r>
                    </a:p>
                  </a:txBody>
                  <a:tcPr anchor="ctr">
                    <a:lnL>
                      <a:noFill/>
                    </a:lnL>
                    <a:lnR>
                      <a:noFill/>
                    </a:lnR>
                    <a:lnT>
                      <a:noFill/>
                    </a:lnT>
                    <a:lnB>
                      <a:noFill/>
                    </a:lnB>
                    <a:solidFill>
                      <a:srgbClr val="FFFFFF"/>
                    </a:solidFill>
                  </a:tcPr>
                </a:tc>
                <a:tc>
                  <a:txBody>
                    <a:bodyPr/>
                    <a:lstStyle/>
                    <a:p>
                      <a:pPr algn="r" fontAlgn="ctr"/>
                      <a:r>
                        <a:rPr lang="en-US" sz="1100" b="1">
                          <a:effectLst/>
                        </a:rPr>
                        <a:t>Jarque-Bera (JB):</a:t>
                      </a:r>
                    </a:p>
                  </a:txBody>
                  <a:tcPr anchor="ctr">
                    <a:lnL>
                      <a:noFill/>
                    </a:lnL>
                    <a:lnR>
                      <a:noFill/>
                    </a:lnR>
                    <a:lnT>
                      <a:noFill/>
                    </a:lnT>
                    <a:lnB>
                      <a:noFill/>
                    </a:lnB>
                    <a:solidFill>
                      <a:srgbClr val="FFFFFF"/>
                    </a:solidFill>
                  </a:tcPr>
                </a:tc>
                <a:tc>
                  <a:txBody>
                    <a:bodyPr/>
                    <a:lstStyle/>
                    <a:p>
                      <a:pPr algn="r" fontAlgn="ctr"/>
                      <a:r>
                        <a:rPr lang="en-US" sz="1100" dirty="0">
                          <a:effectLst/>
                        </a:rPr>
                        <a:t>1025.933</a:t>
                      </a:r>
                    </a:p>
                  </a:txBody>
                  <a:tcPr anchor="ctr">
                    <a:lnL>
                      <a:noFill/>
                    </a:lnL>
                    <a:lnR>
                      <a:noFill/>
                    </a:lnR>
                    <a:lnT>
                      <a:noFill/>
                    </a:lnT>
                    <a:lnB>
                      <a:noFill/>
                    </a:lnB>
                    <a:solidFill>
                      <a:srgbClr val="FFFFFF"/>
                    </a:solidFill>
                  </a:tcPr>
                </a:tc>
                <a:extLst>
                  <a:ext uri="{0D108BD9-81ED-4DB2-BD59-A6C34878D82A}">
                    <a16:rowId xmlns:a16="http://schemas.microsoft.com/office/drawing/2014/main" val="3486412563"/>
                  </a:ext>
                </a:extLst>
              </a:tr>
              <a:tr h="0">
                <a:tc>
                  <a:txBody>
                    <a:bodyPr/>
                    <a:lstStyle/>
                    <a:p>
                      <a:pPr algn="r" fontAlgn="ctr"/>
                      <a:r>
                        <a:rPr lang="en-US" sz="1100" b="1">
                          <a:effectLst/>
                        </a:rPr>
                        <a:t>Skew:</a:t>
                      </a:r>
                    </a:p>
                  </a:txBody>
                  <a:tcPr anchor="ctr">
                    <a:lnL>
                      <a:noFill/>
                    </a:lnL>
                    <a:lnR>
                      <a:noFill/>
                    </a:lnR>
                    <a:lnT>
                      <a:noFill/>
                    </a:lnT>
                    <a:lnB>
                      <a:noFill/>
                    </a:lnB>
                    <a:solidFill>
                      <a:srgbClr val="F5F5F5"/>
                    </a:solidFill>
                  </a:tcPr>
                </a:tc>
                <a:tc>
                  <a:txBody>
                    <a:bodyPr/>
                    <a:lstStyle/>
                    <a:p>
                      <a:pPr algn="r" fontAlgn="ctr"/>
                      <a:r>
                        <a:rPr lang="en-US" sz="1100">
                          <a:effectLst/>
                        </a:rPr>
                        <a:t>-0.029</a:t>
                      </a:r>
                    </a:p>
                  </a:txBody>
                  <a:tcPr anchor="ctr">
                    <a:lnL>
                      <a:noFill/>
                    </a:lnL>
                    <a:lnR>
                      <a:noFill/>
                    </a:lnR>
                    <a:lnT>
                      <a:noFill/>
                    </a:lnT>
                    <a:lnB>
                      <a:noFill/>
                    </a:lnB>
                    <a:solidFill>
                      <a:srgbClr val="F5F5F5"/>
                    </a:solidFill>
                  </a:tcPr>
                </a:tc>
                <a:tc>
                  <a:txBody>
                    <a:bodyPr/>
                    <a:lstStyle/>
                    <a:p>
                      <a:pPr algn="r" fontAlgn="ctr"/>
                      <a:r>
                        <a:rPr lang="en-US" sz="1100" b="1">
                          <a:effectLst/>
                        </a:rPr>
                        <a:t>Prob(JB):</a:t>
                      </a:r>
                    </a:p>
                  </a:txBody>
                  <a:tcPr anchor="ctr">
                    <a:lnL>
                      <a:noFill/>
                    </a:lnL>
                    <a:lnR>
                      <a:noFill/>
                    </a:lnR>
                    <a:lnT>
                      <a:noFill/>
                    </a:lnT>
                    <a:lnB>
                      <a:noFill/>
                    </a:lnB>
                    <a:solidFill>
                      <a:srgbClr val="F5F5F5"/>
                    </a:solidFill>
                  </a:tcPr>
                </a:tc>
                <a:tc>
                  <a:txBody>
                    <a:bodyPr/>
                    <a:lstStyle/>
                    <a:p>
                      <a:pPr algn="r" fontAlgn="ctr"/>
                      <a:r>
                        <a:rPr lang="en-US" sz="1100">
                          <a:effectLst/>
                        </a:rPr>
                        <a:t>1.66e-223</a:t>
                      </a:r>
                    </a:p>
                  </a:txBody>
                  <a:tcPr anchor="ctr">
                    <a:lnL>
                      <a:noFill/>
                    </a:lnL>
                    <a:lnR>
                      <a:noFill/>
                    </a:lnR>
                    <a:lnT>
                      <a:noFill/>
                    </a:lnT>
                    <a:lnB>
                      <a:noFill/>
                    </a:lnB>
                    <a:solidFill>
                      <a:srgbClr val="F5F5F5"/>
                    </a:solidFill>
                  </a:tcPr>
                </a:tc>
                <a:extLst>
                  <a:ext uri="{0D108BD9-81ED-4DB2-BD59-A6C34878D82A}">
                    <a16:rowId xmlns:a16="http://schemas.microsoft.com/office/drawing/2014/main" val="3741990565"/>
                  </a:ext>
                </a:extLst>
              </a:tr>
              <a:tr h="0">
                <a:tc>
                  <a:txBody>
                    <a:bodyPr/>
                    <a:lstStyle/>
                    <a:p>
                      <a:pPr algn="r" fontAlgn="ctr"/>
                      <a:r>
                        <a:rPr lang="en-US" sz="1100" b="1">
                          <a:effectLst/>
                        </a:rPr>
                        <a:t>Kurtosis:</a:t>
                      </a:r>
                    </a:p>
                  </a:txBody>
                  <a:tcPr anchor="ctr">
                    <a:lnL>
                      <a:noFill/>
                    </a:lnL>
                    <a:lnR>
                      <a:noFill/>
                    </a:lnR>
                    <a:lnT>
                      <a:noFill/>
                    </a:lnT>
                    <a:lnB>
                      <a:noFill/>
                    </a:lnB>
                    <a:solidFill>
                      <a:srgbClr val="FFFFFF"/>
                    </a:solidFill>
                  </a:tcPr>
                </a:tc>
                <a:tc>
                  <a:txBody>
                    <a:bodyPr/>
                    <a:lstStyle/>
                    <a:p>
                      <a:pPr algn="r" fontAlgn="ctr"/>
                      <a:r>
                        <a:rPr lang="en-US" sz="1100">
                          <a:effectLst/>
                        </a:rPr>
                        <a:t>5.510</a:t>
                      </a:r>
                    </a:p>
                  </a:txBody>
                  <a:tcPr anchor="ctr">
                    <a:lnL>
                      <a:noFill/>
                    </a:lnL>
                    <a:lnR>
                      <a:noFill/>
                    </a:lnR>
                    <a:lnT>
                      <a:noFill/>
                    </a:lnT>
                    <a:lnB>
                      <a:noFill/>
                    </a:lnB>
                    <a:solidFill>
                      <a:srgbClr val="FFFFFF"/>
                    </a:solidFill>
                  </a:tcPr>
                </a:tc>
                <a:tc>
                  <a:txBody>
                    <a:bodyPr/>
                    <a:lstStyle/>
                    <a:p>
                      <a:pPr algn="r" fontAlgn="ctr"/>
                      <a:r>
                        <a:rPr lang="en-US" sz="1100" b="1">
                          <a:effectLst/>
                        </a:rPr>
                        <a:t>Cond. No.</a:t>
                      </a:r>
                    </a:p>
                  </a:txBody>
                  <a:tcPr anchor="ctr">
                    <a:lnL>
                      <a:noFill/>
                    </a:lnL>
                    <a:lnR>
                      <a:noFill/>
                    </a:lnR>
                    <a:lnT>
                      <a:noFill/>
                    </a:lnT>
                    <a:lnB>
                      <a:noFill/>
                    </a:lnB>
                    <a:solidFill>
                      <a:srgbClr val="FFFFFF"/>
                    </a:solidFill>
                  </a:tcPr>
                </a:tc>
                <a:tc>
                  <a:txBody>
                    <a:bodyPr/>
                    <a:lstStyle/>
                    <a:p>
                      <a:pPr algn="r" fontAlgn="ctr"/>
                      <a:r>
                        <a:rPr lang="en-US" sz="1100" dirty="0">
                          <a:effectLst/>
                        </a:rPr>
                        <a:t>438.</a:t>
                      </a:r>
                    </a:p>
                  </a:txBody>
                  <a:tcPr anchor="ctr">
                    <a:lnL>
                      <a:noFill/>
                    </a:lnL>
                    <a:lnR>
                      <a:noFill/>
                    </a:lnR>
                    <a:lnT>
                      <a:noFill/>
                    </a:lnT>
                    <a:lnB>
                      <a:noFill/>
                    </a:lnB>
                    <a:solidFill>
                      <a:srgbClr val="FFFFFF"/>
                    </a:solidFill>
                  </a:tcPr>
                </a:tc>
                <a:extLst>
                  <a:ext uri="{0D108BD9-81ED-4DB2-BD59-A6C34878D82A}">
                    <a16:rowId xmlns:a16="http://schemas.microsoft.com/office/drawing/2014/main" val="589496797"/>
                  </a:ext>
                </a:extLst>
              </a:tr>
            </a:tbl>
          </a:graphicData>
        </a:graphic>
      </p:graphicFrame>
      <p:sp>
        <p:nvSpPr>
          <p:cNvPr id="8" name="Rectangle 1">
            <a:extLst>
              <a:ext uri="{FF2B5EF4-FFF2-40B4-BE49-F238E27FC236}">
                <a16:creationId xmlns:a16="http://schemas.microsoft.com/office/drawing/2014/main" id="{4FB1D25F-7DA0-4F43-8B0B-2915A8D42C8C}"/>
              </a:ext>
            </a:extLst>
          </p:cNvPr>
          <p:cNvSpPr>
            <a:spLocks noChangeArrowheads="1"/>
          </p:cNvSpPr>
          <p:nvPr/>
        </p:nvSpPr>
        <p:spPr bwMode="auto">
          <a:xfrm>
            <a:off x="838200" y="3270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8251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1D1D-1D9F-4101-A9F0-0D66FAFA7AF3}"/>
              </a:ext>
            </a:extLst>
          </p:cNvPr>
          <p:cNvSpPr>
            <a:spLocks noGrp="1"/>
          </p:cNvSpPr>
          <p:nvPr>
            <p:ph type="title"/>
          </p:nvPr>
        </p:nvSpPr>
        <p:spPr>
          <a:xfrm>
            <a:off x="182880" y="182880"/>
            <a:ext cx="3726180" cy="487363"/>
          </a:xfrm>
        </p:spPr>
        <p:txBody>
          <a:bodyPr>
            <a:normAutofit/>
          </a:bodyPr>
          <a:lstStyle/>
          <a:p>
            <a:r>
              <a:rPr lang="en-US" sz="3600" dirty="0">
                <a:latin typeface="+mn-lt"/>
              </a:rPr>
              <a:t>Model Findings</a:t>
            </a:r>
          </a:p>
        </p:txBody>
      </p:sp>
      <p:sp>
        <p:nvSpPr>
          <p:cNvPr id="3" name="Content Placeholder 2">
            <a:extLst>
              <a:ext uri="{FF2B5EF4-FFF2-40B4-BE49-F238E27FC236}">
                <a16:creationId xmlns:a16="http://schemas.microsoft.com/office/drawing/2014/main" id="{F45BEF45-B412-426B-96C0-A0F737AFFC8C}"/>
              </a:ext>
            </a:extLst>
          </p:cNvPr>
          <p:cNvSpPr>
            <a:spLocks noGrp="1"/>
          </p:cNvSpPr>
          <p:nvPr>
            <p:ph idx="1"/>
          </p:nvPr>
        </p:nvSpPr>
        <p:spPr>
          <a:xfrm>
            <a:off x="87630" y="3181985"/>
            <a:ext cx="10991850" cy="2588895"/>
          </a:xfrm>
        </p:spPr>
        <p:txBody>
          <a:bodyPr>
            <a:normAutofit/>
          </a:bodyPr>
          <a:lstStyle/>
          <a:p>
            <a:r>
              <a:rPr lang="en-US" sz="1600" dirty="0">
                <a:latin typeface="+mj-lt"/>
              </a:rPr>
              <a:t>Only Total Instructional Staff Salary and Non-Instructional Staff Totals have negative coefficients (-0.1567 and -0.5646 respectively) of the non-categorical variables according to Model 5</a:t>
            </a:r>
          </a:p>
          <a:p>
            <a:r>
              <a:rPr lang="en-US" sz="1600" dirty="0">
                <a:latin typeface="+mj-lt"/>
              </a:rPr>
              <a:t>Model 6 variables were chosen by trail and error to maximize the R² output</a:t>
            </a:r>
          </a:p>
          <a:p>
            <a:r>
              <a:rPr lang="en-US" sz="1600" dirty="0">
                <a:latin typeface="+mj-lt"/>
              </a:rPr>
              <a:t>The only correlation test that returned a result that was not 0.0 was ‘Correlation for Instructional Staff Count and Completions’, indicating a possible error in calculations done on log transformed data.</a:t>
            </a:r>
          </a:p>
          <a:p>
            <a:r>
              <a:rPr lang="en-US" sz="1600" dirty="0">
                <a:latin typeface="+mj-lt"/>
              </a:rPr>
              <a:t>R</a:t>
            </a:r>
            <a:r>
              <a:rPr lang="en-US" sz="1600" u="none" strike="noStrike" dirty="0">
                <a:effectLst/>
                <a:latin typeface="+mj-lt"/>
              </a:rPr>
              <a:t>² </a:t>
            </a:r>
            <a:r>
              <a:rPr lang="en-US" sz="1600" dirty="0">
                <a:latin typeface="+mj-lt"/>
              </a:rPr>
              <a:t>for model with all variables has highest value, lowest AIC and lowest Skew, indicating that model is the best for predicting completions</a:t>
            </a:r>
          </a:p>
          <a:p>
            <a:r>
              <a:rPr lang="en-US" sz="1600" dirty="0">
                <a:latin typeface="+mj-lt"/>
              </a:rPr>
              <a:t>Adding HDEGOFR1 and OBEREG to any model increases the R², indicating geographic region and highest award offered by an institution are significant for improving the model</a:t>
            </a:r>
          </a:p>
          <a:p>
            <a:r>
              <a:rPr lang="en-US" sz="1600" dirty="0">
                <a:latin typeface="+mj-lt"/>
              </a:rPr>
              <a:t>A test model not included in this table included a computed field of the mean salaries by staff group, but the R</a:t>
            </a:r>
            <a:r>
              <a:rPr lang="en-US" sz="1600" dirty="0"/>
              <a:t>² was only 0.19</a:t>
            </a:r>
            <a:endParaRPr lang="en-US" sz="1600" dirty="0">
              <a:latin typeface="+mj-lt"/>
            </a:endParaRPr>
          </a:p>
          <a:p>
            <a:endParaRPr lang="en-US" sz="1800" dirty="0">
              <a:latin typeface="+mj-lt"/>
            </a:endParaRPr>
          </a:p>
          <a:p>
            <a:endParaRPr lang="en-US" sz="1800" dirty="0">
              <a:latin typeface="+mj-lt"/>
            </a:endParaRPr>
          </a:p>
          <a:p>
            <a:endParaRPr lang="en-US" sz="1800" dirty="0">
              <a:latin typeface="+mj-lt"/>
            </a:endParaRPr>
          </a:p>
          <a:p>
            <a:endParaRPr lang="en-US" sz="1800" dirty="0">
              <a:latin typeface="+mj-lt"/>
            </a:endParaRPr>
          </a:p>
        </p:txBody>
      </p:sp>
      <p:pic>
        <p:nvPicPr>
          <p:cNvPr id="7" name="Picture 6">
            <a:extLst>
              <a:ext uri="{FF2B5EF4-FFF2-40B4-BE49-F238E27FC236}">
                <a16:creationId xmlns:a16="http://schemas.microsoft.com/office/drawing/2014/main" id="{E45EDEC7-6841-493F-8793-E7DD230C5013}"/>
              </a:ext>
            </a:extLst>
          </p:cNvPr>
          <p:cNvPicPr>
            <a:picLocks noChangeAspect="1"/>
          </p:cNvPicPr>
          <p:nvPr/>
        </p:nvPicPr>
        <p:blipFill>
          <a:blip r:embed="rId2"/>
          <a:stretch>
            <a:fillRect/>
          </a:stretch>
        </p:blipFill>
        <p:spPr>
          <a:xfrm>
            <a:off x="361950" y="1177925"/>
            <a:ext cx="9243060" cy="1760220"/>
          </a:xfrm>
          <a:prstGeom prst="rect">
            <a:avLst/>
          </a:prstGeom>
          <a:solidFill>
            <a:schemeClr val="bg1"/>
          </a:solidFill>
        </p:spPr>
      </p:pic>
    </p:spTree>
    <p:extLst>
      <p:ext uri="{BB962C8B-B14F-4D97-AF65-F5344CB8AC3E}">
        <p14:creationId xmlns:p14="http://schemas.microsoft.com/office/powerpoint/2010/main" val="3237112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2439-744A-42C6-A7D5-9B91F1AEF170}"/>
              </a:ext>
            </a:extLst>
          </p:cNvPr>
          <p:cNvSpPr>
            <a:spLocks noGrp="1"/>
          </p:cNvSpPr>
          <p:nvPr>
            <p:ph type="title"/>
          </p:nvPr>
        </p:nvSpPr>
        <p:spPr>
          <a:xfrm>
            <a:off x="182880" y="182880"/>
            <a:ext cx="5234940" cy="722948"/>
          </a:xfrm>
        </p:spPr>
        <p:txBody>
          <a:bodyPr>
            <a:normAutofit/>
          </a:bodyPr>
          <a:lstStyle/>
          <a:p>
            <a:r>
              <a:rPr lang="en-US" sz="3600" dirty="0">
                <a:latin typeface="+mn-lt"/>
              </a:rPr>
              <a:t>Python Packages Used:</a:t>
            </a:r>
          </a:p>
        </p:txBody>
      </p:sp>
      <p:sp>
        <p:nvSpPr>
          <p:cNvPr id="3" name="Content Placeholder 2">
            <a:extLst>
              <a:ext uri="{FF2B5EF4-FFF2-40B4-BE49-F238E27FC236}">
                <a16:creationId xmlns:a16="http://schemas.microsoft.com/office/drawing/2014/main" id="{75473693-EE2F-456C-A907-3C17D66025DC}"/>
              </a:ext>
            </a:extLst>
          </p:cNvPr>
          <p:cNvSpPr>
            <a:spLocks noGrp="1"/>
          </p:cNvSpPr>
          <p:nvPr>
            <p:ph idx="1"/>
          </p:nvPr>
        </p:nvSpPr>
        <p:spPr>
          <a:xfrm>
            <a:off x="281940" y="1423988"/>
            <a:ext cx="10515600" cy="4351338"/>
          </a:xfrm>
        </p:spPr>
        <p:txBody>
          <a:bodyPr/>
          <a:lstStyle/>
          <a:p>
            <a:r>
              <a:rPr lang="en-US" dirty="0"/>
              <a:t>pandas</a:t>
            </a:r>
          </a:p>
          <a:p>
            <a:r>
              <a:rPr lang="en-US" dirty="0" err="1"/>
              <a:t>numpy</a:t>
            </a:r>
            <a:endParaRPr lang="en-US" dirty="0"/>
          </a:p>
          <a:p>
            <a:r>
              <a:rPr lang="en-US" dirty="0" err="1"/>
              <a:t>statsmodels.formula.api</a:t>
            </a:r>
            <a:endParaRPr lang="en-US" dirty="0"/>
          </a:p>
          <a:p>
            <a:r>
              <a:rPr lang="en-US" dirty="0"/>
              <a:t>thinkstats2</a:t>
            </a:r>
          </a:p>
          <a:p>
            <a:r>
              <a:rPr lang="en-US" dirty="0" err="1"/>
              <a:t>thinkplot</a:t>
            </a:r>
            <a:endParaRPr lang="en-US" dirty="0"/>
          </a:p>
          <a:p>
            <a:r>
              <a:rPr lang="en-US" dirty="0"/>
              <a:t>Matplotlib</a:t>
            </a:r>
          </a:p>
          <a:p>
            <a:r>
              <a:rPr lang="en-US" dirty="0"/>
              <a:t>statistics</a:t>
            </a:r>
          </a:p>
          <a:p>
            <a:r>
              <a:rPr lang="en-US" dirty="0" err="1"/>
              <a:t>statsmodels.api</a:t>
            </a:r>
            <a:endParaRPr lang="en-US" dirty="0"/>
          </a:p>
        </p:txBody>
      </p:sp>
    </p:spTree>
    <p:extLst>
      <p:ext uri="{BB962C8B-B14F-4D97-AF65-F5344CB8AC3E}">
        <p14:creationId xmlns:p14="http://schemas.microsoft.com/office/powerpoint/2010/main" val="3885650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B570-E1DB-4226-BC2E-764DEA8A06FB}"/>
              </a:ext>
            </a:extLst>
          </p:cNvPr>
          <p:cNvSpPr>
            <a:spLocks noGrp="1"/>
          </p:cNvSpPr>
          <p:nvPr>
            <p:ph type="title"/>
          </p:nvPr>
        </p:nvSpPr>
        <p:spPr>
          <a:xfrm>
            <a:off x="182880" y="182880"/>
            <a:ext cx="4724400" cy="598747"/>
          </a:xfrm>
        </p:spPr>
        <p:txBody>
          <a:bodyPr>
            <a:normAutofit/>
          </a:bodyPr>
          <a:lstStyle/>
          <a:p>
            <a:r>
              <a:rPr lang="en-US" sz="3600" dirty="0">
                <a:latin typeface="+mn-lt"/>
              </a:rPr>
              <a:t>Datasets</a:t>
            </a:r>
          </a:p>
        </p:txBody>
      </p:sp>
      <p:sp>
        <p:nvSpPr>
          <p:cNvPr id="3" name="Content Placeholder 2">
            <a:extLst>
              <a:ext uri="{FF2B5EF4-FFF2-40B4-BE49-F238E27FC236}">
                <a16:creationId xmlns:a16="http://schemas.microsoft.com/office/drawing/2014/main" id="{DD59B444-7261-4954-BBDB-55ABDA138F04}"/>
              </a:ext>
            </a:extLst>
          </p:cNvPr>
          <p:cNvSpPr>
            <a:spLocks noGrp="1"/>
          </p:cNvSpPr>
          <p:nvPr>
            <p:ph idx="1"/>
          </p:nvPr>
        </p:nvSpPr>
        <p:spPr>
          <a:xfrm>
            <a:off x="228600" y="1253331"/>
            <a:ext cx="10515600" cy="5073578"/>
          </a:xfrm>
        </p:spPr>
        <p:txBody>
          <a:bodyPr/>
          <a:lstStyle/>
          <a:p>
            <a:pPr marL="0" indent="0">
              <a:buNone/>
            </a:pPr>
            <a:r>
              <a:rPr lang="en-US" dirty="0"/>
              <a:t>All datasets and definitions are from the National Center for Education Statistics Integrated Postsecondary Data System (</a:t>
            </a:r>
            <a:r>
              <a:rPr lang="en-US" dirty="0">
                <a:hlinkClick r:id="rId2"/>
              </a:rPr>
              <a:t>http://nces.ed.gov/ipeds/</a:t>
            </a:r>
            <a:r>
              <a:rPr lang="en-US" dirty="0"/>
              <a:t>). </a:t>
            </a:r>
          </a:p>
          <a:p>
            <a:r>
              <a:rPr lang="en-US" sz="2400" dirty="0"/>
              <a:t>Institutional Characteristics Dataset</a:t>
            </a:r>
          </a:p>
          <a:p>
            <a:pPr lvl="1"/>
            <a:r>
              <a:rPr lang="en-US" sz="2000" i="1" dirty="0"/>
              <a:t>Directory Information: Academic year 2018-2019</a:t>
            </a:r>
          </a:p>
          <a:p>
            <a:r>
              <a:rPr lang="en-US" sz="2400" dirty="0"/>
              <a:t>Instructional Staff/Salaries Datasets</a:t>
            </a:r>
          </a:p>
          <a:p>
            <a:pPr lvl="1"/>
            <a:r>
              <a:rPr lang="en-US" sz="2000" i="1" dirty="0"/>
              <a:t>Number and salary outlays for full-time nonmedical instructional staff, by gender, and academic rank: Academic year 2018-19 (revised February 2021)</a:t>
            </a:r>
          </a:p>
          <a:p>
            <a:pPr lvl="1"/>
            <a:r>
              <a:rPr lang="en-US" sz="2000" i="1" dirty="0"/>
              <a:t>Number and salary outlays for full-time nonmedical noninstructional staff by occupation: Academic year 2018-19 (revised February 2021)</a:t>
            </a:r>
          </a:p>
          <a:p>
            <a:r>
              <a:rPr lang="en-US" sz="2400" dirty="0"/>
              <a:t>Completions Dataset</a:t>
            </a:r>
          </a:p>
          <a:p>
            <a:pPr lvl="1"/>
            <a:r>
              <a:rPr lang="en-US" sz="2000" i="1" dirty="0"/>
              <a:t>Number of students receiving awards/degrees, by award level and by gender, race/ethnicity and age categories: July 1, 2018 to June 30, 2019</a:t>
            </a:r>
            <a:endParaRPr lang="en-US" sz="1800" i="1" dirty="0"/>
          </a:p>
          <a:p>
            <a:endParaRPr lang="en-US" dirty="0"/>
          </a:p>
          <a:p>
            <a:pPr marL="0" indent="0">
              <a:buNone/>
            </a:pPr>
            <a:endParaRPr lang="en-US" dirty="0"/>
          </a:p>
        </p:txBody>
      </p:sp>
    </p:spTree>
    <p:extLst>
      <p:ext uri="{BB962C8B-B14F-4D97-AF65-F5344CB8AC3E}">
        <p14:creationId xmlns:p14="http://schemas.microsoft.com/office/powerpoint/2010/main" val="3333791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9201-4926-45CB-8A6B-A52B437B2053}"/>
              </a:ext>
            </a:extLst>
          </p:cNvPr>
          <p:cNvSpPr>
            <a:spLocks noGrp="1"/>
          </p:cNvSpPr>
          <p:nvPr>
            <p:ph type="title"/>
          </p:nvPr>
        </p:nvSpPr>
        <p:spPr>
          <a:xfrm>
            <a:off x="182880" y="182880"/>
            <a:ext cx="10515600" cy="621061"/>
          </a:xfrm>
        </p:spPr>
        <p:txBody>
          <a:bodyPr>
            <a:normAutofit/>
          </a:bodyPr>
          <a:lstStyle/>
          <a:p>
            <a:r>
              <a:rPr lang="en-US" sz="3600" dirty="0">
                <a:latin typeface="+mn-lt"/>
              </a:rPr>
              <a:t>Institutional Characteristics Dataset Variables</a:t>
            </a:r>
          </a:p>
        </p:txBody>
      </p:sp>
      <p:sp>
        <p:nvSpPr>
          <p:cNvPr id="4" name="TextBox 3">
            <a:extLst>
              <a:ext uri="{FF2B5EF4-FFF2-40B4-BE49-F238E27FC236}">
                <a16:creationId xmlns:a16="http://schemas.microsoft.com/office/drawing/2014/main" id="{B1AC8E68-F6A7-4319-80BB-40BE9C0A3A6A}"/>
              </a:ext>
            </a:extLst>
          </p:cNvPr>
          <p:cNvSpPr txBox="1"/>
          <p:nvPr/>
        </p:nvSpPr>
        <p:spPr>
          <a:xfrm>
            <a:off x="228600" y="993718"/>
            <a:ext cx="5403272" cy="1107996"/>
          </a:xfrm>
          <a:prstGeom prst="rect">
            <a:avLst/>
          </a:prstGeom>
          <a:noFill/>
        </p:spPr>
        <p:txBody>
          <a:bodyPr wrap="square" rtlCol="0">
            <a:spAutoFit/>
          </a:bodyPr>
          <a:lstStyle/>
          <a:p>
            <a:pPr marL="285750" indent="-285750">
              <a:buFont typeface="Arial" panose="020B0604020202020204" pitchFamily="34" charset="0"/>
              <a:buChar char="•"/>
            </a:pPr>
            <a:r>
              <a:rPr lang="en-US" sz="2800" i="1" dirty="0">
                <a:latin typeface="+mj-lt"/>
              </a:rPr>
              <a:t>UNITID</a:t>
            </a:r>
            <a:r>
              <a:rPr lang="en-US" dirty="0"/>
              <a:t> </a:t>
            </a:r>
          </a:p>
          <a:p>
            <a:pPr marL="176213"/>
            <a:r>
              <a:rPr lang="en-US" sz="2000" dirty="0">
                <a:latin typeface="+mj-lt"/>
              </a:rPr>
              <a:t>Unique identification number of the institution </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C2D98EDC-0174-4D29-B770-FEA2565A4C3B}"/>
              </a:ext>
            </a:extLst>
          </p:cNvPr>
          <p:cNvSpPr txBox="1"/>
          <p:nvPr/>
        </p:nvSpPr>
        <p:spPr>
          <a:xfrm>
            <a:off x="120073" y="2071515"/>
            <a:ext cx="5264727" cy="4801314"/>
          </a:xfrm>
          <a:prstGeom prst="rect">
            <a:avLst/>
          </a:prstGeom>
          <a:noFill/>
        </p:spPr>
        <p:txBody>
          <a:bodyPr wrap="square" rtlCol="0">
            <a:spAutoFit/>
          </a:bodyPr>
          <a:lstStyle/>
          <a:p>
            <a:pPr marL="285750" indent="-285750">
              <a:buFont typeface="Arial" panose="020B0604020202020204" pitchFamily="34" charset="0"/>
              <a:buChar char="•"/>
            </a:pPr>
            <a:r>
              <a:rPr lang="en-US" sz="2800" i="1" dirty="0">
                <a:latin typeface="+mj-lt"/>
              </a:rPr>
              <a:t>HDEGOFR1</a:t>
            </a:r>
            <a:r>
              <a:rPr lang="en-US" sz="1600" dirty="0"/>
              <a:t>  </a:t>
            </a:r>
          </a:p>
          <a:p>
            <a:pPr marL="285750" lvl="1"/>
            <a:r>
              <a:rPr lang="en-US" sz="2000" dirty="0">
                <a:latin typeface="+mj-lt"/>
              </a:rPr>
              <a:t>A code for highest degree offered at the institution </a:t>
            </a:r>
          </a:p>
          <a:p>
            <a:pPr marL="285750" lvl="1"/>
            <a:r>
              <a:rPr lang="en-US" sz="1200" dirty="0">
                <a:latin typeface="+mj-lt"/>
              </a:rPr>
              <a:t>Count:3929      unique:7      top:40      freq:1302</a:t>
            </a:r>
          </a:p>
          <a:p>
            <a:pPr marL="285750" lvl="1"/>
            <a:endParaRPr lang="en-US" sz="1200" dirty="0"/>
          </a:p>
          <a:p>
            <a:pPr marL="285750" lvl="1"/>
            <a:r>
              <a:rPr lang="en-US" sz="1200" dirty="0"/>
              <a:t>This variable was revised in 2009 because the first professional category is no longer an award level and the Doctoral award level category has expanded to 3 categories, Doctor's degree - Research/scholarships, Doctor's degree - professional practice and Doctor's degree-other.</a:t>
            </a:r>
            <a:br>
              <a:rPr lang="en-US" sz="1200" dirty="0"/>
            </a:br>
            <a:br>
              <a:rPr lang="en-US" sz="1200" dirty="0"/>
            </a:br>
            <a:r>
              <a:rPr lang="en-US" sz="1200" dirty="0"/>
              <a:t>This variable is derived from the level of offering variables (LEVEL1-LEVEL8 LEVEL12 and LEVEL17-LEVEL19) from the Institutional Characteristics component.</a:t>
            </a:r>
            <a:br>
              <a:rPr lang="en-US" sz="1200" dirty="0"/>
            </a:br>
            <a:endParaRPr lang="en-US" sz="1200" dirty="0"/>
          </a:p>
          <a:p>
            <a:pPr marL="285750" lvl="1"/>
            <a:r>
              <a:rPr lang="en-US" sz="1200" dirty="0"/>
              <a:t>Value	Description</a:t>
            </a:r>
            <a:br>
              <a:rPr lang="en-US" sz="1200" dirty="0"/>
            </a:br>
            <a:r>
              <a:rPr lang="en-US" sz="1200" dirty="0">
                <a:latin typeface="+mj-lt"/>
              </a:rPr>
              <a:t>11	Doctor's degree - research/scholarship and professional practice</a:t>
            </a:r>
          </a:p>
          <a:p>
            <a:pPr marL="285750" lvl="1"/>
            <a:r>
              <a:rPr lang="en-US" sz="1200" dirty="0">
                <a:latin typeface="+mj-lt"/>
              </a:rPr>
              <a:t>12	Doctor's degree - research/scholarship</a:t>
            </a:r>
          </a:p>
          <a:p>
            <a:pPr marL="285750" lvl="1"/>
            <a:r>
              <a:rPr lang="en-US" sz="1200" dirty="0">
                <a:latin typeface="+mj-lt"/>
              </a:rPr>
              <a:t>13	Doctor's degree -  professional practice</a:t>
            </a:r>
          </a:p>
          <a:p>
            <a:pPr marL="285750" lvl="1"/>
            <a:r>
              <a:rPr lang="en-US" sz="1200" dirty="0">
                <a:latin typeface="+mj-lt"/>
              </a:rPr>
              <a:t>14	Doctor's degree - other</a:t>
            </a:r>
          </a:p>
          <a:p>
            <a:pPr marL="285750" lvl="1"/>
            <a:r>
              <a:rPr lang="en-US" sz="1200" dirty="0">
                <a:latin typeface="+mj-lt"/>
              </a:rPr>
              <a:t>20	Master's degree</a:t>
            </a:r>
          </a:p>
          <a:p>
            <a:pPr marL="285750" lvl="1"/>
            <a:r>
              <a:rPr lang="en-US" sz="1200" dirty="0">
                <a:latin typeface="+mj-lt"/>
              </a:rPr>
              <a:t>30	Bachelor's degree</a:t>
            </a:r>
          </a:p>
          <a:p>
            <a:pPr marL="285750" lvl="1"/>
            <a:r>
              <a:rPr lang="en-US" sz="1200" dirty="0">
                <a:latin typeface="+mj-lt"/>
              </a:rPr>
              <a:t>40	Associate's degree</a:t>
            </a:r>
          </a:p>
          <a:p>
            <a:pPr marL="742950" lvl="1" indent="-285750">
              <a:buFont typeface="Arial" panose="020B0604020202020204" pitchFamily="34" charset="0"/>
              <a:buChar char="•"/>
            </a:pPr>
            <a:endParaRPr lang="en-US" sz="1000" dirty="0"/>
          </a:p>
        </p:txBody>
      </p:sp>
      <p:sp>
        <p:nvSpPr>
          <p:cNvPr id="7" name="Rectangle 6">
            <a:extLst>
              <a:ext uri="{FF2B5EF4-FFF2-40B4-BE49-F238E27FC236}">
                <a16:creationId xmlns:a16="http://schemas.microsoft.com/office/drawing/2014/main" id="{599CD9CF-FE7F-4942-8A08-BB043C04727D}"/>
              </a:ext>
            </a:extLst>
          </p:cNvPr>
          <p:cNvSpPr/>
          <p:nvPr/>
        </p:nvSpPr>
        <p:spPr>
          <a:xfrm>
            <a:off x="5384800" y="923636"/>
            <a:ext cx="6197600" cy="5262979"/>
          </a:xfrm>
          <a:prstGeom prst="rect">
            <a:avLst/>
          </a:prstGeom>
        </p:spPr>
        <p:txBody>
          <a:bodyPr wrap="square">
            <a:spAutoFit/>
          </a:bodyPr>
          <a:lstStyle/>
          <a:p>
            <a:pPr marL="285750" indent="-285750">
              <a:buFont typeface="Arial" panose="020B0604020202020204" pitchFamily="34" charset="0"/>
              <a:buChar char="•"/>
            </a:pPr>
            <a:r>
              <a:rPr lang="en-US" sz="2800" i="1" dirty="0">
                <a:latin typeface="+mj-lt"/>
              </a:rPr>
              <a:t>OBEREG</a:t>
            </a:r>
          </a:p>
          <a:p>
            <a:pPr marL="176213" lvl="1"/>
            <a:r>
              <a:rPr lang="en-US" sz="2000" dirty="0">
                <a:latin typeface="+mj-lt"/>
              </a:rPr>
              <a:t>Bureau of Economic Analysis (BEA) Regions </a:t>
            </a:r>
            <a:br>
              <a:rPr lang="en-US" sz="1200" dirty="0"/>
            </a:br>
            <a:r>
              <a:rPr lang="en-US" sz="1200" dirty="0">
                <a:latin typeface="+mj-lt"/>
              </a:rPr>
              <a:t>Count:3923      unique:9.0      top:5.0      freq:963.0</a:t>
            </a:r>
          </a:p>
          <a:p>
            <a:pPr marL="176213" lvl="1"/>
            <a:br>
              <a:rPr lang="en-US" sz="1200" dirty="0"/>
            </a:br>
            <a:r>
              <a:rPr lang="en-US" sz="1200" dirty="0"/>
              <a:t>BEA Regions are a set of Geographic Areas that are aggregations of the states. The regional classifications, which were developed in the mid-1950s, are based on the homogeneity of the states in terms of economic characteristics, such as the industrial composition of the labor force, and in terms of demographic, social, and cultural characteristics. BEA groups all 50 states and the District of Columbia into eight distinct regions for purposes of data collecting and analyses.  IPEDS/HEGIS assigns U.S. service schools as their own region.</a:t>
            </a:r>
            <a:br>
              <a:rPr lang="en-US" sz="1200" dirty="0"/>
            </a:br>
            <a:br>
              <a:rPr lang="en-US" sz="1200" dirty="0"/>
            </a:br>
            <a:r>
              <a:rPr lang="en-US" sz="1200" dirty="0"/>
              <a:t>Value	Description</a:t>
            </a:r>
          </a:p>
          <a:p>
            <a:pPr marL="176213" lvl="1"/>
            <a:r>
              <a:rPr lang="en-US" sz="1200" dirty="0">
                <a:latin typeface="+mj-lt"/>
              </a:rPr>
              <a:t>0	US Service schools</a:t>
            </a:r>
            <a:br>
              <a:rPr lang="en-US" sz="1200" dirty="0">
                <a:latin typeface="+mj-lt"/>
              </a:rPr>
            </a:br>
            <a:r>
              <a:rPr lang="en-US" sz="1200" dirty="0">
                <a:latin typeface="+mj-lt"/>
              </a:rPr>
              <a:t>1	New England CT ME MA NH RI VT</a:t>
            </a:r>
            <a:br>
              <a:rPr lang="en-US" sz="1200" dirty="0">
                <a:latin typeface="+mj-lt"/>
              </a:rPr>
            </a:br>
            <a:r>
              <a:rPr lang="en-US" sz="1200" dirty="0">
                <a:latin typeface="+mj-lt"/>
              </a:rPr>
              <a:t>2 	Mid East DE DC MD NJ NY PA</a:t>
            </a:r>
            <a:br>
              <a:rPr lang="en-US" sz="1200" dirty="0">
                <a:latin typeface="+mj-lt"/>
              </a:rPr>
            </a:br>
            <a:r>
              <a:rPr lang="en-US" sz="1200" dirty="0">
                <a:latin typeface="+mj-lt"/>
              </a:rPr>
              <a:t>3 	Great Lakes IL IN MI OH WI</a:t>
            </a:r>
            <a:br>
              <a:rPr lang="en-US" sz="1200" dirty="0">
                <a:latin typeface="+mj-lt"/>
              </a:rPr>
            </a:br>
            <a:r>
              <a:rPr lang="en-US" sz="1200" dirty="0">
                <a:latin typeface="+mj-lt"/>
              </a:rPr>
              <a:t>4 	Plains IA KS MN MO NE ND SD</a:t>
            </a:r>
            <a:br>
              <a:rPr lang="en-US" sz="1200" dirty="0">
                <a:latin typeface="+mj-lt"/>
              </a:rPr>
            </a:br>
            <a:r>
              <a:rPr lang="en-US" sz="1200" dirty="0">
                <a:latin typeface="+mj-lt"/>
              </a:rPr>
              <a:t>5 	Southeast AL AR FL GA KY LA MS NC SC TN VA WV</a:t>
            </a:r>
            <a:br>
              <a:rPr lang="en-US" sz="1200" dirty="0">
                <a:latin typeface="+mj-lt"/>
              </a:rPr>
            </a:br>
            <a:r>
              <a:rPr lang="en-US" sz="1200" dirty="0">
                <a:latin typeface="+mj-lt"/>
              </a:rPr>
              <a:t>6 	Southwest AZ NM OK TX</a:t>
            </a:r>
            <a:br>
              <a:rPr lang="en-US" sz="1200" dirty="0">
                <a:latin typeface="+mj-lt"/>
              </a:rPr>
            </a:br>
            <a:r>
              <a:rPr lang="en-US" sz="1200" dirty="0">
                <a:latin typeface="+mj-lt"/>
              </a:rPr>
              <a:t>7 	Rocky Mountains CO ID MT UT WY</a:t>
            </a:r>
            <a:br>
              <a:rPr lang="en-US" sz="1200" dirty="0">
                <a:latin typeface="+mj-lt"/>
              </a:rPr>
            </a:br>
            <a:r>
              <a:rPr lang="en-US" sz="1200" dirty="0">
                <a:latin typeface="+mj-lt"/>
              </a:rPr>
              <a:t>8 	Far West AK CA HI NV OR WA</a:t>
            </a:r>
            <a:br>
              <a:rPr lang="en-US" sz="1200" dirty="0">
                <a:latin typeface="+mj-lt"/>
              </a:rPr>
            </a:br>
            <a:r>
              <a:rPr lang="en-US" sz="1200" dirty="0">
                <a:latin typeface="+mj-lt"/>
              </a:rPr>
              <a:t>9 	Outlying areas AS FM GU MH MP PR PW VI</a:t>
            </a:r>
            <a:br>
              <a:rPr lang="en-US" sz="1200" dirty="0">
                <a:latin typeface="+mj-lt"/>
              </a:rPr>
            </a:br>
            <a:r>
              <a:rPr lang="en-US" sz="1200" dirty="0">
                <a:latin typeface="+mj-lt"/>
              </a:rPr>
              <a:t>-3 	Not available </a:t>
            </a:r>
          </a:p>
          <a:p>
            <a:pPr marL="176213" lvl="1"/>
            <a:endParaRPr lang="en-US" sz="1200" dirty="0">
              <a:latin typeface="+mj-lt"/>
            </a:endParaRPr>
          </a:p>
          <a:p>
            <a:pPr marL="176213" lvl="1"/>
            <a:endParaRPr lang="en-US" sz="2400" dirty="0">
              <a:latin typeface="+mj-lt"/>
            </a:endParaRPr>
          </a:p>
        </p:txBody>
      </p:sp>
    </p:spTree>
    <p:extLst>
      <p:ext uri="{BB962C8B-B14F-4D97-AF65-F5344CB8AC3E}">
        <p14:creationId xmlns:p14="http://schemas.microsoft.com/office/powerpoint/2010/main" val="1245958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9201-4926-45CB-8A6B-A52B437B2053}"/>
              </a:ext>
            </a:extLst>
          </p:cNvPr>
          <p:cNvSpPr>
            <a:spLocks noGrp="1"/>
          </p:cNvSpPr>
          <p:nvPr>
            <p:ph type="title"/>
          </p:nvPr>
        </p:nvSpPr>
        <p:spPr>
          <a:xfrm>
            <a:off x="182880" y="182880"/>
            <a:ext cx="10515600" cy="976198"/>
          </a:xfrm>
        </p:spPr>
        <p:txBody>
          <a:bodyPr>
            <a:normAutofit/>
          </a:bodyPr>
          <a:lstStyle/>
          <a:p>
            <a:r>
              <a:rPr lang="en-US" sz="3600" dirty="0">
                <a:latin typeface="+mn-lt"/>
              </a:rPr>
              <a:t>Instructional Staff/Salaries Dataset Variables – </a:t>
            </a:r>
            <a:br>
              <a:rPr lang="en-US" sz="3600" dirty="0">
                <a:latin typeface="+mn-lt"/>
              </a:rPr>
            </a:br>
            <a:r>
              <a:rPr lang="en-US" sz="2800" b="1" i="1" dirty="0"/>
              <a:t>IS_TOTAL</a:t>
            </a:r>
            <a:endParaRPr lang="en-US" sz="3600" b="1" i="1" dirty="0"/>
          </a:p>
        </p:txBody>
      </p:sp>
      <p:sp>
        <p:nvSpPr>
          <p:cNvPr id="9" name="Rectangle 34">
            <a:extLst>
              <a:ext uri="{FF2B5EF4-FFF2-40B4-BE49-F238E27FC236}">
                <a16:creationId xmlns:a16="http://schemas.microsoft.com/office/drawing/2014/main" id="{A40BA755-F1E6-4A11-95D9-8DB0A4103E22}"/>
              </a:ext>
            </a:extLst>
          </p:cNvPr>
          <p:cNvSpPr>
            <a:spLocks noChangeArrowheads="1"/>
          </p:cNvSpPr>
          <p:nvPr/>
        </p:nvSpPr>
        <p:spPr bwMode="auto">
          <a:xfrm>
            <a:off x="7635869" y="4806881"/>
            <a:ext cx="3001651" cy="64633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325.962840417409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Spread: 364932.10246238066</a:t>
            </a:r>
          </a:p>
        </p:txBody>
      </p:sp>
      <p:sp>
        <p:nvSpPr>
          <p:cNvPr id="11" name="Rectangle 10">
            <a:extLst>
              <a:ext uri="{FF2B5EF4-FFF2-40B4-BE49-F238E27FC236}">
                <a16:creationId xmlns:a16="http://schemas.microsoft.com/office/drawing/2014/main" id="{9D0A22BD-F85B-4584-AC9F-F21EC16B5451}"/>
              </a:ext>
            </a:extLst>
          </p:cNvPr>
          <p:cNvSpPr/>
          <p:nvPr/>
        </p:nvSpPr>
        <p:spPr>
          <a:xfrm>
            <a:off x="7543800" y="1005840"/>
            <a:ext cx="4059411" cy="3801041"/>
          </a:xfrm>
          <a:prstGeom prst="rect">
            <a:avLst/>
          </a:prstGeom>
        </p:spPr>
        <p:txBody>
          <a:bodyPr wrap="square">
            <a:spAutoFit/>
          </a:bodyPr>
          <a:lstStyle/>
          <a:p>
            <a:r>
              <a:rPr lang="en-US" sz="1100" dirty="0"/>
              <a:t>Description</a:t>
            </a:r>
          </a:p>
          <a:p>
            <a:endParaRPr lang="en-US" sz="1000" dirty="0">
              <a:latin typeface="+mj-lt"/>
            </a:endParaRPr>
          </a:p>
          <a:p>
            <a:r>
              <a:rPr lang="en-US" sz="1000" dirty="0">
                <a:latin typeface="+mj-lt"/>
              </a:rPr>
              <a:t>Original Variable: SAINSTT</a:t>
            </a:r>
          </a:p>
          <a:p>
            <a:endParaRPr lang="en-US" sz="1000" dirty="0">
              <a:latin typeface="+mj-lt"/>
            </a:endParaRPr>
          </a:p>
          <a:p>
            <a:r>
              <a:rPr lang="en-US" sz="1000" dirty="0">
                <a:latin typeface="+mj-lt"/>
              </a:rPr>
              <a:t>Number of full-time, non-medical, instructional staff - total as of November 1, on 9, 10, 11 or 12 month contract and less less-than 9-month contract.</a:t>
            </a:r>
            <a:br>
              <a:rPr lang="en-US" sz="1000" dirty="0">
                <a:latin typeface="+mj-lt"/>
              </a:rPr>
            </a:br>
            <a:br>
              <a:rPr lang="en-US" sz="1000" dirty="0">
                <a:latin typeface="+mj-lt"/>
              </a:rPr>
            </a:br>
            <a:r>
              <a:rPr lang="en-US" sz="1000" dirty="0">
                <a:latin typeface="+mj-lt"/>
              </a:rPr>
              <a:t>Instructional Staff- An occupational category that consists of the following two functions: 1) "Instruction" only and 2) "Instruction combined with research and/or public service</a:t>
            </a:r>
            <a:br>
              <a:rPr lang="en-US" sz="1000" dirty="0">
                <a:latin typeface="+mj-lt"/>
              </a:rPr>
            </a:br>
            <a:br>
              <a:rPr lang="en-US" sz="1000" dirty="0">
                <a:latin typeface="+mj-lt"/>
              </a:rPr>
            </a:br>
            <a:r>
              <a:rPr lang="en-US" sz="1000" dirty="0">
                <a:latin typeface="+mj-lt"/>
              </a:rPr>
              <a:t>Contract length - The contracted teaching period. The number of months should correspond with the number of months worked (which may differ from the number of months over which staff are paid).</a:t>
            </a:r>
            <a:br>
              <a:rPr lang="en-US" sz="1000" dirty="0">
                <a:latin typeface="+mj-lt"/>
              </a:rPr>
            </a:br>
            <a:br>
              <a:rPr lang="en-US" sz="1000" dirty="0">
                <a:latin typeface="+mj-lt"/>
              </a:rPr>
            </a:br>
            <a:r>
              <a:rPr lang="en-US" sz="1000" dirty="0">
                <a:latin typeface="+mj-lt"/>
              </a:rPr>
              <a:t>Excludes medical staff   - Staff employed by or staff working in the medical school (Doctor of Medicine [M.D.] and/or Doctor of Osteopathic Medicine [D.O.]) component of a postsecondary institution or in a free standing medical school. Does not include staff employed by or employees working strictly in a hospital associated with a medical school or those who work in health or allied health schools or departments such as dentistry, veterinary medicine, nursing or dental hygiene unless the health or allied health schools or departments are affiliated with (housed in or under the authority of) the medical school </a:t>
            </a:r>
          </a:p>
        </p:txBody>
      </p:sp>
      <p:sp>
        <p:nvSpPr>
          <p:cNvPr id="12" name="Rectangle 36">
            <a:extLst>
              <a:ext uri="{FF2B5EF4-FFF2-40B4-BE49-F238E27FC236}">
                <a16:creationId xmlns:a16="http://schemas.microsoft.com/office/drawing/2014/main" id="{847DFF3E-BB53-4D94-A3F3-A8E50E5FE27E}"/>
              </a:ext>
            </a:extLst>
          </p:cNvPr>
          <p:cNvSpPr>
            <a:spLocks noChangeArrowheads="1"/>
          </p:cNvSpPr>
          <p:nvPr/>
        </p:nvSpPr>
        <p:spPr bwMode="auto">
          <a:xfrm>
            <a:off x="3789045" y="4806881"/>
            <a:ext cx="2729459" cy="16450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2" anchor="ctr" anchorCtr="0" compatLnSpc="1">
            <a:prstTxWarp prst="textNoShape">
              <a:avLst/>
            </a:prstTxWarp>
            <a:noAutofit/>
          </a:bodyPr>
          <a:lstStyle/>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Tails:</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2 52</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4 79</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6 92</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8 81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10 86</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12 69</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14 69</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16 47</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18 48</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20 51 </a:t>
            </a:r>
          </a:p>
          <a:p>
            <a:pPr lvl="0" eaLnBrk="0" fontAlgn="base" hangingPunct="0">
              <a:spcBef>
                <a:spcPct val="0"/>
              </a:spcBef>
              <a:spcAft>
                <a:spcPct val="0"/>
              </a:spcAft>
            </a:pPr>
            <a:endParaRPr lang="en-US" altLang="en-US" sz="1000" dirty="0">
              <a:solidFill>
                <a:srgbClr val="000000"/>
              </a:solidFill>
              <a:latin typeface="Courier New" panose="02070309020205020404" pitchFamily="49" charset="0"/>
            </a:endParaRP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7768 1</a:t>
            </a: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6092 1</a:t>
            </a: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5988 1</a:t>
            </a: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5628 1</a:t>
            </a: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5516 1</a:t>
            </a: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5260 1</a:t>
            </a: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5012 1</a:t>
            </a: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4964 1</a:t>
            </a: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4740 1</a:t>
            </a: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4576 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93" name="Picture 69">
            <a:extLst>
              <a:ext uri="{FF2B5EF4-FFF2-40B4-BE49-F238E27FC236}">
                <a16:creationId xmlns:a16="http://schemas.microsoft.com/office/drawing/2014/main" id="{054BAF0C-3349-4589-A0BF-01ABD35BC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 y="4572000"/>
            <a:ext cx="3629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095" name="Picture 71">
            <a:extLst>
              <a:ext uri="{FF2B5EF4-FFF2-40B4-BE49-F238E27FC236}">
                <a16:creationId xmlns:a16="http://schemas.microsoft.com/office/drawing/2014/main" id="{74D9DAE7-9A1D-457D-8470-F63DD2EBA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 y="1005840"/>
            <a:ext cx="748665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660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9201-4926-45CB-8A6B-A52B437B2053}"/>
              </a:ext>
            </a:extLst>
          </p:cNvPr>
          <p:cNvSpPr>
            <a:spLocks noGrp="1"/>
          </p:cNvSpPr>
          <p:nvPr>
            <p:ph type="title"/>
          </p:nvPr>
        </p:nvSpPr>
        <p:spPr>
          <a:xfrm>
            <a:off x="182880" y="182880"/>
            <a:ext cx="10515600" cy="976198"/>
          </a:xfrm>
        </p:spPr>
        <p:txBody>
          <a:bodyPr>
            <a:normAutofit/>
          </a:bodyPr>
          <a:lstStyle/>
          <a:p>
            <a:r>
              <a:rPr lang="en-US" sz="3600" dirty="0">
                <a:latin typeface="+mn-lt"/>
              </a:rPr>
              <a:t>Instructional Staff/Salaries Dataset Variables –</a:t>
            </a:r>
            <a:br>
              <a:rPr lang="en-US" sz="3600" dirty="0">
                <a:latin typeface="+mn-lt"/>
              </a:rPr>
            </a:br>
            <a:r>
              <a:rPr lang="en-US" sz="2800" b="1" i="1" dirty="0"/>
              <a:t>NIS_TOTAL</a:t>
            </a:r>
          </a:p>
        </p:txBody>
      </p:sp>
      <p:sp>
        <p:nvSpPr>
          <p:cNvPr id="3" name="Rectangle 17">
            <a:extLst>
              <a:ext uri="{FF2B5EF4-FFF2-40B4-BE49-F238E27FC236}">
                <a16:creationId xmlns:a16="http://schemas.microsoft.com/office/drawing/2014/main" id="{EF55E4B2-15E8-4CD3-AC1E-9F8A5D5DA74F}"/>
              </a:ext>
            </a:extLst>
          </p:cNvPr>
          <p:cNvSpPr>
            <a:spLocks noChangeArrowheads="1"/>
          </p:cNvSpPr>
          <p:nvPr/>
        </p:nvSpPr>
        <p:spPr bwMode="auto">
          <a:xfrm>
            <a:off x="7637597" y="3333056"/>
            <a:ext cx="2079778" cy="64633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2184.0171136653894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Spread: 1667115.11669301</a:t>
            </a:r>
          </a:p>
        </p:txBody>
      </p:sp>
      <p:sp>
        <p:nvSpPr>
          <p:cNvPr id="5" name="Rectangle 4">
            <a:extLst>
              <a:ext uri="{FF2B5EF4-FFF2-40B4-BE49-F238E27FC236}">
                <a16:creationId xmlns:a16="http://schemas.microsoft.com/office/drawing/2014/main" id="{5DF92D62-756F-476E-B6DB-10A924C98BA0}"/>
              </a:ext>
            </a:extLst>
          </p:cNvPr>
          <p:cNvSpPr/>
          <p:nvPr/>
        </p:nvSpPr>
        <p:spPr>
          <a:xfrm>
            <a:off x="7543800" y="1005840"/>
            <a:ext cx="4347150" cy="2246769"/>
          </a:xfrm>
          <a:prstGeom prst="rect">
            <a:avLst/>
          </a:prstGeom>
        </p:spPr>
        <p:txBody>
          <a:bodyPr wrap="square">
            <a:spAutoFit/>
          </a:bodyPr>
          <a:lstStyle/>
          <a:p>
            <a:r>
              <a:rPr lang="en-US" sz="1100" dirty="0"/>
              <a:t>Description</a:t>
            </a:r>
          </a:p>
          <a:p>
            <a:endParaRPr lang="en-US" sz="1000" dirty="0">
              <a:latin typeface="+mj-lt"/>
            </a:endParaRPr>
          </a:p>
          <a:p>
            <a:r>
              <a:rPr lang="en-US" sz="1000" dirty="0">
                <a:latin typeface="+mj-lt"/>
              </a:rPr>
              <a:t>Original Variable Name: </a:t>
            </a:r>
            <a:r>
              <a:rPr lang="en-US" sz="1000" i="1" dirty="0">
                <a:latin typeface="+mj-lt"/>
              </a:rPr>
              <a:t>SANIN01</a:t>
            </a:r>
          </a:p>
          <a:p>
            <a:endParaRPr lang="en-US" sz="1000" i="1" dirty="0">
              <a:latin typeface="+mj-lt"/>
            </a:endParaRPr>
          </a:p>
          <a:p>
            <a:r>
              <a:rPr lang="en-US" sz="1000" dirty="0">
                <a:latin typeface="+mj-lt"/>
              </a:rPr>
              <a:t>Number of full-time, non-medical, non-instructional staff</a:t>
            </a:r>
          </a:p>
          <a:p>
            <a:endParaRPr lang="en-US" sz="1000" dirty="0">
              <a:latin typeface="+mj-lt"/>
            </a:endParaRPr>
          </a:p>
          <a:p>
            <a:r>
              <a:rPr lang="en-US" sz="1000" dirty="0">
                <a:latin typeface="+mj-lt"/>
              </a:rPr>
              <a:t>Excludes medical staff   - Staff employed by or staff working in the medical school (Doctor of Medicine [M.D.] and/or Doctor of Osteopathic Medicine [D.O.]) component of a postsecondary institution or in a free standing medical school. Does not include staff employed by or employees working strictly in a hospital associated with a medical school or those who work in health or allied health schools or departments such as dentistry, veterinary medicine, nursing or dental hygiene unless the health or allied health schools or departments are affiliated with (housed in or under the authority of) the medical school</a:t>
            </a:r>
          </a:p>
        </p:txBody>
      </p:sp>
      <p:sp>
        <p:nvSpPr>
          <p:cNvPr id="6" name="Rectangle 5">
            <a:extLst>
              <a:ext uri="{FF2B5EF4-FFF2-40B4-BE49-F238E27FC236}">
                <a16:creationId xmlns:a16="http://schemas.microsoft.com/office/drawing/2014/main" id="{266B0AA2-0209-4DC0-84B9-4E0CC1A60995}"/>
              </a:ext>
            </a:extLst>
          </p:cNvPr>
          <p:cNvSpPr/>
          <p:nvPr/>
        </p:nvSpPr>
        <p:spPr>
          <a:xfrm>
            <a:off x="3729968" y="4692015"/>
            <a:ext cx="3214255" cy="1731913"/>
          </a:xfrm>
          <a:prstGeom prst="rect">
            <a:avLst/>
          </a:prstGeom>
        </p:spPr>
        <p:txBody>
          <a:bodyPr numCol="2">
            <a:noAutofit/>
          </a:bodyPr>
          <a:lstStyle/>
          <a:p>
            <a:r>
              <a:rPr lang="en-US" sz="1000" dirty="0">
                <a:latin typeface="Courier New" panose="02070309020205020404" pitchFamily="49" charset="0"/>
                <a:cs typeface="Courier New" panose="02070309020205020404" pitchFamily="49" charset="0"/>
              </a:rPr>
              <a:t>Tails:</a:t>
            </a:r>
          </a:p>
          <a:p>
            <a:r>
              <a:rPr lang="en-US" sz="1000" dirty="0">
                <a:latin typeface="Courier New" panose="02070309020205020404" pitchFamily="49" charset="0"/>
                <a:cs typeface="Courier New" panose="02070309020205020404" pitchFamily="49" charset="0"/>
              </a:rPr>
              <a:t>Smallest: 4.0 15</a:t>
            </a:r>
          </a:p>
          <a:p>
            <a:r>
              <a:rPr lang="en-US" sz="1000" dirty="0">
                <a:latin typeface="Courier New" panose="02070309020205020404" pitchFamily="49" charset="0"/>
                <a:cs typeface="Courier New" panose="02070309020205020404" pitchFamily="49" charset="0"/>
              </a:rPr>
              <a:t>Smallest: 8.0 24</a:t>
            </a:r>
          </a:p>
          <a:p>
            <a:r>
              <a:rPr lang="en-US" sz="1000" dirty="0">
                <a:latin typeface="Courier New" panose="02070309020205020404" pitchFamily="49" charset="0"/>
                <a:cs typeface="Courier New" panose="02070309020205020404" pitchFamily="49" charset="0"/>
              </a:rPr>
              <a:t>Smallest: 10.0 32</a:t>
            </a:r>
          </a:p>
          <a:p>
            <a:r>
              <a:rPr lang="en-US" sz="1000" dirty="0">
                <a:latin typeface="Courier New" panose="02070309020205020404" pitchFamily="49" charset="0"/>
                <a:cs typeface="Courier New" panose="02070309020205020404" pitchFamily="49" charset="0"/>
              </a:rPr>
              <a:t>Smallest: 12.0 40</a:t>
            </a:r>
          </a:p>
          <a:p>
            <a:r>
              <a:rPr lang="en-US" sz="1000" dirty="0">
                <a:latin typeface="Courier New" panose="02070309020205020404" pitchFamily="49" charset="0"/>
                <a:cs typeface="Courier New" panose="02070309020205020404" pitchFamily="49" charset="0"/>
              </a:rPr>
              <a:t>Smallest: 14.0 30</a:t>
            </a:r>
          </a:p>
          <a:p>
            <a:r>
              <a:rPr lang="en-US" sz="1000" dirty="0">
                <a:latin typeface="Courier New" panose="02070309020205020404" pitchFamily="49" charset="0"/>
                <a:cs typeface="Courier New" panose="02070309020205020404" pitchFamily="49" charset="0"/>
              </a:rPr>
              <a:t>Smallest: 16.0 29</a:t>
            </a:r>
          </a:p>
          <a:p>
            <a:r>
              <a:rPr lang="en-US" sz="1000" dirty="0">
                <a:latin typeface="Courier New" panose="02070309020205020404" pitchFamily="49" charset="0"/>
                <a:cs typeface="Courier New" panose="02070309020205020404" pitchFamily="49" charset="0"/>
              </a:rPr>
              <a:t>Smallest: 18.0 38</a:t>
            </a:r>
          </a:p>
          <a:p>
            <a:r>
              <a:rPr lang="en-US" sz="1000" dirty="0">
                <a:latin typeface="Courier New" panose="02070309020205020404" pitchFamily="49" charset="0"/>
                <a:cs typeface="Courier New" panose="02070309020205020404" pitchFamily="49" charset="0"/>
              </a:rPr>
              <a:t>Smallest: 20.0 39</a:t>
            </a:r>
          </a:p>
          <a:p>
            <a:r>
              <a:rPr lang="en-US" sz="1000" dirty="0">
                <a:latin typeface="Courier New" panose="02070309020205020404" pitchFamily="49" charset="0"/>
                <a:cs typeface="Courier New" panose="02070309020205020404" pitchFamily="49" charset="0"/>
              </a:rPr>
              <a:t>Smallest: 22.0 28</a:t>
            </a:r>
          </a:p>
          <a:p>
            <a:r>
              <a:rPr lang="en-US" sz="1000" dirty="0">
                <a:latin typeface="Courier New" panose="02070309020205020404" pitchFamily="49" charset="0"/>
                <a:cs typeface="Courier New" panose="02070309020205020404" pitchFamily="49" charset="0"/>
              </a:rPr>
              <a:t>Smallest: 24.0 32</a:t>
            </a:r>
          </a:p>
          <a:p>
            <a:endParaRPr lang="en-US" sz="1000" dirty="0">
              <a:latin typeface="Courier New" panose="02070309020205020404" pitchFamily="49" charset="0"/>
              <a:cs typeface="Courier New" panose="02070309020205020404" pitchFamily="49" charset="0"/>
            </a:endParaRPr>
          </a:p>
          <a:p>
            <a:endParaRPr lang="fr-FR" sz="1000" dirty="0">
              <a:latin typeface="Courier New" panose="02070309020205020404" pitchFamily="49" charset="0"/>
              <a:cs typeface="Courier New" panose="02070309020205020404" pitchFamily="49" charset="0"/>
            </a:endParaRPr>
          </a:p>
          <a:p>
            <a:r>
              <a:rPr lang="fr-FR" sz="1000" dirty="0">
                <a:latin typeface="Courier New" panose="02070309020205020404" pitchFamily="49" charset="0"/>
                <a:cs typeface="Courier New" panose="02070309020205020404" pitchFamily="49" charset="0"/>
              </a:rPr>
              <a:t>Largest: 68992.0 1</a:t>
            </a:r>
          </a:p>
          <a:p>
            <a:r>
              <a:rPr lang="fr-FR" sz="1000" dirty="0">
                <a:latin typeface="Courier New" panose="02070309020205020404" pitchFamily="49" charset="0"/>
                <a:cs typeface="Courier New" panose="02070309020205020404" pitchFamily="49" charset="0"/>
              </a:rPr>
              <a:t>Largest: 57834.0 1</a:t>
            </a:r>
          </a:p>
          <a:p>
            <a:r>
              <a:rPr lang="fr-FR" sz="1000" dirty="0">
                <a:latin typeface="Courier New" panose="02070309020205020404" pitchFamily="49" charset="0"/>
                <a:cs typeface="Courier New" panose="02070309020205020404" pitchFamily="49" charset="0"/>
              </a:rPr>
              <a:t>Largest: 57645.0 1</a:t>
            </a:r>
          </a:p>
          <a:p>
            <a:r>
              <a:rPr lang="fr-FR" sz="1000" dirty="0">
                <a:latin typeface="Courier New" panose="02070309020205020404" pitchFamily="49" charset="0"/>
                <a:cs typeface="Courier New" panose="02070309020205020404" pitchFamily="49" charset="0"/>
              </a:rPr>
              <a:t>Largest: 50748.0 1</a:t>
            </a:r>
          </a:p>
          <a:p>
            <a:r>
              <a:rPr lang="fr-FR" sz="1000" dirty="0">
                <a:latin typeface="Courier New" panose="02070309020205020404" pitchFamily="49" charset="0"/>
                <a:cs typeface="Courier New" panose="02070309020205020404" pitchFamily="49" charset="0"/>
              </a:rPr>
              <a:t>Largest: 49482.0 1</a:t>
            </a:r>
          </a:p>
          <a:p>
            <a:r>
              <a:rPr lang="fr-FR" sz="1000" dirty="0">
                <a:latin typeface="Courier New" panose="02070309020205020404" pitchFamily="49" charset="0"/>
                <a:cs typeface="Courier New" panose="02070309020205020404" pitchFamily="49" charset="0"/>
              </a:rPr>
              <a:t>Largest: 49440.0 1</a:t>
            </a:r>
          </a:p>
          <a:p>
            <a:r>
              <a:rPr lang="fr-FR" sz="1000" dirty="0">
                <a:latin typeface="Courier New" panose="02070309020205020404" pitchFamily="49" charset="0"/>
                <a:cs typeface="Courier New" panose="02070309020205020404" pitchFamily="49" charset="0"/>
              </a:rPr>
              <a:t>Largest: 45762.0 1</a:t>
            </a:r>
          </a:p>
          <a:p>
            <a:r>
              <a:rPr lang="fr-FR" sz="1000" dirty="0">
                <a:latin typeface="Courier New" panose="02070309020205020404" pitchFamily="49" charset="0"/>
                <a:cs typeface="Courier New" panose="02070309020205020404" pitchFamily="49" charset="0"/>
              </a:rPr>
              <a:t>Largest: 45486.0 1</a:t>
            </a:r>
          </a:p>
          <a:p>
            <a:r>
              <a:rPr lang="fr-FR" sz="1000" dirty="0">
                <a:latin typeface="Courier New" panose="02070309020205020404" pitchFamily="49" charset="0"/>
                <a:cs typeface="Courier New" panose="02070309020205020404" pitchFamily="49" charset="0"/>
              </a:rPr>
              <a:t>Largest: 45458.0 1</a:t>
            </a:r>
          </a:p>
          <a:p>
            <a:r>
              <a:rPr lang="fr-FR" sz="1000" dirty="0">
                <a:latin typeface="Courier New" panose="02070309020205020404" pitchFamily="49" charset="0"/>
                <a:cs typeface="Courier New" panose="02070309020205020404" pitchFamily="49" charset="0"/>
              </a:rPr>
              <a:t>Largest: 44387.0 1</a:t>
            </a:r>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p:txBody>
      </p:sp>
      <p:pic>
        <p:nvPicPr>
          <p:cNvPr id="3100" name="Picture 28">
            <a:extLst>
              <a:ext uri="{FF2B5EF4-FFF2-40B4-BE49-F238E27FC236}">
                <a16:creationId xmlns:a16="http://schemas.microsoft.com/office/drawing/2014/main" id="{32DC482D-74D0-4914-B2D4-282F6A0E6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43" y="4571999"/>
            <a:ext cx="3629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a:extLst>
              <a:ext uri="{FF2B5EF4-FFF2-40B4-BE49-F238E27FC236}">
                <a16:creationId xmlns:a16="http://schemas.microsoft.com/office/drawing/2014/main" id="{5BD4A494-CC1F-4CE1-92BE-4DF7208E5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 y="1005840"/>
            <a:ext cx="748665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34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9201-4926-45CB-8A6B-A52B437B2053}"/>
              </a:ext>
            </a:extLst>
          </p:cNvPr>
          <p:cNvSpPr>
            <a:spLocks noGrp="1"/>
          </p:cNvSpPr>
          <p:nvPr>
            <p:ph type="title"/>
          </p:nvPr>
        </p:nvSpPr>
        <p:spPr>
          <a:xfrm>
            <a:off x="182880" y="182880"/>
            <a:ext cx="10515600" cy="988000"/>
          </a:xfrm>
        </p:spPr>
        <p:txBody>
          <a:bodyPr>
            <a:normAutofit/>
          </a:bodyPr>
          <a:lstStyle/>
          <a:p>
            <a:r>
              <a:rPr lang="en-US" sz="3600" dirty="0">
                <a:latin typeface="+mn-lt"/>
              </a:rPr>
              <a:t>Instructional Staff/Salaries Dataset Variables –</a:t>
            </a:r>
            <a:br>
              <a:rPr lang="en-US" sz="3600" dirty="0">
                <a:latin typeface="+mn-lt"/>
              </a:rPr>
            </a:br>
            <a:r>
              <a:rPr lang="en-US" sz="2800" b="1" i="1" dirty="0"/>
              <a:t>NIS_ED_TOTAL</a:t>
            </a:r>
          </a:p>
        </p:txBody>
      </p:sp>
      <p:sp>
        <p:nvSpPr>
          <p:cNvPr id="3" name="Rectangle 19">
            <a:extLst>
              <a:ext uri="{FF2B5EF4-FFF2-40B4-BE49-F238E27FC236}">
                <a16:creationId xmlns:a16="http://schemas.microsoft.com/office/drawing/2014/main" id="{9A9A02EA-99CE-4153-9055-62FB15F833ED}"/>
              </a:ext>
            </a:extLst>
          </p:cNvPr>
          <p:cNvSpPr>
            <a:spLocks noChangeArrowheads="1"/>
          </p:cNvSpPr>
          <p:nvPr/>
        </p:nvSpPr>
        <p:spPr bwMode="auto">
          <a:xfrm>
            <a:off x="7590370" y="5818108"/>
            <a:ext cx="2108269" cy="64633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1440" rIns="9144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219.22114853672005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Spread: 319043.1534677034</a:t>
            </a:r>
          </a:p>
        </p:txBody>
      </p:sp>
      <p:sp>
        <p:nvSpPr>
          <p:cNvPr id="6" name="Rectangle 5">
            <a:extLst>
              <a:ext uri="{FF2B5EF4-FFF2-40B4-BE49-F238E27FC236}">
                <a16:creationId xmlns:a16="http://schemas.microsoft.com/office/drawing/2014/main" id="{A7740519-E118-404B-B17B-F1C53159C5D8}"/>
              </a:ext>
            </a:extLst>
          </p:cNvPr>
          <p:cNvSpPr/>
          <p:nvPr/>
        </p:nvSpPr>
        <p:spPr>
          <a:xfrm>
            <a:off x="7543800" y="1005840"/>
            <a:ext cx="4414982" cy="4708981"/>
          </a:xfrm>
          <a:prstGeom prst="rect">
            <a:avLst/>
          </a:prstGeom>
        </p:spPr>
        <p:txBody>
          <a:bodyPr wrap="square">
            <a:spAutoFit/>
          </a:bodyPr>
          <a:lstStyle/>
          <a:p>
            <a:r>
              <a:rPr lang="en-US" sz="1100" dirty="0"/>
              <a:t>Description</a:t>
            </a:r>
          </a:p>
          <a:p>
            <a:endParaRPr lang="en-US" sz="1000" dirty="0">
              <a:latin typeface="+mj-lt"/>
            </a:endParaRPr>
          </a:p>
          <a:p>
            <a:r>
              <a:rPr lang="en-US" sz="1000" dirty="0">
                <a:latin typeface="+mj-lt"/>
              </a:rPr>
              <a:t>Original Variable: SANIT04</a:t>
            </a:r>
          </a:p>
          <a:p>
            <a:endParaRPr lang="en-US" sz="1000" dirty="0">
              <a:latin typeface="+mj-lt"/>
            </a:endParaRPr>
          </a:p>
          <a:p>
            <a:r>
              <a:rPr lang="en-US" sz="1000" dirty="0">
                <a:latin typeface="+mj-lt"/>
              </a:rPr>
              <a:t>This variable includes the following four SOC categories</a:t>
            </a:r>
            <a:br>
              <a:rPr lang="en-US" sz="1000" dirty="0">
                <a:latin typeface="+mj-lt"/>
              </a:rPr>
            </a:br>
            <a:br>
              <a:rPr lang="en-US" sz="1000" dirty="0">
                <a:latin typeface="+mj-lt"/>
              </a:rPr>
            </a:br>
            <a:r>
              <a:rPr lang="en-US" sz="1000" dirty="0">
                <a:latin typeface="+mj-lt"/>
              </a:rPr>
              <a:t>Archivists, Curators, and Museum Technicians  - An occupational category based on the broad occupation in the 2010 Standard Occupational Classification (SOC) Manual called "Archivists, Curators, and Museum Technicians."  For detailed information, refer to the following website: http://www.bls.gov/soc/2010/soc254010.htm. </a:t>
            </a:r>
            <a:br>
              <a:rPr lang="en-US" sz="1000" dirty="0">
                <a:latin typeface="+mj-lt"/>
              </a:rPr>
            </a:br>
            <a:br>
              <a:rPr lang="en-US" sz="1000" dirty="0">
                <a:latin typeface="+mj-lt"/>
              </a:rPr>
            </a:br>
            <a:r>
              <a:rPr lang="en-US" sz="1000" dirty="0">
                <a:latin typeface="+mj-lt"/>
              </a:rPr>
              <a:t>Librarians - An occupational category based on the broad occupation in the 2010 Standard Occupational Classification (SOC) Manual called "Librarians."  For detailed information, refer to the following website: http://www.bls.gov/soc/2010/soc254020.htm </a:t>
            </a:r>
            <a:br>
              <a:rPr lang="en-US" sz="1000" dirty="0">
                <a:latin typeface="+mj-lt"/>
              </a:rPr>
            </a:br>
            <a:br>
              <a:rPr lang="en-US" sz="1000" dirty="0">
                <a:latin typeface="+mj-lt"/>
              </a:rPr>
            </a:br>
            <a:r>
              <a:rPr lang="en-US" sz="1000" dirty="0">
                <a:latin typeface="+mj-lt"/>
              </a:rPr>
              <a:t>Library Technicians  An occupational category based on the broad occupation in the 2010 Standard Occupational Classification (SOC) Manual called "Library Technicians."  For detailed information, refer to the following website: http://www.bls.gov/soc/2010/soc254030.htm.  </a:t>
            </a:r>
            <a:br>
              <a:rPr lang="en-US" sz="1000" dirty="0">
                <a:latin typeface="+mj-lt"/>
              </a:rPr>
            </a:br>
            <a:br>
              <a:rPr lang="en-US" sz="1000" dirty="0">
                <a:latin typeface="+mj-lt"/>
              </a:rPr>
            </a:br>
            <a:r>
              <a:rPr lang="en-US" sz="1000" dirty="0">
                <a:latin typeface="+mj-lt"/>
              </a:rPr>
              <a:t>Academic Affairs and Other Education Services Occupations  - An occupational category based on the following three minor groups in the 2010 Standard Occupational Classification (SOC) Manual:  1) Pre-school, Primary, Secondary, and Special Education School Teachers (http://www.bls.gov/soc/2010/soc250000.htm#25-2000); 2) Other Teachers and Instructors (http://www.bls.gov/soc/2010/soc250000.htm#25-3000); and 3) Other Education, Training, and Library Occupations (http://www.bls.gov/soc/2010/soc250000.htm#25-9000). </a:t>
            </a:r>
          </a:p>
        </p:txBody>
      </p:sp>
      <p:sp>
        <p:nvSpPr>
          <p:cNvPr id="7" name="Rectangle 6">
            <a:extLst>
              <a:ext uri="{FF2B5EF4-FFF2-40B4-BE49-F238E27FC236}">
                <a16:creationId xmlns:a16="http://schemas.microsoft.com/office/drawing/2014/main" id="{F1197582-2334-4310-8ECC-329478D4604E}"/>
              </a:ext>
            </a:extLst>
          </p:cNvPr>
          <p:cNvSpPr/>
          <p:nvPr/>
        </p:nvSpPr>
        <p:spPr>
          <a:xfrm>
            <a:off x="3686175" y="4676088"/>
            <a:ext cx="3258565" cy="1677773"/>
          </a:xfrm>
          <a:prstGeom prst="rect">
            <a:avLst/>
          </a:prstGeom>
        </p:spPr>
        <p:txBody>
          <a:bodyPr numCol="2">
            <a:noAutofit/>
          </a:bodyPr>
          <a:lstStyle/>
          <a:p>
            <a:r>
              <a:rPr lang="en-US" sz="1000" dirty="0">
                <a:latin typeface="Courier New" panose="02070309020205020404" pitchFamily="49" charset="0"/>
                <a:cs typeface="Courier New" panose="02070309020205020404" pitchFamily="49" charset="0"/>
              </a:rPr>
              <a:t>Tails:</a:t>
            </a:r>
          </a:p>
          <a:p>
            <a:r>
              <a:rPr lang="en-US" sz="1000" dirty="0">
                <a:latin typeface="Courier New" panose="02070309020205020404" pitchFamily="49" charset="0"/>
                <a:cs typeface="Courier New" panose="02070309020205020404" pitchFamily="49" charset="0"/>
              </a:rPr>
              <a:t>Smallest: 2.0 123</a:t>
            </a:r>
          </a:p>
          <a:p>
            <a:r>
              <a:rPr lang="en-US" sz="1000" dirty="0">
                <a:latin typeface="Courier New" panose="02070309020205020404" pitchFamily="49" charset="0"/>
                <a:cs typeface="Courier New" panose="02070309020205020404" pitchFamily="49" charset="0"/>
              </a:rPr>
              <a:t>Smallest: 3.0 22</a:t>
            </a:r>
          </a:p>
          <a:p>
            <a:r>
              <a:rPr lang="en-US" sz="1000" dirty="0">
                <a:latin typeface="Courier New" panose="02070309020205020404" pitchFamily="49" charset="0"/>
                <a:cs typeface="Courier New" panose="02070309020205020404" pitchFamily="49" charset="0"/>
              </a:rPr>
              <a:t>Smallest: 4.0 109</a:t>
            </a:r>
          </a:p>
          <a:p>
            <a:r>
              <a:rPr lang="en-US" sz="1000" dirty="0">
                <a:latin typeface="Courier New" panose="02070309020205020404" pitchFamily="49" charset="0"/>
                <a:cs typeface="Courier New" panose="02070309020205020404" pitchFamily="49" charset="0"/>
              </a:rPr>
              <a:t>Smallest: 5.0 28</a:t>
            </a:r>
          </a:p>
          <a:p>
            <a:r>
              <a:rPr lang="en-US" sz="1000" dirty="0">
                <a:latin typeface="Courier New" panose="02070309020205020404" pitchFamily="49" charset="0"/>
                <a:cs typeface="Courier New" panose="02070309020205020404" pitchFamily="49" charset="0"/>
              </a:rPr>
              <a:t>Smallest: 6.0 126</a:t>
            </a:r>
          </a:p>
          <a:p>
            <a:r>
              <a:rPr lang="en-US" sz="1000" dirty="0">
                <a:latin typeface="Courier New" panose="02070309020205020404" pitchFamily="49" charset="0"/>
                <a:cs typeface="Courier New" panose="02070309020205020404" pitchFamily="49" charset="0"/>
              </a:rPr>
              <a:t>Smallest: 8.0 85</a:t>
            </a:r>
          </a:p>
          <a:p>
            <a:r>
              <a:rPr lang="en-US" sz="1000" dirty="0">
                <a:latin typeface="Courier New" panose="02070309020205020404" pitchFamily="49" charset="0"/>
                <a:cs typeface="Courier New" panose="02070309020205020404" pitchFamily="49" charset="0"/>
              </a:rPr>
              <a:t>Smallest: 9.0 17</a:t>
            </a:r>
          </a:p>
          <a:p>
            <a:r>
              <a:rPr lang="en-US" sz="1000" dirty="0">
                <a:latin typeface="Courier New" panose="02070309020205020404" pitchFamily="49" charset="0"/>
                <a:cs typeface="Courier New" panose="02070309020205020404" pitchFamily="49" charset="0"/>
              </a:rPr>
              <a:t>Smallest: 10.0 93</a:t>
            </a:r>
          </a:p>
          <a:p>
            <a:r>
              <a:rPr lang="en-US" sz="1000" dirty="0">
                <a:latin typeface="Courier New" panose="02070309020205020404" pitchFamily="49" charset="0"/>
                <a:cs typeface="Courier New" panose="02070309020205020404" pitchFamily="49" charset="0"/>
              </a:rPr>
              <a:t>Smallest: 12.0 87</a:t>
            </a:r>
          </a:p>
          <a:p>
            <a:r>
              <a:rPr lang="en-US" sz="1000" dirty="0">
                <a:latin typeface="Courier New" panose="02070309020205020404" pitchFamily="49" charset="0"/>
                <a:cs typeface="Courier New" panose="02070309020205020404" pitchFamily="49" charset="0"/>
              </a:rPr>
              <a:t>Smallest: 15.0 43</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Largest: 6510.0 1</a:t>
            </a:r>
          </a:p>
          <a:p>
            <a:r>
              <a:rPr lang="en-US" sz="1000" dirty="0">
                <a:latin typeface="Courier New" panose="02070309020205020404" pitchFamily="49" charset="0"/>
                <a:cs typeface="Courier New" panose="02070309020205020404" pitchFamily="49" charset="0"/>
              </a:rPr>
              <a:t>Largest: 4599.0 1</a:t>
            </a:r>
          </a:p>
          <a:p>
            <a:r>
              <a:rPr lang="en-US" sz="1000" dirty="0">
                <a:latin typeface="Courier New" panose="02070309020205020404" pitchFamily="49" charset="0"/>
                <a:cs typeface="Courier New" panose="02070309020205020404" pitchFamily="49" charset="0"/>
              </a:rPr>
              <a:t>Largest: 4356.0 1</a:t>
            </a:r>
          </a:p>
          <a:p>
            <a:r>
              <a:rPr lang="en-US" sz="1000" dirty="0">
                <a:latin typeface="Courier New" panose="02070309020205020404" pitchFamily="49" charset="0"/>
                <a:cs typeface="Courier New" panose="02070309020205020404" pitchFamily="49" charset="0"/>
              </a:rPr>
              <a:t>Largest: 3858.0 1</a:t>
            </a:r>
          </a:p>
          <a:p>
            <a:r>
              <a:rPr lang="en-US" sz="1000" dirty="0">
                <a:latin typeface="Courier New" panose="02070309020205020404" pitchFamily="49" charset="0"/>
                <a:cs typeface="Courier New" panose="02070309020205020404" pitchFamily="49" charset="0"/>
              </a:rPr>
              <a:t>Largest: 2190.0 1</a:t>
            </a:r>
          </a:p>
          <a:p>
            <a:r>
              <a:rPr lang="en-US" sz="1000" dirty="0">
                <a:latin typeface="Courier New" panose="02070309020205020404" pitchFamily="49" charset="0"/>
                <a:cs typeface="Courier New" panose="02070309020205020404" pitchFamily="49" charset="0"/>
              </a:rPr>
              <a:t>Largest: 2010.0 1</a:t>
            </a:r>
          </a:p>
          <a:p>
            <a:r>
              <a:rPr lang="en-US" sz="1000" dirty="0">
                <a:latin typeface="Courier New" panose="02070309020205020404" pitchFamily="49" charset="0"/>
                <a:cs typeface="Courier New" panose="02070309020205020404" pitchFamily="49" charset="0"/>
              </a:rPr>
              <a:t>Largest: 1860.0 1</a:t>
            </a:r>
          </a:p>
          <a:p>
            <a:r>
              <a:rPr lang="en-US" sz="1000" dirty="0">
                <a:latin typeface="Courier New" panose="02070309020205020404" pitchFamily="49" charset="0"/>
                <a:cs typeface="Courier New" panose="02070309020205020404" pitchFamily="49" charset="0"/>
              </a:rPr>
              <a:t>Largest: 1825.0 1</a:t>
            </a:r>
          </a:p>
          <a:p>
            <a:r>
              <a:rPr lang="en-US" sz="1000" dirty="0">
                <a:latin typeface="Courier New" panose="02070309020205020404" pitchFamily="49" charset="0"/>
                <a:cs typeface="Courier New" panose="02070309020205020404" pitchFamily="49" charset="0"/>
              </a:rPr>
              <a:t>Largest: 1330.0 1</a:t>
            </a:r>
          </a:p>
          <a:p>
            <a:r>
              <a:rPr lang="en-US" sz="1000" dirty="0">
                <a:latin typeface="Courier New" panose="02070309020205020404" pitchFamily="49" charset="0"/>
                <a:cs typeface="Courier New" panose="02070309020205020404" pitchFamily="49" charset="0"/>
              </a:rPr>
              <a:t>Largest: 1212.0 1</a:t>
            </a:r>
          </a:p>
        </p:txBody>
      </p:sp>
      <p:pic>
        <p:nvPicPr>
          <p:cNvPr id="4124" name="Picture 28">
            <a:extLst>
              <a:ext uri="{FF2B5EF4-FFF2-40B4-BE49-F238E27FC236}">
                <a16:creationId xmlns:a16="http://schemas.microsoft.com/office/drawing/2014/main" id="{5D2378F6-AF5B-4757-BAA9-A28EA4581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 y="4558665"/>
            <a:ext cx="3629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4126" name="Picture 30">
            <a:extLst>
              <a:ext uri="{FF2B5EF4-FFF2-40B4-BE49-F238E27FC236}">
                <a16:creationId xmlns:a16="http://schemas.microsoft.com/office/drawing/2014/main" id="{02A75AE2-61EC-4F79-8078-83BDB9149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 y="1005840"/>
            <a:ext cx="748665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60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9201-4926-45CB-8A6B-A52B437B2053}"/>
              </a:ext>
            </a:extLst>
          </p:cNvPr>
          <p:cNvSpPr>
            <a:spLocks noGrp="1"/>
          </p:cNvSpPr>
          <p:nvPr>
            <p:ph type="title"/>
          </p:nvPr>
        </p:nvSpPr>
        <p:spPr>
          <a:xfrm>
            <a:off x="182880" y="182880"/>
            <a:ext cx="10984345" cy="953338"/>
          </a:xfrm>
        </p:spPr>
        <p:txBody>
          <a:bodyPr>
            <a:normAutofit/>
          </a:bodyPr>
          <a:lstStyle/>
          <a:p>
            <a:r>
              <a:rPr lang="en-US" sz="3600" dirty="0">
                <a:latin typeface="+mn-lt"/>
              </a:rPr>
              <a:t>Instructional Staff/Salaries Dataset Variables –</a:t>
            </a:r>
            <a:br>
              <a:rPr lang="en-US" sz="3600" dirty="0">
                <a:latin typeface="+mn-lt"/>
              </a:rPr>
            </a:br>
            <a:r>
              <a:rPr lang="en-US" sz="2800" b="1" i="1" dirty="0"/>
              <a:t>IS_SALARY</a:t>
            </a:r>
          </a:p>
        </p:txBody>
      </p:sp>
      <p:sp>
        <p:nvSpPr>
          <p:cNvPr id="10" name="Rectangle 35">
            <a:extLst>
              <a:ext uri="{FF2B5EF4-FFF2-40B4-BE49-F238E27FC236}">
                <a16:creationId xmlns:a16="http://schemas.microsoft.com/office/drawing/2014/main" id="{B2951E6A-E1F1-477D-9F86-8D8910681900}"/>
              </a:ext>
            </a:extLst>
          </p:cNvPr>
          <p:cNvSpPr>
            <a:spLocks noChangeArrowheads="1"/>
          </p:cNvSpPr>
          <p:nvPr/>
        </p:nvSpPr>
        <p:spPr bwMode="auto">
          <a:xfrm>
            <a:off x="7614688" y="4743234"/>
            <a:ext cx="2185214" cy="64633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1440" rIns="9144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29062043.586452764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[160000. 240000.]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Spread: 4762759104709779.0</a:t>
            </a:r>
          </a:p>
        </p:txBody>
      </p:sp>
      <p:sp>
        <p:nvSpPr>
          <p:cNvPr id="3" name="Rectangle 2">
            <a:extLst>
              <a:ext uri="{FF2B5EF4-FFF2-40B4-BE49-F238E27FC236}">
                <a16:creationId xmlns:a16="http://schemas.microsoft.com/office/drawing/2014/main" id="{17A6DF13-5DF8-441A-B74C-C6C016BFCB30}"/>
              </a:ext>
            </a:extLst>
          </p:cNvPr>
          <p:cNvSpPr/>
          <p:nvPr/>
        </p:nvSpPr>
        <p:spPr>
          <a:xfrm>
            <a:off x="7543800" y="1005840"/>
            <a:ext cx="3472873" cy="3631763"/>
          </a:xfrm>
          <a:prstGeom prst="rect">
            <a:avLst/>
          </a:prstGeom>
        </p:spPr>
        <p:txBody>
          <a:bodyPr wrap="square">
            <a:spAutoFit/>
          </a:bodyPr>
          <a:lstStyle/>
          <a:p>
            <a:r>
              <a:rPr lang="en-US" sz="1100" dirty="0"/>
              <a:t>Description</a:t>
            </a:r>
            <a:endParaRPr lang="en-US" sz="1000" dirty="0"/>
          </a:p>
          <a:p>
            <a:endParaRPr lang="en-US" sz="1000" dirty="0">
              <a:latin typeface="+mj-lt"/>
            </a:endParaRPr>
          </a:p>
          <a:p>
            <a:r>
              <a:rPr lang="en-US" sz="1000" dirty="0">
                <a:latin typeface="+mj-lt"/>
              </a:rPr>
              <a:t>Original Variable: SAOUTLT</a:t>
            </a:r>
          </a:p>
          <a:p>
            <a:endParaRPr lang="en-US" sz="1000" dirty="0">
              <a:latin typeface="+mj-lt"/>
            </a:endParaRPr>
          </a:p>
          <a:p>
            <a:r>
              <a:rPr lang="en-US" sz="1000" dirty="0">
                <a:latin typeface="+mj-lt"/>
              </a:rPr>
              <a:t>"Total salary outlays of full-time, non-medical, instructional staff  as of November 1.Instructional Staff- An occupational category that consists of the following two functions: 1) ""Instruction"" only and 2) ""Instruction combined with research and/or public </a:t>
            </a:r>
            <a:r>
              <a:rPr lang="en-US" sz="1000" dirty="0" err="1">
                <a:latin typeface="+mj-lt"/>
              </a:rPr>
              <a:t>serviceAnnual</a:t>
            </a:r>
            <a:r>
              <a:rPr lang="en-US" sz="1000" dirty="0">
                <a:latin typeface="+mj-lt"/>
              </a:rPr>
              <a:t> salary outlays (combined salaries of all staff)  include base salaries only – no supplements, overloads or bonuses. Additional stipends for administrative, managerial or other responsibilities are NOT included in the salary outlays data for instructional </a:t>
            </a:r>
            <a:r>
              <a:rPr lang="en-US" sz="1000" dirty="0" err="1">
                <a:latin typeface="+mj-lt"/>
              </a:rPr>
              <a:t>staff.Excludes</a:t>
            </a:r>
            <a:r>
              <a:rPr lang="en-US" sz="1000" dirty="0">
                <a:latin typeface="+mj-lt"/>
              </a:rPr>
              <a:t> medical staff   - Staff employed by or staff working in the medical school (Doctor of Medicine [M.D.] and/or Doctor of Osteopathic Medicine [D.O.]) component of a postsecondary institution or in a free standing medical school. Does not include staff employed by or employees working strictly in a hospital associated with a medical school or those who work in health or allied health schools or departments such as dentistry, veterinary medicine, nursing or dental hygiene unless the health or allied health schools or departments are affiliated with (housed in or under the authority of) the medical school"</a:t>
            </a:r>
          </a:p>
        </p:txBody>
      </p:sp>
      <p:sp>
        <p:nvSpPr>
          <p:cNvPr id="4" name="Rectangle 1">
            <a:extLst>
              <a:ext uri="{FF2B5EF4-FFF2-40B4-BE49-F238E27FC236}">
                <a16:creationId xmlns:a16="http://schemas.microsoft.com/office/drawing/2014/main" id="{B216EE17-1D15-4D72-871A-300CFBE91FD7}"/>
              </a:ext>
            </a:extLst>
          </p:cNvPr>
          <p:cNvSpPr>
            <a:spLocks noChangeArrowheads="1"/>
          </p:cNvSpPr>
          <p:nvPr/>
        </p:nvSpPr>
        <p:spPr bwMode="auto">
          <a:xfrm>
            <a:off x="3840078" y="4769950"/>
            <a:ext cx="3394805" cy="16043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2" anchor="ctr" anchorCtr="0" compatLnSpc="1">
            <a:prstTxWarp prst="textNoShape">
              <a:avLst/>
            </a:prstTxWarp>
            <a:noAutofit/>
          </a:bodyPr>
          <a:lstStyle/>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Tails:</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18480.0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42800.0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46000.0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60000.0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62000.0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110000.0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121892.0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126000.0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127416.0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128000.0 1 </a:t>
            </a:r>
          </a:p>
          <a:p>
            <a:pPr lvl="0" eaLnBrk="0" fontAlgn="base" hangingPunct="0">
              <a:spcBef>
                <a:spcPct val="0"/>
              </a:spcBef>
              <a:spcAft>
                <a:spcPct val="0"/>
              </a:spcAft>
            </a:pPr>
            <a:endParaRPr lang="en-US" altLang="en-US" sz="1000" dirty="0">
              <a:solidFill>
                <a:srgbClr val="000000"/>
              </a:solidFill>
              <a:latin typeface="Courier New" panose="02070309020205020404" pitchFamily="49" charset="0"/>
            </a:endParaRP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884005276.0 1</a:t>
            </a: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845502116.0 1</a:t>
            </a: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702401008.0 1</a:t>
            </a: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696646240.0 1</a:t>
            </a: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647943372.0 1</a:t>
            </a: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642404422.0 1</a:t>
            </a: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631490374.0 1</a:t>
            </a: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591936132.0 1</a:t>
            </a: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581566838.0 1</a:t>
            </a:r>
          </a:p>
          <a:p>
            <a:pPr lvl="0" eaLnBrk="0" fontAlgn="base" hangingPunct="0">
              <a:spcBef>
                <a:spcPct val="0"/>
              </a:spcBef>
              <a:spcAft>
                <a:spcPct val="0"/>
              </a:spcAft>
            </a:pPr>
            <a:r>
              <a:rPr lang="fr-FR" altLang="en-US" sz="1000" dirty="0">
                <a:solidFill>
                  <a:srgbClr val="000000"/>
                </a:solidFill>
                <a:latin typeface="Courier New" panose="02070309020205020404" pitchFamily="49" charset="0"/>
              </a:rPr>
              <a:t>Largest: 564673024.0 1</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57" name="Picture 17">
            <a:extLst>
              <a:ext uri="{FF2B5EF4-FFF2-40B4-BE49-F238E27FC236}">
                <a16:creationId xmlns:a16="http://schemas.microsoft.com/office/drawing/2014/main" id="{4780F803-AC9F-46CF-A4CD-E23F983A9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 y="4572000"/>
            <a:ext cx="3629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0259" name="Picture 19">
            <a:extLst>
              <a:ext uri="{FF2B5EF4-FFF2-40B4-BE49-F238E27FC236}">
                <a16:creationId xmlns:a16="http://schemas.microsoft.com/office/drawing/2014/main" id="{FD49F763-9C3C-40CD-BFDD-6950E889AD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 y="1005840"/>
            <a:ext cx="748665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882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9201-4926-45CB-8A6B-A52B437B2053}"/>
              </a:ext>
            </a:extLst>
          </p:cNvPr>
          <p:cNvSpPr>
            <a:spLocks noGrp="1"/>
          </p:cNvSpPr>
          <p:nvPr>
            <p:ph type="title"/>
          </p:nvPr>
        </p:nvSpPr>
        <p:spPr>
          <a:xfrm>
            <a:off x="182880" y="182880"/>
            <a:ext cx="10984345" cy="953338"/>
          </a:xfrm>
        </p:spPr>
        <p:txBody>
          <a:bodyPr>
            <a:normAutofit/>
          </a:bodyPr>
          <a:lstStyle/>
          <a:p>
            <a:r>
              <a:rPr lang="en-US" sz="3600" dirty="0">
                <a:latin typeface="+mn-lt"/>
              </a:rPr>
              <a:t>Instructional Staff/Salaries Dataset Variables –</a:t>
            </a:r>
            <a:br>
              <a:rPr lang="en-US" sz="3600" dirty="0">
                <a:latin typeface="+mn-lt"/>
              </a:rPr>
            </a:br>
            <a:r>
              <a:rPr lang="en-US" sz="2800" b="1" i="1" dirty="0"/>
              <a:t>MEAN_IS_SALARY</a:t>
            </a:r>
          </a:p>
        </p:txBody>
      </p:sp>
      <p:sp>
        <p:nvSpPr>
          <p:cNvPr id="10" name="Rectangle 35">
            <a:extLst>
              <a:ext uri="{FF2B5EF4-FFF2-40B4-BE49-F238E27FC236}">
                <a16:creationId xmlns:a16="http://schemas.microsoft.com/office/drawing/2014/main" id="{B2951E6A-E1F1-477D-9F86-8D8910681900}"/>
              </a:ext>
            </a:extLst>
          </p:cNvPr>
          <p:cNvSpPr>
            <a:spLocks noChangeArrowheads="1"/>
          </p:cNvSpPr>
          <p:nvPr/>
        </p:nvSpPr>
        <p:spPr bwMode="auto">
          <a:xfrm>
            <a:off x="7603402" y="1854427"/>
            <a:ext cx="2146532" cy="64633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spAutoFit/>
          </a:bodyPr>
          <a:lstStyle/>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Mean: 68895.1781134893</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Mode: [40000.]</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Spread: 553564616.1951375</a:t>
            </a:r>
            <a:endParaRPr kumimoji="0" lang="en-US" altLang="en-US" sz="1000" b="0" i="0" u="none" strike="noStrike" cap="none" normalizeH="0" baseline="0" dirty="0">
              <a:ln>
                <a:noFill/>
              </a:ln>
              <a:solidFill>
                <a:srgbClr val="000000"/>
              </a:solidFill>
              <a:effectLst/>
              <a:latin typeface="Courier New" panose="02070309020205020404" pitchFamily="49" charset="0"/>
            </a:endParaRPr>
          </a:p>
        </p:txBody>
      </p:sp>
      <p:sp>
        <p:nvSpPr>
          <p:cNvPr id="3" name="Rectangle 2">
            <a:extLst>
              <a:ext uri="{FF2B5EF4-FFF2-40B4-BE49-F238E27FC236}">
                <a16:creationId xmlns:a16="http://schemas.microsoft.com/office/drawing/2014/main" id="{17A6DF13-5DF8-441A-B74C-C6C016BFCB30}"/>
              </a:ext>
            </a:extLst>
          </p:cNvPr>
          <p:cNvSpPr/>
          <p:nvPr/>
        </p:nvSpPr>
        <p:spPr>
          <a:xfrm>
            <a:off x="7543800" y="1005840"/>
            <a:ext cx="3472873" cy="723275"/>
          </a:xfrm>
          <a:prstGeom prst="rect">
            <a:avLst/>
          </a:prstGeom>
        </p:spPr>
        <p:txBody>
          <a:bodyPr wrap="square">
            <a:spAutoFit/>
          </a:bodyPr>
          <a:lstStyle/>
          <a:p>
            <a:r>
              <a:rPr lang="en-US" sz="1100" dirty="0"/>
              <a:t>Description</a:t>
            </a:r>
            <a:endParaRPr lang="en-US" sz="1000" dirty="0"/>
          </a:p>
          <a:p>
            <a:endParaRPr lang="en-US" sz="1000" dirty="0">
              <a:latin typeface="+mj-lt"/>
            </a:endParaRPr>
          </a:p>
          <a:p>
            <a:r>
              <a:rPr lang="en-US" sz="1000" dirty="0"/>
              <a:t>Calculated variable dividing total count of Instructional Staff  by total salary outlay for Instructional Staff</a:t>
            </a:r>
          </a:p>
        </p:txBody>
      </p:sp>
      <p:sp>
        <p:nvSpPr>
          <p:cNvPr id="4" name="Rectangle 1">
            <a:extLst>
              <a:ext uri="{FF2B5EF4-FFF2-40B4-BE49-F238E27FC236}">
                <a16:creationId xmlns:a16="http://schemas.microsoft.com/office/drawing/2014/main" id="{B216EE17-1D15-4D72-871A-300CFBE91FD7}"/>
              </a:ext>
            </a:extLst>
          </p:cNvPr>
          <p:cNvSpPr>
            <a:spLocks noChangeArrowheads="1"/>
          </p:cNvSpPr>
          <p:nvPr/>
        </p:nvSpPr>
        <p:spPr bwMode="auto">
          <a:xfrm>
            <a:off x="3713740" y="4680407"/>
            <a:ext cx="3829165" cy="1771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2" anchor="ctr" anchorCtr="0" compatLnSpc="1">
            <a:prstTxWarp prst="textNoShape">
              <a:avLst/>
            </a:prstTxWarp>
            <a:noAutofit/>
          </a:bodyPr>
          <a:lstStyle/>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Tails:</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1.0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1664.9743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4533.0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5609.3333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6000.0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9240.0 2</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9901.0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10700.0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12000.0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Smallest: 12007.375 1</a:t>
            </a:r>
          </a:p>
          <a:p>
            <a:pPr lvl="0" eaLnBrk="0" fontAlgn="base" hangingPunct="0">
              <a:spcBef>
                <a:spcPct val="0"/>
              </a:spcBef>
              <a:spcAft>
                <a:spcPct val="0"/>
              </a:spcAft>
            </a:pPr>
            <a:endParaRPr lang="en-US" altLang="en-US" sz="1000" dirty="0">
              <a:solidFill>
                <a:srgbClr val="000000"/>
              </a:solidFill>
              <a:latin typeface="Courier New" panose="02070309020205020404" pitchFamily="49" charset="0"/>
            </a:endParaRP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Largest: 240679.1294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Largest: 220718.3297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Largest: 218433.0327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Largest: 197303.6539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Largest: 183730.6965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Largest: 182116.1943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Largest: 181669.1521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Largest: 181363.8620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Largest: 177422.9016 1</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Largest: 175000.0 1</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26626" name="Picture 2">
            <a:extLst>
              <a:ext uri="{FF2B5EF4-FFF2-40B4-BE49-F238E27FC236}">
                <a16:creationId xmlns:a16="http://schemas.microsoft.com/office/drawing/2014/main" id="{3B125847-B11B-4FCD-949B-49F695F2D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 y="1005840"/>
            <a:ext cx="7486650" cy="3686175"/>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a:extLst>
              <a:ext uri="{FF2B5EF4-FFF2-40B4-BE49-F238E27FC236}">
                <a16:creationId xmlns:a16="http://schemas.microsoft.com/office/drawing/2014/main" id="{D11B97B4-6455-4F67-A098-686B90B3C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85" y="4566105"/>
            <a:ext cx="3571875"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27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13144</TotalTime>
  <Words>5309</Words>
  <Application>Microsoft Office PowerPoint</Application>
  <PresentationFormat>Widescreen</PresentationFormat>
  <Paragraphs>1127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Courier New</vt:lpstr>
      <vt:lpstr>Office Theme</vt:lpstr>
      <vt:lpstr>Measuring Effects of Staffing Patterns and Salary on Completion Rates in Higher Education</vt:lpstr>
      <vt:lpstr>Questions</vt:lpstr>
      <vt:lpstr>Datasets</vt:lpstr>
      <vt:lpstr>Institutional Characteristics Dataset Variables</vt:lpstr>
      <vt:lpstr>Instructional Staff/Salaries Dataset Variables –  IS_TOTAL</vt:lpstr>
      <vt:lpstr>Instructional Staff/Salaries Dataset Variables – NIS_TOTAL</vt:lpstr>
      <vt:lpstr>Instructional Staff/Salaries Dataset Variables – NIS_ED_TOTAL</vt:lpstr>
      <vt:lpstr>Instructional Staff/Salaries Dataset Variables – IS_SALARY</vt:lpstr>
      <vt:lpstr>Instructional Staff/Salaries Dataset Variables – MEAN_IS_SALARY</vt:lpstr>
      <vt:lpstr>Instructional Staff/Salaries Dataset Variables – NIS_SALARY</vt:lpstr>
      <vt:lpstr>Instructional Staff/Salaries Dataset Variables – MEAN_NIS_SALARY</vt:lpstr>
      <vt:lpstr>Instructional Staff/Salaries Dataset Variables – NIS_ED_SALARY</vt:lpstr>
      <vt:lpstr>Instructional Staff/Salaries Dataset Variables – MEAN_ED_SALARY</vt:lpstr>
      <vt:lpstr>Completion Dataset Variables –  COMPS_TOTAL</vt:lpstr>
      <vt:lpstr>Findings –  Variable Analysis</vt:lpstr>
      <vt:lpstr>PMF, log10 degrees awarded by school Scenarios: Type of Degree (Associate’s, Bachelor’s, Master’s, Doctorate)</vt:lpstr>
      <vt:lpstr>CDF, log degrees awarded by school Scenarios: Type of Degree (Associate’s, Bachelor’s, Master’s, Doctorate)</vt:lpstr>
      <vt:lpstr>Linear vs. Lognormal Model Variable: Degrees Awarded</vt:lpstr>
      <vt:lpstr>Scatterplots Salary / Completions</vt:lpstr>
      <vt:lpstr>Scatterplots  Total Staff / Completions</vt:lpstr>
      <vt:lpstr>Scatterplots  Combined</vt:lpstr>
      <vt:lpstr>Hypothesis Testing Total Instructor Count vs. Completions</vt:lpstr>
      <vt:lpstr>Regression Results</vt:lpstr>
      <vt:lpstr>Regression Results</vt:lpstr>
      <vt:lpstr>Multiple Regression Results</vt:lpstr>
      <vt:lpstr>Multiple Regression Results</vt:lpstr>
      <vt:lpstr>Multiple Regression Results </vt:lpstr>
      <vt:lpstr>Model Findings</vt:lpstr>
      <vt:lpstr>Python Packages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Effects of Staff Demographics and Personnel Expenses on Completion Rates in Higher Education</dc:title>
  <dc:creator>Matthew Fikes</dc:creator>
  <cp:lastModifiedBy>Matthew Fikes</cp:lastModifiedBy>
  <cp:revision>117</cp:revision>
  <dcterms:created xsi:type="dcterms:W3CDTF">2021-02-23T02:20:27Z</dcterms:created>
  <dcterms:modified xsi:type="dcterms:W3CDTF">2021-03-04T05:25:24Z</dcterms:modified>
</cp:coreProperties>
</file>