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F324BBF5-C9C4-415B-BCEE-A6BF1ADF50AF}"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2E6649B4-8748-454B-9500-4E2F95CCEFDC}"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Autofit/>
          </a:bodyPr>
          <a:p>
            <a:pPr algn="ctr">
              <a:lnSpc>
                <a:spcPct val="100000"/>
              </a:lnSpc>
            </a:pPr>
            <a:r>
              <a:rPr b="0" lang="en-US" sz="5200" spc="-1" strike="noStrike">
                <a:solidFill>
                  <a:srgbClr val="000000"/>
                </a:solidFill>
                <a:latin typeface="Arial"/>
                <a:ea typeface="Arial"/>
              </a:rPr>
              <a:t>Assignment 3 Writeup</a:t>
            </a:r>
            <a:br/>
            <a:r>
              <a:rPr b="1" lang="en-US" sz="2400" spc="-1" strike="noStrike">
                <a:solidFill>
                  <a:srgbClr val="ff0000"/>
                </a:solidFill>
                <a:latin typeface="Arial"/>
                <a:ea typeface="Arial"/>
              </a:rPr>
              <a:t>DO NOT TAG</a:t>
            </a:r>
            <a:endParaRPr b="0" lang="en-US" sz="24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a:bodyPr>
          <a:p>
            <a:pPr algn="ctr">
              <a:lnSpc>
                <a:spcPct val="100000"/>
              </a:lnSpc>
              <a:tabLst>
                <a:tab algn="l" pos="0"/>
              </a:tabLst>
            </a:pPr>
            <a:r>
              <a:rPr b="0" lang="en-US" sz="1490" spc="-1" strike="noStrike">
                <a:solidFill>
                  <a:srgbClr val="595959"/>
                </a:solidFill>
                <a:latin typeface="Arial"/>
                <a:ea typeface="Arial"/>
              </a:rPr>
              <a:t>Name:</a:t>
            </a:r>
            <a:endParaRPr b="0" lang="en-US" sz="1490" spc="-1" strike="noStrike">
              <a:latin typeface="Arial"/>
            </a:endParaRPr>
          </a:p>
          <a:p>
            <a:pPr algn="ctr">
              <a:lnSpc>
                <a:spcPct val="100000"/>
              </a:lnSpc>
              <a:tabLst>
                <a:tab algn="l" pos="0"/>
              </a:tabLst>
            </a:pPr>
            <a:r>
              <a:rPr b="0" lang="en-US" sz="1490" spc="-1" strike="noStrike">
                <a:solidFill>
                  <a:srgbClr val="595959"/>
                </a:solidFill>
                <a:latin typeface="Arial"/>
                <a:ea typeface="Arial"/>
              </a:rPr>
              <a:t>GT Email:</a:t>
            </a:r>
            <a:endParaRPr b="0" lang="en-US" sz="149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GradCam</a:t>
            </a:r>
            <a:endParaRPr b="0" lang="en-US" sz="2800" spc="-1" strike="noStrike">
              <a:solidFill>
                <a:srgbClr val="000000"/>
              </a:solid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your visualization of GradCam here</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GradCam</a:t>
            </a:r>
            <a:endParaRPr b="0" lang="en-US" sz="2800" spc="-1" strike="noStrike">
              <a:solidFill>
                <a:srgbClr val="000000"/>
              </a:solidFill>
              <a:latin typeface="Arial"/>
            </a:endParaRPr>
          </a:p>
        </p:txBody>
      </p:sp>
      <p:sp>
        <p:nvSpPr>
          <p:cNvPr id="98"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your visualization of Guided GradCam here</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GradCam</a:t>
            </a:r>
            <a:endParaRPr b="0" lang="en-US" sz="2800" spc="-1" strike="noStrike">
              <a:solidFill>
                <a:srgbClr val="000000"/>
              </a:solid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your visualization of Guided Backprop and Guided Gradcam from Captum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GradCam</a:t>
            </a:r>
            <a:endParaRPr b="0" lang="en-US" sz="2800" spc="-1" strike="noStrike">
              <a:solidFill>
                <a:srgbClr val="000000"/>
              </a:solidFill>
              <a:latin typeface="Arial"/>
            </a:endParaRPr>
          </a:p>
        </p:txBody>
      </p:sp>
      <p:sp>
        <p:nvSpPr>
          <p:cNvPr id="102" name="TextShape 2"/>
          <p:cNvSpPr txBox="1"/>
          <p:nvPr/>
        </p:nvSpPr>
        <p:spPr>
          <a:xfrm>
            <a:off x="311760" y="1152360"/>
            <a:ext cx="8520120" cy="3416040"/>
          </a:xfrm>
          <a:prstGeom prst="rect">
            <a:avLst/>
          </a:prstGeom>
          <a:noFill/>
          <a:ln>
            <a:noFill/>
          </a:ln>
        </p:spPr>
        <p:txBody>
          <a:bodyPr tIns="91440" bIns="91440">
            <a:noAutofit/>
          </a:bodyPr>
          <a:p>
            <a:pPr marL="457200" indent="-333000">
              <a:lnSpc>
                <a:spcPct val="100000"/>
              </a:lnSpc>
              <a:spcBef>
                <a:spcPts val="1100"/>
              </a:spcBef>
              <a:buClr>
                <a:srgbClr val="000000"/>
              </a:buClr>
              <a:buFont typeface="Arial"/>
              <a:buChar char="●"/>
            </a:pPr>
            <a:r>
              <a:rPr b="0" lang="en" sz="1650" spc="-1" strike="noStrike">
                <a:solidFill>
                  <a:srgbClr val="000000"/>
                </a:solidFill>
                <a:highlight>
                  <a:srgbClr val="ffffff"/>
                </a:highlight>
                <a:latin typeface="Arial"/>
                <a:ea typeface="Arial"/>
              </a:rPr>
              <a:t>Visualization of layers and neurons using Captum here:</a:t>
            </a:r>
            <a:endParaRPr b="0" lang="en-US" sz="1650" spc="-1" strike="noStrike">
              <a:solidFill>
                <a:srgbClr val="000000"/>
              </a:solidFill>
              <a:latin typeface="Arial"/>
            </a:endParaRPr>
          </a:p>
          <a:p>
            <a:pPr>
              <a:lnSpc>
                <a:spcPct val="115000"/>
              </a:lnSpc>
              <a:spcAft>
                <a:spcPts val="1599"/>
              </a:spcAft>
              <a:tabLst>
                <a:tab algn="l" pos="0"/>
              </a:tabLst>
            </a:pPr>
            <a:endParaRPr b="0" lang="en-US" sz="16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108072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What do saliency map and Gradcam tell you? </a:t>
            </a:r>
            <a:r>
              <a:rPr b="0" lang="en-US" sz="2800" spc="-1" strike="noStrike">
                <a:solidFill>
                  <a:srgbClr val="000000"/>
                </a:solidFill>
                <a:latin typeface="Arial"/>
                <a:ea typeface="Arial"/>
              </a:rPr>
              <a:t>H</a:t>
            </a:r>
            <a:r>
              <a:rPr b="0" lang="en" sz="2800" spc="-1" strike="noStrike">
                <a:solidFill>
                  <a:srgbClr val="000000"/>
                </a:solidFill>
                <a:latin typeface="Arial"/>
                <a:ea typeface="Arial"/>
              </a:rPr>
              <a:t>ow are they different? Is one better than the other?</a:t>
            </a:r>
            <a:endParaRPr b="0" lang="en-US" sz="2800" spc="-1" strike="noStrike">
              <a:solidFill>
                <a:srgbClr val="000000"/>
              </a:solidFill>
              <a:latin typeface="Arial"/>
            </a:endParaRPr>
          </a:p>
        </p:txBody>
      </p:sp>
      <p:sp>
        <p:nvSpPr>
          <p:cNvPr id="104" name="TextShape 2"/>
          <p:cNvSpPr txBox="1"/>
          <p:nvPr/>
        </p:nvSpPr>
        <p:spPr>
          <a:xfrm>
            <a:off x="311760" y="1526400"/>
            <a:ext cx="8520120" cy="3042360"/>
          </a:xfrm>
          <a:prstGeom prst="rect">
            <a:avLst/>
          </a:prstGeom>
          <a:noFill/>
          <a:ln>
            <a:noFill/>
          </a:ln>
        </p:spPr>
        <p:txBody>
          <a:bodyPr tIns="91440" bIns="91440">
            <a:noAutofit/>
          </a:bodyPr>
          <a:p>
            <a:pPr marL="114480">
              <a:lnSpc>
                <a:spcPct val="115000"/>
              </a:lnSpc>
              <a:tabLst>
                <a:tab algn="l" pos="0"/>
              </a:tabLst>
            </a:pPr>
            <a:r>
              <a:rPr b="0" lang="en" sz="1600" spc="-1" strike="noStrike" u="sng">
                <a:solidFill>
                  <a:srgbClr val="595959"/>
                </a:solidFill>
                <a:uFillTx/>
                <a:latin typeface="Arial"/>
                <a:ea typeface="Arial"/>
              </a:rPr>
              <a:t>Answer: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Fooling Image</a:t>
            </a:r>
            <a:endParaRPr b="0" lang="en-US" sz="2800" spc="-1" strike="noStrike">
              <a:solidFill>
                <a:srgbClr val="000000"/>
              </a:solidFill>
              <a:latin typeface="Arial"/>
            </a:endParaRPr>
          </a:p>
        </p:txBody>
      </p:sp>
      <p:sp>
        <p:nvSpPr>
          <p:cNvPr id="106"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 sz="1800" spc="-1" strike="noStrike">
                <a:solidFill>
                  <a:srgbClr val="595959"/>
                </a:solidFill>
                <a:latin typeface="Arial"/>
                <a:ea typeface="Arial"/>
              </a:rPr>
              <a:t>Include the fooling image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Fooling Image</a:t>
            </a:r>
            <a:endParaRPr b="0" lang="en-US" sz="2800" spc="-1" strike="noStrike">
              <a:solidFill>
                <a:srgbClr val="000000"/>
              </a:solidFill>
              <a:latin typeface="Arial"/>
            </a:endParaRPr>
          </a:p>
        </p:txBody>
      </p:sp>
      <p:sp>
        <p:nvSpPr>
          <p:cNvPr id="108"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 sz="1600" spc="-1" strike="noStrike">
                <a:solidFill>
                  <a:srgbClr val="595959"/>
                </a:solidFill>
                <a:latin typeface="Arial"/>
                <a:ea typeface="Arial"/>
              </a:rPr>
              <a:t>What insights do you get from fooling images:</a:t>
            </a:r>
            <a:endParaRPr b="0" lang="en-US" sz="1600" spc="-1" strike="noStrike">
              <a:solidFill>
                <a:srgbClr val="000000"/>
              </a:solidFill>
              <a:latin typeface="Arial"/>
            </a:endParaRPr>
          </a:p>
          <a:p>
            <a:pPr>
              <a:lnSpc>
                <a:spcPct val="150000"/>
              </a:lnSpc>
              <a:tabLst>
                <a:tab algn="l" pos="0"/>
              </a:tabLst>
            </a:pPr>
            <a:r>
              <a:rPr b="0" lang="en" sz="1600" spc="-1" strike="noStrike" u="sng">
                <a:solidFill>
                  <a:srgbClr val="595959"/>
                </a:solidFill>
                <a:uFillTx/>
                <a:latin typeface="Arial"/>
                <a:ea typeface="Arial"/>
              </a:rPr>
              <a:t>Answer: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Class Visualization</a:t>
            </a:r>
            <a:endParaRPr b="0" lang="en-US" sz="2800" spc="-1" strike="noStrike">
              <a:solidFill>
                <a:srgbClr val="000000"/>
              </a:solidFill>
              <a:latin typeface="Arial"/>
            </a:endParaRPr>
          </a:p>
        </p:txBody>
      </p:sp>
      <p:sp>
        <p:nvSpPr>
          <p:cNvPr id="110"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class visualization of Gorilla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Class Visualization</a:t>
            </a:r>
            <a:endParaRPr b="0" lang="en-US" sz="2800" spc="-1" strike="noStrike">
              <a:solidFill>
                <a:srgbClr val="000000"/>
              </a:solidFill>
              <a:latin typeface="Arial"/>
            </a:endParaRPr>
          </a:p>
        </p:txBody>
      </p:sp>
      <p:sp>
        <p:nvSpPr>
          <p:cNvPr id="112"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 sz="1800" spc="-1" strike="noStrike">
                <a:solidFill>
                  <a:srgbClr val="595959"/>
                </a:solidFill>
                <a:latin typeface="Arial"/>
                <a:ea typeface="Arial"/>
              </a:rPr>
              <a:t>Include class visualization of Gorilla (target_y = 366)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Class Visualization</a:t>
            </a:r>
            <a:endParaRPr b="0" lang="en-US" sz="2800" spc="-1" strike="noStrike">
              <a:solidFill>
                <a:srgbClr val="000000"/>
              </a:solidFill>
              <a:latin typeface="Arial"/>
            </a:endParaRPr>
          </a:p>
        </p:txBody>
      </p:sp>
      <p:sp>
        <p:nvSpPr>
          <p:cNvPr id="114"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 sz="1800" spc="-1" strike="noStrike">
                <a:solidFill>
                  <a:srgbClr val="595959"/>
                </a:solidFill>
                <a:latin typeface="Arial"/>
                <a:ea typeface="Arial"/>
              </a:rPr>
              <a:t>Include class visualization of </a:t>
            </a:r>
            <a:r>
              <a:rPr b="0" lang="en" sz="1800" spc="-1" strike="noStrike">
                <a:solidFill>
                  <a:srgbClr val="595959"/>
                </a:solidFill>
                <a:latin typeface="Arial"/>
                <a:ea typeface="Arial"/>
              </a:rPr>
              <a:t>Yorkshire Terrier (target_y = 187)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36480" y="1909440"/>
            <a:ext cx="7870680" cy="1280160"/>
          </a:xfrm>
          <a:prstGeom prst="rect">
            <a:avLst/>
          </a:prstGeom>
          <a:noFill/>
          <a:ln w="12600">
            <a:noFill/>
          </a:ln>
        </p:spPr>
        <p:style>
          <a:lnRef idx="0"/>
          <a:fillRef idx="0"/>
          <a:effectRef idx="0"/>
          <a:fontRef idx="minor"/>
        </p:style>
        <p:txBody>
          <a:bodyPr tIns="91440" bIns="91440">
            <a:spAutoFit/>
          </a:bodyPr>
          <a:p>
            <a:pPr algn="ctr">
              <a:lnSpc>
                <a:spcPct val="100000"/>
              </a:lnSpc>
            </a:pPr>
            <a:r>
              <a:rPr b="0" lang="en-US" sz="4800" spc="-1" strike="noStrike">
                <a:solidFill>
                  <a:srgbClr val="000000"/>
                </a:solidFill>
                <a:latin typeface="Arial"/>
                <a:ea typeface="Arial"/>
              </a:rPr>
              <a:t>Visualization</a:t>
            </a:r>
            <a:endParaRPr b="0" lang="en-US" sz="4800" spc="-1" strike="noStrike">
              <a:latin typeface="Arial"/>
            </a:endParaRPr>
          </a:p>
          <a:p>
            <a:pPr algn="ctr">
              <a:lnSpc>
                <a:spcPct val="100000"/>
              </a:lnSpc>
            </a:pPr>
            <a:r>
              <a:rPr b="1" lang="en-US" sz="2400" spc="-1" strike="noStrike">
                <a:solidFill>
                  <a:srgbClr val="ff0000"/>
                </a:solidFill>
                <a:latin typeface="Arial"/>
                <a:ea typeface="Arial"/>
              </a:rPr>
              <a:t>DO NOT TAG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Question: Class Visualization – Use saliency?</a:t>
            </a:r>
            <a:endParaRPr b="0" lang="en-US" sz="2800" spc="-1" strike="noStrike">
              <a:solidFill>
                <a:srgbClr val="000000"/>
              </a:solidFill>
              <a:latin typeface="Arial"/>
            </a:endParaRPr>
          </a:p>
        </p:txBody>
      </p:sp>
      <p:sp>
        <p:nvSpPr>
          <p:cNvPr id="116" name="TextShape 2"/>
          <p:cNvSpPr txBox="1"/>
          <p:nvPr/>
        </p:nvSpPr>
        <p:spPr>
          <a:xfrm>
            <a:off x="311760" y="1017720"/>
            <a:ext cx="8520120" cy="3680280"/>
          </a:xfrm>
          <a:prstGeom prst="rect">
            <a:avLst/>
          </a:prstGeom>
          <a:noFill/>
          <a:ln>
            <a:noFill/>
          </a:ln>
        </p:spPr>
        <p:txBody>
          <a:bodyPr tIns="91440" bIns="91440">
            <a:noAutofit/>
          </a:bodyPr>
          <a:p>
            <a:pPr marL="114480">
              <a:lnSpc>
                <a:spcPct val="115000"/>
              </a:lnSpc>
              <a:tabLst>
                <a:tab algn="l" pos="0"/>
              </a:tabLst>
            </a:pPr>
            <a:r>
              <a:rPr b="0" lang="en-US" sz="1600" spc="-1" strike="noStrike">
                <a:solidFill>
                  <a:srgbClr val="595959"/>
                </a:solidFill>
                <a:latin typeface="Arial"/>
                <a:ea typeface="Arial"/>
              </a:rPr>
              <a:t>In order to find an image that maximizes the correct score, Jane performs gradient ascent on the input image, but instead of the gradient she uses the saliency map in each step to update the image. List and briefly explain two reasons why this is an incorrect approach. (Hint: refer to Section 1.1 of the assignment pdf)</a:t>
            </a:r>
            <a:endParaRPr b="0" lang="en-US" sz="1600" spc="-1" strike="noStrike">
              <a:solidFill>
                <a:srgbClr val="000000"/>
              </a:solidFill>
              <a:latin typeface="Arial"/>
            </a:endParaRPr>
          </a:p>
          <a:p>
            <a:pPr marL="114480">
              <a:lnSpc>
                <a:spcPct val="150000"/>
              </a:lnSpc>
              <a:tabLst>
                <a:tab algn="l" pos="0"/>
              </a:tabLst>
            </a:pPr>
            <a:r>
              <a:rPr b="0" lang="en-US" sz="1600" spc="-1" strike="noStrike" u="sng">
                <a:solidFill>
                  <a:srgbClr val="595959"/>
                </a:solidFill>
                <a:uFillTx/>
                <a:latin typeface="Arial"/>
                <a:ea typeface="Arial"/>
              </a:rPr>
              <a:t>Answer: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83196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Question: Class Visualization – Regularization </a:t>
            </a:r>
            <a:br/>
            <a:r>
              <a:rPr b="1" lang="en-US" sz="1800" spc="-1" strike="noStrike">
                <a:solidFill>
                  <a:srgbClr val="ff0000"/>
                </a:solidFill>
                <a:latin typeface="Arial"/>
                <a:ea typeface="Arial"/>
              </a:rPr>
              <a:t>DO NOT TAG</a:t>
            </a:r>
            <a:endParaRPr b="0" lang="en-US" sz="1800" spc="-1" strike="noStrike">
              <a:solidFill>
                <a:srgbClr val="000000"/>
              </a:solidFill>
              <a:latin typeface="Arial"/>
            </a:endParaRPr>
          </a:p>
        </p:txBody>
      </p:sp>
      <p:sp>
        <p:nvSpPr>
          <p:cNvPr id="118" name="TextShape 2"/>
          <p:cNvSpPr txBox="1"/>
          <p:nvPr/>
        </p:nvSpPr>
        <p:spPr>
          <a:xfrm>
            <a:off x="257760" y="1374480"/>
            <a:ext cx="8520120" cy="3416040"/>
          </a:xfrm>
          <a:prstGeom prst="rect">
            <a:avLst/>
          </a:prstGeom>
          <a:noFill/>
          <a:ln>
            <a:noFill/>
          </a:ln>
        </p:spPr>
        <p:txBody>
          <a:bodyPr tIns="91440" bIns="91440">
            <a:noAutofit/>
          </a:bodyPr>
          <a:p>
            <a:pPr marL="114480">
              <a:lnSpc>
                <a:spcPct val="115000"/>
              </a:lnSpc>
              <a:tabLst>
                <a:tab algn="l" pos="0"/>
              </a:tabLst>
            </a:pPr>
            <a:r>
              <a:rPr b="0" lang="en-US" sz="1600" spc="-1" strike="noStrike">
                <a:solidFill>
                  <a:srgbClr val="595959"/>
                </a:solidFill>
                <a:latin typeface="Arial"/>
                <a:ea typeface="Arial"/>
              </a:rPr>
              <a:t>When generating an image that the network will recognize as the target class, the quality of the generated image is improved by regularization. In your work, you applied L2-regularization and blurring for this purpose. What is the effect of these on the optimization process (that is, what is it that these techniques  are discouraging)?</a:t>
            </a:r>
            <a:endParaRPr b="0" lang="en-US" sz="1600" spc="-1" strike="noStrike">
              <a:solidFill>
                <a:srgbClr val="000000"/>
              </a:solidFill>
              <a:latin typeface="Arial"/>
            </a:endParaRPr>
          </a:p>
          <a:p>
            <a:pPr marL="114480">
              <a:lnSpc>
                <a:spcPct val="115000"/>
              </a:lnSpc>
              <a:tabLst>
                <a:tab algn="l" pos="0"/>
              </a:tabLst>
            </a:pPr>
            <a:endParaRPr b="0" lang="en-US" sz="1600" spc="-1" strike="noStrike">
              <a:solidFill>
                <a:srgbClr val="000000"/>
              </a:solidFill>
              <a:latin typeface="Arial"/>
            </a:endParaRPr>
          </a:p>
          <a:p>
            <a:pPr marL="114480">
              <a:lnSpc>
                <a:spcPct val="115000"/>
              </a:lnSpc>
              <a:tabLst>
                <a:tab algn="l" pos="0"/>
              </a:tabLst>
            </a:pPr>
            <a:r>
              <a:rPr b="0" lang="en" sz="1600" spc="-1" strike="noStrike">
                <a:solidFill>
                  <a:srgbClr val="595959"/>
                </a:solidFill>
                <a:latin typeface="Arial"/>
                <a:ea typeface="Arial"/>
              </a:rPr>
              <a:t>Please answer on the next slide.</a:t>
            </a:r>
            <a:endParaRPr b="0" lang="en-US" sz="1600" spc="-1" strike="noStrike">
              <a:solidFill>
                <a:srgbClr val="000000"/>
              </a:solidFill>
              <a:latin typeface="Arial"/>
            </a:endParaRPr>
          </a:p>
          <a:p>
            <a:pPr marL="114480">
              <a:lnSpc>
                <a:spcPct val="115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6840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Answer for Class Visualization – Regularization </a:t>
            </a:r>
            <a:endParaRPr b="0" lang="en-US" sz="2800" spc="-1" strike="noStrike">
              <a:solidFill>
                <a:srgbClr val="000000"/>
              </a:solidFill>
              <a:latin typeface="Arial"/>
            </a:endParaRPr>
          </a:p>
        </p:txBody>
      </p:sp>
      <p:sp>
        <p:nvSpPr>
          <p:cNvPr id="120" name="TextShape 2"/>
          <p:cNvSpPr txBox="1"/>
          <p:nvPr/>
        </p:nvSpPr>
        <p:spPr>
          <a:xfrm>
            <a:off x="311760" y="1281960"/>
            <a:ext cx="8520120" cy="3416040"/>
          </a:xfrm>
          <a:prstGeom prst="rect">
            <a:avLst/>
          </a:prstGeom>
          <a:noFill/>
          <a:ln>
            <a:noFill/>
          </a:ln>
        </p:spPr>
        <p:txBody>
          <a:bodyPr tIns="91440" bIns="91440">
            <a:noAutofit/>
          </a:bodyPr>
          <a:p>
            <a:pPr marL="114480">
              <a:lnSpc>
                <a:spcPct val="115000"/>
              </a:lnSpc>
              <a:tabLst>
                <a:tab algn="l" pos="0"/>
              </a:tabLst>
            </a:pPr>
            <a:r>
              <a:rPr b="0" lang="en-US" sz="1600" spc="-1" strike="noStrike" u="sng">
                <a:solidFill>
                  <a:srgbClr val="595959"/>
                </a:solidFill>
                <a:uFillTx/>
                <a:latin typeface="Arial"/>
                <a:ea typeface="Arial"/>
              </a:rPr>
              <a:t>Answer</a:t>
            </a:r>
            <a:endParaRPr b="0" lang="en-US" sz="1600" spc="-1" strike="noStrike">
              <a:solidFill>
                <a:srgbClr val="000000"/>
              </a:solidFill>
              <a:latin typeface="Arial"/>
            </a:endParaRPr>
          </a:p>
          <a:p>
            <a:pPr marL="114480">
              <a:lnSpc>
                <a:spcPct val="115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36480" y="1909440"/>
            <a:ext cx="7870680" cy="1280160"/>
          </a:xfrm>
          <a:prstGeom prst="rect">
            <a:avLst/>
          </a:prstGeom>
          <a:noFill/>
          <a:ln w="12600">
            <a:noFill/>
          </a:ln>
        </p:spPr>
        <p:style>
          <a:lnRef idx="0"/>
          <a:fillRef idx="0"/>
          <a:effectRef idx="0"/>
          <a:fontRef idx="minor"/>
        </p:style>
        <p:txBody>
          <a:bodyPr tIns="91440" bIns="91440">
            <a:spAutoFit/>
          </a:bodyPr>
          <a:p>
            <a:pPr algn="ctr">
              <a:lnSpc>
                <a:spcPct val="100000"/>
              </a:lnSpc>
            </a:pPr>
            <a:r>
              <a:rPr b="0" lang="en" sz="4800" spc="-1" strike="noStrike">
                <a:solidFill>
                  <a:srgbClr val="000000"/>
                </a:solidFill>
                <a:latin typeface="Arial"/>
                <a:ea typeface="Arial"/>
              </a:rPr>
              <a:t>Style Transfer</a:t>
            </a:r>
            <a:endParaRPr b="0" lang="en-US" sz="4800" spc="-1" strike="noStrike">
              <a:latin typeface="Arial"/>
            </a:endParaRPr>
          </a:p>
          <a:p>
            <a:pPr algn="ctr">
              <a:lnSpc>
                <a:spcPct val="100000"/>
              </a:lnSpc>
            </a:pPr>
            <a:r>
              <a:rPr b="1" lang="en-US" sz="2400" spc="-1" strike="noStrike">
                <a:solidFill>
                  <a:srgbClr val="ff0000"/>
                </a:solidFill>
                <a:latin typeface="Arial"/>
                <a:ea typeface="Arial"/>
              </a:rPr>
              <a:t>DO NOT TAG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Composition VII + Tubingen</a:t>
            </a:r>
            <a:endParaRPr b="0" lang="en-US" sz="2800" spc="-1" strike="noStrike">
              <a:solidFill>
                <a:srgbClr val="000000"/>
              </a:solidFill>
              <a:latin typeface="Arial"/>
            </a:endParaRPr>
          </a:p>
        </p:txBody>
      </p:sp>
      <p:sp>
        <p:nvSpPr>
          <p:cNvPr id="123"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both original images and the transferred image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Scream + Tubingen</a:t>
            </a:r>
            <a:endParaRPr b="0" lang="en-US" sz="2800" spc="-1" strike="noStrike">
              <a:solidFill>
                <a:srgbClr val="000000"/>
              </a:solidFill>
              <a:latin typeface="Arial"/>
            </a:endParaRPr>
          </a:p>
        </p:txBody>
      </p:sp>
      <p:sp>
        <p:nvSpPr>
          <p:cNvPr id="125"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both original images and the transferred image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Starry Night + Tubingen</a:t>
            </a:r>
            <a:endParaRPr b="0" lang="en-US" sz="2800" spc="-1" strike="noStrike">
              <a:solidFill>
                <a:srgbClr val="000000"/>
              </a:solidFill>
              <a:latin typeface="Arial"/>
            </a:endParaRPr>
          </a:p>
        </p:txBody>
      </p:sp>
      <p:sp>
        <p:nvSpPr>
          <p:cNvPr id="127"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both original images and the transferred image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Style Transfer – Unleash Your Creativity</a:t>
            </a:r>
            <a:endParaRPr b="0" lang="en-US" sz="2800" spc="-1" strike="noStrike">
              <a:solidFill>
                <a:srgbClr val="000000"/>
              </a:solidFill>
              <a:latin typeface="Arial"/>
            </a:endParaRPr>
          </a:p>
        </p:txBody>
      </p:sp>
      <p:sp>
        <p:nvSpPr>
          <p:cNvPr id="129" name="TextShape 2"/>
          <p:cNvSpPr txBox="1"/>
          <p:nvPr/>
        </p:nvSpPr>
        <p:spPr>
          <a:xfrm>
            <a:off x="311760" y="1152360"/>
            <a:ext cx="8520120" cy="3416040"/>
          </a:xfrm>
          <a:prstGeom prst="rect">
            <a:avLst/>
          </a:prstGeom>
          <a:noFill/>
          <a:ln>
            <a:noFill/>
          </a:ln>
        </p:spPr>
        <p:txBody>
          <a:bodyPr tIns="91440" bIns="91440">
            <a:noAutofit/>
          </a:bodyPr>
          <a:p>
            <a:pPr marL="114480">
              <a:lnSpc>
                <a:spcPct val="115000"/>
              </a:lnSpc>
              <a:tabLst>
                <a:tab algn="l" pos="0"/>
              </a:tabLst>
            </a:pPr>
            <a:r>
              <a:rPr b="0" lang="en" sz="1800" spc="-1" strike="noStrike">
                <a:solidFill>
                  <a:srgbClr val="595959"/>
                </a:solidFill>
                <a:latin typeface="Arial"/>
                <a:ea typeface="Arial"/>
              </a:rPr>
              <a:t>Include your two original images (content and style images)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Style Transfer – Unleash Your Creativity</a:t>
            </a:r>
            <a:endParaRPr b="0" lang="en-US" sz="2800" spc="-1" strike="noStrike">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noAutofit/>
          </a:bodyPr>
          <a:p>
            <a:pPr marL="114480">
              <a:lnSpc>
                <a:spcPct val="115000"/>
              </a:lnSpc>
              <a:tabLst>
                <a:tab algn="l" pos="0"/>
              </a:tabLst>
            </a:pPr>
            <a:r>
              <a:rPr b="0" lang="en" sz="1800" spc="-1" strike="noStrike">
                <a:solidFill>
                  <a:srgbClr val="595959"/>
                </a:solidFill>
                <a:latin typeface="Arial"/>
                <a:ea typeface="Arial"/>
              </a:rPr>
              <a:t>Include your final stylized image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Implementation Question 1 </a:t>
            </a:r>
            <a:br/>
            <a:r>
              <a:rPr b="1" lang="en-US" sz="1800" spc="-1" strike="noStrike">
                <a:solidFill>
                  <a:srgbClr val="ff0000"/>
                </a:solidFill>
                <a:latin typeface="Arial"/>
                <a:ea typeface="Arial"/>
              </a:rPr>
              <a:t>DO NOT TAG</a:t>
            </a:r>
            <a:br/>
            <a:endParaRPr b="0" lang="en-US" sz="1800" spc="-1" strike="noStrike">
              <a:solidFill>
                <a:srgbClr val="000000"/>
              </a:solidFill>
              <a:latin typeface="Arial"/>
            </a:endParaRPr>
          </a:p>
        </p:txBody>
      </p:sp>
      <p:sp>
        <p:nvSpPr>
          <p:cNvPr id="82" name="TextShape 2"/>
          <p:cNvSpPr txBox="1"/>
          <p:nvPr/>
        </p:nvSpPr>
        <p:spPr>
          <a:xfrm>
            <a:off x="311760" y="1281960"/>
            <a:ext cx="8520120" cy="3416040"/>
          </a:xfrm>
          <a:prstGeom prst="rect">
            <a:avLst/>
          </a:prstGeom>
          <a:noFill/>
          <a:ln>
            <a:noFill/>
          </a:ln>
        </p:spPr>
        <p:txBody>
          <a:bodyPr tIns="91440" bIns="91440">
            <a:noAutofit/>
          </a:bodyPr>
          <a:p>
            <a:pPr marL="114480">
              <a:lnSpc>
                <a:spcPct val="115000"/>
              </a:lnSpc>
              <a:tabLst>
                <a:tab algn="l" pos="0"/>
              </a:tabLst>
            </a:pPr>
            <a:r>
              <a:rPr b="0" lang="en" sz="1600" spc="-1" strike="noStrike">
                <a:solidFill>
                  <a:srgbClr val="595959"/>
                </a:solidFill>
                <a:latin typeface="Arial"/>
                <a:ea typeface="Arial"/>
              </a:rPr>
              <a:t>In your coding homework, you were given the following hint:</a:t>
            </a:r>
            <a:endParaRPr b="0" lang="en-US" sz="1600" spc="-1" strike="noStrike">
              <a:solidFill>
                <a:srgbClr val="000000"/>
              </a:solidFill>
              <a:latin typeface="Arial"/>
            </a:endParaRPr>
          </a:p>
          <a:p>
            <a:pPr marL="114480">
              <a:lnSpc>
                <a:spcPct val="115000"/>
              </a:lnSpc>
              <a:tabLst>
                <a:tab algn="l" pos="0"/>
              </a:tabLst>
            </a:pPr>
            <a:r>
              <a:rPr b="0" lang="en" sz="1600" spc="-1" strike="noStrike">
                <a:solidFill>
                  <a:srgbClr val="595959"/>
                </a:solidFill>
                <a:latin typeface="Arial"/>
                <a:ea typeface="Arial"/>
              </a:rPr>
              <a:t>“</a:t>
            </a:r>
            <a:r>
              <a:rPr b="0" lang="en-US" sz="1600" spc="-1" strike="noStrike">
                <a:solidFill>
                  <a:srgbClr val="595959"/>
                </a:solidFill>
                <a:latin typeface="Arial"/>
                <a:ea typeface="Arial"/>
              </a:rPr>
              <a:t>There are two approaches to performing backprop using the PyTorch command tensor.backward()… Alternatively, one can take the sum of all the elements of the tensor and do a single backprop with the resulting scalar. This second approach is simpler and preferable as it lends itself vectorization.” </a:t>
            </a:r>
            <a:endParaRPr b="0" lang="en-US" sz="1600" spc="-1" strike="noStrike">
              <a:solidFill>
                <a:srgbClr val="000000"/>
              </a:solidFill>
              <a:latin typeface="Arial"/>
            </a:endParaRPr>
          </a:p>
          <a:p>
            <a:pPr marL="114480">
              <a:lnSpc>
                <a:spcPct val="115000"/>
              </a:lnSpc>
              <a:tabLst>
                <a:tab algn="l" pos="0"/>
              </a:tabLst>
            </a:pPr>
            <a:r>
              <a:rPr b="0" lang="en" sz="1600" spc="-1" strike="noStrike">
                <a:solidFill>
                  <a:srgbClr val="595959"/>
                </a:solidFill>
                <a:latin typeface="Arial"/>
                <a:ea typeface="Arial"/>
              </a:rPr>
              <a:t> </a:t>
            </a:r>
            <a:endParaRPr b="0" lang="en-US" sz="1600" spc="-1" strike="noStrike">
              <a:solidFill>
                <a:srgbClr val="000000"/>
              </a:solidFill>
              <a:latin typeface="Arial"/>
            </a:endParaRPr>
          </a:p>
          <a:p>
            <a:pPr marL="114480">
              <a:lnSpc>
                <a:spcPct val="115000"/>
              </a:lnSpc>
              <a:tabLst>
                <a:tab algn="l" pos="0"/>
              </a:tabLst>
            </a:pPr>
            <a:r>
              <a:rPr b="0" lang="en" sz="1600" spc="-1" strike="noStrike">
                <a:solidFill>
                  <a:srgbClr val="595959"/>
                </a:solidFill>
                <a:latin typeface="Arial"/>
                <a:ea typeface="Arial"/>
              </a:rPr>
              <a:t>Question: Referring to the coding task completed by you, why is the suggested alternative approach mathematically sound? Please provide a brief but succinct answer on the next slide.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Answer for Implementation Question 1 </a:t>
            </a:r>
            <a:br/>
            <a:br/>
            <a:endParaRPr b="0" lang="en-US" sz="2800" spc="-1" strike="noStrike">
              <a:solidFill>
                <a:srgbClr val="000000"/>
              </a:solidFill>
              <a:latin typeface="Arial"/>
            </a:endParaRPr>
          </a:p>
        </p:txBody>
      </p:sp>
      <p:sp>
        <p:nvSpPr>
          <p:cNvPr id="84" name="TextShape 2"/>
          <p:cNvSpPr txBox="1"/>
          <p:nvPr/>
        </p:nvSpPr>
        <p:spPr>
          <a:xfrm>
            <a:off x="311760" y="1281960"/>
            <a:ext cx="8520120" cy="3416040"/>
          </a:xfrm>
          <a:prstGeom prst="rect">
            <a:avLst/>
          </a:prstGeom>
          <a:noFill/>
          <a:ln>
            <a:noFill/>
          </a:ln>
        </p:spPr>
        <p:txBody>
          <a:bodyPr tIns="91440" bIns="91440">
            <a:noAutofit/>
          </a:bodyPr>
          <a:p>
            <a:pPr marL="114480">
              <a:lnSpc>
                <a:spcPct val="115000"/>
              </a:lnSpc>
              <a:tabLst>
                <a:tab algn="l" pos="0"/>
              </a:tabLst>
            </a:pPr>
            <a:r>
              <a:rPr b="0" lang="en" sz="1600" spc="-1" strike="noStrike" u="sng">
                <a:solidFill>
                  <a:srgbClr val="595959"/>
                </a:solidFill>
                <a:uFillTx/>
                <a:latin typeface="Arial"/>
                <a:ea typeface="Arial"/>
              </a:rPr>
              <a:t>Answer: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Implementation Question 2 </a:t>
            </a:r>
            <a:br/>
            <a:r>
              <a:rPr b="1" lang="en-US" sz="1800" spc="-1" strike="noStrike">
                <a:solidFill>
                  <a:srgbClr val="ff0000"/>
                </a:solidFill>
                <a:latin typeface="Arial"/>
                <a:ea typeface="Arial"/>
              </a:rPr>
              <a:t>DO NOT TAG</a:t>
            </a:r>
            <a:br/>
            <a:endParaRPr b="0" lang="en-US" sz="1800" spc="-1" strike="noStrike">
              <a:solidFill>
                <a:srgbClr val="000000"/>
              </a:solidFill>
              <a:latin typeface="Arial"/>
            </a:endParaRPr>
          </a:p>
        </p:txBody>
      </p:sp>
      <p:sp>
        <p:nvSpPr>
          <p:cNvPr id="86" name="TextShape 2"/>
          <p:cNvSpPr txBox="1"/>
          <p:nvPr/>
        </p:nvSpPr>
        <p:spPr>
          <a:xfrm>
            <a:off x="311760" y="1281960"/>
            <a:ext cx="8520120" cy="3416040"/>
          </a:xfrm>
          <a:prstGeom prst="rect">
            <a:avLst/>
          </a:prstGeom>
          <a:noFill/>
          <a:ln>
            <a:noFill/>
          </a:ln>
        </p:spPr>
        <p:txBody>
          <a:bodyPr tIns="91440" bIns="91440">
            <a:noAutofit/>
          </a:bodyPr>
          <a:p>
            <a:pPr marL="114480">
              <a:lnSpc>
                <a:spcPct val="115000"/>
              </a:lnSpc>
              <a:tabLst>
                <a:tab algn="l" pos="0"/>
              </a:tabLst>
            </a:pPr>
            <a:r>
              <a:rPr b="0" lang="en" sz="1600" spc="-1" strike="noStrike">
                <a:solidFill>
                  <a:srgbClr val="595959"/>
                </a:solidFill>
                <a:latin typeface="Arial"/>
                <a:ea typeface="Arial"/>
              </a:rPr>
              <a:t>In your network visualization tasks, you need to compute gradients for which one of  the following three quantities:</a:t>
            </a:r>
            <a:endParaRPr b="0" lang="en-US" sz="1600" spc="-1" strike="noStrike">
              <a:solidFill>
                <a:srgbClr val="000000"/>
              </a:solidFill>
              <a:latin typeface="Arial"/>
            </a:endParaRPr>
          </a:p>
          <a:p>
            <a:pPr marL="457200" indent="-342720">
              <a:lnSpc>
                <a:spcPct val="115000"/>
              </a:lnSpc>
              <a:buClr>
                <a:srgbClr val="595959"/>
              </a:buClr>
              <a:buFont typeface="Arial"/>
              <a:buAutoNum type="alphaUcPeriod"/>
              <a:tabLst>
                <a:tab algn="l" pos="0"/>
              </a:tabLst>
            </a:pPr>
            <a:r>
              <a:rPr b="0" lang="en" sz="1600" spc="-1" strike="noStrike">
                <a:solidFill>
                  <a:srgbClr val="595959"/>
                </a:solidFill>
                <a:latin typeface="Arial"/>
                <a:ea typeface="Arial"/>
              </a:rPr>
              <a:t>Cross entropy loss</a:t>
            </a:r>
            <a:endParaRPr b="0" lang="en-US" sz="1600" spc="-1" strike="noStrike">
              <a:solidFill>
                <a:srgbClr val="000000"/>
              </a:solidFill>
              <a:latin typeface="Arial"/>
            </a:endParaRPr>
          </a:p>
          <a:p>
            <a:pPr marL="457200" indent="-342720">
              <a:lnSpc>
                <a:spcPct val="115000"/>
              </a:lnSpc>
              <a:buClr>
                <a:srgbClr val="595959"/>
              </a:buClr>
              <a:buFont typeface="Arial"/>
              <a:buAutoNum type="alphaUcPeriod"/>
              <a:tabLst>
                <a:tab algn="l" pos="0"/>
              </a:tabLst>
            </a:pPr>
            <a:r>
              <a:rPr b="0" lang="en" sz="1600" spc="-1" strike="noStrike">
                <a:solidFill>
                  <a:srgbClr val="595959"/>
                </a:solidFill>
                <a:latin typeface="Arial"/>
                <a:ea typeface="Arial"/>
              </a:rPr>
              <a:t>Unnormalized score corresponding to the correct class</a:t>
            </a:r>
            <a:endParaRPr b="0" lang="en-US" sz="1600" spc="-1" strike="noStrike">
              <a:solidFill>
                <a:srgbClr val="000000"/>
              </a:solidFill>
              <a:latin typeface="Arial"/>
            </a:endParaRPr>
          </a:p>
          <a:p>
            <a:pPr marL="457200" indent="-342720">
              <a:lnSpc>
                <a:spcPct val="115000"/>
              </a:lnSpc>
              <a:buClr>
                <a:srgbClr val="595959"/>
              </a:buClr>
              <a:buFont typeface="Arial"/>
              <a:buAutoNum type="alphaUcPeriod"/>
              <a:tabLst>
                <a:tab algn="l" pos="0"/>
              </a:tabLst>
            </a:pPr>
            <a:r>
              <a:rPr b="0" lang="en" sz="1600" spc="-1" strike="noStrike">
                <a:solidFill>
                  <a:srgbClr val="595959"/>
                </a:solidFill>
                <a:latin typeface="Arial"/>
                <a:ea typeface="Arial"/>
              </a:rPr>
              <a:t>Class probabilities</a:t>
            </a:r>
            <a:endParaRPr b="0" lang="en-US" sz="1600" spc="-1" strike="noStrike">
              <a:solidFill>
                <a:srgbClr val="000000"/>
              </a:solidFill>
              <a:latin typeface="Arial"/>
            </a:endParaRPr>
          </a:p>
          <a:p>
            <a:pPr marL="114480">
              <a:lnSpc>
                <a:spcPct val="150000"/>
              </a:lnSpc>
              <a:tabLst>
                <a:tab algn="l" pos="0"/>
              </a:tabLst>
            </a:pPr>
            <a:r>
              <a:rPr b="0" lang="en" sz="1600" spc="-1" strike="noStrike">
                <a:solidFill>
                  <a:srgbClr val="595959"/>
                </a:solidFill>
                <a:latin typeface="Arial"/>
                <a:ea typeface="Arial"/>
              </a:rPr>
              <a:t>Please answer on the next slide.</a:t>
            </a:r>
            <a:endParaRPr b="0" lang="en-US" sz="1600" spc="-1" strike="noStrike">
              <a:solidFill>
                <a:srgbClr val="000000"/>
              </a:solidFill>
              <a:latin typeface="Arial"/>
            </a:endParaRPr>
          </a:p>
          <a:p>
            <a:pPr marL="114480">
              <a:lnSpc>
                <a:spcPct val="115000"/>
              </a:lnSpc>
              <a:tabLst>
                <a:tab algn="l" pos="0"/>
              </a:tabLst>
            </a:pPr>
            <a:r>
              <a:rPr b="0" lang="en" sz="1600" spc="-1" strike="noStrike">
                <a:solidFill>
                  <a:srgbClr val="595959"/>
                </a:solidFill>
                <a:latin typeface="Arial"/>
                <a:ea typeface="Arial"/>
              </a:rPr>
              <a:t>Now briefly justify why the other two options are not optimal.</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Answer for Implementation Question 2 </a:t>
            </a:r>
            <a:br/>
            <a:br/>
            <a:endParaRPr b="0" lang="en-US" sz="2800" spc="-1" strike="noStrike">
              <a:solidFill>
                <a:srgbClr val="000000"/>
              </a:solidFill>
              <a:latin typeface="Arial"/>
            </a:endParaRPr>
          </a:p>
        </p:txBody>
      </p:sp>
      <p:sp>
        <p:nvSpPr>
          <p:cNvPr id="88" name="TextShape 2"/>
          <p:cNvSpPr txBox="1"/>
          <p:nvPr/>
        </p:nvSpPr>
        <p:spPr>
          <a:xfrm>
            <a:off x="311760" y="1281960"/>
            <a:ext cx="8520120" cy="3416040"/>
          </a:xfrm>
          <a:prstGeom prst="rect">
            <a:avLst/>
          </a:prstGeom>
          <a:noFill/>
          <a:ln>
            <a:noFill/>
          </a:ln>
        </p:spPr>
        <p:txBody>
          <a:bodyPr tIns="91440" bIns="91440">
            <a:noAutofit/>
          </a:bodyPr>
          <a:p>
            <a:pPr marL="114480">
              <a:lnSpc>
                <a:spcPct val="115000"/>
              </a:lnSpc>
              <a:tabLst>
                <a:tab algn="l" pos="0"/>
              </a:tabLst>
            </a:pPr>
            <a:r>
              <a:rPr b="0" lang="en" sz="1600" spc="-1" strike="noStrike" u="sng">
                <a:solidFill>
                  <a:srgbClr val="595959"/>
                </a:solidFill>
                <a:uFillTx/>
                <a:latin typeface="Arial"/>
                <a:ea typeface="Arial"/>
              </a:rPr>
              <a:t>Answer (A, B or C):</a:t>
            </a:r>
            <a:endParaRPr b="0" lang="en-US" sz="1600" spc="-1" strike="noStrike">
              <a:solidFill>
                <a:srgbClr val="000000"/>
              </a:solidFill>
              <a:latin typeface="Arial"/>
            </a:endParaRPr>
          </a:p>
          <a:p>
            <a:pPr marL="114480">
              <a:lnSpc>
                <a:spcPct val="115000"/>
              </a:lnSpc>
              <a:tabLst>
                <a:tab algn="l" pos="0"/>
              </a:tabLst>
            </a:pPr>
            <a:endParaRPr b="0" lang="en-US" sz="1600" spc="-1" strike="noStrike">
              <a:solidFill>
                <a:srgbClr val="000000"/>
              </a:solidFill>
              <a:latin typeface="Arial"/>
            </a:endParaRPr>
          </a:p>
          <a:p>
            <a:pPr marL="114480">
              <a:lnSpc>
                <a:spcPct val="115000"/>
              </a:lnSpc>
              <a:tabLst>
                <a:tab algn="l" pos="0"/>
              </a:tabLst>
            </a:pPr>
            <a:r>
              <a:rPr b="0" lang="en" sz="1600" spc="-1" strike="noStrike">
                <a:solidFill>
                  <a:srgbClr val="595959"/>
                </a:solidFill>
                <a:latin typeface="Arial"/>
                <a:ea typeface="Arial"/>
              </a:rPr>
              <a:t>Now briefly justify why the other two options are not optimal for tasks on hand.</a:t>
            </a:r>
            <a:endParaRPr b="0" lang="en-US" sz="1600" spc="-1" strike="noStrike">
              <a:solidFill>
                <a:srgbClr val="000000"/>
              </a:solidFill>
              <a:latin typeface="Arial"/>
            </a:endParaRPr>
          </a:p>
          <a:p>
            <a:pPr marL="114480">
              <a:lnSpc>
                <a:spcPct val="115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Saliency Map</a:t>
            </a:r>
            <a:endParaRPr b="0" lang="en-US" sz="2800" spc="-1" strike="noStrike">
              <a:solidFill>
                <a:srgbClr val="000000"/>
              </a:solid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your saliency map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Saliency Map</a:t>
            </a:r>
            <a:endParaRPr b="0" lang="en-US" sz="2800" spc="-1" strike="noStrike">
              <a:solidFill>
                <a:srgbClr val="000000"/>
              </a:solid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your saliency map from Captum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GradCam</a:t>
            </a:r>
            <a:endParaRPr b="0" lang="en-US" sz="2800" spc="-1" strike="noStrike">
              <a:solidFill>
                <a:srgbClr val="000000"/>
              </a:solidFill>
              <a:latin typeface="Arial"/>
            </a:endParaRPr>
          </a:p>
        </p:txBody>
      </p:sp>
      <p:sp>
        <p:nvSpPr>
          <p:cNvPr id="94"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Include your visualization of Guided Backprop here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LibreOffice/6.4.7.2$Linux_X86_64 LibreOffice_project/40$Build-2</Application>
  <Words>562</Words>
  <Paragraphs>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2023-10-01T17:41:18Z</dcterms:modified>
  <cp:revision>7</cp:revision>
  <dc:subject/>
  <dc:title>Assignment 3 Writeup DO NOT TAG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