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EB Garamond"/>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B82E879-C72D-4EB5-9556-8A9F67EBBA2F}">
  <a:tblStyle styleId="{3B82E879-C72D-4EB5-9556-8A9F67EBBA2F}"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fill>
          <a:solidFill>
            <a:srgbClr val="FFFFFF">
              <a:alpha val="0"/>
            </a:srgbClr>
          </a:solidFill>
        </a:fill>
      </a:tcStyle>
    </a:wholeTbl>
    <a:band1H>
      <a:tcTxStyle/>
    </a:band1H>
    <a:band2H>
      <a:tcTxStyle b="off" i="off"/>
      <a:tcStyle>
        <a:fill>
          <a:solidFill>
            <a:srgbClr val="FFFFFF"/>
          </a:solidFill>
        </a:fill>
      </a:tcStyle>
    </a:band2H>
    <a:band1V>
      <a:tcTxStyle/>
    </a:band1V>
    <a:band2V>
      <a:tcTxStyle/>
    </a:band2V>
    <a:lastCol>
      <a:tcTxStyle/>
    </a:lastCol>
    <a:firstCo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fill>
          <a:solidFill>
            <a:srgbClr val="FFFFFF">
              <a:alpha val="0"/>
            </a:srgbClr>
          </a:solidFill>
        </a:fill>
      </a:tcStyle>
    </a:firstCol>
    <a:lastRow>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fill>
          <a:solidFill>
            <a:srgbClr val="FFFFFF">
              <a:alpha val="0"/>
            </a:srgbClr>
          </a:solidFill>
        </a:fill>
      </a:tcStyle>
    </a:firstRow>
    <a:neCell>
      <a:tcTxStyle/>
    </a:neCell>
    <a:nwCell>
      <a:tcTxStyle/>
    </a:nwCell>
  </a:tblStyle>
  <a:tblStyle styleId="{CA8BBCD1-8F97-4C7F-A7A3-9D8C211D2313}"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EBGaramond-bold.fntdata"/><Relationship Id="rId23" Type="http://schemas.openxmlformats.org/officeDocument/2006/relationships/font" Target="fonts/EBGaramond-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BGaramond-boldItalic.fntdata"/><Relationship Id="rId25" Type="http://schemas.openxmlformats.org/officeDocument/2006/relationships/font" Target="fonts/EBGaramon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14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14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14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14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7e421f4201_2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7e421f4201_2_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title"/>
          </p:nvPr>
        </p:nvSpPr>
        <p:spPr>
          <a:xfrm>
            <a:off x="311708" y="744574"/>
            <a:ext cx="8520601" cy="20526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1" name="Google Shape;11;p2"/>
          <p:cNvSpPr txBox="1"/>
          <p:nvPr>
            <p:ph idx="1" type="body"/>
          </p:nvPr>
        </p:nvSpPr>
        <p:spPr>
          <a:xfrm>
            <a:off x="311699" y="2834125"/>
            <a:ext cx="8520602" cy="792601"/>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585858"/>
              </a:buClr>
              <a:buSzPts val="2800"/>
              <a:buFont typeface="Arial"/>
              <a:buNone/>
              <a:defRPr sz="2800"/>
            </a:lvl1pPr>
            <a:lvl2pPr indent="-228600" lvl="1" marL="914400" algn="ctr">
              <a:lnSpc>
                <a:spcPct val="100000"/>
              </a:lnSpc>
              <a:spcBef>
                <a:spcPts val="0"/>
              </a:spcBef>
              <a:spcAft>
                <a:spcPts val="0"/>
              </a:spcAft>
              <a:buClr>
                <a:srgbClr val="585858"/>
              </a:buClr>
              <a:buSzPts val="2800"/>
              <a:buFont typeface="Arial"/>
              <a:buNone/>
              <a:defRPr sz="2800"/>
            </a:lvl2pPr>
            <a:lvl3pPr indent="-228600" lvl="2" marL="1371600" algn="ctr">
              <a:lnSpc>
                <a:spcPct val="100000"/>
              </a:lnSpc>
              <a:spcBef>
                <a:spcPts val="0"/>
              </a:spcBef>
              <a:spcAft>
                <a:spcPts val="0"/>
              </a:spcAft>
              <a:buClr>
                <a:srgbClr val="585858"/>
              </a:buClr>
              <a:buSzPts val="2800"/>
              <a:buFont typeface="Arial"/>
              <a:buNone/>
              <a:defRPr sz="2800"/>
            </a:lvl3pPr>
            <a:lvl4pPr indent="-228600" lvl="3" marL="1828800" algn="ctr">
              <a:lnSpc>
                <a:spcPct val="100000"/>
              </a:lnSpc>
              <a:spcBef>
                <a:spcPts val="0"/>
              </a:spcBef>
              <a:spcAft>
                <a:spcPts val="0"/>
              </a:spcAft>
              <a:buClr>
                <a:srgbClr val="585858"/>
              </a:buClr>
              <a:buSzPts val="2800"/>
              <a:buFont typeface="Arial"/>
              <a:buNone/>
              <a:defRPr sz="2800"/>
            </a:lvl4pPr>
            <a:lvl5pPr indent="-228600" lvl="4" marL="2286000" algn="ctr">
              <a:lnSpc>
                <a:spcPct val="100000"/>
              </a:lnSpc>
              <a:spcBef>
                <a:spcPts val="0"/>
              </a:spcBef>
              <a:spcAft>
                <a:spcPts val="0"/>
              </a:spcAft>
              <a:buClr>
                <a:srgbClr val="585858"/>
              </a:buClr>
              <a:buSzPts val="2800"/>
              <a:buFont typeface="Arial"/>
              <a:buNone/>
              <a:defRPr sz="28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12" name="Google Shape;12;p2"/>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699" y="1106125"/>
            <a:ext cx="8520602" cy="1963500"/>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r>
              <a:t>xx%</a:t>
            </a:r>
          </a:p>
        </p:txBody>
      </p:sp>
      <p:sp>
        <p:nvSpPr>
          <p:cNvPr id="46" name="Google Shape;46;p11"/>
          <p:cNvSpPr txBox="1"/>
          <p:nvPr>
            <p:ph idx="1" type="body"/>
          </p:nvPr>
        </p:nvSpPr>
        <p:spPr>
          <a:xfrm>
            <a:off x="311699" y="3152225"/>
            <a:ext cx="8520602" cy="1300800"/>
          </a:xfrm>
          <a:prstGeom prst="rect">
            <a:avLst/>
          </a:prstGeom>
          <a:noFill/>
          <a:ln>
            <a:noFill/>
          </a:ln>
        </p:spPr>
        <p:txBody>
          <a:bodyPr anchorCtr="0" anchor="t" bIns="91400" lIns="91400" spcFirstLastPara="1" rIns="91400" wrap="square" tIns="91400">
            <a:normAutofit/>
          </a:bodyPr>
          <a:lstStyle>
            <a:lvl1pPr indent="-342900" lvl="0" marL="457200" algn="ctr">
              <a:lnSpc>
                <a:spcPct val="115000"/>
              </a:lnSpc>
              <a:spcBef>
                <a:spcPts val="0"/>
              </a:spcBef>
              <a:spcAft>
                <a:spcPts val="0"/>
              </a:spcAft>
              <a:buSzPts val="1800"/>
              <a:buChar char="●"/>
              <a:defRPr/>
            </a:lvl1pPr>
            <a:lvl2pPr indent="-342900" lvl="1" marL="914400" algn="ctr">
              <a:lnSpc>
                <a:spcPct val="115000"/>
              </a:lnSpc>
              <a:spcBef>
                <a:spcPts val="0"/>
              </a:spcBef>
              <a:spcAft>
                <a:spcPts val="0"/>
              </a:spcAft>
              <a:buSzPts val="1800"/>
              <a:buChar char="○"/>
              <a:defRPr/>
            </a:lvl2pPr>
            <a:lvl3pPr indent="-342900" lvl="2" marL="1371600" algn="ctr">
              <a:lnSpc>
                <a:spcPct val="115000"/>
              </a:lnSpc>
              <a:spcBef>
                <a:spcPts val="0"/>
              </a:spcBef>
              <a:spcAft>
                <a:spcPts val="0"/>
              </a:spcAft>
              <a:buSzPts val="1800"/>
              <a:buChar char="■"/>
              <a:defRPr/>
            </a:lvl3pPr>
            <a:lvl4pPr indent="-342900" lvl="3" marL="1828800" algn="ctr">
              <a:lnSpc>
                <a:spcPct val="115000"/>
              </a:lnSpc>
              <a:spcBef>
                <a:spcPts val="0"/>
              </a:spcBef>
              <a:spcAft>
                <a:spcPts val="0"/>
              </a:spcAft>
              <a:buSzPts val="1800"/>
              <a:buChar char="●"/>
              <a:defRPr/>
            </a:lvl4pPr>
            <a:lvl5pPr indent="-342900" lvl="4" marL="2286000" algn="ctr">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47" name="Google Shape;47;p11"/>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5" name="Google Shape;15;p3"/>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p:cSld name="TITLE_AND_BODY 2">
    <p:spTree>
      <p:nvGrpSpPr>
        <p:cNvPr id="16" name="Shape 16"/>
        <p:cNvGrpSpPr/>
        <p:nvPr/>
      </p:nvGrpSpPr>
      <p:grpSpPr>
        <a:xfrm>
          <a:off x="0" y="0"/>
          <a:ext cx="0" cy="0"/>
          <a:chOff x="0" y="0"/>
          <a:chExt cx="0" cy="0"/>
        </a:xfrm>
      </p:grpSpPr>
      <p:sp>
        <p:nvSpPr>
          <p:cNvPr id="17" name="Google Shape;17;p4"/>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8" name="Google Shape;18;p4"/>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19" name="Google Shape;19;p4"/>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spTree>
      <p:nvGrpSpPr>
        <p:cNvPr id="20" name="Shape 20"/>
        <p:cNvGrpSpPr/>
        <p:nvPr/>
      </p:nvGrpSpPr>
      <p:grpSpPr>
        <a:xfrm>
          <a:off x="0" y="0"/>
          <a:ext cx="0" cy="0"/>
          <a:chOff x="0" y="0"/>
          <a:chExt cx="0" cy="0"/>
        </a:xfrm>
      </p:grpSpPr>
      <p:sp>
        <p:nvSpPr>
          <p:cNvPr id="21" name="Google Shape;21;p5"/>
          <p:cNvSpPr txBox="1"/>
          <p:nvPr>
            <p:ph type="title"/>
          </p:nvPr>
        </p:nvSpPr>
        <p:spPr>
          <a:xfrm>
            <a:off x="311699" y="2150849"/>
            <a:ext cx="8520602" cy="841801"/>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2" name="Google Shape;22;p5"/>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ColTx">
  <p:cSld name="TITLE_AND_TWO_COLUMNS">
    <p:spTree>
      <p:nvGrpSpPr>
        <p:cNvPr id="23" name="Shape 23"/>
        <p:cNvGrpSpPr/>
        <p:nvPr/>
      </p:nvGrpSpPr>
      <p:grpSpPr>
        <a:xfrm>
          <a:off x="0" y="0"/>
          <a:ext cx="0" cy="0"/>
          <a:chOff x="0" y="0"/>
          <a:chExt cx="0" cy="0"/>
        </a:xfrm>
      </p:grpSpPr>
      <p:sp>
        <p:nvSpPr>
          <p:cNvPr id="24" name="Google Shape;24;p6"/>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5" name="Google Shape;25;p6"/>
          <p:cNvSpPr txBox="1"/>
          <p:nvPr>
            <p:ph idx="1" type="body"/>
          </p:nvPr>
        </p:nvSpPr>
        <p:spPr>
          <a:xfrm>
            <a:off x="311699" y="1152475"/>
            <a:ext cx="3999902" cy="3416400"/>
          </a:xfrm>
          <a:prstGeom prst="rect">
            <a:avLst/>
          </a:prstGeom>
          <a:noFill/>
          <a:ln>
            <a:noFill/>
          </a:ln>
        </p:spPr>
        <p:txBody>
          <a:bodyPr anchorCtr="0" anchor="t" bIns="91400" lIns="91400" spcFirstLastPara="1" rIns="91400" wrap="square" tIns="91400">
            <a:norm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0"/>
              </a:spcBef>
              <a:spcAft>
                <a:spcPts val="0"/>
              </a:spcAft>
              <a:buSzPts val="1400"/>
              <a:buChar char="○"/>
              <a:defRPr sz="1400"/>
            </a:lvl2pPr>
            <a:lvl3pPr indent="-317500" lvl="2" marL="1371600" algn="l">
              <a:lnSpc>
                <a:spcPct val="115000"/>
              </a:lnSpc>
              <a:spcBef>
                <a:spcPts val="0"/>
              </a:spcBef>
              <a:spcAft>
                <a:spcPts val="0"/>
              </a:spcAft>
              <a:buSzPts val="1400"/>
              <a:buChar char="■"/>
              <a:defRPr sz="1400"/>
            </a:lvl3pPr>
            <a:lvl4pPr indent="-317500" lvl="3" marL="1828800" algn="l">
              <a:lnSpc>
                <a:spcPct val="115000"/>
              </a:lnSpc>
              <a:spcBef>
                <a:spcPts val="0"/>
              </a:spcBef>
              <a:spcAft>
                <a:spcPts val="0"/>
              </a:spcAft>
              <a:buSzPts val="1400"/>
              <a:buChar char="●"/>
              <a:defRPr sz="1400"/>
            </a:lvl4pPr>
            <a:lvl5pPr indent="-317500" lvl="4" marL="2286000" algn="l">
              <a:lnSpc>
                <a:spcPct val="115000"/>
              </a:lnSpc>
              <a:spcBef>
                <a:spcPts val="0"/>
              </a:spcBef>
              <a:spcAft>
                <a:spcPts val="0"/>
              </a:spcAft>
              <a:buSzPts val="1400"/>
              <a:buChar char="○"/>
              <a:defRPr sz="14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26" name="Google Shape;26;p6"/>
          <p:cNvSpPr txBox="1"/>
          <p:nvPr>
            <p:ph idx="2" type="body"/>
          </p:nvPr>
        </p:nvSpPr>
        <p:spPr>
          <a:xfrm>
            <a:off x="4832399" y="1152475"/>
            <a:ext cx="3999902" cy="3416400"/>
          </a:xfrm>
          <a:prstGeom prst="rect">
            <a:avLst/>
          </a:prstGeom>
          <a:noFill/>
          <a:ln>
            <a:noFill/>
          </a:ln>
        </p:spPr>
        <p:txBody>
          <a:bodyPr anchorCtr="0" anchor="t"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27" name="Google Shape;27;p6"/>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699" y="555600"/>
            <a:ext cx="2808001" cy="755700"/>
          </a:xfrm>
          <a:prstGeom prst="rect">
            <a:avLst/>
          </a:prstGeom>
          <a:noFill/>
          <a:ln>
            <a:noFill/>
          </a:ln>
        </p:spPr>
        <p:txBody>
          <a:bodyPr anchorCtr="0" anchor="b" bIns="91400" lIns="91400" spcFirstLastPara="1" rIns="91400" wrap="square" tIns="9140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0" name="Google Shape;30;p7"/>
          <p:cNvSpPr txBox="1"/>
          <p:nvPr>
            <p:ph idx="1" type="body"/>
          </p:nvPr>
        </p:nvSpPr>
        <p:spPr>
          <a:xfrm>
            <a:off x="311699" y="1389599"/>
            <a:ext cx="2808001" cy="3179401"/>
          </a:xfrm>
          <a:prstGeom prst="rect">
            <a:avLst/>
          </a:prstGeom>
          <a:noFill/>
          <a:ln>
            <a:noFill/>
          </a:ln>
        </p:spPr>
        <p:txBody>
          <a:bodyPr anchorCtr="0" anchor="t" bIns="91400" lIns="91400" spcFirstLastPara="1" rIns="91400" wrap="square" tIns="91400">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31" name="Google Shape;31;p7"/>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_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49"/>
            <a:ext cx="6367801" cy="4090801"/>
          </a:xfrm>
          <a:prstGeom prst="rect">
            <a:avLst/>
          </a:prstGeom>
          <a:noFill/>
          <a:ln>
            <a:noFill/>
          </a:ln>
        </p:spPr>
        <p:txBody>
          <a:bodyPr anchorCtr="0" anchor="ctr" bIns="91400" lIns="91400" spcFirstLastPara="1" rIns="91400" wrap="square" tIns="9140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4" name="Google Shape;34;p8"/>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1"/>
          </a:xfrm>
          <a:prstGeom prst="rect">
            <a:avLst/>
          </a:prstGeom>
          <a:solidFill>
            <a:srgbClr val="EEEEE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8" name="Google Shape;38;p9"/>
          <p:cNvSpPr txBox="1"/>
          <p:nvPr>
            <p:ph idx="1" type="body"/>
          </p:nvPr>
        </p:nvSpPr>
        <p:spPr>
          <a:xfrm>
            <a:off x="265500" y="2803075"/>
            <a:ext cx="4045200" cy="1235101"/>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585858"/>
              </a:buClr>
              <a:buSzPts val="2100"/>
              <a:buFont typeface="Arial"/>
              <a:buNone/>
              <a:defRPr sz="2100"/>
            </a:lvl1pPr>
            <a:lvl2pPr indent="-228600" lvl="1" marL="914400" algn="ctr">
              <a:lnSpc>
                <a:spcPct val="100000"/>
              </a:lnSpc>
              <a:spcBef>
                <a:spcPts val="0"/>
              </a:spcBef>
              <a:spcAft>
                <a:spcPts val="0"/>
              </a:spcAft>
              <a:buClr>
                <a:srgbClr val="585858"/>
              </a:buClr>
              <a:buSzPts val="2100"/>
              <a:buFont typeface="Arial"/>
              <a:buNone/>
              <a:defRPr sz="2100"/>
            </a:lvl2pPr>
            <a:lvl3pPr indent="-228600" lvl="2" marL="1371600" algn="ctr">
              <a:lnSpc>
                <a:spcPct val="100000"/>
              </a:lnSpc>
              <a:spcBef>
                <a:spcPts val="0"/>
              </a:spcBef>
              <a:spcAft>
                <a:spcPts val="0"/>
              </a:spcAft>
              <a:buClr>
                <a:srgbClr val="585858"/>
              </a:buClr>
              <a:buSzPts val="2100"/>
              <a:buFont typeface="Arial"/>
              <a:buNone/>
              <a:defRPr sz="2100"/>
            </a:lvl3pPr>
            <a:lvl4pPr indent="-228600" lvl="3" marL="1828800" algn="ctr">
              <a:lnSpc>
                <a:spcPct val="100000"/>
              </a:lnSpc>
              <a:spcBef>
                <a:spcPts val="0"/>
              </a:spcBef>
              <a:spcAft>
                <a:spcPts val="0"/>
              </a:spcAft>
              <a:buClr>
                <a:srgbClr val="585858"/>
              </a:buClr>
              <a:buSzPts val="2100"/>
              <a:buFont typeface="Arial"/>
              <a:buNone/>
              <a:defRPr sz="2100"/>
            </a:lvl4pPr>
            <a:lvl5pPr indent="-228600" lvl="4" marL="2286000" algn="ctr">
              <a:lnSpc>
                <a:spcPct val="100000"/>
              </a:lnSpc>
              <a:spcBef>
                <a:spcPts val="0"/>
              </a:spcBef>
              <a:spcAft>
                <a:spcPts val="0"/>
              </a:spcAft>
              <a:buClr>
                <a:srgbClr val="585858"/>
              </a:buClr>
              <a:buSzPts val="2100"/>
              <a:buFont typeface="Arial"/>
              <a:buNone/>
              <a:defRPr sz="21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39" name="Google Shape;39;p9"/>
          <p:cNvSpPr txBox="1"/>
          <p:nvPr>
            <p:ph idx="2" type="body"/>
          </p:nvPr>
        </p:nvSpPr>
        <p:spPr>
          <a:xfrm>
            <a:off x="4939500" y="724074"/>
            <a:ext cx="3837000" cy="3695102"/>
          </a:xfrm>
          <a:prstGeom prst="rect">
            <a:avLst/>
          </a:prstGeom>
          <a:noFill/>
          <a:ln>
            <a:noFill/>
          </a:ln>
        </p:spPr>
        <p:txBody>
          <a:bodyPr anchorCtr="0" anchor="ctr"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40" name="Google Shape;40;p9"/>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699" y="4230575"/>
            <a:ext cx="5998802" cy="605101"/>
          </a:xfrm>
          <a:prstGeom prst="rect">
            <a:avLst/>
          </a:prstGeom>
          <a:noFill/>
          <a:ln>
            <a:noFill/>
          </a:ln>
        </p:spPr>
        <p:txBody>
          <a:bodyPr anchorCtr="0" anchor="ctr" bIns="91400" lIns="91400" spcFirstLastPara="1" rIns="91400" wrap="square" tIns="91400">
            <a:normAutofit/>
          </a:bodyPr>
          <a:lstStyle>
            <a:lvl1pPr indent="-228600" lvl="0" marL="457200" algn="l">
              <a:lnSpc>
                <a:spcPct val="100000"/>
              </a:lnSpc>
              <a:spcBef>
                <a:spcPts val="0"/>
              </a:spcBef>
              <a:spcAft>
                <a:spcPts val="0"/>
              </a:spcAft>
              <a:buClr>
                <a:srgbClr val="585858"/>
              </a:buClr>
              <a:buSzPts val="1800"/>
              <a:buNone/>
              <a:defRPr/>
            </a:lvl1pPr>
          </a:lstStyle>
          <a:p/>
        </p:txBody>
      </p:sp>
      <p:sp>
        <p:nvSpPr>
          <p:cNvPr id="43" name="Google Shape;43;p10"/>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a:bodyPr>
          <a:lstStyle>
            <a:lvl1pPr indent="-342900" lvl="0" marL="4572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1pPr>
            <a:lvl2pPr indent="-342900" lvl="1" marL="9144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2pPr>
            <a:lvl3pPr indent="-342900" lvl="2" marL="13716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3pPr>
            <a:lvl4pPr indent="-342900" lvl="3" marL="18288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4pPr>
            <a:lvl5pPr indent="-342900" lvl="4" marL="22860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5pPr>
            <a:lvl6pPr indent="-342900" lvl="5" marL="27432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6pPr>
            <a:lvl7pPr indent="-342900" lvl="6" marL="32004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7pPr>
            <a:lvl8pPr indent="-342900" lvl="7" marL="36576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8pPr>
            <a:lvl9pPr indent="-342900" lvl="8" marL="41148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9pPr>
          </a:lstStyle>
          <a:p/>
        </p:txBody>
      </p:sp>
      <p:sp>
        <p:nvSpPr>
          <p:cNvPr id="8" name="Google Shape;8;p1"/>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1pPr>
            <a:lvl2pPr indent="0" lvl="1"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2pPr>
            <a:lvl3pPr indent="0" lvl="2"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3pPr>
            <a:lvl4pPr indent="0" lvl="3"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4pPr>
            <a:lvl5pPr indent="0" lvl="4"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5pPr>
            <a:lvl6pPr indent="0" lvl="5"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6pPr>
            <a:lvl7pPr indent="0" lvl="6"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7pPr>
            <a:lvl8pPr indent="0" lvl="7"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8pPr>
            <a:lvl9pPr indent="0" lvl="8"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arxiv.org/pdf/1906.04358.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2"/>
          <p:cNvSpPr txBox="1"/>
          <p:nvPr>
            <p:ph idx="4294967295" type="ctrTitle"/>
          </p:nvPr>
        </p:nvSpPr>
        <p:spPr>
          <a:xfrm>
            <a:off x="311707" y="744575"/>
            <a:ext cx="8520602" cy="1224389"/>
          </a:xfrm>
          <a:prstGeom prst="rect">
            <a:avLst/>
          </a:prstGeom>
          <a:noFill/>
          <a:ln>
            <a:noFill/>
          </a:ln>
        </p:spPr>
        <p:txBody>
          <a:bodyPr anchorCtr="0" anchor="b" bIns="91400" lIns="91400" spcFirstLastPara="1" rIns="91400" wrap="square" tIns="91400">
            <a:norm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Assignment 1 Theory Problem Set</a:t>
            </a:r>
            <a:br>
              <a:rPr b="0" i="0" lang="en-US" sz="4000" u="none" cap="none" strike="noStrike">
                <a:solidFill>
                  <a:srgbClr val="000000"/>
                </a:solidFill>
                <a:latin typeface="Arial"/>
                <a:ea typeface="Arial"/>
                <a:cs typeface="Arial"/>
                <a:sym typeface="Arial"/>
              </a:rPr>
            </a:br>
            <a:r>
              <a:rPr b="1" i="0" lang="en-US" sz="2400" u="none" cap="none" strike="noStrike">
                <a:solidFill>
                  <a:srgbClr val="FF0000"/>
                </a:solidFill>
                <a:latin typeface="Arial"/>
                <a:ea typeface="Arial"/>
                <a:cs typeface="Arial"/>
                <a:sym typeface="Arial"/>
              </a:rPr>
              <a:t>DO NOT TAG</a:t>
            </a:r>
            <a:endParaRPr b="1" i="0" sz="2400" u="none" cap="none" strike="noStrike">
              <a:solidFill>
                <a:srgbClr val="FF0000"/>
              </a:solidFill>
              <a:latin typeface="Arial"/>
              <a:ea typeface="Arial"/>
              <a:cs typeface="Arial"/>
              <a:sym typeface="Arial"/>
            </a:endParaRPr>
          </a:p>
        </p:txBody>
      </p:sp>
      <p:sp>
        <p:nvSpPr>
          <p:cNvPr id="53" name="Google Shape;53;p12"/>
          <p:cNvSpPr txBox="1"/>
          <p:nvPr>
            <p:ph idx="4294967295" type="subTitle"/>
          </p:nvPr>
        </p:nvSpPr>
        <p:spPr>
          <a:xfrm>
            <a:off x="311699" y="2109127"/>
            <a:ext cx="8520602" cy="640747"/>
          </a:xfrm>
          <a:prstGeom prst="rect">
            <a:avLst/>
          </a:prstGeom>
          <a:noFill/>
          <a:ln>
            <a:noFill/>
          </a:ln>
        </p:spPr>
        <p:txBody>
          <a:bodyPr anchorCtr="0" anchor="t" bIns="91400" lIns="91400" spcFirstLastPara="1" rIns="91400" wrap="square" tIns="91400">
            <a:normAutofit/>
          </a:bodyPr>
          <a:lstStyle/>
          <a:p>
            <a:pPr indent="0" lvl="0" marL="0" marR="0" rtl="0" algn="ctr">
              <a:lnSpc>
                <a:spcPct val="100000"/>
              </a:lnSpc>
              <a:spcBef>
                <a:spcPts val="0"/>
              </a:spcBef>
              <a:spcAft>
                <a:spcPts val="0"/>
              </a:spcAft>
              <a:buClr>
                <a:srgbClr val="585858"/>
              </a:buClr>
              <a:buSzPts val="1488"/>
              <a:buFont typeface="Arial"/>
              <a:buNone/>
            </a:pPr>
            <a:r>
              <a:rPr b="0" i="0" lang="en-US" sz="1488" u="none" cap="none" strike="noStrike">
                <a:solidFill>
                  <a:srgbClr val="585858"/>
                </a:solidFill>
                <a:latin typeface="Arial"/>
                <a:ea typeface="Arial"/>
                <a:cs typeface="Arial"/>
                <a:sym typeface="Arial"/>
              </a:rPr>
              <a:t>Name: Michael Fox</a:t>
            </a:r>
            <a:endParaRPr/>
          </a:p>
          <a:p>
            <a:pPr indent="0" lvl="0" marL="0" marR="0" rtl="0" algn="ctr">
              <a:lnSpc>
                <a:spcPct val="100000"/>
              </a:lnSpc>
              <a:spcBef>
                <a:spcPts val="0"/>
              </a:spcBef>
              <a:spcAft>
                <a:spcPts val="0"/>
              </a:spcAft>
              <a:buClr>
                <a:srgbClr val="585858"/>
              </a:buClr>
              <a:buSzPts val="1488"/>
              <a:buFont typeface="Arial"/>
              <a:buNone/>
            </a:pPr>
            <a:r>
              <a:rPr b="0" i="0" lang="en-US" sz="1488" u="none" cap="none" strike="noStrike">
                <a:solidFill>
                  <a:srgbClr val="585858"/>
                </a:solidFill>
                <a:latin typeface="Arial"/>
                <a:ea typeface="Arial"/>
                <a:cs typeface="Arial"/>
                <a:sym typeface="Arial"/>
              </a:rPr>
              <a:t>GT Email: mfox66@gatech.edu</a:t>
            </a:r>
            <a:endParaRPr b="0" i="0" sz="2800" u="none" cap="none" strike="noStrike">
              <a:solidFill>
                <a:srgbClr val="585858"/>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nvSpPr>
        <p:spPr>
          <a:xfrm>
            <a:off x="636449" y="1909349"/>
            <a:ext cx="7871102" cy="1292629"/>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rgbClr val="000000"/>
                </a:solidFill>
                <a:latin typeface="Arial"/>
                <a:ea typeface="Arial"/>
                <a:cs typeface="Arial"/>
                <a:sym typeface="Arial"/>
              </a:rPr>
              <a:t>Two-Layer Neural Network</a:t>
            </a:r>
            <a:endParaRPr b="0" i="0" sz="4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DO NOT TAG</a:t>
            </a:r>
            <a:endParaRPr b="1" i="0" sz="2400" u="none" cap="none" strike="noStrike">
              <a:solidFill>
                <a:srgbClr val="FF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fontScale="90000"/>
          </a:bodyPr>
          <a:lstStyle/>
          <a:p>
            <a:pPr indent="-390143" lvl="0" marL="438911" rtl="0" algn="l">
              <a:lnSpc>
                <a:spcPct val="100000"/>
              </a:lnSpc>
              <a:spcBef>
                <a:spcPts val="0"/>
              </a:spcBef>
              <a:spcAft>
                <a:spcPts val="0"/>
              </a:spcAft>
              <a:buClr>
                <a:srgbClr val="000000"/>
              </a:buClr>
              <a:buSzPct val="107473"/>
              <a:buFont typeface="Arial"/>
              <a:buAutoNum type="arabicPeriod"/>
            </a:pPr>
            <a:r>
              <a:rPr b="0" i="0" lang="en-US" sz="2688" u="none" cap="none" strike="noStrike">
                <a:solidFill>
                  <a:srgbClr val="000000"/>
                </a:solidFill>
                <a:latin typeface="Arial"/>
                <a:ea typeface="Arial"/>
                <a:cs typeface="Arial"/>
                <a:sym typeface="Arial"/>
              </a:rPr>
              <a:t>Learning Rates</a:t>
            </a:r>
            <a:endParaRPr/>
          </a:p>
        </p:txBody>
      </p:sp>
      <p:sp>
        <p:nvSpPr>
          <p:cNvPr id="109" name="Google Shape;109;p22"/>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a:bodyPr>
          <a:lstStyle/>
          <a:p>
            <a:pPr indent="0" lvl="0" marL="0" rtl="0" algn="l">
              <a:lnSpc>
                <a:spcPct val="115000"/>
              </a:lnSpc>
              <a:spcBef>
                <a:spcPts val="0"/>
              </a:spcBef>
              <a:spcAft>
                <a:spcPts val="0"/>
              </a:spcAft>
              <a:buSzPts val="1800"/>
              <a:buNone/>
            </a:pPr>
            <a:r>
              <a:rPr b="0" i="0" lang="en-US" sz="1800" u="none" cap="none" strike="noStrike">
                <a:solidFill>
                  <a:srgbClr val="585858"/>
                </a:solidFill>
                <a:latin typeface="Arial"/>
                <a:ea typeface="Arial"/>
                <a:cs typeface="Arial"/>
                <a:sym typeface="Arial"/>
              </a:rPr>
              <a:t>Tune the learning rate of the model with all other default hyper-parameters fixed. Fill in the table below:</a:t>
            </a:r>
            <a:endParaRPr/>
          </a:p>
        </p:txBody>
      </p:sp>
      <p:graphicFrame>
        <p:nvGraphicFramePr>
          <p:cNvPr id="110" name="Google Shape;110;p22"/>
          <p:cNvGraphicFramePr/>
          <p:nvPr/>
        </p:nvGraphicFramePr>
        <p:xfrm>
          <a:off x="1216174" y="2367750"/>
          <a:ext cx="3000000" cy="3000000"/>
        </p:xfrm>
        <a:graphic>
          <a:graphicData uri="http://schemas.openxmlformats.org/drawingml/2006/table">
            <a:tbl>
              <a:tblPr>
                <a:noFill/>
                <a:tableStyleId>{3B82E879-C72D-4EB5-9556-8A9F67EBBA2F}</a:tableStyleId>
              </a:tblPr>
              <a:tblGrid>
                <a:gridCol w="1034150"/>
                <a:gridCol w="1034150"/>
                <a:gridCol w="1034150"/>
                <a:gridCol w="1034150"/>
                <a:gridCol w="1034150"/>
              </a:tblGrid>
              <a:tr h="381000">
                <a:tc>
                  <a:txBody>
                    <a:bodyPr/>
                    <a:lstStyle/>
                    <a:p>
                      <a:pPr indent="0" lvl="0" marL="0" marR="0" rtl="0" algn="l">
                        <a:lnSpc>
                          <a:spcPct val="100000"/>
                        </a:lnSpc>
                        <a:spcBef>
                          <a:spcPts val="0"/>
                        </a:spcBef>
                        <a:spcAft>
                          <a:spcPts val="0"/>
                        </a:spcAft>
                        <a:buClr>
                          <a:schemeClr val="dk1"/>
                        </a:buClr>
                        <a:buSzPts val="1000"/>
                        <a:buFont typeface="Helvetica Neue"/>
                        <a:buNone/>
                      </a:pPr>
                      <a:r>
                        <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400"/>
                        <a:buFont typeface="Helvetica Neue"/>
                        <a:buNone/>
                      </a:pPr>
                      <a:r>
                        <a:rPr lang="en-US" sz="1400" u="none" cap="none" strike="noStrike"/>
                        <a:t>lr=1</a:t>
                      </a:r>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400"/>
                        <a:buFont typeface="Helvetica Neue"/>
                        <a:buNone/>
                      </a:pPr>
                      <a:r>
                        <a:rPr lang="en-US" sz="1400" u="none" cap="none" strike="noStrike"/>
                        <a:t>lr=1e-1</a:t>
                      </a:r>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400"/>
                        <a:buFont typeface="Helvetica Neue"/>
                        <a:buNone/>
                      </a:pPr>
                      <a:r>
                        <a:rPr lang="en-US" sz="1400" u="none" cap="none" strike="noStrike"/>
                        <a:t>lr=5e-2</a:t>
                      </a:r>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400"/>
                        <a:buFont typeface="Helvetica Neue"/>
                        <a:buNone/>
                      </a:pPr>
                      <a:r>
                        <a:rPr lang="en-US" sz="1400" u="none" cap="none" strike="noStrike"/>
                        <a:t>lr=1e-2</a:t>
                      </a:r>
                      <a:endParaRPr/>
                    </a:p>
                  </a:txBody>
                  <a:tcPr marT="91425" marB="91425" marR="91425" marL="91425"/>
                </a:tc>
              </a:tr>
              <a:tr h="381000">
                <a:tc>
                  <a:txBody>
                    <a:bodyPr/>
                    <a:lstStyle/>
                    <a:p>
                      <a:pPr indent="0" lvl="0" marL="0" marR="0" rtl="0" algn="l">
                        <a:lnSpc>
                          <a:spcPct val="100000"/>
                        </a:lnSpc>
                        <a:spcBef>
                          <a:spcPts val="0"/>
                        </a:spcBef>
                        <a:spcAft>
                          <a:spcPts val="0"/>
                        </a:spcAft>
                        <a:buClr>
                          <a:schemeClr val="dk1"/>
                        </a:buClr>
                        <a:buSzPts val="1400"/>
                        <a:buFont typeface="Helvetica Neue"/>
                        <a:buNone/>
                      </a:pPr>
                      <a:r>
                        <a:rPr lang="en-US" sz="1400" u="none" cap="none" strike="noStrike"/>
                        <a:t>Training Accuracy</a:t>
                      </a:r>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000"/>
                        <a:buFont typeface="Helvetica Neue"/>
                        <a:buNone/>
                      </a:pPr>
                      <a:r>
                        <a:rPr lang="en-US" sz="1000"/>
                        <a:t>0.9375</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000"/>
                        <a:buFont typeface="Helvetica Neue"/>
                        <a:buNone/>
                      </a:pPr>
                      <a:r>
                        <a:rPr lang="en-US" sz="1000"/>
                        <a:t>0.75</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000"/>
                        <a:buFont typeface="Helvetica Neue"/>
                        <a:buNone/>
                      </a:pPr>
                      <a:r>
                        <a:rPr lang="en-US" sz="1000"/>
                        <a:t>0.375</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000"/>
                        <a:buFont typeface="Helvetica Neue"/>
                        <a:buNone/>
                      </a:pPr>
                      <a:r>
                        <a:rPr lang="en-US" sz="1000"/>
                        <a:t>0.0625</a:t>
                      </a:r>
                      <a:endParaRPr sz="10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chemeClr val="dk1"/>
                        </a:buClr>
                        <a:buSzPts val="1400"/>
                        <a:buFont typeface="Helvetica Neue"/>
                        <a:buNone/>
                      </a:pPr>
                      <a:r>
                        <a:rPr lang="en-US" sz="1400" u="none" cap="none" strike="noStrike"/>
                        <a:t>Test Accuracy</a:t>
                      </a:r>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000"/>
                        <a:buFont typeface="Helvetica Neue"/>
                        <a:buNone/>
                      </a:pPr>
                      <a:r>
                        <a:rPr lang="en-US" sz="1000"/>
                        <a:t>0.8992</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000"/>
                        <a:buFont typeface="Helvetica Neue"/>
                        <a:buNone/>
                      </a:pPr>
                      <a:r>
                        <a:rPr lang="en-US" sz="1000"/>
                        <a:t>0.7616</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000"/>
                        <a:buFont typeface="Helvetica Neue"/>
                        <a:buNone/>
                      </a:pPr>
                      <a:r>
                        <a:rPr lang="en-US" sz="1000"/>
                        <a:t>0.3380</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000"/>
                        <a:buFont typeface="Helvetica Neue"/>
                        <a:buNone/>
                      </a:pPr>
                      <a:r>
                        <a:rPr lang="en-US" sz="1000"/>
                        <a:t>0.1028</a:t>
                      </a:r>
                      <a:endParaRPr sz="1000" u="none" cap="none" strike="noStrike"/>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fontScale="90000"/>
          </a:bodyPr>
          <a:lstStyle/>
          <a:p>
            <a:pPr indent="-390143" lvl="0" marL="438911" rtl="0" algn="l">
              <a:lnSpc>
                <a:spcPct val="100000"/>
              </a:lnSpc>
              <a:spcBef>
                <a:spcPts val="0"/>
              </a:spcBef>
              <a:spcAft>
                <a:spcPts val="0"/>
              </a:spcAft>
              <a:buClr>
                <a:srgbClr val="000000"/>
              </a:buClr>
              <a:buSzPct val="107473"/>
              <a:buFont typeface="Arial"/>
              <a:buAutoNum type="arabicPeriod"/>
            </a:pPr>
            <a:r>
              <a:rPr lang="en-US" sz="2688"/>
              <a:t>Learning Curve</a:t>
            </a:r>
            <a:endParaRPr/>
          </a:p>
        </p:txBody>
      </p:sp>
      <p:pic>
        <p:nvPicPr>
          <p:cNvPr id="116" name="Google Shape;116;p23"/>
          <p:cNvPicPr preferRelativeResize="0"/>
          <p:nvPr/>
        </p:nvPicPr>
        <p:blipFill>
          <a:blip r:embed="rId3">
            <a:alphaModFix/>
          </a:blip>
          <a:stretch>
            <a:fillRect/>
          </a:stretch>
        </p:blipFill>
        <p:spPr>
          <a:xfrm>
            <a:off x="83175" y="1690825"/>
            <a:ext cx="2222050" cy="1666525"/>
          </a:xfrm>
          <a:prstGeom prst="rect">
            <a:avLst/>
          </a:prstGeom>
          <a:noFill/>
          <a:ln>
            <a:noFill/>
          </a:ln>
        </p:spPr>
      </p:pic>
      <p:pic>
        <p:nvPicPr>
          <p:cNvPr id="117" name="Google Shape;117;p23"/>
          <p:cNvPicPr preferRelativeResize="0"/>
          <p:nvPr/>
        </p:nvPicPr>
        <p:blipFill>
          <a:blip r:embed="rId4">
            <a:alphaModFix/>
          </a:blip>
          <a:stretch>
            <a:fillRect/>
          </a:stretch>
        </p:blipFill>
        <p:spPr>
          <a:xfrm>
            <a:off x="2241500" y="1691987"/>
            <a:ext cx="2221992" cy="1664208"/>
          </a:xfrm>
          <a:prstGeom prst="rect">
            <a:avLst/>
          </a:prstGeom>
          <a:noFill/>
          <a:ln>
            <a:noFill/>
          </a:ln>
        </p:spPr>
      </p:pic>
      <p:pic>
        <p:nvPicPr>
          <p:cNvPr id="118" name="Google Shape;118;p23"/>
          <p:cNvPicPr preferRelativeResize="0"/>
          <p:nvPr/>
        </p:nvPicPr>
        <p:blipFill>
          <a:blip r:embed="rId5">
            <a:alphaModFix/>
          </a:blip>
          <a:stretch>
            <a:fillRect/>
          </a:stretch>
        </p:blipFill>
        <p:spPr>
          <a:xfrm>
            <a:off x="4378825" y="1691988"/>
            <a:ext cx="2221992" cy="1664208"/>
          </a:xfrm>
          <a:prstGeom prst="rect">
            <a:avLst/>
          </a:prstGeom>
          <a:noFill/>
          <a:ln>
            <a:noFill/>
          </a:ln>
        </p:spPr>
      </p:pic>
      <p:pic>
        <p:nvPicPr>
          <p:cNvPr id="119" name="Google Shape;119;p23"/>
          <p:cNvPicPr preferRelativeResize="0"/>
          <p:nvPr/>
        </p:nvPicPr>
        <p:blipFill>
          <a:blip r:embed="rId6">
            <a:alphaModFix/>
          </a:blip>
          <a:stretch>
            <a:fillRect/>
          </a:stretch>
        </p:blipFill>
        <p:spPr>
          <a:xfrm>
            <a:off x="6556225" y="1691988"/>
            <a:ext cx="2221992" cy="166420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fontScale="90000"/>
          </a:bodyPr>
          <a:lstStyle/>
          <a:p>
            <a:pPr indent="-390143" lvl="0" marL="438911" rtl="0" algn="l">
              <a:lnSpc>
                <a:spcPct val="100000"/>
              </a:lnSpc>
              <a:spcBef>
                <a:spcPts val="0"/>
              </a:spcBef>
              <a:spcAft>
                <a:spcPts val="0"/>
              </a:spcAft>
              <a:buClr>
                <a:srgbClr val="000000"/>
              </a:buClr>
              <a:buSzPct val="107473"/>
              <a:buFont typeface="Arial"/>
              <a:buAutoNum type="arabicPeriod"/>
            </a:pPr>
            <a:r>
              <a:rPr lang="en-US" sz="2688"/>
              <a:t>Learning Rates</a:t>
            </a:r>
            <a:endParaRPr/>
          </a:p>
        </p:txBody>
      </p:sp>
      <p:sp>
        <p:nvSpPr>
          <p:cNvPr id="125" name="Google Shape;125;p24"/>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a:bodyPr>
          <a:lstStyle/>
          <a:p>
            <a:pPr indent="0" lvl="0" marL="0" rtl="0" algn="l">
              <a:lnSpc>
                <a:spcPct val="115000"/>
              </a:lnSpc>
              <a:spcBef>
                <a:spcPts val="0"/>
              </a:spcBef>
              <a:spcAft>
                <a:spcPts val="0"/>
              </a:spcAft>
              <a:buSzPts val="1800"/>
              <a:buNone/>
            </a:pPr>
            <a:r>
              <a:rPr b="0" i="0" lang="en-US" sz="1800" u="none" cap="none" strike="noStrike">
                <a:solidFill>
                  <a:srgbClr val="585858"/>
                </a:solidFill>
                <a:latin typeface="Arial"/>
                <a:ea typeface="Arial"/>
                <a:cs typeface="Arial"/>
                <a:sym typeface="Arial"/>
              </a:rPr>
              <a:t>Describe and Explain your findings: As we</a:t>
            </a:r>
            <a:r>
              <a:rPr lang="en-US"/>
              <a:t> can see from the above graphs, larger values for the learning rate, around 1, give the best overall performance. Decreasing values of the learning rate decrease the overall performance of the model. As the value of the </a:t>
            </a:r>
            <a:r>
              <a:rPr lang="en-US"/>
              <a:t>learning</a:t>
            </a:r>
            <a:r>
              <a:rPr lang="en-US"/>
              <a:t> rate is decreased, more training epochs will be needed in order to see improvement to the overall model performance. This is because a smaller learning rate means that smaller steps are taken in the opposite direction of the gradient and hence more steps will be needed in order to achieve a local or global optimum. However, if the learning rate is too large we risk overstepping a minima negatively impacting the performance. </a:t>
            </a:r>
            <a:br>
              <a:rPr b="0" i="1" lang="en-US" sz="1100" u="none" cap="none" strike="noStrike">
                <a:solidFill>
                  <a:srgbClr val="0070C0"/>
                </a:solidFill>
                <a:latin typeface="Arial"/>
                <a:ea typeface="Arial"/>
                <a:cs typeface="Arial"/>
                <a:sym typeface="Arial"/>
              </a:rPr>
            </a:br>
            <a:endParaRPr b="0" i="1" sz="1100" u="none" cap="none" strike="noStrike">
              <a:solidFill>
                <a:srgbClr val="0070C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fontScale="90000"/>
          </a:bodyPr>
          <a:lstStyle/>
          <a:p>
            <a:pPr indent="0" lvl="0" marL="0" rtl="0" algn="l">
              <a:lnSpc>
                <a:spcPct val="100000"/>
              </a:lnSpc>
              <a:spcBef>
                <a:spcPts val="0"/>
              </a:spcBef>
              <a:spcAft>
                <a:spcPts val="0"/>
              </a:spcAft>
              <a:buClr>
                <a:srgbClr val="000000"/>
              </a:buClr>
              <a:buSzPct val="100000"/>
              <a:buFont typeface="Arial"/>
              <a:buNone/>
            </a:pPr>
            <a:r>
              <a:rPr b="0" i="0" lang="en-US" sz="2688" u="none" cap="none" strike="noStrike">
                <a:solidFill>
                  <a:srgbClr val="000000"/>
                </a:solidFill>
                <a:latin typeface="Arial"/>
                <a:ea typeface="Arial"/>
                <a:cs typeface="Arial"/>
                <a:sym typeface="Arial"/>
              </a:rPr>
              <a:t>2. Regularization</a:t>
            </a:r>
            <a:endParaRPr/>
          </a:p>
        </p:txBody>
      </p:sp>
      <p:sp>
        <p:nvSpPr>
          <p:cNvPr id="131" name="Google Shape;131;p25"/>
          <p:cNvSpPr txBox="1"/>
          <p:nvPr>
            <p:ph idx="1" type="body"/>
          </p:nvPr>
        </p:nvSpPr>
        <p:spPr>
          <a:xfrm>
            <a:off x="311699" y="1152475"/>
            <a:ext cx="8520602" cy="867187"/>
          </a:xfrm>
          <a:prstGeom prst="rect">
            <a:avLst/>
          </a:prstGeom>
          <a:noFill/>
          <a:ln>
            <a:noFill/>
          </a:ln>
        </p:spPr>
        <p:txBody>
          <a:bodyPr anchorCtr="0" anchor="t" bIns="91400" lIns="91400" spcFirstLastPara="1" rIns="91400" wrap="square" tIns="91400">
            <a:normAutofit/>
          </a:bodyPr>
          <a:lstStyle/>
          <a:p>
            <a:pPr indent="0" lvl="0" marL="0" rtl="0" algn="l">
              <a:lnSpc>
                <a:spcPct val="115000"/>
              </a:lnSpc>
              <a:spcBef>
                <a:spcPts val="0"/>
              </a:spcBef>
              <a:spcAft>
                <a:spcPts val="0"/>
              </a:spcAft>
              <a:buSzPts val="1800"/>
              <a:buNone/>
            </a:pPr>
            <a:r>
              <a:rPr b="0" i="0" lang="en-US" sz="1800" u="none" cap="none" strike="noStrike">
                <a:solidFill>
                  <a:srgbClr val="585858"/>
                </a:solidFill>
                <a:latin typeface="Arial"/>
                <a:ea typeface="Arial"/>
                <a:cs typeface="Arial"/>
                <a:sym typeface="Arial"/>
              </a:rPr>
              <a:t>Tune the regularization coefficient of the model with all other default hyper-parameters fixed. Fill in the table below:</a:t>
            </a:r>
            <a:endParaRPr/>
          </a:p>
        </p:txBody>
      </p:sp>
      <p:graphicFrame>
        <p:nvGraphicFramePr>
          <p:cNvPr id="132" name="Google Shape;132;p25"/>
          <p:cNvGraphicFramePr/>
          <p:nvPr/>
        </p:nvGraphicFramePr>
        <p:xfrm>
          <a:off x="428599" y="2019662"/>
          <a:ext cx="3000000" cy="3000000"/>
        </p:xfrm>
        <a:graphic>
          <a:graphicData uri="http://schemas.openxmlformats.org/drawingml/2006/table">
            <a:tbl>
              <a:tblPr>
                <a:noFill/>
                <a:tableStyleId>{3B82E879-C72D-4EB5-9556-8A9F67EBBA2F}</a:tableStyleId>
              </a:tblPr>
              <a:tblGrid>
                <a:gridCol w="1571375"/>
                <a:gridCol w="1257100"/>
                <a:gridCol w="1257100"/>
                <a:gridCol w="1257100"/>
                <a:gridCol w="1257100"/>
                <a:gridCol w="1257100"/>
              </a:tblGrid>
              <a:tr h="521125">
                <a:tc>
                  <a:txBody>
                    <a:bodyPr/>
                    <a:lstStyle/>
                    <a:p>
                      <a:pPr indent="0" lvl="0" marL="0" marR="0" rtl="0" algn="l">
                        <a:lnSpc>
                          <a:spcPct val="100000"/>
                        </a:lnSpc>
                        <a:spcBef>
                          <a:spcPts val="0"/>
                        </a:spcBef>
                        <a:spcAft>
                          <a:spcPts val="0"/>
                        </a:spcAft>
                        <a:buClr>
                          <a:schemeClr val="dk1"/>
                        </a:buClr>
                        <a:buSzPts val="1000"/>
                        <a:buFont typeface="Helvetica Neue"/>
                        <a:buNone/>
                      </a:pPr>
                      <a:r>
                        <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400"/>
                        <a:buFont typeface="Helvetica Neue"/>
                        <a:buNone/>
                      </a:pPr>
                      <a:r>
                        <a:rPr lang="en-US" sz="1400" u="none" cap="none" strike="noStrike"/>
                        <a:t>alpha=1</a:t>
                      </a:r>
                      <a:endParaRPr/>
                    </a:p>
                    <a:p>
                      <a:pPr indent="0" lvl="0" marL="0" marR="0" rtl="0" algn="l">
                        <a:lnSpc>
                          <a:spcPct val="100000"/>
                        </a:lnSpc>
                        <a:spcBef>
                          <a:spcPts val="0"/>
                        </a:spcBef>
                        <a:spcAft>
                          <a:spcPts val="0"/>
                        </a:spcAft>
                        <a:buClr>
                          <a:schemeClr val="dk1"/>
                        </a:buClr>
                        <a:buSzPts val="1400"/>
                        <a:buFont typeface="Helvetica Neue"/>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400"/>
                        <a:buFont typeface="Helvetica Neue"/>
                        <a:buNone/>
                      </a:pPr>
                      <a:r>
                        <a:rPr lang="en-US" sz="1400" u="none" cap="none" strike="noStrike"/>
                        <a:t>alpha=1e-1</a:t>
                      </a:r>
                      <a:endParaRPr/>
                    </a:p>
                    <a:p>
                      <a:pPr indent="0" lvl="0" marL="0" marR="0" rtl="0" algn="l">
                        <a:lnSpc>
                          <a:spcPct val="100000"/>
                        </a:lnSpc>
                        <a:spcBef>
                          <a:spcPts val="0"/>
                        </a:spcBef>
                        <a:spcAft>
                          <a:spcPts val="0"/>
                        </a:spcAft>
                        <a:buClr>
                          <a:schemeClr val="dk1"/>
                        </a:buClr>
                        <a:buSzPts val="1400"/>
                        <a:buFont typeface="Helvetica Neue"/>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400"/>
                        <a:buFont typeface="Helvetica Neue"/>
                        <a:buNone/>
                      </a:pPr>
                      <a:r>
                        <a:rPr lang="en-US" sz="1400" u="none" cap="none" strike="noStrike"/>
                        <a:t>alpha=1e-2</a:t>
                      </a:r>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400"/>
                        <a:buFont typeface="Helvetica Neue"/>
                        <a:buNone/>
                      </a:pPr>
                      <a:r>
                        <a:rPr lang="en-US" sz="1400" u="none" cap="none" strike="noStrike"/>
                        <a:t>alpha=1e-3</a:t>
                      </a:r>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400"/>
                        <a:buFont typeface="Helvetica Neue"/>
                        <a:buNone/>
                      </a:pPr>
                      <a:r>
                        <a:rPr lang="en-US" sz="1400" u="none" cap="none" strike="noStrike"/>
                        <a:t>alpha=1e-4</a:t>
                      </a:r>
                      <a:endParaRPr/>
                    </a:p>
                  </a:txBody>
                  <a:tcPr marT="91425" marB="91425" marR="91425" marL="91425"/>
                </a:tc>
              </a:tr>
              <a:tr h="714600">
                <a:tc>
                  <a:txBody>
                    <a:bodyPr/>
                    <a:lstStyle/>
                    <a:p>
                      <a:pPr indent="0" lvl="0" marL="0" marR="0" rtl="0" algn="l">
                        <a:lnSpc>
                          <a:spcPct val="100000"/>
                        </a:lnSpc>
                        <a:spcBef>
                          <a:spcPts val="0"/>
                        </a:spcBef>
                        <a:spcAft>
                          <a:spcPts val="0"/>
                        </a:spcAft>
                        <a:buClr>
                          <a:schemeClr val="dk1"/>
                        </a:buClr>
                        <a:buSzPts val="1400"/>
                        <a:buFont typeface="Helvetica Neue"/>
                        <a:buNone/>
                      </a:pPr>
                      <a:r>
                        <a:rPr lang="en-US" sz="1400" u="none" cap="none" strike="noStrike"/>
                        <a:t>Training Accuracy</a:t>
                      </a:r>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000"/>
                        <a:buFont typeface="Helvetica Neue"/>
                        <a:buNone/>
                      </a:pPr>
                      <a:r>
                        <a:rPr lang="en-US" sz="1000"/>
                        <a:t>0.125</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000"/>
                        <a:buFont typeface="Helvetica Neue"/>
                        <a:buNone/>
                      </a:pPr>
                      <a:r>
                        <a:rPr lang="en-US" sz="1000"/>
                        <a:t>0.125</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000"/>
                        <a:buFont typeface="Helvetica Neue"/>
                        <a:buNone/>
                      </a:pPr>
                      <a:r>
                        <a:rPr lang="en-US" sz="1000"/>
                        <a:t>0.6875</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000"/>
                        <a:buFont typeface="Helvetica Neue"/>
                        <a:buNone/>
                      </a:pPr>
                      <a:r>
                        <a:rPr lang="en-US" sz="1000"/>
                        <a:t>0.75</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000"/>
                        <a:buFont typeface="Helvetica Neue"/>
                        <a:buNone/>
                      </a:pPr>
                      <a:r>
                        <a:rPr lang="en-US" sz="1000"/>
                        <a:t>0.75</a:t>
                      </a:r>
                      <a:endParaRPr sz="1000" u="none" cap="none" strike="noStrike"/>
                    </a:p>
                  </a:txBody>
                  <a:tcPr marT="91425" marB="91425" marR="91425" marL="91425"/>
                </a:tc>
              </a:tr>
              <a:tr h="714600">
                <a:tc>
                  <a:txBody>
                    <a:bodyPr/>
                    <a:lstStyle/>
                    <a:p>
                      <a:pPr indent="0" lvl="0" marL="0" marR="0" rtl="0" algn="l">
                        <a:lnSpc>
                          <a:spcPct val="100000"/>
                        </a:lnSpc>
                        <a:spcBef>
                          <a:spcPts val="0"/>
                        </a:spcBef>
                        <a:spcAft>
                          <a:spcPts val="0"/>
                        </a:spcAft>
                        <a:buClr>
                          <a:schemeClr val="dk1"/>
                        </a:buClr>
                        <a:buSzPts val="1400"/>
                        <a:buFont typeface="Helvetica Neue"/>
                        <a:buNone/>
                      </a:pPr>
                      <a:r>
                        <a:rPr lang="en-US" sz="1400" u="none" cap="none" strike="noStrike"/>
                        <a:t>Validation Accuracy</a:t>
                      </a:r>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000"/>
                        <a:buFont typeface="Helvetica Neue"/>
                        <a:buNone/>
                      </a:pPr>
                      <a:r>
                        <a:rPr lang="en-US" sz="1000"/>
                        <a:t>0.1135</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000"/>
                        <a:buFont typeface="Helvetica Neue"/>
                        <a:buNone/>
                      </a:pPr>
                      <a:r>
                        <a:rPr lang="en-US" sz="1000"/>
                        <a:t>0.1135</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000"/>
                        <a:buFont typeface="Helvetica Neue"/>
                        <a:buNone/>
                      </a:pPr>
                      <a:r>
                        <a:rPr lang="en-US" sz="1000"/>
                        <a:t>0.7168</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000"/>
                        <a:buFont typeface="Helvetica Neue"/>
                        <a:buNone/>
                      </a:pPr>
                      <a:r>
                        <a:rPr lang="en-US" sz="1000"/>
                        <a:t>0.7616</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000"/>
                        <a:buFont typeface="Helvetica Neue"/>
                        <a:buNone/>
                      </a:pPr>
                      <a:r>
                        <a:rPr lang="en-US" sz="1000"/>
                        <a:t>0.7616</a:t>
                      </a:r>
                      <a:endParaRPr sz="1000" u="none" cap="none" strike="noStrike"/>
                    </a:p>
                  </a:txBody>
                  <a:tcPr marT="91425" marB="91425" marR="91425" marL="91425"/>
                </a:tc>
              </a:tr>
              <a:tr h="714600">
                <a:tc>
                  <a:txBody>
                    <a:bodyPr/>
                    <a:lstStyle/>
                    <a:p>
                      <a:pPr indent="0" lvl="0" marL="0" marR="0" rtl="0" algn="l">
                        <a:lnSpc>
                          <a:spcPct val="100000"/>
                        </a:lnSpc>
                        <a:spcBef>
                          <a:spcPts val="0"/>
                        </a:spcBef>
                        <a:spcAft>
                          <a:spcPts val="0"/>
                        </a:spcAft>
                        <a:buClr>
                          <a:schemeClr val="dk1"/>
                        </a:buClr>
                        <a:buSzPts val="1400"/>
                        <a:buFont typeface="Helvetica Neue"/>
                        <a:buNone/>
                      </a:pPr>
                      <a:r>
                        <a:rPr lang="en-US" sz="1400" u="none" cap="none" strike="noStrike"/>
                        <a:t>Test Accuracy</a:t>
                      </a:r>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000"/>
                        <a:buFont typeface="Helvetica Neue"/>
                        <a:buNone/>
                      </a:pPr>
                      <a:r>
                        <a:rPr lang="en-US" sz="1000"/>
                        <a:t>0.1135</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000"/>
                        <a:buFont typeface="Helvetica Neue"/>
                        <a:buNone/>
                      </a:pPr>
                      <a:r>
                        <a:rPr lang="en-US" sz="1000"/>
                        <a:t>0.1135</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000"/>
                        <a:buFont typeface="Helvetica Neue"/>
                        <a:buNone/>
                      </a:pPr>
                      <a:r>
                        <a:rPr lang="en-US" sz="1000"/>
                        <a:t>0.7168</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000"/>
                        <a:buFont typeface="Helvetica Neue"/>
                        <a:buNone/>
                      </a:pPr>
                      <a:r>
                        <a:rPr lang="en-US" sz="1000"/>
                        <a:t>0.7616</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000"/>
                        <a:buFont typeface="Helvetica Neue"/>
                        <a:buNone/>
                      </a:pPr>
                      <a:r>
                        <a:rPr lang="en-US" sz="1000"/>
                        <a:t>0.7616</a:t>
                      </a:r>
                      <a:endParaRPr sz="1000" u="none" cap="none" strike="noStrike"/>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fontScale="90000"/>
          </a:bodyPr>
          <a:lstStyle/>
          <a:p>
            <a:pPr indent="0" lvl="0" marL="0" rtl="0" algn="l">
              <a:lnSpc>
                <a:spcPct val="100000"/>
              </a:lnSpc>
              <a:spcBef>
                <a:spcPts val="0"/>
              </a:spcBef>
              <a:spcAft>
                <a:spcPts val="0"/>
              </a:spcAft>
              <a:buClr>
                <a:srgbClr val="000000"/>
              </a:buClr>
              <a:buSzPct val="100000"/>
              <a:buFont typeface="Arial"/>
              <a:buNone/>
            </a:pPr>
            <a:r>
              <a:rPr lang="en-US" sz="2688"/>
              <a:t>2. Regularization</a:t>
            </a:r>
            <a:endParaRPr/>
          </a:p>
        </p:txBody>
      </p:sp>
      <p:pic>
        <p:nvPicPr>
          <p:cNvPr id="138" name="Google Shape;138;p26"/>
          <p:cNvPicPr preferRelativeResize="0"/>
          <p:nvPr/>
        </p:nvPicPr>
        <p:blipFill>
          <a:blip r:embed="rId3">
            <a:alphaModFix/>
          </a:blip>
          <a:stretch>
            <a:fillRect/>
          </a:stretch>
        </p:blipFill>
        <p:spPr>
          <a:xfrm>
            <a:off x="870875" y="1226000"/>
            <a:ext cx="2130552" cy="1600200"/>
          </a:xfrm>
          <a:prstGeom prst="rect">
            <a:avLst/>
          </a:prstGeom>
          <a:noFill/>
          <a:ln>
            <a:noFill/>
          </a:ln>
        </p:spPr>
      </p:pic>
      <p:pic>
        <p:nvPicPr>
          <p:cNvPr id="139" name="Google Shape;139;p26"/>
          <p:cNvPicPr preferRelativeResize="0"/>
          <p:nvPr/>
        </p:nvPicPr>
        <p:blipFill>
          <a:blip r:embed="rId4">
            <a:alphaModFix/>
          </a:blip>
          <a:stretch>
            <a:fillRect/>
          </a:stretch>
        </p:blipFill>
        <p:spPr>
          <a:xfrm>
            <a:off x="3437400" y="1226000"/>
            <a:ext cx="2130552" cy="1600200"/>
          </a:xfrm>
          <a:prstGeom prst="rect">
            <a:avLst/>
          </a:prstGeom>
          <a:noFill/>
          <a:ln>
            <a:noFill/>
          </a:ln>
        </p:spPr>
      </p:pic>
      <p:pic>
        <p:nvPicPr>
          <p:cNvPr id="140" name="Google Shape;140;p26"/>
          <p:cNvPicPr preferRelativeResize="0"/>
          <p:nvPr/>
        </p:nvPicPr>
        <p:blipFill>
          <a:blip r:embed="rId5">
            <a:alphaModFix/>
          </a:blip>
          <a:stretch>
            <a:fillRect/>
          </a:stretch>
        </p:blipFill>
        <p:spPr>
          <a:xfrm>
            <a:off x="6157075" y="1226563"/>
            <a:ext cx="2132075" cy="1599050"/>
          </a:xfrm>
          <a:prstGeom prst="rect">
            <a:avLst/>
          </a:prstGeom>
          <a:noFill/>
          <a:ln>
            <a:noFill/>
          </a:ln>
        </p:spPr>
      </p:pic>
      <p:pic>
        <p:nvPicPr>
          <p:cNvPr id="141" name="Google Shape;141;p26"/>
          <p:cNvPicPr preferRelativeResize="0"/>
          <p:nvPr/>
        </p:nvPicPr>
        <p:blipFill>
          <a:blip r:embed="rId6">
            <a:alphaModFix/>
          </a:blip>
          <a:stretch>
            <a:fillRect/>
          </a:stretch>
        </p:blipFill>
        <p:spPr>
          <a:xfrm>
            <a:off x="1997575" y="3096825"/>
            <a:ext cx="2048075" cy="1536050"/>
          </a:xfrm>
          <a:prstGeom prst="rect">
            <a:avLst/>
          </a:prstGeom>
          <a:noFill/>
          <a:ln>
            <a:noFill/>
          </a:ln>
        </p:spPr>
      </p:pic>
      <p:pic>
        <p:nvPicPr>
          <p:cNvPr id="142" name="Google Shape;142;p26"/>
          <p:cNvPicPr preferRelativeResize="0"/>
          <p:nvPr/>
        </p:nvPicPr>
        <p:blipFill>
          <a:blip r:embed="rId6">
            <a:alphaModFix/>
          </a:blip>
          <a:stretch>
            <a:fillRect/>
          </a:stretch>
        </p:blipFill>
        <p:spPr>
          <a:xfrm>
            <a:off x="4772650" y="3064751"/>
            <a:ext cx="2130552" cy="1600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fontScale="90000"/>
          </a:bodyPr>
          <a:lstStyle/>
          <a:p>
            <a:pPr indent="0" lvl="0" marL="0" rtl="0" algn="l">
              <a:lnSpc>
                <a:spcPct val="100000"/>
              </a:lnSpc>
              <a:spcBef>
                <a:spcPts val="0"/>
              </a:spcBef>
              <a:spcAft>
                <a:spcPts val="0"/>
              </a:spcAft>
              <a:buClr>
                <a:srgbClr val="000000"/>
              </a:buClr>
              <a:buSzPct val="100000"/>
              <a:buFont typeface="Arial"/>
              <a:buNone/>
            </a:pPr>
            <a:r>
              <a:rPr lang="en-US" sz="2688"/>
              <a:t>2. Regularization</a:t>
            </a:r>
            <a:endParaRPr/>
          </a:p>
        </p:txBody>
      </p:sp>
      <p:sp>
        <p:nvSpPr>
          <p:cNvPr id="148" name="Google Shape;148;p27"/>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lnSpcReduction="20000"/>
          </a:bodyPr>
          <a:lstStyle/>
          <a:p>
            <a:pPr indent="0" lvl="0" marL="0" rtl="0" algn="l">
              <a:lnSpc>
                <a:spcPct val="115000"/>
              </a:lnSpc>
              <a:spcBef>
                <a:spcPts val="0"/>
              </a:spcBef>
              <a:spcAft>
                <a:spcPts val="0"/>
              </a:spcAft>
              <a:buSzPts val="1800"/>
              <a:buNone/>
            </a:pPr>
            <a:r>
              <a:rPr b="0" i="0" lang="en-US" sz="1800" u="none" cap="none" strike="noStrike">
                <a:solidFill>
                  <a:srgbClr val="585858"/>
                </a:solidFill>
                <a:latin typeface="Arial"/>
                <a:ea typeface="Arial"/>
                <a:cs typeface="Arial"/>
                <a:sym typeface="Arial"/>
              </a:rPr>
              <a:t>Describe and Explain your findings:</a:t>
            </a:r>
            <a:r>
              <a:rPr lang="en-US"/>
              <a:t> As we can see from the above graphs, we have that larger values for the regularization factor, around 1, negatively affect the performance of the model. As the regularization factor decreases this negative affect is mitigated until the effect of the regularization factor is </a:t>
            </a:r>
            <a:r>
              <a:rPr lang="en-US"/>
              <a:t>negligible. The regularization factor attempts to prevent the negative influence of increasingly large weights by introducing a negative scaling factor to the weights, thus preventing them from increasing to the point of negatively affecting the model. However, since our model was only trained for a total of ten epochs across all trials, the weights do not have a chance to sufficiently increase to the point of hurting performance. Thus, introducing a regularization factor under these parameters will negatively affect the performance of the model. </a:t>
            </a:r>
            <a:br>
              <a:rPr b="0" i="1" lang="en-US" sz="1100" u="none" cap="none" strike="noStrike">
                <a:solidFill>
                  <a:srgbClr val="0070C0"/>
                </a:solidFill>
                <a:latin typeface="Arial"/>
                <a:ea typeface="Arial"/>
                <a:cs typeface="Arial"/>
                <a:sym typeface="Arial"/>
              </a:rPr>
            </a:br>
            <a:endParaRPr b="0" i="0" sz="1100" u="none" cap="none" strike="noStrike">
              <a:solidFill>
                <a:srgbClr val="585858"/>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fontScale="90000"/>
          </a:bodyPr>
          <a:lstStyle/>
          <a:p>
            <a:pPr indent="0" lvl="0" marL="0" rtl="0" algn="l">
              <a:lnSpc>
                <a:spcPct val="100000"/>
              </a:lnSpc>
              <a:spcBef>
                <a:spcPts val="0"/>
              </a:spcBef>
              <a:spcAft>
                <a:spcPts val="0"/>
              </a:spcAft>
              <a:buClr>
                <a:srgbClr val="000000"/>
              </a:buClr>
              <a:buSzPct val="100000"/>
              <a:buFont typeface="Arial"/>
              <a:buNone/>
            </a:pPr>
            <a:r>
              <a:rPr lang="en-US" sz="2688"/>
              <a:t>3. Hyper-parameter Tuning</a:t>
            </a:r>
            <a:endParaRPr/>
          </a:p>
        </p:txBody>
      </p:sp>
      <p:sp>
        <p:nvSpPr>
          <p:cNvPr id="154" name="Google Shape;154;p28"/>
          <p:cNvSpPr txBox="1"/>
          <p:nvPr>
            <p:ph idx="1" type="body"/>
          </p:nvPr>
        </p:nvSpPr>
        <p:spPr>
          <a:xfrm>
            <a:off x="339549" y="979825"/>
            <a:ext cx="8520600" cy="3416400"/>
          </a:xfrm>
          <a:prstGeom prst="rect">
            <a:avLst/>
          </a:prstGeom>
          <a:noFill/>
          <a:ln>
            <a:noFill/>
          </a:ln>
        </p:spPr>
        <p:txBody>
          <a:bodyPr anchorCtr="0" anchor="t" bIns="91400" lIns="91400" spcFirstLastPara="1" rIns="91400" wrap="square" tIns="91400">
            <a:normAutofit lnSpcReduction="10000"/>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rPr lang="en-US"/>
              <a:t>Explain why your choice works: First we decreased the batch size to 32. This is to prevent over sampling during the training process leading to a decreased ability of the model to generalize. Next we set the learning rate to 0.99. As we have discussed above this value for the learning rate is sufficiently large for the model to learn without being so large that we risk overstepping a minima. And finally, we set the regularization factor to 0 as the number of epochs is small enough that increasing the regularization factor will negatively bias the weights. </a:t>
            </a:r>
            <a:br>
              <a:rPr i="1" lang="en-US" sz="1100">
                <a:solidFill>
                  <a:srgbClr val="0070C0"/>
                </a:solidFill>
              </a:rPr>
            </a:br>
            <a:endParaRPr sz="1100"/>
          </a:p>
        </p:txBody>
      </p:sp>
      <p:graphicFrame>
        <p:nvGraphicFramePr>
          <p:cNvPr id="155" name="Google Shape;155;p28"/>
          <p:cNvGraphicFramePr/>
          <p:nvPr/>
        </p:nvGraphicFramePr>
        <p:xfrm>
          <a:off x="952500" y="1132700"/>
          <a:ext cx="3000000" cy="3000000"/>
        </p:xfrm>
        <a:graphic>
          <a:graphicData uri="http://schemas.openxmlformats.org/drawingml/2006/table">
            <a:tbl>
              <a:tblPr>
                <a:noFill/>
                <a:tableStyleId>{CA8BBCD1-8F97-4C7F-A7A3-9D8C211D2313}</a:tableStyleId>
              </a:tblPr>
              <a:tblGrid>
                <a:gridCol w="2413000"/>
                <a:gridCol w="2413000"/>
                <a:gridCol w="2413000"/>
              </a:tblGrid>
              <a:tr h="381000">
                <a:tc>
                  <a:txBody>
                    <a:bodyPr/>
                    <a:lstStyle/>
                    <a:p>
                      <a:pPr indent="0" lvl="0" marL="0" rtl="0" algn="l">
                        <a:spcBef>
                          <a:spcPts val="0"/>
                        </a:spcBef>
                        <a:spcAft>
                          <a:spcPts val="0"/>
                        </a:spcAft>
                        <a:buNone/>
                      </a:pPr>
                      <a:r>
                        <a:rPr lang="en-US"/>
                        <a:t>batch size = 32</a:t>
                      </a:r>
                      <a:endParaRPr/>
                    </a:p>
                  </a:txBody>
                  <a:tcPr marT="91425" marB="91425" marR="91425" marL="91425"/>
                </a:tc>
                <a:tc>
                  <a:txBody>
                    <a:bodyPr/>
                    <a:lstStyle/>
                    <a:p>
                      <a:pPr indent="0" lvl="0" marL="0" rtl="0" algn="l">
                        <a:spcBef>
                          <a:spcPts val="0"/>
                        </a:spcBef>
                        <a:spcAft>
                          <a:spcPts val="0"/>
                        </a:spcAft>
                        <a:buNone/>
                      </a:pPr>
                      <a:r>
                        <a:rPr lang="en-US"/>
                        <a:t>lr = 0.99</a:t>
                      </a:r>
                      <a:endParaRPr/>
                    </a:p>
                  </a:txBody>
                  <a:tcPr marT="91425" marB="91425" marR="91425" marL="91425"/>
                </a:tc>
                <a:tc>
                  <a:txBody>
                    <a:bodyPr/>
                    <a:lstStyle/>
                    <a:p>
                      <a:pPr indent="0" lvl="0" marL="0" rtl="0" algn="l">
                        <a:spcBef>
                          <a:spcPts val="0"/>
                        </a:spcBef>
                        <a:spcAft>
                          <a:spcPts val="0"/>
                        </a:spcAft>
                        <a:buNone/>
                      </a:pPr>
                      <a:r>
                        <a:rPr lang="en-US"/>
                        <a:t>reg = 0.0</a:t>
                      </a:r>
                      <a:endParaRPr/>
                    </a:p>
                  </a:txBody>
                  <a:tcPr marT="91425" marB="91425" marR="91425" marL="91425"/>
                </a:tc>
              </a:tr>
              <a:tr h="381000">
                <a:tc>
                  <a:txBody>
                    <a:bodyPr/>
                    <a:lstStyle/>
                    <a:p>
                      <a:pPr indent="0" lvl="0" marL="0" rtl="0" algn="l">
                        <a:spcBef>
                          <a:spcPts val="0"/>
                        </a:spcBef>
                        <a:spcAft>
                          <a:spcPts val="0"/>
                        </a:spcAft>
                        <a:buNone/>
                      </a:pPr>
                      <a:r>
                        <a:rPr lang="en-US"/>
                        <a:t>Train acc = 1.0</a:t>
                      </a:r>
                      <a:endParaRPr/>
                    </a:p>
                  </a:txBody>
                  <a:tcPr marT="91425" marB="91425" marR="91425" marL="91425"/>
                </a:tc>
                <a:tc>
                  <a:txBody>
                    <a:bodyPr/>
                    <a:lstStyle/>
                    <a:p>
                      <a:pPr indent="0" lvl="0" marL="0" rtl="0" algn="l">
                        <a:spcBef>
                          <a:spcPts val="0"/>
                        </a:spcBef>
                        <a:spcAft>
                          <a:spcPts val="0"/>
                        </a:spcAft>
                        <a:buNone/>
                      </a:pPr>
                      <a:r>
                        <a:rPr lang="en-US"/>
                        <a:t>Test acc = 0.9374</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title"/>
          </p:nvPr>
        </p:nvSpPr>
        <p:spPr>
          <a:xfrm>
            <a:off x="106791" y="66745"/>
            <a:ext cx="8970464" cy="4952443"/>
          </a:xfrm>
          <a:prstGeom prst="rect">
            <a:avLst/>
          </a:prstGeom>
          <a:noFill/>
          <a:ln>
            <a:noFill/>
          </a:ln>
        </p:spPr>
        <p:txBody>
          <a:bodyPr anchorCtr="0" anchor="t" bIns="91400" lIns="91400" spcFirstLastPara="1" rIns="91400" wrap="square" tIns="91400">
            <a:normAutofit/>
          </a:bodyPr>
          <a:lstStyle/>
          <a:p>
            <a:pPr indent="0" lvl="0" marL="0" rtl="0" algn="l">
              <a:lnSpc>
                <a:spcPct val="100000"/>
              </a:lnSpc>
              <a:spcBef>
                <a:spcPts val="0"/>
              </a:spcBef>
              <a:spcAft>
                <a:spcPts val="0"/>
              </a:spcAft>
              <a:buClr>
                <a:srgbClr val="000000"/>
              </a:buClr>
              <a:buSzPts val="1200"/>
              <a:buFont typeface="Arial"/>
              <a:buNone/>
            </a:pPr>
            <a:r>
              <a:rPr lang="en-US" sz="1200"/>
              <a:t>Theory PS Q1. Feel free to add extra slides if needed.</a:t>
            </a:r>
            <a:endParaRPr/>
          </a:p>
        </p:txBody>
      </p:sp>
      <p:pic>
        <p:nvPicPr>
          <p:cNvPr id="59" name="Google Shape;59;p13"/>
          <p:cNvPicPr preferRelativeResize="0"/>
          <p:nvPr/>
        </p:nvPicPr>
        <p:blipFill>
          <a:blip r:embed="rId3">
            <a:alphaModFix/>
          </a:blip>
          <a:stretch>
            <a:fillRect/>
          </a:stretch>
        </p:blipFill>
        <p:spPr>
          <a:xfrm>
            <a:off x="2881263" y="462225"/>
            <a:ext cx="3381473" cy="450865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106791" y="66745"/>
            <a:ext cx="8970464" cy="4952443"/>
          </a:xfrm>
          <a:prstGeom prst="rect">
            <a:avLst/>
          </a:prstGeom>
          <a:noFill/>
          <a:ln>
            <a:noFill/>
          </a:ln>
        </p:spPr>
        <p:txBody>
          <a:bodyPr anchorCtr="0" anchor="t" bIns="91400" lIns="91400" spcFirstLastPara="1" rIns="91400" wrap="square" tIns="91400">
            <a:normAutofit/>
          </a:bodyPr>
          <a:lstStyle/>
          <a:p>
            <a:pPr indent="0" lvl="0" marL="0" rtl="0" algn="l">
              <a:lnSpc>
                <a:spcPct val="100000"/>
              </a:lnSpc>
              <a:spcBef>
                <a:spcPts val="0"/>
              </a:spcBef>
              <a:spcAft>
                <a:spcPts val="0"/>
              </a:spcAft>
              <a:buClr>
                <a:srgbClr val="000000"/>
              </a:buClr>
              <a:buSzPts val="1200"/>
              <a:buFont typeface="Arial"/>
              <a:buNone/>
            </a:pPr>
            <a:r>
              <a:rPr lang="en-US" sz="1200"/>
              <a:t>Theory PS Q2. Feel free to add extra slides if needed.</a:t>
            </a:r>
            <a:endParaRPr/>
          </a:p>
        </p:txBody>
      </p:sp>
      <p:pic>
        <p:nvPicPr>
          <p:cNvPr id="65" name="Google Shape;65;p14"/>
          <p:cNvPicPr preferRelativeResize="0"/>
          <p:nvPr/>
        </p:nvPicPr>
        <p:blipFill>
          <a:blip r:embed="rId3">
            <a:alphaModFix/>
          </a:blip>
          <a:stretch>
            <a:fillRect/>
          </a:stretch>
        </p:blipFill>
        <p:spPr>
          <a:xfrm>
            <a:off x="2845075" y="389800"/>
            <a:ext cx="3396849" cy="452915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6791" y="66745"/>
            <a:ext cx="8970464" cy="4952443"/>
          </a:xfrm>
          <a:prstGeom prst="rect">
            <a:avLst/>
          </a:prstGeom>
          <a:noFill/>
          <a:ln>
            <a:noFill/>
          </a:ln>
        </p:spPr>
        <p:txBody>
          <a:bodyPr anchorCtr="0" anchor="t" bIns="91400" lIns="91400" spcFirstLastPara="1" rIns="91400" wrap="square" tIns="91400">
            <a:normAutofit/>
          </a:bodyPr>
          <a:lstStyle/>
          <a:p>
            <a:pPr indent="0" lvl="0" marL="0" rtl="0" algn="l">
              <a:lnSpc>
                <a:spcPct val="100000"/>
              </a:lnSpc>
              <a:spcBef>
                <a:spcPts val="0"/>
              </a:spcBef>
              <a:spcAft>
                <a:spcPts val="0"/>
              </a:spcAft>
              <a:buClr>
                <a:srgbClr val="000000"/>
              </a:buClr>
              <a:buSzPts val="1200"/>
              <a:buFont typeface="Arial"/>
              <a:buNone/>
            </a:pPr>
            <a:r>
              <a:rPr lang="en-US" sz="1200"/>
              <a:t>Theory PS Q3. Feel free to add extra slides if needed.</a:t>
            </a:r>
            <a:endParaRPr/>
          </a:p>
        </p:txBody>
      </p:sp>
      <p:pic>
        <p:nvPicPr>
          <p:cNvPr id="71" name="Google Shape;71;p15"/>
          <p:cNvPicPr preferRelativeResize="0"/>
          <p:nvPr/>
        </p:nvPicPr>
        <p:blipFill>
          <a:blip r:embed="rId3">
            <a:alphaModFix/>
          </a:blip>
          <a:stretch>
            <a:fillRect/>
          </a:stretch>
        </p:blipFill>
        <p:spPr>
          <a:xfrm>
            <a:off x="2866650" y="423225"/>
            <a:ext cx="3410700" cy="4547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2813100" y="226550"/>
            <a:ext cx="3517801" cy="46904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idx="4294967295" type="ctrTitle"/>
          </p:nvPr>
        </p:nvSpPr>
        <p:spPr>
          <a:xfrm>
            <a:off x="311707" y="744575"/>
            <a:ext cx="8520602" cy="1224389"/>
          </a:xfrm>
          <a:prstGeom prst="rect">
            <a:avLst/>
          </a:prstGeom>
          <a:noFill/>
          <a:ln>
            <a:noFill/>
          </a:ln>
        </p:spPr>
        <p:txBody>
          <a:bodyPr anchorCtr="0" anchor="b" bIns="91400" lIns="91400" spcFirstLastPara="1" rIns="91400" wrap="square" tIns="91400">
            <a:norm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Assignment 1 Paper Review</a:t>
            </a:r>
            <a:br>
              <a:rPr b="0" i="0" lang="en-US" sz="4000" u="none" cap="none" strike="noStrike">
                <a:solidFill>
                  <a:srgbClr val="000000"/>
                </a:solidFill>
                <a:latin typeface="Arial"/>
                <a:ea typeface="Arial"/>
                <a:cs typeface="Arial"/>
                <a:sym typeface="Arial"/>
              </a:rPr>
            </a:br>
            <a:r>
              <a:rPr b="1" i="0" lang="en-US" sz="2400" u="none" cap="none" strike="noStrike">
                <a:solidFill>
                  <a:srgbClr val="FF0000"/>
                </a:solidFill>
                <a:latin typeface="Arial"/>
                <a:ea typeface="Arial"/>
                <a:cs typeface="Arial"/>
                <a:sym typeface="Arial"/>
              </a:rPr>
              <a:t>DO NOT TAG</a:t>
            </a:r>
            <a:endParaRPr b="1" i="0" sz="2400" u="none" cap="none" strike="noStrike">
              <a:solidFill>
                <a:srgbClr val="FF0000"/>
              </a:solidFill>
              <a:latin typeface="Arial"/>
              <a:ea typeface="Arial"/>
              <a:cs typeface="Arial"/>
              <a:sym typeface="Arial"/>
            </a:endParaRPr>
          </a:p>
        </p:txBody>
      </p:sp>
      <p:sp>
        <p:nvSpPr>
          <p:cNvPr id="82" name="Google Shape;82;p17"/>
          <p:cNvSpPr txBox="1"/>
          <p:nvPr>
            <p:ph idx="4294967295" type="subTitle"/>
          </p:nvPr>
        </p:nvSpPr>
        <p:spPr>
          <a:xfrm>
            <a:off x="311699" y="2109127"/>
            <a:ext cx="8520602" cy="640747"/>
          </a:xfrm>
          <a:prstGeom prst="rect">
            <a:avLst/>
          </a:prstGeom>
          <a:noFill/>
          <a:ln>
            <a:noFill/>
          </a:ln>
        </p:spPr>
        <p:txBody>
          <a:bodyPr anchorCtr="0" anchor="t" bIns="91400" lIns="91400" spcFirstLastPara="1" rIns="91400" wrap="square" tIns="91400">
            <a:normAutofit/>
          </a:bodyPr>
          <a:lstStyle/>
          <a:p>
            <a:pPr indent="0" lvl="0" marL="0" marR="0" rtl="0" algn="ctr">
              <a:lnSpc>
                <a:spcPct val="100000"/>
              </a:lnSpc>
              <a:spcBef>
                <a:spcPts val="0"/>
              </a:spcBef>
              <a:spcAft>
                <a:spcPts val="0"/>
              </a:spcAft>
              <a:buClr>
                <a:srgbClr val="585858"/>
              </a:buClr>
              <a:buSzPts val="1488"/>
              <a:buFont typeface="Arial"/>
              <a:buNone/>
            </a:pPr>
            <a:r>
              <a:rPr b="0" i="0" lang="en-US" sz="1488" u="none" cap="none" strike="noStrike">
                <a:solidFill>
                  <a:srgbClr val="585858"/>
                </a:solidFill>
                <a:latin typeface="Arial"/>
                <a:ea typeface="Arial"/>
                <a:cs typeface="Arial"/>
                <a:sym typeface="Arial"/>
              </a:rPr>
              <a:t>Name: Michael Fox </a:t>
            </a:r>
            <a:endParaRPr/>
          </a:p>
          <a:p>
            <a:pPr indent="0" lvl="0" marL="0" marR="0" rtl="0" algn="ctr">
              <a:lnSpc>
                <a:spcPct val="100000"/>
              </a:lnSpc>
              <a:spcBef>
                <a:spcPts val="0"/>
              </a:spcBef>
              <a:spcAft>
                <a:spcPts val="0"/>
              </a:spcAft>
              <a:buClr>
                <a:srgbClr val="585858"/>
              </a:buClr>
              <a:buSzPts val="1488"/>
              <a:buFont typeface="Arial"/>
              <a:buNone/>
            </a:pPr>
            <a:r>
              <a:rPr b="0" i="0" lang="en-US" sz="1488" u="none" cap="none" strike="noStrike">
                <a:solidFill>
                  <a:srgbClr val="585858"/>
                </a:solidFill>
                <a:latin typeface="Arial"/>
                <a:ea typeface="Arial"/>
                <a:cs typeface="Arial"/>
                <a:sym typeface="Arial"/>
              </a:rPr>
              <a:t>GT Email: mfox66@gatech.edu</a:t>
            </a:r>
            <a:endParaRPr b="0" i="0" sz="2800" u="none" cap="none" strike="noStrike">
              <a:solidFill>
                <a:srgbClr val="585858"/>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106791" y="66745"/>
            <a:ext cx="8970464" cy="4952443"/>
          </a:xfrm>
          <a:prstGeom prst="rect">
            <a:avLst/>
          </a:prstGeom>
          <a:noFill/>
          <a:ln>
            <a:noFill/>
          </a:ln>
        </p:spPr>
        <p:txBody>
          <a:bodyPr anchorCtr="0" anchor="t" bIns="91400" lIns="91400" spcFirstLastPara="1" rIns="91400" wrap="square" tIns="91400">
            <a:normAutofit fontScale="90000"/>
          </a:bodyPr>
          <a:lstStyle/>
          <a:p>
            <a:pPr indent="0" lvl="0" marL="0" rtl="0" algn="l">
              <a:lnSpc>
                <a:spcPct val="100000"/>
              </a:lnSpc>
              <a:spcBef>
                <a:spcPts val="0"/>
              </a:spcBef>
              <a:spcAft>
                <a:spcPts val="0"/>
              </a:spcAft>
              <a:buClr>
                <a:srgbClr val="000000"/>
              </a:buClr>
              <a:buSzPct val="100000"/>
              <a:buFont typeface="Arial"/>
              <a:buNone/>
            </a:pPr>
            <a:r>
              <a:rPr lang="en-US" sz="1200"/>
              <a:t>Paper: Weight Agnostic Neural Networks </a:t>
            </a:r>
            <a:endParaRPr sz="1200"/>
          </a:p>
          <a:p>
            <a:pPr indent="0" lvl="0" marL="0" rtl="0" algn="l">
              <a:lnSpc>
                <a:spcPct val="100000"/>
              </a:lnSpc>
              <a:spcBef>
                <a:spcPts val="0"/>
              </a:spcBef>
              <a:spcAft>
                <a:spcPts val="0"/>
              </a:spcAft>
              <a:buClr>
                <a:srgbClr val="000000"/>
              </a:buClr>
              <a:buSzPct val="100000"/>
              <a:buFont typeface="Arial"/>
              <a:buNone/>
            </a:pPr>
            <a:r>
              <a:t/>
            </a:r>
            <a:endParaRPr sz="1200"/>
          </a:p>
          <a:p>
            <a:pPr indent="0" lvl="0" marL="0" rtl="0" algn="l">
              <a:lnSpc>
                <a:spcPct val="100000"/>
              </a:lnSpc>
              <a:spcBef>
                <a:spcPts val="0"/>
              </a:spcBef>
              <a:spcAft>
                <a:spcPts val="0"/>
              </a:spcAft>
              <a:buClr>
                <a:srgbClr val="000000"/>
              </a:buClr>
              <a:buSzPct val="100000"/>
              <a:buFont typeface="Arial"/>
              <a:buNone/>
            </a:pPr>
            <a:r>
              <a:rPr lang="en-US" sz="1200"/>
              <a:t>Link: </a:t>
            </a:r>
            <a:r>
              <a:rPr lang="en-US" sz="1200" u="sng">
                <a:solidFill>
                  <a:schemeClr val="hlink"/>
                </a:solidFill>
                <a:hlinkClick r:id="rId3"/>
              </a:rPr>
              <a:t>https://arxiv.org/pdf/1906.04358.pdf</a:t>
            </a:r>
            <a:endParaRPr sz="1200"/>
          </a:p>
          <a:p>
            <a:pPr indent="0" lvl="0" marL="0" rtl="0" algn="l">
              <a:lnSpc>
                <a:spcPct val="100000"/>
              </a:lnSpc>
              <a:spcBef>
                <a:spcPts val="0"/>
              </a:spcBef>
              <a:spcAft>
                <a:spcPts val="0"/>
              </a:spcAft>
              <a:buClr>
                <a:srgbClr val="000000"/>
              </a:buClr>
              <a:buSzPct val="100000"/>
              <a:buFont typeface="Arial"/>
              <a:buNone/>
            </a:pPr>
            <a:r>
              <a:t/>
            </a:r>
            <a:endParaRPr sz="1200"/>
          </a:p>
          <a:p>
            <a:pPr indent="0" lvl="0" marL="0" rtl="0" algn="l">
              <a:lnSpc>
                <a:spcPct val="100000"/>
              </a:lnSpc>
              <a:spcBef>
                <a:spcPts val="0"/>
              </a:spcBef>
              <a:spcAft>
                <a:spcPts val="0"/>
              </a:spcAft>
              <a:buClr>
                <a:srgbClr val="000000"/>
              </a:buClr>
              <a:buSzPct val="100000"/>
              <a:buFont typeface="Arial"/>
              <a:buNone/>
            </a:pPr>
            <a:r>
              <a:rPr lang="en-US" sz="1200"/>
              <a:t>Questions:</a:t>
            </a:r>
            <a:endParaRPr sz="1200"/>
          </a:p>
          <a:p>
            <a:pPr indent="-297180" lvl="0" marL="457200" rtl="0" algn="just">
              <a:lnSpc>
                <a:spcPct val="126000"/>
              </a:lnSpc>
              <a:spcBef>
                <a:spcPts val="0"/>
              </a:spcBef>
              <a:spcAft>
                <a:spcPts val="0"/>
              </a:spcAft>
              <a:buSzPct val="109090"/>
              <a:buAutoNum type="arabicPeriod"/>
            </a:pPr>
            <a:r>
              <a:rPr lang="en-US" sz="1100">
                <a:solidFill>
                  <a:schemeClr val="dk1"/>
                </a:solidFill>
                <a:latin typeface="EB Garamond"/>
                <a:ea typeface="EB Garamond"/>
                <a:cs typeface="EB Garamond"/>
                <a:sym typeface="EB Garamond"/>
              </a:rPr>
              <a:t>What is the main contribution of this paper? In other words, briefly summarize its key insights. What are some strengths and weaknesses of this paper?</a:t>
            </a:r>
            <a:endParaRPr sz="1100">
              <a:solidFill>
                <a:schemeClr val="dk1"/>
              </a:solidFill>
              <a:latin typeface="EB Garamond"/>
              <a:ea typeface="EB Garamond"/>
              <a:cs typeface="EB Garamond"/>
              <a:sym typeface="EB Garamond"/>
            </a:endParaRPr>
          </a:p>
          <a:p>
            <a:pPr indent="0" lvl="0" marL="457200" rtl="0" algn="just">
              <a:lnSpc>
                <a:spcPct val="126000"/>
              </a:lnSpc>
              <a:spcBef>
                <a:spcPts val="850"/>
              </a:spcBef>
              <a:spcAft>
                <a:spcPts val="0"/>
              </a:spcAft>
              <a:buNone/>
            </a:pPr>
            <a:r>
              <a:rPr lang="en-US" sz="1100">
                <a:solidFill>
                  <a:schemeClr val="dk1"/>
                </a:solidFill>
                <a:latin typeface="EB Garamond"/>
                <a:ea typeface="EB Garamond"/>
                <a:cs typeface="EB Garamond"/>
                <a:sym typeface="EB Garamond"/>
              </a:rPr>
              <a:t>a.  This paper seeks to study the effects of network architecture on specific problem domains. Unlike the traditional optimization process in which the weights of a model are updated through a predefined loss function, the authors of this paper instead focus on aligning a problem domain with a specific network architecture. In order to minimize the effects of the weights on model performance, the weights are sampled from a uniform distribution.</a:t>
            </a:r>
            <a:endParaRPr sz="1100">
              <a:solidFill>
                <a:schemeClr val="dk1"/>
              </a:solidFill>
              <a:latin typeface="EB Garamond"/>
              <a:ea typeface="EB Garamond"/>
              <a:cs typeface="EB Garamond"/>
              <a:sym typeface="EB Garamond"/>
            </a:endParaRPr>
          </a:p>
          <a:p>
            <a:pPr indent="0" lvl="0" marL="457200" rtl="0" algn="just">
              <a:lnSpc>
                <a:spcPct val="126000"/>
              </a:lnSpc>
              <a:spcBef>
                <a:spcPts val="850"/>
              </a:spcBef>
              <a:spcAft>
                <a:spcPts val="0"/>
              </a:spcAft>
              <a:buNone/>
            </a:pPr>
            <a:r>
              <a:rPr lang="en-US" sz="1100">
                <a:solidFill>
                  <a:schemeClr val="dk1"/>
                </a:solidFill>
                <a:latin typeface="EB Garamond"/>
                <a:ea typeface="EB Garamond"/>
                <a:cs typeface="EB Garamond"/>
                <a:sym typeface="EB Garamond"/>
              </a:rPr>
              <a:t>b. In order to align a network architecture to a given problem domain, the authors focus on network minimization, that is finding the smallest network possible to achieve a measure of success on a given task. This is achieved by by starting with a predefined minimal network architecture and through an iterative process adding a single node, adding a connection to that node with the weights being randomly sampled from a uniform distribution, and an activation function being randomly chosen from a predefined list of possible activation functions. This process continues until a minimal network architecture is found which achieves a given measure of success. </a:t>
            </a:r>
            <a:endParaRPr sz="1100">
              <a:solidFill>
                <a:schemeClr val="dk1"/>
              </a:solidFill>
              <a:latin typeface="EB Garamond"/>
              <a:ea typeface="EB Garamond"/>
              <a:cs typeface="EB Garamond"/>
              <a:sym typeface="EB Garamond"/>
            </a:endParaRPr>
          </a:p>
          <a:p>
            <a:pPr indent="0" lvl="0" marL="457200" rtl="0" algn="just">
              <a:lnSpc>
                <a:spcPct val="126000"/>
              </a:lnSpc>
              <a:spcBef>
                <a:spcPts val="850"/>
              </a:spcBef>
              <a:spcAft>
                <a:spcPts val="0"/>
              </a:spcAft>
              <a:buNone/>
            </a:pPr>
            <a:r>
              <a:rPr lang="en-US" sz="1100">
                <a:solidFill>
                  <a:schemeClr val="dk1"/>
                </a:solidFill>
                <a:latin typeface="EB Garamond"/>
                <a:ea typeface="EB Garamond"/>
                <a:cs typeface="EB Garamond"/>
                <a:sym typeface="EB Garamond"/>
              </a:rPr>
              <a:t>c. Strength: The main strength of the proposed method is the reduction in computational complexity as the weights are sampled from a uniform distribution and hence to not need to be optimized through a traditional loss function. Additionally, once a minimal network has been found which achieves a measure of success on a given problem domain, further optimization of the weights can be carried out through the traditional method. This serves as a benchmark and requires less optimization to achieve the same level of results. </a:t>
            </a:r>
            <a:endParaRPr sz="1100">
              <a:solidFill>
                <a:schemeClr val="dk1"/>
              </a:solidFill>
              <a:latin typeface="EB Garamond"/>
              <a:ea typeface="EB Garamond"/>
              <a:cs typeface="EB Garamond"/>
              <a:sym typeface="EB Garamond"/>
            </a:endParaRPr>
          </a:p>
          <a:p>
            <a:pPr indent="0" lvl="0" marL="457200" rtl="0" algn="just">
              <a:lnSpc>
                <a:spcPct val="126000"/>
              </a:lnSpc>
              <a:spcBef>
                <a:spcPts val="850"/>
              </a:spcBef>
              <a:spcAft>
                <a:spcPts val="0"/>
              </a:spcAft>
              <a:buNone/>
            </a:pPr>
            <a:r>
              <a:rPr lang="en-US" sz="1100">
                <a:solidFill>
                  <a:schemeClr val="dk1"/>
                </a:solidFill>
                <a:latin typeface="EB Garamond"/>
                <a:ea typeface="EB Garamond"/>
                <a:cs typeface="EB Garamond"/>
                <a:sym typeface="EB Garamond"/>
              </a:rPr>
              <a:t>d. Weakness: The main weakness of the proposed method is its inability to represent higher dimensional data, as sampling higher dimensional data is difficult and inefficient. </a:t>
            </a:r>
            <a:endParaRPr sz="1100">
              <a:solidFill>
                <a:schemeClr val="dk1"/>
              </a:solidFill>
              <a:latin typeface="EB Garamond"/>
              <a:ea typeface="EB Garamond"/>
              <a:cs typeface="EB Garamond"/>
              <a:sym typeface="EB Garamond"/>
            </a:endParaRPr>
          </a:p>
          <a:p>
            <a:pPr indent="-291465" lvl="0" marL="457200" rtl="0" algn="just">
              <a:lnSpc>
                <a:spcPct val="126000"/>
              </a:lnSpc>
              <a:spcBef>
                <a:spcPts val="850"/>
              </a:spcBef>
              <a:spcAft>
                <a:spcPts val="0"/>
              </a:spcAft>
              <a:buClr>
                <a:schemeClr val="dk1"/>
              </a:buClr>
              <a:buSzPct val="100000"/>
              <a:buFont typeface="EB Garamond"/>
              <a:buAutoNum type="arabicPeriod"/>
            </a:pPr>
            <a:r>
              <a:rPr lang="en-US" sz="1100">
                <a:solidFill>
                  <a:schemeClr val="dk1"/>
                </a:solidFill>
                <a:latin typeface="EB Garamond"/>
                <a:ea typeface="EB Garamond"/>
                <a:cs typeface="EB Garamond"/>
                <a:sym typeface="EB Garamond"/>
              </a:rPr>
              <a:t>What is your personal takeaway from this paper?</a:t>
            </a:r>
            <a:endParaRPr sz="1100">
              <a:solidFill>
                <a:schemeClr val="dk1"/>
              </a:solidFill>
              <a:latin typeface="EB Garamond"/>
              <a:ea typeface="EB Garamond"/>
              <a:cs typeface="EB Garamond"/>
              <a:sym typeface="EB Garamond"/>
            </a:endParaRPr>
          </a:p>
          <a:p>
            <a:pPr indent="-291465" lvl="0" marL="457200" rtl="0" algn="just">
              <a:lnSpc>
                <a:spcPct val="126000"/>
              </a:lnSpc>
              <a:spcBef>
                <a:spcPts val="0"/>
              </a:spcBef>
              <a:spcAft>
                <a:spcPts val="0"/>
              </a:spcAft>
              <a:buClr>
                <a:schemeClr val="dk1"/>
              </a:buClr>
              <a:buSzPct val="100000"/>
              <a:buFont typeface="EB Garamond"/>
              <a:buAutoNum type="alphaLcPeriod"/>
            </a:pPr>
            <a:r>
              <a:rPr lang="en-US" sz="1100">
                <a:solidFill>
                  <a:schemeClr val="dk1"/>
                </a:solidFill>
                <a:latin typeface="EB Garamond"/>
                <a:ea typeface="EB Garamond"/>
                <a:cs typeface="EB Garamond"/>
                <a:sym typeface="EB Garamond"/>
              </a:rPr>
              <a:t>This paper highlights the need to find a balance between the traditional method of optimization of the weights by a predefined loss function and the proposed method of focusing on finding the minimal network topology needed to achieve a measure of success on a given problem domain.</a:t>
            </a:r>
            <a:endParaRPr sz="1100">
              <a:solidFill>
                <a:schemeClr val="dk1"/>
              </a:solidFill>
              <a:latin typeface="EB Garamond"/>
              <a:ea typeface="EB Garamond"/>
              <a:cs typeface="EB Garamond"/>
              <a:sym typeface="EB 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106791" y="66745"/>
            <a:ext cx="8970600" cy="4952400"/>
          </a:xfrm>
          <a:prstGeom prst="rect">
            <a:avLst/>
          </a:prstGeom>
          <a:noFill/>
          <a:ln>
            <a:noFill/>
          </a:ln>
        </p:spPr>
        <p:txBody>
          <a:bodyPr anchorCtr="0" anchor="t" bIns="91400" lIns="91400" spcFirstLastPara="1" rIns="91400" wrap="square" tIns="91400">
            <a:normAutofit/>
          </a:bodyPr>
          <a:lstStyle/>
          <a:p>
            <a:pPr indent="0" lvl="0" marL="0" rtl="0" algn="l">
              <a:lnSpc>
                <a:spcPct val="100000"/>
              </a:lnSpc>
              <a:spcBef>
                <a:spcPts val="0"/>
              </a:spcBef>
              <a:spcAft>
                <a:spcPts val="0"/>
              </a:spcAft>
              <a:buClr>
                <a:srgbClr val="000000"/>
              </a:buClr>
              <a:buSzPts val="1200"/>
              <a:buFont typeface="Arial"/>
              <a:buNone/>
            </a:pPr>
            <a:r>
              <a:rPr lang="en-US" sz="1200"/>
              <a:t>3. </a:t>
            </a:r>
            <a:r>
              <a:rPr lang="en-US" sz="1100">
                <a:solidFill>
                  <a:schemeClr val="dk1"/>
                </a:solidFill>
                <a:latin typeface="EB Garamond"/>
                <a:ea typeface="EB Garamond"/>
                <a:cs typeface="EB Garamond"/>
                <a:sym typeface="EB Garamond"/>
              </a:rPr>
              <a:t>The traditional view of optimization in deep learning (and often in general) is that we are searching the space of weights to find the best ones. In other words, learning is a search problem. How would you view the above paper from the perspective of search?</a:t>
            </a:r>
            <a:endParaRPr sz="1100">
              <a:solidFill>
                <a:schemeClr val="dk1"/>
              </a:solidFill>
              <a:latin typeface="EB Garamond"/>
              <a:ea typeface="EB Garamond"/>
              <a:cs typeface="EB Garamond"/>
              <a:sym typeface="EB Garamond"/>
            </a:endParaRPr>
          </a:p>
          <a:p>
            <a:pPr indent="-298450" lvl="0" marL="457200" rtl="0" algn="l">
              <a:lnSpc>
                <a:spcPct val="100000"/>
              </a:lnSpc>
              <a:spcBef>
                <a:spcPts val="0"/>
              </a:spcBef>
              <a:spcAft>
                <a:spcPts val="0"/>
              </a:spcAft>
              <a:buClr>
                <a:schemeClr val="dk1"/>
              </a:buClr>
              <a:buSzPts val="1100"/>
              <a:buFont typeface="EB Garamond"/>
              <a:buAutoNum type="alphaLcPeriod"/>
            </a:pPr>
            <a:r>
              <a:rPr lang="en-US" sz="1100">
                <a:solidFill>
                  <a:schemeClr val="dk1"/>
                </a:solidFill>
                <a:latin typeface="EB Garamond"/>
                <a:ea typeface="EB Garamond"/>
                <a:cs typeface="EB Garamond"/>
                <a:sym typeface="EB Garamond"/>
              </a:rPr>
              <a:t>In this paper, the traditional search problem is shifted from a search of the weights which will optimize a predefined loss function, instead to a search of minimal network topologies which can serve as a better benchmark for fine tuning of the weights. </a:t>
            </a:r>
            <a:endParaRPr sz="1100">
              <a:solidFill>
                <a:schemeClr val="dk1"/>
              </a:solidFill>
              <a:latin typeface="EB Garamond"/>
              <a:ea typeface="EB Garamond"/>
              <a:cs typeface="EB Garamond"/>
              <a:sym typeface="EB Garamond"/>
            </a:endParaRPr>
          </a:p>
          <a:p>
            <a:pPr indent="0" lvl="0" marL="0" rtl="0" algn="l">
              <a:lnSpc>
                <a:spcPct val="100000"/>
              </a:lnSpc>
              <a:spcBef>
                <a:spcPts val="0"/>
              </a:spcBef>
              <a:spcAft>
                <a:spcPts val="0"/>
              </a:spcAft>
              <a:buNone/>
            </a:pPr>
            <a:r>
              <a:t/>
            </a:r>
            <a:endParaRPr sz="1100">
              <a:solidFill>
                <a:schemeClr val="dk1"/>
              </a:solidFill>
              <a:latin typeface="EB Garamond"/>
              <a:ea typeface="EB Garamond"/>
              <a:cs typeface="EB Garamond"/>
              <a:sym typeface="EB Garamond"/>
            </a:endParaRPr>
          </a:p>
          <a:p>
            <a:pPr indent="0" lvl="0" marL="0" rtl="0" algn="l">
              <a:lnSpc>
                <a:spcPct val="100000"/>
              </a:lnSpc>
              <a:spcBef>
                <a:spcPts val="0"/>
              </a:spcBef>
              <a:spcAft>
                <a:spcPts val="0"/>
              </a:spcAft>
              <a:buNone/>
            </a:pPr>
            <a:r>
              <a:rPr lang="en-US" sz="1100">
                <a:solidFill>
                  <a:schemeClr val="dk1"/>
                </a:solidFill>
                <a:latin typeface="EB Garamond"/>
                <a:ea typeface="EB Garamond"/>
                <a:cs typeface="EB Garamond"/>
                <a:sym typeface="EB Garamond"/>
              </a:rPr>
              <a:t>4. One of the key aspects of deep learning is that given a parameterized function, we can find weights to represent any function if it has sufficient depth and complexity. What does this paper say about the representational power of architectures given a fixed method for determining weights? Does the method for determining the weights matter? Do you think these two have equal representational power? Why or why not? </a:t>
            </a:r>
            <a:endParaRPr sz="1100">
              <a:solidFill>
                <a:schemeClr val="dk1"/>
              </a:solidFill>
              <a:latin typeface="EB Garamond"/>
              <a:ea typeface="EB Garamond"/>
              <a:cs typeface="EB Garamond"/>
              <a:sym typeface="EB Garamond"/>
            </a:endParaRPr>
          </a:p>
          <a:p>
            <a:pPr indent="-298450" lvl="0" marL="457200" rtl="0" algn="l">
              <a:lnSpc>
                <a:spcPct val="100000"/>
              </a:lnSpc>
              <a:spcBef>
                <a:spcPts val="0"/>
              </a:spcBef>
              <a:spcAft>
                <a:spcPts val="0"/>
              </a:spcAft>
              <a:buClr>
                <a:schemeClr val="dk1"/>
              </a:buClr>
              <a:buSzPts val="1100"/>
              <a:buFont typeface="EB Garamond"/>
              <a:buAutoNum type="alphaLcPeriod"/>
            </a:pPr>
            <a:r>
              <a:rPr lang="en-US" sz="1100">
                <a:solidFill>
                  <a:schemeClr val="dk1"/>
                </a:solidFill>
                <a:latin typeface="EB Garamond"/>
                <a:ea typeface="EB Garamond"/>
                <a:cs typeface="EB Garamond"/>
                <a:sym typeface="EB Garamond"/>
              </a:rPr>
              <a:t>The representational power of architectures given a fixed method for determining the weights will have the same representational power as architectures that have the weights optimized through a predefined loss function. This is due to the fact that the fixed weight architectures will go through an iterative process in order to find a minimal network work topology that will achieve a fixed level of representation. Additionally, the activation functions sampled from the fixed weight architecture can be the same as those chosen in the architectures which are optimized through a fixed loss function. </a:t>
            </a:r>
            <a:endParaRPr sz="1100">
              <a:solidFill>
                <a:schemeClr val="dk1"/>
              </a:solidFill>
              <a:latin typeface="EB Garamond"/>
              <a:ea typeface="EB Garamond"/>
              <a:cs typeface="EB Garamond"/>
              <a:sym typeface="EB 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idx="4294967295" type="ctrTitle"/>
          </p:nvPr>
        </p:nvSpPr>
        <p:spPr>
          <a:xfrm>
            <a:off x="311707" y="744575"/>
            <a:ext cx="8520602" cy="2052599"/>
          </a:xfrm>
          <a:prstGeom prst="rect">
            <a:avLst/>
          </a:prstGeom>
          <a:noFill/>
          <a:ln>
            <a:noFill/>
          </a:ln>
        </p:spPr>
        <p:txBody>
          <a:bodyPr anchorCtr="0" anchor="b" bIns="91400" lIns="91400" spcFirstLastPara="1" rIns="91400" wrap="square" tIns="91400">
            <a:normAutofit/>
          </a:bodyPr>
          <a:lstStyle/>
          <a:p>
            <a:pPr indent="0" lvl="0" marL="0" marR="0" rtl="0" algn="ctr">
              <a:lnSpc>
                <a:spcPct val="100000"/>
              </a:lnSpc>
              <a:spcBef>
                <a:spcPts val="0"/>
              </a:spcBef>
              <a:spcAft>
                <a:spcPts val="0"/>
              </a:spcAft>
              <a:buClr>
                <a:srgbClr val="000000"/>
              </a:buClr>
              <a:buSzPts val="5200"/>
              <a:buFont typeface="Arial"/>
              <a:buNone/>
            </a:pPr>
            <a:r>
              <a:rPr b="0" i="0" lang="en-US" sz="5200" u="none" cap="none" strike="noStrike">
                <a:solidFill>
                  <a:srgbClr val="000000"/>
                </a:solidFill>
                <a:latin typeface="Arial"/>
                <a:ea typeface="Arial"/>
                <a:cs typeface="Arial"/>
                <a:sym typeface="Arial"/>
              </a:rPr>
              <a:t>Assignment 1 Writeup</a:t>
            </a:r>
            <a:br>
              <a:rPr b="0" i="0" lang="en-US" sz="5200" u="none" cap="none" strike="noStrike">
                <a:solidFill>
                  <a:srgbClr val="000000"/>
                </a:solidFill>
                <a:latin typeface="Arial"/>
                <a:ea typeface="Arial"/>
                <a:cs typeface="Arial"/>
                <a:sym typeface="Arial"/>
              </a:rPr>
            </a:br>
            <a:r>
              <a:rPr b="1" i="0" lang="en-US" sz="2400" u="none" cap="none" strike="noStrike">
                <a:solidFill>
                  <a:srgbClr val="FF0000"/>
                </a:solidFill>
                <a:latin typeface="Arial"/>
                <a:ea typeface="Arial"/>
                <a:cs typeface="Arial"/>
                <a:sym typeface="Arial"/>
              </a:rPr>
              <a:t>DO NOT TAG</a:t>
            </a:r>
            <a:endParaRPr b="1" i="0" sz="2400" u="none" cap="none" strike="noStrike">
              <a:solidFill>
                <a:srgbClr val="FF0000"/>
              </a:solidFill>
              <a:latin typeface="Arial"/>
              <a:ea typeface="Arial"/>
              <a:cs typeface="Arial"/>
              <a:sym typeface="Arial"/>
            </a:endParaRPr>
          </a:p>
        </p:txBody>
      </p:sp>
      <p:sp>
        <p:nvSpPr>
          <p:cNvPr id="98" name="Google Shape;98;p20"/>
          <p:cNvSpPr txBox="1"/>
          <p:nvPr>
            <p:ph idx="4294967295" type="subTitle"/>
          </p:nvPr>
        </p:nvSpPr>
        <p:spPr>
          <a:xfrm>
            <a:off x="311699" y="2834125"/>
            <a:ext cx="8520602" cy="792601"/>
          </a:xfrm>
          <a:prstGeom prst="rect">
            <a:avLst/>
          </a:prstGeom>
          <a:noFill/>
          <a:ln>
            <a:noFill/>
          </a:ln>
        </p:spPr>
        <p:txBody>
          <a:bodyPr anchorCtr="0" anchor="t" bIns="91400" lIns="91400" spcFirstLastPara="1" rIns="91400" wrap="square" tIns="91400">
            <a:normAutofit/>
          </a:bodyPr>
          <a:lstStyle/>
          <a:p>
            <a:pPr indent="0" lvl="0" marL="0" marR="0" rtl="0" algn="ctr">
              <a:lnSpc>
                <a:spcPct val="100000"/>
              </a:lnSpc>
              <a:spcBef>
                <a:spcPts val="0"/>
              </a:spcBef>
              <a:spcAft>
                <a:spcPts val="0"/>
              </a:spcAft>
              <a:buClr>
                <a:srgbClr val="585858"/>
              </a:buClr>
              <a:buSzPts val="1488"/>
              <a:buFont typeface="Arial"/>
              <a:buNone/>
            </a:pPr>
            <a:r>
              <a:rPr b="0" i="0" lang="en-US" sz="1488" u="none" cap="none" strike="noStrike">
                <a:solidFill>
                  <a:srgbClr val="585858"/>
                </a:solidFill>
                <a:latin typeface="Arial"/>
                <a:ea typeface="Arial"/>
                <a:cs typeface="Arial"/>
                <a:sym typeface="Arial"/>
              </a:rPr>
              <a:t>Name: Michael Fox</a:t>
            </a:r>
            <a:endParaRPr/>
          </a:p>
          <a:p>
            <a:pPr indent="0" lvl="0" marL="0" marR="0" rtl="0" algn="ctr">
              <a:lnSpc>
                <a:spcPct val="100000"/>
              </a:lnSpc>
              <a:spcBef>
                <a:spcPts val="0"/>
              </a:spcBef>
              <a:spcAft>
                <a:spcPts val="0"/>
              </a:spcAft>
              <a:buClr>
                <a:srgbClr val="585858"/>
              </a:buClr>
              <a:buSzPts val="1488"/>
              <a:buFont typeface="Arial"/>
              <a:buNone/>
            </a:pPr>
            <a:r>
              <a:rPr b="0" i="0" lang="en-US" sz="1488" u="none" cap="none" strike="noStrike">
                <a:solidFill>
                  <a:srgbClr val="585858"/>
                </a:solidFill>
                <a:latin typeface="Arial"/>
                <a:ea typeface="Arial"/>
                <a:cs typeface="Arial"/>
                <a:sym typeface="Arial"/>
              </a:rPr>
              <a:t>GT Email: mfox66@gatech.edu</a:t>
            </a:r>
            <a:endParaRPr b="0" i="0" sz="2800" u="none" cap="none" strike="noStrike">
              <a:solidFill>
                <a:srgbClr val="585858"/>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