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704" r:id="rId2"/>
    <p:sldId id="697" r:id="rId3"/>
    <p:sldId id="705" r:id="rId4"/>
    <p:sldId id="706" r:id="rId5"/>
    <p:sldId id="708" r:id="rId6"/>
    <p:sldId id="707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84820" autoAdjust="0"/>
  </p:normalViewPr>
  <p:slideViewPr>
    <p:cSldViewPr>
      <p:cViewPr varScale="1">
        <p:scale>
          <a:sx n="110" d="100"/>
          <a:sy n="110" d="100"/>
        </p:scale>
        <p:origin x="1800" y="176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Fiondella/SwEET" TargetMode="External"/><Relationship Id="rId2" Type="http://schemas.openxmlformats.org/officeDocument/2006/relationships/hyperlink" Target="https://sasdlc.org/lab/assets/projects/s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nceFiondella/srt.co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5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637</a:t>
            </a:r>
            <a:br>
              <a:rPr lang="en-US" altLang="ja-JP" dirty="0">
                <a:ea typeface="ＭＳ Ｐゴシック" charset="-128"/>
              </a:rPr>
            </a:br>
            <a:r>
              <a:rPr lang="en-CA" b="1" i="0" dirty="0">
                <a:solidFill>
                  <a:srgbClr val="1F2328"/>
                </a:solidFill>
                <a:effectLst/>
                <a:latin typeface="-apple-system"/>
              </a:rPr>
              <a:t>Dependability and Reliability of Software Systems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assignment includes analysis of integration test data using reliability assessment tools  </a:t>
            </a:r>
          </a:p>
          <a:p>
            <a:r>
              <a:rPr lang="en-US" dirty="0"/>
              <a:t>There are two ways to assess failure data:</a:t>
            </a:r>
            <a:endParaRPr lang="en-CA" dirty="0"/>
          </a:p>
          <a:p>
            <a:pPr lvl="1"/>
            <a:r>
              <a:rPr lang="en-US" dirty="0"/>
              <a:t>Part 1: Reliability growth testing</a:t>
            </a:r>
            <a:endParaRPr lang="en-CA" dirty="0"/>
          </a:p>
          <a:p>
            <a:pPr lvl="1"/>
            <a:r>
              <a:rPr lang="en-US" dirty="0"/>
              <a:t>Part 2: Reliability Demonstration Chart (RDC)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E9012-0A98-4F13-9EEE-995B80F8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588224" y="4782691"/>
            <a:ext cx="1983313" cy="1467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st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Install CASRE and/or SRTAT reliability growth tool</a:t>
            </a:r>
          </a:p>
          <a:p>
            <a:pPr lvl="1"/>
            <a:r>
              <a:rPr lang="en-US" sz="2400" dirty="0"/>
              <a:t>Install RDC tool (included in SRTAT or standalone EXCEL sheet)</a:t>
            </a:r>
          </a:p>
          <a:p>
            <a:pPr lvl="1"/>
            <a:r>
              <a:rPr lang="en-US" sz="2400" dirty="0"/>
              <a:t>Get failure data and try to run the tools using the data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baseline="30000" dirty="0">
                <a:solidFill>
                  <a:srgbClr val="FF0000"/>
                </a:solidFill>
              </a:rPr>
              <a:t>nd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Demo both parts</a:t>
            </a:r>
          </a:p>
          <a:p>
            <a:endParaRPr lang="en-US" sz="2800" dirty="0"/>
          </a:p>
          <a:p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Run CASRE or SRTAT</a:t>
            </a:r>
            <a:endParaRPr lang="en-CA" sz="2400" dirty="0"/>
          </a:p>
          <a:p>
            <a:pPr lvl="0"/>
            <a:r>
              <a:rPr lang="en-US" sz="2400" dirty="0"/>
              <a:t>Import failure data </a:t>
            </a:r>
            <a:endParaRPr lang="en-CA" sz="2400" dirty="0"/>
          </a:p>
          <a:p>
            <a:pPr lvl="0"/>
            <a:r>
              <a:rPr lang="en-US" sz="2400" dirty="0"/>
              <a:t>Select a set of models that would provide the best fit for the project data using model ranking</a:t>
            </a:r>
            <a:endParaRPr lang="en-CA" sz="2400" dirty="0"/>
          </a:p>
          <a:p>
            <a:pPr lvl="0"/>
            <a:r>
              <a:rPr lang="en-US" sz="2400" dirty="0"/>
              <a:t>Select the range of useful data using Laplace or other tests</a:t>
            </a:r>
            <a:endParaRPr lang="en-CA" sz="2400" dirty="0"/>
          </a:p>
          <a:p>
            <a:pPr lvl="0"/>
            <a:r>
              <a:rPr lang="en-US" sz="2400" dirty="0"/>
              <a:t>Display time-between-failures, failure intensity and reliability graphs</a:t>
            </a:r>
            <a:endParaRPr lang="en-CA" sz="2400" dirty="0"/>
          </a:p>
          <a:p>
            <a:pPr lvl="0"/>
            <a:r>
              <a:rPr lang="en-US" sz="2400" dirty="0"/>
              <a:t>Discuss the acceptable range of failure rate for the test data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331348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93DA-EACC-4329-AF4B-0051C81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E386-2F5A-4290-A1C2-D021DB01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none of the above mentioned tools work for you, try to find other tools that </a:t>
            </a:r>
            <a:r>
              <a:rPr lang="en-US" sz="2400"/>
              <a:t>may work</a:t>
            </a:r>
            <a:endParaRPr lang="en-CA" sz="2400" dirty="0"/>
          </a:p>
          <a:p>
            <a:r>
              <a:rPr lang="en-US" sz="2400" dirty="0"/>
              <a:t>A list of those tools (freeware) are given below:</a:t>
            </a:r>
            <a:endParaRPr lang="en-CA" sz="2400" dirty="0"/>
          </a:p>
          <a:p>
            <a:pPr lvl="1"/>
            <a:r>
              <a:rPr lang="en-US" sz="2000" u="sng" dirty="0">
                <a:hlinkClick r:id="rId2"/>
              </a:rPr>
              <a:t>https://sasdlc.org/lab/assets/projects/srt.html</a:t>
            </a:r>
            <a:endParaRPr lang="en-US" sz="2000" u="sng" dirty="0"/>
          </a:p>
          <a:p>
            <a:pPr marL="0" indent="0">
              <a:buNone/>
            </a:pPr>
            <a:endParaRPr lang="en-CA" sz="2400" dirty="0"/>
          </a:p>
          <a:p>
            <a:pPr lvl="1"/>
            <a:r>
              <a:rPr lang="en-US" sz="2000" dirty="0"/>
              <a:t>Software Defect Estimation Tool (</a:t>
            </a:r>
            <a:r>
              <a:rPr lang="en-US" sz="2000" dirty="0" err="1"/>
              <a:t>SweET</a:t>
            </a:r>
            <a:r>
              <a:rPr lang="en-US" sz="2000" dirty="0"/>
              <a:t>) </a:t>
            </a:r>
            <a:endParaRPr lang="en-CA" sz="2000" dirty="0"/>
          </a:p>
          <a:p>
            <a:pPr lvl="1"/>
            <a:r>
              <a:rPr lang="en-US" sz="2000" dirty="0"/>
              <a:t>GITHUB: </a:t>
            </a:r>
            <a:r>
              <a:rPr lang="en-US" sz="2000" u="sng" dirty="0">
                <a:hlinkClick r:id="rId3"/>
              </a:rPr>
              <a:t>https://github.com/LanceFiondella/SwEET</a:t>
            </a:r>
            <a:endParaRPr lang="en-CA" sz="2000" dirty="0"/>
          </a:p>
          <a:p>
            <a:r>
              <a:rPr lang="en-US" sz="2400" dirty="0"/>
              <a:t> </a:t>
            </a:r>
            <a:endParaRPr lang="en-CA" sz="2400" dirty="0"/>
          </a:p>
          <a:p>
            <a:pPr lvl="1"/>
            <a:r>
              <a:rPr lang="en-US" sz="2000" dirty="0"/>
              <a:t>Software Failure and Reliability Assessment Tool (SFRAT) </a:t>
            </a:r>
            <a:endParaRPr lang="en-CA" sz="2000" dirty="0"/>
          </a:p>
          <a:p>
            <a:pPr lvl="1"/>
            <a:r>
              <a:rPr lang="en-US" sz="2000" dirty="0"/>
              <a:t>GITHUB: </a:t>
            </a:r>
            <a:r>
              <a:rPr lang="en-US" sz="2000" u="sng" dirty="0">
                <a:hlinkClick r:id="rId4"/>
              </a:rPr>
              <a:t>https://github.com/LanceFiondella/srt.core</a:t>
            </a:r>
            <a:endParaRPr lang="en-CA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6A593-8D92-42C1-B977-B1085FE1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217216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784"/>
            <a:ext cx="8001000" cy="4532312"/>
          </a:xfrm>
        </p:spPr>
        <p:txBody>
          <a:bodyPr/>
          <a:lstStyle/>
          <a:p>
            <a:pPr lvl="0"/>
            <a:r>
              <a:rPr lang="en-US" sz="2400" dirty="0"/>
              <a:t>Make yourself familiar with the RDC </a:t>
            </a:r>
          </a:p>
          <a:p>
            <a:pPr lvl="0"/>
            <a:r>
              <a:rPr lang="en-US" sz="2400" dirty="0"/>
              <a:t>Input the failure data (failure number and failure time); identify the target MTTF and anticipated confidence levels, draw the failure points on the graph and analyze the trend</a:t>
            </a:r>
            <a:endParaRPr lang="en-CA" sz="2400" dirty="0"/>
          </a:p>
          <a:p>
            <a:pPr lvl="0"/>
            <a:r>
              <a:rPr lang="en-US" sz="2400" dirty="0"/>
              <a:t>Experiment with “what-if” scenarios by setting various values for MTTF and draw the plot</a:t>
            </a:r>
            <a:endParaRPr lang="en-CA" sz="2400" dirty="0"/>
          </a:p>
          <a:p>
            <a:pPr lvl="0"/>
            <a:r>
              <a:rPr lang="en-US" sz="2400" dirty="0"/>
              <a:t>Select the minimum </a:t>
            </a:r>
            <a:r>
              <a:rPr lang="en-US" sz="2400" dirty="0" err="1"/>
              <a:t>MTTF</a:t>
            </a:r>
            <a:r>
              <a:rPr lang="en-US" sz="2400" baseline="-25000" dirty="0" err="1"/>
              <a:t>min</a:t>
            </a:r>
            <a:r>
              <a:rPr lang="en-US" sz="2400" dirty="0"/>
              <a:t> for which the SUT </a:t>
            </a:r>
            <a:r>
              <a:rPr lang="en-US" sz="2400"/>
              <a:t>becomes acceptable </a:t>
            </a:r>
            <a:endParaRPr lang="en-US" sz="2400" dirty="0"/>
          </a:p>
          <a:p>
            <a:pPr lvl="0"/>
            <a:r>
              <a:rPr lang="en-US" sz="2400" dirty="0"/>
              <a:t>Set MTTF to twice and half  </a:t>
            </a:r>
            <a:r>
              <a:rPr lang="en-US" sz="2400" dirty="0" err="1"/>
              <a:t>MTTF</a:t>
            </a:r>
            <a:r>
              <a:rPr lang="en-US" sz="2400" baseline="-25000" dirty="0" err="1"/>
              <a:t>min</a:t>
            </a:r>
            <a:r>
              <a:rPr lang="en-US" sz="2400" dirty="0"/>
              <a:t>  and plot failure data</a:t>
            </a:r>
            <a:endParaRPr lang="en-CA" sz="2400" dirty="0"/>
          </a:p>
          <a:p>
            <a:pPr lvl="0"/>
            <a:r>
              <a:rPr lang="en-US" sz="2400" dirty="0"/>
              <a:t>Document the results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2110473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9828</TotalTime>
  <Words>328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 Rounded MT Bold</vt:lpstr>
      <vt:lpstr>Tahoma</vt:lpstr>
      <vt:lpstr>Times New Roman</vt:lpstr>
      <vt:lpstr>Wingdings</vt:lpstr>
      <vt:lpstr>UofC_template</vt:lpstr>
      <vt:lpstr>SENG 637 Dependability and Reliability of Software Systems</vt:lpstr>
      <vt:lpstr>Assignment 5</vt:lpstr>
      <vt:lpstr>Activities</vt:lpstr>
      <vt:lpstr>Assignment 5 – Part 1</vt:lpstr>
      <vt:lpstr>Note</vt:lpstr>
      <vt:lpstr>Assignment 5 – Part 2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Somayeh Modaberi</cp:lastModifiedBy>
  <cp:revision>722</cp:revision>
  <cp:lastPrinted>2000-05-10T02:49:50Z</cp:lastPrinted>
  <dcterms:created xsi:type="dcterms:W3CDTF">1997-04-20T23:51:09Z</dcterms:created>
  <dcterms:modified xsi:type="dcterms:W3CDTF">2023-08-06T23:04:11Z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