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Peter</a:t>
            </a:r>
            <a:r>
              <a:rPr b="1"/>
              <a:t> </a:t>
            </a:r>
            <a:r>
              <a:rPr b="1"/>
              <a:t>Spangler:</a:t>
            </a:r>
            <a:r>
              <a:rPr/>
              <a:t> </a:t>
            </a:r>
            <a:r>
              <a:rPr/>
              <a:t>Entrepreneurial</a:t>
            </a:r>
            <a:r>
              <a:rPr/>
              <a:t> </a:t>
            </a:r>
            <a:r>
              <a:rPr/>
              <a:t>minded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leader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analytic</a:t>
            </a:r>
            <a:r>
              <a:rPr/>
              <a:t> </a:t>
            </a:r>
            <a:r>
              <a:rPr/>
              <a:t>solutions,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Lyft,</a:t>
            </a:r>
            <a:r>
              <a:rPr/>
              <a:t> </a:t>
            </a:r>
            <a:r>
              <a:rPr/>
              <a:t>Citrix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Alibaba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experimentation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focused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retention,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acquisition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optimization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rideshare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incrementality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segmentation,</a:t>
            </a:r>
            <a:r>
              <a:rPr/>
              <a:t> </a:t>
            </a:r>
            <a:r>
              <a:rPr/>
              <a:t>ML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passionate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analytics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cross-functional</a:t>
            </a:r>
            <a:r>
              <a:rPr/>
              <a:t> </a:t>
            </a:r>
            <a:r>
              <a:rPr/>
              <a:t>environments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communication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analytics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Martin</a:t>
            </a:r>
            <a:r>
              <a:rPr b="1"/>
              <a:t> </a:t>
            </a:r>
            <a:r>
              <a:rPr b="1"/>
              <a:t>Frigaard:</a:t>
            </a:r>
            <a:r>
              <a:rPr/>
              <a:t> </a:t>
            </a:r>
            <a:r>
              <a:rPr/>
              <a:t>Martin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evangelist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analytic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professionals,</a:t>
            </a:r>
            <a:r>
              <a:rPr/>
              <a:t> </a:t>
            </a:r>
            <a:r>
              <a:rPr/>
              <a:t>engineers,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managers,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journalists.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leadership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team-building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Army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non-commissioned</a:t>
            </a:r>
            <a:r>
              <a:rPr/>
              <a:t> </a:t>
            </a:r>
            <a:r>
              <a:rPr/>
              <a:t>officer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masters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California,</a:t>
            </a:r>
            <a:r>
              <a:rPr/>
              <a:t> </a:t>
            </a:r>
            <a:r>
              <a:rPr/>
              <a:t>San</a:t>
            </a:r>
            <a:r>
              <a:rPr/>
              <a:t> </a:t>
            </a:r>
            <a:r>
              <a:rPr/>
              <a:t>Francisco.</a:t>
            </a:r>
            <a:r>
              <a:rPr/>
              <a:t> </a:t>
            </a:r>
            <a:r>
              <a:rPr/>
              <a:t>He’s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universities,</a:t>
            </a:r>
            <a:r>
              <a:rPr/>
              <a:t> </a:t>
            </a:r>
            <a:r>
              <a:rPr/>
              <a:t>non-profits,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companies.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products/services,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competition,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customers.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decision-making,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(i.e. the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knowledge).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successfully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1)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2)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business.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measured,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calculated?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main</a:t>
            </a:r>
            <a:r>
              <a:rPr/>
              <a:t> </a:t>
            </a:r>
            <a:r>
              <a:rPr/>
              <a:t>thing</a:t>
            </a:r>
            <a:r>
              <a:rPr/>
              <a:t>”</a:t>
            </a:r>
            <a:r>
              <a:rPr/>
              <a:t>?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acquisition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engagement,</a:t>
            </a:r>
            <a:r>
              <a:rPr/>
              <a:t> </a:t>
            </a:r>
            <a:r>
              <a:rPr/>
              <a:t>etc.?</a:t>
            </a:r>
            <a:r>
              <a:rPr/>
              <a:t> </a:t>
            </a:r>
            <a:r>
              <a:rPr/>
              <a:t>Remember,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measured?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problem/question?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facing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answered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objective:</a:t>
            </a:r>
            <a:r>
              <a:rPr/>
              <a:t> </a:t>
            </a:r>
            <a:r>
              <a:rPr/>
              <a:t>“</a:t>
            </a:r>
            <a:r>
              <a:rPr/>
              <a:t>identify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churn.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examples: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marketing</a:t>
            </a:r>
            <a:r>
              <a:rPr/>
              <a:t> </a:t>
            </a:r>
            <a:r>
              <a:rPr/>
              <a:t>campaign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engagement?</a:t>
            </a:r>
            <a:br/>
            <a:r>
              <a:rPr/>
              <a:t>Have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customer’s</a:t>
            </a:r>
            <a:r>
              <a:rPr/>
              <a:t> </a:t>
            </a:r>
            <a:r>
              <a:rPr/>
              <a:t>buying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changed?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how?</a:t>
            </a:r>
            <a:br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purchasing</a:t>
            </a:r>
            <a:r>
              <a:rPr/>
              <a:t> </a:t>
            </a:r>
            <a:r>
              <a:rPr/>
              <a:t>behaviors?</a:t>
            </a:r>
            <a:br/>
            <a:r>
              <a:rPr/>
              <a:t>Who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target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product/service?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hardest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computation–this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fitting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4" Type="http://schemas.openxmlformats.org/officeDocument/2006/relationships/image" Target="../media/image3.png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Demystifying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Paradigm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11/4/2019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Workflow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Insight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Automation</a:t>
            </a:r>
          </a:p>
        </p:txBody>
      </p:sp>
      <p:pic>
        <p:nvPicPr>
          <p:cNvPr descr="figs/01-slide-image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800"/>
            <a:ext cx="82296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pic>
        <p:nvPicPr>
          <p:cNvPr descr="figs/02-mf-head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00200"/>
            <a:ext cx="403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figs/02-ps-headsho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11700" y="1600200"/>
            <a:ext cx="3911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</a:t>
            </a:r>
            <a:r>
              <a:rPr i="1"/>
              <a:t>Computation Is Not Decision Making</a:t>
            </a:r>
            <a:r>
              <a:rPr/>
              <a:t>”</a:t>
            </a:r>
          </a:p>
          <a:p>
            <a:pPr lvl="2"/>
            <a:r>
              <a:rPr/>
              <a:t>We need to ask the right questions of our data for our ML model to add the most business value.</a:t>
            </a:r>
          </a:p>
          <a:p>
            <a:pPr lvl="1"/>
            <a:r>
              <a:rPr/>
              <a:t>“</a:t>
            </a:r>
            <a:r>
              <a:rPr i="1"/>
              <a:t>Visualization is our most powerful tool</a:t>
            </a:r>
            <a:r>
              <a:rPr/>
              <a:t>”</a:t>
            </a:r>
          </a:p>
          <a:p>
            <a:pPr lvl="2"/>
            <a:r>
              <a:rPr/>
              <a:t>We can surface actionable insights and areas of greatest impact by exploring relationships in our data.</a:t>
            </a:r>
          </a:p>
          <a:p>
            <a:pPr lvl="1"/>
            <a:r>
              <a:rPr/>
              <a:t>“</a:t>
            </a:r>
            <a:r>
              <a:rPr i="1"/>
              <a:t>Sizing supports our stakeholders</a:t>
            </a:r>
            <a:r>
              <a:rPr/>
              <a:t>”</a:t>
            </a:r>
          </a:p>
          <a:p>
            <a:pPr lvl="2"/>
            <a:r>
              <a:rPr/>
              <a:t>Uncovering the drivers of our business problem will inform necessary partnerships for action.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 Improving business decisions</a:t>
            </a:r>
          </a:p>
          <a:p>
            <a:pPr lvl="0" marL="0" indent="0">
              <a:buNone/>
            </a:pPr>
            <a:r>
              <a:rPr/>
              <a:t>This requires </a:t>
            </a:r>
            <a:r>
              <a:rPr i="1"/>
              <a:t>both</a:t>
            </a:r>
            <a:r>
              <a:rPr/>
              <a:t> data </a:t>
            </a:r>
            <a:r>
              <a:rPr i="1"/>
              <a:t>and</a:t>
            </a:r>
            <a:r>
              <a:rPr/>
              <a:t> domain knowledge (one will not suffice)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 Set the stage</a:t>
            </a:r>
          </a:p>
          <a:p>
            <a:pPr lvl="0" marL="0" indent="0">
              <a:buNone/>
            </a:pPr>
            <a:r>
              <a:rPr/>
              <a:t>Be able to articulate, “</a:t>
            </a:r>
            <a:r>
              <a:rPr i="1"/>
              <a:t>what problem are we facing?</a:t>
            </a:r>
            <a:r>
              <a:rPr/>
              <a:t>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 Know the characters in the story</a:t>
            </a:r>
          </a:p>
          <a:p>
            <a:pPr lvl="0" marL="0" indent="0">
              <a:buNone/>
            </a:pPr>
            <a:r>
              <a:rPr/>
              <a:t>Understand what’s been measured, i.e. “</a:t>
            </a:r>
            <a:r>
              <a:rPr i="1"/>
              <a:t>what are the data?</a:t>
            </a:r>
            <a:r>
              <a:rPr/>
              <a:t>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4. Connect the business problem to a measurable objective</a:t>
            </a:r>
          </a:p>
          <a:p>
            <a:pPr lvl="0" marL="0" indent="0">
              <a:buNone/>
            </a:pPr>
            <a:r>
              <a:rPr/>
              <a:t>The hardest part of data science is translating a problem into a question that data can answer (and then finding those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data science</dc:title>
  <dc:creator>Paradigm Data Group</dc:creator>
  <cp:keywords/>
  <dcterms:created xsi:type="dcterms:W3CDTF">2019-11-05T01:13:30Z</dcterms:created>
  <dcterms:modified xsi:type="dcterms:W3CDTF">2019-11-05T01:13:30Z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11/4/2019</vt:lpwstr>
  </property>
  <property fmtid="{D5CDD505-2E9C-101B-9397-08002B2CF9AE}" pid="3" name="output">
    <vt:lpwstr/>
  </property>
</Properties>
</file>