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69" r:id="rId1"/>
  </p:sldMasterIdLst>
  <p:notesMasterIdLst>
    <p:notesMasterId r:id="rId19"/>
  </p:notesMasterIdLst>
  <p:sldIdLst>
    <p:sldId id="256" r:id="rId2"/>
    <p:sldId id="312" r:id="rId3"/>
    <p:sldId id="315" r:id="rId4"/>
    <p:sldId id="316" r:id="rId5"/>
    <p:sldId id="317" r:id="rId6"/>
    <p:sldId id="318" r:id="rId7"/>
    <p:sldId id="319" r:id="rId8"/>
    <p:sldId id="320" r:id="rId9"/>
    <p:sldId id="321" r:id="rId10"/>
    <p:sldId id="322" r:id="rId11"/>
    <p:sldId id="259" r:id="rId12"/>
    <p:sldId id="308" r:id="rId13"/>
    <p:sldId id="324" r:id="rId14"/>
    <p:sldId id="323" r:id="rId15"/>
    <p:sldId id="298" r:id="rId16"/>
    <p:sldId id="313" r:id="rId17"/>
    <p:sldId id="314" r:id="rId18"/>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28" autoAdjust="0"/>
  </p:normalViewPr>
  <p:slideViewPr>
    <p:cSldViewPr>
      <p:cViewPr>
        <p:scale>
          <a:sx n="74" d="100"/>
          <a:sy n="74" d="100"/>
        </p:scale>
        <p:origin x="-990" y="-72"/>
      </p:cViewPr>
      <p:guideLst>
        <p:guide orient="horz" pos="2400"/>
        <p:guide pos="3200"/>
      </p:guideLst>
    </p:cSldViewPr>
  </p:slideViewPr>
  <p:outlineViewPr>
    <p:cViewPr>
      <p:scale>
        <a:sx n="33" d="100"/>
        <a:sy n="33" d="100"/>
      </p:scale>
      <p:origin x="48" y="56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07068592"/>
      </p:ext>
    </p:extLst>
  </p:cSld>
  <p:clrMap bg1="lt1" tx1="dk1" bg2="dk2" tx2="lt2" accent1="accent1" accent2="accent2" accent3="accent3" accent4="accent4" accent5="accent5" accent6="accent6" hlink="hlink" folHlink="folHlink"/>
  <p:notesStyle>
    <a:lvl1pPr marL="0" algn="l" defTabSz="914346" rtl="0" eaLnBrk="1" latinLnBrk="0" hangingPunct="1">
      <a:defRPr sz="1200" kern="1200">
        <a:solidFill>
          <a:schemeClr val="tx1"/>
        </a:solidFill>
        <a:latin typeface="+mn-lt"/>
        <a:ea typeface="+mn-ea"/>
        <a:cs typeface="+mn-cs"/>
      </a:defRPr>
    </a:lvl1pPr>
    <a:lvl2pPr marL="457173" algn="l" defTabSz="914346" rtl="0" eaLnBrk="1" latinLnBrk="0" hangingPunct="1">
      <a:defRPr sz="1200" kern="1200">
        <a:solidFill>
          <a:schemeClr val="tx1"/>
        </a:solidFill>
        <a:latin typeface="+mn-lt"/>
        <a:ea typeface="+mn-ea"/>
        <a:cs typeface="+mn-cs"/>
      </a:defRPr>
    </a:lvl2pPr>
    <a:lvl3pPr marL="914346" algn="l" defTabSz="914346" rtl="0" eaLnBrk="1" latinLnBrk="0" hangingPunct="1">
      <a:defRPr sz="1200" kern="1200">
        <a:solidFill>
          <a:schemeClr val="tx1"/>
        </a:solidFill>
        <a:latin typeface="+mn-lt"/>
        <a:ea typeface="+mn-ea"/>
        <a:cs typeface="+mn-cs"/>
      </a:defRPr>
    </a:lvl3pPr>
    <a:lvl4pPr marL="1371519" algn="l" defTabSz="914346" rtl="0" eaLnBrk="1" latinLnBrk="0" hangingPunct="1">
      <a:defRPr sz="1200" kern="1200">
        <a:solidFill>
          <a:schemeClr val="tx1"/>
        </a:solidFill>
        <a:latin typeface="+mn-lt"/>
        <a:ea typeface="+mn-ea"/>
        <a:cs typeface="+mn-cs"/>
      </a:defRPr>
    </a:lvl4pPr>
    <a:lvl5pPr marL="1828689" algn="l" defTabSz="914346" rtl="0" eaLnBrk="1" latinLnBrk="0" hangingPunct="1">
      <a:defRPr sz="1200" kern="1200">
        <a:solidFill>
          <a:schemeClr val="tx1"/>
        </a:solidFill>
        <a:latin typeface="+mn-lt"/>
        <a:ea typeface="+mn-ea"/>
        <a:cs typeface="+mn-cs"/>
      </a:defRPr>
    </a:lvl5pPr>
    <a:lvl6pPr marL="2285863" algn="l" defTabSz="914346" rtl="0" eaLnBrk="1" latinLnBrk="0" hangingPunct="1">
      <a:defRPr sz="1200" kern="1200">
        <a:solidFill>
          <a:schemeClr val="tx1"/>
        </a:solidFill>
        <a:latin typeface="+mn-lt"/>
        <a:ea typeface="+mn-ea"/>
        <a:cs typeface="+mn-cs"/>
      </a:defRPr>
    </a:lvl6pPr>
    <a:lvl7pPr marL="2743036" algn="l" defTabSz="914346" rtl="0" eaLnBrk="1" latinLnBrk="0" hangingPunct="1">
      <a:defRPr sz="1200" kern="1200">
        <a:solidFill>
          <a:schemeClr val="tx1"/>
        </a:solidFill>
        <a:latin typeface="+mn-lt"/>
        <a:ea typeface="+mn-ea"/>
        <a:cs typeface="+mn-cs"/>
      </a:defRPr>
    </a:lvl7pPr>
    <a:lvl8pPr marL="3200208" algn="l" defTabSz="914346" rtl="0" eaLnBrk="1" latinLnBrk="0" hangingPunct="1">
      <a:defRPr sz="1200" kern="1200">
        <a:solidFill>
          <a:schemeClr val="tx1"/>
        </a:solidFill>
        <a:latin typeface="+mn-lt"/>
        <a:ea typeface="+mn-ea"/>
        <a:cs typeface="+mn-cs"/>
      </a:defRPr>
    </a:lvl8pPr>
    <a:lvl9pPr marL="3657380" algn="l" defTabSz="9143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762000" y="4826000"/>
            <a:ext cx="6096000" cy="4572000"/>
          </a:xfrm>
          <a:prstGeom prst="rect">
            <a:avLst/>
          </a:prstGeom>
        </p:spPr>
        <p:txBody>
          <a:bodyPr lIns="91425" tIns="91425" rIns="91425" bIns="91425" anchor="ctr" anchorCtr="0">
            <a:spAutoFit/>
          </a:bodyPr>
          <a:lstStyle/>
          <a:p>
            <a:endParaRPr/>
          </a:p>
        </p:txBody>
      </p:sp>
      <p:sp>
        <p:nvSpPr>
          <p:cNvPr id="63" name="Shape 6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254001"/>
            <a:ext cx="8636000" cy="5079999"/>
          </a:xfrm>
        </p:spPr>
        <p:txBody>
          <a:bodyPr anchor="ctr">
            <a:noAutofit/>
          </a:bodyPr>
          <a:lstStyle>
            <a:lvl1pPr>
              <a:lnSpc>
                <a:spcPct val="100000"/>
              </a:lnSpc>
              <a:defRPr sz="9800" spc="-89"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8000" y="5334000"/>
            <a:ext cx="7620000" cy="1016000"/>
          </a:xfrm>
        </p:spPr>
        <p:txBody>
          <a:bodyPr/>
          <a:lstStyle>
            <a:lvl1pPr marL="0" indent="0" algn="l">
              <a:buNone/>
              <a:defRPr b="0" cap="all" spc="133" baseline="0">
                <a:solidFill>
                  <a:schemeClr val="tx2"/>
                </a:solidFill>
                <a:latin typeface="+mj-lt"/>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October 15,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9" name="Rectangle 8"/>
          <p:cNvSpPr/>
          <p:nvPr/>
        </p:nvSpPr>
        <p:spPr>
          <a:xfrm>
            <a:off x="10001249" y="5384800"/>
            <a:ext cx="158751" cy="223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en-US"/>
          </a:p>
        </p:txBody>
      </p:sp>
      <p:sp>
        <p:nvSpPr>
          <p:cNvPr id="10" name="Rectangle 9"/>
          <p:cNvSpPr/>
          <p:nvPr/>
        </p:nvSpPr>
        <p:spPr>
          <a:xfrm>
            <a:off x="10001249" y="0"/>
            <a:ext cx="158751" cy="538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CFEC368-1D7A-4F81-ABF6-AE0E36BAF6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October 15,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t>Wednesday, October 15,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852487" y="3051176"/>
            <a:ext cx="8454900" cy="1414500"/>
          </a:xfrm>
          <a:prstGeom prst="rect">
            <a:avLst/>
          </a:prstGeom>
          <a:noFill/>
          <a:ln>
            <a:noFill/>
          </a:ln>
        </p:spPr>
        <p:txBody>
          <a:bodyPr lIns="91425" tIns="91425" rIns="91425" bIns="91425" anchor="t" anchorCtr="0"/>
          <a:lstStyle>
            <a:lvl1pPr marL="0" marR="0" indent="0" algn="ctr" rtl="0">
              <a:lnSpc>
                <a:spcPct val="95000"/>
              </a:lnSpc>
              <a:spcBef>
                <a:spcPts val="0"/>
              </a:spcBef>
              <a:spcAft>
                <a:spcPts val="0"/>
              </a:spcAft>
              <a:defRPr sz="4800" b="0" i="0" u="none" strike="noStrike" cap="none" baseline="0">
                <a:solidFill>
                  <a:srgbClr val="000000"/>
                </a:solidFill>
                <a:latin typeface="Arial"/>
                <a:ea typeface="Arial"/>
                <a:cs typeface="Arial"/>
                <a:sym typeface="Aria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4" name="Shape 24"/>
          <p:cNvSpPr txBox="1">
            <a:spLocks noGrp="1"/>
          </p:cNvSpPr>
          <p:nvPr>
            <p:ph type="subTitle" idx="1"/>
          </p:nvPr>
        </p:nvSpPr>
        <p:spPr>
          <a:xfrm>
            <a:off x="1771657" y="4876807"/>
            <a:ext cx="6611999" cy="923999"/>
          </a:xfrm>
          <a:prstGeom prst="rect">
            <a:avLst/>
          </a:prstGeom>
          <a:noFill/>
          <a:ln>
            <a:noFill/>
          </a:ln>
        </p:spPr>
        <p:txBody>
          <a:bodyPr lIns="91425" tIns="91425" rIns="91425" bIns="91425" anchor="t" anchorCtr="0"/>
          <a:lstStyle>
            <a:lvl1pPr marL="0" marR="0" indent="120643" algn="l" rtl="0">
              <a:lnSpc>
                <a:spcPct val="95000"/>
              </a:lnSpc>
              <a:spcBef>
                <a:spcPts val="0"/>
              </a:spcBef>
              <a:spcAft>
                <a:spcPts val="0"/>
              </a:spcAft>
              <a:buClr>
                <a:srgbClr val="000000"/>
              </a:buClr>
              <a:buFont typeface="Arial"/>
              <a:buChar char="•"/>
              <a:defRPr sz="3200" b="0" i="0" u="none" strike="noStrike" cap="none" baseline="0">
                <a:solidFill>
                  <a:srgbClr val="000000"/>
                </a:solidFill>
                <a:latin typeface="Arial"/>
                <a:ea typeface="Arial"/>
                <a:cs typeface="Arial"/>
                <a:sym typeface="Aria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5" name="Shape 25"/>
          <p:cNvSpPr txBox="1">
            <a:spLocks noGrp="1"/>
          </p:cNvSpPr>
          <p:nvPr>
            <p:ph type="title" idx="2"/>
          </p:nvPr>
        </p:nvSpPr>
        <p:spPr>
          <a:xfrm>
            <a:off x="762000" y="676276"/>
            <a:ext cx="8636100" cy="12717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26" name="Shape 26"/>
          <p:cNvSpPr txBox="1">
            <a:spLocks noGrp="1"/>
          </p:cNvSpPr>
          <p:nvPr>
            <p:ph type="body" idx="3"/>
          </p:nvPr>
        </p:nvSpPr>
        <p:spPr>
          <a:xfrm>
            <a:off x="762000" y="2200276"/>
            <a:ext cx="8636100" cy="4573500"/>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06" indent="-177790" rtl="0">
              <a:lnSpc>
                <a:spcPct val="100000"/>
              </a:lnSpc>
              <a:spcBef>
                <a:spcPts val="560"/>
              </a:spcBef>
              <a:spcAft>
                <a:spcPts val="0"/>
              </a:spcAft>
              <a:buFont typeface="Arial"/>
              <a:buChar char="•"/>
              <a:defRPr sz="2800"/>
            </a:lvl2pPr>
            <a:lvl3pPr marL="1142932" indent="-136519" rtl="0">
              <a:lnSpc>
                <a:spcPct val="100000"/>
              </a:lnSpc>
              <a:spcBef>
                <a:spcPts val="480"/>
              </a:spcBef>
              <a:spcAft>
                <a:spcPts val="0"/>
              </a:spcAft>
              <a:buFont typeface="Arial"/>
              <a:buChar char="•"/>
              <a:defRPr sz="2400"/>
            </a:lvl3pPr>
            <a:lvl4pPr marL="1600104" indent="-152391" rtl="0">
              <a:lnSpc>
                <a:spcPct val="100000"/>
              </a:lnSpc>
              <a:spcBef>
                <a:spcPts val="400"/>
              </a:spcBef>
              <a:spcAft>
                <a:spcPts val="0"/>
              </a:spcAft>
              <a:buFont typeface="Arial"/>
              <a:buChar char="•"/>
              <a:defRPr sz="2000"/>
            </a:lvl4pPr>
            <a:lvl5pPr marL="2057275" indent="-152391" rtl="0">
              <a:lnSpc>
                <a:spcPct val="100000"/>
              </a:lnSpc>
              <a:spcBef>
                <a:spcPts val="400"/>
              </a:spcBef>
              <a:spcAft>
                <a:spcPts val="0"/>
              </a:spcAft>
              <a:buFont typeface="Arial"/>
              <a:buChar char="•"/>
              <a:defRPr sz="2000"/>
            </a:lvl5pPr>
            <a:lvl6pPr marL="2514450" indent="-107943"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620" indent="-107943"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8793" indent="-107943"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5967" indent="-107943"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27" name="Shape 27"/>
          <p:cNvSpPr txBox="1">
            <a:spLocks noGrp="1"/>
          </p:cNvSpPr>
          <p:nvPr>
            <p:ph type="dt" idx="10"/>
          </p:nvPr>
        </p:nvSpPr>
        <p:spPr>
          <a:xfrm>
            <a:off x="762000" y="6942136"/>
            <a:ext cx="2117700" cy="509700"/>
          </a:xfrm>
          <a:prstGeom prst="rect">
            <a:avLst/>
          </a:prstGeom>
          <a:noFill/>
          <a:ln>
            <a:noFill/>
          </a:ln>
        </p:spPr>
        <p:txBody>
          <a:bodyPr lIns="91425" tIns="91425" rIns="91425" bIns="91425" anchor="t" anchorCtr="0"/>
          <a:lstStyle>
            <a:lvl1pPr marL="0" marR="0" indent="0" algn="l" rtl="0">
              <a:defRPr sz="1400" b="0" i="0" u="none" strike="noStrike" cap="none"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8" name="Shape 28"/>
          <p:cNvSpPr txBox="1">
            <a:spLocks noGrp="1"/>
          </p:cNvSpPr>
          <p:nvPr>
            <p:ph type="ftr" idx="11"/>
          </p:nvPr>
        </p:nvSpPr>
        <p:spPr>
          <a:xfrm>
            <a:off x="3470280" y="6942136"/>
            <a:ext cx="3219599" cy="509700"/>
          </a:xfrm>
          <a:prstGeom prst="rect">
            <a:avLst/>
          </a:prstGeom>
          <a:noFill/>
          <a:ln>
            <a:noFill/>
          </a:ln>
        </p:spPr>
        <p:txBody>
          <a:bodyPr lIns="91425" tIns="91425" rIns="91425" bIns="91425" anchor="t" anchorCtr="0"/>
          <a:lstStyle>
            <a:lvl1pPr marL="0" marR="0" indent="0" algn="ctr" rtl="0">
              <a:defRPr sz="1400" b="0" i="0" u="none" strike="noStrike" cap="none"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sldNum" idx="12"/>
          </p:nvPr>
        </p:nvSpPr>
        <p:spPr>
          <a:xfrm>
            <a:off x="7280282" y="6942136"/>
            <a:ext cx="2119199" cy="509700"/>
          </a:xfrm>
          <a:prstGeom prst="rect">
            <a:avLst/>
          </a:prstGeom>
          <a:noFill/>
          <a:ln>
            <a:noFill/>
          </a:ln>
        </p:spPr>
        <p:txBody>
          <a:bodyPr lIns="91425" tIns="91425" rIns="91425" bIns="91425" anchor="t" anchorCtr="0"/>
          <a:lstStyle>
            <a:lvl1pPr marL="0" marR="0" indent="0" algn="r" rtl="0">
              <a:defRPr sz="1400" b="0" i="0" u="none" strike="noStrike" cap="none"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marL="742906" indent="-285733" rtl="0">
              <a:defRPr/>
            </a:lvl2pPr>
            <a:lvl3pPr marL="1142932" indent="-228587" rtl="0">
              <a:defRPr/>
            </a:lvl3pPr>
            <a:lvl4pPr marL="1600104" indent="-228587"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Wednesday, October 15, 2014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0" y="1608667"/>
            <a:ext cx="8636000" cy="4801306"/>
          </a:xfrm>
        </p:spPr>
        <p:txBody>
          <a:bodyPr anchor="ctr">
            <a:noAutofit/>
          </a:bodyPr>
          <a:lstStyle>
            <a:lvl1pPr algn="l">
              <a:lnSpc>
                <a:spcPct val="100000"/>
              </a:lnSpc>
              <a:defRPr sz="9800" b="0" cap="all" spc="-89"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 y="254001"/>
            <a:ext cx="8636000" cy="1185333"/>
          </a:xfrm>
        </p:spPr>
        <p:txBody>
          <a:bodyPr anchor="b"/>
          <a:lstStyle>
            <a:lvl1pPr marL="0" indent="0">
              <a:buNone/>
              <a:defRPr sz="2200" b="0" cap="all" spc="133" baseline="0">
                <a:solidFill>
                  <a:schemeClr val="tx2"/>
                </a:solidFill>
                <a:latin typeface="+mj-lt"/>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933D019-A32C-4EAD-B8E6-DBDA699692FD}" type="datetime2">
              <a:rPr lang="en-US" smtClean="0"/>
              <a:t>Wednesday, October 15, 2014</a:t>
            </a:fld>
            <a:endParaRPr lang="en-US"/>
          </a:p>
        </p:txBody>
      </p:sp>
      <p:sp>
        <p:nvSpPr>
          <p:cNvPr id="8" name="Slide Number Placeholder 7"/>
          <p:cNvSpPr>
            <a:spLocks noGrp="1"/>
          </p:cNvSpPr>
          <p:nvPr>
            <p:ph type="sldNum" sz="quarter" idx="11"/>
          </p:nvPr>
        </p:nvSpPr>
        <p:spPr/>
        <p:txBody>
          <a:bodyPr/>
          <a:lstStyle/>
          <a:p>
            <a:fld id="{0CFEC368-1D7A-4F81-ABF6-AE0E36BAF64C}" type="slidenum">
              <a:rPr lang="en-US" smtClean="0"/>
              <a:pPr/>
              <a:t>‹#›</a:t>
            </a:fld>
            <a:endParaRPr lang="en-US"/>
          </a:p>
        </p:txBody>
      </p:sp>
      <p:sp>
        <p:nvSpPr>
          <p:cNvPr id="9" name="Footer Placeholder 8"/>
          <p:cNvSpPr>
            <a:spLocks noGrp="1"/>
          </p:cNvSpPr>
          <p:nvPr>
            <p:ph type="ftr" sz="quarter" idx="12"/>
          </p:nvPr>
        </p:nvSpPr>
        <p:spPr/>
        <p:txBody>
          <a:bodyPr/>
          <a:lstStyle/>
          <a:p>
            <a:pPr algn="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11867" y="1749778"/>
            <a:ext cx="3657600"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5733" y="1749778"/>
            <a:ext cx="3657600"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October 15, 2014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08480" y="1747520"/>
            <a:ext cx="3657600" cy="710847"/>
          </a:xfrm>
        </p:spPr>
        <p:txBody>
          <a:bodyPr anchor="b">
            <a:noAutofit/>
          </a:bodyPr>
          <a:lstStyle>
            <a:lvl1pPr marL="0" indent="0">
              <a:buNone/>
              <a:defRPr sz="2000" b="0" cap="all" spc="111" baseline="0">
                <a:solidFill>
                  <a:schemeClr val="tx1"/>
                </a:solidFill>
                <a:latin typeface="+mj-lt"/>
              </a:defRPr>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808480" y="2510407"/>
            <a:ext cx="3657600" cy="426720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9120" y="1747520"/>
            <a:ext cx="3657600" cy="710847"/>
          </a:xfrm>
        </p:spPr>
        <p:txBody>
          <a:bodyPr anchor="b">
            <a:noAutofit/>
          </a:bodyPr>
          <a:lstStyle>
            <a:lvl1pPr marL="0" indent="0">
              <a:buNone/>
              <a:defRPr lang="en-US" sz="2000" b="0" kern="1200" cap="all" spc="111" baseline="0" dirty="0" smtClean="0">
                <a:solidFill>
                  <a:schemeClr val="tx1"/>
                </a:solidFill>
                <a:latin typeface="+mj-lt"/>
                <a:ea typeface="+mn-ea"/>
                <a:cs typeface="+mn-cs"/>
              </a:defRPr>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marL="0" lvl="0" indent="0" algn="l" defTabSz="101599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659120" y="2510407"/>
            <a:ext cx="3657600" cy="426720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October 15, 2014</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October 15, 2014</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October 15, 2014</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2278" y="1778000"/>
            <a:ext cx="5679722" cy="4978400"/>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1778000"/>
            <a:ext cx="3342570" cy="4978400"/>
          </a:xfrm>
        </p:spPr>
        <p:txBody>
          <a:bodyPr>
            <a:normAutofit/>
          </a:bodyPr>
          <a:lstStyle>
            <a:lvl1pPr marL="0" indent="0">
              <a:buNone/>
              <a:defRPr sz="18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October 15, 2014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0001249" y="5384800"/>
            <a:ext cx="158751" cy="223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en-US"/>
          </a:p>
        </p:txBody>
      </p:sp>
      <p:sp>
        <p:nvSpPr>
          <p:cNvPr id="3" name="Picture Placeholder 2"/>
          <p:cNvSpPr>
            <a:spLocks noGrp="1"/>
          </p:cNvSpPr>
          <p:nvPr>
            <p:ph type="pic" idx="1"/>
          </p:nvPr>
        </p:nvSpPr>
        <p:spPr>
          <a:xfrm>
            <a:off x="0" y="0"/>
            <a:ext cx="10000974" cy="5384800"/>
          </a:xfrm>
          <a:solidFill>
            <a:schemeClr val="bg1">
              <a:lumMod val="75000"/>
            </a:schemeClr>
          </a:solidFill>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r>
              <a:rPr lang="en-US" smtClean="0"/>
              <a:t>Click icon to add picture</a:t>
            </a:r>
            <a:endParaRPr lang="en-US"/>
          </a:p>
        </p:txBody>
      </p:sp>
      <p:sp>
        <p:nvSpPr>
          <p:cNvPr id="4" name="Text Placeholder 3"/>
          <p:cNvSpPr>
            <a:spLocks noGrp="1"/>
          </p:cNvSpPr>
          <p:nvPr>
            <p:ph type="body" sz="half" idx="2"/>
          </p:nvPr>
        </p:nvSpPr>
        <p:spPr>
          <a:xfrm>
            <a:off x="508000" y="6350000"/>
            <a:ext cx="9059333" cy="508000"/>
          </a:xfrm>
        </p:spPr>
        <p:txBody>
          <a:bodyPr/>
          <a:lstStyle>
            <a:lvl1pPr marL="0" indent="0">
              <a:buNone/>
              <a:defRPr sz="18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October 15, 2014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CFEC368-1D7A-4F81-ABF6-AE0E36BAF64C}" type="slidenum">
              <a:rPr lang="en-US" smtClean="0"/>
              <a:pPr/>
              <a:t>‹#›</a:t>
            </a:fld>
            <a:endParaRPr lang="en-US"/>
          </a:p>
        </p:txBody>
      </p:sp>
      <p:sp>
        <p:nvSpPr>
          <p:cNvPr id="8" name="Title 7"/>
          <p:cNvSpPr>
            <a:spLocks noGrp="1"/>
          </p:cNvSpPr>
          <p:nvPr>
            <p:ph type="title"/>
          </p:nvPr>
        </p:nvSpPr>
        <p:spPr>
          <a:xfrm>
            <a:off x="508000" y="5503333"/>
            <a:ext cx="9059333" cy="846667"/>
          </a:xfrm>
        </p:spPr>
        <p:txBody>
          <a:bodyPr anchor="t">
            <a:normAutofit/>
          </a:bodyPr>
          <a:lstStyle>
            <a:lvl1pPr>
              <a:defRPr sz="3600"/>
            </a:lvl1pPr>
          </a:lstStyle>
          <a:p>
            <a:r>
              <a:rPr lang="en-US" smtClean="0"/>
              <a:t>Click to edit Master title style</a:t>
            </a:r>
            <a:endParaRPr lang="en-US" dirty="0"/>
          </a:p>
        </p:txBody>
      </p:sp>
      <p:sp>
        <p:nvSpPr>
          <p:cNvPr id="10" name="Rectangle 9"/>
          <p:cNvSpPr/>
          <p:nvPr/>
        </p:nvSpPr>
        <p:spPr>
          <a:xfrm>
            <a:off x="10001249" y="0"/>
            <a:ext cx="158751" cy="538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169687"/>
            <a:ext cx="6434667" cy="1524000"/>
          </a:xfrm>
          <a:prstGeom prst="rect">
            <a:avLst/>
          </a:prstGeom>
        </p:spPr>
        <p:txBody>
          <a:bodyPr vert="horz" lIns="101599" tIns="50799" rIns="101599" bIns="50799"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947334"/>
            <a:ext cx="8466667" cy="4859514"/>
          </a:xfrm>
          <a:prstGeom prst="rect">
            <a:avLst/>
          </a:prstGeom>
        </p:spPr>
        <p:txBody>
          <a:bodyPr vert="horz" lIns="101599" tIns="50799" rIns="101599" bIns="5079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8000" y="6858001"/>
            <a:ext cx="3810000" cy="338667"/>
          </a:xfrm>
          <a:prstGeom prst="rect">
            <a:avLst/>
          </a:prstGeom>
        </p:spPr>
        <p:txBody>
          <a:bodyPr vert="horz" lIns="101599" tIns="50799" rIns="101599" bIns="0" rtlCol="0" anchor="b"/>
          <a:lstStyle>
            <a:lvl1pPr algn="l">
              <a:defRPr sz="1100">
                <a:solidFill>
                  <a:schemeClr val="tx1"/>
                </a:solidFill>
              </a:defRPr>
            </a:lvl1pPr>
          </a:lstStyle>
          <a:p>
            <a:fld id="{A80CB818-7379-467D-8E76-EF9D9074A26C}" type="datetime2">
              <a:rPr lang="en-US" smtClean="0"/>
              <a:t>Wednesday, October 15, 2014</a:t>
            </a:fld>
            <a:endParaRPr lang="en-US" dirty="0"/>
          </a:p>
        </p:txBody>
      </p:sp>
      <p:sp>
        <p:nvSpPr>
          <p:cNvPr id="5" name="Footer Placeholder 4"/>
          <p:cNvSpPr>
            <a:spLocks noGrp="1"/>
          </p:cNvSpPr>
          <p:nvPr>
            <p:ph type="ftr" sz="quarter" idx="3"/>
          </p:nvPr>
        </p:nvSpPr>
        <p:spPr>
          <a:xfrm>
            <a:off x="508000" y="7214306"/>
            <a:ext cx="3810000" cy="315383"/>
          </a:xfrm>
          <a:prstGeom prst="rect">
            <a:avLst/>
          </a:prstGeom>
        </p:spPr>
        <p:txBody>
          <a:bodyPr vert="horz" lIns="101599" tIns="50799" rIns="101599" bIns="50799" rtlCol="0" anchor="t"/>
          <a:lstStyle>
            <a:lvl1pPr algn="l">
              <a:defRPr sz="1100">
                <a:solidFill>
                  <a:schemeClr val="tx1"/>
                </a:solidFill>
              </a:defRPr>
            </a:lvl1pPr>
          </a:lstStyle>
          <a:p>
            <a:pPr algn="r"/>
            <a:endParaRPr lang="en-US" dirty="0"/>
          </a:p>
        </p:txBody>
      </p:sp>
      <p:sp>
        <p:nvSpPr>
          <p:cNvPr id="6" name="Slide Number Placeholder 5"/>
          <p:cNvSpPr>
            <a:spLocks noGrp="1"/>
          </p:cNvSpPr>
          <p:nvPr>
            <p:ph type="sldNum" sz="quarter" idx="4"/>
          </p:nvPr>
        </p:nvSpPr>
        <p:spPr>
          <a:xfrm rot="16200000">
            <a:off x="9141531" y="6539442"/>
            <a:ext cx="1461912" cy="405694"/>
          </a:xfrm>
          <a:prstGeom prst="rect">
            <a:avLst/>
          </a:prstGeom>
        </p:spPr>
        <p:txBody>
          <a:bodyPr vert="horz" lIns="101599" tIns="50799" rIns="101599" bIns="50799" rtlCol="0" anchor="ctr"/>
          <a:lstStyle>
            <a:lvl1pPr algn="l">
              <a:defRPr sz="2700" b="1">
                <a:solidFill>
                  <a:schemeClr val="tx2"/>
                </a:solidFill>
              </a:defRPr>
            </a:lvl1pPr>
          </a:lstStyle>
          <a:p>
            <a:fld id="{0CFEC368-1D7A-4F81-ABF6-AE0E36BAF64C}" type="slidenum">
              <a:rPr lang="en-US" smtClean="0"/>
              <a:pPr/>
              <a:t>‹#›</a:t>
            </a:fld>
            <a:endParaRPr lang="en-US" dirty="0"/>
          </a:p>
        </p:txBody>
      </p:sp>
      <p:sp>
        <p:nvSpPr>
          <p:cNvPr id="7" name="Rectangle 6"/>
          <p:cNvSpPr/>
          <p:nvPr/>
        </p:nvSpPr>
        <p:spPr>
          <a:xfrm>
            <a:off x="10001249" y="0"/>
            <a:ext cx="158751" cy="15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en-US"/>
          </a:p>
        </p:txBody>
      </p:sp>
      <p:sp>
        <p:nvSpPr>
          <p:cNvPr id="8" name="Rectangle 7"/>
          <p:cNvSpPr/>
          <p:nvPr/>
        </p:nvSpPr>
        <p:spPr>
          <a:xfrm>
            <a:off x="10001249" y="1524000"/>
            <a:ext cx="158751" cy="60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70" r:id="rId1"/>
    <p:sldLayoutId id="2147484471" r:id="rId2"/>
    <p:sldLayoutId id="2147484472" r:id="rId3"/>
    <p:sldLayoutId id="2147484473" r:id="rId4"/>
    <p:sldLayoutId id="2147484474" r:id="rId5"/>
    <p:sldLayoutId id="2147484475" r:id="rId6"/>
    <p:sldLayoutId id="2147484476" r:id="rId7"/>
    <p:sldLayoutId id="2147484477" r:id="rId8"/>
    <p:sldLayoutId id="2147484478" r:id="rId9"/>
    <p:sldLayoutId id="2147484479" r:id="rId10"/>
    <p:sldLayoutId id="2147484480" r:id="rId11"/>
    <p:sldLayoutId id="2147484481" r:id="rId12"/>
    <p:sldLayoutId id="2147484482" r:id="rId13"/>
  </p:sldLayoutIdLst>
  <p:txStyles>
    <p:titleStyle>
      <a:lvl1pPr algn="l" defTabSz="1015990" rtl="0" eaLnBrk="1" latinLnBrk="0" hangingPunct="1">
        <a:spcBef>
          <a:spcPct val="0"/>
        </a:spcBef>
        <a:buNone/>
        <a:defRPr sz="4000" kern="1200" cap="all" spc="-67" baseline="0">
          <a:solidFill>
            <a:schemeClr val="tx2"/>
          </a:solidFill>
          <a:latin typeface="+mj-lt"/>
          <a:ea typeface="+mj-ea"/>
          <a:cs typeface="+mj-cs"/>
        </a:defRPr>
      </a:lvl1pPr>
    </p:titleStyle>
    <p:bodyStyle>
      <a:lvl1pPr marL="0" indent="0" algn="l" defTabSz="1015990" rtl="0" eaLnBrk="1" latinLnBrk="0" hangingPunct="1">
        <a:spcBef>
          <a:spcPct val="20000"/>
        </a:spcBef>
        <a:spcAft>
          <a:spcPts val="667"/>
        </a:spcAft>
        <a:buFont typeface="Arial" pitchFamily="34" charset="0"/>
        <a:buNone/>
        <a:defRPr sz="2200" b="1" kern="1200">
          <a:solidFill>
            <a:schemeClr val="tx1"/>
          </a:solidFill>
          <a:latin typeface="+mn-lt"/>
          <a:ea typeface="+mn-ea"/>
          <a:cs typeface="+mn-cs"/>
        </a:defRPr>
      </a:lvl1pPr>
      <a:lvl2pPr marL="507995" indent="-203198" algn="l" defTabSz="1015990" rtl="0" eaLnBrk="1" latinLnBrk="0" hangingPunct="1">
        <a:spcBef>
          <a:spcPct val="20000"/>
        </a:spcBef>
        <a:buClr>
          <a:schemeClr val="tx2"/>
        </a:buClr>
        <a:buFont typeface="Arial" pitchFamily="34" charset="0"/>
        <a:buChar char="•"/>
        <a:defRPr sz="2200" kern="1200">
          <a:solidFill>
            <a:schemeClr val="tx1"/>
          </a:solidFill>
          <a:latin typeface="+mn-lt"/>
          <a:ea typeface="+mn-ea"/>
          <a:cs typeface="+mn-cs"/>
        </a:defRPr>
      </a:lvl2pPr>
      <a:lvl3pPr marL="1269987" indent="-253997" algn="l" defTabSz="101599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3pPr>
      <a:lvl4pPr marL="1777982" indent="-253997" algn="l" defTabSz="101599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285977" indent="-253997" algn="l" defTabSz="1015990" rtl="0" eaLnBrk="1" latinLnBrk="0" hangingPunct="1">
        <a:spcBef>
          <a:spcPct val="20000"/>
        </a:spcBef>
        <a:buClr>
          <a:schemeClr val="tx2"/>
        </a:buClr>
        <a:buFont typeface="Arial" pitchFamily="34" charset="0"/>
        <a:buChar char="•"/>
        <a:defRPr sz="2000" kern="1200" baseline="0">
          <a:solidFill>
            <a:schemeClr val="tx1"/>
          </a:solidFill>
          <a:latin typeface="+mn-lt"/>
          <a:ea typeface="+mn-ea"/>
          <a:cs typeface="+mn-cs"/>
        </a:defRPr>
      </a:lvl5pPr>
      <a:lvl6pPr marL="2793972" indent="-253997" algn="l" defTabSz="101599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01967" indent="-253997" algn="l" defTabSz="101599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09962" indent="-253997" algn="l" defTabSz="101599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17957" indent="-253997" algn="l" defTabSz="101599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www.sutcliffeinsurance.co.uk/business_interruption.aspx"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852487" y="3051179"/>
            <a:ext cx="8454900" cy="701731"/>
          </a:xfrm>
          <a:prstGeom prst="rect">
            <a:avLst/>
          </a:prstGeom>
          <a:noFill/>
          <a:ln>
            <a:noFill/>
          </a:ln>
        </p:spPr>
        <p:txBody>
          <a:bodyPr lIns="0" tIns="0" rIns="0" bIns="0" anchor="t" anchorCtr="0">
            <a:spAutoFit/>
          </a:bodyPr>
          <a:lstStyle/>
          <a:p>
            <a:pPr>
              <a:buClr>
                <a:srgbClr val="000000"/>
              </a:buClr>
              <a:buSzPct val="25000"/>
            </a:pPr>
            <a:r>
              <a:rPr lang="en-US" dirty="0" smtClean="0"/>
              <a:t>Introduction to Insurance Law </a:t>
            </a:r>
            <a:endParaRPr lang="en-US" dirty="0"/>
          </a:p>
        </p:txBody>
      </p:sp>
      <p:sp>
        <p:nvSpPr>
          <p:cNvPr id="36" name="Shape 36"/>
          <p:cNvSpPr txBox="1">
            <a:spLocks noGrp="1"/>
          </p:cNvSpPr>
          <p:nvPr>
            <p:ph type="subTitle" idx="1"/>
          </p:nvPr>
        </p:nvSpPr>
        <p:spPr>
          <a:xfrm>
            <a:off x="1771657" y="4876801"/>
            <a:ext cx="6611999" cy="409343"/>
          </a:xfrm>
          <a:prstGeom prst="rect">
            <a:avLst/>
          </a:prstGeom>
          <a:noFill/>
          <a:ln>
            <a:noFill/>
          </a:ln>
        </p:spPr>
        <p:txBody>
          <a:bodyPr lIns="0" tIns="0" rIns="0" bIns="0" anchor="t" anchorCtr="0">
            <a:spAutoFit/>
          </a:bodyPr>
          <a:lstStyle/>
          <a:p>
            <a:pPr indent="0" algn="ctr">
              <a:buSzPct val="25000"/>
              <a:buNone/>
            </a:pPr>
            <a:r>
              <a:rPr lang="en-US" sz="2800" dirty="0" err="1" smtClean="0"/>
              <a:t>Dr</a:t>
            </a:r>
            <a:r>
              <a:rPr lang="en-US" sz="2800" dirty="0" smtClean="0"/>
              <a:t> </a:t>
            </a:r>
            <a:r>
              <a:rPr lang="en-US" sz="2800" dirty="0" err="1" smtClean="0"/>
              <a:t>Özlem</a:t>
            </a:r>
            <a:r>
              <a:rPr lang="en-US" sz="2800" dirty="0" smtClean="0"/>
              <a:t> </a:t>
            </a:r>
            <a:r>
              <a:rPr lang="en-US" sz="2800" dirty="0" err="1" smtClean="0"/>
              <a:t>Gürses</a:t>
            </a:r>
            <a:r>
              <a:rPr lang="en-US" sz="2800" dirty="0" smtClean="0"/>
              <a:t> </a:t>
            </a:r>
            <a:endParaRPr lang="en-US" sz="28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480" y="1145704"/>
            <a:ext cx="8229600" cy="648072"/>
          </a:xfrm>
        </p:spPr>
        <p:txBody>
          <a:bodyPr>
            <a:noAutofit/>
          </a:bodyPr>
          <a:lstStyle/>
          <a:p>
            <a:pPr algn="ctr"/>
            <a:endParaRPr lang="en-GB" sz="3400" dirty="0"/>
          </a:p>
        </p:txBody>
      </p:sp>
      <p:sp>
        <p:nvSpPr>
          <p:cNvPr id="3" name="Text Placeholder 2"/>
          <p:cNvSpPr>
            <a:spLocks noGrp="1"/>
          </p:cNvSpPr>
          <p:nvPr>
            <p:ph type="body" idx="1"/>
          </p:nvPr>
        </p:nvSpPr>
        <p:spPr>
          <a:xfrm>
            <a:off x="399480" y="1721768"/>
            <a:ext cx="8373616" cy="4464496"/>
          </a:xfrm>
        </p:spPr>
        <p:txBody>
          <a:bodyPr>
            <a:normAutofit/>
          </a:bodyPr>
          <a:lstStyle/>
          <a:p>
            <a:r>
              <a:rPr lang="en-GB" u="sng" dirty="0" smtClean="0"/>
              <a:t>Consumer insurance </a:t>
            </a:r>
          </a:p>
          <a:p>
            <a:endParaRPr lang="en-GB" u="sng" dirty="0"/>
          </a:p>
          <a:p>
            <a:r>
              <a:rPr lang="en-GB" b="0" dirty="0" smtClean="0"/>
              <a:t>Proportionate remedy was introduced: avoidance is not the only remedy. What would have the insurer done if the facts had been disclosed or had not been misrepresented </a:t>
            </a:r>
          </a:p>
        </p:txBody>
      </p:sp>
    </p:spTree>
    <p:extLst>
      <p:ext uri="{BB962C8B-B14F-4D97-AF65-F5344CB8AC3E}">
        <p14:creationId xmlns:p14="http://schemas.microsoft.com/office/powerpoint/2010/main" val="350794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685841"/>
            <a:ext cx="8229600" cy="731796"/>
          </a:xfrm>
          <a:prstGeom prst="rect">
            <a:avLst/>
          </a:prstGeom>
        </p:spPr>
        <p:txBody>
          <a:bodyPr lIns="91425" tIns="91425" rIns="91425" bIns="91425" anchor="b" anchorCtr="0">
            <a:spAutoFit/>
          </a:bodyPr>
          <a:lstStyle/>
          <a:p>
            <a:pPr algn="ctr">
              <a:buNone/>
            </a:pPr>
            <a:r>
              <a:rPr lang="en-US" dirty="0" smtClean="0"/>
              <a:t>LIABILITY INSURANCE </a:t>
            </a:r>
            <a:endParaRPr lang="en-US" dirty="0"/>
          </a:p>
        </p:txBody>
      </p:sp>
      <p:sp>
        <p:nvSpPr>
          <p:cNvPr id="54" name="Shape 54"/>
          <p:cNvSpPr txBox="1">
            <a:spLocks noGrp="1"/>
          </p:cNvSpPr>
          <p:nvPr>
            <p:ph type="body" idx="1"/>
          </p:nvPr>
        </p:nvSpPr>
        <p:spPr>
          <a:xfrm>
            <a:off x="457200" y="1600204"/>
            <a:ext cx="8229600" cy="3503493"/>
          </a:xfrm>
          <a:prstGeom prst="rect">
            <a:avLst/>
          </a:prstGeom>
        </p:spPr>
        <p:txBody>
          <a:bodyPr lIns="91425" tIns="91425" rIns="91425" bIns="91425" anchor="t" anchorCtr="0">
            <a:spAutoFit/>
          </a:bodyPr>
          <a:lstStyle/>
          <a:p>
            <a:pPr>
              <a:buSzPct val="100000"/>
            </a:pPr>
            <a:r>
              <a:rPr lang="en-GB" sz="2800" dirty="0" smtClean="0"/>
              <a:t> </a:t>
            </a:r>
          </a:p>
          <a:p>
            <a:pPr>
              <a:buSzPct val="100000"/>
              <a:buFont typeface="Wingdings" panose="05000000000000000000" pitchFamily="2" charset="2"/>
              <a:buChar char="§"/>
            </a:pPr>
            <a:r>
              <a:rPr lang="en-GB" sz="2800" dirty="0" smtClean="0"/>
              <a:t>Liability </a:t>
            </a:r>
            <a:r>
              <a:rPr lang="en-GB" sz="2800" dirty="0"/>
              <a:t>insurance provides cover against the risk of the assured incurring liability to </a:t>
            </a:r>
            <a:r>
              <a:rPr lang="en-GB" sz="2800" u="sng" dirty="0"/>
              <a:t>third </a:t>
            </a:r>
            <a:r>
              <a:rPr lang="en-GB" sz="2800" u="sng" dirty="0" smtClean="0"/>
              <a:t>parties</a:t>
            </a:r>
            <a:r>
              <a:rPr lang="en-GB" sz="2800" dirty="0" smtClean="0"/>
              <a:t>. </a:t>
            </a:r>
          </a:p>
          <a:p>
            <a:pPr lvl="1">
              <a:buSzPct val="100000"/>
              <a:buFont typeface="Wingdings" panose="05000000000000000000" pitchFamily="2" charset="2"/>
              <a:buChar char="§"/>
            </a:pPr>
            <a:r>
              <a:rPr lang="en-GB" sz="2400" dirty="0"/>
              <a:t>C</a:t>
            </a:r>
            <a:r>
              <a:rPr lang="en-GB" sz="2400" dirty="0" smtClean="0"/>
              <a:t>laims </a:t>
            </a:r>
            <a:r>
              <a:rPr lang="en-GB" sz="2400" dirty="0"/>
              <a:t>made policy </a:t>
            </a:r>
            <a:endParaRPr lang="en-GB" sz="2400" dirty="0" smtClean="0"/>
          </a:p>
          <a:p>
            <a:pPr lvl="1">
              <a:buSzPct val="100000"/>
              <a:buFont typeface="Wingdings" panose="05000000000000000000" pitchFamily="2" charset="2"/>
              <a:buChar char="§"/>
            </a:pPr>
            <a:r>
              <a:rPr lang="en-GB" sz="2400" dirty="0" smtClean="0"/>
              <a:t>Losses occurring </a:t>
            </a:r>
          </a:p>
          <a:p>
            <a:pPr lvl="1">
              <a:buSzPct val="100000"/>
              <a:buFont typeface="Wingdings" panose="05000000000000000000" pitchFamily="2" charset="2"/>
              <a:buChar char="§"/>
            </a:pPr>
            <a:r>
              <a:rPr lang="en-GB" sz="2400" dirty="0" smtClean="0"/>
              <a:t>Events </a:t>
            </a:r>
            <a:endParaRPr lang="en-US" sz="26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Liability Insurance </a:t>
            </a:r>
            <a:endParaRPr lang="en-GB" dirty="0"/>
          </a:p>
        </p:txBody>
      </p:sp>
      <p:sp>
        <p:nvSpPr>
          <p:cNvPr id="3" name="Text Placeholder 2"/>
          <p:cNvSpPr>
            <a:spLocks noGrp="1"/>
          </p:cNvSpPr>
          <p:nvPr>
            <p:ph type="body" idx="1"/>
          </p:nvPr>
        </p:nvSpPr>
        <p:spPr/>
        <p:txBody>
          <a:bodyPr/>
          <a:lstStyle/>
          <a:p>
            <a:r>
              <a:rPr lang="en-GB" dirty="0" smtClean="0"/>
              <a:t>Liability to be established and quantified </a:t>
            </a:r>
          </a:p>
          <a:p>
            <a:r>
              <a:rPr lang="en-GB" dirty="0"/>
              <a:t>The insurer’s rights and duties in respect of defending the assured depend entirely upon the </a:t>
            </a:r>
            <a:r>
              <a:rPr lang="en-GB" u="sng" dirty="0"/>
              <a:t>wording of the policy</a:t>
            </a:r>
          </a:p>
        </p:txBody>
      </p:sp>
    </p:spTree>
    <p:extLst>
      <p:ext uri="{BB962C8B-B14F-4D97-AF65-F5344CB8AC3E}">
        <p14:creationId xmlns:p14="http://schemas.microsoft.com/office/powerpoint/2010/main" val="158579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274637"/>
            <a:ext cx="8215312" cy="511027"/>
          </a:xfrm>
        </p:spPr>
        <p:txBody>
          <a:bodyPr>
            <a:normAutofit fontScale="90000"/>
          </a:bodyPr>
          <a:lstStyle/>
          <a:p>
            <a:endParaRPr lang="en-GB" dirty="0"/>
          </a:p>
        </p:txBody>
      </p:sp>
      <p:sp>
        <p:nvSpPr>
          <p:cNvPr id="3" name="Text Placeholder 2"/>
          <p:cNvSpPr>
            <a:spLocks noGrp="1"/>
          </p:cNvSpPr>
          <p:nvPr>
            <p:ph type="body" idx="1"/>
          </p:nvPr>
        </p:nvSpPr>
        <p:spPr>
          <a:xfrm>
            <a:off x="471488" y="1001688"/>
            <a:ext cx="8215312" cy="5566212"/>
          </a:xfrm>
        </p:spPr>
        <p:txBody>
          <a:bodyPr/>
          <a:lstStyle/>
          <a:p>
            <a:r>
              <a:rPr lang="en-GB" dirty="0" smtClean="0"/>
              <a:t>Professional Indemnity Insurance </a:t>
            </a:r>
          </a:p>
          <a:p>
            <a:r>
              <a:rPr lang="en-GB" b="0" dirty="0"/>
              <a:t>PI insurance is a type of liability coverage designed to protect professionals (e.g., accountants, real estate brokers, engineers, architects) against liability incurred as a result of errors and omissions in performing their professional services</a:t>
            </a:r>
            <a:endParaRPr lang="en-GB" b="0" dirty="0"/>
          </a:p>
        </p:txBody>
      </p:sp>
    </p:spTree>
    <p:extLst>
      <p:ext uri="{BB962C8B-B14F-4D97-AF65-F5344CB8AC3E}">
        <p14:creationId xmlns:p14="http://schemas.microsoft.com/office/powerpoint/2010/main" val="138168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504" y="425629"/>
            <a:ext cx="8071296" cy="992013"/>
          </a:xfrm>
        </p:spPr>
        <p:txBody>
          <a:bodyPr>
            <a:normAutofit fontScale="90000"/>
          </a:bodyPr>
          <a:lstStyle/>
          <a:p>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r>
              <a:rPr lang="en-GB" i="1" dirty="0" smtClean="0"/>
              <a:t/>
            </a:r>
            <a:br>
              <a:rPr lang="en-GB" i="1" dirty="0" smtClean="0"/>
            </a:br>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r>
              <a:rPr lang="en-GB" i="1" dirty="0" smtClean="0"/>
              <a:t/>
            </a:r>
            <a:br>
              <a:rPr lang="en-GB" i="1" dirty="0" smtClean="0"/>
            </a:br>
            <a:r>
              <a:rPr lang="en-GB" i="1" dirty="0"/>
              <a:t/>
            </a:r>
            <a:br>
              <a:rPr lang="en-GB" i="1" dirty="0"/>
            </a:br>
            <a:endParaRPr lang="en-GB" b="0" dirty="0"/>
          </a:p>
        </p:txBody>
      </p:sp>
      <p:sp>
        <p:nvSpPr>
          <p:cNvPr id="3" name="Text Placeholder 2"/>
          <p:cNvSpPr>
            <a:spLocks noGrp="1"/>
          </p:cNvSpPr>
          <p:nvPr>
            <p:ph type="body" idx="1"/>
          </p:nvPr>
        </p:nvSpPr>
        <p:spPr>
          <a:xfrm>
            <a:off x="399480" y="569640"/>
            <a:ext cx="8287320" cy="5998260"/>
          </a:xfrm>
        </p:spPr>
        <p:txBody>
          <a:bodyPr>
            <a:normAutofit lnSpcReduction="10000"/>
          </a:bodyPr>
          <a:lstStyle/>
          <a:p>
            <a:r>
              <a:rPr lang="en-GB" sz="2800" dirty="0" smtClean="0"/>
              <a:t>PLANT AND EQUIPMENT INSURANCE</a:t>
            </a:r>
          </a:p>
          <a:p>
            <a:pPr marL="0" indent="0">
              <a:buNone/>
            </a:pPr>
            <a:r>
              <a:rPr lang="en-GB" sz="2800" dirty="0" smtClean="0"/>
              <a:t> </a:t>
            </a:r>
          </a:p>
          <a:p>
            <a:r>
              <a:rPr lang="en-GB" sz="2800" dirty="0" smtClean="0"/>
              <a:t>Contents insurance </a:t>
            </a:r>
          </a:p>
          <a:p>
            <a:r>
              <a:rPr lang="en-GB" sz="2800" b="0" dirty="0"/>
              <a:t>The term “plant” covers a range of equipment, from portable tools to large earthmoving equipment and mobile </a:t>
            </a:r>
            <a:r>
              <a:rPr lang="en-GB" sz="2800" b="0" dirty="0" smtClean="0"/>
              <a:t>cranes (breakdown or failure cover)</a:t>
            </a:r>
          </a:p>
          <a:p>
            <a:pPr marL="0" indent="0">
              <a:buNone/>
            </a:pPr>
            <a:r>
              <a:rPr lang="en-GB" sz="2800" b="0" dirty="0"/>
              <a:t/>
            </a:r>
            <a:br>
              <a:rPr lang="en-GB" sz="2800" b="0" dirty="0"/>
            </a:br>
            <a:r>
              <a:rPr lang="en-GB" sz="2800" b="0" dirty="0"/>
              <a:t/>
            </a:r>
            <a:br>
              <a:rPr lang="en-GB" sz="2800" b="0" dirty="0"/>
            </a:br>
            <a:r>
              <a:rPr lang="en-GB" sz="2800" b="0" dirty="0"/>
              <a:t>As well as covering the plant and equipment for loss or damage it is suggested that businesses may take </a:t>
            </a:r>
            <a:r>
              <a:rPr lang="en-GB" sz="2800" b="0" dirty="0">
                <a:hlinkClick r:id="rId2"/>
              </a:rPr>
              <a:t>business interruption</a:t>
            </a:r>
            <a:r>
              <a:rPr lang="en-GB" sz="2800" b="0" dirty="0"/>
              <a:t> insurance which will pay for lost income or profits resulting as a consequence</a:t>
            </a:r>
            <a:r>
              <a:rPr lang="en-GB" sz="2800" b="0" dirty="0" smtClean="0"/>
              <a:t>.</a:t>
            </a:r>
          </a:p>
        </p:txBody>
      </p:sp>
    </p:spTree>
    <p:extLst>
      <p:ext uri="{BB962C8B-B14F-4D97-AF65-F5344CB8AC3E}">
        <p14:creationId xmlns:p14="http://schemas.microsoft.com/office/powerpoint/2010/main" val="2760606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480" y="274637"/>
            <a:ext cx="8287320" cy="222995"/>
          </a:xfrm>
        </p:spPr>
        <p:txBody>
          <a:bodyPr>
            <a:normAutofit fontScale="90000"/>
          </a:bodyPr>
          <a:lstStyle/>
          <a:p>
            <a:endParaRPr lang="en-GB" dirty="0"/>
          </a:p>
        </p:txBody>
      </p:sp>
      <p:sp>
        <p:nvSpPr>
          <p:cNvPr id="3" name="Text Placeholder 2"/>
          <p:cNvSpPr>
            <a:spLocks noGrp="1"/>
          </p:cNvSpPr>
          <p:nvPr>
            <p:ph type="body" idx="1"/>
          </p:nvPr>
        </p:nvSpPr>
        <p:spPr>
          <a:xfrm>
            <a:off x="327472" y="1073696"/>
            <a:ext cx="8359328" cy="5494204"/>
          </a:xfrm>
        </p:spPr>
        <p:txBody>
          <a:bodyPr>
            <a:normAutofit/>
          </a:bodyPr>
          <a:lstStyle/>
          <a:p>
            <a:r>
              <a:rPr lang="en-GB" dirty="0" smtClean="0"/>
              <a:t>Sample Question</a:t>
            </a:r>
          </a:p>
          <a:p>
            <a:endParaRPr lang="en-GB" dirty="0"/>
          </a:p>
          <a:p>
            <a:r>
              <a:rPr lang="en-GB" b="0" dirty="0" smtClean="0"/>
              <a:t>Which of the statements below is not true </a:t>
            </a:r>
          </a:p>
          <a:p>
            <a:pPr marL="457187" indent="-457187">
              <a:buAutoNum type="alphaLcParenR"/>
            </a:pPr>
            <a:r>
              <a:rPr lang="en-GB" b="0" dirty="0" smtClean="0"/>
              <a:t>Inducement is a subjective test </a:t>
            </a:r>
          </a:p>
          <a:p>
            <a:pPr marL="457187" indent="-457187">
              <a:buAutoNum type="alphaLcParenR"/>
            </a:pPr>
            <a:r>
              <a:rPr lang="en-GB" b="0" dirty="0" smtClean="0"/>
              <a:t>Materiality is an objective test </a:t>
            </a:r>
          </a:p>
          <a:p>
            <a:pPr marL="457187" indent="-457187">
              <a:buFont typeface="Arial" pitchFamily="34" charset="0"/>
              <a:buAutoNum type="alphaLcParenR"/>
            </a:pPr>
            <a:r>
              <a:rPr lang="en-GB" b="0" dirty="0" smtClean="0"/>
              <a:t>A consumer assured is under the duty to disclose all material facts to the insurer before the contract is concluded</a:t>
            </a:r>
            <a:endParaRPr lang="en-GB" b="0" dirty="0"/>
          </a:p>
        </p:txBody>
      </p:sp>
    </p:spTree>
    <p:extLst>
      <p:ext uri="{BB962C8B-B14F-4D97-AF65-F5344CB8AC3E}">
        <p14:creationId xmlns:p14="http://schemas.microsoft.com/office/powerpoint/2010/main" val="53203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274637"/>
            <a:ext cx="8215312" cy="583035"/>
          </a:xfrm>
        </p:spPr>
        <p:txBody>
          <a:bodyPr>
            <a:normAutofit fontScale="90000"/>
          </a:bodyPr>
          <a:lstStyle/>
          <a:p>
            <a:endParaRPr lang="en-GB" dirty="0"/>
          </a:p>
        </p:txBody>
      </p:sp>
      <p:sp>
        <p:nvSpPr>
          <p:cNvPr id="3" name="Text Placeholder 2"/>
          <p:cNvSpPr>
            <a:spLocks noGrp="1"/>
          </p:cNvSpPr>
          <p:nvPr>
            <p:ph type="body" idx="1"/>
          </p:nvPr>
        </p:nvSpPr>
        <p:spPr>
          <a:xfrm>
            <a:off x="471488" y="1145704"/>
            <a:ext cx="8229600" cy="4967700"/>
          </a:xfrm>
        </p:spPr>
        <p:txBody>
          <a:bodyPr/>
          <a:lstStyle/>
          <a:p>
            <a:r>
              <a:rPr lang="en-GB" altLang="en-US" dirty="0" smtClean="0"/>
              <a:t>Case study: </a:t>
            </a:r>
          </a:p>
          <a:p>
            <a:r>
              <a:rPr lang="en-GB" altLang="en-US" b="0" dirty="0" smtClean="0"/>
              <a:t>The </a:t>
            </a:r>
            <a:r>
              <a:rPr lang="en-GB" altLang="en-US" b="0" dirty="0" err="1"/>
              <a:t>valuers</a:t>
            </a:r>
            <a:r>
              <a:rPr lang="en-GB" altLang="en-US" b="0" dirty="0"/>
              <a:t> (S) were required by (P) to value properties on the security of which they were considering advancing money on mortgage. </a:t>
            </a:r>
          </a:p>
          <a:p>
            <a:r>
              <a:rPr lang="en-GB" altLang="en-US" b="0" dirty="0"/>
              <a:t>S considerably overvalued the property. </a:t>
            </a:r>
          </a:p>
          <a:p>
            <a:r>
              <a:rPr lang="en-GB" altLang="en-US" b="0" dirty="0"/>
              <a:t>The loans were made, which they would not have been if P had known the true values of the properties. </a:t>
            </a:r>
          </a:p>
          <a:p>
            <a:r>
              <a:rPr lang="en-GB" altLang="en-US" b="0" dirty="0"/>
              <a:t>The borrowers subsequently defaulted, and in the meantime the property market had fallen substantially, greatly increasing the losses eventually suffered by P. </a:t>
            </a:r>
          </a:p>
          <a:p>
            <a:endParaRPr lang="en-GB" dirty="0"/>
          </a:p>
        </p:txBody>
      </p:sp>
    </p:spTree>
    <p:extLst>
      <p:ext uri="{BB962C8B-B14F-4D97-AF65-F5344CB8AC3E}">
        <p14:creationId xmlns:p14="http://schemas.microsoft.com/office/powerpoint/2010/main" val="88866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64" y="274637"/>
            <a:ext cx="8431336" cy="367011"/>
          </a:xfrm>
        </p:spPr>
        <p:txBody>
          <a:bodyPr>
            <a:normAutofit fontScale="90000"/>
          </a:bodyPr>
          <a:lstStyle/>
          <a:p>
            <a:endParaRPr lang="en-GB" dirty="0"/>
          </a:p>
        </p:txBody>
      </p:sp>
      <p:sp>
        <p:nvSpPr>
          <p:cNvPr id="3" name="Text Placeholder 2"/>
          <p:cNvSpPr>
            <a:spLocks noGrp="1"/>
          </p:cNvSpPr>
          <p:nvPr>
            <p:ph type="body" idx="1"/>
          </p:nvPr>
        </p:nvSpPr>
        <p:spPr>
          <a:xfrm>
            <a:off x="399480" y="1217712"/>
            <a:ext cx="8229600" cy="4967700"/>
          </a:xfrm>
        </p:spPr>
        <p:txBody>
          <a:bodyPr/>
          <a:lstStyle/>
          <a:p>
            <a:r>
              <a:rPr lang="en-GB" altLang="en-US" dirty="0" smtClean="0"/>
              <a:t>Case study : </a:t>
            </a:r>
            <a:r>
              <a:rPr lang="en-GB" sz="2400" dirty="0"/>
              <a:t>Consider the </a:t>
            </a:r>
            <a:r>
              <a:rPr lang="en-GB" sz="2400" dirty="0" smtClean="0"/>
              <a:t>engineer’s liability under </a:t>
            </a:r>
            <a:r>
              <a:rPr lang="en-GB" sz="2400" dirty="0"/>
              <a:t>the </a:t>
            </a:r>
            <a:r>
              <a:rPr lang="en-GB" sz="2400"/>
              <a:t>following </a:t>
            </a:r>
            <a:r>
              <a:rPr lang="en-GB" sz="2400" smtClean="0"/>
              <a:t>circumstances </a:t>
            </a:r>
            <a:endParaRPr lang="en-GB" altLang="en-US" dirty="0" smtClean="0"/>
          </a:p>
          <a:p>
            <a:pPr marL="457200" indent="-457200">
              <a:buFont typeface="Arial" charset="0"/>
              <a:buAutoNum type="arabicPeriod"/>
            </a:pPr>
            <a:r>
              <a:rPr lang="en-GB" altLang="en-US" b="0" dirty="0" smtClean="0"/>
              <a:t>An </a:t>
            </a:r>
            <a:r>
              <a:rPr lang="en-GB" altLang="en-US" b="0" dirty="0"/>
              <a:t>engineer was asked to advise on ground conditions in order to enable an employer to decide how to build a factory on that site </a:t>
            </a:r>
          </a:p>
          <a:p>
            <a:pPr marL="457200" indent="-457200">
              <a:buFont typeface="Arial" charset="0"/>
              <a:buAutoNum type="arabicPeriod"/>
            </a:pPr>
            <a:endParaRPr lang="en-GB" altLang="en-US" b="0" dirty="0"/>
          </a:p>
          <a:p>
            <a:pPr marL="457200" indent="-457200">
              <a:buFont typeface="Arial" charset="0"/>
              <a:buAutoNum type="arabicPeriod"/>
            </a:pPr>
            <a:r>
              <a:rPr lang="en-GB" altLang="en-US" b="0" dirty="0"/>
              <a:t>The client sought advice from the engineer as to whether in terms of the available infrastructure the factory should be built in that location or at all. </a:t>
            </a:r>
          </a:p>
          <a:p>
            <a:pPr marL="457200" indent="-457200"/>
            <a:endParaRPr lang="en-GB" altLang="en-US" dirty="0"/>
          </a:p>
          <a:p>
            <a:endParaRPr lang="en-GB" dirty="0"/>
          </a:p>
        </p:txBody>
      </p:sp>
    </p:spTree>
    <p:extLst>
      <p:ext uri="{BB962C8B-B14F-4D97-AF65-F5344CB8AC3E}">
        <p14:creationId xmlns:p14="http://schemas.microsoft.com/office/powerpoint/2010/main" val="37528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t>
            </a:r>
            <a:r>
              <a:rPr lang="en-GB" dirty="0" err="1" smtClean="0"/>
              <a:t>InsuranCe</a:t>
            </a:r>
            <a:r>
              <a:rPr lang="en-GB" dirty="0" smtClean="0"/>
              <a:t> </a:t>
            </a:r>
            <a:endParaRPr lang="en-GB" dirty="0"/>
          </a:p>
        </p:txBody>
      </p:sp>
      <p:sp>
        <p:nvSpPr>
          <p:cNvPr id="3" name="Text Placeholder 2"/>
          <p:cNvSpPr>
            <a:spLocks noGrp="1"/>
          </p:cNvSpPr>
          <p:nvPr>
            <p:ph type="body" idx="1"/>
          </p:nvPr>
        </p:nvSpPr>
        <p:spPr/>
        <p:txBody>
          <a:bodyPr/>
          <a:lstStyle/>
          <a:p>
            <a:r>
              <a:rPr lang="en-GB" dirty="0"/>
              <a:t>Marine </a:t>
            </a:r>
          </a:p>
          <a:p>
            <a:r>
              <a:rPr lang="en-GB" dirty="0"/>
              <a:t>Non-Marine</a:t>
            </a:r>
          </a:p>
          <a:p>
            <a:r>
              <a:rPr lang="en-GB" dirty="0"/>
              <a:t>Property</a:t>
            </a:r>
          </a:p>
          <a:p>
            <a:r>
              <a:rPr lang="en-GB" dirty="0"/>
              <a:t>Business Interruption </a:t>
            </a:r>
          </a:p>
          <a:p>
            <a:r>
              <a:rPr lang="en-GB" dirty="0"/>
              <a:t>Liability</a:t>
            </a:r>
          </a:p>
          <a:p>
            <a:r>
              <a:rPr lang="en-GB" dirty="0"/>
              <a:t>Professional Indemnity</a:t>
            </a:r>
          </a:p>
          <a:p>
            <a:r>
              <a:rPr lang="en-GB" dirty="0"/>
              <a:t>Life</a:t>
            </a:r>
          </a:p>
          <a:p>
            <a:r>
              <a:rPr lang="en-GB" dirty="0"/>
              <a:t>Motor </a:t>
            </a:r>
          </a:p>
          <a:p>
            <a:r>
              <a:rPr lang="en-GB" dirty="0" smtClean="0"/>
              <a:t>Aviation</a:t>
            </a:r>
            <a:endParaRPr lang="en-GB" dirty="0"/>
          </a:p>
        </p:txBody>
      </p:sp>
    </p:spTree>
    <p:extLst>
      <p:ext uri="{BB962C8B-B14F-4D97-AF65-F5344CB8AC3E}">
        <p14:creationId xmlns:p14="http://schemas.microsoft.com/office/powerpoint/2010/main" val="290142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Duty of Good Faith </a:t>
            </a:r>
            <a:endParaRPr lang="en-GB" dirty="0"/>
          </a:p>
        </p:txBody>
      </p:sp>
      <p:sp>
        <p:nvSpPr>
          <p:cNvPr id="3" name="Text Placeholder 2"/>
          <p:cNvSpPr>
            <a:spLocks noGrp="1"/>
          </p:cNvSpPr>
          <p:nvPr>
            <p:ph type="body" idx="1"/>
          </p:nvPr>
        </p:nvSpPr>
        <p:spPr/>
        <p:txBody>
          <a:bodyPr/>
          <a:lstStyle/>
          <a:p>
            <a:pPr marL="0" indent="0">
              <a:buNone/>
            </a:pPr>
            <a:r>
              <a:rPr lang="en-GB" sz="2800" b="1" dirty="0" smtClean="0"/>
              <a:t>Business Insurance </a:t>
            </a:r>
          </a:p>
          <a:p>
            <a:pPr marL="457187" indent="-457187">
              <a:buFont typeface="Wingdings" pitchFamily="2" charset="2"/>
              <a:buChar char="Ø"/>
            </a:pPr>
            <a:r>
              <a:rPr lang="en-GB" sz="2800" dirty="0" smtClean="0"/>
              <a:t>Duty </a:t>
            </a:r>
            <a:r>
              <a:rPr lang="en-GB" sz="2800" dirty="0"/>
              <a:t>of disclosure </a:t>
            </a:r>
          </a:p>
          <a:p>
            <a:pPr marL="457187" indent="-457187">
              <a:buFont typeface="Wingdings" pitchFamily="2" charset="2"/>
              <a:buChar char="Ø"/>
            </a:pPr>
            <a:r>
              <a:rPr lang="en-GB" sz="2800" dirty="0"/>
              <a:t>Duty not to misrepresent </a:t>
            </a:r>
          </a:p>
          <a:p>
            <a:pPr lvl="1"/>
            <a:r>
              <a:rPr lang="en-GB" sz="2800" dirty="0"/>
              <a:t>Material facts</a:t>
            </a:r>
            <a:r>
              <a:rPr lang="en-GB" dirty="0" smtClean="0"/>
              <a:t> </a:t>
            </a:r>
          </a:p>
          <a:p>
            <a:pPr marL="457173" lvl="1" indent="0">
              <a:buNone/>
            </a:pPr>
            <a:endParaRPr lang="en-GB" dirty="0"/>
          </a:p>
        </p:txBody>
      </p:sp>
    </p:spTree>
    <p:extLst>
      <p:ext uri="{BB962C8B-B14F-4D97-AF65-F5344CB8AC3E}">
        <p14:creationId xmlns:p14="http://schemas.microsoft.com/office/powerpoint/2010/main" val="47321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59152" y="807218"/>
            <a:ext cx="9092700" cy="646290"/>
          </a:xfrm>
          <a:prstGeom prst="rect">
            <a:avLst/>
          </a:prstGeom>
          <a:noFill/>
          <a:ln>
            <a:noFill/>
          </a:ln>
        </p:spPr>
        <p:txBody>
          <a:bodyPr lIns="91425" tIns="45700" rIns="91425" bIns="45700" anchor="b" anchorCtr="0">
            <a:spAutoFit/>
          </a:bodyPr>
          <a:lstStyle/>
          <a:p>
            <a:pPr algn="ctr">
              <a:buNone/>
            </a:pPr>
            <a:r>
              <a:rPr lang="en-US" sz="3600" b="1" dirty="0" smtClean="0">
                <a:solidFill>
                  <a:srgbClr val="000000"/>
                </a:solidFill>
                <a:latin typeface="Arial"/>
                <a:ea typeface="Arial"/>
                <a:cs typeface="Arial"/>
                <a:sym typeface="Arial"/>
              </a:rPr>
              <a:t>Duty of Good Faith </a:t>
            </a:r>
            <a:endParaRPr lang="en-US" sz="3600" b="1" dirty="0">
              <a:solidFill>
                <a:srgbClr val="000000"/>
              </a:solidFill>
              <a:latin typeface="Arial"/>
              <a:ea typeface="Arial"/>
              <a:cs typeface="Arial"/>
              <a:sym typeface="Arial"/>
            </a:endParaRPr>
          </a:p>
        </p:txBody>
      </p:sp>
      <p:sp>
        <p:nvSpPr>
          <p:cNvPr id="60" name="Shape 60"/>
          <p:cNvSpPr txBox="1">
            <a:spLocks noGrp="1"/>
          </p:cNvSpPr>
          <p:nvPr>
            <p:ph sz="half" idx="1"/>
          </p:nvPr>
        </p:nvSpPr>
        <p:spPr>
          <a:xfrm>
            <a:off x="559152" y="1760495"/>
            <a:ext cx="9092700" cy="3858457"/>
          </a:xfrm>
          <a:prstGeom prst="rect">
            <a:avLst/>
          </a:prstGeom>
          <a:noFill/>
          <a:ln>
            <a:noFill/>
          </a:ln>
        </p:spPr>
        <p:txBody>
          <a:bodyPr lIns="182866" tIns="91425" rIns="91425" bIns="45700" anchor="t" anchorCtr="0">
            <a:spAutoFit/>
          </a:bodyPr>
          <a:lstStyle/>
          <a:p>
            <a:pPr marL="0" indent="0">
              <a:buSzPct val="80357"/>
              <a:buNone/>
            </a:pPr>
            <a:r>
              <a:rPr lang="en-US" sz="2800" b="1" dirty="0" smtClean="0"/>
              <a:t>Consumer Insurance </a:t>
            </a:r>
          </a:p>
          <a:p>
            <a:pPr>
              <a:buSzPct val="80357"/>
              <a:buFont typeface="Arial" panose="020B0604020202020204" pitchFamily="34" charset="0"/>
              <a:buChar char="•"/>
            </a:pPr>
            <a:r>
              <a:rPr lang="en-US" sz="2800" dirty="0" smtClean="0">
                <a:solidFill>
                  <a:schemeClr val="dk1"/>
                </a:solidFill>
              </a:rPr>
              <a:t>Duty of Disclosure was abolished by the Consumer Insurance (Disclosure and Representations) Act</a:t>
            </a:r>
          </a:p>
          <a:p>
            <a:pPr>
              <a:buSzPct val="80357"/>
              <a:buFont typeface="Arial" panose="020B0604020202020204" pitchFamily="34" charset="0"/>
              <a:buChar char="•"/>
            </a:pPr>
            <a:r>
              <a:rPr lang="en-US" sz="2800" dirty="0" smtClean="0">
                <a:solidFill>
                  <a:schemeClr val="dk1"/>
                </a:solidFill>
              </a:rPr>
              <a:t>The duty is: to take reasonable steps not to make misrepresentation </a:t>
            </a:r>
            <a:endParaRPr lang="en-US" sz="2800" dirty="0">
              <a:solidFill>
                <a:schemeClr val="dk1"/>
              </a:solidFill>
            </a:endParaRPr>
          </a:p>
          <a:p>
            <a:endParaRPr lang="en-US" sz="2800" dirty="0">
              <a:solidFill>
                <a:schemeClr val="dk1"/>
              </a:solidFill>
            </a:endParaRPr>
          </a:p>
          <a:p>
            <a:endParaRPr lang="en-US" sz="2800" dirty="0">
              <a:solidFill>
                <a:schemeClr val="dk1"/>
              </a:solidFill>
            </a:endParaRPr>
          </a:p>
        </p:txBody>
      </p:sp>
    </p:spTree>
    <p:extLst>
      <p:ext uri="{BB962C8B-B14F-4D97-AF65-F5344CB8AC3E}">
        <p14:creationId xmlns:p14="http://schemas.microsoft.com/office/powerpoint/2010/main" val="333970106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ctr"/>
            <a:r>
              <a:rPr lang="en-GB" dirty="0"/>
              <a:t>The duty to </a:t>
            </a:r>
            <a:r>
              <a:rPr lang="en-GB" dirty="0" smtClean="0"/>
              <a:t>disclose</a:t>
            </a:r>
            <a:br>
              <a:rPr lang="en-GB" dirty="0" smtClean="0"/>
            </a:br>
            <a:r>
              <a:rPr lang="en-GB" dirty="0" smtClean="0"/>
              <a:t>material </a:t>
            </a:r>
            <a:r>
              <a:rPr lang="en-GB" dirty="0"/>
              <a:t>facts</a:t>
            </a:r>
            <a:br>
              <a:rPr lang="en-GB" dirty="0"/>
            </a:br>
            <a:endParaRPr lang="en-GB" dirty="0"/>
          </a:p>
        </p:txBody>
      </p:sp>
      <p:sp>
        <p:nvSpPr>
          <p:cNvPr id="3" name="Text Placeholder 2"/>
          <p:cNvSpPr>
            <a:spLocks noGrp="1"/>
          </p:cNvSpPr>
          <p:nvPr>
            <p:ph type="body" idx="1"/>
          </p:nvPr>
        </p:nvSpPr>
        <p:spPr>
          <a:xfrm>
            <a:off x="471488" y="1433736"/>
            <a:ext cx="8215312" cy="5134164"/>
          </a:xfrm>
        </p:spPr>
        <p:txBody>
          <a:bodyPr/>
          <a:lstStyle/>
          <a:p>
            <a:endParaRPr lang="en-GB" dirty="0" smtClean="0"/>
          </a:p>
          <a:p>
            <a:r>
              <a:rPr lang="en-GB" sz="2400" dirty="0"/>
              <a:t>Before entering into an insurance contract, a policyholder must volunteer all material information, even if no questions are asked.</a:t>
            </a:r>
          </a:p>
          <a:p>
            <a:endParaRPr lang="en-GB" dirty="0"/>
          </a:p>
        </p:txBody>
      </p:sp>
    </p:spTree>
    <p:extLst>
      <p:ext uri="{BB962C8B-B14F-4D97-AF65-F5344CB8AC3E}">
        <p14:creationId xmlns:p14="http://schemas.microsoft.com/office/powerpoint/2010/main" val="361792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Misrepresentation </a:t>
            </a:r>
            <a:endParaRPr lang="en-GB" dirty="0"/>
          </a:p>
        </p:txBody>
      </p:sp>
      <p:sp>
        <p:nvSpPr>
          <p:cNvPr id="3" name="Text Placeholder 2"/>
          <p:cNvSpPr>
            <a:spLocks noGrp="1"/>
          </p:cNvSpPr>
          <p:nvPr>
            <p:ph type="body" idx="1"/>
          </p:nvPr>
        </p:nvSpPr>
        <p:spPr/>
        <p:txBody>
          <a:bodyPr>
            <a:normAutofit/>
          </a:bodyPr>
          <a:lstStyle/>
          <a:p>
            <a:endParaRPr lang="en-GB" dirty="0" smtClean="0"/>
          </a:p>
          <a:p>
            <a:r>
              <a:rPr lang="en-GB" dirty="0" smtClean="0"/>
              <a:t>In </a:t>
            </a:r>
            <a:r>
              <a:rPr lang="en-GB" dirty="0"/>
              <a:t>addition to the duty to disclose, the policyholder is under a duty not to misrepresent material facts. </a:t>
            </a:r>
          </a:p>
          <a:p>
            <a:r>
              <a:rPr lang="en-GB" b="0" dirty="0" smtClean="0"/>
              <a:t>Every </a:t>
            </a:r>
            <a:r>
              <a:rPr lang="en-GB" b="0" dirty="0"/>
              <a:t>material representation made by the assured or his agent to the insurer during the negotiations for the contract, and before the contract is concluded, must be true. If it be untrue the insurer may avoid the contract.</a:t>
            </a:r>
          </a:p>
          <a:p>
            <a:endParaRPr lang="en-GB" dirty="0"/>
          </a:p>
        </p:txBody>
      </p:sp>
    </p:spTree>
    <p:extLst>
      <p:ext uri="{BB962C8B-B14F-4D97-AF65-F5344CB8AC3E}">
        <p14:creationId xmlns:p14="http://schemas.microsoft.com/office/powerpoint/2010/main" val="142513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Game Boy </a:t>
            </a:r>
            <a:endParaRPr lang="en-GB" dirty="0"/>
          </a:p>
        </p:txBody>
      </p:sp>
      <p:sp>
        <p:nvSpPr>
          <p:cNvPr id="3" name="Text Placeholder 2"/>
          <p:cNvSpPr>
            <a:spLocks noGrp="1"/>
          </p:cNvSpPr>
          <p:nvPr>
            <p:ph type="body" idx="1"/>
          </p:nvPr>
        </p:nvSpPr>
        <p:spPr/>
        <p:txBody>
          <a:bodyPr>
            <a:normAutofit/>
          </a:bodyPr>
          <a:lstStyle/>
          <a:p>
            <a:r>
              <a:rPr lang="en-GB" dirty="0"/>
              <a:t>The policyholder had expressed the opinion that the vessel which he had purchased as a floating casino was worth US$1.8 million. </a:t>
            </a:r>
          </a:p>
          <a:p>
            <a:r>
              <a:rPr lang="en-GB" dirty="0"/>
              <a:t>In fact, the vessel was worth something between </a:t>
            </a:r>
            <a:r>
              <a:rPr lang="en-GB" dirty="0" smtClean="0"/>
              <a:t>US$100-150,000. </a:t>
            </a:r>
            <a:endParaRPr lang="en-GB" dirty="0"/>
          </a:p>
          <a:p>
            <a:r>
              <a:rPr lang="en-GB" dirty="0" smtClean="0"/>
              <a:t>Held: That </a:t>
            </a:r>
            <a:r>
              <a:rPr lang="en-GB" dirty="0"/>
              <a:t>the policyholder could not have genuinely believed in the truth of his stated opinion</a:t>
            </a:r>
          </a:p>
          <a:p>
            <a:endParaRPr lang="en-GB" dirty="0"/>
          </a:p>
        </p:txBody>
      </p:sp>
    </p:spTree>
    <p:extLst>
      <p:ext uri="{BB962C8B-B14F-4D97-AF65-F5344CB8AC3E}">
        <p14:creationId xmlns:p14="http://schemas.microsoft.com/office/powerpoint/2010/main" val="383202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Inducement </a:t>
            </a:r>
            <a:endParaRPr lang="en-GB" dirty="0"/>
          </a:p>
        </p:txBody>
      </p:sp>
      <p:sp>
        <p:nvSpPr>
          <p:cNvPr id="3" name="Text Placeholder 2"/>
          <p:cNvSpPr>
            <a:spLocks noGrp="1"/>
          </p:cNvSpPr>
          <p:nvPr>
            <p:ph type="body" idx="1"/>
          </p:nvPr>
        </p:nvSpPr>
        <p:spPr/>
        <p:txBody>
          <a:bodyPr>
            <a:normAutofit/>
          </a:bodyPr>
          <a:lstStyle/>
          <a:p>
            <a:pPr eaLnBrk="1" hangingPunct="1"/>
            <a:r>
              <a:rPr lang="en-GB" u="sng" dirty="0"/>
              <a:t>Subjective test: </a:t>
            </a:r>
          </a:p>
          <a:p>
            <a:pPr eaLnBrk="1" hangingPunct="1"/>
            <a:r>
              <a:rPr lang="en-GB" b="0" dirty="0"/>
              <a:t>The insurer must show that had it known the full facts, it would not have entered into the contract, either at all or on different terms.</a:t>
            </a:r>
          </a:p>
          <a:p>
            <a:pPr eaLnBrk="1" hangingPunct="1"/>
            <a:r>
              <a:rPr lang="en-GB" b="0" dirty="0"/>
              <a:t>For there to be inducement, a false statement had to be </a:t>
            </a:r>
            <a:r>
              <a:rPr lang="en-GB" b="0" i="1" dirty="0"/>
              <a:t>an</a:t>
            </a:r>
            <a:r>
              <a:rPr lang="en-GB" b="0" dirty="0"/>
              <a:t>, although not necessarily </a:t>
            </a:r>
            <a:r>
              <a:rPr lang="en-GB" b="0" i="1" dirty="0"/>
              <a:t>the</a:t>
            </a:r>
            <a:r>
              <a:rPr lang="en-GB" b="0" dirty="0"/>
              <a:t>, effective cause of the particular insurer or reinsurer entering into the contract. </a:t>
            </a:r>
          </a:p>
          <a:p>
            <a:endParaRPr lang="en-GB" b="0" dirty="0"/>
          </a:p>
        </p:txBody>
      </p:sp>
    </p:spTree>
    <p:extLst>
      <p:ext uri="{BB962C8B-B14F-4D97-AF65-F5344CB8AC3E}">
        <p14:creationId xmlns:p14="http://schemas.microsoft.com/office/powerpoint/2010/main" val="170108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Remedy </a:t>
            </a:r>
            <a:endParaRPr lang="en-GB" dirty="0"/>
          </a:p>
        </p:txBody>
      </p:sp>
      <p:sp>
        <p:nvSpPr>
          <p:cNvPr id="3" name="Text Placeholder 2"/>
          <p:cNvSpPr>
            <a:spLocks noGrp="1"/>
          </p:cNvSpPr>
          <p:nvPr>
            <p:ph type="body" idx="1"/>
          </p:nvPr>
        </p:nvSpPr>
        <p:spPr/>
        <p:txBody>
          <a:bodyPr>
            <a:normAutofit/>
          </a:bodyPr>
          <a:lstStyle/>
          <a:p>
            <a:r>
              <a:rPr lang="en-GB" sz="2800" dirty="0"/>
              <a:t>The insurer may avoid the insurance contract, self-help remedy</a:t>
            </a:r>
          </a:p>
          <a:p>
            <a:r>
              <a:rPr lang="en-GB" sz="2800" dirty="0"/>
              <a:t>Avoidance: to treat the contract as if the parties never made it. </a:t>
            </a:r>
          </a:p>
        </p:txBody>
      </p:sp>
    </p:spTree>
    <p:extLst>
      <p:ext uri="{BB962C8B-B14F-4D97-AF65-F5344CB8AC3E}">
        <p14:creationId xmlns:p14="http://schemas.microsoft.com/office/powerpoint/2010/main" val="3587657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468</TotalTime>
  <Words>648</Words>
  <Application>Microsoft Office PowerPoint</Application>
  <PresentationFormat>Custom</PresentationFormat>
  <Paragraphs>74</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Essential</vt:lpstr>
      <vt:lpstr>Introduction to Insurance Law </vt:lpstr>
      <vt:lpstr>Types of InsuranCe </vt:lpstr>
      <vt:lpstr>Duty of Good Faith </vt:lpstr>
      <vt:lpstr>Duty of Good Faith </vt:lpstr>
      <vt:lpstr>The duty to disclose material facts </vt:lpstr>
      <vt:lpstr>Misrepresentation </vt:lpstr>
      <vt:lpstr>The Game Boy </vt:lpstr>
      <vt:lpstr>Inducement </vt:lpstr>
      <vt:lpstr>Remedy </vt:lpstr>
      <vt:lpstr>PowerPoint Presentation</vt:lpstr>
      <vt:lpstr>LIABILITY INSURANCE </vt:lpstr>
      <vt:lpstr>Liability Insurance </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Marine insurance for engineers</dc:title>
  <dc:creator>Lazarou N.J.</dc:creator>
  <cp:lastModifiedBy>Gurses O.</cp:lastModifiedBy>
  <cp:revision>28</cp:revision>
  <dcterms:modified xsi:type="dcterms:W3CDTF">2014-10-15T03:05:40Z</dcterms:modified>
</cp:coreProperties>
</file>