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7EB23-5FE2-4216-94EB-F94695B822B6}">
          <p14:sldIdLst>
            <p14:sldId id="257"/>
            <p14:sldId id="259"/>
            <p14:sldId id="261"/>
          </p14:sldIdLst>
        </p14:section>
        <p14:section name="Untitled Section" id="{992EA30A-C190-4843-9F2B-C86A78609A7D}">
          <p14:sldIdLst>
            <p14:sldId id="262"/>
            <p14:sldId id="263"/>
            <p14:sldId id="264"/>
            <p14:sldId id="265"/>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xanna Chapa" initials="RC" lastIdx="1" clrIdx="0">
    <p:extLst>
      <p:ext uri="{19B8F6BF-5375-455C-9EA6-DF929625EA0E}">
        <p15:presenceInfo xmlns:p15="http://schemas.microsoft.com/office/powerpoint/2012/main" userId="f120d2c70619f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1" d="100"/>
          <a:sy n="111"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B4623A-72C0-404B-8D92-8D8BEE3E7E0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B977C42-BAF4-474E-9997-4A83177C02EB}">
      <dgm:prSet phldrT="[Text]"/>
      <dgm:spPr/>
      <dgm:t>
        <a:bodyPr/>
        <a:lstStyle/>
        <a:p>
          <a:pPr algn="ctr"/>
          <a:r>
            <a:rPr lang="en-US" dirty="0">
              <a:solidFill>
                <a:schemeClr val="bg1"/>
              </a:solidFill>
            </a:rPr>
            <a:t>Define the Goal</a:t>
          </a:r>
        </a:p>
      </dgm:t>
    </dgm:pt>
    <dgm:pt modelId="{F084EB4A-DF6C-41E7-B507-D2294624C6E1}" type="parTrans" cxnId="{CAD08097-9673-48BE-B386-3D723AFF0FE4}">
      <dgm:prSet/>
      <dgm:spPr/>
      <dgm:t>
        <a:bodyPr/>
        <a:lstStyle/>
        <a:p>
          <a:pPr algn="ctr"/>
          <a:endParaRPr lang="en-US"/>
        </a:p>
      </dgm:t>
    </dgm:pt>
    <dgm:pt modelId="{C4FDDAAA-3F81-4CC0-90CF-C1AE668FAE0E}" type="sibTrans" cxnId="{CAD08097-9673-48BE-B386-3D723AFF0FE4}">
      <dgm:prSet/>
      <dgm:spPr/>
      <dgm:t>
        <a:bodyPr/>
        <a:lstStyle/>
        <a:p>
          <a:pPr algn="ctr"/>
          <a:endParaRPr lang="en-US"/>
        </a:p>
      </dgm:t>
    </dgm:pt>
    <dgm:pt modelId="{EBC06DC6-EF04-4FF0-A85C-199FA30C6DB7}">
      <dgm:prSet phldrT="[Text]"/>
      <dgm:spPr/>
      <dgm:t>
        <a:bodyPr/>
        <a:lstStyle/>
        <a:p>
          <a:pPr algn="ctr"/>
          <a:r>
            <a:rPr lang="en-US" dirty="0"/>
            <a:t>Build the Model</a:t>
          </a:r>
        </a:p>
      </dgm:t>
    </dgm:pt>
    <dgm:pt modelId="{C1322C48-DFEA-4BA5-974C-5B33EC6BE752}" type="parTrans" cxnId="{F828EB6A-0343-4DE4-8CBF-76B0D5A5A3B9}">
      <dgm:prSet/>
      <dgm:spPr/>
      <dgm:t>
        <a:bodyPr/>
        <a:lstStyle/>
        <a:p>
          <a:pPr algn="ctr"/>
          <a:endParaRPr lang="en-US"/>
        </a:p>
      </dgm:t>
    </dgm:pt>
    <dgm:pt modelId="{732DF61C-682C-4B11-A902-29841BA709BB}" type="sibTrans" cxnId="{F828EB6A-0343-4DE4-8CBF-76B0D5A5A3B9}">
      <dgm:prSet/>
      <dgm:spPr/>
      <dgm:t>
        <a:bodyPr/>
        <a:lstStyle/>
        <a:p>
          <a:pPr algn="ctr"/>
          <a:endParaRPr lang="en-US"/>
        </a:p>
      </dgm:t>
    </dgm:pt>
    <dgm:pt modelId="{7F5B79C2-B330-4DF0-83E7-4D37A64F7BBF}">
      <dgm:prSet phldrT="[Text]"/>
      <dgm:spPr/>
      <dgm:t>
        <a:bodyPr/>
        <a:lstStyle/>
        <a:p>
          <a:pPr algn="ctr"/>
          <a:r>
            <a:rPr lang="en-US" dirty="0"/>
            <a:t>Evaluate and Critique the Model</a:t>
          </a:r>
        </a:p>
      </dgm:t>
    </dgm:pt>
    <dgm:pt modelId="{A7C50829-897E-4B93-BEBA-F079DF268C4E}" type="parTrans" cxnId="{15B1A879-D47E-4CBC-9DC3-9F80899EB637}">
      <dgm:prSet/>
      <dgm:spPr/>
      <dgm:t>
        <a:bodyPr/>
        <a:lstStyle/>
        <a:p>
          <a:pPr algn="ctr"/>
          <a:endParaRPr lang="en-US"/>
        </a:p>
      </dgm:t>
    </dgm:pt>
    <dgm:pt modelId="{77B7551A-C623-4766-91A9-889B0405A026}" type="sibTrans" cxnId="{15B1A879-D47E-4CBC-9DC3-9F80899EB637}">
      <dgm:prSet/>
      <dgm:spPr/>
      <dgm:t>
        <a:bodyPr/>
        <a:lstStyle/>
        <a:p>
          <a:pPr algn="ctr"/>
          <a:endParaRPr lang="en-US"/>
        </a:p>
      </dgm:t>
    </dgm:pt>
    <dgm:pt modelId="{FE62DB59-0B0E-4B53-A2DB-53B04385275D}">
      <dgm:prSet phldrT="[Text]"/>
      <dgm:spPr/>
      <dgm:t>
        <a:bodyPr/>
        <a:lstStyle/>
        <a:p>
          <a:pPr algn="ctr"/>
          <a:r>
            <a:rPr lang="en-US" dirty="0"/>
            <a:t>Present Results</a:t>
          </a:r>
        </a:p>
      </dgm:t>
    </dgm:pt>
    <dgm:pt modelId="{228DE273-A1F7-4567-BAD6-B80AECA4E2D6}" type="parTrans" cxnId="{FFE0D37B-2301-4CBC-8CD0-0F7D5F686B9E}">
      <dgm:prSet/>
      <dgm:spPr/>
      <dgm:t>
        <a:bodyPr/>
        <a:lstStyle/>
        <a:p>
          <a:pPr algn="ctr"/>
          <a:endParaRPr lang="en-US"/>
        </a:p>
      </dgm:t>
    </dgm:pt>
    <dgm:pt modelId="{E4B95FE4-F1A1-4FAB-9561-BC433845D839}" type="sibTrans" cxnId="{FFE0D37B-2301-4CBC-8CD0-0F7D5F686B9E}">
      <dgm:prSet/>
      <dgm:spPr/>
      <dgm:t>
        <a:bodyPr/>
        <a:lstStyle/>
        <a:p>
          <a:pPr algn="ctr"/>
          <a:endParaRPr lang="en-US"/>
        </a:p>
      </dgm:t>
    </dgm:pt>
    <dgm:pt modelId="{B1A72B50-F9F6-4490-930F-3094732F6788}">
      <dgm:prSet phldrT="[Text]"/>
      <dgm:spPr/>
      <dgm:t>
        <a:bodyPr/>
        <a:lstStyle/>
        <a:p>
          <a:pPr algn="ctr"/>
          <a:r>
            <a:rPr lang="en-US" dirty="0"/>
            <a:t>Deploy model</a:t>
          </a:r>
        </a:p>
      </dgm:t>
    </dgm:pt>
    <dgm:pt modelId="{0A02670A-6023-469D-8FBC-5F513A4CB28A}" type="parTrans" cxnId="{B93F9106-DADE-4501-819B-E345AD18BC30}">
      <dgm:prSet/>
      <dgm:spPr/>
      <dgm:t>
        <a:bodyPr/>
        <a:lstStyle/>
        <a:p>
          <a:pPr algn="ctr"/>
          <a:endParaRPr lang="en-US"/>
        </a:p>
      </dgm:t>
    </dgm:pt>
    <dgm:pt modelId="{D049ABA1-6D89-4E2B-85DF-20B60BE85841}" type="sibTrans" cxnId="{B93F9106-DADE-4501-819B-E345AD18BC30}">
      <dgm:prSet/>
      <dgm:spPr/>
      <dgm:t>
        <a:bodyPr/>
        <a:lstStyle/>
        <a:p>
          <a:pPr algn="ctr"/>
          <a:endParaRPr lang="en-US"/>
        </a:p>
      </dgm:t>
    </dgm:pt>
    <dgm:pt modelId="{813DE615-A026-4902-B121-71015E5B8F49}">
      <dgm:prSet/>
      <dgm:spPr/>
      <dgm:t>
        <a:bodyPr/>
        <a:lstStyle/>
        <a:p>
          <a:pPr algn="ctr"/>
          <a:r>
            <a:rPr lang="en-US" dirty="0"/>
            <a:t>Gather and Manage the Data</a:t>
          </a:r>
        </a:p>
      </dgm:t>
    </dgm:pt>
    <dgm:pt modelId="{638AF78C-85AD-4291-9A4F-EEFE01FA3C67}" type="parTrans" cxnId="{3D527344-3D0D-48FE-833F-92BEED30FD74}">
      <dgm:prSet/>
      <dgm:spPr/>
      <dgm:t>
        <a:bodyPr/>
        <a:lstStyle/>
        <a:p>
          <a:pPr algn="ctr"/>
          <a:endParaRPr lang="en-US"/>
        </a:p>
      </dgm:t>
    </dgm:pt>
    <dgm:pt modelId="{0E604A18-4BBC-41E6-9125-F679EEFEC0A3}" type="sibTrans" cxnId="{3D527344-3D0D-48FE-833F-92BEED30FD74}">
      <dgm:prSet/>
      <dgm:spPr/>
      <dgm:t>
        <a:bodyPr/>
        <a:lstStyle/>
        <a:p>
          <a:pPr algn="ctr"/>
          <a:endParaRPr lang="en-US"/>
        </a:p>
      </dgm:t>
    </dgm:pt>
    <dgm:pt modelId="{BF6AA38E-E33C-4064-A72C-40A38FEF2555}" type="pres">
      <dgm:prSet presAssocID="{3FB4623A-72C0-404B-8D92-8D8BEE3E7E0D}" presName="cycle" presStyleCnt="0">
        <dgm:presLayoutVars>
          <dgm:dir/>
          <dgm:resizeHandles val="exact"/>
        </dgm:presLayoutVars>
      </dgm:prSet>
      <dgm:spPr/>
    </dgm:pt>
    <dgm:pt modelId="{73148B6C-B09E-41B5-AA65-083EA244A933}" type="pres">
      <dgm:prSet presAssocID="{DB977C42-BAF4-474E-9997-4A83177C02EB}" presName="node" presStyleLbl="node1" presStyleIdx="0" presStyleCnt="6" custRadScaleRad="104638" custRadScaleInc="-4353">
        <dgm:presLayoutVars>
          <dgm:bulletEnabled val="1"/>
        </dgm:presLayoutVars>
      </dgm:prSet>
      <dgm:spPr/>
    </dgm:pt>
    <dgm:pt modelId="{61EF66BB-796F-4AEB-9876-BA5FE6E58676}" type="pres">
      <dgm:prSet presAssocID="{C4FDDAAA-3F81-4CC0-90CF-C1AE668FAE0E}" presName="sibTrans" presStyleLbl="sibTrans2D1" presStyleIdx="0" presStyleCnt="6"/>
      <dgm:spPr/>
    </dgm:pt>
    <dgm:pt modelId="{B7D97535-B7F8-459E-B548-1AFC327A8018}" type="pres">
      <dgm:prSet presAssocID="{C4FDDAAA-3F81-4CC0-90CF-C1AE668FAE0E}" presName="connectorText" presStyleLbl="sibTrans2D1" presStyleIdx="0" presStyleCnt="6"/>
      <dgm:spPr/>
    </dgm:pt>
    <dgm:pt modelId="{0831323F-E3C5-4702-B1F0-B0C4C70064BC}" type="pres">
      <dgm:prSet presAssocID="{813DE615-A026-4902-B121-71015E5B8F49}" presName="node" presStyleLbl="node1" presStyleIdx="1" presStyleCnt="6">
        <dgm:presLayoutVars>
          <dgm:bulletEnabled val="1"/>
        </dgm:presLayoutVars>
      </dgm:prSet>
      <dgm:spPr/>
    </dgm:pt>
    <dgm:pt modelId="{D91EA44B-F843-48DC-A2F4-22BA56C8EAC5}" type="pres">
      <dgm:prSet presAssocID="{0E604A18-4BBC-41E6-9125-F679EEFEC0A3}" presName="sibTrans" presStyleLbl="sibTrans2D1" presStyleIdx="1" presStyleCnt="6"/>
      <dgm:spPr/>
    </dgm:pt>
    <dgm:pt modelId="{DEF8952E-4737-443E-89C9-90394744ACF6}" type="pres">
      <dgm:prSet presAssocID="{0E604A18-4BBC-41E6-9125-F679EEFEC0A3}" presName="connectorText" presStyleLbl="sibTrans2D1" presStyleIdx="1" presStyleCnt="6"/>
      <dgm:spPr/>
    </dgm:pt>
    <dgm:pt modelId="{891E04F7-7E62-4CD6-9C48-1BBC9C296040}" type="pres">
      <dgm:prSet presAssocID="{EBC06DC6-EF04-4FF0-A85C-199FA30C6DB7}" presName="node" presStyleLbl="node1" presStyleIdx="2" presStyleCnt="6">
        <dgm:presLayoutVars>
          <dgm:bulletEnabled val="1"/>
        </dgm:presLayoutVars>
      </dgm:prSet>
      <dgm:spPr/>
    </dgm:pt>
    <dgm:pt modelId="{6D9D9CB7-2AE3-4379-9EA8-806BBCCCBBC2}" type="pres">
      <dgm:prSet presAssocID="{732DF61C-682C-4B11-A902-29841BA709BB}" presName="sibTrans" presStyleLbl="sibTrans2D1" presStyleIdx="2" presStyleCnt="6"/>
      <dgm:spPr/>
    </dgm:pt>
    <dgm:pt modelId="{AD13D5CD-EB10-481F-8F0A-017AA8319D28}" type="pres">
      <dgm:prSet presAssocID="{732DF61C-682C-4B11-A902-29841BA709BB}" presName="connectorText" presStyleLbl="sibTrans2D1" presStyleIdx="2" presStyleCnt="6"/>
      <dgm:spPr/>
    </dgm:pt>
    <dgm:pt modelId="{893B1821-2C14-4120-AE91-FE2CE8FFA28C}" type="pres">
      <dgm:prSet presAssocID="{7F5B79C2-B330-4DF0-83E7-4D37A64F7BBF}" presName="node" presStyleLbl="node1" presStyleIdx="3" presStyleCnt="6">
        <dgm:presLayoutVars>
          <dgm:bulletEnabled val="1"/>
        </dgm:presLayoutVars>
      </dgm:prSet>
      <dgm:spPr/>
    </dgm:pt>
    <dgm:pt modelId="{8E491D9B-DE7B-42DE-837D-AEA1603C5D8C}" type="pres">
      <dgm:prSet presAssocID="{77B7551A-C623-4766-91A9-889B0405A026}" presName="sibTrans" presStyleLbl="sibTrans2D1" presStyleIdx="3" presStyleCnt="6"/>
      <dgm:spPr/>
    </dgm:pt>
    <dgm:pt modelId="{4A310056-DB2F-40D9-9565-33B4DCC32782}" type="pres">
      <dgm:prSet presAssocID="{77B7551A-C623-4766-91A9-889B0405A026}" presName="connectorText" presStyleLbl="sibTrans2D1" presStyleIdx="3" presStyleCnt="6"/>
      <dgm:spPr/>
    </dgm:pt>
    <dgm:pt modelId="{F80BB64C-1635-4143-96B0-3EF8E5EE4278}" type="pres">
      <dgm:prSet presAssocID="{FE62DB59-0B0E-4B53-A2DB-53B04385275D}" presName="node" presStyleLbl="node1" presStyleIdx="4" presStyleCnt="6">
        <dgm:presLayoutVars>
          <dgm:bulletEnabled val="1"/>
        </dgm:presLayoutVars>
      </dgm:prSet>
      <dgm:spPr/>
    </dgm:pt>
    <dgm:pt modelId="{9D2A1295-ED2A-426A-93BA-19A58A29CDFC}" type="pres">
      <dgm:prSet presAssocID="{E4B95FE4-F1A1-4FAB-9561-BC433845D839}" presName="sibTrans" presStyleLbl="sibTrans2D1" presStyleIdx="4" presStyleCnt="6"/>
      <dgm:spPr/>
    </dgm:pt>
    <dgm:pt modelId="{7390E04E-867D-44F4-ADA0-6BC21FE39AB2}" type="pres">
      <dgm:prSet presAssocID="{E4B95FE4-F1A1-4FAB-9561-BC433845D839}" presName="connectorText" presStyleLbl="sibTrans2D1" presStyleIdx="4" presStyleCnt="6"/>
      <dgm:spPr/>
    </dgm:pt>
    <dgm:pt modelId="{C7A9201D-56AC-4532-B0F7-14755009E5EC}" type="pres">
      <dgm:prSet presAssocID="{B1A72B50-F9F6-4490-930F-3094732F6788}" presName="node" presStyleLbl="node1" presStyleIdx="5" presStyleCnt="6">
        <dgm:presLayoutVars>
          <dgm:bulletEnabled val="1"/>
        </dgm:presLayoutVars>
      </dgm:prSet>
      <dgm:spPr/>
    </dgm:pt>
    <dgm:pt modelId="{C6E3FF09-78AA-459E-9569-A1629B427019}" type="pres">
      <dgm:prSet presAssocID="{D049ABA1-6D89-4E2B-85DF-20B60BE85841}" presName="sibTrans" presStyleLbl="sibTrans2D1" presStyleIdx="5" presStyleCnt="6"/>
      <dgm:spPr/>
    </dgm:pt>
    <dgm:pt modelId="{F31C734D-F3DB-439E-8543-26D61DCFE75F}" type="pres">
      <dgm:prSet presAssocID="{D049ABA1-6D89-4E2B-85DF-20B60BE85841}" presName="connectorText" presStyleLbl="sibTrans2D1" presStyleIdx="5" presStyleCnt="6"/>
      <dgm:spPr/>
    </dgm:pt>
  </dgm:ptLst>
  <dgm:cxnLst>
    <dgm:cxn modelId="{8B3F0F03-0EC2-4EDA-9538-5AB96C7470F2}" type="presOf" srcId="{732DF61C-682C-4B11-A902-29841BA709BB}" destId="{AD13D5CD-EB10-481F-8F0A-017AA8319D28}" srcOrd="1" destOrd="0" presId="urn:microsoft.com/office/officeart/2005/8/layout/cycle2"/>
    <dgm:cxn modelId="{B93F9106-DADE-4501-819B-E345AD18BC30}" srcId="{3FB4623A-72C0-404B-8D92-8D8BEE3E7E0D}" destId="{B1A72B50-F9F6-4490-930F-3094732F6788}" srcOrd="5" destOrd="0" parTransId="{0A02670A-6023-469D-8FBC-5F513A4CB28A}" sibTransId="{D049ABA1-6D89-4E2B-85DF-20B60BE85841}"/>
    <dgm:cxn modelId="{0051410A-CA4D-450C-A6D6-FD5432B44E88}" type="presOf" srcId="{E4B95FE4-F1A1-4FAB-9561-BC433845D839}" destId="{7390E04E-867D-44F4-ADA0-6BC21FE39AB2}" srcOrd="1" destOrd="0" presId="urn:microsoft.com/office/officeart/2005/8/layout/cycle2"/>
    <dgm:cxn modelId="{FBB9EF0C-BEC5-4617-A250-46D8AD2F98DA}" type="presOf" srcId="{D049ABA1-6D89-4E2B-85DF-20B60BE85841}" destId="{C6E3FF09-78AA-459E-9569-A1629B427019}" srcOrd="0" destOrd="0" presId="urn:microsoft.com/office/officeart/2005/8/layout/cycle2"/>
    <dgm:cxn modelId="{9CBEC60F-BCD2-45E1-829C-C2A708C8D705}" type="presOf" srcId="{732DF61C-682C-4B11-A902-29841BA709BB}" destId="{6D9D9CB7-2AE3-4379-9EA8-806BBCCCBBC2}" srcOrd="0" destOrd="0" presId="urn:microsoft.com/office/officeart/2005/8/layout/cycle2"/>
    <dgm:cxn modelId="{B78C2831-56AF-4348-BCEE-1AABDE6F17FA}" type="presOf" srcId="{C4FDDAAA-3F81-4CC0-90CF-C1AE668FAE0E}" destId="{B7D97535-B7F8-459E-B548-1AFC327A8018}" srcOrd="1" destOrd="0" presId="urn:microsoft.com/office/officeart/2005/8/layout/cycle2"/>
    <dgm:cxn modelId="{EA10D832-86E8-4499-8A74-EA302866ADF0}" type="presOf" srcId="{FE62DB59-0B0E-4B53-A2DB-53B04385275D}" destId="{F80BB64C-1635-4143-96B0-3EF8E5EE4278}" srcOrd="0" destOrd="0" presId="urn:microsoft.com/office/officeart/2005/8/layout/cycle2"/>
    <dgm:cxn modelId="{32F0E93A-0801-4981-B583-EA2D6E55F2D2}" type="presOf" srcId="{77B7551A-C623-4766-91A9-889B0405A026}" destId="{8E491D9B-DE7B-42DE-837D-AEA1603C5D8C}" srcOrd="0" destOrd="0" presId="urn:microsoft.com/office/officeart/2005/8/layout/cycle2"/>
    <dgm:cxn modelId="{E026A362-9995-4949-87DB-8DABC1E3FCE5}" type="presOf" srcId="{0E604A18-4BBC-41E6-9125-F679EEFEC0A3}" destId="{DEF8952E-4737-443E-89C9-90394744ACF6}" srcOrd="1" destOrd="0" presId="urn:microsoft.com/office/officeart/2005/8/layout/cycle2"/>
    <dgm:cxn modelId="{3D527344-3D0D-48FE-833F-92BEED30FD74}" srcId="{3FB4623A-72C0-404B-8D92-8D8BEE3E7E0D}" destId="{813DE615-A026-4902-B121-71015E5B8F49}" srcOrd="1" destOrd="0" parTransId="{638AF78C-85AD-4291-9A4F-EEFE01FA3C67}" sibTransId="{0E604A18-4BBC-41E6-9125-F679EEFEC0A3}"/>
    <dgm:cxn modelId="{F828EB6A-0343-4DE4-8CBF-76B0D5A5A3B9}" srcId="{3FB4623A-72C0-404B-8D92-8D8BEE3E7E0D}" destId="{EBC06DC6-EF04-4FF0-A85C-199FA30C6DB7}" srcOrd="2" destOrd="0" parTransId="{C1322C48-DFEA-4BA5-974C-5B33EC6BE752}" sibTransId="{732DF61C-682C-4B11-A902-29841BA709BB}"/>
    <dgm:cxn modelId="{4C9D2D4B-3CF3-41E3-AECB-FA4E94798A8C}" type="presOf" srcId="{813DE615-A026-4902-B121-71015E5B8F49}" destId="{0831323F-E3C5-4702-B1F0-B0C4C70064BC}" srcOrd="0" destOrd="0" presId="urn:microsoft.com/office/officeart/2005/8/layout/cycle2"/>
    <dgm:cxn modelId="{5B94E94B-2796-4957-8415-10D733515159}" type="presOf" srcId="{0E604A18-4BBC-41E6-9125-F679EEFEC0A3}" destId="{D91EA44B-F843-48DC-A2F4-22BA56C8EAC5}" srcOrd="0" destOrd="0" presId="urn:microsoft.com/office/officeart/2005/8/layout/cycle2"/>
    <dgm:cxn modelId="{FB2A424C-C5B8-4223-B483-D3DEF75374DA}" type="presOf" srcId="{7F5B79C2-B330-4DF0-83E7-4D37A64F7BBF}" destId="{893B1821-2C14-4120-AE91-FE2CE8FFA28C}" srcOrd="0" destOrd="0" presId="urn:microsoft.com/office/officeart/2005/8/layout/cycle2"/>
    <dgm:cxn modelId="{5626196D-3974-47D4-8CD0-9D84150D8C12}" type="presOf" srcId="{77B7551A-C623-4766-91A9-889B0405A026}" destId="{4A310056-DB2F-40D9-9565-33B4DCC32782}" srcOrd="1" destOrd="0" presId="urn:microsoft.com/office/officeart/2005/8/layout/cycle2"/>
    <dgm:cxn modelId="{58D3794D-2278-492F-B1BA-BA8450909728}" type="presOf" srcId="{B1A72B50-F9F6-4490-930F-3094732F6788}" destId="{C7A9201D-56AC-4532-B0F7-14755009E5EC}" srcOrd="0" destOrd="0" presId="urn:microsoft.com/office/officeart/2005/8/layout/cycle2"/>
    <dgm:cxn modelId="{FCE14055-4FE7-4410-80C2-36D4BDCA6E30}" type="presOf" srcId="{3FB4623A-72C0-404B-8D92-8D8BEE3E7E0D}" destId="{BF6AA38E-E33C-4064-A72C-40A38FEF2555}" srcOrd="0" destOrd="0" presId="urn:microsoft.com/office/officeart/2005/8/layout/cycle2"/>
    <dgm:cxn modelId="{15B1A879-D47E-4CBC-9DC3-9F80899EB637}" srcId="{3FB4623A-72C0-404B-8D92-8D8BEE3E7E0D}" destId="{7F5B79C2-B330-4DF0-83E7-4D37A64F7BBF}" srcOrd="3" destOrd="0" parTransId="{A7C50829-897E-4B93-BEBA-F079DF268C4E}" sibTransId="{77B7551A-C623-4766-91A9-889B0405A026}"/>
    <dgm:cxn modelId="{75A5047A-C20B-4BB7-ABE1-501207395412}" type="presOf" srcId="{C4FDDAAA-3F81-4CC0-90CF-C1AE668FAE0E}" destId="{61EF66BB-796F-4AEB-9876-BA5FE6E58676}" srcOrd="0" destOrd="0" presId="urn:microsoft.com/office/officeart/2005/8/layout/cycle2"/>
    <dgm:cxn modelId="{FFE0D37B-2301-4CBC-8CD0-0F7D5F686B9E}" srcId="{3FB4623A-72C0-404B-8D92-8D8BEE3E7E0D}" destId="{FE62DB59-0B0E-4B53-A2DB-53B04385275D}" srcOrd="4" destOrd="0" parTransId="{228DE273-A1F7-4567-BAD6-B80AECA4E2D6}" sibTransId="{E4B95FE4-F1A1-4FAB-9561-BC433845D839}"/>
    <dgm:cxn modelId="{CAD08097-9673-48BE-B386-3D723AFF0FE4}" srcId="{3FB4623A-72C0-404B-8D92-8D8BEE3E7E0D}" destId="{DB977C42-BAF4-474E-9997-4A83177C02EB}" srcOrd="0" destOrd="0" parTransId="{F084EB4A-DF6C-41E7-B507-D2294624C6E1}" sibTransId="{C4FDDAAA-3F81-4CC0-90CF-C1AE668FAE0E}"/>
    <dgm:cxn modelId="{7C7E489B-2C13-4090-AC14-AB865A5C7464}" type="presOf" srcId="{DB977C42-BAF4-474E-9997-4A83177C02EB}" destId="{73148B6C-B09E-41B5-AA65-083EA244A933}" srcOrd="0" destOrd="0" presId="urn:microsoft.com/office/officeart/2005/8/layout/cycle2"/>
    <dgm:cxn modelId="{EADD14B0-4B1D-453A-B1ED-2C11921BDD92}" type="presOf" srcId="{E4B95FE4-F1A1-4FAB-9561-BC433845D839}" destId="{9D2A1295-ED2A-426A-93BA-19A58A29CDFC}" srcOrd="0" destOrd="0" presId="urn:microsoft.com/office/officeart/2005/8/layout/cycle2"/>
    <dgm:cxn modelId="{1B80F2B2-A192-4C1D-9B08-E8071A9ABD43}" type="presOf" srcId="{D049ABA1-6D89-4E2B-85DF-20B60BE85841}" destId="{F31C734D-F3DB-439E-8543-26D61DCFE75F}" srcOrd="1" destOrd="0" presId="urn:microsoft.com/office/officeart/2005/8/layout/cycle2"/>
    <dgm:cxn modelId="{25900FC0-BC0B-4959-A938-A65B11D5C7A1}" type="presOf" srcId="{EBC06DC6-EF04-4FF0-A85C-199FA30C6DB7}" destId="{891E04F7-7E62-4CD6-9C48-1BBC9C296040}" srcOrd="0" destOrd="0" presId="urn:microsoft.com/office/officeart/2005/8/layout/cycle2"/>
    <dgm:cxn modelId="{F798FD49-B0AD-4E9A-B5A0-A7B3B8EB9249}" type="presParOf" srcId="{BF6AA38E-E33C-4064-A72C-40A38FEF2555}" destId="{73148B6C-B09E-41B5-AA65-083EA244A933}" srcOrd="0" destOrd="0" presId="urn:microsoft.com/office/officeart/2005/8/layout/cycle2"/>
    <dgm:cxn modelId="{AE8A9149-9D9A-450F-909D-354AF84D2B86}" type="presParOf" srcId="{BF6AA38E-E33C-4064-A72C-40A38FEF2555}" destId="{61EF66BB-796F-4AEB-9876-BA5FE6E58676}" srcOrd="1" destOrd="0" presId="urn:microsoft.com/office/officeart/2005/8/layout/cycle2"/>
    <dgm:cxn modelId="{F5312CE3-9548-4BB3-BB6E-A4DFBC269A74}" type="presParOf" srcId="{61EF66BB-796F-4AEB-9876-BA5FE6E58676}" destId="{B7D97535-B7F8-459E-B548-1AFC327A8018}" srcOrd="0" destOrd="0" presId="urn:microsoft.com/office/officeart/2005/8/layout/cycle2"/>
    <dgm:cxn modelId="{1D0C2580-E1A5-4935-AB04-8C08DAE2DD89}" type="presParOf" srcId="{BF6AA38E-E33C-4064-A72C-40A38FEF2555}" destId="{0831323F-E3C5-4702-B1F0-B0C4C70064BC}" srcOrd="2" destOrd="0" presId="urn:microsoft.com/office/officeart/2005/8/layout/cycle2"/>
    <dgm:cxn modelId="{CE6F814D-E284-40C6-84EB-861F7E00E0BC}" type="presParOf" srcId="{BF6AA38E-E33C-4064-A72C-40A38FEF2555}" destId="{D91EA44B-F843-48DC-A2F4-22BA56C8EAC5}" srcOrd="3" destOrd="0" presId="urn:microsoft.com/office/officeart/2005/8/layout/cycle2"/>
    <dgm:cxn modelId="{D3ABCA07-FF26-4A27-8960-89CE858A27DA}" type="presParOf" srcId="{D91EA44B-F843-48DC-A2F4-22BA56C8EAC5}" destId="{DEF8952E-4737-443E-89C9-90394744ACF6}" srcOrd="0" destOrd="0" presId="urn:microsoft.com/office/officeart/2005/8/layout/cycle2"/>
    <dgm:cxn modelId="{C273E3ED-E432-472D-806F-6A66B23848B1}" type="presParOf" srcId="{BF6AA38E-E33C-4064-A72C-40A38FEF2555}" destId="{891E04F7-7E62-4CD6-9C48-1BBC9C296040}" srcOrd="4" destOrd="0" presId="urn:microsoft.com/office/officeart/2005/8/layout/cycle2"/>
    <dgm:cxn modelId="{BB35A9AF-AC76-4722-9A63-0ECA21A0DB17}" type="presParOf" srcId="{BF6AA38E-E33C-4064-A72C-40A38FEF2555}" destId="{6D9D9CB7-2AE3-4379-9EA8-806BBCCCBBC2}" srcOrd="5" destOrd="0" presId="urn:microsoft.com/office/officeart/2005/8/layout/cycle2"/>
    <dgm:cxn modelId="{DDAD21ED-3885-4BAE-8217-1EE5ABBA453F}" type="presParOf" srcId="{6D9D9CB7-2AE3-4379-9EA8-806BBCCCBBC2}" destId="{AD13D5CD-EB10-481F-8F0A-017AA8319D28}" srcOrd="0" destOrd="0" presId="urn:microsoft.com/office/officeart/2005/8/layout/cycle2"/>
    <dgm:cxn modelId="{C761A3C8-54EC-4512-A04B-549C0571100D}" type="presParOf" srcId="{BF6AA38E-E33C-4064-A72C-40A38FEF2555}" destId="{893B1821-2C14-4120-AE91-FE2CE8FFA28C}" srcOrd="6" destOrd="0" presId="urn:microsoft.com/office/officeart/2005/8/layout/cycle2"/>
    <dgm:cxn modelId="{0DEA6296-3921-43BE-8A17-E093700876FC}" type="presParOf" srcId="{BF6AA38E-E33C-4064-A72C-40A38FEF2555}" destId="{8E491D9B-DE7B-42DE-837D-AEA1603C5D8C}" srcOrd="7" destOrd="0" presId="urn:microsoft.com/office/officeart/2005/8/layout/cycle2"/>
    <dgm:cxn modelId="{C3BA746B-4582-4392-8397-9D1B579BAAC4}" type="presParOf" srcId="{8E491D9B-DE7B-42DE-837D-AEA1603C5D8C}" destId="{4A310056-DB2F-40D9-9565-33B4DCC32782}" srcOrd="0" destOrd="0" presId="urn:microsoft.com/office/officeart/2005/8/layout/cycle2"/>
    <dgm:cxn modelId="{6E808E09-B002-4F6B-8781-4A6BB9554211}" type="presParOf" srcId="{BF6AA38E-E33C-4064-A72C-40A38FEF2555}" destId="{F80BB64C-1635-4143-96B0-3EF8E5EE4278}" srcOrd="8" destOrd="0" presId="urn:microsoft.com/office/officeart/2005/8/layout/cycle2"/>
    <dgm:cxn modelId="{1A6AD388-0A0B-4124-B5E0-83F734A33EA2}" type="presParOf" srcId="{BF6AA38E-E33C-4064-A72C-40A38FEF2555}" destId="{9D2A1295-ED2A-426A-93BA-19A58A29CDFC}" srcOrd="9" destOrd="0" presId="urn:microsoft.com/office/officeart/2005/8/layout/cycle2"/>
    <dgm:cxn modelId="{E63F5E31-E099-4609-9EA7-0298F3159816}" type="presParOf" srcId="{9D2A1295-ED2A-426A-93BA-19A58A29CDFC}" destId="{7390E04E-867D-44F4-ADA0-6BC21FE39AB2}" srcOrd="0" destOrd="0" presId="urn:microsoft.com/office/officeart/2005/8/layout/cycle2"/>
    <dgm:cxn modelId="{1957E2F6-1B69-4EC8-9060-FAE657798813}" type="presParOf" srcId="{BF6AA38E-E33C-4064-A72C-40A38FEF2555}" destId="{C7A9201D-56AC-4532-B0F7-14755009E5EC}" srcOrd="10" destOrd="0" presId="urn:microsoft.com/office/officeart/2005/8/layout/cycle2"/>
    <dgm:cxn modelId="{F36DE6F6-992D-43FC-909E-C92B201212F7}" type="presParOf" srcId="{BF6AA38E-E33C-4064-A72C-40A38FEF2555}" destId="{C6E3FF09-78AA-459E-9569-A1629B427019}" srcOrd="11" destOrd="0" presId="urn:microsoft.com/office/officeart/2005/8/layout/cycle2"/>
    <dgm:cxn modelId="{020DA118-B51D-49CF-8C25-B564BD84736F}" type="presParOf" srcId="{C6E3FF09-78AA-459E-9569-A1629B427019}" destId="{F31C734D-F3DB-439E-8543-26D61DCFE75F}" srcOrd="0" destOrd="0" presId="urn:microsoft.com/office/officeart/2005/8/layout/cycle2"/>
  </dgm:cxnLst>
  <dgm:bg>
    <a:solidFill>
      <a:srgbClr val="00B0F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48B6C-B09E-41B5-AA65-083EA244A933}">
      <dsp:nvSpPr>
        <dsp:cNvPr id="0" name=""/>
        <dsp:cNvSpPr/>
      </dsp:nvSpPr>
      <dsp:spPr>
        <a:xfrm>
          <a:off x="3085713" y="0"/>
          <a:ext cx="813313" cy="8133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Define the Goal</a:t>
          </a:r>
        </a:p>
      </dsp:txBody>
      <dsp:txXfrm>
        <a:off x="3204820" y="119107"/>
        <a:ext cx="575099" cy="575099"/>
      </dsp:txXfrm>
    </dsp:sp>
    <dsp:sp modelId="{61EF66BB-796F-4AEB-9876-BA5FE6E58676}">
      <dsp:nvSpPr>
        <dsp:cNvPr id="0" name=""/>
        <dsp:cNvSpPr/>
      </dsp:nvSpPr>
      <dsp:spPr>
        <a:xfrm rot="1761312">
          <a:off x="3915197" y="571849"/>
          <a:ext cx="229797" cy="2744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919623" y="609850"/>
        <a:ext cx="160858" cy="164695"/>
      </dsp:txXfrm>
    </dsp:sp>
    <dsp:sp modelId="{0831323F-E3C5-4702-B1F0-B0C4C70064BC}">
      <dsp:nvSpPr>
        <dsp:cNvPr id="0" name=""/>
        <dsp:cNvSpPr/>
      </dsp:nvSpPr>
      <dsp:spPr>
        <a:xfrm>
          <a:off x="4172502" y="611255"/>
          <a:ext cx="813313" cy="8133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Gather and Manage the Data</a:t>
          </a:r>
        </a:p>
      </dsp:txBody>
      <dsp:txXfrm>
        <a:off x="4291609" y="730362"/>
        <a:ext cx="575099" cy="575099"/>
      </dsp:txXfrm>
    </dsp:sp>
    <dsp:sp modelId="{D91EA44B-F843-48DC-A2F4-22BA56C8EAC5}">
      <dsp:nvSpPr>
        <dsp:cNvPr id="0" name=""/>
        <dsp:cNvSpPr/>
      </dsp:nvSpPr>
      <dsp:spPr>
        <a:xfrm rot="5400000">
          <a:off x="4471046" y="1485188"/>
          <a:ext cx="216225" cy="2744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503480" y="1507654"/>
        <a:ext cx="151358" cy="164695"/>
      </dsp:txXfrm>
    </dsp:sp>
    <dsp:sp modelId="{891E04F7-7E62-4CD6-9C48-1BBC9C296040}">
      <dsp:nvSpPr>
        <dsp:cNvPr id="0" name=""/>
        <dsp:cNvSpPr/>
      </dsp:nvSpPr>
      <dsp:spPr>
        <a:xfrm>
          <a:off x="4172502" y="1832540"/>
          <a:ext cx="813313" cy="8133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Build the Model</a:t>
          </a:r>
        </a:p>
      </dsp:txBody>
      <dsp:txXfrm>
        <a:off x="4291609" y="1951647"/>
        <a:ext cx="575099" cy="575099"/>
      </dsp:txXfrm>
    </dsp:sp>
    <dsp:sp modelId="{6D9D9CB7-2AE3-4379-9EA8-806BBCCCBBC2}">
      <dsp:nvSpPr>
        <dsp:cNvPr id="0" name=""/>
        <dsp:cNvSpPr/>
      </dsp:nvSpPr>
      <dsp:spPr>
        <a:xfrm rot="9000000">
          <a:off x="3947513" y="2404212"/>
          <a:ext cx="216225" cy="2744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4008035" y="2442894"/>
        <a:ext cx="151358" cy="164695"/>
      </dsp:txXfrm>
    </dsp:sp>
    <dsp:sp modelId="{893B1821-2C14-4120-AE91-FE2CE8FFA28C}">
      <dsp:nvSpPr>
        <dsp:cNvPr id="0" name=""/>
        <dsp:cNvSpPr/>
      </dsp:nvSpPr>
      <dsp:spPr>
        <a:xfrm>
          <a:off x="3114837" y="2443183"/>
          <a:ext cx="813313" cy="8133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Evaluate and Critique the Model</a:t>
          </a:r>
        </a:p>
      </dsp:txBody>
      <dsp:txXfrm>
        <a:off x="3233944" y="2562290"/>
        <a:ext cx="575099" cy="575099"/>
      </dsp:txXfrm>
    </dsp:sp>
    <dsp:sp modelId="{8E491D9B-DE7B-42DE-837D-AEA1603C5D8C}">
      <dsp:nvSpPr>
        <dsp:cNvPr id="0" name=""/>
        <dsp:cNvSpPr/>
      </dsp:nvSpPr>
      <dsp:spPr>
        <a:xfrm rot="12600000">
          <a:off x="2889849" y="2410332"/>
          <a:ext cx="216225" cy="2744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950371" y="2481448"/>
        <a:ext cx="151358" cy="164695"/>
      </dsp:txXfrm>
    </dsp:sp>
    <dsp:sp modelId="{F80BB64C-1635-4143-96B0-3EF8E5EE4278}">
      <dsp:nvSpPr>
        <dsp:cNvPr id="0" name=""/>
        <dsp:cNvSpPr/>
      </dsp:nvSpPr>
      <dsp:spPr>
        <a:xfrm>
          <a:off x="2057173" y="1832540"/>
          <a:ext cx="813313" cy="8133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Present Results</a:t>
          </a:r>
        </a:p>
      </dsp:txBody>
      <dsp:txXfrm>
        <a:off x="2176280" y="1951647"/>
        <a:ext cx="575099" cy="575099"/>
      </dsp:txXfrm>
    </dsp:sp>
    <dsp:sp modelId="{9D2A1295-ED2A-426A-93BA-19A58A29CDFC}">
      <dsp:nvSpPr>
        <dsp:cNvPr id="0" name=""/>
        <dsp:cNvSpPr/>
      </dsp:nvSpPr>
      <dsp:spPr>
        <a:xfrm rot="16200000">
          <a:off x="2355717" y="1497427"/>
          <a:ext cx="216225" cy="2744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388151" y="1584760"/>
        <a:ext cx="151358" cy="164695"/>
      </dsp:txXfrm>
    </dsp:sp>
    <dsp:sp modelId="{C7A9201D-56AC-4532-B0F7-14755009E5EC}">
      <dsp:nvSpPr>
        <dsp:cNvPr id="0" name=""/>
        <dsp:cNvSpPr/>
      </dsp:nvSpPr>
      <dsp:spPr>
        <a:xfrm>
          <a:off x="2057173" y="611255"/>
          <a:ext cx="813313" cy="8133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Deploy model</a:t>
          </a:r>
        </a:p>
      </dsp:txBody>
      <dsp:txXfrm>
        <a:off x="2176280" y="730362"/>
        <a:ext cx="575099" cy="575099"/>
      </dsp:txXfrm>
    </dsp:sp>
    <dsp:sp modelId="{C6E3FF09-78AA-459E-9569-A1629B427019}">
      <dsp:nvSpPr>
        <dsp:cNvPr id="0" name=""/>
        <dsp:cNvSpPr/>
      </dsp:nvSpPr>
      <dsp:spPr>
        <a:xfrm rot="19756634">
          <a:off x="2871624" y="577974"/>
          <a:ext cx="203069" cy="2744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875899" y="648435"/>
        <a:ext cx="142148" cy="16469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Credit One Loan Model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A framework for constructing a Loan default model</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619B-CA37-407E-905A-DD461A784D0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3B794B2-9A87-4F01-BB49-C0B74E3E3C59}"/>
              </a:ext>
            </a:extLst>
          </p:cNvPr>
          <p:cNvSpPr>
            <a:spLocks noGrp="1"/>
          </p:cNvSpPr>
          <p:nvPr>
            <p:ph idx="1"/>
          </p:nvPr>
        </p:nvSpPr>
        <p:spPr>
          <a:xfrm>
            <a:off x="1097280" y="2843868"/>
            <a:ext cx="10058400" cy="3025224"/>
          </a:xfrm>
        </p:spPr>
        <p:txBody>
          <a:bodyPr/>
          <a:lstStyle/>
          <a:p>
            <a:r>
              <a:rPr lang="en-US" dirty="0"/>
              <a:t>The goal of this project is to identify which customers should be allotted loans based on specific criteria that are potential indicators for successful loan paybacks. In order to accomplish this, we will be looking at data to match candidates that match strongly against what we deem as capable indicators within the data sets. </a:t>
            </a:r>
          </a:p>
        </p:txBody>
      </p:sp>
    </p:spTree>
    <p:extLst>
      <p:ext uri="{BB962C8B-B14F-4D97-AF65-F5344CB8AC3E}">
        <p14:creationId xmlns:p14="http://schemas.microsoft.com/office/powerpoint/2010/main" val="164215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4AA9-D1E7-40C7-B2D4-4C643AE32FB7}"/>
              </a:ext>
            </a:extLst>
          </p:cNvPr>
          <p:cNvSpPr>
            <a:spLocks noGrp="1"/>
          </p:cNvSpPr>
          <p:nvPr>
            <p:ph type="title"/>
          </p:nvPr>
        </p:nvSpPr>
        <p:spPr/>
        <p:txBody>
          <a:bodyPr/>
          <a:lstStyle/>
          <a:p>
            <a:r>
              <a:rPr lang="en-US" dirty="0"/>
              <a:t>Data Framework and reasons for proposition</a:t>
            </a:r>
          </a:p>
        </p:txBody>
      </p:sp>
      <p:sp>
        <p:nvSpPr>
          <p:cNvPr id="16" name="TextBox 15">
            <a:extLst>
              <a:ext uri="{FF2B5EF4-FFF2-40B4-BE49-F238E27FC236}">
                <a16:creationId xmlns:a16="http://schemas.microsoft.com/office/drawing/2014/main" id="{C3E7E33A-D39A-4500-8FD8-26B5B20EF529}"/>
              </a:ext>
            </a:extLst>
          </p:cNvPr>
          <p:cNvSpPr txBox="1"/>
          <p:nvPr/>
        </p:nvSpPr>
        <p:spPr>
          <a:xfrm>
            <a:off x="1193533" y="2136808"/>
            <a:ext cx="9962147" cy="4062651"/>
          </a:xfrm>
          <a:prstGeom prst="rect">
            <a:avLst/>
          </a:prstGeom>
          <a:noFill/>
        </p:spPr>
        <p:txBody>
          <a:bodyPr wrap="square" rtlCol="0">
            <a:spAutoFit/>
          </a:bodyPr>
          <a:lstStyle/>
          <a:p>
            <a:r>
              <a:rPr lang="en-US" sz="1600" dirty="0"/>
              <a:t>In order to develop a predictive model for the client, I suggest employing a methodology that is iterative between the stakeholders and data scientists building the model. A process that will break up the project lifecycle into distinct stages. However the boundaries between these stages will be fluid, and the activities of one stage might overlap others; this will therefore allow us to loop back and forth between two or more distinct stages to check the work of the model and whether or not the developing model will give us the most accurate prediction of loan defaults. Below is a suggestion of the distinct stages that I believe will ensure a proper model configuration lifecycle.</a:t>
            </a:r>
          </a:p>
          <a:p>
            <a:endParaRPr lang="en-US" sz="1600" dirty="0"/>
          </a:p>
          <a:p>
            <a:pPr marL="342900" indent="-342900">
              <a:buAutoNum type="arabicPeriod"/>
            </a:pPr>
            <a:r>
              <a:rPr lang="en-US" sz="1600" dirty="0"/>
              <a:t>Define the Goal</a:t>
            </a:r>
          </a:p>
          <a:p>
            <a:pPr marL="342900" indent="-342900">
              <a:buAutoNum type="arabicPeriod"/>
            </a:pPr>
            <a:r>
              <a:rPr lang="en-US" sz="1600" dirty="0"/>
              <a:t>Collect and manage the data</a:t>
            </a:r>
          </a:p>
          <a:p>
            <a:pPr marL="342900" indent="-342900">
              <a:buAutoNum type="arabicPeriod"/>
            </a:pPr>
            <a:r>
              <a:rPr lang="en-US" sz="1600" dirty="0"/>
              <a:t>Build the model</a:t>
            </a:r>
          </a:p>
          <a:p>
            <a:pPr marL="342900" indent="-342900">
              <a:buAutoNum type="arabicPeriod"/>
            </a:pPr>
            <a:r>
              <a:rPr lang="en-US" sz="1600" dirty="0"/>
              <a:t>Evaluate and Critique the model</a:t>
            </a:r>
          </a:p>
          <a:p>
            <a:pPr marL="342900" indent="-342900">
              <a:buAutoNum type="arabicPeriod"/>
            </a:pPr>
            <a:r>
              <a:rPr lang="en-US" sz="1600" dirty="0"/>
              <a:t>Present results and document</a:t>
            </a:r>
          </a:p>
          <a:p>
            <a:pPr marL="342900" indent="-342900">
              <a:buAutoNum type="arabicPeriod"/>
            </a:pPr>
            <a:r>
              <a:rPr lang="en-US" sz="1600" dirty="0"/>
              <a:t>Deploy and maintain the model</a:t>
            </a:r>
          </a:p>
          <a:p>
            <a:pPr marL="342900" indent="-342900">
              <a:buAutoNum type="arabicPeriod"/>
            </a:pPr>
            <a:endParaRPr lang="en-US" sz="1600" dirty="0"/>
          </a:p>
          <a:p>
            <a:endParaRPr lang="en-US" dirty="0"/>
          </a:p>
        </p:txBody>
      </p:sp>
    </p:spTree>
    <p:extLst>
      <p:ext uri="{BB962C8B-B14F-4D97-AF65-F5344CB8AC3E}">
        <p14:creationId xmlns:p14="http://schemas.microsoft.com/office/powerpoint/2010/main" val="1483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C9C5-D787-4113-A0D6-E94C4D315DCF}"/>
              </a:ext>
            </a:extLst>
          </p:cNvPr>
          <p:cNvSpPr>
            <a:spLocks noGrp="1"/>
          </p:cNvSpPr>
          <p:nvPr>
            <p:ph type="title" idx="4294967295"/>
          </p:nvPr>
        </p:nvSpPr>
        <p:spPr>
          <a:xfrm>
            <a:off x="1417608" y="655399"/>
            <a:ext cx="10058400" cy="1449387"/>
          </a:xfrm>
        </p:spPr>
        <p:txBody>
          <a:bodyPr>
            <a:normAutofit fontScale="90000"/>
          </a:bodyPr>
          <a:lstStyle/>
          <a:p>
            <a:r>
              <a:rPr lang="en-US" dirty="0"/>
              <a:t>Descriptions and location of related data sources</a:t>
            </a:r>
            <a:br>
              <a:rPr lang="en-US" dirty="0"/>
            </a:br>
            <a:endParaRPr lang="en-US" dirty="0"/>
          </a:p>
        </p:txBody>
      </p:sp>
      <p:sp>
        <p:nvSpPr>
          <p:cNvPr id="3" name="TextBox 2">
            <a:extLst>
              <a:ext uri="{FF2B5EF4-FFF2-40B4-BE49-F238E27FC236}">
                <a16:creationId xmlns:a16="http://schemas.microsoft.com/office/drawing/2014/main" id="{29FCCED0-1F84-467C-9E9B-C0DA1354B1AA}"/>
              </a:ext>
            </a:extLst>
          </p:cNvPr>
          <p:cNvSpPr txBox="1"/>
          <p:nvPr/>
        </p:nvSpPr>
        <p:spPr>
          <a:xfrm>
            <a:off x="1725283" y="2104785"/>
            <a:ext cx="8971472" cy="1477328"/>
          </a:xfrm>
          <a:prstGeom prst="rect">
            <a:avLst/>
          </a:prstGeom>
          <a:noFill/>
        </p:spPr>
        <p:txBody>
          <a:bodyPr wrap="square" rtlCol="0">
            <a:spAutoFit/>
          </a:bodyPr>
          <a:lstStyle/>
          <a:p>
            <a:r>
              <a:rPr lang="en-US" dirty="0"/>
              <a:t>The data being utilized for the tasks of determining loan defaults is coming  directly from a database that holds Credit One’s customer loan information. Information ranging from education, bill amounts, as well as payment history, will help us in building a predictive model to better understand circumstances that may contribute to the default of a loan by a loanee.</a:t>
            </a:r>
          </a:p>
        </p:txBody>
      </p:sp>
    </p:spTree>
    <p:extLst>
      <p:ext uri="{BB962C8B-B14F-4D97-AF65-F5344CB8AC3E}">
        <p14:creationId xmlns:p14="http://schemas.microsoft.com/office/powerpoint/2010/main" val="412376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4FEE-1626-4988-8668-23A1CD7EBA70}"/>
              </a:ext>
            </a:extLst>
          </p:cNvPr>
          <p:cNvSpPr>
            <a:spLocks noGrp="1"/>
          </p:cNvSpPr>
          <p:nvPr>
            <p:ph type="title"/>
          </p:nvPr>
        </p:nvSpPr>
        <p:spPr>
          <a:xfrm>
            <a:off x="1066800" y="905728"/>
            <a:ext cx="10058400" cy="1450757"/>
          </a:xfrm>
        </p:spPr>
        <p:txBody>
          <a:bodyPr>
            <a:normAutofit fontScale="90000"/>
          </a:bodyPr>
          <a:lstStyle/>
          <a:p>
            <a:r>
              <a:rPr lang="en-US" dirty="0"/>
              <a:t>An explanation of how you will manage the data for the project</a:t>
            </a:r>
            <a:br>
              <a:rPr lang="en-US" dirty="0"/>
            </a:br>
            <a:endParaRPr lang="en-US" dirty="0"/>
          </a:p>
        </p:txBody>
      </p:sp>
      <p:sp>
        <p:nvSpPr>
          <p:cNvPr id="3" name="TextBox 2">
            <a:extLst>
              <a:ext uri="{FF2B5EF4-FFF2-40B4-BE49-F238E27FC236}">
                <a16:creationId xmlns:a16="http://schemas.microsoft.com/office/drawing/2014/main" id="{F85E939F-3F07-4DFD-A5FF-3BA49FCDA5CE}"/>
              </a:ext>
            </a:extLst>
          </p:cNvPr>
          <p:cNvSpPr txBox="1"/>
          <p:nvPr/>
        </p:nvSpPr>
        <p:spPr>
          <a:xfrm>
            <a:off x="1222408" y="2261936"/>
            <a:ext cx="9902792" cy="1477328"/>
          </a:xfrm>
          <a:prstGeom prst="rect">
            <a:avLst/>
          </a:prstGeom>
          <a:noFill/>
        </p:spPr>
        <p:txBody>
          <a:bodyPr wrap="square" rtlCol="0">
            <a:spAutoFit/>
          </a:bodyPr>
          <a:lstStyle/>
          <a:p>
            <a:r>
              <a:rPr lang="en-US" dirty="0"/>
              <a:t>In order to manage the data supplied by Credit One, I will first clean the data by repairing any sort of data errors and also transform the bits of supplied information to better suit the predictive outcomes of the model that is to be built. This approach will ultimately allow me to attain better accuracy in loan default potential by not having data duplicates and furnishing my model with transformed numerical data.</a:t>
            </a:r>
          </a:p>
        </p:txBody>
      </p:sp>
    </p:spTree>
    <p:extLst>
      <p:ext uri="{BB962C8B-B14F-4D97-AF65-F5344CB8AC3E}">
        <p14:creationId xmlns:p14="http://schemas.microsoft.com/office/powerpoint/2010/main" val="372823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0D6A-0F6C-4C58-8346-1BFEA8731CF4}"/>
              </a:ext>
            </a:extLst>
          </p:cNvPr>
          <p:cNvSpPr>
            <a:spLocks noGrp="1"/>
          </p:cNvSpPr>
          <p:nvPr>
            <p:ph type="title"/>
          </p:nvPr>
        </p:nvSpPr>
        <p:spPr>
          <a:xfrm>
            <a:off x="1144905" y="905728"/>
            <a:ext cx="10058400" cy="1450757"/>
          </a:xfrm>
        </p:spPr>
        <p:txBody>
          <a:bodyPr>
            <a:normAutofit/>
          </a:bodyPr>
          <a:lstStyle/>
          <a:p>
            <a:r>
              <a:rPr lang="en-US" dirty="0"/>
              <a:t>Known issues with the data</a:t>
            </a:r>
            <a:br>
              <a:rPr lang="en-US" dirty="0"/>
            </a:br>
            <a:endParaRPr lang="en-US" dirty="0"/>
          </a:p>
        </p:txBody>
      </p:sp>
      <p:sp>
        <p:nvSpPr>
          <p:cNvPr id="3" name="TextBox 2">
            <a:extLst>
              <a:ext uri="{FF2B5EF4-FFF2-40B4-BE49-F238E27FC236}">
                <a16:creationId xmlns:a16="http://schemas.microsoft.com/office/drawing/2014/main" id="{FE1E59D8-31E3-4A93-961F-896364A3D04C}"/>
              </a:ext>
            </a:extLst>
          </p:cNvPr>
          <p:cNvSpPr txBox="1"/>
          <p:nvPr/>
        </p:nvSpPr>
        <p:spPr>
          <a:xfrm>
            <a:off x="1144905" y="2107933"/>
            <a:ext cx="10058400" cy="1754326"/>
          </a:xfrm>
          <a:prstGeom prst="rect">
            <a:avLst/>
          </a:prstGeom>
          <a:noFill/>
        </p:spPr>
        <p:txBody>
          <a:bodyPr wrap="square" rtlCol="0">
            <a:spAutoFit/>
          </a:bodyPr>
          <a:lstStyle/>
          <a:p>
            <a:r>
              <a:rPr lang="en-US" dirty="0"/>
              <a:t>After a quick initial analysis of the data, some issues have been identified that will have an overall outcome of the quality of data presented for consideration. Issues such as data duplicates, and non-numerical data are examples of some issues that were encountered during initial review of the data set. Proper cleaning and organization of the data, is therefore key to making sure that the data is optimally conditioned for model configuration. This will give us the best chance of making the most accurate predictions for loan defaults.</a:t>
            </a:r>
          </a:p>
        </p:txBody>
      </p:sp>
      <p:sp>
        <p:nvSpPr>
          <p:cNvPr id="4" name="TextBox 3">
            <a:extLst>
              <a:ext uri="{FF2B5EF4-FFF2-40B4-BE49-F238E27FC236}">
                <a16:creationId xmlns:a16="http://schemas.microsoft.com/office/drawing/2014/main" id="{3F8C3767-9AC3-4039-8C68-9BD5106907AD}"/>
              </a:ext>
            </a:extLst>
          </p:cNvPr>
          <p:cNvSpPr txBox="1"/>
          <p:nvPr/>
        </p:nvSpPr>
        <p:spPr>
          <a:xfrm>
            <a:off x="1144905" y="4235569"/>
            <a:ext cx="6193766" cy="923330"/>
          </a:xfrm>
          <a:prstGeom prst="rect">
            <a:avLst/>
          </a:prstGeom>
          <a:noFill/>
        </p:spPr>
        <p:txBody>
          <a:bodyPr wrap="square" rtlCol="0">
            <a:spAutoFit/>
          </a:bodyPr>
          <a:lstStyle/>
          <a:p>
            <a:r>
              <a:rPr lang="en-US" b="1" u="sng" dirty="0"/>
              <a:t>Issues at a glance:</a:t>
            </a:r>
          </a:p>
          <a:p>
            <a:pPr marL="285750" indent="-285750">
              <a:buFont typeface="Arial" panose="020B0604020202020204" pitchFamily="34" charset="0"/>
              <a:buChar char="•"/>
            </a:pPr>
            <a:r>
              <a:rPr lang="en-US" dirty="0"/>
              <a:t>Data Duplicates</a:t>
            </a:r>
          </a:p>
          <a:p>
            <a:pPr marL="285750" indent="-285750">
              <a:buFont typeface="Arial" panose="020B0604020202020204" pitchFamily="34" charset="0"/>
              <a:buChar char="•"/>
            </a:pPr>
            <a:r>
              <a:rPr lang="en-US" dirty="0"/>
              <a:t>Non-numerical Data</a:t>
            </a:r>
          </a:p>
        </p:txBody>
      </p:sp>
    </p:spTree>
    <p:extLst>
      <p:ext uri="{BB962C8B-B14F-4D97-AF65-F5344CB8AC3E}">
        <p14:creationId xmlns:p14="http://schemas.microsoft.com/office/powerpoint/2010/main" val="51307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C3EE-A5A1-43F5-8ADB-1ADA079E8DA7}"/>
              </a:ext>
            </a:extLst>
          </p:cNvPr>
          <p:cNvSpPr>
            <a:spLocks noGrp="1"/>
          </p:cNvSpPr>
          <p:nvPr>
            <p:ph type="title"/>
          </p:nvPr>
        </p:nvSpPr>
        <p:spPr>
          <a:xfrm>
            <a:off x="1066800" y="372328"/>
            <a:ext cx="10058400" cy="1450757"/>
          </a:xfrm>
        </p:spPr>
        <p:txBody>
          <a:bodyPr>
            <a:normAutofit/>
          </a:bodyPr>
          <a:lstStyle/>
          <a:p>
            <a:r>
              <a:rPr lang="en-US" dirty="0"/>
              <a:t>Flowchart visualizing the detailed process</a:t>
            </a:r>
          </a:p>
        </p:txBody>
      </p:sp>
      <p:sp>
        <p:nvSpPr>
          <p:cNvPr id="3" name="TextBox 2">
            <a:extLst>
              <a:ext uri="{FF2B5EF4-FFF2-40B4-BE49-F238E27FC236}">
                <a16:creationId xmlns:a16="http://schemas.microsoft.com/office/drawing/2014/main" id="{7DC5D768-6CBF-48D2-B1F0-0EAF60219E48}"/>
              </a:ext>
            </a:extLst>
          </p:cNvPr>
          <p:cNvSpPr txBox="1"/>
          <p:nvPr/>
        </p:nvSpPr>
        <p:spPr>
          <a:xfrm>
            <a:off x="1222408" y="2117558"/>
            <a:ext cx="9902792" cy="600164"/>
          </a:xfrm>
          <a:prstGeom prst="rect">
            <a:avLst/>
          </a:prstGeom>
          <a:noFill/>
        </p:spPr>
        <p:txBody>
          <a:bodyPr wrap="square" rtlCol="0">
            <a:spAutoFit/>
          </a:bodyPr>
          <a:lstStyle/>
          <a:p>
            <a:r>
              <a:rPr lang="en-US" sz="1100" dirty="0"/>
              <a:t>The process that will be followed to achieve the company’s goals will be as follows according to the visualization below. By first addressing concerns and wanted outcomes via stakeholder consultation, we can determine concrete goals that will identify adequate resolution(s) throughout the lifecycle of the project. This process allows for not only the assurance of a solid beginning, but likewise, an ending that will result in the deployment of a model that’s goals were concretely identified. </a:t>
            </a:r>
          </a:p>
        </p:txBody>
      </p:sp>
      <p:graphicFrame>
        <p:nvGraphicFramePr>
          <p:cNvPr id="12" name="Diagram 11">
            <a:extLst>
              <a:ext uri="{FF2B5EF4-FFF2-40B4-BE49-F238E27FC236}">
                <a16:creationId xmlns:a16="http://schemas.microsoft.com/office/drawing/2014/main" id="{C8AF86EF-FF84-45E3-82B0-5D90287B91BE}"/>
              </a:ext>
            </a:extLst>
          </p:cNvPr>
          <p:cNvGraphicFramePr/>
          <p:nvPr>
            <p:extLst>
              <p:ext uri="{D42A27DB-BD31-4B8C-83A1-F6EECF244321}">
                <p14:modId xmlns:p14="http://schemas.microsoft.com/office/powerpoint/2010/main" val="4243722925"/>
              </p:ext>
            </p:extLst>
          </p:nvPr>
        </p:nvGraphicFramePr>
        <p:xfrm>
          <a:off x="2032000" y="2881223"/>
          <a:ext cx="7042989" cy="3257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95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BAB4-064A-40A4-AE1C-DDE80D857A60}"/>
              </a:ext>
            </a:extLst>
          </p:cNvPr>
          <p:cNvSpPr>
            <a:spLocks noGrp="1"/>
          </p:cNvSpPr>
          <p:nvPr>
            <p:ph type="title"/>
          </p:nvPr>
        </p:nvSpPr>
        <p:spPr>
          <a:xfrm>
            <a:off x="1066800" y="286603"/>
            <a:ext cx="10058400" cy="1450757"/>
          </a:xfrm>
        </p:spPr>
        <p:txBody>
          <a:bodyPr/>
          <a:lstStyle/>
          <a:p>
            <a:r>
              <a:rPr lang="en-US" dirty="0"/>
              <a:t>Initial insights to the data</a:t>
            </a:r>
          </a:p>
        </p:txBody>
      </p:sp>
      <p:sp>
        <p:nvSpPr>
          <p:cNvPr id="3" name="TextBox 2">
            <a:extLst>
              <a:ext uri="{FF2B5EF4-FFF2-40B4-BE49-F238E27FC236}">
                <a16:creationId xmlns:a16="http://schemas.microsoft.com/office/drawing/2014/main" id="{79B2E9A4-7F79-4DFA-B739-FD7A63361B22}"/>
              </a:ext>
            </a:extLst>
          </p:cNvPr>
          <p:cNvSpPr txBox="1"/>
          <p:nvPr/>
        </p:nvSpPr>
        <p:spPr>
          <a:xfrm>
            <a:off x="1212783" y="2098307"/>
            <a:ext cx="9912417" cy="2031325"/>
          </a:xfrm>
          <a:prstGeom prst="rect">
            <a:avLst/>
          </a:prstGeom>
          <a:noFill/>
        </p:spPr>
        <p:txBody>
          <a:bodyPr wrap="square" rtlCol="0">
            <a:spAutoFit/>
          </a:bodyPr>
          <a:lstStyle/>
          <a:p>
            <a:r>
              <a:rPr lang="en-US" dirty="0"/>
              <a:t>Initial insights to the data show that there is a multitude of variables that will contribute to the construction of the predictive model. However, that is not to say that every bit of information supplied will be effective in building said model. Therefore, we assume for now that the data that we have will be adequate for the building of an “adequate” model. Until I am able to clean and manipulate that data, will I have a better understanding of what we actually have, and what we might need to continue to build a better more accurate model. More information will surface as I continue to analyze the data and continually report to the stakeholders for briefings.</a:t>
            </a:r>
          </a:p>
        </p:txBody>
      </p:sp>
    </p:spTree>
    <p:extLst>
      <p:ext uri="{BB962C8B-B14F-4D97-AF65-F5344CB8AC3E}">
        <p14:creationId xmlns:p14="http://schemas.microsoft.com/office/powerpoint/2010/main" val="1019006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{F88DFDAD-BF6E-46BE-9BB4-894652CE11E1}tf56160789_win32</Template>
  <TotalTime>9881</TotalTime>
  <Words>736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Credit One Loan Model</vt:lpstr>
      <vt:lpstr>Goals</vt:lpstr>
      <vt:lpstr>Data Framework and reasons for proposition</vt:lpstr>
      <vt:lpstr>Descriptions and location of related data sources </vt:lpstr>
      <vt:lpstr>An explanation of how you will manage the data for the project </vt:lpstr>
      <vt:lpstr>Known issues with the data </vt:lpstr>
      <vt:lpstr>Flowchart visualizing the detailed process</vt:lpstr>
      <vt:lpstr>Initial insights to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Roxanna Chapa</dc:creator>
  <cp:lastModifiedBy>Roxanna Chapa</cp:lastModifiedBy>
  <cp:revision>38</cp:revision>
  <dcterms:created xsi:type="dcterms:W3CDTF">2020-12-14T16:13:16Z</dcterms:created>
  <dcterms:modified xsi:type="dcterms:W3CDTF">2021-01-02T21:32:50Z</dcterms:modified>
</cp:coreProperties>
</file>