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6" r:id="rId9"/>
    <p:sldId id="267" r:id="rId10"/>
    <p:sldId id="265" r:id="rId11"/>
    <p:sldId id="269" r:id="rId12"/>
    <p:sldId id="270" r:id="rId13"/>
    <p:sldId id="259" r:id="rId14"/>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25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88" autoAdjust="0"/>
    <p:restoredTop sz="94660"/>
  </p:normalViewPr>
  <p:slideViewPr>
    <p:cSldViewPr snapToGrid="0" showGuides="1">
      <p:cViewPr>
        <p:scale>
          <a:sx n="75" d="100"/>
          <a:sy n="75" d="100"/>
        </p:scale>
        <p:origin x="378" y="4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F55F-4DAD-428E-9276-F400E60C7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824B4B-4CB3-4A74-AC11-95DF3BBBE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0200EA-BC5C-45E0-A8C1-8414CF8C3622}"/>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5" name="Footer Placeholder 4">
            <a:extLst>
              <a:ext uri="{FF2B5EF4-FFF2-40B4-BE49-F238E27FC236}">
                <a16:creationId xmlns:a16="http://schemas.microsoft.com/office/drawing/2014/main" id="{54019A7F-86BA-4E03-AAE1-AB8C4A5210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296DC-1F85-4DA5-BAFE-A1F2287846A0}"/>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206681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ACC6-2CF9-4973-BF53-DEAABA3D5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80656-DDAE-4B90-AA90-575F7B79B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12F73-375A-45EF-B021-042828DF43DA}"/>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5" name="Footer Placeholder 4">
            <a:extLst>
              <a:ext uri="{FF2B5EF4-FFF2-40B4-BE49-F238E27FC236}">
                <a16:creationId xmlns:a16="http://schemas.microsoft.com/office/drawing/2014/main" id="{1B3C06B4-A34D-4447-8F23-99A220C3A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FDF72-765F-4880-8B39-3DC8B180330E}"/>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255338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AB3236-72AE-4ABA-8450-2A42BAE36B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F3CD35-A1D4-4D16-AA77-BFE96C6678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20FF-D8D8-451C-BC18-1DB82252AE7C}"/>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5" name="Footer Placeholder 4">
            <a:extLst>
              <a:ext uri="{FF2B5EF4-FFF2-40B4-BE49-F238E27FC236}">
                <a16:creationId xmlns:a16="http://schemas.microsoft.com/office/drawing/2014/main" id="{0A0E54A2-7BD5-4536-9D5A-AC2D94D59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BBB4D-5BBF-4C03-B546-9DCB3BF2F07F}"/>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331193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91AD-FCE9-4673-98F2-9BF7140CA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02AEC7-705E-4452-BE94-9C2A46A0F7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334C6-C00D-4997-A5A0-B5D3E65D7DC2}"/>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5" name="Footer Placeholder 4">
            <a:extLst>
              <a:ext uri="{FF2B5EF4-FFF2-40B4-BE49-F238E27FC236}">
                <a16:creationId xmlns:a16="http://schemas.microsoft.com/office/drawing/2014/main" id="{3530E3B7-8C6E-4CE9-9ECF-879A5679B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F92F1-085C-4BFF-BCDE-6C6D6E675E4E}"/>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11349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8BC6-B28F-4525-A592-05E5F77FC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A90914-B01B-4F5D-8782-8D084F4FE9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B888D-3F04-42EE-814D-4F624949E820}"/>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5" name="Footer Placeholder 4">
            <a:extLst>
              <a:ext uri="{FF2B5EF4-FFF2-40B4-BE49-F238E27FC236}">
                <a16:creationId xmlns:a16="http://schemas.microsoft.com/office/drawing/2014/main" id="{24B6F6A3-1793-4DBC-81D9-3B0981844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EA348-FF60-46B9-BD84-5E91D15FCC60}"/>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152547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B6B6-98A6-4B87-B112-A7E93FF065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87F808-06F8-4B5E-B665-A7898D805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892C5-EA9E-4CE3-B0E9-AAF7753A7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53C98-2E10-4B1D-91D0-2E5A5A36C654}"/>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6" name="Footer Placeholder 5">
            <a:extLst>
              <a:ext uri="{FF2B5EF4-FFF2-40B4-BE49-F238E27FC236}">
                <a16:creationId xmlns:a16="http://schemas.microsoft.com/office/drawing/2014/main" id="{492550BA-4A5F-4C7E-84E4-D2416976E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39A676-3A8A-47BF-818D-EAE4D2890E2E}"/>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32282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AF31F-5C6F-478B-A251-FA63818BAC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D11BE2-8DA0-4544-86CE-81A0A2569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1659E-2F36-40BE-B708-A57D49F3AF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01431-9293-4B98-9BD6-CB3722ADBC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6B201E-9AAE-4F37-A35C-140D290215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C9EFDB-B34A-4A95-B523-A009E7BA3334}"/>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8" name="Footer Placeholder 7">
            <a:extLst>
              <a:ext uri="{FF2B5EF4-FFF2-40B4-BE49-F238E27FC236}">
                <a16:creationId xmlns:a16="http://schemas.microsoft.com/office/drawing/2014/main" id="{2E2BC756-11DD-44F1-886A-85FE2167E4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423F6-3B6A-461E-853B-BFCF3BB3D36D}"/>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37196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6A43-AEB4-42F3-A1E0-7E5885259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A5A46C-D8D0-41CB-AB22-3E09EA7F78DD}"/>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4" name="Footer Placeholder 3">
            <a:extLst>
              <a:ext uri="{FF2B5EF4-FFF2-40B4-BE49-F238E27FC236}">
                <a16:creationId xmlns:a16="http://schemas.microsoft.com/office/drawing/2014/main" id="{0D6FCF67-559F-4F8E-9498-4B56D421DD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EF68F9-CE58-41E8-97FD-F848CC5BDC87}"/>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3673429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CD29DC-9C97-40AE-8D15-2CC05059B7C5}"/>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3" name="Footer Placeholder 2">
            <a:extLst>
              <a:ext uri="{FF2B5EF4-FFF2-40B4-BE49-F238E27FC236}">
                <a16:creationId xmlns:a16="http://schemas.microsoft.com/office/drawing/2014/main" id="{CA9FBDC1-EC9C-4231-871C-CD093BC4C4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C45EB2-0BB5-4242-ACEE-02FE25054D9A}"/>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2226765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63F3-83C7-4B23-85DA-D3A077509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896D4F-24C6-4024-AFEF-4B2A5CFC7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5F3503-D775-45F2-B9FC-EB5F5493D0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AFB16-C973-435E-A843-0D734DC27257}"/>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6" name="Footer Placeholder 5">
            <a:extLst>
              <a:ext uri="{FF2B5EF4-FFF2-40B4-BE49-F238E27FC236}">
                <a16:creationId xmlns:a16="http://schemas.microsoft.com/office/drawing/2014/main" id="{A2EA0923-1A0E-49C7-A6A0-580FAE3D1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ADFE18-43F9-4DE4-998D-A403179F84C0}"/>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1731645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5B8B-42BC-45D7-BC10-AFEAABA9E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65A7DA-551B-44E3-BD82-AFD00F891A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FB54-C743-4029-A670-173B06CD7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8134B-8397-41C8-BC0A-D5ADC2E5F1D2}"/>
              </a:ext>
            </a:extLst>
          </p:cNvPr>
          <p:cNvSpPr>
            <a:spLocks noGrp="1"/>
          </p:cNvSpPr>
          <p:nvPr>
            <p:ph type="dt" sz="half" idx="10"/>
          </p:nvPr>
        </p:nvSpPr>
        <p:spPr/>
        <p:txBody>
          <a:bodyPr/>
          <a:lstStyle/>
          <a:p>
            <a:fld id="{5407846C-FE4C-466F-AE43-87FCAC98F076}" type="datetimeFigureOut">
              <a:rPr lang="en-US" smtClean="0"/>
              <a:t>3/19/2021</a:t>
            </a:fld>
            <a:endParaRPr lang="en-US"/>
          </a:p>
        </p:txBody>
      </p:sp>
      <p:sp>
        <p:nvSpPr>
          <p:cNvPr id="6" name="Footer Placeholder 5">
            <a:extLst>
              <a:ext uri="{FF2B5EF4-FFF2-40B4-BE49-F238E27FC236}">
                <a16:creationId xmlns:a16="http://schemas.microsoft.com/office/drawing/2014/main" id="{0C5A2F33-8A04-4F49-BBE0-BB7AD480C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063B6-EF8B-4407-970E-9F9BE2C11F6C}"/>
              </a:ext>
            </a:extLst>
          </p:cNvPr>
          <p:cNvSpPr>
            <a:spLocks noGrp="1"/>
          </p:cNvSpPr>
          <p:nvPr>
            <p:ph type="sldNum" sz="quarter" idx="12"/>
          </p:nvPr>
        </p:nvSpPr>
        <p:spPr/>
        <p:txBody>
          <a:bodyPr/>
          <a:lstStyle/>
          <a:p>
            <a:fld id="{A3454442-ED81-4964-83E4-443C943D2E89}" type="slidenum">
              <a:rPr lang="en-US" smtClean="0"/>
              <a:t>‹#›</a:t>
            </a:fld>
            <a:endParaRPr lang="en-US"/>
          </a:p>
        </p:txBody>
      </p:sp>
    </p:spTree>
    <p:extLst>
      <p:ext uri="{BB962C8B-B14F-4D97-AF65-F5344CB8AC3E}">
        <p14:creationId xmlns:p14="http://schemas.microsoft.com/office/powerpoint/2010/main" val="249297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629A675-4A22-4DE5-92C2-03AEF85097AB}"/>
              </a:ext>
            </a:extLst>
          </p:cNvPr>
          <p:cNvGraphicFramePr>
            <a:graphicFrameLocks noChangeAspect="1"/>
          </p:cNvGraphicFramePr>
          <p:nvPr userDrawn="1">
            <p:custDataLst>
              <p:tags r:id="rId13"/>
            </p:custDataLst>
            <p:extLst>
              <p:ext uri="{D42A27DB-BD31-4B8C-83A1-F6EECF244321}">
                <p14:modId xmlns:p14="http://schemas.microsoft.com/office/powerpoint/2010/main" val="3024508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59" imgH="360" progId="TCLayout.ActiveDocument.1">
                  <p:embed/>
                </p:oleObj>
              </mc:Choice>
              <mc:Fallback>
                <p:oleObj name="think-cell Slide" r:id="rId14" imgW="359" imgH="360"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EEC351CF-01E6-4B16-B7C3-0091E3ACE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39B33-F5BC-4A93-A5C3-B9E1E0D2E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18183-384F-4EEA-980D-4DD859634F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7846C-FE4C-466F-AE43-87FCAC98F076}" type="datetimeFigureOut">
              <a:rPr lang="en-US" smtClean="0"/>
              <a:t>3/19/2021</a:t>
            </a:fld>
            <a:endParaRPr lang="en-US"/>
          </a:p>
        </p:txBody>
      </p:sp>
      <p:sp>
        <p:nvSpPr>
          <p:cNvPr id="5" name="Footer Placeholder 4">
            <a:extLst>
              <a:ext uri="{FF2B5EF4-FFF2-40B4-BE49-F238E27FC236}">
                <a16:creationId xmlns:a16="http://schemas.microsoft.com/office/drawing/2014/main" id="{BB4859B6-A025-4F2A-847A-902825B94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21BBED-0C69-4929-ADD5-E8F0DF8573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454442-ED81-4964-83E4-443C943D2E89}" type="slidenum">
              <a:rPr lang="en-US" smtClean="0"/>
              <a:t>‹#›</a:t>
            </a:fld>
            <a:endParaRPr lang="en-US"/>
          </a:p>
        </p:txBody>
      </p:sp>
    </p:spTree>
    <p:extLst>
      <p:ext uri="{BB962C8B-B14F-4D97-AF65-F5344CB8AC3E}">
        <p14:creationId xmlns:p14="http://schemas.microsoft.com/office/powerpoint/2010/main" val="1875985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11.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hyperlink" Target="https://www.sanantonio.gov/Clerk/Legislative/City-Council-Agendas-Minutes" TargetMode="External"/><Relationship Id="rId5" Type="http://schemas.openxmlformats.org/officeDocument/2006/relationships/image" Target="../media/image3.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8.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9.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0.png"/><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1581813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3949430"/>
            <a:ext cx="9144000" cy="2489469"/>
          </a:xfrm>
        </p:spPr>
        <p:txBody>
          <a:bodyPr vert="horz" anchor="ctr">
            <a:normAutofit/>
          </a:bodyPr>
          <a:lstStyle/>
          <a:p>
            <a:r>
              <a:rPr lang="en-US" dirty="0">
                <a:latin typeface="Abadi" panose="020B0604020202020204" pitchFamily="34" charset="0"/>
              </a:rPr>
              <a:t>San Antonio City Council Productivity</a:t>
            </a:r>
            <a:br>
              <a:rPr lang="en-US" dirty="0">
                <a:latin typeface="Abadi" panose="020B0604020202020204" pitchFamily="34" charset="0"/>
              </a:rPr>
            </a:br>
            <a:r>
              <a:rPr lang="en-US" sz="4000" dirty="0">
                <a:latin typeface="Abadi" panose="020B0604020202020204" pitchFamily="34" charset="0"/>
              </a:rPr>
              <a:t>Michael Grogan LDL776</a:t>
            </a:r>
            <a:endParaRPr lang="en-US" dirty="0">
              <a:latin typeface="Abadi" panose="020B0604020202020204" pitchFamily="34" charset="0"/>
            </a:endParaRPr>
          </a:p>
        </p:txBody>
      </p:sp>
      <p:pic>
        <p:nvPicPr>
          <p:cNvPr id="7" name="Picture 6">
            <a:extLst>
              <a:ext uri="{FF2B5EF4-FFF2-40B4-BE49-F238E27FC236}">
                <a16:creationId xmlns:a16="http://schemas.microsoft.com/office/drawing/2014/main" id="{9C985DAF-4334-4584-8F84-170C6B9E0054}"/>
              </a:ext>
            </a:extLst>
          </p:cNvPr>
          <p:cNvPicPr>
            <a:picLocks noChangeAspect="1"/>
          </p:cNvPicPr>
          <p:nvPr/>
        </p:nvPicPr>
        <p:blipFill>
          <a:blip r:embed="rId5"/>
          <a:stretch>
            <a:fillRect/>
          </a:stretch>
        </p:blipFill>
        <p:spPr>
          <a:xfrm>
            <a:off x="922850" y="325123"/>
            <a:ext cx="10346299" cy="2835429"/>
          </a:xfrm>
          <a:prstGeom prst="rect">
            <a:avLst/>
          </a:prstGeom>
        </p:spPr>
      </p:pic>
    </p:spTree>
    <p:extLst>
      <p:ext uri="{BB962C8B-B14F-4D97-AF65-F5344CB8AC3E}">
        <p14:creationId xmlns:p14="http://schemas.microsoft.com/office/powerpoint/2010/main" val="197776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14016449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25264"/>
            <a:ext cx="9144000" cy="747937"/>
          </a:xfrm>
        </p:spPr>
        <p:txBody>
          <a:bodyPr vert="horz" anchor="ctr">
            <a:noAutofit/>
          </a:bodyPr>
          <a:lstStyle/>
          <a:p>
            <a:r>
              <a:rPr lang="en-US" sz="4400" dirty="0">
                <a:solidFill>
                  <a:schemeClr val="bg1"/>
                </a:solidFill>
                <a:latin typeface="Abadi" panose="020B0604020202020204" pitchFamily="34" charset="0"/>
              </a:rPr>
              <a:t>By Month</a:t>
            </a:r>
          </a:p>
        </p:txBody>
      </p:sp>
      <p:pic>
        <p:nvPicPr>
          <p:cNvPr id="8" name="Picture 7">
            <a:extLst>
              <a:ext uri="{FF2B5EF4-FFF2-40B4-BE49-F238E27FC236}">
                <a16:creationId xmlns:a16="http://schemas.microsoft.com/office/drawing/2014/main" id="{BF5B73CD-0938-42DE-88F2-0CFD22658C8E}"/>
              </a:ext>
            </a:extLst>
          </p:cNvPr>
          <p:cNvPicPr>
            <a:picLocks noChangeAspect="1"/>
          </p:cNvPicPr>
          <p:nvPr/>
        </p:nvPicPr>
        <p:blipFill>
          <a:blip r:embed="rId5"/>
          <a:stretch>
            <a:fillRect/>
          </a:stretch>
        </p:blipFill>
        <p:spPr>
          <a:xfrm>
            <a:off x="1524000" y="722673"/>
            <a:ext cx="9144000" cy="5877748"/>
          </a:xfrm>
          <a:prstGeom prst="rect">
            <a:avLst/>
          </a:prstGeom>
        </p:spPr>
      </p:pic>
    </p:spTree>
    <p:extLst>
      <p:ext uri="{BB962C8B-B14F-4D97-AF65-F5344CB8AC3E}">
        <p14:creationId xmlns:p14="http://schemas.microsoft.com/office/powerpoint/2010/main" val="119124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20884111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145917"/>
            <a:ext cx="9144000" cy="933583"/>
          </a:xfrm>
        </p:spPr>
        <p:txBody>
          <a:bodyPr vert="horz" anchor="ctr">
            <a:normAutofit/>
          </a:bodyPr>
          <a:lstStyle/>
          <a:p>
            <a:r>
              <a:rPr lang="en-US" dirty="0">
                <a:solidFill>
                  <a:schemeClr val="bg1"/>
                </a:solidFill>
                <a:latin typeface="Abadi" panose="020B0604020202020204" pitchFamily="34" charset="0"/>
              </a:rPr>
              <a:t>Conclusions</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927370" y="1193800"/>
            <a:ext cx="10337260" cy="5001727"/>
          </a:xfrm>
          <a:prstGeom prst="rect">
            <a:avLst/>
          </a:prstGeom>
        </p:spPr>
        <p:txBody>
          <a:bodyPr vert="horz" lIns="91440" tIns="45720" rIns="91440" bIns="45720" rtlCol="0" anchor="t">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857250" algn="l">
              <a:buFont typeface="Arial" panose="020B0604020202020204" pitchFamily="34" charset="0"/>
              <a:buChar char="•"/>
            </a:pPr>
            <a:r>
              <a:rPr lang="en-US" sz="3600" dirty="0">
                <a:latin typeface="Abadi" panose="020B0604020202020204" pitchFamily="34" charset="0"/>
              </a:rPr>
              <a:t>In general, the number of meetings where at least one vote is held and the number of votes held in those meetings have both decreased since 2000. </a:t>
            </a:r>
          </a:p>
          <a:p>
            <a:pPr marL="857250" indent="-857250" algn="l">
              <a:buFont typeface="Arial" panose="020B0604020202020204" pitchFamily="34" charset="0"/>
              <a:buChar char="•"/>
            </a:pPr>
            <a:r>
              <a:rPr lang="en-US" sz="3600" dirty="0">
                <a:latin typeface="Abadi" panose="020B0604020202020204" pitchFamily="34" charset="0"/>
              </a:rPr>
              <a:t>Are they being more efficient with their motions? More votes doesn’t mean all the votes are consequential</a:t>
            </a:r>
          </a:p>
          <a:p>
            <a:pPr marL="857250" indent="-857250" algn="l">
              <a:buFont typeface="Arial" panose="020B0604020202020204" pitchFamily="34" charset="0"/>
              <a:buChar char="•"/>
            </a:pPr>
            <a:r>
              <a:rPr lang="en-US" sz="3600" dirty="0">
                <a:latin typeface="Abadi" panose="020B0604020202020204" pitchFamily="34" charset="0"/>
              </a:rPr>
              <a:t>One explanation is that more of the meetings are being devoted to hearing community input or discussing a topic rather than vote on anything</a:t>
            </a:r>
          </a:p>
        </p:txBody>
      </p:sp>
    </p:spTree>
    <p:extLst>
      <p:ext uri="{BB962C8B-B14F-4D97-AF65-F5344CB8AC3E}">
        <p14:creationId xmlns:p14="http://schemas.microsoft.com/office/powerpoint/2010/main" val="386748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145917"/>
            <a:ext cx="9144000" cy="933583"/>
          </a:xfrm>
        </p:spPr>
        <p:txBody>
          <a:bodyPr vert="horz" anchor="ctr">
            <a:normAutofit/>
          </a:bodyPr>
          <a:lstStyle/>
          <a:p>
            <a:r>
              <a:rPr lang="en-US" dirty="0">
                <a:solidFill>
                  <a:schemeClr val="bg1"/>
                </a:solidFill>
                <a:latin typeface="Abadi" panose="020B0604020202020204" pitchFamily="34" charset="0"/>
              </a:rPr>
              <a:t>Conclusions</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927370" y="1193800"/>
            <a:ext cx="10337260" cy="5001727"/>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857250" algn="l">
              <a:buFont typeface="Arial" panose="020B0604020202020204" pitchFamily="34" charset="0"/>
              <a:buChar char="•"/>
            </a:pPr>
            <a:r>
              <a:rPr lang="en-US" sz="3600" dirty="0">
                <a:latin typeface="Abadi" panose="020B0604020202020204" pitchFamily="34" charset="0"/>
              </a:rPr>
              <a:t>Consistently high and even increasing is the ratio of councilmembers voting Aye on a given measure. </a:t>
            </a:r>
          </a:p>
          <a:p>
            <a:pPr marL="857250" indent="-857250" algn="l">
              <a:buFont typeface="Arial" panose="020B0604020202020204" pitchFamily="34" charset="0"/>
              <a:buChar char="•"/>
            </a:pPr>
            <a:r>
              <a:rPr lang="en-US" sz="3600" dirty="0">
                <a:latin typeface="Abadi" panose="020B0604020202020204" pitchFamily="34" charset="0"/>
              </a:rPr>
              <a:t>This would imply that either the council is a generally agreeable group or possibly that a vote is not taken on an agenda item unless they know that it is going to pass</a:t>
            </a:r>
            <a:endParaRPr lang="en-US" sz="100" dirty="0">
              <a:latin typeface="Abadi" panose="020B0604020202020204" pitchFamily="34" charset="0"/>
            </a:endParaRPr>
          </a:p>
        </p:txBody>
      </p:sp>
    </p:spTree>
    <p:extLst>
      <p:ext uri="{BB962C8B-B14F-4D97-AF65-F5344CB8AC3E}">
        <p14:creationId xmlns:p14="http://schemas.microsoft.com/office/powerpoint/2010/main" val="84072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703206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145917"/>
            <a:ext cx="9144000" cy="933583"/>
          </a:xfrm>
        </p:spPr>
        <p:txBody>
          <a:bodyPr vert="horz" anchor="ctr">
            <a:normAutofit/>
          </a:bodyPr>
          <a:lstStyle/>
          <a:p>
            <a:r>
              <a:rPr lang="en-US" dirty="0">
                <a:solidFill>
                  <a:schemeClr val="bg1"/>
                </a:solidFill>
                <a:latin typeface="Abadi" panose="020B0604020202020204" pitchFamily="34" charset="0"/>
              </a:rPr>
              <a:t>Challenges</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927370" y="1193800"/>
            <a:ext cx="10337260" cy="5001727"/>
          </a:xfrm>
          <a:prstGeom prst="rect">
            <a:avLst/>
          </a:prstGeom>
        </p:spPr>
        <p:txBody>
          <a:bodyPr vert="horz" lIns="91440" tIns="45720" rIns="91440" bIns="45720" rtlCol="0" anchor="t">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857250" algn="l">
              <a:buFont typeface="Arial" panose="020B0604020202020204" pitchFamily="34" charset="0"/>
              <a:buChar char="•"/>
            </a:pPr>
            <a:r>
              <a:rPr lang="en-US" sz="3600" dirty="0">
                <a:latin typeface="Abadi" panose="020B0604020202020204" pitchFamily="34" charset="0"/>
              </a:rPr>
              <a:t>The limitation to the entire process is the quality of the text produced by the PDF&gt;Text converter</a:t>
            </a:r>
          </a:p>
          <a:p>
            <a:pPr marL="857250" indent="-857250" algn="l">
              <a:buFont typeface="Arial" panose="020B0604020202020204" pitchFamily="34" charset="0"/>
              <a:buChar char="•"/>
            </a:pPr>
            <a:r>
              <a:rPr lang="en-US" sz="3600" dirty="0">
                <a:latin typeface="Abadi" panose="020B0604020202020204" pitchFamily="34" charset="0"/>
              </a:rPr>
              <a:t>Several libraries were tested (PyPDF2, </a:t>
            </a:r>
            <a:r>
              <a:rPr lang="en-US" sz="3600" dirty="0" err="1">
                <a:latin typeface="Abadi" panose="020B0604020202020204" pitchFamily="34" charset="0"/>
              </a:rPr>
              <a:t>PDFPlumber</a:t>
            </a:r>
            <a:r>
              <a:rPr lang="en-US" sz="3600" dirty="0">
                <a:latin typeface="Abadi" panose="020B0604020202020204" pitchFamily="34" charset="0"/>
              </a:rPr>
              <a:t>, PDFMINER) and none were ideal</a:t>
            </a:r>
          </a:p>
          <a:p>
            <a:pPr marL="857250" indent="-857250" algn="l">
              <a:buFont typeface="Arial" panose="020B0604020202020204" pitchFamily="34" charset="0"/>
              <a:buChar char="•"/>
            </a:pPr>
            <a:r>
              <a:rPr lang="en-US" sz="3600" dirty="0">
                <a:latin typeface="Abadi" panose="020B0604020202020204" pitchFamily="34" charset="0"/>
              </a:rPr>
              <a:t>Processing large numbers of PDFs is time-intensive so testing is best done on small batches, HOWEVER, changes over the years in the syntax of phrases used to identify target information was impossible to predict and could only be discovered after larger, longer batches.</a:t>
            </a:r>
          </a:p>
          <a:p>
            <a:pPr marL="1771650" lvl="2" indent="-857250">
              <a:buFont typeface="Arial" panose="020B0604020202020204" pitchFamily="34" charset="0"/>
              <a:buChar char="•"/>
            </a:pPr>
            <a:r>
              <a:rPr lang="en-US" sz="100" dirty="0">
                <a:latin typeface="Abadi" panose="020B0604020202020204" pitchFamily="34" charset="0"/>
              </a:rPr>
              <a:t>F	</a:t>
            </a:r>
          </a:p>
          <a:p>
            <a:pPr marL="857250" indent="-857250" algn="l">
              <a:buFont typeface="Arial" panose="020B0604020202020204" pitchFamily="34" charset="0"/>
              <a:buChar char="•"/>
            </a:pPr>
            <a:r>
              <a:rPr lang="en-US" sz="100" dirty="0">
                <a:latin typeface="Abadi" panose="020B0604020202020204" pitchFamily="34" charset="0"/>
              </a:rPr>
              <a:t> </a:t>
            </a:r>
          </a:p>
        </p:txBody>
      </p:sp>
    </p:spTree>
    <p:extLst>
      <p:ext uri="{BB962C8B-B14F-4D97-AF65-F5344CB8AC3E}">
        <p14:creationId xmlns:p14="http://schemas.microsoft.com/office/powerpoint/2010/main" val="409973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3848305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145917"/>
            <a:ext cx="9144000" cy="1215956"/>
          </a:xfrm>
        </p:spPr>
        <p:txBody>
          <a:bodyPr vert="horz" anchor="ctr">
            <a:normAutofit/>
          </a:bodyPr>
          <a:lstStyle/>
          <a:p>
            <a:r>
              <a:rPr lang="en-US" dirty="0">
                <a:solidFill>
                  <a:schemeClr val="bg1"/>
                </a:solidFill>
                <a:latin typeface="Abadi" panose="020B0604020202020204" pitchFamily="34" charset="0"/>
              </a:rPr>
              <a:t>Objective</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927370" y="1522381"/>
            <a:ext cx="10337260" cy="4673146"/>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857250" algn="l">
              <a:buFont typeface="Arial" panose="020B0604020202020204" pitchFamily="34" charset="0"/>
              <a:buChar char="•"/>
            </a:pPr>
            <a:r>
              <a:rPr lang="en-US" sz="3600" dirty="0">
                <a:latin typeface="Abadi" panose="020B0604020202020204" pitchFamily="34" charset="0"/>
              </a:rPr>
              <a:t>How well does our city council function?</a:t>
            </a:r>
          </a:p>
          <a:p>
            <a:pPr marL="857250" indent="-857250" algn="l">
              <a:buFont typeface="Arial" panose="020B0604020202020204" pitchFamily="34" charset="0"/>
              <a:buChar char="•"/>
            </a:pPr>
            <a:r>
              <a:rPr lang="en-US" sz="3600" dirty="0">
                <a:latin typeface="Abadi" panose="020B0604020202020204" pitchFamily="34" charset="0"/>
              </a:rPr>
              <a:t>How often do they vote on issues?</a:t>
            </a:r>
          </a:p>
          <a:p>
            <a:pPr marL="857250" indent="-857250" algn="l">
              <a:buFont typeface="Arial" panose="020B0604020202020204" pitchFamily="34" charset="0"/>
              <a:buChar char="•"/>
            </a:pPr>
            <a:r>
              <a:rPr lang="en-US" sz="3600" dirty="0">
                <a:latin typeface="Abadi" panose="020B0604020202020204" pitchFamily="34" charset="0"/>
              </a:rPr>
              <a:t>Are they a polarized in their voting patterns?</a:t>
            </a:r>
          </a:p>
          <a:p>
            <a:pPr marL="857250" indent="-857250" algn="l">
              <a:buFont typeface="Arial" panose="020B0604020202020204" pitchFamily="34" charset="0"/>
              <a:buChar char="•"/>
            </a:pPr>
            <a:r>
              <a:rPr lang="en-US" sz="3600" dirty="0">
                <a:latin typeface="Abadi" panose="020B0604020202020204" pitchFamily="34" charset="0"/>
              </a:rPr>
              <a:t>How have the answers to these questions changed over the last 20 years?</a:t>
            </a:r>
          </a:p>
          <a:p>
            <a:pPr marL="857250" indent="-857250" algn="l">
              <a:buFont typeface="Arial" panose="020B0604020202020204" pitchFamily="34" charset="0"/>
              <a:buChar char="•"/>
            </a:pPr>
            <a:endParaRPr lang="en-US" sz="3600" dirty="0">
              <a:latin typeface="Abadi" panose="020B0604020202020204" pitchFamily="34" charset="0"/>
            </a:endParaRPr>
          </a:p>
          <a:p>
            <a:pPr marL="857250" indent="-857250" algn="l">
              <a:buFont typeface="Arial" panose="020B0604020202020204" pitchFamily="34" charset="0"/>
              <a:buChar char="•"/>
            </a:pPr>
            <a:endParaRPr lang="en-US" sz="3600" dirty="0">
              <a:latin typeface="Abadi" panose="020B0604020202020204" pitchFamily="34" charset="0"/>
            </a:endParaRPr>
          </a:p>
          <a:p>
            <a:pPr marL="1771650" lvl="2" indent="-857250">
              <a:buFont typeface="Arial" panose="020B0604020202020204" pitchFamily="34" charset="0"/>
              <a:buChar char="•"/>
            </a:pPr>
            <a:r>
              <a:rPr lang="en-US" sz="100" dirty="0">
                <a:latin typeface="Abadi" panose="020B0604020202020204" pitchFamily="34" charset="0"/>
              </a:rPr>
              <a:t>F	</a:t>
            </a:r>
          </a:p>
          <a:p>
            <a:pPr marL="857250" indent="-857250" algn="l">
              <a:buFont typeface="Arial" panose="020B0604020202020204" pitchFamily="34" charset="0"/>
              <a:buChar char="•"/>
            </a:pPr>
            <a:r>
              <a:rPr lang="en-US" sz="100" dirty="0">
                <a:latin typeface="Abadi" panose="020B0604020202020204" pitchFamily="34" charset="0"/>
              </a:rPr>
              <a:t> </a:t>
            </a:r>
          </a:p>
        </p:txBody>
      </p:sp>
    </p:spTree>
    <p:extLst>
      <p:ext uri="{BB962C8B-B14F-4D97-AF65-F5344CB8AC3E}">
        <p14:creationId xmlns:p14="http://schemas.microsoft.com/office/powerpoint/2010/main" val="336401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23702951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54495"/>
            <a:ext cx="9144000" cy="747937"/>
          </a:xfrm>
        </p:spPr>
        <p:txBody>
          <a:bodyPr vert="horz" anchor="ctr">
            <a:normAutofit fontScale="90000"/>
          </a:bodyPr>
          <a:lstStyle/>
          <a:p>
            <a:r>
              <a:rPr lang="en-US" dirty="0">
                <a:solidFill>
                  <a:schemeClr val="bg1"/>
                </a:solidFill>
                <a:latin typeface="Abadi" panose="020B0604020202020204" pitchFamily="34" charset="0"/>
              </a:rPr>
              <a:t>Source</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279918" y="802432"/>
            <a:ext cx="5598368" cy="539309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857250" indent="-857250" algn="l">
              <a:buFont typeface="Arial" panose="020B0604020202020204" pitchFamily="34" charset="0"/>
              <a:buChar char="•"/>
            </a:pPr>
            <a:r>
              <a:rPr lang="en-US" sz="3600" dirty="0">
                <a:latin typeface="Abadi" panose="020B0604020202020204" pitchFamily="34" charset="0"/>
              </a:rPr>
              <a:t>San Antonio has scanned PDFs of every City Council meeting since 2000</a:t>
            </a:r>
          </a:p>
          <a:p>
            <a:pPr marL="857250" indent="-857250" algn="l">
              <a:buFont typeface="Arial" panose="020B0604020202020204" pitchFamily="34" charset="0"/>
              <a:buChar char="•"/>
            </a:pPr>
            <a:endParaRPr lang="en-US" sz="3600" dirty="0">
              <a:latin typeface="Abadi" panose="020B0604020202020204" pitchFamily="34" charset="0"/>
            </a:endParaRPr>
          </a:p>
          <a:p>
            <a:pPr marL="857250" indent="-857250" algn="l">
              <a:buFont typeface="Arial" panose="020B0604020202020204" pitchFamily="34" charset="0"/>
              <a:buChar char="•"/>
            </a:pPr>
            <a:endParaRPr lang="en-US" sz="100" dirty="0">
              <a:latin typeface="Abadi" panose="020B0604020202020204" pitchFamily="34" charset="0"/>
            </a:endParaRPr>
          </a:p>
        </p:txBody>
      </p:sp>
      <p:pic>
        <p:nvPicPr>
          <p:cNvPr id="5" name="Picture 4">
            <a:extLst>
              <a:ext uri="{FF2B5EF4-FFF2-40B4-BE49-F238E27FC236}">
                <a16:creationId xmlns:a16="http://schemas.microsoft.com/office/drawing/2014/main" id="{36D03202-ED0E-42AC-95F6-90EFA11D71F9}"/>
              </a:ext>
            </a:extLst>
          </p:cNvPr>
          <p:cNvPicPr>
            <a:picLocks noChangeAspect="1"/>
          </p:cNvPicPr>
          <p:nvPr/>
        </p:nvPicPr>
        <p:blipFill>
          <a:blip r:embed="rId5"/>
          <a:stretch>
            <a:fillRect/>
          </a:stretch>
        </p:blipFill>
        <p:spPr>
          <a:xfrm>
            <a:off x="6491835" y="802432"/>
            <a:ext cx="5190808" cy="5019870"/>
          </a:xfrm>
          <a:prstGeom prst="rect">
            <a:avLst/>
          </a:prstGeom>
        </p:spPr>
      </p:pic>
      <p:sp>
        <p:nvSpPr>
          <p:cNvPr id="10" name="TextBox 9">
            <a:extLst>
              <a:ext uri="{FF2B5EF4-FFF2-40B4-BE49-F238E27FC236}">
                <a16:creationId xmlns:a16="http://schemas.microsoft.com/office/drawing/2014/main" id="{522AAA63-A6AA-4A29-89B8-60D1767707F9}"/>
              </a:ext>
            </a:extLst>
          </p:cNvPr>
          <p:cNvSpPr txBox="1"/>
          <p:nvPr/>
        </p:nvSpPr>
        <p:spPr>
          <a:xfrm>
            <a:off x="5982478" y="5862353"/>
            <a:ext cx="6209522" cy="1415772"/>
          </a:xfrm>
          <a:prstGeom prst="rect">
            <a:avLst/>
          </a:prstGeom>
          <a:noFill/>
        </p:spPr>
        <p:txBody>
          <a:bodyPr wrap="square">
            <a:spAutoFit/>
          </a:bodyPr>
          <a:lstStyle/>
          <a:p>
            <a:pPr algn="ctr"/>
            <a:r>
              <a:rPr lang="en-US" sz="2800" dirty="0">
                <a:latin typeface="Abadi" panose="020B0604020202020204" pitchFamily="34" charset="0"/>
                <a:hlinkClick r:id="rId6"/>
              </a:rPr>
              <a:t>https://www.sanantonio.gov/Clerk/Legislative/City-Council-Agendas-Minutes</a:t>
            </a:r>
            <a:endParaRPr lang="en-US" sz="2800" dirty="0">
              <a:latin typeface="Abadi" panose="020B0604020202020204" pitchFamily="34" charset="0"/>
            </a:endParaRPr>
          </a:p>
          <a:p>
            <a:pPr marL="857250" indent="-857250" algn="ctr">
              <a:buFont typeface="Arial" panose="020B0604020202020204" pitchFamily="34" charset="0"/>
              <a:buChar char="•"/>
            </a:pPr>
            <a:endParaRPr lang="en-US" sz="2800" dirty="0">
              <a:latin typeface="Abadi" panose="020B0604020202020204" pitchFamily="34" charset="0"/>
            </a:endParaRPr>
          </a:p>
          <a:p>
            <a:pPr marL="1771650" lvl="2" indent="-857250" algn="ctr">
              <a:buFont typeface="Arial" panose="020B0604020202020204" pitchFamily="34" charset="0"/>
              <a:buChar char="•"/>
            </a:pPr>
            <a:r>
              <a:rPr lang="en-US" sz="100" dirty="0">
                <a:latin typeface="Abadi" panose="020B0604020202020204" pitchFamily="34" charset="0"/>
              </a:rPr>
              <a:t>F	</a:t>
            </a:r>
          </a:p>
          <a:p>
            <a:pPr marL="857250" indent="-857250" algn="ctr">
              <a:buFont typeface="Arial" panose="020B0604020202020204" pitchFamily="34" charset="0"/>
              <a:buChar char="•"/>
            </a:pPr>
            <a:r>
              <a:rPr lang="en-US" sz="100" dirty="0">
                <a:latin typeface="Abadi" panose="020B0604020202020204" pitchFamily="34" charset="0"/>
              </a:rPr>
              <a:t> </a:t>
            </a:r>
          </a:p>
        </p:txBody>
      </p:sp>
      <p:pic>
        <p:nvPicPr>
          <p:cNvPr id="12" name="Picture 11">
            <a:extLst>
              <a:ext uri="{FF2B5EF4-FFF2-40B4-BE49-F238E27FC236}">
                <a16:creationId xmlns:a16="http://schemas.microsoft.com/office/drawing/2014/main" id="{EC66CCDC-F3EB-4BDF-B6B0-F5F272F2DB85}"/>
              </a:ext>
            </a:extLst>
          </p:cNvPr>
          <p:cNvPicPr>
            <a:picLocks noChangeAspect="1"/>
          </p:cNvPicPr>
          <p:nvPr/>
        </p:nvPicPr>
        <p:blipFill>
          <a:blip r:embed="rId7"/>
          <a:stretch>
            <a:fillRect/>
          </a:stretch>
        </p:blipFill>
        <p:spPr>
          <a:xfrm>
            <a:off x="1135613" y="3238544"/>
            <a:ext cx="3886978" cy="3331695"/>
          </a:xfrm>
          <a:prstGeom prst="rect">
            <a:avLst/>
          </a:prstGeom>
        </p:spPr>
      </p:pic>
    </p:spTree>
    <p:extLst>
      <p:ext uri="{BB962C8B-B14F-4D97-AF65-F5344CB8AC3E}">
        <p14:creationId xmlns:p14="http://schemas.microsoft.com/office/powerpoint/2010/main" val="141678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22053297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54495"/>
            <a:ext cx="9144000" cy="747937"/>
          </a:xfrm>
        </p:spPr>
        <p:txBody>
          <a:bodyPr vert="horz" anchor="ctr">
            <a:normAutofit fontScale="90000"/>
          </a:bodyPr>
          <a:lstStyle/>
          <a:p>
            <a:r>
              <a:rPr lang="en-US" dirty="0">
                <a:solidFill>
                  <a:schemeClr val="bg1"/>
                </a:solidFill>
                <a:latin typeface="Abadi" panose="020B0604020202020204" pitchFamily="34" charset="0"/>
              </a:rPr>
              <a:t>Converting PDF to Text</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782022" y="4436444"/>
            <a:ext cx="10627956" cy="2116298"/>
          </a:xfrm>
          <a:prstGeom prst="rect">
            <a:avLst/>
          </a:prstGeom>
        </p:spPr>
        <p:txBody>
          <a:bodyPr vert="horz" lIns="91440" tIns="45720" rIns="91440" bIns="45720" rtlCol="0" anchor="t">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Abadi" panose="020B0604020202020204" pitchFamily="34" charset="0"/>
              </a:rPr>
              <a:t>Some PDFs have clearly defined information coded into the file itself (IRS forms where you can type in the boxes)</a:t>
            </a:r>
          </a:p>
          <a:p>
            <a:endParaRPr lang="en-US" sz="3600" dirty="0">
              <a:latin typeface="Abadi" panose="020B0604020202020204" pitchFamily="34" charset="0"/>
            </a:endParaRPr>
          </a:p>
          <a:p>
            <a:r>
              <a:rPr lang="en-US" sz="3600" dirty="0">
                <a:latin typeface="Abadi" panose="020B0604020202020204" pitchFamily="34" charset="0"/>
              </a:rPr>
              <a:t>Not for the SACC Minutes, which are basically scanned pictures saved as PDF</a:t>
            </a:r>
          </a:p>
          <a:p>
            <a:pPr marL="857250" indent="-857250">
              <a:buFont typeface="Arial" panose="020B0604020202020204" pitchFamily="34" charset="0"/>
              <a:buChar char="•"/>
            </a:pPr>
            <a:endParaRPr lang="en-US" sz="100" dirty="0">
              <a:latin typeface="Abadi" panose="020B0604020202020204" pitchFamily="34" charset="0"/>
            </a:endParaRPr>
          </a:p>
        </p:txBody>
      </p:sp>
      <p:pic>
        <p:nvPicPr>
          <p:cNvPr id="3" name="Picture 2">
            <a:extLst>
              <a:ext uri="{FF2B5EF4-FFF2-40B4-BE49-F238E27FC236}">
                <a16:creationId xmlns:a16="http://schemas.microsoft.com/office/drawing/2014/main" id="{DFF1A7B5-886A-4FE5-8606-557F5C030E5B}"/>
              </a:ext>
            </a:extLst>
          </p:cNvPr>
          <p:cNvPicPr>
            <a:picLocks noChangeAspect="1"/>
          </p:cNvPicPr>
          <p:nvPr/>
        </p:nvPicPr>
        <p:blipFill>
          <a:blip r:embed="rId5"/>
          <a:stretch>
            <a:fillRect/>
          </a:stretch>
        </p:blipFill>
        <p:spPr>
          <a:xfrm>
            <a:off x="226656" y="968631"/>
            <a:ext cx="4267200" cy="3286125"/>
          </a:xfrm>
          <a:prstGeom prst="rect">
            <a:avLst/>
          </a:prstGeom>
        </p:spPr>
      </p:pic>
      <p:pic>
        <p:nvPicPr>
          <p:cNvPr id="7" name="Picture 6">
            <a:extLst>
              <a:ext uri="{FF2B5EF4-FFF2-40B4-BE49-F238E27FC236}">
                <a16:creationId xmlns:a16="http://schemas.microsoft.com/office/drawing/2014/main" id="{84A7382A-383E-4EB1-9974-DC7B49BC08E2}"/>
              </a:ext>
            </a:extLst>
          </p:cNvPr>
          <p:cNvPicPr>
            <a:picLocks noChangeAspect="1"/>
          </p:cNvPicPr>
          <p:nvPr/>
        </p:nvPicPr>
        <p:blipFill>
          <a:blip r:embed="rId6"/>
          <a:stretch>
            <a:fillRect/>
          </a:stretch>
        </p:blipFill>
        <p:spPr>
          <a:xfrm>
            <a:off x="4833257" y="1016257"/>
            <a:ext cx="7181850" cy="3190875"/>
          </a:xfrm>
          <a:prstGeom prst="rect">
            <a:avLst/>
          </a:prstGeom>
        </p:spPr>
      </p:pic>
      <p:sp>
        <p:nvSpPr>
          <p:cNvPr id="14" name="TextBox 13">
            <a:extLst>
              <a:ext uri="{FF2B5EF4-FFF2-40B4-BE49-F238E27FC236}">
                <a16:creationId xmlns:a16="http://schemas.microsoft.com/office/drawing/2014/main" id="{867CCCDE-E652-4C1B-BD13-4385E90D3434}"/>
              </a:ext>
            </a:extLst>
          </p:cNvPr>
          <p:cNvSpPr txBox="1"/>
          <p:nvPr/>
        </p:nvSpPr>
        <p:spPr>
          <a:xfrm>
            <a:off x="226656" y="6434173"/>
            <a:ext cx="6092890" cy="369332"/>
          </a:xfrm>
          <a:prstGeom prst="rect">
            <a:avLst/>
          </a:prstGeom>
          <a:noFill/>
        </p:spPr>
        <p:txBody>
          <a:bodyPr wrap="square">
            <a:spAutoFit/>
          </a:bodyPr>
          <a:lstStyle/>
          <a:p>
            <a:r>
              <a:rPr lang="en-US" dirty="0"/>
              <a:t>https://pdfminer-docs.readthedocs.io/</a:t>
            </a:r>
          </a:p>
        </p:txBody>
      </p:sp>
    </p:spTree>
    <p:extLst>
      <p:ext uri="{BB962C8B-B14F-4D97-AF65-F5344CB8AC3E}">
        <p14:creationId xmlns:p14="http://schemas.microsoft.com/office/powerpoint/2010/main" val="197292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3157284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54495"/>
            <a:ext cx="9144000" cy="747937"/>
          </a:xfrm>
        </p:spPr>
        <p:txBody>
          <a:bodyPr vert="horz" anchor="ctr">
            <a:normAutofit fontScale="90000"/>
          </a:bodyPr>
          <a:lstStyle/>
          <a:p>
            <a:r>
              <a:rPr lang="en-US" dirty="0">
                <a:solidFill>
                  <a:schemeClr val="bg1"/>
                </a:solidFill>
                <a:latin typeface="Abadi" panose="020B0604020202020204" pitchFamily="34" charset="0"/>
              </a:rPr>
              <a:t>Utilizing Text</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782022" y="4436444"/>
            <a:ext cx="10627956" cy="2116298"/>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latin typeface="Abadi" panose="020B0604020202020204" pitchFamily="34" charset="0"/>
              </a:rPr>
              <a:t>Depending on the quality of the scan, and the consistency of the language used, we can catalogue who was present at a given meeting, the issues voted on, and the results of those votes </a:t>
            </a:r>
          </a:p>
          <a:p>
            <a:pPr marL="857250" indent="-857250">
              <a:buFont typeface="Arial" panose="020B0604020202020204" pitchFamily="34" charset="0"/>
              <a:buChar char="•"/>
            </a:pPr>
            <a:endParaRPr lang="en-US" sz="100" dirty="0">
              <a:latin typeface="Abadi" panose="020B0604020202020204" pitchFamily="34" charset="0"/>
            </a:endParaRPr>
          </a:p>
        </p:txBody>
      </p:sp>
      <p:pic>
        <p:nvPicPr>
          <p:cNvPr id="8" name="Picture 7">
            <a:extLst>
              <a:ext uri="{FF2B5EF4-FFF2-40B4-BE49-F238E27FC236}">
                <a16:creationId xmlns:a16="http://schemas.microsoft.com/office/drawing/2014/main" id="{5374020F-E590-497B-8B53-0DEBD2CB1AA0}"/>
              </a:ext>
            </a:extLst>
          </p:cNvPr>
          <p:cNvPicPr>
            <a:picLocks noChangeAspect="1"/>
          </p:cNvPicPr>
          <p:nvPr/>
        </p:nvPicPr>
        <p:blipFill>
          <a:blip r:embed="rId5"/>
          <a:stretch>
            <a:fillRect/>
          </a:stretch>
        </p:blipFill>
        <p:spPr>
          <a:xfrm>
            <a:off x="1362328" y="802432"/>
            <a:ext cx="9467343" cy="3443898"/>
          </a:xfrm>
          <a:prstGeom prst="rect">
            <a:avLst/>
          </a:prstGeom>
        </p:spPr>
      </p:pic>
    </p:spTree>
    <p:extLst>
      <p:ext uri="{BB962C8B-B14F-4D97-AF65-F5344CB8AC3E}">
        <p14:creationId xmlns:p14="http://schemas.microsoft.com/office/powerpoint/2010/main" val="3809829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3987746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54495"/>
            <a:ext cx="9144000" cy="747937"/>
          </a:xfrm>
        </p:spPr>
        <p:txBody>
          <a:bodyPr vert="horz" anchor="ctr">
            <a:normAutofit fontScale="90000"/>
          </a:bodyPr>
          <a:lstStyle/>
          <a:p>
            <a:r>
              <a:rPr lang="en-US" dirty="0">
                <a:solidFill>
                  <a:schemeClr val="bg1"/>
                </a:solidFill>
                <a:latin typeface="Abadi" panose="020B0604020202020204" pitchFamily="34" charset="0"/>
              </a:rPr>
              <a:t>Targeted Data</a:t>
            </a:r>
          </a:p>
        </p:txBody>
      </p:sp>
      <p:sp>
        <p:nvSpPr>
          <p:cNvPr id="6" name="Title 1">
            <a:extLst>
              <a:ext uri="{FF2B5EF4-FFF2-40B4-BE49-F238E27FC236}">
                <a16:creationId xmlns:a16="http://schemas.microsoft.com/office/drawing/2014/main" id="{3BE4C479-1AC7-424A-A7DE-1E69F4EFC590}"/>
              </a:ext>
            </a:extLst>
          </p:cNvPr>
          <p:cNvSpPr txBox="1">
            <a:spLocks/>
          </p:cNvSpPr>
          <p:nvPr/>
        </p:nvSpPr>
        <p:spPr>
          <a:xfrm>
            <a:off x="782022" y="1032782"/>
            <a:ext cx="10627956" cy="4938809"/>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US" sz="3600" dirty="0">
                <a:latin typeface="Abadi" panose="020B0604020202020204" pitchFamily="34" charset="0"/>
              </a:rPr>
              <a:t>Members present at meeting (Roll Call)</a:t>
            </a:r>
          </a:p>
          <a:p>
            <a:pPr marL="571500" indent="-571500" algn="l">
              <a:buFont typeface="Arial" panose="020B0604020202020204" pitchFamily="34" charset="0"/>
              <a:buChar char="•"/>
            </a:pPr>
            <a:r>
              <a:rPr lang="en-US" sz="3600" dirty="0">
                <a:latin typeface="Abadi" panose="020B0604020202020204" pitchFamily="34" charset="0"/>
              </a:rPr>
              <a:t>Number of votes taken during meeting</a:t>
            </a:r>
          </a:p>
          <a:p>
            <a:pPr marL="571500" indent="-571500" algn="l">
              <a:buFont typeface="Arial" panose="020B0604020202020204" pitchFamily="34" charset="0"/>
              <a:buChar char="•"/>
            </a:pPr>
            <a:r>
              <a:rPr lang="en-US" sz="3600" dirty="0">
                <a:latin typeface="Abadi" panose="020B0604020202020204" pitchFamily="34" charset="0"/>
              </a:rPr>
              <a:t>Number of members voting Aye per vote</a:t>
            </a:r>
          </a:p>
          <a:p>
            <a:pPr marL="571500" indent="-571500" algn="l">
              <a:buFont typeface="Arial" panose="020B0604020202020204" pitchFamily="34" charset="0"/>
              <a:buChar char="•"/>
            </a:pPr>
            <a:endParaRPr lang="en-US" sz="3600" dirty="0">
              <a:latin typeface="Abadi" panose="020B0604020202020204" pitchFamily="34" charset="0"/>
            </a:endParaRPr>
          </a:p>
          <a:p>
            <a:pPr marL="571500" indent="-571500" algn="l">
              <a:buFont typeface="Arial" panose="020B0604020202020204" pitchFamily="34" charset="0"/>
              <a:buChar char="•"/>
            </a:pPr>
            <a:endParaRPr lang="en-US" sz="3600" dirty="0">
              <a:latin typeface="Abadi" panose="020B0604020202020204" pitchFamily="34" charset="0"/>
            </a:endParaRPr>
          </a:p>
          <a:p>
            <a:pPr marL="571500" indent="-571500" algn="l">
              <a:buFont typeface="Arial" panose="020B0604020202020204" pitchFamily="34" charset="0"/>
              <a:buChar char="•"/>
            </a:pPr>
            <a:r>
              <a:rPr lang="en-US" sz="3600" dirty="0">
                <a:latin typeface="Abadi" panose="020B0604020202020204" pitchFamily="34" charset="0"/>
              </a:rPr>
              <a:t>These data points are averaged to give a single value per meeting</a:t>
            </a:r>
          </a:p>
          <a:p>
            <a:pPr marL="857250" indent="-857250">
              <a:buFont typeface="Arial" panose="020B0604020202020204" pitchFamily="34" charset="0"/>
              <a:buChar char="•"/>
            </a:pPr>
            <a:endParaRPr lang="en-US" sz="100" dirty="0">
              <a:latin typeface="Abadi" panose="020B0604020202020204" pitchFamily="34" charset="0"/>
            </a:endParaRPr>
          </a:p>
        </p:txBody>
      </p:sp>
    </p:spTree>
    <p:extLst>
      <p:ext uri="{BB962C8B-B14F-4D97-AF65-F5344CB8AC3E}">
        <p14:creationId xmlns:p14="http://schemas.microsoft.com/office/powerpoint/2010/main" val="193126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2201530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524000" y="-25264"/>
            <a:ext cx="9144000" cy="747937"/>
          </a:xfrm>
        </p:spPr>
        <p:txBody>
          <a:bodyPr vert="horz" anchor="ctr">
            <a:noAutofit/>
          </a:bodyPr>
          <a:lstStyle/>
          <a:p>
            <a:r>
              <a:rPr lang="en-US" sz="4400" dirty="0">
                <a:solidFill>
                  <a:schemeClr val="bg1"/>
                </a:solidFill>
                <a:latin typeface="Abadi" panose="020B0604020202020204" pitchFamily="34" charset="0"/>
              </a:rPr>
              <a:t>Voting Issues per Meeting</a:t>
            </a:r>
          </a:p>
        </p:txBody>
      </p:sp>
      <p:pic>
        <p:nvPicPr>
          <p:cNvPr id="12" name="Picture 11">
            <a:extLst>
              <a:ext uri="{FF2B5EF4-FFF2-40B4-BE49-F238E27FC236}">
                <a16:creationId xmlns:a16="http://schemas.microsoft.com/office/drawing/2014/main" id="{7F47884B-11B7-4B71-8C5E-89AB43B5C19C}"/>
              </a:ext>
            </a:extLst>
          </p:cNvPr>
          <p:cNvPicPr>
            <a:picLocks noChangeAspect="1"/>
          </p:cNvPicPr>
          <p:nvPr/>
        </p:nvPicPr>
        <p:blipFill>
          <a:blip r:embed="rId5"/>
          <a:stretch>
            <a:fillRect/>
          </a:stretch>
        </p:blipFill>
        <p:spPr>
          <a:xfrm>
            <a:off x="1524000" y="646473"/>
            <a:ext cx="9372844" cy="6024848"/>
          </a:xfrm>
          <a:prstGeom prst="rect">
            <a:avLst/>
          </a:prstGeom>
          <a:ln>
            <a:solidFill>
              <a:schemeClr val="tx1"/>
            </a:solidFill>
          </a:ln>
        </p:spPr>
      </p:pic>
    </p:spTree>
    <p:extLst>
      <p:ext uri="{BB962C8B-B14F-4D97-AF65-F5344CB8AC3E}">
        <p14:creationId xmlns:p14="http://schemas.microsoft.com/office/powerpoint/2010/main" val="370485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447980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232144" y="-101465"/>
            <a:ext cx="9664700" cy="747937"/>
          </a:xfrm>
        </p:spPr>
        <p:txBody>
          <a:bodyPr vert="horz" anchor="ctr">
            <a:noAutofit/>
          </a:bodyPr>
          <a:lstStyle/>
          <a:p>
            <a:r>
              <a:rPr lang="en-US" sz="4400" dirty="0">
                <a:solidFill>
                  <a:schemeClr val="bg1"/>
                </a:solidFill>
                <a:latin typeface="Abadi" panose="020B0604020202020204" pitchFamily="34" charset="0"/>
              </a:rPr>
              <a:t>Margin of Passage (Ayes to Non-Ayes)</a:t>
            </a:r>
          </a:p>
        </p:txBody>
      </p:sp>
      <p:pic>
        <p:nvPicPr>
          <p:cNvPr id="7" name="Picture 6">
            <a:extLst>
              <a:ext uri="{FF2B5EF4-FFF2-40B4-BE49-F238E27FC236}">
                <a16:creationId xmlns:a16="http://schemas.microsoft.com/office/drawing/2014/main" id="{833A8749-46F6-4975-9FC9-28959E4E6A9A}"/>
              </a:ext>
            </a:extLst>
          </p:cNvPr>
          <p:cNvPicPr>
            <a:picLocks noChangeAspect="1"/>
          </p:cNvPicPr>
          <p:nvPr/>
        </p:nvPicPr>
        <p:blipFill>
          <a:blip r:embed="rId5"/>
          <a:stretch>
            <a:fillRect/>
          </a:stretch>
        </p:blipFill>
        <p:spPr>
          <a:xfrm>
            <a:off x="1524000" y="646472"/>
            <a:ext cx="9372844" cy="6024849"/>
          </a:xfrm>
          <a:prstGeom prst="rect">
            <a:avLst/>
          </a:prstGeom>
          <a:ln>
            <a:solidFill>
              <a:schemeClr val="tx1"/>
            </a:solidFill>
          </a:ln>
        </p:spPr>
      </p:pic>
    </p:spTree>
    <p:extLst>
      <p:ext uri="{BB962C8B-B14F-4D97-AF65-F5344CB8AC3E}">
        <p14:creationId xmlns:p14="http://schemas.microsoft.com/office/powerpoint/2010/main" val="1126813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bg1"/>
            </a:gs>
            <a:gs pos="0">
              <a:srgbClr val="8E251D"/>
            </a:gs>
          </a:gsLst>
          <a:lin ang="5400000" scaled="1"/>
          <a:tileRect/>
        </a:gra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42467-EA91-4A10-B3D2-85DEB7C89E40}"/>
              </a:ext>
            </a:extLst>
          </p:cNvPr>
          <p:cNvGraphicFramePr>
            <a:graphicFrameLocks noChangeAspect="1"/>
          </p:cNvGraphicFramePr>
          <p:nvPr>
            <p:custDataLst>
              <p:tags r:id="rId1"/>
            </p:custDataLst>
            <p:extLst>
              <p:ext uri="{D42A27DB-BD31-4B8C-83A1-F6EECF244321}">
                <p14:modId xmlns:p14="http://schemas.microsoft.com/office/powerpoint/2010/main" val="3264832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4" name="Object 3" hidden="1">
                        <a:extLst>
                          <a:ext uri="{FF2B5EF4-FFF2-40B4-BE49-F238E27FC236}">
                            <a16:creationId xmlns:a16="http://schemas.microsoft.com/office/drawing/2014/main" id="{2D142467-EA91-4A10-B3D2-85DEB7C89E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FB28B8A4-8E25-4189-8821-1452B5006423}"/>
              </a:ext>
            </a:extLst>
          </p:cNvPr>
          <p:cNvSpPr>
            <a:spLocks noGrp="1"/>
          </p:cNvSpPr>
          <p:nvPr>
            <p:ph type="ctrTitle"/>
          </p:nvPr>
        </p:nvSpPr>
        <p:spPr>
          <a:xfrm>
            <a:off x="1232144" y="-101465"/>
            <a:ext cx="9664700" cy="747937"/>
          </a:xfrm>
        </p:spPr>
        <p:txBody>
          <a:bodyPr vert="horz" anchor="ctr">
            <a:noAutofit/>
          </a:bodyPr>
          <a:lstStyle/>
          <a:p>
            <a:r>
              <a:rPr lang="en-US" sz="4400" dirty="0">
                <a:solidFill>
                  <a:schemeClr val="bg1"/>
                </a:solidFill>
                <a:latin typeface="Abadi" panose="020B0604020202020204" pitchFamily="34" charset="0"/>
              </a:rPr>
              <a:t>Amount of Content vs Voting Issues</a:t>
            </a:r>
          </a:p>
        </p:txBody>
      </p:sp>
      <p:pic>
        <p:nvPicPr>
          <p:cNvPr id="8" name="Picture 7">
            <a:extLst>
              <a:ext uri="{FF2B5EF4-FFF2-40B4-BE49-F238E27FC236}">
                <a16:creationId xmlns:a16="http://schemas.microsoft.com/office/drawing/2014/main" id="{03F9A3B5-3339-417C-9E64-8FF314F9C043}"/>
              </a:ext>
            </a:extLst>
          </p:cNvPr>
          <p:cNvPicPr>
            <a:picLocks noChangeAspect="1"/>
          </p:cNvPicPr>
          <p:nvPr/>
        </p:nvPicPr>
        <p:blipFill>
          <a:blip r:embed="rId5"/>
          <a:stretch>
            <a:fillRect/>
          </a:stretch>
        </p:blipFill>
        <p:spPr>
          <a:xfrm>
            <a:off x="1524000" y="646471"/>
            <a:ext cx="9372845" cy="6024849"/>
          </a:xfrm>
          <a:prstGeom prst="rect">
            <a:avLst/>
          </a:prstGeom>
          <a:ln>
            <a:solidFill>
              <a:schemeClr val="tx1"/>
            </a:solidFill>
          </a:ln>
        </p:spPr>
      </p:pic>
    </p:spTree>
    <p:extLst>
      <p:ext uri="{BB962C8B-B14F-4D97-AF65-F5344CB8AC3E}">
        <p14:creationId xmlns:p14="http://schemas.microsoft.com/office/powerpoint/2010/main" val="639682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432</Words>
  <Application>Microsoft Office PowerPoint</Application>
  <PresentationFormat>Widescreen</PresentationFormat>
  <Paragraphs>47</Paragraphs>
  <Slides>13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9" baseType="lpstr">
      <vt:lpstr>Abadi</vt:lpstr>
      <vt:lpstr>Arial</vt:lpstr>
      <vt:lpstr>Calibri</vt:lpstr>
      <vt:lpstr>Calibri Light</vt:lpstr>
      <vt:lpstr>Office Theme</vt:lpstr>
      <vt:lpstr>think-cell Slide</vt:lpstr>
      <vt:lpstr>San Antonio City Council Productivity Michael Grogan LDL776</vt:lpstr>
      <vt:lpstr>Objective</vt:lpstr>
      <vt:lpstr>Source</vt:lpstr>
      <vt:lpstr>Converting PDF to Text</vt:lpstr>
      <vt:lpstr>Utilizing Text</vt:lpstr>
      <vt:lpstr>Targeted Data</vt:lpstr>
      <vt:lpstr>Voting Issues per Meeting</vt:lpstr>
      <vt:lpstr>Margin of Passage (Ayes to Non-Ayes)</vt:lpstr>
      <vt:lpstr>Amount of Content vs Voting Issues</vt:lpstr>
      <vt:lpstr>By Month</vt:lpstr>
      <vt:lpstr>Conclusions</vt:lpstr>
      <vt:lpstr>Conclusions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 Antonio City Council Productivity</dc:title>
  <dc:creator>Michael Grogan</dc:creator>
  <cp:lastModifiedBy>Michael Grogan</cp:lastModifiedBy>
  <cp:revision>13</cp:revision>
  <dcterms:created xsi:type="dcterms:W3CDTF">2021-03-19T15:15:06Z</dcterms:created>
  <dcterms:modified xsi:type="dcterms:W3CDTF">2021-03-19T17:29:27Z</dcterms:modified>
</cp:coreProperties>
</file>