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392" r:id="rId4"/>
    <p:sldId id="393" r:id="rId5"/>
    <p:sldId id="395" r:id="rId6"/>
    <p:sldId id="396" r:id="rId7"/>
    <p:sldId id="397" r:id="rId8"/>
    <p:sldId id="398" r:id="rId9"/>
    <p:sldId id="399" r:id="rId10"/>
    <p:sldId id="402" r:id="rId11"/>
    <p:sldId id="403" r:id="rId12"/>
    <p:sldId id="401" r:id="rId13"/>
    <p:sldId id="405" r:id="rId14"/>
    <p:sldId id="406" r:id="rId15"/>
    <p:sldId id="407" r:id="rId16"/>
    <p:sldId id="408" r:id="rId17"/>
    <p:sldId id="410" r:id="rId18"/>
    <p:sldId id="411" r:id="rId19"/>
    <p:sldId id="412" r:id="rId20"/>
    <p:sldId id="413" r:id="rId21"/>
    <p:sldId id="426" r:id="rId22"/>
    <p:sldId id="430" r:id="rId23"/>
    <p:sldId id="431" r:id="rId24"/>
    <p:sldId id="432" r:id="rId25"/>
    <p:sldId id="433" r:id="rId26"/>
    <p:sldId id="434" r:id="rId27"/>
    <p:sldId id="428" r:id="rId28"/>
    <p:sldId id="435" r:id="rId29"/>
    <p:sldId id="436" r:id="rId30"/>
    <p:sldId id="437" r:id="rId31"/>
    <p:sldId id="385" r:id="rId32"/>
    <p:sldId id="418" r:id="rId3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14E825-7144-4DC1-8DB7-510E04AFCA9F}" v="2" dt="2019-01-25T15:34:21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3" autoAdjust="0"/>
    <p:restoredTop sz="89522" autoAdjust="0"/>
  </p:normalViewPr>
  <p:slideViewPr>
    <p:cSldViewPr>
      <p:cViewPr>
        <p:scale>
          <a:sx n="85" d="100"/>
          <a:sy n="85" d="100"/>
        </p:scale>
        <p:origin x="1744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Relationship Id="rId40" Type="http://schemas.microsoft.com/office/2016/11/relationships/changesInfo" Target="changesInfos/changesInfo1.xml"/><Relationship Id="rId4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CB14E825-7144-4DC1-8DB7-510E04AFCA9F}"/>
    <pc:docChg chg="undo redo custSel addSld delSld modSld">
      <pc:chgData name="Geiger, Michael J" userId="13cae92b-b37c-450b-a449-82fcae19569d" providerId="ADAL" clId="{CB14E825-7144-4DC1-8DB7-510E04AFCA9F}" dt="2019-01-25T15:35:36.060" v="302" actId="20577"/>
      <pc:docMkLst>
        <pc:docMk/>
      </pc:docMkLst>
      <pc:sldChg chg="modSp">
        <pc:chgData name="Geiger, Michael J" userId="13cae92b-b37c-450b-a449-82fcae19569d" providerId="ADAL" clId="{CB14E825-7144-4DC1-8DB7-510E04AFCA9F}" dt="2019-01-25T15:25:17.907" v="7" actId="20577"/>
        <pc:sldMkLst>
          <pc:docMk/>
          <pc:sldMk cId="0" sldId="256"/>
        </pc:sldMkLst>
        <pc:spChg chg="mod">
          <ac:chgData name="Geiger, Michael J" userId="13cae92b-b37c-450b-a449-82fcae19569d" providerId="ADAL" clId="{CB14E825-7144-4DC1-8DB7-510E04AFCA9F}" dt="2019-01-25T15:25:17.907" v="7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CB14E825-7144-4DC1-8DB7-510E04AFCA9F}" dt="2019-01-24T16:31:40.341" v="0" actId="20577"/>
        <pc:sldMkLst>
          <pc:docMk/>
          <pc:sldMk cId="0" sldId="257"/>
        </pc:sldMkLst>
        <pc:spChg chg="mod">
          <ac:chgData name="Geiger, Michael J" userId="13cae92b-b37c-450b-a449-82fcae19569d" providerId="ADAL" clId="{CB14E825-7144-4DC1-8DB7-510E04AFCA9F}" dt="2019-01-24T16:31:40.341" v="0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CB14E825-7144-4DC1-8DB7-510E04AFCA9F}" dt="2019-01-25T15:35:36.060" v="302" actId="20577"/>
        <pc:sldMkLst>
          <pc:docMk/>
          <pc:sldMk cId="0" sldId="385"/>
        </pc:sldMkLst>
        <pc:spChg chg="mod">
          <ac:chgData name="Geiger, Michael J" userId="13cae92b-b37c-450b-a449-82fcae19569d" providerId="ADAL" clId="{CB14E825-7144-4DC1-8DB7-510E04AFCA9F}" dt="2019-01-25T15:35:36.060" v="302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modSp">
        <pc:chgData name="Geiger, Michael J" userId="13cae92b-b37c-450b-a449-82fcae19569d" providerId="ADAL" clId="{CB14E825-7144-4DC1-8DB7-510E04AFCA9F}" dt="2019-01-25T15:25:15.766" v="5" actId="1036"/>
        <pc:sldMkLst>
          <pc:docMk/>
          <pc:sldMk cId="2762734864" sldId="392"/>
        </pc:sldMkLst>
        <pc:picChg chg="mod">
          <ac:chgData name="Geiger, Michael J" userId="13cae92b-b37c-450b-a449-82fcae19569d" providerId="ADAL" clId="{CB14E825-7144-4DC1-8DB7-510E04AFCA9F}" dt="2019-01-25T15:25:15.766" v="5" actId="1036"/>
          <ac:picMkLst>
            <pc:docMk/>
            <pc:sldMk cId="2762734864" sldId="392"/>
            <ac:picMk id="8" creationId="{00000000-0000-0000-0000-000000000000}"/>
          </ac:picMkLst>
        </pc:picChg>
      </pc:sldChg>
      <pc:sldChg chg="del">
        <pc:chgData name="Geiger, Michael J" userId="13cae92b-b37c-450b-a449-82fcae19569d" providerId="ADAL" clId="{CB14E825-7144-4DC1-8DB7-510E04AFCA9F}" dt="2019-01-25T15:25:42.546" v="8" actId="2696"/>
        <pc:sldMkLst>
          <pc:docMk/>
          <pc:sldMk cId="3639300987" sldId="394"/>
        </pc:sldMkLst>
      </pc:sldChg>
      <pc:sldChg chg="modSp">
        <pc:chgData name="Geiger, Michael J" userId="13cae92b-b37c-450b-a449-82fcae19569d" providerId="ADAL" clId="{CB14E825-7144-4DC1-8DB7-510E04AFCA9F}" dt="2019-01-25T15:32:09.113" v="292" actId="20577"/>
        <pc:sldMkLst>
          <pc:docMk/>
          <pc:sldMk cId="1769698954" sldId="413"/>
        </pc:sldMkLst>
        <pc:spChg chg="mod">
          <ac:chgData name="Geiger, Michael J" userId="13cae92b-b37c-450b-a449-82fcae19569d" providerId="ADAL" clId="{CB14E825-7144-4DC1-8DB7-510E04AFCA9F}" dt="2019-01-25T15:32:09.113" v="292" actId="20577"/>
          <ac:spMkLst>
            <pc:docMk/>
            <pc:sldMk cId="1769698954" sldId="413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CB14E825-7144-4DC1-8DB7-510E04AFCA9F}" dt="2019-01-25T15:35:18.263" v="298" actId="2696"/>
        <pc:sldMkLst>
          <pc:docMk/>
          <pc:sldMk cId="4195759694" sldId="414"/>
        </pc:sldMkLst>
      </pc:sldChg>
      <pc:sldChg chg="del">
        <pc:chgData name="Geiger, Michael J" userId="13cae92b-b37c-450b-a449-82fcae19569d" providerId="ADAL" clId="{CB14E825-7144-4DC1-8DB7-510E04AFCA9F}" dt="2019-01-25T15:35:25.958" v="300" actId="2696"/>
        <pc:sldMkLst>
          <pc:docMk/>
          <pc:sldMk cId="2409427528" sldId="415"/>
        </pc:sldMkLst>
      </pc:sldChg>
      <pc:sldChg chg="del">
        <pc:chgData name="Geiger, Michael J" userId="13cae92b-b37c-450b-a449-82fcae19569d" providerId="ADAL" clId="{CB14E825-7144-4DC1-8DB7-510E04AFCA9F}" dt="2019-01-25T15:35:29.490" v="301" actId="2696"/>
        <pc:sldMkLst>
          <pc:docMk/>
          <pc:sldMk cId="2454895915" sldId="416"/>
        </pc:sldMkLst>
      </pc:sldChg>
      <pc:sldChg chg="del">
        <pc:chgData name="Geiger, Michael J" userId="13cae92b-b37c-450b-a449-82fcae19569d" providerId="ADAL" clId="{CB14E825-7144-4DC1-8DB7-510E04AFCA9F}" dt="2019-01-25T15:35:23.420" v="299" actId="2696"/>
        <pc:sldMkLst>
          <pc:docMk/>
          <pc:sldMk cId="985017121" sldId="417"/>
        </pc:sldMkLst>
      </pc:sldChg>
      <pc:sldChg chg="modSp add">
        <pc:chgData name="Geiger, Michael J" userId="13cae92b-b37c-450b-a449-82fcae19569d" providerId="ADAL" clId="{CB14E825-7144-4DC1-8DB7-510E04AFCA9F}" dt="2019-01-25T15:31:14.794" v="226" actId="20577"/>
        <pc:sldMkLst>
          <pc:docMk/>
          <pc:sldMk cId="2478387520" sldId="426"/>
        </pc:sldMkLst>
        <pc:spChg chg="mod">
          <ac:chgData name="Geiger, Michael J" userId="13cae92b-b37c-450b-a449-82fcae19569d" providerId="ADAL" clId="{CB14E825-7144-4DC1-8DB7-510E04AFCA9F}" dt="2019-01-25T15:31:14.794" v="226" actId="20577"/>
          <ac:spMkLst>
            <pc:docMk/>
            <pc:sldMk cId="2478387520" sldId="426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CB14E825-7144-4DC1-8DB7-510E04AFCA9F}" dt="2019-01-25T15:34:33.588" v="295" actId="20577"/>
        <pc:sldMkLst>
          <pc:docMk/>
          <pc:sldMk cId="1988271429" sldId="428"/>
        </pc:sldMkLst>
        <pc:spChg chg="mod">
          <ac:chgData name="Geiger, Michael J" userId="13cae92b-b37c-450b-a449-82fcae19569d" providerId="ADAL" clId="{CB14E825-7144-4DC1-8DB7-510E04AFCA9F}" dt="2019-01-25T15:34:33.588" v="295" actId="20577"/>
          <ac:spMkLst>
            <pc:docMk/>
            <pc:sldMk cId="1988271429" sldId="428"/>
            <ac:spMk id="26626" creationId="{00000000-0000-0000-0000-000000000000}"/>
          </ac:spMkLst>
        </pc:spChg>
      </pc:sldChg>
      <pc:sldChg chg="add">
        <pc:chgData name="Geiger, Michael J" userId="13cae92b-b37c-450b-a449-82fcae19569d" providerId="ADAL" clId="{CB14E825-7144-4DC1-8DB7-510E04AFCA9F}" dt="2019-01-25T15:30:59.760" v="211"/>
        <pc:sldMkLst>
          <pc:docMk/>
          <pc:sldMk cId="926170981" sldId="430"/>
        </pc:sldMkLst>
      </pc:sldChg>
      <pc:sldChg chg="modSp add">
        <pc:chgData name="Geiger, Michael J" userId="13cae92b-b37c-450b-a449-82fcae19569d" providerId="ADAL" clId="{CB14E825-7144-4DC1-8DB7-510E04AFCA9F}" dt="2019-01-25T15:33:14.742" v="293" actId="20577"/>
        <pc:sldMkLst>
          <pc:docMk/>
          <pc:sldMk cId="1817291603" sldId="431"/>
        </pc:sldMkLst>
        <pc:spChg chg="mod">
          <ac:chgData name="Geiger, Michael J" userId="13cae92b-b37c-450b-a449-82fcae19569d" providerId="ADAL" clId="{CB14E825-7144-4DC1-8DB7-510E04AFCA9F}" dt="2019-01-25T15:33:14.742" v="293" actId="20577"/>
          <ac:spMkLst>
            <pc:docMk/>
            <pc:sldMk cId="1817291603" sldId="431"/>
            <ac:spMk id="8" creationId="{00000000-0000-0000-0000-000000000000}"/>
          </ac:spMkLst>
        </pc:spChg>
      </pc:sldChg>
      <pc:sldChg chg="add">
        <pc:chgData name="Geiger, Michael J" userId="13cae92b-b37c-450b-a449-82fcae19569d" providerId="ADAL" clId="{CB14E825-7144-4DC1-8DB7-510E04AFCA9F}" dt="2019-01-25T15:30:59.760" v="211"/>
        <pc:sldMkLst>
          <pc:docMk/>
          <pc:sldMk cId="498635681" sldId="432"/>
        </pc:sldMkLst>
      </pc:sldChg>
      <pc:sldChg chg="add">
        <pc:chgData name="Geiger, Michael J" userId="13cae92b-b37c-450b-a449-82fcae19569d" providerId="ADAL" clId="{CB14E825-7144-4DC1-8DB7-510E04AFCA9F}" dt="2019-01-25T15:30:59.760" v="211"/>
        <pc:sldMkLst>
          <pc:docMk/>
          <pc:sldMk cId="3868392890" sldId="433"/>
        </pc:sldMkLst>
      </pc:sldChg>
      <pc:sldChg chg="add">
        <pc:chgData name="Geiger, Michael J" userId="13cae92b-b37c-450b-a449-82fcae19569d" providerId="ADAL" clId="{CB14E825-7144-4DC1-8DB7-510E04AFCA9F}" dt="2019-01-25T15:34:21.019" v="294"/>
        <pc:sldMkLst>
          <pc:docMk/>
          <pc:sldMk cId="2480482647" sldId="434"/>
        </pc:sldMkLst>
      </pc:sldChg>
      <pc:sldChg chg="modSp add">
        <pc:chgData name="Geiger, Michael J" userId="13cae92b-b37c-450b-a449-82fcae19569d" providerId="ADAL" clId="{CB14E825-7144-4DC1-8DB7-510E04AFCA9F}" dt="2019-01-25T15:34:51.634" v="296" actId="20577"/>
        <pc:sldMkLst>
          <pc:docMk/>
          <pc:sldMk cId="3355127223" sldId="435"/>
        </pc:sldMkLst>
        <pc:spChg chg="mod">
          <ac:chgData name="Geiger, Michael J" userId="13cae92b-b37c-450b-a449-82fcae19569d" providerId="ADAL" clId="{CB14E825-7144-4DC1-8DB7-510E04AFCA9F}" dt="2019-01-25T15:34:51.634" v="296" actId="20577"/>
          <ac:spMkLst>
            <pc:docMk/>
            <pc:sldMk cId="3355127223" sldId="435"/>
            <ac:spMk id="28674" creationId="{00000000-0000-0000-0000-000000000000}"/>
          </ac:spMkLst>
        </pc:spChg>
      </pc:sldChg>
      <pc:sldChg chg="modSp add">
        <pc:chgData name="Geiger, Michael J" userId="13cae92b-b37c-450b-a449-82fcae19569d" providerId="ADAL" clId="{CB14E825-7144-4DC1-8DB7-510E04AFCA9F}" dt="2019-01-25T15:35:02.343" v="297" actId="20577"/>
        <pc:sldMkLst>
          <pc:docMk/>
          <pc:sldMk cId="342161059" sldId="436"/>
        </pc:sldMkLst>
        <pc:spChg chg="mod">
          <ac:chgData name="Geiger, Michael J" userId="13cae92b-b37c-450b-a449-82fcae19569d" providerId="ADAL" clId="{CB14E825-7144-4DC1-8DB7-510E04AFCA9F}" dt="2019-01-25T15:35:02.343" v="297" actId="20577"/>
          <ac:spMkLst>
            <pc:docMk/>
            <pc:sldMk cId="342161059" sldId="436"/>
            <ac:spMk id="29698" creationId="{00000000-0000-0000-0000-000000000000}"/>
          </ac:spMkLst>
        </pc:spChg>
      </pc:sldChg>
      <pc:sldChg chg="add">
        <pc:chgData name="Geiger, Michael J" userId="13cae92b-b37c-450b-a449-82fcae19569d" providerId="ADAL" clId="{CB14E825-7144-4DC1-8DB7-510E04AFCA9F}" dt="2019-01-25T15:34:21.019" v="294"/>
        <pc:sldMkLst>
          <pc:docMk/>
          <pc:sldMk cId="1030622014" sldId="4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78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6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7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0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93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66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0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15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50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42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2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6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8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1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FC925C-1995-B14D-B171-FA2CC2644B30}" type="datetime1">
              <a:rPr lang="en-US" smtClean="0"/>
              <a:t>1/25/19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EFF7C-AAE0-9B44-9CA0-1FD497097558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E3D7A5-9D8F-D341-B13C-BE92836BC4C7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190E6-7A38-064E-B638-28609735DB5A}" type="datetime1">
              <a:rPr lang="en-US" smtClean="0"/>
              <a:t>1/25/19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AD8E1-38FA-A047-A6DE-35085E49C949}" type="datetime1">
              <a:rPr lang="en-US" smtClean="0"/>
              <a:t>1/25/19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AC4CA-7674-C244-BBEA-FEFCF1DF616B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584A6-FB20-8341-B7B4-8D07696779DD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38270-25B5-C643-8F27-0880EDCEB709}" type="datetime1">
              <a:rPr lang="en-US" smtClean="0"/>
              <a:t>1/25/19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0787E-24D1-7C48-8604-F85B435CC06A}" type="datetime1">
              <a:rPr lang="en-US" smtClean="0"/>
              <a:t>1/25/19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D6965-3347-F14D-B718-807FB4991489}" type="datetime1">
              <a:rPr lang="en-US" smtClean="0"/>
              <a:t>1/25/19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49436-0900-2E46-84EB-E11133570D2B}" type="datetime1">
              <a:rPr lang="en-US" smtClean="0"/>
              <a:t>1/25/19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58F57-9F7B-9D48-910F-4E13C8BE81E0}" type="datetime1">
              <a:rPr lang="en-US" smtClean="0"/>
              <a:t>1/25/19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2C445-0B59-8E4F-85A1-EF9B33970E20}" type="datetime1">
              <a:rPr lang="en-US" smtClean="0"/>
              <a:t>1/25/19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4CE55E1-E717-4A45-B1D8-B02E6E7AA1A0}" type="datetime1">
              <a:rPr lang="en-US" smtClean="0"/>
              <a:t>1/25/19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Processes and process management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As a process executes, it changes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state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new</a:t>
            </a:r>
            <a:r>
              <a:rPr lang="en-US">
                <a:latin typeface="Helvetica" charset="0"/>
                <a:ea typeface="MS PGothic" charset="0"/>
              </a:rPr>
              <a:t>:  The process is being created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running</a:t>
            </a:r>
            <a:r>
              <a:rPr lang="en-US">
                <a:latin typeface="Helvetica" charset="0"/>
                <a:ea typeface="MS PGothic" charset="0"/>
              </a:rPr>
              <a:t>:  Instructions are being executed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waiting</a:t>
            </a:r>
            <a:r>
              <a:rPr lang="en-US">
                <a:latin typeface="Helvetica" charset="0"/>
                <a:ea typeface="MS PGothic" charset="0"/>
              </a:rPr>
              <a:t>:  The process is waiting for some event to occur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ready</a:t>
            </a:r>
            <a:r>
              <a:rPr lang="en-US">
                <a:latin typeface="Helvetica" charset="0"/>
                <a:ea typeface="MS PGothic" charset="0"/>
              </a:rPr>
              <a:t>:  The process is waiting to be assigned to a processor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terminated</a:t>
            </a:r>
            <a:r>
              <a:rPr lang="en-US">
                <a:latin typeface="Helvetica" charset="0"/>
                <a:ea typeface="MS PGothic" charset="0"/>
              </a:rPr>
              <a:t>:  The process has finished execution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6521-0117-8B41-AF65-89B50B857040}" type="datetime1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3081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3188-79F2-5F41-B81B-0A711580CE77}" type="datetime1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0"/>
            <a:ext cx="5029200" cy="4987925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Information associated with each process 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(also called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task control block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Process state – running, waiting, </a:t>
            </a:r>
            <a:r>
              <a:rPr lang="en-US" dirty="0" err="1">
                <a:latin typeface="Helvetica" charset="0"/>
                <a:ea typeface="MS PGothic" charset="0"/>
              </a:rPr>
              <a:t>etc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Program counter – location of instruction to next execute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CPU registers – contents of all process-centric registers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CPU scheduling information- priorities, scheduling queue pointers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Memory-management information – memory allocated to the process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Accounting information – CPU used, clock time elapsed since start, time limits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I/O status information – I/O devices allocated to process, list of open files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D6E6-BC7E-124C-92A1-75931FF54B44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CPU Switch From Process to Process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E7CD-FDF2-AB45-A790-869F4407F5F5}" type="datetime1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  <a:ea typeface="MS PGothic" charset="0"/>
                <a:cs typeface="Garamond"/>
              </a:rPr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Represented by the C structure </a:t>
            </a:r>
            <a:r>
              <a:rPr lang="en-US" dirty="0" err="1">
                <a:latin typeface="Courier New" charset="0"/>
                <a:ea typeface="MS PGothic" charset="0"/>
                <a:cs typeface="Courier New" charset="0"/>
              </a:rPr>
              <a:t>task_struct</a:t>
            </a:r>
            <a:endParaRPr lang="en-US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 err="1" smtClean="0"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sz="1600" dirty="0" err="1" smtClean="0">
                <a:latin typeface="Courier New" charset="0"/>
                <a:ea typeface="MS PGothic" charset="0"/>
                <a:cs typeface="Courier New" charset="0"/>
              </a:rPr>
              <a:t>_</a:t>
            </a:r>
            <a:r>
              <a:rPr lang="en-US" sz="1600" dirty="0" err="1" smtClean="0">
                <a:latin typeface="Courier New" charset="0"/>
                <a:ea typeface="MS PGothic" charset="0"/>
                <a:cs typeface="Courier New" charset="0"/>
              </a:rPr>
              <a:t>t</a:t>
            </a:r>
            <a:r>
              <a:rPr lang="en-US" sz="1600" dirty="0" smtClean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err="1" smtClean="0"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; 			/* process identifier */ 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long state;			/* state of the process */ 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unsigned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time_slice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	/* scheduling information */ </a:t>
            </a:r>
            <a:br>
              <a:rPr lang="en-US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MS PGothic" charset="0"/>
                <a:cs typeface="Courier New" charset="0"/>
              </a:rPr>
              <a:t>task_struct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 *parent; /* this process</a:t>
            </a:r>
            <a:r>
              <a:rPr lang="ja-JP" altLang="en-US" sz="1600" dirty="0">
                <a:latin typeface="Courier New" charset="0"/>
                <a:ea typeface="MS PGothic" charset="0"/>
                <a:cs typeface="Courier New" charset="0"/>
              </a:rPr>
              <a:t>’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s parent */ </a:t>
            </a:r>
            <a:b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list_head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children;	/* this process</a:t>
            </a:r>
            <a:r>
              <a:rPr lang="ja-JP" altLang="en-US" sz="1600" dirty="0">
                <a:latin typeface="Courier New" charset="0"/>
                <a:ea typeface="MS PGothic" charset="0"/>
                <a:cs typeface="Courier New" charset="0"/>
              </a:rPr>
              <a:t>’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s children */ </a:t>
            </a:r>
            <a:b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files_struct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*files; /* list of open files */ </a:t>
            </a:r>
            <a:b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altLang="ja-JP" sz="1600" dirty="0" err="1">
                <a:latin typeface="Courier New" charset="0"/>
                <a:ea typeface="MS PGothic" charset="0"/>
                <a:cs typeface="Courier New" charset="0"/>
              </a:rPr>
              <a:t>mm_struct</a:t>
            </a:r>
            <a:r>
              <a:rPr lang="en-US" altLang="ja-JP" sz="1600" dirty="0">
                <a:latin typeface="Courier New" charset="0"/>
                <a:ea typeface="MS PGothic" charset="0"/>
                <a:cs typeface="Courier New" charset="0"/>
              </a:rPr>
              <a:t> *mm; 	/* address space of this process */</a:t>
            </a:r>
            <a:endParaRPr lang="en-US" sz="1600" dirty="0">
              <a:latin typeface="Courier New" charset="0"/>
              <a:ea typeface="MS PGothic" charset="0"/>
              <a:cs typeface="Courier New" charset="0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4111625"/>
            <a:ext cx="5865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0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Process scheduler </a:t>
            </a:r>
            <a:r>
              <a:rPr lang="en-US" dirty="0">
                <a:latin typeface="Helvetica" charset="0"/>
                <a:ea typeface="MS PGothic" charset="0"/>
              </a:rPr>
              <a:t>selects among available processes for next execution on CPU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Maintains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scheduling queues </a:t>
            </a:r>
            <a:r>
              <a:rPr lang="en-US" dirty="0">
                <a:latin typeface="Helvetica" charset="0"/>
                <a:ea typeface="MS PGothic" charset="0"/>
              </a:rPr>
              <a:t>of processes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Job queue </a:t>
            </a:r>
            <a:r>
              <a:rPr lang="en-US" dirty="0">
                <a:latin typeface="Helvetica" charset="0"/>
                <a:ea typeface="MS PGothic" charset="0"/>
              </a:rPr>
              <a:t>– set of all processes in the system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Ready queue </a:t>
            </a:r>
            <a:r>
              <a:rPr lang="en-US" dirty="0">
                <a:latin typeface="Helvetica" charset="0"/>
                <a:ea typeface="MS PGothic" charset="0"/>
              </a:rPr>
              <a:t>– set of all processes residing in main memory, ready and waiting to execute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Device queues </a:t>
            </a:r>
            <a:r>
              <a:rPr lang="en-US" dirty="0">
                <a:latin typeface="Helvetica" charset="0"/>
                <a:ea typeface="MS PGothic" charset="0"/>
              </a:rPr>
              <a:t>– set of processes waiting for an I/O device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266415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Ready Queue &amp; 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When CPU switches to another process, the system must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save the state </a:t>
            </a:r>
            <a:r>
              <a:rPr lang="en-US" dirty="0">
                <a:latin typeface="Helvetica" charset="0"/>
                <a:ea typeface="MS PGothic" charset="0"/>
              </a:rPr>
              <a:t>of the old process and load the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saved state </a:t>
            </a:r>
            <a:r>
              <a:rPr lang="en-US" dirty="0">
                <a:latin typeface="Helvetica" charset="0"/>
                <a:ea typeface="MS PGothic" charset="0"/>
              </a:rPr>
              <a:t>for the new process via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context switch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Context </a:t>
            </a:r>
            <a:r>
              <a:rPr lang="en-US" dirty="0">
                <a:latin typeface="Helvetica" charset="0"/>
                <a:ea typeface="MS PGothic" charset="0"/>
              </a:rPr>
              <a:t>of a process represented in the PCB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Context-switch time is overhead; the system does no useful work while switching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more complex the OS and the PCB </a:t>
            </a:r>
            <a:r>
              <a:rPr lang="en-US" dirty="0">
                <a:latin typeface="Helvetica" charset="0"/>
                <a:ea typeface="MS PGothic" charset="0"/>
                <a:sym typeface="Wingdings" charset="0"/>
              </a:rPr>
              <a:t> the </a:t>
            </a:r>
            <a:r>
              <a:rPr lang="en-US" dirty="0">
                <a:latin typeface="Helvetica" charset="0"/>
                <a:ea typeface="MS PGothic" charset="0"/>
              </a:rPr>
              <a:t>longer the context switch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Time dependent on hardware support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Some hardware provides multiple sets of registers per CPU </a:t>
            </a:r>
            <a:r>
              <a:rPr lang="en-US" dirty="0">
                <a:latin typeface="Helvetica" charset="0"/>
                <a:ea typeface="MS PGothic" charset="0"/>
                <a:sym typeface="Wingdings" charset="0"/>
              </a:rPr>
              <a:t></a:t>
            </a:r>
            <a:r>
              <a:rPr lang="en-US" dirty="0">
                <a:latin typeface="Helvetica" charset="0"/>
                <a:ea typeface="MS PGothic" charset="0"/>
              </a:rPr>
              <a:t> multiple contexts loaded at once</a:t>
            </a:r>
          </a:p>
        </p:txBody>
      </p:sp>
    </p:spTree>
    <p:extLst>
      <p:ext uri="{BB962C8B-B14F-4D97-AF65-F5344CB8AC3E}">
        <p14:creationId xmlns:p14="http://schemas.microsoft.com/office/powerpoint/2010/main" val="17207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Parent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process create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children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processes, which, in turn create other processes, forming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tree</a:t>
            </a:r>
            <a:r>
              <a:rPr lang="en-US" dirty="0">
                <a:latin typeface="Helvetica" charset="0"/>
                <a:ea typeface="MS PGothic" charset="0"/>
              </a:rPr>
              <a:t> of processes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Generally, process identified and managed via a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process identifier 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Helvetica" charset="0"/>
                <a:ea typeface="MS PGothic" charset="0"/>
              </a:rPr>
              <a:t>pid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Resource sharing options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children share all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Children share subset of parent’</a:t>
            </a:r>
            <a:r>
              <a:rPr lang="en-US" altLang="ja-JP" dirty="0">
                <a:latin typeface="Helvetica" charset="0"/>
                <a:ea typeface="MS PGothic" charset="0"/>
              </a:rPr>
              <a:t>s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 share no resources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Execution options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children execute concurrently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waits until children terminate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tree in Linux</a:t>
            </a:r>
          </a:p>
        </p:txBody>
      </p:sp>
      <p:pic>
        <p:nvPicPr>
          <p:cNvPr id="24579" name="Picture 1" descr="3_08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52550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6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1 to be posted next week; due TBD</a:t>
            </a:r>
          </a:p>
          <a:p>
            <a:endParaRPr lang="en-US" dirty="0"/>
          </a:p>
          <a:p>
            <a:r>
              <a:rPr lang="en-US" dirty="0"/>
              <a:t>Today’s lecture: processes</a:t>
            </a:r>
          </a:p>
          <a:p>
            <a:pPr lvl="1"/>
            <a:r>
              <a:rPr lang="en-US" dirty="0"/>
              <a:t>Process overview</a:t>
            </a:r>
          </a:p>
          <a:p>
            <a:pPr lvl="1"/>
            <a:r>
              <a:rPr lang="en-US" dirty="0"/>
              <a:t>Characteristics of process</a:t>
            </a:r>
          </a:p>
          <a:p>
            <a:pPr lvl="1"/>
            <a:r>
              <a:rPr lang="en-US" dirty="0"/>
              <a:t>Process control blocks</a:t>
            </a:r>
          </a:p>
          <a:p>
            <a:pPr lvl="1"/>
            <a:r>
              <a:rPr lang="en-US" dirty="0"/>
              <a:t>Operating on processes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D8B244-C772-D748-86C6-0DBA9D7711B7}" type="datetime1">
              <a:rPr lang="en-US" smtClean="0">
                <a:latin typeface="Garamond"/>
                <a:cs typeface="Garamond"/>
              </a:rPr>
              <a:t>1/25/19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352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Address space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duplicate of parent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Same code/data (initially), different location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Could run same program; could </a:t>
            </a:r>
            <a:r>
              <a:rPr lang="en-US" dirty="0" smtClean="0">
                <a:latin typeface="Helvetica" charset="0"/>
                <a:ea typeface="MS PGothic" charset="0"/>
              </a:rPr>
              <a:t>load </a:t>
            </a:r>
            <a:r>
              <a:rPr lang="en-US" dirty="0">
                <a:latin typeface="Helvetica" charset="0"/>
                <a:ea typeface="MS PGothic" charset="0"/>
              </a:rPr>
              <a:t>new </a:t>
            </a:r>
            <a:r>
              <a:rPr lang="en-US" dirty="0" smtClean="0">
                <a:latin typeface="Helvetica" charset="0"/>
                <a:ea typeface="MS PGothic" charset="0"/>
              </a:rPr>
              <a:t>program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UNIX examples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 creates new process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exec()</a:t>
            </a:r>
            <a:r>
              <a:rPr lang="en-US" dirty="0">
                <a:latin typeface="Helvetica" charset="0"/>
                <a:ea typeface="MS PGothic" charset="0"/>
              </a:rPr>
              <a:t> system call used after 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latin typeface="Helvetica" charset="0"/>
                <a:ea typeface="MS PGothic" charset="0"/>
              </a:rPr>
              <a:t> to replace the process’</a:t>
            </a:r>
            <a:r>
              <a:rPr lang="en-US" altLang="ja-JP" dirty="0">
                <a:latin typeface="Helvetica" charset="0"/>
                <a:ea typeface="MS PGothic" charset="0"/>
              </a:rPr>
              <a:t> memory space with a new program</a:t>
            </a:r>
          </a:p>
          <a:p>
            <a:pPr lvl="1"/>
            <a:r>
              <a:rPr lang="en-US" b="1" dirty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system call ensures child complete before parent continues/exits</a:t>
            </a: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479925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6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system call creates new process as a duplicate of original process</a:t>
            </a:r>
          </a:p>
          <a:p>
            <a:pPr lvl="1"/>
            <a:r>
              <a:rPr lang="en-US" dirty="0"/>
              <a:t>Copies original address space, code and all</a:t>
            </a: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dirty="0"/>
              <a:t>Including initial parent process, how many processes does the program below create?</a:t>
            </a:r>
          </a:p>
          <a:p>
            <a:pPr lvl="1"/>
            <a:r>
              <a:rPr lang="en-US" dirty="0"/>
              <a:t>Draw a process tree to support your answer</a:t>
            </a:r>
          </a:p>
          <a:p>
            <a:pPr lvl="1"/>
            <a:endParaRPr lang="en-US" dirty="0"/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30188" algn="l"/>
              </a:tabLst>
            </a:pPr>
            <a:r>
              <a:rPr lang="en-US" sz="3200" dirty="0" err="1"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 main() {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	for (</a:t>
            </a:r>
            <a:r>
              <a:rPr lang="en-US" sz="3200" dirty="0" err="1"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3200" dirty="0" err="1">
                <a:latin typeface="Courier New"/>
                <a:ea typeface="Times New Roman"/>
                <a:cs typeface="Times New Roman"/>
              </a:rPr>
              <a:t>i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 = 0; </a:t>
            </a:r>
            <a:r>
              <a:rPr lang="en-US" sz="3200" dirty="0" err="1">
                <a:latin typeface="Courier New"/>
                <a:ea typeface="Times New Roman"/>
                <a:cs typeface="Times New Roman"/>
              </a:rPr>
              <a:t>i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 &lt; 4; </a:t>
            </a:r>
            <a:r>
              <a:rPr lang="en-US" sz="3200" dirty="0" err="1">
                <a:latin typeface="Courier New"/>
                <a:ea typeface="Times New Roman"/>
                <a:cs typeface="Times New Roman"/>
              </a:rPr>
              <a:t>i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++)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30188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		fork();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30188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 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	return 0;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30188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}</a:t>
            </a:r>
            <a:endParaRPr lang="en-US" sz="32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6834-9F6F-0847-8816-FAF0953161BF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3352800" cy="4987925"/>
          </a:xfrm>
        </p:spPr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call creates copy of currently running process</a:t>
            </a:r>
          </a:p>
          <a:p>
            <a:r>
              <a:rPr lang="en-US" dirty="0"/>
              <a:t>Each copy runs same code!</a:t>
            </a:r>
          </a:p>
          <a:p>
            <a:r>
              <a:rPr lang="en-US" dirty="0"/>
              <a:t># processes doubles each loop iteration</a:t>
            </a:r>
          </a:p>
          <a:p>
            <a:pPr marL="0" indent="0">
              <a:buNone/>
            </a:pPr>
            <a:r>
              <a:rPr lang="en-US" sz="2400" dirty="0"/>
              <a:t>1 </a:t>
            </a:r>
            <a:r>
              <a:rPr lang="en-US" sz="2400" dirty="0">
                <a:sym typeface="Wingdings"/>
              </a:rPr>
              <a:t> 2  4  8  </a:t>
            </a:r>
            <a:r>
              <a:rPr lang="en-US" sz="2400" b="1" dirty="0">
                <a:solidFill>
                  <a:srgbClr val="FF0000"/>
                </a:solidFill>
                <a:sym typeface="Wingdings"/>
              </a:rPr>
              <a:t>16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8710-5647-A74E-A663-3DDCFDB3F449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94" b="-10194"/>
          <a:stretch/>
        </p:blipFill>
        <p:spPr bwMode="auto">
          <a:xfrm>
            <a:off x="3352800" y="1219200"/>
            <a:ext cx="57912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1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details on fork() and wait()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return value is:</a:t>
            </a:r>
          </a:p>
          <a:p>
            <a:pPr lvl="1"/>
            <a:r>
              <a:rPr lang="en-US" dirty="0"/>
              <a:t>&lt;0 if </a:t>
            </a:r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fails (no child created)</a:t>
            </a:r>
          </a:p>
          <a:p>
            <a:pPr lvl="1"/>
            <a:r>
              <a:rPr lang="en-US" dirty="0"/>
              <a:t>0 within child process</a:t>
            </a:r>
          </a:p>
          <a:p>
            <a:pPr lvl="1"/>
            <a:r>
              <a:rPr lang="en-US" dirty="0"/>
              <a:t>PID of child (&gt;0) within parent process</a:t>
            </a:r>
          </a:p>
          <a:p>
            <a:r>
              <a:rPr lang="en-US" dirty="0"/>
              <a:t>Can use to differentiate child from parent</a:t>
            </a:r>
          </a:p>
          <a:p>
            <a:pPr lvl="1"/>
            <a:r>
              <a:rPr lang="en-US" dirty="0"/>
              <a:t>Run same program but use conditional statement to send parent/child down different paths</a:t>
            </a:r>
          </a:p>
          <a:p>
            <a:r>
              <a:rPr lang="en-US" dirty="0">
                <a:latin typeface="Courier New"/>
                <a:cs typeface="Courier New"/>
              </a:rPr>
              <a:t>wait()</a:t>
            </a:r>
            <a:r>
              <a:rPr lang="en-US" dirty="0"/>
              <a:t> system call allows parent to wait for child to finish execution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2015-CBF3-CD4D-AA2F-D8D4B7328442}" type="datetime1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9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what does program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err="1">
                <a:latin typeface="Courier New"/>
                <a:cs typeface="Courier New"/>
              </a:rPr>
              <a:t>int</a:t>
            </a: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err="1">
                <a:latin typeface="Courier New"/>
                <a:cs typeface="Courier New"/>
              </a:rPr>
              <a:t>nums</a:t>
            </a:r>
            <a:r>
              <a:rPr lang="en-US" sz="3400" dirty="0">
                <a:latin typeface="Courier New"/>
                <a:cs typeface="Courier New"/>
              </a:rPr>
              <a:t>[5] = {0,1,2,3,4};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err="1">
                <a:latin typeface="Courier New"/>
                <a:cs typeface="Courier New"/>
              </a:rPr>
              <a:t>int</a:t>
            </a:r>
            <a:r>
              <a:rPr lang="en-US" sz="3400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err="1">
                <a:latin typeface="Courier New"/>
                <a:cs typeface="Courier New"/>
              </a:rPr>
              <a:t>int</a:t>
            </a: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err="1">
                <a:latin typeface="Courier New"/>
                <a:cs typeface="Courier New"/>
              </a:rPr>
              <a:t>pid_t</a:t>
            </a: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 = fork();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if (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 == 0)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for (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 = 0;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 &lt; 5;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	</a:t>
            </a:r>
            <a:r>
              <a:rPr lang="en-US" sz="3400" dirty="0" err="1">
                <a:latin typeface="Courier New"/>
                <a:cs typeface="Courier New"/>
              </a:rPr>
              <a:t>nums</a:t>
            </a:r>
            <a:r>
              <a:rPr lang="en-US" sz="3400" dirty="0">
                <a:latin typeface="Courier New"/>
                <a:cs typeface="Courier New"/>
              </a:rPr>
              <a:t>[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] *= -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	</a:t>
            </a:r>
            <a:r>
              <a:rPr lang="en-US" sz="3400" dirty="0" err="1">
                <a:latin typeface="Courier New"/>
                <a:cs typeface="Courier New"/>
              </a:rPr>
              <a:t>printf</a:t>
            </a:r>
            <a:r>
              <a:rPr lang="en-US" sz="3400" dirty="0">
                <a:latin typeface="Courier New"/>
                <a:cs typeface="Courier New"/>
              </a:rPr>
              <a:t>("CHILD: %d\n", </a:t>
            </a:r>
            <a:r>
              <a:rPr lang="en-US" sz="3400" dirty="0" err="1">
                <a:latin typeface="Courier New"/>
                <a:cs typeface="Courier New"/>
              </a:rPr>
              <a:t>nums</a:t>
            </a:r>
            <a:r>
              <a:rPr lang="en-US" sz="3400" dirty="0">
                <a:latin typeface="Courier New"/>
                <a:cs typeface="Courier New"/>
              </a:rPr>
              <a:t>[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else if (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 &gt; 0)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wait(NULL);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for (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 = 0;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 &lt; 5;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	</a:t>
            </a:r>
            <a:r>
              <a:rPr lang="en-US" sz="3400" dirty="0" err="1">
                <a:latin typeface="Courier New"/>
                <a:cs typeface="Courier New"/>
              </a:rPr>
              <a:t>printf</a:t>
            </a:r>
            <a:r>
              <a:rPr lang="en-US" sz="3400" dirty="0">
                <a:latin typeface="Courier New"/>
                <a:cs typeface="Courier New"/>
              </a:rPr>
              <a:t>("PARENT: %d\n", </a:t>
            </a:r>
            <a:r>
              <a:rPr lang="en-US" sz="3400" dirty="0" err="1">
                <a:latin typeface="Courier New"/>
                <a:cs typeface="Courier New"/>
              </a:rPr>
              <a:t>nums</a:t>
            </a:r>
            <a:r>
              <a:rPr lang="en-US" sz="3400" dirty="0">
                <a:latin typeface="Courier New"/>
                <a:cs typeface="Courier New"/>
              </a:rPr>
              <a:t>[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FC2E-B4FF-394E-9C02-58065B8BC1B1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fork() copies </a:t>
            </a:r>
            <a:r>
              <a:rPr lang="en-US" u="sng" dirty="0"/>
              <a:t>all</a:t>
            </a:r>
            <a:r>
              <a:rPr lang="en-US" dirty="0"/>
              <a:t> data from parent process, parent and child each get own copy</a:t>
            </a:r>
          </a:p>
          <a:p>
            <a:pPr lvl="1"/>
            <a:r>
              <a:rPr lang="en-US" dirty="0"/>
              <a:t>Doesn’t matter if data are local or global</a:t>
            </a:r>
          </a:p>
          <a:p>
            <a:r>
              <a:rPr lang="en-US" dirty="0" err="1">
                <a:latin typeface="Courier New"/>
                <a:cs typeface="Courier New"/>
              </a:rPr>
              <a:t>nums</a:t>
            </a:r>
            <a:r>
              <a:rPr lang="en-US" dirty="0">
                <a:latin typeface="Courier New"/>
                <a:cs typeface="Courier New"/>
              </a:rPr>
              <a:t>[]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/>
              <a:t>array only changed in child</a:t>
            </a:r>
          </a:p>
          <a:p>
            <a:r>
              <a:rPr lang="en-US" dirty="0"/>
              <a:t>Parent doesn’t print its array until child done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/>
                <a:cs typeface="Arial"/>
              </a:rPr>
              <a:t>So, output is: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-1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-4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-9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-16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1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2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3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E440-DFC6-7A4D-99F6-5CF77087A797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Starting new program: exec system calls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start new program, replace address space of current process with new process</a:t>
            </a:r>
          </a:p>
          <a:p>
            <a:r>
              <a:rPr lang="en-US" dirty="0"/>
              <a:t>On UNIX systems, use exec system calls</a:t>
            </a:r>
          </a:p>
          <a:p>
            <a:r>
              <a:rPr lang="en-US" dirty="0"/>
              <a:t>Family of functions allowing you to specify</a:t>
            </a:r>
          </a:p>
          <a:p>
            <a:pPr lvl="1"/>
            <a:r>
              <a:rPr lang="en-US" dirty="0"/>
              <a:t>Location of executable</a:t>
            </a:r>
          </a:p>
          <a:p>
            <a:pPr lvl="2"/>
            <a:r>
              <a:rPr lang="en-US" dirty="0" err="1"/>
              <a:t>execlp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 don’t require full path</a:t>
            </a:r>
          </a:p>
          <a:p>
            <a:pPr lvl="1"/>
            <a:r>
              <a:rPr lang="en-US" dirty="0"/>
              <a:t>Command line arguments to executable, either as</a:t>
            </a:r>
          </a:p>
          <a:p>
            <a:pPr lvl="2"/>
            <a:r>
              <a:rPr lang="en-US" dirty="0"/>
              <a:t>Separate strings passed to </a:t>
            </a:r>
            <a:r>
              <a:rPr lang="en-US" dirty="0" err="1"/>
              <a:t>execl</a:t>
            </a:r>
            <a:r>
              <a:rPr lang="en-US" dirty="0"/>
              <a:t>(), </a:t>
            </a:r>
            <a:r>
              <a:rPr lang="en-US" dirty="0" err="1"/>
              <a:t>execle</a:t>
            </a:r>
            <a:r>
              <a:rPr lang="en-US" dirty="0"/>
              <a:t>(), </a:t>
            </a:r>
            <a:r>
              <a:rPr lang="en-US" dirty="0" err="1"/>
              <a:t>execlp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Array of strings passed to </a:t>
            </a:r>
            <a:r>
              <a:rPr lang="en-US" dirty="0" err="1"/>
              <a:t>execv</a:t>
            </a:r>
            <a:r>
              <a:rPr lang="en-US" dirty="0"/>
              <a:t>(), </a:t>
            </a:r>
            <a:r>
              <a:rPr lang="en-US" dirty="0" err="1"/>
              <a:t>execve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Optional list of new environment variables</a:t>
            </a:r>
          </a:p>
          <a:p>
            <a:pPr marL="671512" lvl="2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5AE-DCFA-8544-90D6-8A22ECD71EF3}" type="datetime1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Forking Separate 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pid_t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 fork();		// Create a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&lt; 0) {	// Error occurred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fprintf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stderr</a:t>
            </a:r>
            <a:r>
              <a:rPr lang="en-US" sz="1600" b="1" dirty="0">
                <a:latin typeface="Courier New"/>
                <a:cs typeface="Courier New"/>
              </a:rPr>
              <a:t>, "Fork failed");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	return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== 0) {	//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("Child: listing of current directory\n\n");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execlp</a:t>
            </a:r>
            <a:r>
              <a:rPr lang="en-US" sz="1600" b="1" dirty="0">
                <a:latin typeface="Courier New"/>
                <a:cs typeface="Courier New"/>
              </a:rPr>
              <a:t>("/bin/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"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NULL);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{		// Parent process—wait for child to complete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("Parent: waits for child to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wait(NULL);	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return 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B784-4C42-8A46-AC6F-DC4417845626}" type="datetime1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Operating Systems: Lecture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 ends using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call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May be explicit, implicit (return from main 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  <a:sym typeface="Wingdings"/>
              </a:rPr>
              <a:t> </a:t>
            </a:r>
            <a:r>
              <a:rPr lang="en-US" b="1" dirty="0">
                <a:latin typeface="Courier New"/>
                <a:ea typeface="MS PGothic" charset="0"/>
                <a:cs typeface="Courier New"/>
                <a:sym typeface="Wingdings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  <a:sym typeface="Wingdings"/>
              </a:rPr>
              <a:t>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 status data from child to parent (via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Process’</a:t>
            </a:r>
            <a:r>
              <a:rPr lang="en-US" altLang="ja-JP" dirty="0">
                <a:latin typeface="Helvetica" charset="0"/>
                <a:ea typeface="MS PGothic" charset="0"/>
              </a:rPr>
              <a:t> resources are </a:t>
            </a:r>
            <a:r>
              <a:rPr lang="en-US" altLang="ja-JP" dirty="0" err="1">
                <a:latin typeface="Helvetica" charset="0"/>
                <a:ea typeface="MS PGothic" charset="0"/>
              </a:rPr>
              <a:t>deallocated</a:t>
            </a:r>
            <a:r>
              <a:rPr lang="en-US" altLang="ja-JP" dirty="0">
                <a:latin typeface="Helvetica" charset="0"/>
                <a:ea typeface="MS PGothic" charset="0"/>
              </a:rPr>
              <a:t> by operating system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abort()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executing child process if: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exceeded allocated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Task assigned to child is no longer required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exiting and OS does not allow child to continue if parent terminates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Not true in Linux, for example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OS initiates cascading termination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36B0-1B44-E043-B90F-1E46DEA6D99B}" type="datetime1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for child termination</a:t>
            </a:r>
          </a:p>
          <a:p>
            <a:pPr lvl="1"/>
            <a:r>
              <a:rPr lang="en-US" b="1" dirty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returns child PID, passes return status through pointer argument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child terminates before parent invokes </a:t>
            </a:r>
            <a:r>
              <a:rPr lang="en-US" b="1" dirty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, process 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zombie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parent terminated without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, process is an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orphan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 status must be checked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 Linux, orphans assigned </a:t>
            </a:r>
            <a:r>
              <a:rPr lang="en-US" b="1" dirty="0" err="1">
                <a:latin typeface="Courier New"/>
                <a:ea typeface="MS PGothic" charset="0"/>
                <a:cs typeface="Courier New"/>
              </a:rPr>
              <a:t>init</a:t>
            </a:r>
            <a:r>
              <a:rPr lang="en-US" dirty="0">
                <a:latin typeface="Helvetica" charset="0"/>
                <a:ea typeface="MS PGothic" charset="0"/>
              </a:rPr>
              <a:t> as parent</a:t>
            </a:r>
          </a:p>
          <a:p>
            <a:pPr marL="344487" lvl="1" indent="0"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C08B-4D02-0544-9BB7-3AE227035134}" type="datetime1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OS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layer between application programs and physical hardware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Makes system easier to use for programs through abstractions</a:t>
            </a:r>
          </a:p>
          <a:p>
            <a:r>
              <a:rPr lang="en-US" dirty="0"/>
              <a:t>Manages allocation of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EB18-4AF5-9B40-B85A-60D2E2DDA72A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52" y="1981200"/>
            <a:ext cx="4268348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What’s downside of zombie processes?</a:t>
            </a:r>
          </a:p>
          <a:p>
            <a:pPr lvl="1"/>
            <a:r>
              <a:rPr lang="en-US" dirty="0"/>
              <a:t>Unnecessary clutter and use of resources</a:t>
            </a:r>
          </a:p>
          <a:p>
            <a:pPr lvl="1"/>
            <a:r>
              <a:rPr lang="en-US" dirty="0"/>
              <a:t>Worst case: fill process table</a:t>
            </a:r>
          </a:p>
          <a:p>
            <a:r>
              <a:rPr lang="en-US" dirty="0"/>
              <a:t>Any reason to allow orphan processes?</a:t>
            </a:r>
          </a:p>
          <a:p>
            <a:pPr lvl="1"/>
            <a:r>
              <a:rPr lang="en-US" dirty="0"/>
              <a:t>Long running process not requiring user</a:t>
            </a:r>
          </a:p>
          <a:p>
            <a:pPr lvl="1"/>
            <a:r>
              <a:rPr lang="en-US" dirty="0"/>
              <a:t>Indefinitely running background process (daemon)</a:t>
            </a:r>
          </a:p>
          <a:p>
            <a:pPr lvl="2"/>
            <a:r>
              <a:rPr lang="en-US" dirty="0"/>
              <a:t>Examples: respond to network requests (i.e. </a:t>
            </a:r>
            <a:r>
              <a:rPr lang="en-US" dirty="0" err="1"/>
              <a:t>sshd</a:t>
            </a:r>
            <a:r>
              <a:rPr lang="en-US" dirty="0"/>
              <a:t>), system logging (</a:t>
            </a:r>
            <a:r>
              <a:rPr lang="en-US" dirty="0" err="1"/>
              <a:t>syslogd</a:t>
            </a:r>
            <a:r>
              <a:rPr lang="en-US" dirty="0"/>
              <a:t>)</a:t>
            </a:r>
          </a:p>
          <a:p>
            <a:r>
              <a:rPr lang="en-US" dirty="0"/>
              <a:t>Can 1 process be both zombie &amp; orphan?</a:t>
            </a:r>
          </a:p>
          <a:p>
            <a:pPr lvl="1"/>
            <a:r>
              <a:rPr lang="en-US" dirty="0"/>
              <a:t>Sure—child terminates first, then parent terminates without wait</a:t>
            </a:r>
          </a:p>
          <a:p>
            <a:pPr lvl="1"/>
            <a:r>
              <a:rPr lang="en-US" dirty="0"/>
              <a:t>On UNIX system </a:t>
            </a:r>
            <a:r>
              <a:rPr lang="en-US" dirty="0" err="1"/>
              <a:t>init</a:t>
            </a:r>
            <a:r>
              <a:rPr lang="en-US" dirty="0"/>
              <a:t> “adopts” orphans to ensure exit status collected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4393-66B4-5548-94C8-AC6656B5D33D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Continue with process management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/>
              <a:t>Program </a:t>
            </a:r>
            <a:r>
              <a:rPr lang="en-US" dirty="0"/>
              <a:t>1 to be posted next week; due TBD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B92362D-DAB9-6344-8E4D-AD39D4EF7F93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the following sources:</a:t>
            </a:r>
          </a:p>
          <a:p>
            <a:pPr lvl="1"/>
            <a:r>
              <a:rPr lang="en-US" dirty="0" err="1"/>
              <a:t>Silberschatz</a:t>
            </a:r>
            <a:r>
              <a:rPr lang="en-US" dirty="0"/>
              <a:t>, Galvin, &amp; Gagne, </a:t>
            </a:r>
            <a:r>
              <a:rPr lang="en-US" i="1" dirty="0"/>
              <a:t>Operating Systems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Chen &amp; </a:t>
            </a:r>
            <a:r>
              <a:rPr lang="en-US" dirty="0" err="1"/>
              <a:t>Madhyastha</a:t>
            </a:r>
            <a:r>
              <a:rPr lang="en-US" dirty="0"/>
              <a:t>, EECS 482 lecture notes, University of Michigan, Fall 2016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A3CB-CAD6-FB4B-9A5A-696854FE92B6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abstractions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D8D-750C-BD43-B0F8-17FFBDEAE1F5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600200"/>
            <a:ext cx="5295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Process: main abstraction for using CPU as resource</a:t>
            </a:r>
          </a:p>
          <a:p>
            <a:pPr lvl="1"/>
            <a:r>
              <a:rPr lang="en-US" dirty="0"/>
              <a:t>Processes make it simpler to run multiple things simultaneously</a:t>
            </a:r>
          </a:p>
          <a:p>
            <a:pPr lvl="1"/>
            <a:r>
              <a:rPr lang="en-US" dirty="0"/>
              <a:t>Sometimes called job or task</a:t>
            </a:r>
          </a:p>
          <a:p>
            <a:r>
              <a:rPr lang="en-US" dirty="0"/>
              <a:t>Process vs. program</a:t>
            </a:r>
          </a:p>
          <a:p>
            <a:pPr lvl="1"/>
            <a:r>
              <a:rPr lang="en-US" dirty="0"/>
              <a:t>Program is passive: i.e., executable file</a:t>
            </a:r>
          </a:p>
          <a:p>
            <a:pPr lvl="1"/>
            <a:r>
              <a:rPr lang="en-US" dirty="0"/>
              <a:t>Process is active: program in execution</a:t>
            </a:r>
          </a:p>
          <a:p>
            <a:pPr lvl="2"/>
            <a:r>
              <a:rPr lang="en-US" dirty="0"/>
              <a:t>One program may lead to multiple processes</a:t>
            </a:r>
          </a:p>
          <a:p>
            <a:pPr lvl="2"/>
            <a:r>
              <a:rPr lang="en-US" dirty="0"/>
              <a:t>i.e., multiple users running same program, one user running multiple copies of web browser</a:t>
            </a:r>
          </a:p>
          <a:p>
            <a:pPr lvl="2"/>
            <a:r>
              <a:rPr lang="en-US" dirty="0"/>
              <a:t>One process can create multiple child processes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1797-D9EB-7B43-B9FB-3B02F5B4691D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is responsible for</a:t>
            </a:r>
          </a:p>
          <a:p>
            <a:pPr lvl="1"/>
            <a:r>
              <a:rPr lang="en-US" dirty="0"/>
              <a:t>Creation/deletion of processes</a:t>
            </a:r>
          </a:p>
          <a:p>
            <a:pPr lvl="1"/>
            <a:r>
              <a:rPr lang="en-US" dirty="0"/>
              <a:t>Scheduling processes</a:t>
            </a:r>
          </a:p>
          <a:p>
            <a:pPr lvl="2"/>
            <a:r>
              <a:rPr lang="en-US" dirty="0"/>
              <a:t>Maintaining state</a:t>
            </a:r>
          </a:p>
          <a:p>
            <a:pPr lvl="2"/>
            <a:r>
              <a:rPr lang="en-US" dirty="0"/>
              <a:t>Mapping processes to requested resources</a:t>
            </a:r>
          </a:p>
          <a:p>
            <a:pPr lvl="1"/>
            <a:r>
              <a:rPr lang="en-US" dirty="0"/>
              <a:t>Interaction between processes</a:t>
            </a:r>
          </a:p>
          <a:p>
            <a:pPr lvl="2"/>
            <a:r>
              <a:rPr lang="en-US" dirty="0"/>
              <a:t>Processes may be independent, but if they aren’t …</a:t>
            </a:r>
          </a:p>
          <a:p>
            <a:pPr lvl="2"/>
            <a:r>
              <a:rPr lang="en-US" dirty="0"/>
              <a:t>Synchronization: access to shared data</a:t>
            </a:r>
          </a:p>
          <a:p>
            <a:pPr lvl="2"/>
            <a:r>
              <a:rPr lang="en-US" dirty="0"/>
              <a:t>Communication: exchange of data/information</a:t>
            </a:r>
          </a:p>
          <a:p>
            <a:pPr lvl="2"/>
            <a:r>
              <a:rPr lang="en-US" dirty="0"/>
              <a:t>Deadlock handling: multiple processes get stuck waiting for shared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23D6-910D-A048-B1DD-753870F0A2DC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= 1+ running pieces of code (threads) + everything code can read/write</a:t>
            </a:r>
          </a:p>
          <a:p>
            <a:r>
              <a:rPr lang="en-US" dirty="0"/>
              <a:t>What information must OS track to manage process?</a:t>
            </a:r>
          </a:p>
          <a:p>
            <a:pPr lvl="1"/>
            <a:r>
              <a:rPr lang="en-US" dirty="0"/>
              <a:t>What do we need to know about code?</a:t>
            </a:r>
          </a:p>
          <a:p>
            <a:pPr lvl="1"/>
            <a:r>
              <a:rPr lang="en-US" dirty="0"/>
              <a:t>What specifically can process read/write?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65E-85D3-C849-8CDC-19FD302CE74D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process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 ID: “name” of process</a:t>
            </a:r>
          </a:p>
          <a:p>
            <a:pPr lvl="1"/>
            <a:r>
              <a:rPr lang="en-US" dirty="0"/>
              <a:t>Number uniquely identifying process</a:t>
            </a:r>
          </a:p>
          <a:p>
            <a:r>
              <a:rPr lang="en-US" dirty="0"/>
              <a:t>Program counter (PC): </a:t>
            </a:r>
            <a:r>
              <a:rPr lang="en-US" dirty="0" err="1"/>
              <a:t>addr</a:t>
            </a:r>
            <a:r>
              <a:rPr lang="en-US" dirty="0"/>
              <a:t>. of next inst.</a:t>
            </a:r>
          </a:p>
          <a:p>
            <a:pPr lvl="1"/>
            <a:r>
              <a:rPr lang="en-US" dirty="0"/>
              <a:t>For now, assume just 1 thread</a:t>
            </a:r>
          </a:p>
          <a:p>
            <a:pPr lvl="1"/>
            <a:r>
              <a:rPr lang="en-US" dirty="0"/>
              <a:t>Multiple threads </a:t>
            </a:r>
            <a:r>
              <a:rPr lang="en-US" dirty="0">
                <a:sym typeface="Wingdings"/>
              </a:rPr>
              <a:t> multiple PCs</a:t>
            </a:r>
            <a:endParaRPr lang="en-US" dirty="0"/>
          </a:p>
          <a:p>
            <a:r>
              <a:rPr lang="en-US" dirty="0"/>
              <a:t>Processor registers</a:t>
            </a:r>
          </a:p>
          <a:p>
            <a:pPr lvl="1"/>
            <a:r>
              <a:rPr lang="en-US" dirty="0"/>
              <a:t>Used for fast access to (intermediate) data</a:t>
            </a:r>
          </a:p>
          <a:p>
            <a:r>
              <a:rPr lang="en-US" dirty="0"/>
              <a:t>Address space</a:t>
            </a:r>
          </a:p>
          <a:p>
            <a:pPr lvl="1"/>
            <a:r>
              <a:rPr lang="en-US" dirty="0"/>
              <a:t>All memory process uses as it runs</a:t>
            </a:r>
          </a:p>
          <a:p>
            <a:pPr lvl="1"/>
            <a:r>
              <a:rPr lang="en-US" dirty="0"/>
              <a:t>What information is stored in memory?</a:t>
            </a:r>
          </a:p>
          <a:p>
            <a:pPr lvl="1"/>
            <a:r>
              <a:rPr lang="en-US" dirty="0"/>
              <a:t>How is memory organized?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3000-B822-A441-8128-7BFEAA0A86E1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 memory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724400" cy="498792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FF"/>
                </a:solidFill>
              </a:rPr>
              <a:t>Text section: </a:t>
            </a:r>
            <a:r>
              <a:rPr lang="en-US" dirty="0">
                <a:solidFill>
                  <a:srgbClr val="000000"/>
                </a:solidFill>
              </a:rPr>
              <a:t>code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Data section: </a:t>
            </a:r>
            <a:r>
              <a:rPr lang="en-US" dirty="0">
                <a:solidFill>
                  <a:srgbClr val="000000"/>
                </a:solidFill>
              </a:rPr>
              <a:t>global variables</a:t>
            </a:r>
          </a:p>
          <a:p>
            <a:r>
              <a:rPr lang="en-US" dirty="0">
                <a:solidFill>
                  <a:srgbClr val="0000FF"/>
                </a:solidFill>
              </a:rPr>
              <a:t>Stack</a:t>
            </a:r>
            <a:r>
              <a:rPr lang="en-US" dirty="0">
                <a:solidFill>
                  <a:srgbClr val="000000"/>
                </a:solidFill>
              </a:rPr>
              <a:t>: temp data, usually related to functions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Arguments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Return address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Local variables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Saved registers</a:t>
            </a:r>
          </a:p>
          <a:p>
            <a:r>
              <a:rPr lang="en-US" dirty="0">
                <a:solidFill>
                  <a:srgbClr val="0000FF"/>
                </a:solidFill>
              </a:rPr>
              <a:t>Heap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dyn</a:t>
            </a:r>
            <a:r>
              <a:rPr lang="en-US" dirty="0">
                <a:solidFill>
                  <a:srgbClr val="000000"/>
                </a:solidFill>
              </a:rPr>
              <a:t>. allocated data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From C </a:t>
            </a:r>
            <a:r>
              <a:rPr lang="en-US" dirty="0" err="1">
                <a:solidFill>
                  <a:srgbClr val="000000"/>
                </a:solidFill>
              </a:rPr>
              <a:t>malloc</a:t>
            </a:r>
            <a:r>
              <a:rPr lang="en-US" dirty="0">
                <a:solidFill>
                  <a:srgbClr val="000000"/>
                </a:solidFill>
              </a:rPr>
              <a:t>(), C++ new …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5146" r="-15146"/>
          <a:stretch>
            <a:fillRect/>
          </a:stretch>
        </p:blipFill>
        <p:spPr>
          <a:xfrm>
            <a:off x="5029200" y="1143000"/>
            <a:ext cx="4038600" cy="49879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82A2-32A8-E046-9A3D-B21E50F3F668}" type="datetime1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7922</TotalTime>
  <Words>1622</Words>
  <Application>Microsoft Macintosh PowerPoint</Application>
  <PresentationFormat>On-screen Show (4:3)</PresentationFormat>
  <Paragraphs>339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Courier New</vt:lpstr>
      <vt:lpstr>Garamond</vt:lpstr>
      <vt:lpstr>Helvetica</vt:lpstr>
      <vt:lpstr>Monotype Sorts</vt:lpstr>
      <vt:lpstr>MS PGothic</vt:lpstr>
      <vt:lpstr>ＭＳ Ｐゴシック</vt:lpstr>
      <vt:lpstr>Times New Roman</vt:lpstr>
      <vt:lpstr>Wingdings</vt:lpstr>
      <vt:lpstr>Arial</vt:lpstr>
      <vt:lpstr>Edge</vt:lpstr>
      <vt:lpstr>EECE.4810/EECE.5730 Operating Systems</vt:lpstr>
      <vt:lpstr>Lecture outline</vt:lpstr>
      <vt:lpstr>What does an OS do?</vt:lpstr>
      <vt:lpstr>Operating system abstractions</vt:lpstr>
      <vt:lpstr>Processes</vt:lpstr>
      <vt:lpstr>Process management</vt:lpstr>
      <vt:lpstr>Components of a process</vt:lpstr>
      <vt:lpstr>Components of a process (cont.)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Process Representation in Linux</vt:lpstr>
      <vt:lpstr>Process Scheduling</vt:lpstr>
      <vt:lpstr>Ready Queue &amp; I/O Device Queues</vt:lpstr>
      <vt:lpstr>Context Switch</vt:lpstr>
      <vt:lpstr>Process Creation</vt:lpstr>
      <vt:lpstr>Process tree in Linux</vt:lpstr>
      <vt:lpstr>Process Creation (Cont.)</vt:lpstr>
      <vt:lpstr>Example 1: process creation</vt:lpstr>
      <vt:lpstr>Example 1 solution</vt:lpstr>
      <vt:lpstr>More details on fork() and wait()</vt:lpstr>
      <vt:lpstr>Example 2: what does program print?</vt:lpstr>
      <vt:lpstr>Example 2 solution</vt:lpstr>
      <vt:lpstr>Starting new program: exec system calls</vt:lpstr>
      <vt:lpstr>Forking Separate Process</vt:lpstr>
      <vt:lpstr>Process Termination</vt:lpstr>
      <vt:lpstr>Process Termination</vt:lpstr>
      <vt:lpstr>Process termination questions</vt:lpstr>
      <vt:lpstr>Final notes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2065</cp:revision>
  <dcterms:created xsi:type="dcterms:W3CDTF">2006-04-03T05:03:01Z</dcterms:created>
  <dcterms:modified xsi:type="dcterms:W3CDTF">2019-01-25T19:51:23Z</dcterms:modified>
</cp:coreProperties>
</file>