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07" r:id="rId4"/>
    <p:sldId id="508" r:id="rId5"/>
    <p:sldId id="540" r:id="rId6"/>
    <p:sldId id="483" r:id="rId7"/>
    <p:sldId id="487" r:id="rId8"/>
    <p:sldId id="501" r:id="rId9"/>
    <p:sldId id="503" r:id="rId10"/>
    <p:sldId id="509" r:id="rId11"/>
    <p:sldId id="510" r:id="rId12"/>
    <p:sldId id="538" r:id="rId13"/>
    <p:sldId id="539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385" r:id="rId24"/>
    <p:sldId id="488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A4668-8F3C-4FED-AEA2-725AA5102857}" v="4" dt="2019-03-01T15:49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109" d="100"/>
          <a:sy n="109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85A4668-8F3C-4FED-AEA2-725AA5102857}"/>
    <pc:docChg chg="undo custSel addSld modSld">
      <pc:chgData name="Geiger, Michael J" userId="13cae92b-b37c-450b-a449-82fcae19569d" providerId="ADAL" clId="{685A4668-8F3C-4FED-AEA2-725AA5102857}" dt="2019-03-01T15:49:42.651" v="1001" actId="2711"/>
      <pc:docMkLst>
        <pc:docMk/>
      </pc:docMkLst>
      <pc:sldChg chg="modSp">
        <pc:chgData name="Geiger, Michael J" userId="13cae92b-b37c-450b-a449-82fcae19569d" providerId="ADAL" clId="{685A4668-8F3C-4FED-AEA2-725AA5102857}" dt="2019-03-01T15:49:42.651" v="1001" actId="2711"/>
        <pc:sldMkLst>
          <pc:docMk/>
          <pc:sldMk cId="0" sldId="385"/>
        </pc:sldMkLst>
        <pc:spChg chg="mod">
          <ac:chgData name="Geiger, Michael J" userId="13cae92b-b37c-450b-a449-82fcae19569d" providerId="ADAL" clId="{685A4668-8F3C-4FED-AEA2-725AA5102857}" dt="2019-03-01T15:49:35.025" v="1000" actId="2711"/>
          <ac:spMkLst>
            <pc:docMk/>
            <pc:sldMk cId="0" sldId="385"/>
            <ac:spMk id="4" creationId="{00000000-0000-0000-0000-000000000000}"/>
          </ac:spMkLst>
        </pc:spChg>
        <pc:spChg chg="mod">
          <ac:chgData name="Geiger, Michael J" userId="13cae92b-b37c-450b-a449-82fcae19569d" providerId="ADAL" clId="{685A4668-8F3C-4FED-AEA2-725AA5102857}" dt="2019-03-01T15:49:42.651" v="1001" actId="2711"/>
          <ac:spMkLst>
            <pc:docMk/>
            <pc:sldMk cId="0" sldId="385"/>
            <ac:spMk id="6" creationId="{00000000-0000-0000-0000-000000000000}"/>
          </ac:spMkLst>
        </pc:spChg>
        <pc:spChg chg="mod">
          <ac:chgData name="Geiger, Michael J" userId="13cae92b-b37c-450b-a449-82fcae19569d" providerId="ADAL" clId="{685A4668-8F3C-4FED-AEA2-725AA5102857}" dt="2019-03-01T15:49:25.085" v="999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685A4668-8F3C-4FED-AEA2-725AA5102857}" dt="2019-03-01T15:20:10.618" v="998" actId="20577"/>
        <pc:sldMkLst>
          <pc:docMk/>
          <pc:sldMk cId="2369047535" sldId="540"/>
        </pc:sldMkLst>
        <pc:spChg chg="mod">
          <ac:chgData name="Geiger, Michael J" userId="13cae92b-b37c-450b-a449-82fcae19569d" providerId="ADAL" clId="{685A4668-8F3C-4FED-AEA2-725AA5102857}" dt="2019-03-01T13:16:06.130" v="31" actId="20577"/>
          <ac:spMkLst>
            <pc:docMk/>
            <pc:sldMk cId="2369047535" sldId="540"/>
            <ac:spMk id="2" creationId="{0FD25DF6-5080-440B-AC1C-BCED9C6E16CF}"/>
          </ac:spMkLst>
        </pc:spChg>
        <pc:spChg chg="mod">
          <ac:chgData name="Geiger, Michael J" userId="13cae92b-b37c-450b-a449-82fcae19569d" providerId="ADAL" clId="{685A4668-8F3C-4FED-AEA2-725AA5102857}" dt="2019-03-01T15:20:10.618" v="998" actId="20577"/>
          <ac:spMkLst>
            <pc:docMk/>
            <pc:sldMk cId="2369047535" sldId="540"/>
            <ac:spMk id="3" creationId="{8C1E9A9D-C99D-4518-8FE9-41E5A2E5F5E3}"/>
          </ac:spMkLst>
        </pc:spChg>
      </pc:sldChg>
    </pc:docChg>
  </pc:docChgLst>
  <pc:docChgLst>
    <pc:chgData name="Geiger, Michael J" userId="13cae92b-b37c-450b-a449-82fcae19569d" providerId="ADAL" clId="{DAE0BE3C-876C-4A6B-A289-CC23001ACAEC}"/>
    <pc:docChg chg="custSel delSld modSld">
      <pc:chgData name="Geiger, Michael J" userId="13cae92b-b37c-450b-a449-82fcae19569d" providerId="ADAL" clId="{DAE0BE3C-876C-4A6B-A289-CC23001ACAEC}" dt="2019-02-27T18:47:00.917" v="129" actId="27636"/>
      <pc:docMkLst>
        <pc:docMk/>
      </pc:docMkLst>
      <pc:sldChg chg="modSp">
        <pc:chgData name="Geiger, Michael J" userId="13cae92b-b37c-450b-a449-82fcae19569d" providerId="ADAL" clId="{DAE0BE3C-876C-4A6B-A289-CC23001ACAEC}" dt="2019-02-27T18:38:20.168" v="4" actId="20577"/>
        <pc:sldMkLst>
          <pc:docMk/>
          <pc:sldMk cId="0" sldId="256"/>
        </pc:sldMkLst>
        <pc:spChg chg="mod">
          <ac:chgData name="Geiger, Michael J" userId="13cae92b-b37c-450b-a449-82fcae19569d" providerId="ADAL" clId="{DAE0BE3C-876C-4A6B-A289-CC23001ACAEC}" dt="2019-02-27T18:38:20.168" v="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AE0BE3C-876C-4A6B-A289-CC23001ACAEC}" dt="2019-02-27T18:38:59.977" v="75" actId="27636"/>
        <pc:sldMkLst>
          <pc:docMk/>
          <pc:sldMk cId="0" sldId="257"/>
        </pc:sldMkLst>
        <pc:spChg chg="mod">
          <ac:chgData name="Geiger, Michael J" userId="13cae92b-b37c-450b-a449-82fcae19569d" providerId="ADAL" clId="{DAE0BE3C-876C-4A6B-A289-CC23001ACAEC}" dt="2019-02-27T18:38:59.977" v="75" actId="27636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DAE0BE3C-876C-4A6B-A289-CC23001ACAEC}" dt="2019-02-27T18:47:00.917" v="129" actId="27636"/>
        <pc:sldMkLst>
          <pc:docMk/>
          <pc:sldMk cId="872835209" sldId="501"/>
        </pc:sldMkLst>
        <pc:spChg chg="mod">
          <ac:chgData name="Geiger, Michael J" userId="13cae92b-b37c-450b-a449-82fcae19569d" providerId="ADAL" clId="{DAE0BE3C-876C-4A6B-A289-CC23001ACAEC}" dt="2019-02-27T18:47:00.917" v="129" actId="27636"/>
          <ac:spMkLst>
            <pc:docMk/>
            <pc:sldMk cId="872835209" sldId="501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DAE0BE3C-876C-4A6B-A289-CC23001ACAEC}" dt="2019-02-27T18:46:15.613" v="89" actId="27636"/>
        <pc:sldMkLst>
          <pc:docMk/>
          <pc:sldMk cId="4204114537" sldId="503"/>
        </pc:sldMkLst>
        <pc:spChg chg="mod">
          <ac:chgData name="Geiger, Michael J" userId="13cae92b-b37c-450b-a449-82fcae19569d" providerId="ADAL" clId="{DAE0BE3C-876C-4A6B-A289-CC23001ACAEC}" dt="2019-02-27T18:46:15.613" v="89" actId="27636"/>
          <ac:spMkLst>
            <pc:docMk/>
            <pc:sldMk cId="4204114537" sldId="503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DAE0BE3C-876C-4A6B-A289-CC23001ACAEC}" dt="2019-02-27T18:46:30.649" v="128" actId="20577"/>
        <pc:sldMkLst>
          <pc:docMk/>
          <pc:sldMk cId="885262851" sldId="509"/>
        </pc:sldMkLst>
        <pc:spChg chg="mod">
          <ac:chgData name="Geiger, Michael J" userId="13cae92b-b37c-450b-a449-82fcae19569d" providerId="ADAL" clId="{DAE0BE3C-876C-4A6B-A289-CC23001ACAEC}" dt="2019-02-27T18:46:30.649" v="128" actId="20577"/>
          <ac:spMkLst>
            <pc:docMk/>
            <pc:sldMk cId="885262851" sldId="509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4072A65-60FE-BF45-AB67-884DF436EDC6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9F7E6AA-F1C2-3B41-9EBA-ED7E57D5224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786AB-62DB-DA49-9570-48DA961AB727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2D2F0E-2DAB-4F92-9A8D-EB8C83D99181}" type="datetime1">
              <a:rPr lang="en-US" smtClean="0"/>
              <a:t>3/1/2019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FAD8E-A47F-4A1F-9DD4-8002688A41DA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29221-9E52-4A19-A5BD-3F7AC24B9987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22242-A505-44E5-8444-14346CC591C1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3437B-98FF-4FE5-97CC-626AAD9A9D16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96A7A-7026-4C11-A014-F638CB757F11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0B88C-A611-4886-B6B2-825BF7F9B6AC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0CE39-EB32-4415-BEE5-CF85D598B419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5BA2D-971A-4B47-950A-1D8FBDE8C9E1}" type="datetime1">
              <a:rPr lang="en-US" smtClean="0"/>
              <a:t>3/1/2019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4CC5A-EF8F-409E-8375-E1AD46731F5B}" type="datetime1">
              <a:rPr lang="en-US" smtClean="0"/>
              <a:t>3/1/2019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B94E16-49E8-40F0-A5E1-11E28C7A7245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F2992-58E9-4488-93B7-5C8F6037EFC4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31BA9-495A-4B86-AE30-E2CE94CD1A56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4A0FA82-973D-4130-ADF8-8371A90119E7}" type="datetime1">
              <a:rPr lang="en-US" smtClean="0"/>
              <a:t>3/1/2019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Synchronization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Generalized lock/unlock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Integer initialized to user-specific value</a:t>
            </a:r>
          </a:p>
          <a:p>
            <a:pPr lvl="2"/>
            <a:r>
              <a:rPr lang="en-US" dirty="0"/>
              <a:t>Cannot be directly read as integer!</a:t>
            </a:r>
          </a:p>
          <a:p>
            <a:pPr lvl="1"/>
            <a:r>
              <a:rPr lang="en-US" dirty="0"/>
              <a:t>Supports two atomic operations</a:t>
            </a:r>
          </a:p>
          <a:p>
            <a:pPr lvl="2"/>
            <a:r>
              <a:rPr lang="en-US" dirty="0"/>
              <a:t>down(): wait for semaphore value to become positive, then atomically decrement by 1</a:t>
            </a:r>
          </a:p>
          <a:p>
            <a:pPr lvl="3"/>
            <a:r>
              <a:rPr lang="en-US" dirty="0"/>
              <a:t>Sometimes called wait(); originally P()</a:t>
            </a:r>
          </a:p>
          <a:p>
            <a:pPr lvl="3"/>
            <a:r>
              <a:rPr lang="en-US" dirty="0"/>
              <a:t>To avoid busy waiting, semaphore can maintain list of waiters</a:t>
            </a:r>
          </a:p>
          <a:p>
            <a:pPr lvl="3"/>
            <a:r>
              <a:rPr lang="en-US" dirty="0"/>
              <a:t>Process calls block() once added to list</a:t>
            </a:r>
          </a:p>
          <a:p>
            <a:pPr lvl="2"/>
            <a:r>
              <a:rPr lang="en-US" dirty="0"/>
              <a:t>up(): increment semaphore value</a:t>
            </a:r>
          </a:p>
          <a:p>
            <a:pPr lvl="3"/>
            <a:r>
              <a:rPr lang="en-US" dirty="0"/>
              <a:t>Sometimes called signal(); originally V()</a:t>
            </a:r>
          </a:p>
          <a:p>
            <a:pPr lvl="3"/>
            <a:r>
              <a:rPr lang="en-US" dirty="0"/>
              <a:t>If maintaining list, remove process from list and wake up</a:t>
            </a:r>
          </a:p>
          <a:p>
            <a:pPr lvl="3"/>
            <a:r>
              <a:rPr lang="en-US" dirty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5348-B247-4283-AC98-B188F08D9BB7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/>
              <a:t>Can implement both mutual exclusion and ordering</a:t>
            </a:r>
          </a:p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Initialize semaphore to 1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up();</a:t>
            </a:r>
          </a:p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Typically initialize to 0</a:t>
            </a:r>
          </a:p>
          <a:p>
            <a:pPr lvl="1"/>
            <a:r>
              <a:rPr lang="en-US" dirty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6039-EEB7-43EE-BBE5-69104A73CC14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Servers often designed to limit max # number of connections</a:t>
            </a:r>
          </a:p>
          <a:p>
            <a:pPr lvl="1"/>
            <a:r>
              <a:rPr lang="en-US" dirty="0"/>
              <a:t>Accept up to N connections </a:t>
            </a:r>
          </a:p>
          <a:p>
            <a:pPr lvl="1"/>
            <a:r>
              <a:rPr lang="en-US" dirty="0"/>
              <a:t>Other requests wait if max # has been reached</a:t>
            </a:r>
          </a:p>
          <a:p>
            <a:r>
              <a:rPr lang="en-US" dirty="0"/>
              <a:t>How can semaphores be used to limit the number of simultaneous connections?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FCCD-D026-4554-AF56-158C56E64DE8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semaphore initialized to max #</a:t>
            </a:r>
          </a:p>
          <a:p>
            <a:r>
              <a:rPr lang="en-US" dirty="0"/>
              <a:t>Each connection request: call down()</a:t>
            </a:r>
          </a:p>
          <a:p>
            <a:pPr lvl="1"/>
            <a:r>
              <a:rPr lang="en-US" dirty="0"/>
              <a:t>Any request &gt; max # will block</a:t>
            </a:r>
          </a:p>
          <a:p>
            <a:r>
              <a:rPr lang="en-US" dirty="0"/>
              <a:t>Each released connection: call up()</a:t>
            </a:r>
          </a:p>
          <a:p>
            <a:pPr lvl="1"/>
            <a:r>
              <a:rPr lang="en-US" dirty="0"/>
              <a:t>Semaphore increments</a:t>
            </a:r>
          </a:p>
          <a:p>
            <a:pPr lvl="1"/>
            <a:r>
              <a:rPr lang="en-US" dirty="0"/>
              <a:t>One blocked request allowed to proceed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AA78-74FC-479B-8A20-FBCC927BDD03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with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three semaphores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: ensures mutual exclusion around code manipulating buffer</a:t>
            </a:r>
          </a:p>
          <a:p>
            <a:pPr lvl="1"/>
            <a:r>
              <a:rPr lang="en-US" dirty="0"/>
              <a:t>full: counts number of full slots in buffer</a:t>
            </a:r>
          </a:p>
          <a:p>
            <a:pPr lvl="2"/>
            <a:r>
              <a:rPr lang="en-US" dirty="0"/>
              <a:t>Initialized to 0</a:t>
            </a:r>
          </a:p>
          <a:p>
            <a:pPr lvl="1"/>
            <a:r>
              <a:rPr lang="en-US" dirty="0"/>
              <a:t>empty: counts number of empty slots in buffer</a:t>
            </a:r>
          </a:p>
          <a:p>
            <a:pPr lvl="2"/>
            <a:r>
              <a:rPr lang="en-US" dirty="0"/>
              <a:t>Initialized to maximum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6A54-588D-4108-A63C-73859148E3DD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Producer-consumer with semaphores 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Producer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add Coke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Consumer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take coke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FA47-99FE-474F-A71E-2EEBE09D263E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Producer-consumer with semaphores 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Producer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down(empty)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add Coke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up(full)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Consumer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down(full)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down(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take Coke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up(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mutex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up(empty)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AB23-81FF-4B8F-B75B-C3CEF3BC5827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5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Readers-Writers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data set is shared among a number of concurrent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Readers – only read the data set; they do </a:t>
            </a:r>
            <a:r>
              <a:rPr lang="en-US" b="1" i="1" dirty="0">
                <a:latin typeface="Helvetica" charset="0"/>
                <a:ea typeface="MS PGothic" charset="0"/>
              </a:rPr>
              <a:t>not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perform any updates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Writers   – can both read and write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Problem – allow multiple readers to read at the same time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one single writer can access the shared data at the same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Shared Data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Data set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rw_mutex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Semaphore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mutex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initialized to 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Integer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</a:rPr>
              <a:t>read_count</a:t>
            </a:r>
            <a:r>
              <a:rPr lang="en-US" dirty="0">
                <a:latin typeface="Helvetica" charset="0"/>
                <a:ea typeface="MS PGothic" charset="0"/>
              </a:rPr>
              <a:t> initialized to 0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AE49-A01E-4EE9-85DA-B90A6FA16BE5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Helvetica" charset="0"/>
                <a:ea typeface="MS PGothic" charset="0"/>
              </a:rPr>
              <a:t>The structure of a writer process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do {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down(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/* writing is performed */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     up(</a:t>
            </a:r>
            <a:r>
              <a:rPr lang="en-US" sz="18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 New" charset="0"/>
                <a:ea typeface="MS PGothic" charset="0"/>
                <a:cs typeface="Courier New" charset="0"/>
              </a:rPr>
              <a:t>     } while (true);</a:t>
            </a:r>
            <a:br>
              <a:rPr lang="en-US" sz="18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8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4BB1-66BC-463D-8BF5-BB9C7722F2C1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Readers-Writers Problem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structure of a reader process</a:t>
            </a: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do {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++;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1)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	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/* reading is performed */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 ...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down(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read count--;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if 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read_count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== 0)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	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rw_mutex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       up(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mutex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);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    } while (true);</a:t>
            </a:r>
            <a:br>
              <a:rPr lang="en-US" sz="1400" b="1" dirty="0">
                <a:latin typeface="Courier New" charset="0"/>
                <a:ea typeface="MS PGothic" charset="0"/>
                <a:cs typeface="Courier New" charset="0"/>
              </a:rPr>
            </a:br>
            <a:endParaRPr lang="en-US" sz="1400" b="1" dirty="0">
              <a:latin typeface="Courier New" charset="0"/>
              <a:ea typeface="MS PGothic" charset="0"/>
              <a:cs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dirty="0">
              <a:solidFill>
                <a:srgbClr val="0000FF"/>
              </a:solidFill>
              <a:latin typeface="Helvetica" charset="0"/>
              <a:ea typeface="MS PGothic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dirty="0">
                <a:solidFill>
                  <a:srgbClr val="0000FF"/>
                </a:solidFill>
                <a:latin typeface="Helvetica" charset="0"/>
                <a:ea typeface="MS PGothic" charset="0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0884-A7DE-49B7-8416-C5831667F3FA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2 to be posted; due 3/20</a:t>
            </a:r>
          </a:p>
          <a:p>
            <a:pPr lvl="2"/>
            <a:r>
              <a:rPr lang="en-US" dirty="0"/>
              <a:t>3/20 = Wednesday after Spring Break</a:t>
            </a:r>
          </a:p>
          <a:p>
            <a:pPr lvl="2"/>
            <a:r>
              <a:rPr lang="en-US" dirty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Exams to be returned next week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Program 2 intro</a:t>
            </a:r>
          </a:p>
          <a:p>
            <a:pPr lvl="1"/>
            <a:r>
              <a:rPr lang="en-US" dirty="0"/>
              <a:t>More on synchronization</a:t>
            </a:r>
          </a:p>
          <a:p>
            <a:pPr lvl="2"/>
            <a:r>
              <a:rPr lang="en-US" dirty="0"/>
              <a:t>Reviewing monitors</a:t>
            </a:r>
          </a:p>
          <a:p>
            <a:pPr lvl="2"/>
            <a:r>
              <a:rPr lang="en-US" dirty="0"/>
              <a:t>Semaphores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97A1F8-DAF6-48D9-B07D-B536FADCC859}" type="datetime1">
              <a:rPr lang="en-US" smtClean="0">
                <a:latin typeface="Garamond"/>
              </a:rPr>
              <a:t>3/1/2019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mutex</a:t>
            </a:r>
            <a:r>
              <a:rPr lang="en-US" dirty="0"/>
              <a:t> used to restrict access to </a:t>
            </a:r>
            <a:r>
              <a:rPr lang="en-US" dirty="0" err="1"/>
              <a:t>read_count</a:t>
            </a:r>
            <a:r>
              <a:rPr lang="en-US" dirty="0"/>
              <a:t> variable</a:t>
            </a:r>
          </a:p>
          <a:p>
            <a:r>
              <a:rPr lang="en-US" dirty="0" err="1"/>
              <a:t>rw_mutex</a:t>
            </a:r>
            <a:r>
              <a:rPr lang="en-US" dirty="0"/>
              <a:t> uses:</a:t>
            </a:r>
          </a:p>
          <a:p>
            <a:pPr lvl="1"/>
            <a:r>
              <a:rPr lang="en-US" dirty="0"/>
              <a:t>Ensure only one writer active at a time</a:t>
            </a:r>
          </a:p>
          <a:p>
            <a:pPr lvl="1"/>
            <a:r>
              <a:rPr lang="en-US" dirty="0"/>
              <a:t>Decremented by 1</a:t>
            </a:r>
            <a:r>
              <a:rPr lang="en-US" baseline="30000" dirty="0"/>
              <a:t>st</a:t>
            </a:r>
            <a:r>
              <a:rPr lang="en-US" dirty="0"/>
              <a:t> reader to enter critical section</a:t>
            </a:r>
          </a:p>
          <a:p>
            <a:pPr lvl="2"/>
            <a:r>
              <a:rPr lang="en-US" dirty="0"/>
              <a:t>Prevents writer from overwriting data as it’s read</a:t>
            </a:r>
          </a:p>
          <a:p>
            <a:pPr lvl="1"/>
            <a:r>
              <a:rPr lang="en-US" dirty="0"/>
              <a:t>Incremented by last reader to exit critical section</a:t>
            </a:r>
          </a:p>
          <a:p>
            <a:pPr lvl="2"/>
            <a:r>
              <a:rPr lang="en-US" dirty="0"/>
              <a:t>Allows writer to update data again</a:t>
            </a:r>
          </a:p>
          <a:p>
            <a:r>
              <a:rPr lang="en-US" dirty="0"/>
              <a:t>If writer is writing and n readers waiting</a:t>
            </a:r>
          </a:p>
          <a:p>
            <a:pPr lvl="1"/>
            <a:r>
              <a:rPr lang="en-US" dirty="0"/>
              <a:t>1 reader waiting on </a:t>
            </a:r>
            <a:r>
              <a:rPr lang="en-US" dirty="0" err="1"/>
              <a:t>rw_mutex</a:t>
            </a:r>
            <a:endParaRPr lang="en-US" dirty="0"/>
          </a:p>
          <a:p>
            <a:pPr lvl="1"/>
            <a:r>
              <a:rPr lang="en-US" dirty="0"/>
              <a:t>n-1 readers waiting on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56A8-6560-46C3-88B2-11844F12DA3D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6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monitors/semaphores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provide 1 mechanism for both mutual exclusion and ordering, while monitors use separate mechanisms for each</a:t>
            </a:r>
          </a:p>
          <a:p>
            <a:pPr lvl="1"/>
            <a:r>
              <a:rPr lang="en-US" dirty="0"/>
              <a:t>Elegant mechanism</a:t>
            </a:r>
          </a:p>
          <a:p>
            <a:pPr lvl="1"/>
            <a:r>
              <a:rPr lang="en-US" dirty="0"/>
              <a:t>Can be difficult to use</a:t>
            </a:r>
          </a:p>
          <a:p>
            <a:r>
              <a:rPr lang="en-US" dirty="0"/>
              <a:t>Monitor lock = binary semaphore (</a:t>
            </a:r>
            <a:r>
              <a:rPr lang="en-US" dirty="0" err="1"/>
              <a:t>init</a:t>
            </a:r>
            <a:r>
              <a:rPr lang="en-US" dirty="0"/>
              <a:t> to 1)</a:t>
            </a:r>
          </a:p>
          <a:p>
            <a:pPr lvl="1"/>
            <a:r>
              <a:rPr lang="en-US" dirty="0"/>
              <a:t>lock() = down()</a:t>
            </a:r>
          </a:p>
          <a:p>
            <a:pPr lvl="1"/>
            <a:r>
              <a:rPr lang="en-US" dirty="0"/>
              <a:t>unlock() = up()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CC4E-CE60-4096-9CD3-1E4777057C46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CVs/semaphores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Condition variable</a:t>
            </a:r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cond</a:t>
            </a:r>
            <a:r>
              <a:rPr lang="en-US" dirty="0"/>
              <a:t>) {wait();}</a:t>
            </a:r>
          </a:p>
          <a:p>
            <a:r>
              <a:rPr lang="en-US" dirty="0"/>
              <a:t>Conditional code in user program</a:t>
            </a:r>
          </a:p>
          <a:p>
            <a:r>
              <a:rPr lang="en-US" dirty="0"/>
              <a:t>User writes customized condition </a:t>
            </a:r>
            <a:r>
              <a:rPr lang="en-US" dirty="0">
                <a:sym typeface="Wingdings"/>
              </a:rPr>
              <a:t> more flexible</a:t>
            </a:r>
          </a:p>
          <a:p>
            <a:r>
              <a:rPr lang="en-US" dirty="0">
                <a:sym typeface="Wingdings"/>
              </a:rPr>
              <a:t>User provides shared </a:t>
            </a:r>
            <a:r>
              <a:rPr lang="en-US" dirty="0" err="1">
                <a:sym typeface="Wingdings"/>
              </a:rPr>
              <a:t>var</a:t>
            </a:r>
            <a:r>
              <a:rPr lang="en-US" dirty="0">
                <a:sym typeface="Wingdings"/>
              </a:rPr>
              <a:t> and protects with lock</a:t>
            </a:r>
          </a:p>
          <a:p>
            <a:r>
              <a:rPr lang="en-US" dirty="0">
                <a:sym typeface="Wingdings"/>
              </a:rPr>
              <a:t>No memory of past signals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Semaphore</a:t>
            </a:r>
          </a:p>
          <a:p>
            <a:r>
              <a:rPr lang="en-US" dirty="0"/>
              <a:t>down()</a:t>
            </a:r>
          </a:p>
          <a:p>
            <a:r>
              <a:rPr lang="en-US" dirty="0"/>
              <a:t>Conditional code in semaphore definition</a:t>
            </a:r>
          </a:p>
          <a:p>
            <a:r>
              <a:rPr lang="en-US" dirty="0"/>
              <a:t>Condition specified by semaphore definition</a:t>
            </a:r>
          </a:p>
          <a:p>
            <a:r>
              <a:rPr lang="en-US" dirty="0"/>
              <a:t>Semaphore provides shared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 and thread-safe ops (down, up)</a:t>
            </a:r>
          </a:p>
          <a:p>
            <a:r>
              <a:rPr lang="en-US" dirty="0"/>
              <a:t>Remembers past up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0F7-4ED3-4B31-A0C3-BAFEC087C41A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 </a:t>
            </a:r>
          </a:p>
          <a:p>
            <a:pPr lvl="1"/>
            <a:r>
              <a:rPr lang="en-US" dirty="0"/>
              <a:t>Deadlock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to be posted; due 3/20</a:t>
            </a:r>
          </a:p>
          <a:p>
            <a:pPr lvl="2"/>
            <a:r>
              <a:rPr lang="en-US" dirty="0"/>
              <a:t>3/20 = Wednesday after Spring Break</a:t>
            </a:r>
          </a:p>
          <a:p>
            <a:pPr lvl="2"/>
            <a:r>
              <a:rPr lang="en-US" dirty="0"/>
              <a:t>Start the program early!</a:t>
            </a:r>
          </a:p>
          <a:p>
            <a:pPr lvl="1"/>
            <a:r>
              <a:rPr lang="en-US" dirty="0">
                <a:latin typeface="Arial" charset="0"/>
              </a:rPr>
              <a:t>Exams to be returned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663559A-B79E-45E7-8D22-D1338195AFC7}" type="datetime1">
              <a:rPr lang="en-US" smtClean="0">
                <a:latin typeface="+mj-lt"/>
              </a:rPr>
              <a:t>3/1/2019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  <a:p>
            <a:r>
              <a:rPr lang="en-US" dirty="0" err="1"/>
              <a:t>Pthread</a:t>
            </a:r>
            <a:r>
              <a:rPr lang="en-US" dirty="0"/>
              <a:t> example programs obtained from: </a:t>
            </a:r>
            <a:r>
              <a:rPr lang="en-US" dirty="0">
                <a:hlinkClick r:id="rId2"/>
              </a:rPr>
              <a:t>https://computing.llnl.gov/tutorials/pthreads/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CBC9-AED4-4DA2-BBB6-12AC23A994BD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2: MT producer-consumer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producer-consumer problem to incorporate synchronization</a:t>
            </a:r>
          </a:p>
          <a:p>
            <a:r>
              <a:rPr lang="en-US" dirty="0"/>
              <a:t>Multithreaded, not </a:t>
            </a:r>
            <a:r>
              <a:rPr lang="en-US" dirty="0" err="1"/>
              <a:t>multiprocess</a:t>
            </a:r>
            <a:endParaRPr lang="en-US" dirty="0"/>
          </a:p>
          <a:p>
            <a:r>
              <a:rPr lang="en-US" dirty="0"/>
              <a:t>Increasing degrees of complexity</a:t>
            </a:r>
          </a:p>
          <a:p>
            <a:pPr lvl="1"/>
            <a:r>
              <a:rPr lang="en-US" dirty="0"/>
              <a:t>1 producer followed by 1 consumer</a:t>
            </a:r>
          </a:p>
          <a:p>
            <a:pPr lvl="2"/>
            <a:r>
              <a:rPr lang="en-US" dirty="0"/>
              <a:t>MT adaptation of IPC example</a:t>
            </a:r>
          </a:p>
          <a:p>
            <a:pPr lvl="1"/>
            <a:r>
              <a:rPr lang="en-US" dirty="0"/>
              <a:t>Concurrent multithreaded solutions</a:t>
            </a:r>
          </a:p>
          <a:p>
            <a:pPr lvl="2"/>
            <a:r>
              <a:rPr lang="en-US" dirty="0"/>
              <a:t>1 producer, 1 consumer</a:t>
            </a:r>
          </a:p>
          <a:p>
            <a:pPr lvl="2"/>
            <a:r>
              <a:rPr lang="en-US" dirty="0"/>
              <a:t>1 producer, N consumers</a:t>
            </a:r>
          </a:p>
          <a:p>
            <a:pPr lvl="2"/>
            <a:r>
              <a:rPr lang="en-US" dirty="0"/>
              <a:t>M producers, N consumers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EEC-9D6A-4171-8DB4-365BB8D2A3D9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MT producer-consumer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Pthread</a:t>
            </a:r>
            <a:r>
              <a:rPr lang="en-US" dirty="0"/>
              <a:t> library for implementation</a:t>
            </a:r>
          </a:p>
          <a:p>
            <a:r>
              <a:rPr lang="en-US" dirty="0"/>
              <a:t>Locks: </a:t>
            </a:r>
            <a:r>
              <a:rPr lang="en-US" dirty="0" err="1">
                <a:latin typeface="Courier New"/>
                <a:cs typeface="Courier New"/>
              </a:rPr>
              <a:t>pthread_mutex_t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Must initialize/destroy lock at start/end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pthread_mutex_lock</a:t>
            </a:r>
            <a:r>
              <a:rPr lang="en-US" dirty="0">
                <a:latin typeface="Courier New"/>
                <a:cs typeface="Courier New"/>
              </a:rPr>
              <a:t>(&amp;lock)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pthread_mutex_unlock</a:t>
            </a:r>
            <a:r>
              <a:rPr lang="en-US" dirty="0">
                <a:latin typeface="Courier New"/>
                <a:cs typeface="Courier New"/>
              </a:rPr>
              <a:t>(&amp;lock)</a:t>
            </a:r>
          </a:p>
          <a:p>
            <a:r>
              <a:rPr lang="en-US" dirty="0"/>
              <a:t>Condition variables: </a:t>
            </a:r>
            <a:r>
              <a:rPr lang="en-US" dirty="0" err="1">
                <a:latin typeface="Courier New"/>
                <a:cs typeface="Courier New"/>
              </a:rPr>
              <a:t>pthread_cond_t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Must initialize/destroy CV at start/end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pthread_cond_wait</a:t>
            </a:r>
            <a:r>
              <a:rPr lang="en-US" dirty="0">
                <a:latin typeface="Courier New"/>
                <a:cs typeface="Courier New"/>
              </a:rPr>
              <a:t>(&amp;CV, &amp;lock)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pthread_cond_signal</a:t>
            </a:r>
            <a:r>
              <a:rPr lang="en-US" dirty="0">
                <a:latin typeface="Courier New"/>
                <a:cs typeface="Courier New"/>
              </a:rPr>
              <a:t>(&amp;CV)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pthread_cond_broadcast</a:t>
            </a:r>
            <a:r>
              <a:rPr lang="en-US" dirty="0">
                <a:latin typeface="Courier New"/>
                <a:cs typeface="Courier New"/>
              </a:rPr>
              <a:t>(&amp;CV)</a:t>
            </a:r>
          </a:p>
          <a:p>
            <a:r>
              <a:rPr lang="en-US" dirty="0"/>
              <a:t>Implement bounded buffer </a:t>
            </a:r>
            <a:r>
              <a:rPr lang="en-US" dirty="0">
                <a:solidFill>
                  <a:srgbClr val="FF0000"/>
                </a:solidFill>
              </a:rPr>
              <a:t>monitor</a:t>
            </a:r>
          </a:p>
          <a:p>
            <a:pPr lvl="1"/>
            <a:r>
              <a:rPr lang="en-US" dirty="0"/>
              <a:t>Shared data + synchronization primitives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83F1-A680-4549-8E3D-E20B797C043B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DF6-5080-440B-AC1C-BCED9C6E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MT producer-consumer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9A9D-C99D-4518-8FE9-41E5A2E5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 structure of </a:t>
            </a:r>
            <a:r>
              <a:rPr lang="en-US" dirty="0" err="1"/>
              <a:t>thread_join</a:t>
            </a:r>
            <a:r>
              <a:rPr lang="en-US" dirty="0"/>
              <a:t>() function</a:t>
            </a:r>
          </a:p>
          <a:p>
            <a:pPr marL="344487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(threads[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&amp;status);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dirty="0"/>
              <a:t> = indicates success (0) or failure (!0) of join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= thread ID (usually kept in array)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= passes info back as thread completes</a:t>
            </a:r>
          </a:p>
          <a:p>
            <a:pPr lvl="2"/>
            <a:r>
              <a:rPr lang="en-US" dirty="0" err="1"/>
              <a:t>Arg</a:t>
            </a:r>
            <a:r>
              <a:rPr lang="en-US" dirty="0"/>
              <a:t> type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**</a:t>
            </a:r>
            <a:r>
              <a:rPr lang="en-US" dirty="0"/>
              <a:t>, so status declared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</a:p>
          <a:p>
            <a:pPr lvl="2"/>
            <a:r>
              <a:rPr lang="en-US" dirty="0"/>
              <a:t>Holds address of data passed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Can be cast to other type—integer, structure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Ordering issues</a:t>
            </a:r>
          </a:p>
          <a:p>
            <a:pPr lvl="1"/>
            <a:r>
              <a:rPr lang="en-US" dirty="0"/>
              <a:t>Threads must join in order—function needs thread ID</a:t>
            </a:r>
          </a:p>
          <a:p>
            <a:pPr lvl="1"/>
            <a:r>
              <a:rPr lang="en-US" dirty="0"/>
              <a:t>Having each thread print message before exit shows actual order in which they finish</a:t>
            </a:r>
          </a:p>
          <a:p>
            <a:pPr lvl="2"/>
            <a:r>
              <a:rPr lang="en-US" dirty="0"/>
              <a:t>“Exiting” messages seen in test cases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DC76-768D-453E-A0C8-2C1266CE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A7A-7026-4C11-A014-F638CB757F11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45C3-228B-44CB-98EB-37A66021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1054-F4F8-4D9F-AAC6-2FBCF865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Ensures only one thread in critical section</a:t>
            </a:r>
          </a:p>
          <a:p>
            <a:pPr lvl="1"/>
            <a:r>
              <a:rPr lang="en-US" dirty="0"/>
              <a:t>“Not at the same time”</a:t>
            </a:r>
          </a:p>
          <a:p>
            <a:pPr lvl="1"/>
            <a:r>
              <a:rPr lang="en-US" dirty="0"/>
              <a:t>lock/unlock</a:t>
            </a:r>
          </a:p>
          <a:p>
            <a:r>
              <a:rPr lang="en-US" dirty="0"/>
              <a:t>Condition variables</a:t>
            </a:r>
          </a:p>
          <a:p>
            <a:pPr lvl="1"/>
            <a:r>
              <a:rPr lang="en-US" dirty="0"/>
              <a:t>Used when one thread must wait for another to do something</a:t>
            </a:r>
          </a:p>
          <a:p>
            <a:pPr lvl="1"/>
            <a:r>
              <a:rPr lang="en-US" dirty="0"/>
              <a:t>“Before/after”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() must wait for </a:t>
            </a:r>
            <a:r>
              <a:rPr lang="en-US" dirty="0" err="1"/>
              <a:t>enqueue</a:t>
            </a:r>
            <a:r>
              <a:rPr lang="en-US" dirty="0"/>
              <a:t>() if empty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3F1-5CBB-4884-AE51-8EF79335F9E4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two types of synchronization</a:t>
            </a:r>
          </a:p>
          <a:p>
            <a:pPr lvl="1"/>
            <a:r>
              <a:rPr lang="en-US" dirty="0"/>
              <a:t>Lock for mutual exclusion</a:t>
            </a:r>
          </a:p>
          <a:p>
            <a:pPr lvl="1"/>
            <a:r>
              <a:rPr lang="en-US" dirty="0"/>
              <a:t>Condition variables for ordering constraints</a:t>
            </a:r>
          </a:p>
          <a:p>
            <a:endParaRPr lang="en-US" dirty="0"/>
          </a:p>
          <a:p>
            <a:r>
              <a:rPr lang="en-US" dirty="0"/>
              <a:t>Monitor = shared data + 1+ locks + CVs associated with lock</a:t>
            </a:r>
          </a:p>
          <a:p>
            <a:pPr lvl="1"/>
            <a:r>
              <a:rPr lang="en-US" dirty="0"/>
              <a:t>In OOP, “shared objects”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DB21-12EE-431A-8A2C-6B8280C460DF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shared data needed for problem</a:t>
            </a:r>
          </a:p>
          <a:p>
            <a:r>
              <a:rPr lang="en-US" dirty="0"/>
              <a:t>Assign locks to each group of shared data</a:t>
            </a:r>
          </a:p>
          <a:p>
            <a:pPr lvl="1"/>
            <a:r>
              <a:rPr lang="en-US" dirty="0"/>
              <a:t>Enforces mutual exclusion</a:t>
            </a:r>
          </a:p>
          <a:p>
            <a:r>
              <a:rPr lang="en-US" dirty="0"/>
              <a:t>Assign condition variables for every condition thread holding lock may have to wait on</a:t>
            </a:r>
          </a:p>
          <a:p>
            <a:pPr lvl="1"/>
            <a:r>
              <a:rPr lang="en-US" dirty="0"/>
              <a:t>Before/after conditions: while (!condition) wait</a:t>
            </a:r>
          </a:p>
          <a:p>
            <a:r>
              <a:rPr lang="en-US" dirty="0"/>
              <a:t>Call signal() or broadcast() when thread changes something another thread might be waiting for</a:t>
            </a:r>
          </a:p>
          <a:p>
            <a:r>
              <a:rPr lang="en-US" dirty="0"/>
              <a:t>Need queue of threads associated with every lock, condition variable</a:t>
            </a:r>
          </a:p>
          <a:p>
            <a:pPr lvl="1"/>
            <a:r>
              <a:rPr lang="en-US" dirty="0"/>
              <a:t>Implicitly handled in common thread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B3C-D0E3-4F9B-9C14-CD0849F3E54C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monitor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T1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lock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(!condition)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wait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T2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 work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signal other thread(s) about work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unlock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0F4-C1FA-42D9-9D03-804E74E613C0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45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11721</TotalTime>
  <Words>1389</Words>
  <Application>Microsoft Office PowerPoint</Application>
  <PresentationFormat>On-screen Show (4:3)</PresentationFormat>
  <Paragraphs>321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 New</vt:lpstr>
      <vt:lpstr>Garamond</vt:lpstr>
      <vt:lpstr>Helvetica</vt:lpstr>
      <vt:lpstr>Monotype Sorts</vt:lpstr>
      <vt:lpstr>Times New Roman</vt:lpstr>
      <vt:lpstr>Wingdings</vt:lpstr>
      <vt:lpstr>Edge</vt:lpstr>
      <vt:lpstr>EECE.4810/EECE.5730 Operating Systems</vt:lpstr>
      <vt:lpstr>Lecture outline</vt:lpstr>
      <vt:lpstr>Program 2: MT producer-consumer</vt:lpstr>
      <vt:lpstr>Program 2: MT producer-consumer</vt:lpstr>
      <vt:lpstr>Program 2: MT producer-consumer</vt:lpstr>
      <vt:lpstr>Synchronization types</vt:lpstr>
      <vt:lpstr>Monitors</vt:lpstr>
      <vt:lpstr>Programming with monitors</vt:lpstr>
      <vt:lpstr>Typical monitor programming</vt:lpstr>
      <vt:lpstr>Semaphores</vt:lpstr>
      <vt:lpstr>Using semaphores</vt:lpstr>
      <vt:lpstr>Semaphore example</vt:lpstr>
      <vt:lpstr>Example solution</vt:lpstr>
      <vt:lpstr>Producer-consumer with semaphores</vt:lpstr>
      <vt:lpstr>Producer-consumer with semaphores (2)</vt:lpstr>
      <vt:lpstr>Producer-consumer with semaphores (3)</vt:lpstr>
      <vt:lpstr>Readers-Writers Problem</vt:lpstr>
      <vt:lpstr>Readers-Writers Problem (Cont.)</vt:lpstr>
      <vt:lpstr>Readers-Writers Problem (Cont.)</vt:lpstr>
      <vt:lpstr>Readers-Writers Problem notes</vt:lpstr>
      <vt:lpstr>Comparing monitors/semaphores</vt:lpstr>
      <vt:lpstr>Comparing CVs/semaphores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3022</cp:revision>
  <dcterms:created xsi:type="dcterms:W3CDTF">2006-04-03T05:03:01Z</dcterms:created>
  <dcterms:modified xsi:type="dcterms:W3CDTF">2019-03-01T15:49:43Z</dcterms:modified>
</cp:coreProperties>
</file>