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855" r:id="rId4"/>
    <p:sldId id="817" r:id="rId5"/>
    <p:sldId id="818" r:id="rId6"/>
    <p:sldId id="819" r:id="rId7"/>
    <p:sldId id="820" r:id="rId8"/>
    <p:sldId id="821" r:id="rId9"/>
    <p:sldId id="824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56" r:id="rId24"/>
    <p:sldId id="860" r:id="rId25"/>
    <p:sldId id="861" r:id="rId26"/>
    <p:sldId id="862" r:id="rId27"/>
    <p:sldId id="863" r:id="rId28"/>
    <p:sldId id="864" r:id="rId29"/>
    <p:sldId id="865" r:id="rId30"/>
    <p:sldId id="866" r:id="rId31"/>
    <p:sldId id="867" r:id="rId32"/>
    <p:sldId id="868" r:id="rId33"/>
    <p:sldId id="869" r:id="rId34"/>
    <p:sldId id="870" r:id="rId35"/>
    <p:sldId id="871" r:id="rId36"/>
    <p:sldId id="874" r:id="rId37"/>
    <p:sldId id="875" r:id="rId38"/>
    <p:sldId id="876" r:id="rId39"/>
    <p:sldId id="877" r:id="rId40"/>
    <p:sldId id="878" r:id="rId41"/>
    <p:sldId id="879" r:id="rId42"/>
    <p:sldId id="880" r:id="rId43"/>
    <p:sldId id="881" r:id="rId44"/>
    <p:sldId id="882" r:id="rId45"/>
    <p:sldId id="620" r:id="rId46"/>
    <p:sldId id="547" r:id="rId4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51" autoAdjust="0"/>
    <p:restoredTop sz="89583" autoAdjust="0"/>
  </p:normalViewPr>
  <p:slideViewPr>
    <p:cSldViewPr>
      <p:cViewPr varScale="1">
        <p:scale>
          <a:sx n="56" d="100"/>
          <a:sy n="56" d="100"/>
        </p:scale>
        <p:origin x="-11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F4058DF-AAFC-6B48-9266-6B857F0B721A}" type="slidenum">
              <a:rPr lang="en-US" sz="1300">
                <a:latin typeface="Helvetica" charset="0"/>
              </a:rPr>
              <a:pPr/>
              <a:t>12</a:t>
            </a:fld>
            <a:endParaRPr lang="en-US" sz="1300">
              <a:latin typeface="Helvetic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BD3B873-6D04-0241-878F-55202E6F1812}" type="slidenum">
              <a:rPr lang="en-US" sz="1300">
                <a:latin typeface="Helvetica" charset="0"/>
              </a:rPr>
              <a:pPr/>
              <a:t>13</a:t>
            </a:fld>
            <a:endParaRPr lang="en-US" sz="1300">
              <a:latin typeface="Helvetic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46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20CD8C9-6D70-A143-9563-CDC02D5A72D1}" type="slidenum">
              <a:rPr lang="en-US" sz="1300">
                <a:latin typeface="Helvetica" charset="0"/>
              </a:rPr>
              <a:pPr/>
              <a:t>14</a:t>
            </a:fld>
            <a:endParaRPr lang="en-US" sz="1300">
              <a:latin typeface="Helvetic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76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A7F33A-3EFC-8E4F-BD6A-60AD385CC0F2}" type="slidenum">
              <a:rPr lang="en-US" sz="1300">
                <a:latin typeface="Helvetica" charset="0"/>
              </a:rPr>
              <a:pPr/>
              <a:t>15</a:t>
            </a:fld>
            <a:endParaRPr lang="en-US" sz="1300">
              <a:latin typeface="Helvetic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9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D469F2D-0792-0D4A-9245-A375B217225E}" type="slidenum">
              <a:rPr lang="en-US" sz="1300">
                <a:latin typeface="Helvetica" charset="0"/>
              </a:rPr>
              <a:pPr/>
              <a:t>16</a:t>
            </a:fld>
            <a:endParaRPr lang="en-US" sz="1300">
              <a:latin typeface="Helvetic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0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718D8DB-E722-B94E-89AA-432BC0024D7A}" type="slidenum">
              <a:rPr lang="en-US" sz="1300">
                <a:latin typeface="Helvetica" charset="0"/>
              </a:rPr>
              <a:pPr/>
              <a:t>17</a:t>
            </a:fld>
            <a:endParaRPr lang="en-US" sz="1300">
              <a:latin typeface="Helvetic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96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7A77812-E2E1-4A44-85C4-62BBC9420F77}" type="slidenum">
              <a:rPr lang="en-US" sz="1300">
                <a:latin typeface="Helvetica" charset="0"/>
              </a:rPr>
              <a:pPr/>
              <a:t>23</a:t>
            </a:fld>
            <a:endParaRPr lang="en-US" sz="1300">
              <a:latin typeface="Helvetic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82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5556B17-2D74-FA4C-98F4-A21C25D5D226}" type="slidenum">
              <a:rPr lang="en-US" sz="1300">
                <a:latin typeface="Helvetica" charset="0"/>
              </a:rPr>
              <a:pPr/>
              <a:t>24</a:t>
            </a:fld>
            <a:endParaRPr lang="en-US" sz="1300">
              <a:latin typeface="Helvetic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6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14E62E-811F-9F45-8A0F-B31249C3D662}" type="slidenum">
              <a:rPr lang="en-US" sz="1300">
                <a:latin typeface="Helvetica" charset="0"/>
              </a:rPr>
              <a:pPr/>
              <a:t>26</a:t>
            </a:fld>
            <a:endParaRPr lang="en-US" sz="1300">
              <a:latin typeface="Helvetic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50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286D8F5-0A66-AF46-89E1-0CB85DBA5BD4}" type="slidenum">
              <a:rPr lang="en-US" sz="1300">
                <a:latin typeface="Helvetica" charset="0"/>
              </a:rPr>
              <a:pPr/>
              <a:t>27</a:t>
            </a:fld>
            <a:endParaRPr lang="en-US" sz="1300">
              <a:latin typeface="Helvetic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59C8990-1BB3-984C-83FA-BD2C45FC9FB7}" type="slidenum">
              <a:rPr lang="en-US" sz="1300">
                <a:latin typeface="Helvetica" charset="0"/>
              </a:rPr>
              <a:pPr/>
              <a:t>4</a:t>
            </a:fld>
            <a:endParaRPr lang="en-US" sz="1300">
              <a:latin typeface="Helvetic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73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2413868-5B53-0A43-8AD9-00F8B9F0B9D4}" type="slidenum">
              <a:rPr lang="en-US" sz="1300">
                <a:latin typeface="Helvetica" charset="0"/>
              </a:rPr>
              <a:pPr/>
              <a:t>28</a:t>
            </a:fld>
            <a:endParaRPr lang="en-US" sz="1300">
              <a:latin typeface="Helvetic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4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987E43A-4770-C84A-87A9-3F9729BEDD0F}" type="slidenum">
              <a:rPr lang="en-US" sz="1300">
                <a:latin typeface="Helvetica" charset="0"/>
              </a:rPr>
              <a:pPr/>
              <a:t>29</a:t>
            </a:fld>
            <a:endParaRPr lang="en-US" sz="1300">
              <a:latin typeface="Helvetic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76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AEE127F-5704-0C4B-B4A1-7D3A2CACEBDE}" type="slidenum">
              <a:rPr lang="en-US" sz="1300">
                <a:latin typeface="Helvetica" charset="0"/>
              </a:rPr>
              <a:pPr/>
              <a:t>31</a:t>
            </a:fld>
            <a:endParaRPr lang="en-US" sz="1300">
              <a:latin typeface="Helvetic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7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719E6AA-FE1A-6B4A-9497-1EFB618AEE45}" type="slidenum">
              <a:rPr lang="en-US" sz="1300">
                <a:latin typeface="Helvetica" charset="0"/>
              </a:rPr>
              <a:pPr/>
              <a:t>32</a:t>
            </a:fld>
            <a:endParaRPr lang="en-US" sz="1300">
              <a:latin typeface="Helvetic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67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58DF525-7D88-2740-AD2F-169EC6ABC934}" type="slidenum">
              <a:rPr lang="en-US" sz="1300">
                <a:latin typeface="Helvetica" charset="0"/>
              </a:rPr>
              <a:pPr/>
              <a:t>33</a:t>
            </a:fld>
            <a:endParaRPr lang="en-US" sz="1300">
              <a:latin typeface="Helvetic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9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F09FB28-ACF3-EC40-AF9D-96F4476A6967}" type="slidenum">
              <a:rPr lang="en-US" sz="1300">
                <a:latin typeface="Helvetica" charset="0"/>
              </a:rPr>
              <a:pPr/>
              <a:t>34</a:t>
            </a:fld>
            <a:endParaRPr lang="en-US" sz="1300">
              <a:latin typeface="Helvetic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8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F97CD5B-A568-5047-8C24-342F8458EB37}" type="slidenum">
              <a:rPr lang="en-US" sz="1300">
                <a:latin typeface="Helvetica" charset="0"/>
              </a:rPr>
              <a:pPr/>
              <a:t>35</a:t>
            </a:fld>
            <a:endParaRPr lang="en-US" sz="1300">
              <a:latin typeface="Helvetica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3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D5F8212-DA8E-2D40-8C2B-F2B53E7F0709}" type="slidenum">
              <a:rPr lang="en-US" sz="1300">
                <a:latin typeface="Helvetica" charset="0"/>
              </a:rPr>
              <a:pPr/>
              <a:t>36</a:t>
            </a:fld>
            <a:endParaRPr lang="en-US" sz="1300">
              <a:latin typeface="Helvetic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5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1FE9776-F4A4-6041-8F56-F1C71BE4D1FA}" type="slidenum">
              <a:rPr lang="en-US" sz="1300">
                <a:latin typeface="Helvetica" charset="0"/>
              </a:rPr>
              <a:pPr/>
              <a:t>38</a:t>
            </a:fld>
            <a:endParaRPr lang="en-US" sz="1300">
              <a:latin typeface="Helvetica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3F22E8-9B20-6840-AE69-231CAC87D0B1}" type="slidenum">
              <a:rPr lang="en-US" sz="1300">
                <a:latin typeface="Helvetica" charset="0"/>
              </a:rPr>
              <a:pPr/>
              <a:t>39</a:t>
            </a:fld>
            <a:endParaRPr lang="en-US" sz="1300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3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B41181A-404D-7E47-9E81-FFEF1EC91522}" type="slidenum">
              <a:rPr lang="en-US" sz="1300">
                <a:latin typeface="Helvetica" charset="0"/>
              </a:rPr>
              <a:pPr/>
              <a:t>5</a:t>
            </a:fld>
            <a:endParaRPr lang="en-US" sz="1300">
              <a:latin typeface="Helvetic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3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E6E48BE-50FB-EF49-9CF0-6ECCCCACA07C}" type="slidenum">
              <a:rPr lang="en-US" sz="1300">
                <a:latin typeface="Helvetica" charset="0"/>
              </a:rPr>
              <a:pPr/>
              <a:t>40</a:t>
            </a:fld>
            <a:endParaRPr lang="en-US" sz="1300">
              <a:latin typeface="Helvetic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29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605B270-D3D0-4846-89FE-A6CE9555DBB2}" type="slidenum">
              <a:rPr lang="en-US" sz="1300">
                <a:latin typeface="Helvetica" charset="0"/>
              </a:rPr>
              <a:pPr/>
              <a:t>41</a:t>
            </a:fld>
            <a:endParaRPr lang="en-US" sz="1300">
              <a:latin typeface="Helvetica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21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ABF2541-0040-644A-84D8-BE1CBE1D367C}" type="slidenum">
              <a:rPr lang="en-US" sz="1300">
                <a:latin typeface="Helvetica" charset="0"/>
              </a:rPr>
              <a:pPr/>
              <a:t>42</a:t>
            </a:fld>
            <a:endParaRPr lang="en-US" sz="1300">
              <a:latin typeface="Helvetic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8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2CFA6AD-F174-F948-81AF-838F9127030F}" type="slidenum">
              <a:rPr lang="en-US" sz="1300">
                <a:latin typeface="Helvetica" charset="0"/>
              </a:rPr>
              <a:pPr/>
              <a:t>43</a:t>
            </a:fld>
            <a:endParaRPr lang="en-US" sz="1300">
              <a:latin typeface="Helvetica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46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849E3B8-7908-1042-8D6B-FFD43784587A}" type="slidenum">
              <a:rPr lang="en-US" sz="1300">
                <a:latin typeface="Helvetica" charset="0"/>
              </a:rPr>
              <a:pPr/>
              <a:t>44</a:t>
            </a:fld>
            <a:endParaRPr lang="en-US" sz="1300">
              <a:latin typeface="Helvetica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9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8CB86C9-C69D-BB40-A345-200E0E863F6A}" type="slidenum">
              <a:rPr lang="en-US" sz="1300">
                <a:latin typeface="Helvetica" charset="0"/>
              </a:rPr>
              <a:pPr/>
              <a:t>6</a:t>
            </a:fld>
            <a:endParaRPr lang="en-US" sz="1300">
              <a:latin typeface="Helvetic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5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3E3F33E-1B22-FD46-87D8-8EE4D0151AD7}" type="slidenum">
              <a:rPr lang="en-US" sz="1300">
                <a:latin typeface="Helvetica" charset="0"/>
              </a:rPr>
              <a:pPr/>
              <a:t>7</a:t>
            </a:fld>
            <a:endParaRPr lang="en-US" sz="1300">
              <a:latin typeface="Helvetic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5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9B47B92-E41A-F14D-812B-7F654E31B3BE}" type="slidenum">
              <a:rPr lang="en-US" sz="1300">
                <a:latin typeface="Helvetica" charset="0"/>
              </a:rPr>
              <a:pPr/>
              <a:t>8</a:t>
            </a:fld>
            <a:endParaRPr lang="en-US" sz="1300">
              <a:latin typeface="Helvetic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6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E139C3-B637-CD44-B711-F7DE01638B35}" type="slidenum">
              <a:rPr lang="en-US" sz="1300">
                <a:latin typeface="Helvetica" charset="0"/>
              </a:rPr>
              <a:pPr/>
              <a:t>9</a:t>
            </a:fld>
            <a:endParaRPr lang="en-US" sz="1300">
              <a:latin typeface="Helvetic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A4CE88C-9DFD-7442-8760-A4C44368C6F0}" type="slidenum">
              <a:rPr lang="en-US" sz="1300">
                <a:latin typeface="Helvetica" charset="0"/>
              </a:rPr>
              <a:pPr/>
              <a:t>10</a:t>
            </a:fld>
            <a:endParaRPr lang="en-US" sz="1300">
              <a:latin typeface="Helvetic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9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0A7CCF8-62C9-D745-BBFA-E044AFD2F8B9}" type="slidenum">
              <a:rPr lang="en-US" sz="1300">
                <a:latin typeface="Helvetica" charset="0"/>
              </a:rPr>
              <a:pPr/>
              <a:t>11</a:t>
            </a:fld>
            <a:endParaRPr lang="en-US" sz="1300">
              <a:latin typeface="Helvetic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49DF87-910A-3143-8B11-3C920EEA28A6}" type="datetime1">
              <a:rPr lang="en-US" smtClean="0"/>
              <a:t>4/30/2018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68B56-6C6A-1949-B462-160D93C512FE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95EF8-052C-9A41-B249-A947A8F3E267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8DC6F-F2C0-5649-A682-BA1BEF84619B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39-7798-3B47-93D7-57BE966EB4D7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87BDE-70F1-844E-BCF6-F1D26F094F85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2CBE0-EE77-F245-88F4-79FB33D04CDE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F7158-849F-FD48-98A8-ADAF681E3080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FB64C-C770-344D-BEB4-63854941A134}" type="datetime1">
              <a:rPr lang="en-US" smtClean="0"/>
              <a:t>4/30/2018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4D5B2-1A3C-F544-BF63-3796C642A884}" type="datetime1">
              <a:rPr lang="en-US" smtClean="0"/>
              <a:t>4/30/2018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BFDF7-7C28-AF44-9493-5BB5C50ABF60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B2893-458A-404E-A444-C2B187E8EFF8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CCE06-F24C-434C-A89B-65F05689E69E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106F5F-E7C9-AB49-8A2E-55E9C58EEBE6}" type="datetime1">
              <a:rPr lang="en-US" smtClean="0"/>
              <a:t>4/30/2018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Protection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Security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Use of Access Matrix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If a process in Domain </a:t>
            </a:r>
            <a:r>
              <a:rPr lang="en-US" i="1" dirty="0">
                <a:latin typeface="Helvetica" charset="0"/>
                <a:ea typeface="MS PGothic" charset="0"/>
              </a:rPr>
              <a:t>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tries to do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op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on object</a:t>
            </a:r>
            <a:r>
              <a:rPr lang="en-US" altLang="ja-JP" i="1" dirty="0">
                <a:latin typeface="Helvetica" charset="0"/>
                <a:ea typeface="MS PGothic" charset="0"/>
              </a:rPr>
              <a:t> </a:t>
            </a:r>
            <a:r>
              <a:rPr lang="en-US" altLang="ja-JP" i="1" dirty="0" err="1">
                <a:latin typeface="Helvetica" charset="0"/>
                <a:ea typeface="MS PGothic" charset="0"/>
              </a:rPr>
              <a:t>O</a:t>
            </a:r>
            <a:r>
              <a:rPr lang="en-US" altLang="ja-JP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altLang="ja-JP" dirty="0">
                <a:latin typeface="Helvetica" charset="0"/>
                <a:ea typeface="MS PGothic" charset="0"/>
              </a:rPr>
              <a:t>, then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op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must be in the access matrix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User who creates object can define access column for that object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Can be expanded to dynamic protection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Operations to add, delete access rights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Special access rights:</a:t>
            </a:r>
          </a:p>
          <a:p>
            <a:pPr lvl="2"/>
            <a:r>
              <a:rPr lang="en-US" i="1" dirty="0">
                <a:latin typeface="Helvetica" charset="0"/>
                <a:ea typeface="MS PGothic" charset="0"/>
              </a:rPr>
              <a:t>owner of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i</a:t>
            </a:r>
            <a:endParaRPr lang="en-US" i="1" dirty="0">
              <a:latin typeface="Helvetica" charset="0"/>
              <a:ea typeface="MS PGothic" charset="0"/>
            </a:endParaRPr>
          </a:p>
          <a:p>
            <a:pPr lvl="2"/>
            <a:r>
              <a:rPr lang="en-US" i="1" dirty="0">
                <a:latin typeface="Helvetica" charset="0"/>
                <a:ea typeface="MS PGothic" charset="0"/>
              </a:rPr>
              <a:t>copy op from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 to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(denoted by </a:t>
            </a:r>
            <a:r>
              <a:rPr lang="ja-JP" altLang="en-US" i="1" dirty="0">
                <a:latin typeface="Helvetica" charset="0"/>
                <a:ea typeface="MS PGothic" charset="0"/>
              </a:rPr>
              <a:t>“</a:t>
            </a:r>
            <a:r>
              <a:rPr lang="en-US" altLang="ja-JP" i="1" dirty="0">
                <a:latin typeface="Helvetica" charset="0"/>
                <a:ea typeface="MS PGothic" charset="0"/>
              </a:rPr>
              <a:t>*</a:t>
            </a:r>
            <a:r>
              <a:rPr lang="ja-JP" altLang="en-US" i="1" dirty="0">
                <a:latin typeface="Helvetica" charset="0"/>
                <a:ea typeface="MS PGothic" charset="0"/>
              </a:rPr>
              <a:t>”</a:t>
            </a:r>
            <a:r>
              <a:rPr lang="en-US" altLang="ja-JP" i="1" dirty="0">
                <a:latin typeface="Helvetica" charset="0"/>
                <a:ea typeface="MS PGothic" charset="0"/>
              </a:rPr>
              <a:t>)</a:t>
            </a:r>
          </a:p>
          <a:p>
            <a:pPr lvl="2"/>
            <a:r>
              <a:rPr lang="en-US" i="1" dirty="0">
                <a:latin typeface="Helvetica" charset="0"/>
                <a:ea typeface="MS PGothic" charset="0"/>
              </a:rPr>
              <a:t>control – 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 can modify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i="1" dirty="0">
                <a:latin typeface="Helvetica" charset="0"/>
                <a:ea typeface="MS PGothic" charset="0"/>
              </a:rPr>
              <a:t> access rights</a:t>
            </a:r>
          </a:p>
          <a:p>
            <a:pPr lvl="2"/>
            <a:r>
              <a:rPr lang="en-US" i="1" dirty="0">
                <a:latin typeface="Helvetica" charset="0"/>
                <a:ea typeface="MS PGothic" charset="0"/>
              </a:rPr>
              <a:t>transfer – switch from domain 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 to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endParaRPr lang="en-US" i="1" baseline="-25000" dirty="0">
              <a:latin typeface="Helvetica" charset="0"/>
              <a:ea typeface="MS PGothic" charset="0"/>
            </a:endParaRP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Copy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>
                <a:latin typeface="Helvetica" charset="0"/>
                <a:ea typeface="MS PGothic" charset="0"/>
              </a:rPr>
              <a:t>Owner </a:t>
            </a:r>
            <a:r>
              <a:rPr lang="en-US" dirty="0">
                <a:latin typeface="Helvetica" charset="0"/>
                <a:ea typeface="MS PGothic" charset="0"/>
              </a:rPr>
              <a:t>applicable to an object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Control </a:t>
            </a:r>
            <a:r>
              <a:rPr lang="en-US" dirty="0">
                <a:latin typeface="Helvetica" charset="0"/>
                <a:ea typeface="MS PGothic" charset="0"/>
              </a:rPr>
              <a:t>applicable to domain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C6A7-BF2E-F84E-BF77-559854E27504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Use of Access Matrix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Access matrix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design separates mechanism from policy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Mechanism 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Operating system provides access-matrix + rules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It </a:t>
            </a:r>
            <a:r>
              <a:rPr lang="en-US" dirty="0">
                <a:latin typeface="Helvetica" charset="0"/>
                <a:ea typeface="MS PGothic" charset="0"/>
              </a:rPr>
              <a:t>ensures that the matrix is only manipulated by authorized agents and that rules are strictly enforced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Policy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User dictates policy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Who can access what object and in what mode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BC11-13C3-0A44-B0ED-611E3BF085A9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Access Matrix of Figure A with Domains as Objects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2F33-76FB-7B45-9F9E-D598095D088C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387" name="Picture 6" descr="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404938"/>
            <a:ext cx="67611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5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Access Matrix with </a:t>
            </a:r>
            <a:r>
              <a:rPr lang="en-US" i="1" dirty="0">
                <a:latin typeface="Garamond" charset="0"/>
                <a:ea typeface="Garamond" charset="0"/>
                <a:cs typeface="Garamond" charset="0"/>
              </a:rPr>
              <a:t>Copy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Starred rights can be copied across domains</a:t>
            </a:r>
          </a:p>
          <a:p>
            <a:r>
              <a:rPr lang="en-US" dirty="0" smtClean="0"/>
              <a:t>Example: process in domain 2 can give read access on F</a:t>
            </a:r>
            <a:r>
              <a:rPr lang="en-US" baseline="-25000" dirty="0" smtClean="0"/>
              <a:t>2 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990600"/>
            <a:ext cx="4256088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EC0C-9D26-4547-936E-7A7D6AFA7339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Access Matrix With </a:t>
            </a:r>
            <a:r>
              <a:rPr lang="en-US" i="1" dirty="0">
                <a:latin typeface="Garamond" charset="0"/>
                <a:ea typeface="Garamond" charset="0"/>
                <a:cs typeface="Garamond" charset="0"/>
              </a:rPr>
              <a:t>Owner</a:t>
            </a:r>
            <a:r>
              <a:rPr lang="en-US" dirty="0">
                <a:latin typeface="Garamond" charset="0"/>
                <a:ea typeface="Garamond" charset="0"/>
                <a:cs typeface="Garamond" charset="0"/>
              </a:rPr>
              <a:t> Rights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8326"/>
          </a:xfrm>
        </p:spPr>
        <p:txBody>
          <a:bodyPr/>
          <a:lstStyle/>
          <a:p>
            <a:r>
              <a:rPr lang="en-US" dirty="0" smtClean="0"/>
              <a:t>Owner domain can add/subtract rights</a:t>
            </a:r>
            <a:endParaRPr lang="en-US" dirty="0"/>
          </a:p>
        </p:txBody>
      </p:sp>
      <p:pic>
        <p:nvPicPr>
          <p:cNvPr id="18435" name="Picture 5" descr="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990600"/>
            <a:ext cx="35655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64E-D90B-B541-A0AA-4578D92104A5}" type="datetime1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Control rights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5126"/>
          </a:xfrm>
        </p:spPr>
        <p:txBody>
          <a:bodyPr/>
          <a:lstStyle/>
          <a:p>
            <a:r>
              <a:rPr lang="en-US" dirty="0" smtClean="0"/>
              <a:t>Control right gives processes in one domain ability to add/remove rights from other domains</a:t>
            </a:r>
            <a:endParaRPr lang="en-US" dirty="0"/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392238"/>
            <a:ext cx="695325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1-BF8B-B341-90E0-8FBF84FB8E98}" type="datetime1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Implementation of Access Matrix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Generally, a sparse matrix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Option 1 – Global table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Store ordered triples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&lt;domain, object, rights-set&gt; </a:t>
            </a:r>
            <a:r>
              <a:rPr lang="en-US" dirty="0">
                <a:latin typeface="Helvetica" charset="0"/>
                <a:ea typeface="MS PGothic" charset="0"/>
              </a:rPr>
              <a:t>in table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A requested operation M on object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dirty="0">
                <a:latin typeface="Helvetica" charset="0"/>
                <a:ea typeface="MS PGothic" charset="0"/>
              </a:rPr>
              <a:t> within domain </a:t>
            </a:r>
            <a:r>
              <a:rPr lang="en-US" i="1" dirty="0">
                <a:latin typeface="Helvetica" charset="0"/>
                <a:ea typeface="MS PGothic" charset="0"/>
              </a:rPr>
              <a:t>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 -&gt; search table for </a:t>
            </a:r>
            <a:r>
              <a:rPr lang="en-US" i="1" dirty="0">
                <a:latin typeface="Helvetica" charset="0"/>
                <a:ea typeface="MS PGothic" charset="0"/>
              </a:rPr>
              <a:t>&lt; D</a:t>
            </a:r>
            <a:r>
              <a:rPr lang="en-US" i="1" baseline="-25000" dirty="0">
                <a:latin typeface="Helvetica" charset="0"/>
                <a:ea typeface="MS PGothic" charset="0"/>
              </a:rPr>
              <a:t>i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O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j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R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i="1" dirty="0">
                <a:latin typeface="Helvetica" charset="0"/>
                <a:ea typeface="MS PGothic" charset="0"/>
              </a:rPr>
              <a:t> &gt; </a:t>
            </a:r>
          </a:p>
          <a:p>
            <a:pPr lvl="2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with M ∈ </a:t>
            </a:r>
            <a:r>
              <a:rPr lang="en-US" dirty="0" err="1">
                <a:latin typeface="Helvetica" charset="0"/>
                <a:ea typeface="MS PGothic" charset="0"/>
              </a:rPr>
              <a:t>R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endParaRPr lang="en-US" baseline="-25000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But table could be large -&gt; </a:t>
            </a:r>
            <a:r>
              <a:rPr lang="en-US" dirty="0" smtClean="0">
                <a:latin typeface="Helvetica" charset="0"/>
                <a:ea typeface="MS PGothic" charset="0"/>
              </a:rPr>
              <a:t>won’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t </a:t>
            </a:r>
            <a:r>
              <a:rPr lang="en-US" altLang="ja-JP" dirty="0">
                <a:latin typeface="Helvetica" charset="0"/>
                <a:ea typeface="MS PGothic" charset="0"/>
              </a:rPr>
              <a:t>fit in main memory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Difficult to group objects (consider an object that all domains can read)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736850" algn="l"/>
              </a:tabLst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0A43-7D0F-EE40-8205-17F4D0CB3DA4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Implementation of Access Matrix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Option 2 – Access lists for objects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Each column implemented as an access list for one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Resulting per-object list consists of ordered pairs </a:t>
            </a: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&lt;domain, rights-set&gt; </a:t>
            </a:r>
            <a:r>
              <a:rPr lang="en-US">
                <a:latin typeface="Helvetica" charset="0"/>
                <a:ea typeface="MS PGothic" charset="0"/>
              </a:rPr>
              <a:t>defining all domains with non-empty set of access rights for the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736850" algn="l"/>
              </a:tabLst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9437-8F2C-1C43-BB16-F37276E54490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Implementation of Access Matrix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</a:rPr>
              <a:t>Each column = Access-control list for one object 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>
                <a:latin typeface="Helvetica" charset="0"/>
                <a:ea typeface="MS PGothic" charset="0"/>
              </a:rPr>
              <a:t>Defines who can perform what operation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/>
            </a:r>
            <a:br>
              <a:rPr lang="en-US" sz="1600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>	Domain 1 = Read, Write</a:t>
            </a:r>
            <a:br>
              <a:rPr lang="en-US" sz="1600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>	Domain 2 = Read</a:t>
            </a:r>
            <a:br>
              <a:rPr lang="en-US" sz="1600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>	Domain 3 = Read</a:t>
            </a:r>
            <a:br>
              <a:rPr lang="en-US" sz="1600">
                <a:latin typeface="Helvetica" charset="0"/>
                <a:ea typeface="MS PGothic" charset="0"/>
              </a:rPr>
            </a:br>
            <a:r>
              <a:rPr lang="en-US" sz="1600">
                <a:latin typeface="Helvetica" charset="0"/>
                <a:ea typeface="MS PGothic" charset="0"/>
              </a:rPr>
              <a:t>	       </a:t>
            </a:r>
            <a:endParaRPr lang="en-US" sz="1600">
              <a:latin typeface="Helvetica" charset="0"/>
              <a:ea typeface="MS PGothic" charset="0"/>
              <a:sym typeface="MT Extra" charset="0"/>
            </a:endParaRP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>
                <a:latin typeface="Helvetica" charset="0"/>
                <a:ea typeface="MS PGothic" charset="0"/>
                <a:sym typeface="MT Extra" charset="0"/>
              </a:rPr>
              <a:t>Each Row = Capability List (like a key)</a:t>
            </a:r>
            <a:br>
              <a:rPr lang="en-US">
                <a:latin typeface="Helvetica" charset="0"/>
                <a:ea typeface="MS PGothic" charset="0"/>
                <a:sym typeface="MT Extra" charset="0"/>
              </a:rPr>
            </a:br>
            <a:r>
              <a:rPr lang="en-US">
                <a:latin typeface="Helvetica" charset="0"/>
                <a:ea typeface="MS PGothic" charset="0"/>
                <a:sym typeface="MT Extra" charset="0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sz="1600">
                <a:latin typeface="Helvetica" charset="0"/>
                <a:ea typeface="MS PGothic" charset="0"/>
              </a:rPr>
              <a:t>Object F1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sz="1600">
                <a:latin typeface="Helvetica" charset="0"/>
                <a:ea typeface="MS PGothic" charset="0"/>
              </a:rPr>
              <a:t>Object F4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sz="1600">
                <a:latin typeface="Helvetica" charset="0"/>
                <a:ea typeface="MS PGothic" charset="0"/>
              </a:rPr>
              <a:t>Object F5 – Read, Write, Delete, Copy</a:t>
            </a:r>
          </a:p>
          <a:p>
            <a:pPr>
              <a:tabLst>
                <a:tab pos="2736850" algn="l"/>
              </a:tabLst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C7D-0904-3C43-A64D-4E7FBD7F797A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Implementation of Access Matrix (Cont.)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>
                <a:latin typeface="Helvetica" charset="0"/>
                <a:ea typeface="MS PGothic" charset="0"/>
              </a:rPr>
              <a:t>Option 3 – Capability list for domains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Instead of object-based, list is domain based</a:t>
            </a:r>
          </a:p>
          <a:p>
            <a:pPr lvl="1"/>
            <a:r>
              <a:rPr lang="en-US" sz="1600" b="1">
                <a:solidFill>
                  <a:srgbClr val="3366FF"/>
                </a:solidFill>
                <a:latin typeface="Helvetica" charset="0"/>
                <a:ea typeface="MS PGothic" charset="0"/>
              </a:rPr>
              <a:t>Capability list </a:t>
            </a:r>
            <a:r>
              <a:rPr lang="en-US" sz="1600">
                <a:latin typeface="Helvetica" charset="0"/>
                <a:ea typeface="MS PGothic" charset="0"/>
              </a:rPr>
              <a:t>for domain is list of objects together with operations allows on them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Object represented by its name or address, called a </a:t>
            </a:r>
            <a:r>
              <a:rPr lang="en-US" sz="1600" b="1">
                <a:solidFill>
                  <a:srgbClr val="3366FF"/>
                </a:solidFill>
                <a:latin typeface="Helvetica" charset="0"/>
                <a:ea typeface="MS PGothic" charset="0"/>
              </a:rPr>
              <a:t>capability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Execute operation M on object O</a:t>
            </a:r>
            <a:r>
              <a:rPr lang="en-US" sz="1600" baseline="-25000">
                <a:latin typeface="Helvetica" charset="0"/>
                <a:ea typeface="MS PGothic" charset="0"/>
              </a:rPr>
              <a:t>j</a:t>
            </a:r>
            <a:r>
              <a:rPr lang="en-US" sz="1600">
                <a:latin typeface="Helvetica" charset="0"/>
                <a:ea typeface="MS PGothic" charset="0"/>
              </a:rPr>
              <a:t>, process requests operation and specifies capability as parameter</a:t>
            </a: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Possession of capability means access is allowed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Capability list associated with domain but never directly accessible by domain</a:t>
            </a: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Rather, protected object, maintained by OS and accessed indirectly</a:t>
            </a: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Like a </a:t>
            </a:r>
            <a:r>
              <a:rPr lang="ja-JP" altLang="en-US" sz="1600">
                <a:latin typeface="Helvetica" charset="0"/>
                <a:ea typeface="MS PGothic" charset="0"/>
              </a:rPr>
              <a:t>“</a:t>
            </a:r>
            <a:r>
              <a:rPr lang="en-US" altLang="ja-JP" sz="1600">
                <a:latin typeface="Helvetica" charset="0"/>
                <a:ea typeface="MS PGothic" charset="0"/>
              </a:rPr>
              <a:t>secure pointer</a:t>
            </a:r>
            <a:r>
              <a:rPr lang="ja-JP" altLang="en-US" sz="1600">
                <a:latin typeface="Helvetica" charset="0"/>
                <a:ea typeface="MS PGothic" charset="0"/>
              </a:rPr>
              <a:t>”</a:t>
            </a:r>
            <a:endParaRPr lang="en-US" altLang="ja-JP" sz="1600">
              <a:latin typeface="Helvetica" charset="0"/>
              <a:ea typeface="MS PGothic" charset="0"/>
            </a:endParaRP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Idea can be extended up to applications</a:t>
            </a:r>
          </a:p>
          <a:p>
            <a:endParaRPr lang="en-US" sz="140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A813-BAFE-3F4A-9F99-72123F47E668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3 due today</a:t>
            </a:r>
          </a:p>
          <a:p>
            <a:pPr lvl="1"/>
            <a:r>
              <a:rPr lang="en-US" dirty="0" smtClean="0"/>
              <a:t>Extra credit HW due 5/4</a:t>
            </a:r>
          </a:p>
          <a:p>
            <a:pPr lvl="2"/>
            <a:r>
              <a:rPr lang="en-US" dirty="0" smtClean="0"/>
              <a:t>Clarification posted for two-level page table problem</a:t>
            </a:r>
          </a:p>
          <a:p>
            <a:pPr lvl="1"/>
            <a:r>
              <a:rPr lang="en-US" dirty="0" smtClean="0"/>
              <a:t>Exam 3: Friday, 5/11, 8-11 AM in Ball 314</a:t>
            </a:r>
          </a:p>
          <a:p>
            <a:pPr lvl="1"/>
            <a:r>
              <a:rPr lang="en-US" dirty="0" smtClean="0"/>
              <a:t>Course evaluations to be posted; to be returned at final exam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Protection and security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169533-C663-154E-A145-70550AA16F7E}" type="datetime1">
              <a:rPr lang="en-US" smtClean="0">
                <a:latin typeface="Garamond"/>
                <a:cs typeface="Garamond"/>
              </a:rPr>
              <a:t>4/30/2018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Implementation of Access Matrix (Cont.)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Option </a:t>
            </a:r>
            <a:r>
              <a:rPr lang="en-US" dirty="0">
                <a:latin typeface="Helvetica" charset="0"/>
                <a:ea typeface="MS PGothic" charset="0"/>
              </a:rPr>
              <a:t>4 – Lock-key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Compromise between access lists and capability lists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object has list of unique bit patterns,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locks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domain </a:t>
            </a:r>
            <a:r>
              <a:rPr lang="en-US" dirty="0" smtClean="0">
                <a:latin typeface="Helvetica" charset="0"/>
                <a:ea typeface="MS PGothic" charset="0"/>
              </a:rPr>
              <a:t>has </a:t>
            </a:r>
            <a:r>
              <a:rPr lang="en-US" dirty="0">
                <a:latin typeface="Helvetica" charset="0"/>
                <a:ea typeface="MS PGothic" charset="0"/>
              </a:rPr>
              <a:t>list of unique bit patterns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keys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 in a domain can only access object if domain has key that matches one of the locks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42D9-5EE3-E84F-80A3-5E11EDD1B3B8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Comparison of Implementations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Many trade-offs to consider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Global table is simple, but can be large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Access lists correspond to needs of users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Determining set of access rights for domain non-localized so difficult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Every access to an object must be checked</a:t>
            </a:r>
          </a:p>
          <a:p>
            <a:pPr lvl="3"/>
            <a:r>
              <a:rPr lang="en-US" dirty="0">
                <a:latin typeface="Helvetica" charset="0"/>
                <a:ea typeface="MS PGothic" charset="0"/>
              </a:rPr>
              <a:t>Many objects and access rights -&gt; slow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Capability lists useful for localizing information for a given process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But revocation capabilities can be inefficient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Lock-key effective and flexible, keys can be passed freely from domain to domain, easy revocation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DB87-8E68-634F-B2D6-5E409681DF1A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Comparison of Implementations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Most systems use combination of access lists and capabilities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First access to an object -&gt; access list searched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If allowed, capability created and attached to process</a:t>
            </a:r>
          </a:p>
          <a:p>
            <a:pPr lvl="3"/>
            <a:r>
              <a:rPr lang="en-US">
                <a:latin typeface="Helvetica" charset="0"/>
                <a:ea typeface="MS PGothic" charset="0"/>
              </a:rPr>
              <a:t>Additional accesses need not be checked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After last access, capability destroyed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Consider file system with ACLs per file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3358-2AC4-194D-B350-DFC6A861306E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The Security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Protection: internal problem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Security: external problem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secure</a:t>
            </a:r>
            <a:r>
              <a:rPr lang="en-US" dirty="0">
                <a:latin typeface="Helvetica" charset="0"/>
                <a:ea typeface="MS PGothic" charset="0"/>
              </a:rPr>
              <a:t> if resources used and accessed as intended under all circumstances</a:t>
            </a: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Intruders</a:t>
            </a:r>
            <a:r>
              <a:rPr lang="en-US" dirty="0" smtClean="0">
                <a:latin typeface="Helvetica" charset="0"/>
                <a:ea typeface="MS PGothic" charset="0"/>
              </a:rPr>
              <a:t> attempt </a:t>
            </a:r>
            <a:r>
              <a:rPr lang="en-US" dirty="0">
                <a:latin typeface="Helvetica" charset="0"/>
                <a:ea typeface="MS PGothic" charset="0"/>
              </a:rPr>
              <a:t>to breach security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Threat </a:t>
            </a:r>
            <a:r>
              <a:rPr lang="en-US" dirty="0">
                <a:latin typeface="Helvetica" charset="0"/>
                <a:ea typeface="MS PGothic" charset="0"/>
              </a:rPr>
              <a:t>is potential security violation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Attack</a:t>
            </a:r>
            <a:r>
              <a:rPr lang="en-US" dirty="0">
                <a:latin typeface="Helvetica" charset="0"/>
                <a:ea typeface="MS PGothic" charset="0"/>
              </a:rPr>
              <a:t> is attempt to breach security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Attack can be accidental or malicious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Protection mechanisms handle (most) accidental misuse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1E3-76D3-DC48-AEDF-344D7624BD90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Program Threats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Many variations, many names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Trojan Horse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Code segment that misuses its environment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Exploits mechanisms for allowing programs written by users to be executed by other users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Spyware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pop-up browser windows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covert channels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Up to 80% of spam delivered by spyware-infected systems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Trap Door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Specific user identifier or password that circumvents normal security procedures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Could be included in a </a:t>
            </a:r>
            <a:r>
              <a:rPr lang="en-US" dirty="0" smtClean="0">
                <a:latin typeface="Helvetica" charset="0"/>
                <a:ea typeface="MS PGothic" charset="0"/>
              </a:rPr>
              <a:t>compiler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Generate standard software + trap door regardless of source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How to detect them</a:t>
            </a:r>
            <a:r>
              <a:rPr lang="en-US" dirty="0" smtClean="0">
                <a:latin typeface="Helvetica" charset="0"/>
                <a:ea typeface="MS PGothic" charset="0"/>
              </a:rPr>
              <a:t>?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Analyze </a:t>
            </a:r>
            <a:r>
              <a:rPr lang="en-US" u="sng" dirty="0" smtClean="0">
                <a:latin typeface="Helvetica" charset="0"/>
                <a:ea typeface="MS PGothic" charset="0"/>
              </a:rPr>
              <a:t>all</a:t>
            </a:r>
            <a:r>
              <a:rPr lang="en-US" dirty="0" smtClean="0">
                <a:latin typeface="Helvetica" charset="0"/>
                <a:ea typeface="MS PGothic" charset="0"/>
              </a:rPr>
              <a:t> source code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4B62-3B7F-7246-8F78-CB6ED5B3AB41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Program Threats (Cont.)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Logic Bomb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 that initiates a security incident under certain circumstances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and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Buffer Overflow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Exploits a bug in a program (overflow either the stack or memory buffers)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Failure to check bounds on inputs, arguments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Write past arguments on the stack into the return address on stack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routine returns from call, returns to hacked address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Pointed to code loaded onto stack that executes malicious code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Unauthorized user or privilege escalation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6AD9-0497-8449-9EA3-99648DBCDD13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C Program with Buffer-overflow Condition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#include </a:t>
            </a:r>
            <a:r>
              <a:rPr lang="en-US" i="1" dirty="0">
                <a:latin typeface="Courier New" charset="0"/>
                <a:ea typeface="MS PGothic" charset="0"/>
              </a:rPr>
              <a:t>&lt;</a:t>
            </a:r>
            <a:r>
              <a:rPr lang="en-US" dirty="0" err="1">
                <a:latin typeface="Courier New" charset="0"/>
                <a:ea typeface="MS PGothic" charset="0"/>
              </a:rPr>
              <a:t>stdio.h</a:t>
            </a:r>
            <a:r>
              <a:rPr lang="en-US" i="1" dirty="0">
                <a:latin typeface="Courier New" charset="0"/>
                <a:ea typeface="MS PGothic" charset="0"/>
              </a:rPr>
              <a:t>&gt;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#define BUFFER SIZE 256</a:t>
            </a:r>
          </a:p>
          <a:p>
            <a:pPr>
              <a:buFont typeface="Monotype Sorts" charset="0"/>
              <a:buNone/>
            </a:pPr>
            <a:r>
              <a:rPr lang="en-US" dirty="0" err="1">
                <a:latin typeface="Courier New" charset="0"/>
                <a:ea typeface="MS PGothic" charset="0"/>
              </a:rPr>
              <a:t>int</a:t>
            </a:r>
            <a:r>
              <a:rPr lang="en-US" dirty="0">
                <a:latin typeface="Courier New" charset="0"/>
                <a:ea typeface="MS PGothic" charset="0"/>
              </a:rPr>
              <a:t> main(</a:t>
            </a:r>
            <a:r>
              <a:rPr lang="en-US" dirty="0" err="1">
                <a:latin typeface="Courier New" charset="0"/>
                <a:ea typeface="MS PGothic" charset="0"/>
              </a:rPr>
              <a:t>int</a:t>
            </a:r>
            <a:r>
              <a:rPr lang="en-US" dirty="0">
                <a:latin typeface="Courier New" charset="0"/>
                <a:ea typeface="MS PGothic" charset="0"/>
              </a:rPr>
              <a:t> </a:t>
            </a:r>
            <a:r>
              <a:rPr lang="en-US" dirty="0" err="1">
                <a:latin typeface="Courier New" charset="0"/>
                <a:ea typeface="MS PGothic" charset="0"/>
              </a:rPr>
              <a:t>argc</a:t>
            </a:r>
            <a:r>
              <a:rPr lang="en-US" dirty="0">
                <a:latin typeface="Courier New" charset="0"/>
                <a:ea typeface="MS PGothic" charset="0"/>
              </a:rPr>
              <a:t>, char *</a:t>
            </a:r>
            <a:r>
              <a:rPr lang="en-US" dirty="0" err="1">
                <a:latin typeface="Courier New" charset="0"/>
                <a:ea typeface="MS PGothic" charset="0"/>
              </a:rPr>
              <a:t>argv</a:t>
            </a:r>
            <a:r>
              <a:rPr lang="en-US" dirty="0">
                <a:latin typeface="Courier New" charset="0"/>
                <a:ea typeface="MS PGothic" charset="0"/>
              </a:rPr>
              <a:t>[])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char buffer[BUFFER SIZE];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if (</a:t>
            </a:r>
            <a:r>
              <a:rPr lang="en-US" dirty="0" err="1">
                <a:latin typeface="Courier New" charset="0"/>
                <a:ea typeface="MS PGothic" charset="0"/>
              </a:rPr>
              <a:t>argc</a:t>
            </a:r>
            <a:r>
              <a:rPr lang="en-US" dirty="0">
                <a:latin typeface="Courier New" charset="0"/>
                <a:ea typeface="MS PGothic" charset="0"/>
              </a:rPr>
              <a:t> &lt; 2)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return -1;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else 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</a:t>
            </a:r>
            <a:r>
              <a:rPr lang="en-US" dirty="0" err="1">
                <a:latin typeface="Courier New" charset="0"/>
                <a:ea typeface="MS PGothic" charset="0"/>
              </a:rPr>
              <a:t>strcpy</a:t>
            </a:r>
            <a:r>
              <a:rPr lang="en-US" dirty="0">
                <a:latin typeface="Courier New" charset="0"/>
                <a:ea typeface="MS PGothic" charset="0"/>
              </a:rPr>
              <a:t>(</a:t>
            </a:r>
            <a:r>
              <a:rPr lang="en-US" dirty="0" err="1">
                <a:latin typeface="Courier New" charset="0"/>
                <a:ea typeface="MS PGothic" charset="0"/>
              </a:rPr>
              <a:t>buffer,argv</a:t>
            </a:r>
            <a:r>
              <a:rPr lang="en-US" dirty="0">
                <a:latin typeface="Courier New" charset="0"/>
                <a:ea typeface="MS PGothic" charset="0"/>
              </a:rPr>
              <a:t>[1]);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return 0;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}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D812-40F7-984F-BBAB-CF9D121E2DDD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141288"/>
            <a:ext cx="789940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Layout of Typical Stack Frame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84288"/>
            <a:ext cx="5942012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D51-DF67-D042-A4B3-59B108CBD01F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Modified Shell 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#include &lt;stdio.h&gt;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int main(int argc, char *argv[])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	execvp(</a:t>
            </a:r>
            <a:r>
              <a:rPr lang="ja-JP" altLang="en-US">
                <a:latin typeface="Courier New" charset="0"/>
                <a:ea typeface="MS PGothic" charset="0"/>
              </a:rPr>
              <a:t>‘‘</a:t>
            </a:r>
            <a:r>
              <a:rPr lang="en-US" altLang="ja-JP">
                <a:latin typeface="Courier New" charset="0"/>
                <a:ea typeface="MS PGothic" charset="0"/>
              </a:rPr>
              <a:t>\bin\sh</a:t>
            </a:r>
            <a:r>
              <a:rPr lang="ja-JP" altLang="en-US">
                <a:latin typeface="Courier New" charset="0"/>
                <a:ea typeface="MS PGothic" charset="0"/>
              </a:rPr>
              <a:t>’’</a:t>
            </a:r>
            <a:r>
              <a:rPr lang="en-US" altLang="ja-JP">
                <a:latin typeface="Courier New" charset="0"/>
                <a:ea typeface="MS PGothic" charset="0"/>
              </a:rPr>
              <a:t>,</a:t>
            </a:r>
            <a:r>
              <a:rPr lang="ja-JP" altLang="en-US">
                <a:latin typeface="Courier New" charset="0"/>
                <a:ea typeface="MS PGothic" charset="0"/>
              </a:rPr>
              <a:t>‘‘</a:t>
            </a:r>
            <a:r>
              <a:rPr lang="en-US" altLang="ja-JP">
                <a:latin typeface="Courier New" charset="0"/>
                <a:ea typeface="MS PGothic" charset="0"/>
              </a:rPr>
              <a:t>\bin \sh</a:t>
            </a:r>
            <a:r>
              <a:rPr lang="ja-JP" altLang="en-US">
                <a:latin typeface="Courier New" charset="0"/>
                <a:ea typeface="MS PGothic" charset="0"/>
              </a:rPr>
              <a:t>’’</a:t>
            </a:r>
            <a:r>
              <a:rPr lang="en-US" altLang="ja-JP">
                <a:latin typeface="Courier New" charset="0"/>
                <a:ea typeface="MS PGothic" charset="0"/>
              </a:rPr>
              <a:t>, NULL);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	return 0;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}</a:t>
            </a:r>
          </a:p>
          <a:p>
            <a:pPr>
              <a:buFont typeface="Monotype Sorts" charset="0"/>
              <a:buNone/>
            </a:pPr>
            <a:endParaRPr lang="en-US">
              <a:latin typeface="Courier New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4358-D325-EF4E-9280-72DF6819CA54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68275"/>
            <a:ext cx="7753350" cy="576263"/>
          </a:xfrm>
        </p:spPr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Hypothetical Stack Frame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433638" y="5119688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/>
              <a:t>Before attack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5768975" y="5148263"/>
            <a:ext cx="205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/>
              <a:t>After attack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1173163"/>
            <a:ext cx="4783137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14E-1DEE-E142-A8E9-BE3CA036670F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 major factor for file systems</a:t>
            </a:r>
          </a:p>
          <a:p>
            <a:pPr lvl="1"/>
            <a:r>
              <a:rPr lang="en-US" dirty="0" smtClean="0"/>
              <a:t>Losing data (due to system crash, power outage, etc.) in process’s address space is not a problem</a:t>
            </a:r>
          </a:p>
          <a:p>
            <a:pPr lvl="1"/>
            <a:r>
              <a:rPr lang="en-US" dirty="0" smtClean="0"/>
              <a:t>Losing data in file system is</a:t>
            </a:r>
          </a:p>
          <a:p>
            <a:r>
              <a:rPr lang="en-US" dirty="0" smtClean="0"/>
              <a:t>Transactions: mechanism for making multi-step operation atomic</a:t>
            </a:r>
          </a:p>
          <a:p>
            <a:pPr lvl="1"/>
            <a:r>
              <a:rPr lang="en-US" dirty="0" smtClean="0"/>
              <a:t>Atomic HW operation: single-sector write</a:t>
            </a:r>
          </a:p>
          <a:p>
            <a:pPr lvl="1"/>
            <a:r>
              <a:rPr lang="en-US" dirty="0" smtClean="0"/>
              <a:t>2 common methods</a:t>
            </a:r>
          </a:p>
          <a:p>
            <a:pPr lvl="2"/>
            <a:r>
              <a:rPr lang="en-US" dirty="0" smtClean="0"/>
              <a:t>Shadowing: maintain two copies of data to update (</a:t>
            </a:r>
            <a:r>
              <a:rPr lang="en-US" dirty="0" err="1" smtClean="0"/>
              <a:t>inode</a:t>
            </a:r>
            <a:r>
              <a:rPr lang="en-US" dirty="0" smtClean="0"/>
              <a:t>, file block) with pointer to “current” version, update “shadow” version, then change pointer</a:t>
            </a:r>
          </a:p>
          <a:p>
            <a:pPr lvl="2"/>
            <a:r>
              <a:rPr lang="en-US" dirty="0" smtClean="0"/>
              <a:t>Logging: write data to append-only log + commit sector, replay log later to write changes into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20AC-3797-D145-8E0B-E566BFF76482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Great Programming Required?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For the first step of determining the bug, and second step of writing exploit code, yes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Attack </a:t>
            </a:r>
            <a:r>
              <a:rPr lang="en-US" dirty="0">
                <a:latin typeface="Helvetica" charset="0"/>
                <a:ea typeface="MS PGothic" charset="0"/>
              </a:rPr>
              <a:t>code can get a shell with the </a:t>
            </a:r>
            <a:r>
              <a:rPr lang="en-US" dirty="0" smtClean="0">
                <a:latin typeface="Helvetica" charset="0"/>
                <a:ea typeface="MS PGothic" charset="0"/>
              </a:rPr>
              <a:t>processes’ </a:t>
            </a:r>
            <a:r>
              <a:rPr lang="en-US" altLang="ja-JP" dirty="0" smtClean="0">
                <a:latin typeface="Helvetica" charset="0"/>
                <a:ea typeface="MS PGothic" charset="0"/>
              </a:rPr>
              <a:t>owner’s </a:t>
            </a:r>
            <a:r>
              <a:rPr lang="en-US" altLang="ja-JP" dirty="0">
                <a:latin typeface="Helvetica" charset="0"/>
                <a:ea typeface="MS PGothic" charset="0"/>
              </a:rPr>
              <a:t>permissions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Or open a network port, delete files, download a program,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Depending on bug, attack can be executed across a network using allowed connections, bypassing firewalls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Buffer overflow can be disabled by disabling stack execution or adding bit to page table to indicate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non-executable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state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Available in SPARC and x86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But still have security exploits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F94-EA3F-3641-A725-42C869A17661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Program Threats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Viruses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Code fragment embedded in legitimate program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Self-replicating, designed to infect other computers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Very specific to CPU architecture, operating system, applications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Usually borne via email or as a macro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Visual Basic Macro to reformat hard drive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Sub AutoOpen()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Dim </a:t>
            </a:r>
            <a:r>
              <a:rPr lang="en-US" sz="1600" dirty="0" err="1">
                <a:latin typeface="Courier New" charset="0"/>
                <a:ea typeface="MS PGothic" charset="0"/>
              </a:rPr>
              <a:t>oFS</a:t>
            </a:r>
            <a:endParaRPr lang="en-US" sz="1600" dirty="0">
              <a:latin typeface="Courier New" charset="0"/>
              <a:ea typeface="MS PGothic" charset="0"/>
            </a:endParaRP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	Set </a:t>
            </a:r>
            <a:r>
              <a:rPr lang="en-US" sz="1600" dirty="0" err="1">
                <a:latin typeface="Courier New" charset="0"/>
                <a:ea typeface="MS PGothic" charset="0"/>
              </a:rPr>
              <a:t>oFS</a:t>
            </a:r>
            <a:r>
              <a:rPr lang="en-US" sz="1600" dirty="0">
                <a:latin typeface="Courier New" charset="0"/>
                <a:ea typeface="MS PGothic" charset="0"/>
              </a:rPr>
              <a:t> = </a:t>
            </a:r>
            <a:r>
              <a:rPr lang="en-US" sz="1600" dirty="0" err="1">
                <a:latin typeface="Courier New" charset="0"/>
                <a:ea typeface="MS PGothic" charset="0"/>
              </a:rPr>
              <a:t>CreateObject</a:t>
            </a:r>
            <a:r>
              <a:rPr lang="en-US" sz="1600" dirty="0">
                <a:latin typeface="Courier New" charset="0"/>
                <a:ea typeface="MS PGothic" charset="0"/>
              </a:rPr>
              <a:t>(</a:t>
            </a:r>
            <a:r>
              <a:rPr lang="ja-JP" altLang="en-US" sz="1600" dirty="0">
                <a:latin typeface="Courier New" charset="0"/>
                <a:ea typeface="MS PGothic" charset="0"/>
              </a:rPr>
              <a:t>’’</a:t>
            </a:r>
            <a:r>
              <a:rPr lang="en-US" altLang="ja-JP" sz="1600" dirty="0" err="1">
                <a:latin typeface="Courier New" charset="0"/>
                <a:ea typeface="MS PGothic" charset="0"/>
              </a:rPr>
              <a:t>Scripting.FileSystemObject</a:t>
            </a:r>
            <a:r>
              <a:rPr lang="ja-JP" altLang="en-US" sz="1600" dirty="0">
                <a:latin typeface="Courier New" charset="0"/>
                <a:ea typeface="MS PGothic" charset="0"/>
              </a:rPr>
              <a:t>’’</a:t>
            </a:r>
            <a:r>
              <a:rPr lang="en-US" altLang="ja-JP" sz="1600" dirty="0">
                <a:latin typeface="Courier New" charset="0"/>
                <a:ea typeface="MS PGothic" charset="0"/>
              </a:rPr>
              <a:t>)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	</a:t>
            </a:r>
            <a:r>
              <a:rPr lang="en-US" sz="1600" dirty="0" err="1">
                <a:latin typeface="Courier New" charset="0"/>
                <a:ea typeface="MS PGothic" charset="0"/>
              </a:rPr>
              <a:t>vs</a:t>
            </a:r>
            <a:r>
              <a:rPr lang="en-US" sz="1600" dirty="0">
                <a:latin typeface="Courier New" charset="0"/>
                <a:ea typeface="MS PGothic" charset="0"/>
              </a:rPr>
              <a:t> = Shell(</a:t>
            </a:r>
            <a:r>
              <a:rPr lang="ja-JP" altLang="en-US" sz="1600" dirty="0">
                <a:latin typeface="Courier New" charset="0"/>
                <a:ea typeface="MS PGothic" charset="0"/>
              </a:rPr>
              <a:t>’’</a:t>
            </a:r>
            <a:r>
              <a:rPr lang="en-US" altLang="ja-JP" sz="1600" dirty="0" err="1">
                <a:latin typeface="Courier New" charset="0"/>
                <a:ea typeface="MS PGothic" charset="0"/>
              </a:rPr>
              <a:t>c:command.com</a:t>
            </a:r>
            <a:r>
              <a:rPr lang="en-US" altLang="ja-JP" sz="1600" dirty="0">
                <a:latin typeface="Courier New" charset="0"/>
                <a:ea typeface="MS PGothic" charset="0"/>
              </a:rPr>
              <a:t> /k format c:</a:t>
            </a:r>
            <a:r>
              <a:rPr lang="ja-JP" altLang="en-US" sz="1600" dirty="0">
                <a:latin typeface="Courier New" charset="0"/>
                <a:ea typeface="MS PGothic" charset="0"/>
              </a:rPr>
              <a:t>’’</a:t>
            </a:r>
            <a:r>
              <a:rPr lang="en-US" altLang="ja-JP" sz="1600" dirty="0">
                <a:latin typeface="Courier New" charset="0"/>
                <a:ea typeface="MS PGothic" charset="0"/>
              </a:rPr>
              <a:t>,</a:t>
            </a:r>
            <a:r>
              <a:rPr lang="en-US" altLang="ja-JP" sz="1600" dirty="0" err="1">
                <a:latin typeface="Courier New" charset="0"/>
                <a:ea typeface="MS PGothic" charset="0"/>
              </a:rPr>
              <a:t>vbHide</a:t>
            </a:r>
            <a:r>
              <a:rPr lang="en-US" altLang="ja-JP" sz="1600" dirty="0">
                <a:latin typeface="Courier New" charset="0"/>
                <a:ea typeface="MS PGothic" charset="0"/>
              </a:rPr>
              <a:t>)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End Sub</a:t>
            </a:r>
          </a:p>
          <a:p>
            <a:pPr lvl="1"/>
            <a:endParaRPr lang="en-US" sz="16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699C-1BD6-1845-ADC1-51645DE34BDD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Program Threats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Virus dropper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inserts virus onto the system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Many categories of viruses, literally many thousands of viruses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File / parasitic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Boot / memory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Macro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Source code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Polymorphic to avoid having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virus signature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Encrypted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Stealth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Tunneling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Multipartite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Armored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7BE7-3741-504D-BD08-FED131763692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System and Network Threats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Some systems </a:t>
            </a:r>
            <a:r>
              <a:rPr lang="ja-JP" alt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Helvetica" charset="0"/>
                <a:ea typeface="MS PGothic" charset="0"/>
              </a:rPr>
              <a:t>open</a:t>
            </a:r>
            <a:r>
              <a:rPr lang="ja-JP" alt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Helvetica" charset="0"/>
                <a:ea typeface="MS PGothic" charset="0"/>
              </a:rPr>
              <a:t> rather than </a:t>
            </a:r>
            <a:r>
              <a:rPr lang="en-US" altLang="ja-JP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secure by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Open systems enable many services (FTP, telnet, etc.) by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Secure by default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 r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educe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attack surface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But harder to use, more knowledge needed to administer</a:t>
            </a:r>
          </a:p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Network threats harder to detect, prevent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Protection systems weaker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More difficult to have a shared secret on which to base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No physical limits once system attached to internet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Or on network with system attached to internet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Even determining location of connecting system difficult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IP address is only knowledge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9E27-3C66-B94D-B3A8-B91FBACA1366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System and Network Threats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Worms</a:t>
            </a:r>
            <a:r>
              <a:rPr lang="en-US" dirty="0">
                <a:latin typeface="Helvetica" charset="0"/>
                <a:ea typeface="MS PGothic" charset="0"/>
              </a:rPr>
              <a:t> – use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spawn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mechanism; standalone program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Internet worm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Exploited UNIX networking features (remote access) and bugs in </a:t>
            </a:r>
            <a:r>
              <a:rPr lang="en-US" i="1" dirty="0" smtClean="0">
                <a:latin typeface="Helvetica" charset="0"/>
                <a:ea typeface="MS PGothic" charset="0"/>
              </a:rPr>
              <a:t>finger </a:t>
            </a:r>
            <a:r>
              <a:rPr lang="en-US" dirty="0" smtClean="0">
                <a:latin typeface="Helvetica" charset="0"/>
                <a:ea typeface="MS PGothic" charset="0"/>
              </a:rPr>
              <a:t>(directory)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sendmail</a:t>
            </a:r>
            <a:r>
              <a:rPr lang="en-US" dirty="0">
                <a:latin typeface="Helvetica" charset="0"/>
                <a:ea typeface="MS PGothic" charset="0"/>
              </a:rPr>
              <a:t> programs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Exploited trust-relationship mechanism used by </a:t>
            </a:r>
            <a:r>
              <a:rPr lang="en-US" i="1" dirty="0" err="1">
                <a:latin typeface="Helvetica" charset="0"/>
                <a:ea typeface="MS PGothic" charset="0"/>
              </a:rPr>
              <a:t>rsh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to access friendly systems without use of password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Grappling hook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program uploaded main worm program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99 lines of C code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Hooked system then uploaded main code, tried to attack connected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Also tried to break into other users accounts on local system via password guessing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target system already infected, abort, except for every 7</a:t>
            </a:r>
            <a:r>
              <a:rPr lang="en-US" baseline="30000" dirty="0">
                <a:latin typeface="Helvetica" charset="0"/>
                <a:ea typeface="MS PGothic" charset="0"/>
              </a:rPr>
              <a:t>th</a:t>
            </a:r>
            <a:r>
              <a:rPr lang="en-US" dirty="0">
                <a:latin typeface="Helvetica" charset="0"/>
                <a:ea typeface="MS PGothic" charset="0"/>
              </a:rPr>
              <a:t> time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A7C-87D5-0248-B920-DA8E727667BC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The Morris Internet Worm</a:t>
            </a:r>
          </a:p>
        </p:txBody>
      </p:sp>
      <p:pic>
        <p:nvPicPr>
          <p:cNvPr id="24579" name="Picture 103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255713"/>
            <a:ext cx="6500813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E6E-F229-BD40-A241-339F6E4D2D5A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Cryptography as a Security Tool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Broadest security tool available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Internal to a given computer, source and destination of messages can be known and protected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OS creates, manages, protects process IDs, communication ports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Source and destination of messages on network cannot be trusted without cryptography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Local network – IP address?</a:t>
            </a:r>
          </a:p>
          <a:p>
            <a:pPr lvl="3"/>
            <a:r>
              <a:rPr lang="en-US" dirty="0">
                <a:latin typeface="Helvetica" charset="0"/>
                <a:ea typeface="MS PGothic" charset="0"/>
              </a:rPr>
              <a:t>Consider unauthorized host added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WAN / Internet – how to establish authenticity </a:t>
            </a:r>
          </a:p>
          <a:p>
            <a:pPr lvl="3"/>
            <a:r>
              <a:rPr lang="en-US" dirty="0">
                <a:latin typeface="Helvetica" charset="0"/>
                <a:ea typeface="MS PGothic" charset="0"/>
              </a:rPr>
              <a:t>Not via IP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F91A-44FC-3E4E-90B7-E7A7821873D7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Cryptography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Means to constrain potential senders (</a:t>
            </a:r>
            <a:r>
              <a:rPr lang="en-US" i="1">
                <a:latin typeface="Helvetica" charset="0"/>
                <a:ea typeface="MS PGothic" charset="0"/>
              </a:rPr>
              <a:t>sources</a:t>
            </a:r>
            <a:r>
              <a:rPr lang="en-US">
                <a:latin typeface="Helvetica" charset="0"/>
                <a:ea typeface="MS PGothic" charset="0"/>
              </a:rPr>
              <a:t>) and / or receivers (</a:t>
            </a:r>
            <a:r>
              <a:rPr lang="en-US" i="1">
                <a:latin typeface="Helvetica" charset="0"/>
                <a:ea typeface="MS PGothic" charset="0"/>
              </a:rPr>
              <a:t>destinations</a:t>
            </a:r>
            <a:r>
              <a:rPr lang="en-US">
                <a:latin typeface="Helvetica" charset="0"/>
                <a:ea typeface="MS PGothic" charset="0"/>
              </a:rPr>
              <a:t>) of </a:t>
            </a:r>
            <a:r>
              <a:rPr lang="en-US" i="1">
                <a:latin typeface="Helvetica" charset="0"/>
                <a:ea typeface="MS PGothic" charset="0"/>
              </a:rPr>
              <a:t>messages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Based on secrets (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keys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Enables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Confirmation of source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Receipt only by certain destination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Trust relationship between sender and receiver</a:t>
            </a:r>
          </a:p>
          <a:p>
            <a:pPr lvl="2"/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92DD-7A01-1046-AC64-3D4620A9E23F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Encryption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Constrains the set of possible receivers of a message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Encryption</a:t>
            </a:r>
            <a:r>
              <a:rPr lang="en-US" dirty="0">
                <a:latin typeface="Helvetica" charset="0"/>
                <a:ea typeface="MS PGothic" charset="0"/>
              </a:rPr>
              <a:t> algorithm consists of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of keys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 of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r>
              <a:rPr lang="en-US" dirty="0">
                <a:latin typeface="Helvetica" charset="0"/>
                <a:ea typeface="MS PGothic" charset="0"/>
              </a:rPr>
              <a:t> (encrypted messages)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E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→</a:t>
            </a:r>
            <a:r>
              <a:rPr lang="en-US" i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). 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E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a function for generating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r>
              <a:rPr lang="en-US" dirty="0">
                <a:latin typeface="Helvetica" charset="0"/>
                <a:ea typeface="MS PGothic" charset="0"/>
              </a:rPr>
              <a:t> from messages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E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E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D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C </a:t>
            </a:r>
            <a:r>
              <a:rPr lang="en-US" dirty="0">
                <a:latin typeface="Helvetica" charset="0"/>
                <a:ea typeface="MS PGothic" charset="0"/>
              </a:rPr>
              <a:t>→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). 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is a function for generating messages from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D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49FC-610E-1742-A257-6F03F1ED99D7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Encryption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An encryption algorithm must provide this essential property: Given a ciphertext c </a:t>
            </a:r>
            <a:r>
              <a:rPr lang="en-US">
                <a:latin typeface="Helvetica" charset="0"/>
                <a:ea typeface="MS PGothic" charset="0"/>
                <a:sym typeface="Symbol" charset="0"/>
              </a:rPr>
              <a:t> </a:t>
            </a:r>
            <a:r>
              <a:rPr lang="en-US">
                <a:latin typeface="Helvetica" charset="0"/>
                <a:ea typeface="MS PGothic" charset="0"/>
              </a:rPr>
              <a:t>C, a computer can compute m such that E</a:t>
            </a:r>
            <a:r>
              <a:rPr lang="en-US" baseline="-25000">
                <a:latin typeface="Helvetica" charset="0"/>
                <a:ea typeface="MS PGothic" charset="0"/>
              </a:rPr>
              <a:t>k</a:t>
            </a:r>
            <a:r>
              <a:rPr lang="en-US">
                <a:latin typeface="Helvetica" charset="0"/>
                <a:ea typeface="MS PGothic" charset="0"/>
              </a:rPr>
              <a:t>(m) = c only if it possesses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Thus, a computer holding </a:t>
            </a:r>
            <a:r>
              <a:rPr lang="en-US" i="1">
                <a:latin typeface="Helvetica" charset="0"/>
                <a:ea typeface="MS PGothic" charset="0"/>
              </a:rPr>
              <a:t>k </a:t>
            </a:r>
            <a:r>
              <a:rPr lang="en-US">
                <a:latin typeface="Helvetica" charset="0"/>
                <a:ea typeface="MS PGothic" charset="0"/>
              </a:rPr>
              <a:t>can decrypt ciphertexts to the plaintexts used to produce them, but a computer not holding </a:t>
            </a:r>
            <a:r>
              <a:rPr lang="en-US" i="1">
                <a:latin typeface="Helvetica" charset="0"/>
                <a:ea typeface="MS PGothic" charset="0"/>
              </a:rPr>
              <a:t>k </a:t>
            </a:r>
            <a:r>
              <a:rPr lang="en-US">
                <a:latin typeface="Helvetica" charset="0"/>
                <a:ea typeface="MS PGothic" charset="0"/>
              </a:rPr>
              <a:t>cannot decrypt ciphertexts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Since ciphertexts are generally exposed (for example, sent on the network), it is important that it be infeasible to derive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>
                <a:latin typeface="Helvetica" charset="0"/>
                <a:ea typeface="MS PGothic" charset="0"/>
              </a:rPr>
              <a:t> from the ciphertexts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B63E-2EDD-9F47-B07A-FFC162001792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Goals of Protection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</a:rPr>
              <a:t>Computer system: collection </a:t>
            </a:r>
            <a:r>
              <a:rPr lang="en-US" dirty="0">
                <a:latin typeface="Helvetica" charset="0"/>
                <a:ea typeface="MS PGothic" charset="0"/>
              </a:rPr>
              <a:t>of </a:t>
            </a:r>
            <a:r>
              <a:rPr lang="en-US" dirty="0" smtClean="0">
                <a:latin typeface="Helvetica" charset="0"/>
                <a:ea typeface="MS PGothic" charset="0"/>
              </a:rPr>
              <a:t>objects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(HW/SW)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Each object </a:t>
            </a:r>
            <a:r>
              <a:rPr lang="en-US" dirty="0" smtClean="0">
                <a:latin typeface="Helvetica" charset="0"/>
                <a:ea typeface="MS PGothic" charset="0"/>
              </a:rPr>
              <a:t>has </a:t>
            </a:r>
            <a:r>
              <a:rPr lang="en-US" dirty="0">
                <a:latin typeface="Helvetica" charset="0"/>
                <a:ea typeface="MS PGothic" charset="0"/>
              </a:rPr>
              <a:t>unique name and can be accessed </a:t>
            </a:r>
            <a:r>
              <a:rPr lang="en-US" dirty="0" smtClean="0">
                <a:latin typeface="Helvetica" charset="0"/>
                <a:ea typeface="MS PGothic" charset="0"/>
              </a:rPr>
              <a:t>through </a:t>
            </a:r>
            <a:r>
              <a:rPr lang="en-US" dirty="0">
                <a:latin typeface="Helvetica" charset="0"/>
                <a:ea typeface="MS PGothic" charset="0"/>
              </a:rPr>
              <a:t>well-defined set of operations</a:t>
            </a:r>
          </a:p>
          <a:p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Protection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problem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Ensure </a:t>
            </a:r>
            <a:r>
              <a:rPr lang="en-US" dirty="0">
                <a:latin typeface="Helvetica" charset="0"/>
                <a:ea typeface="MS PGothic" charset="0"/>
              </a:rPr>
              <a:t>that each object is accessed correctly 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Ensure only processes allowed to access object can do so</a:t>
            </a:r>
            <a:endParaRPr lang="en-US" dirty="0">
              <a:latin typeface="Courier New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EAA-FEA4-CD40-BA4F-EC7D6772542D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Symmetric Encryption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Helvetica" charset="0"/>
                <a:ea typeface="MS PGothic" charset="0"/>
              </a:rPr>
              <a:t>Same key used to encrypt and decrypt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Therefore </a:t>
            </a:r>
            <a:r>
              <a:rPr lang="en-US" sz="1600" i="1" dirty="0">
                <a:latin typeface="Helvetica" charset="0"/>
                <a:ea typeface="MS PGothic" charset="0"/>
              </a:rPr>
              <a:t>k</a:t>
            </a:r>
            <a:r>
              <a:rPr lang="en-US" sz="1600" dirty="0">
                <a:latin typeface="Helvetica" charset="0"/>
                <a:ea typeface="MS PGothic" charset="0"/>
              </a:rPr>
              <a:t> must be kept secret</a:t>
            </a:r>
          </a:p>
          <a:p>
            <a:r>
              <a:rPr lang="en-US" sz="1600" dirty="0">
                <a:latin typeface="Helvetica" charset="0"/>
                <a:ea typeface="MS PGothic" charset="0"/>
              </a:rPr>
              <a:t>DES was most commonly used symmetric block-encryption algorithm (created by US </a:t>
            </a:r>
            <a:r>
              <a:rPr lang="en-US" sz="1600" dirty="0" err="1">
                <a:latin typeface="Helvetica" charset="0"/>
                <a:ea typeface="MS PGothic" charset="0"/>
              </a:rPr>
              <a:t>Govt</a:t>
            </a:r>
            <a:r>
              <a:rPr lang="en-US" sz="1600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Encrypts a block of data at a time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Keys too short so now considered insecure</a:t>
            </a:r>
          </a:p>
          <a:p>
            <a:r>
              <a:rPr lang="en-US" sz="1600" dirty="0">
                <a:latin typeface="Helvetica" charset="0"/>
                <a:ea typeface="MS PGothic" charset="0"/>
              </a:rPr>
              <a:t>Triple-DES considered more secure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Algorithm used 3 times using 2 or 3 keys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For example </a:t>
            </a:r>
          </a:p>
          <a:p>
            <a:r>
              <a:rPr lang="en-US" sz="1600" dirty="0">
                <a:latin typeface="Helvetica" charset="0"/>
                <a:ea typeface="MS PGothic" charset="0"/>
              </a:rPr>
              <a:t>2001 NIST adopted new block cipher - Advanced Encryption Standard (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AES</a:t>
            </a:r>
            <a:r>
              <a:rPr lang="en-US" sz="1600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Keys of 128, 192, or 256 bits, works on 128 bit blocks</a:t>
            </a:r>
          </a:p>
          <a:p>
            <a:r>
              <a:rPr lang="en-US" sz="1600" dirty="0">
                <a:latin typeface="Helvetica" charset="0"/>
                <a:ea typeface="MS PGothic" charset="0"/>
              </a:rPr>
              <a:t>RC4 is most common symmetric stream cipher, but known to have vulnerabilities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Encrypts/decrypts a stream of bytes (i.e., wireless transmission)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Key is a input to pseudo-random-bit generator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Generates an infinite </a:t>
            </a:r>
            <a:r>
              <a:rPr lang="en-US" sz="1600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keystream</a:t>
            </a:r>
            <a:endParaRPr lang="en-US" sz="1600" b="1" dirty="0">
              <a:solidFill>
                <a:srgbClr val="3366FF"/>
              </a:solidFill>
              <a:latin typeface="Helvetica" charset="0"/>
              <a:ea typeface="MS PGothic" charset="0"/>
            </a:endParaRPr>
          </a:p>
        </p:txBody>
      </p:sp>
      <p:pic>
        <p:nvPicPr>
          <p:cNvPr id="32772" name="Picture 1" descr="Screen Shot 2013-02-18 at 5.34.2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76625"/>
            <a:ext cx="15573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857F-152C-5641-8D6E-E6DBC8A72700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Asymmetric Encryption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Public-key encryption </a:t>
            </a:r>
            <a:r>
              <a:rPr lang="en-US" dirty="0">
                <a:latin typeface="Helvetica" charset="0"/>
                <a:ea typeface="MS PGothic" charset="0"/>
              </a:rPr>
              <a:t>based on each user having two keys: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public key </a:t>
            </a:r>
            <a:r>
              <a:rPr lang="en-US" dirty="0">
                <a:latin typeface="Helvetica" charset="0"/>
                <a:ea typeface="MS PGothic" charset="0"/>
              </a:rPr>
              <a:t>– published key used to encrypt data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private key </a:t>
            </a:r>
            <a:r>
              <a:rPr lang="en-US" dirty="0">
                <a:latin typeface="Helvetica" charset="0"/>
                <a:ea typeface="MS PGothic" charset="0"/>
              </a:rPr>
              <a:t>– key known only to individual user used to decrypt data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Must be an encryption scheme that can be made public without making it easy to figure out the decryption scheme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Most common is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RSA</a:t>
            </a:r>
            <a:r>
              <a:rPr lang="en-US" dirty="0">
                <a:latin typeface="Helvetica" charset="0"/>
                <a:ea typeface="MS PGothic" charset="0"/>
              </a:rPr>
              <a:t> block cipher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Efficient algorithm for testing whether or not a number is prime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No efficient algorithm is know for finding the prime factors of a number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3F73-4A70-A346-A02D-6B83D8AA002A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Asymmetric Encryption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Formally, it is computationally infeasible to derive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d,N</a:t>
            </a:r>
            <a:r>
              <a:rPr lang="en-US" dirty="0">
                <a:latin typeface="Helvetica" charset="0"/>
                <a:ea typeface="MS PGothic" charset="0"/>
              </a:rPr>
              <a:t> from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e,N</a:t>
            </a:r>
            <a:r>
              <a:rPr lang="en-US" dirty="0">
                <a:latin typeface="Helvetica" charset="0"/>
                <a:ea typeface="MS PGothic" charset="0"/>
              </a:rPr>
              <a:t>, and so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 need not be kept secret and can be widely disseminated</a:t>
            </a:r>
          </a:p>
          <a:p>
            <a:pPr lvl="1"/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dirty="0">
                <a:latin typeface="Helvetica" charset="0"/>
                <a:ea typeface="MS PGothic" charset="0"/>
              </a:rPr>
              <a:t> is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public key</a:t>
            </a:r>
          </a:p>
          <a:p>
            <a:pPr lvl="1"/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dirty="0">
                <a:latin typeface="Helvetica" charset="0"/>
                <a:ea typeface="MS PGothic" charset="0"/>
              </a:rPr>
              <a:t> is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private key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N </a:t>
            </a:r>
            <a:r>
              <a:rPr lang="en-US" dirty="0">
                <a:latin typeface="Helvetica" charset="0"/>
                <a:ea typeface="MS PGothic" charset="0"/>
              </a:rPr>
              <a:t>is the product of two large, randomly chosen prime numbers 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(for example, 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are 512 bits each)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Encryption algorithm is </a:t>
            </a:r>
            <a:r>
              <a:rPr lang="en-US" i="1" dirty="0" err="1">
                <a:latin typeface="Helvetica" charset="0"/>
                <a:ea typeface="MS PGothic" charset="0"/>
              </a:rPr>
              <a:t>E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ke,N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i="1" dirty="0" err="1">
                <a:latin typeface="Helvetica" charset="0"/>
                <a:ea typeface="MS PGothic" charset="0"/>
              </a:rPr>
              <a:t>m</a:t>
            </a:r>
            <a:r>
              <a:rPr lang="en-US" i="1" baseline="30000" dirty="0" err="1">
                <a:latin typeface="Helvetica" charset="0"/>
                <a:ea typeface="MS PGothic" charset="0"/>
              </a:rPr>
              <a:t>k</a:t>
            </a:r>
            <a:r>
              <a:rPr lang="en-US" i="1" baseline="12000" dirty="0" err="1">
                <a:latin typeface="Helvetica" charset="0"/>
                <a:ea typeface="MS PGothic" charset="0"/>
              </a:rPr>
              <a:t>e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, where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satisfies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(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dirty="0">
                <a:latin typeface="Helvetica" charset="0"/>
                <a:ea typeface="MS PGothic" charset="0"/>
              </a:rPr>
              <a:t>−1)(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−1) =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decryption algorithm is then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kd,N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i="1" dirty="0" err="1">
                <a:latin typeface="Helvetica" charset="0"/>
                <a:ea typeface="MS PGothic" charset="0"/>
              </a:rPr>
              <a:t>c</a:t>
            </a:r>
            <a:r>
              <a:rPr lang="en-US" i="1" baseline="30000" dirty="0" err="1">
                <a:latin typeface="Helvetica" charset="0"/>
                <a:ea typeface="MS PGothic" charset="0"/>
              </a:rPr>
              <a:t>k</a:t>
            </a:r>
            <a:r>
              <a:rPr lang="en-US" i="1" baseline="12000" dirty="0" err="1">
                <a:latin typeface="Helvetica" charset="0"/>
                <a:ea typeface="MS PGothic" charset="0"/>
              </a:rPr>
              <a:t>d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DAD2-1AD7-6342-8B04-D4CEC3192A92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Asymmetric Encryption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For example. make 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= 7and 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= 13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We then calculate </a:t>
            </a:r>
            <a:r>
              <a:rPr lang="en-US" i="1" dirty="0">
                <a:latin typeface="Helvetica" charset="0"/>
                <a:ea typeface="MS PGothic" charset="0"/>
              </a:rPr>
              <a:t>N </a:t>
            </a:r>
            <a:r>
              <a:rPr lang="en-US" dirty="0">
                <a:latin typeface="Helvetica" charset="0"/>
                <a:ea typeface="MS PGothic" charset="0"/>
              </a:rPr>
              <a:t>= 7∗13 = 91 and (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dirty="0">
                <a:latin typeface="Helvetica" charset="0"/>
                <a:ea typeface="MS PGothic" charset="0"/>
              </a:rPr>
              <a:t>−1)(</a:t>
            </a:r>
            <a:r>
              <a:rPr lang="en-US" i="1" dirty="0">
                <a:latin typeface="Helvetica" charset="0"/>
                <a:ea typeface="MS PGothic" charset="0"/>
              </a:rPr>
              <a:t>q</a:t>
            </a:r>
            <a:r>
              <a:rPr lang="en-US" dirty="0">
                <a:latin typeface="Helvetica" charset="0"/>
                <a:ea typeface="MS PGothic" charset="0"/>
              </a:rPr>
              <a:t>−1) = 72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We next select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relatively prime to 72 and</a:t>
            </a:r>
            <a:r>
              <a:rPr lang="en-US" i="1" dirty="0">
                <a:latin typeface="Helvetica" charset="0"/>
                <a:ea typeface="MS PGothic" charset="0"/>
              </a:rPr>
              <a:t>&lt; </a:t>
            </a:r>
            <a:r>
              <a:rPr lang="en-US" dirty="0">
                <a:latin typeface="Helvetica" charset="0"/>
                <a:ea typeface="MS PGothic" charset="0"/>
              </a:rPr>
              <a:t>72, yielding 5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Finally, we calculate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such that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72 = 1, yielding 29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We how have our keys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Public key,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e,N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= 5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dirty="0">
                <a:latin typeface="Helvetica" charset="0"/>
                <a:ea typeface="MS PGothic" charset="0"/>
              </a:rPr>
              <a:t>91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Private key,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d,N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= 29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dirty="0">
                <a:latin typeface="Helvetica" charset="0"/>
                <a:ea typeface="MS PGothic" charset="0"/>
              </a:rPr>
              <a:t>91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Encrypting </a:t>
            </a:r>
            <a:r>
              <a:rPr lang="en-US" dirty="0">
                <a:latin typeface="Helvetica" charset="0"/>
                <a:ea typeface="MS PGothic" charset="0"/>
              </a:rPr>
              <a:t>the message 69 with the public key results in the </a:t>
            </a:r>
            <a:r>
              <a:rPr lang="en-US" dirty="0" err="1">
                <a:latin typeface="Helvetica" charset="0"/>
                <a:ea typeface="MS PGothic" charset="0"/>
              </a:rPr>
              <a:t>cyphertext</a:t>
            </a:r>
            <a:r>
              <a:rPr lang="en-US" dirty="0">
                <a:latin typeface="Helvetica" charset="0"/>
                <a:ea typeface="MS PGothic" charset="0"/>
              </a:rPr>
              <a:t> 62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 err="1">
                <a:latin typeface="Helvetica" charset="0"/>
                <a:ea typeface="MS PGothic" charset="0"/>
              </a:rPr>
              <a:t>Cyphertext</a:t>
            </a:r>
            <a:r>
              <a:rPr lang="en-US" dirty="0">
                <a:latin typeface="Helvetica" charset="0"/>
                <a:ea typeface="MS PGothic" charset="0"/>
              </a:rPr>
              <a:t> can be decoded with the private key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Public key can be distributed in </a:t>
            </a:r>
            <a:r>
              <a:rPr lang="en-US" dirty="0" err="1">
                <a:latin typeface="Helvetica" charset="0"/>
                <a:ea typeface="MS PGothic" charset="0"/>
              </a:rPr>
              <a:t>cleartext</a:t>
            </a:r>
            <a:r>
              <a:rPr lang="en-US" dirty="0">
                <a:latin typeface="Helvetica" charset="0"/>
                <a:ea typeface="MS PGothic" charset="0"/>
              </a:rPr>
              <a:t> to anyone who wants to communicate with holder of public key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4C89-5ACC-174F-8E05-1FE762017692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 charset="0"/>
                <a:ea typeface="Garamond" charset="0"/>
                <a:cs typeface="Garamond" charset="0"/>
              </a:rPr>
              <a:t>Cryptography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Note symmetric cryptography based on transformations, asymmetric based on mathematical functions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Asymmetric much more compute intensive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Typically not used for bulk data encryption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9011-A14D-1F40-849F-00A7BAAF490E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Exam 3 Preview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/>
              <a:t>Program 3 due today</a:t>
            </a:r>
          </a:p>
          <a:p>
            <a:pPr lvl="1"/>
            <a:r>
              <a:rPr lang="en-US" dirty="0"/>
              <a:t>Extra credit HW due 5/4</a:t>
            </a:r>
          </a:p>
          <a:p>
            <a:pPr lvl="2"/>
            <a:r>
              <a:rPr lang="en-US"/>
              <a:t>Clarification posted for two-level page table problem</a:t>
            </a:r>
          </a:p>
          <a:p>
            <a:pPr lvl="1"/>
            <a:r>
              <a:rPr lang="en-US" smtClean="0"/>
              <a:t>Exam </a:t>
            </a:r>
            <a:r>
              <a:rPr lang="en-US" dirty="0"/>
              <a:t>3: Friday, 5/11, 8-11 AM in Ball 314</a:t>
            </a:r>
          </a:p>
          <a:p>
            <a:pPr lvl="1"/>
            <a:r>
              <a:rPr lang="en-US" dirty="0"/>
              <a:t>Course evaluations to be posted; to be returned at final exam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F30EA2-3C4A-154A-9C34-C9433FBC0A01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6A12-1008-3044-8DB6-229943BC56D8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Principles of Protection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Guiding principle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principle of least privilege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Programs, users and systems should be given just enough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privileges </a:t>
            </a:r>
            <a:r>
              <a:rPr lang="en-US" dirty="0">
                <a:latin typeface="Helvetica" charset="0"/>
                <a:ea typeface="MS PGothic" charset="0"/>
              </a:rPr>
              <a:t>to perform their tasks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Limits damage if entity has a bug, gets abused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Can be static (during life of system, during life of process)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Or dynamic (changed by process as needed)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domain switching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privilege escalation</a:t>
            </a:r>
          </a:p>
          <a:p>
            <a:pPr lvl="1"/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Need to know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a similar concept regarding access to data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buFont typeface="Webding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4579-0E96-E540-975C-281779F2EEE3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Principles of Protection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Must consider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grain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aspect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Rough-</a:t>
            </a:r>
            <a:r>
              <a:rPr lang="en-US" dirty="0" smtClean="0">
                <a:latin typeface="Helvetica" charset="0"/>
                <a:ea typeface="MS PGothic" charset="0"/>
              </a:rPr>
              <a:t>grained </a:t>
            </a:r>
            <a:r>
              <a:rPr lang="en-US" dirty="0">
                <a:latin typeface="Helvetica" charset="0"/>
                <a:ea typeface="MS PGothic" charset="0"/>
              </a:rPr>
              <a:t>privilege management easier, simpler, but least privilege now done in large chunks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For example, traditional Unix processes either have abilities of the associated user, or of root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Fine-grained management more complex, more overhead, but more protective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File </a:t>
            </a:r>
            <a:r>
              <a:rPr lang="en-US" dirty="0" smtClean="0">
                <a:latin typeface="Helvetica" charset="0"/>
                <a:ea typeface="MS PGothic" charset="0"/>
              </a:rPr>
              <a:t>ACL (access control lists) 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RBAC (role-based access control)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Domain can be user, process, procedure</a:t>
            </a: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973-5A49-1649-88EA-A8C5E9398F4B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Domain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2859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Access-right = &lt;</a:t>
            </a:r>
            <a:r>
              <a:rPr lang="en-US" i="1" dirty="0">
                <a:latin typeface="Helvetica" charset="0"/>
                <a:ea typeface="MS PGothic" charset="0"/>
              </a:rPr>
              <a:t>object-name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&gt;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where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 is a subset of all valid operations that can be performed on the object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Domain = set of access-rights </a:t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3024188"/>
            <a:ext cx="5913437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6DEE-A2EF-6341-A9BB-ECE2BFB09B76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Domain Implementation (UNIX)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Domain = user-id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Domain switch accomplished via file system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file has associated with it a domain bit (</a:t>
            </a:r>
            <a:r>
              <a:rPr lang="en-US" dirty="0" err="1">
                <a:latin typeface="Helvetica" charset="0"/>
                <a:ea typeface="MS PGothic" charset="0"/>
              </a:rPr>
              <a:t>setuid</a:t>
            </a:r>
            <a:r>
              <a:rPr lang="en-US" dirty="0">
                <a:latin typeface="Helvetica" charset="0"/>
                <a:ea typeface="MS PGothic" charset="0"/>
              </a:rPr>
              <a:t> bit)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file is executed and </a:t>
            </a:r>
            <a:r>
              <a:rPr lang="en-US" dirty="0" err="1">
                <a:latin typeface="Helvetica" charset="0"/>
                <a:ea typeface="MS PGothic" charset="0"/>
              </a:rPr>
              <a:t>setuid</a:t>
            </a:r>
            <a:r>
              <a:rPr lang="en-US" dirty="0">
                <a:latin typeface="Helvetica" charset="0"/>
                <a:ea typeface="MS PGothic" charset="0"/>
              </a:rPr>
              <a:t> = on, then user-id is set to owner of the file being executed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When </a:t>
            </a:r>
            <a:r>
              <a:rPr lang="en-US" dirty="0">
                <a:latin typeface="Helvetica" charset="0"/>
                <a:ea typeface="MS PGothic" charset="0"/>
              </a:rPr>
              <a:t>execution completes user-id is reset </a:t>
            </a:r>
            <a:endParaRPr lang="en-US" sz="12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Domain switch accomplished via passwords</a:t>
            </a:r>
          </a:p>
          <a:p>
            <a:pPr lvl="1"/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su</a:t>
            </a:r>
            <a:r>
              <a:rPr lang="en-US" dirty="0">
                <a:latin typeface="Helvetica" charset="0"/>
                <a:ea typeface="MS PGothic" charset="0"/>
              </a:rPr>
              <a:t> command temporarily switches to another </a:t>
            </a:r>
            <a:r>
              <a:rPr lang="en-US" dirty="0" smtClean="0">
                <a:latin typeface="Helvetica" charset="0"/>
                <a:ea typeface="MS PGothic" charset="0"/>
              </a:rPr>
              <a:t>user’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s </a:t>
            </a:r>
            <a:r>
              <a:rPr lang="en-US" altLang="ja-JP" dirty="0">
                <a:latin typeface="Helvetica" charset="0"/>
                <a:ea typeface="MS PGothic" charset="0"/>
              </a:rPr>
              <a:t>domain when other </a:t>
            </a:r>
            <a:r>
              <a:rPr lang="en-US" altLang="ja-JP" dirty="0" smtClean="0">
                <a:latin typeface="Helvetica" charset="0"/>
                <a:ea typeface="MS PGothic" charset="0"/>
              </a:rPr>
              <a:t>domain’s </a:t>
            </a:r>
            <a:r>
              <a:rPr lang="en-US" altLang="ja-JP" dirty="0">
                <a:latin typeface="Helvetica" charset="0"/>
                <a:ea typeface="MS PGothic" charset="0"/>
              </a:rPr>
              <a:t>password provided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Domain switching via commands</a:t>
            </a:r>
          </a:p>
          <a:p>
            <a:pPr lvl="1"/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sudo</a:t>
            </a:r>
            <a:r>
              <a:rPr lang="en-US" dirty="0">
                <a:latin typeface="Helvetica" charset="0"/>
                <a:ea typeface="MS PGothic" charset="0"/>
              </a:rPr>
              <a:t> command prefix executes specified command in another domain (if original domain has privilege or password given)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6711-A881-E44E-9717-D114D41E4F58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Access Matrix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View protection as a matrix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access matrix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Rows represent domains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Columns represent objects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Access(</a:t>
            </a:r>
            <a:r>
              <a:rPr lang="en-US" b="1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, j) </a:t>
            </a:r>
            <a:r>
              <a:rPr lang="en-US" dirty="0">
                <a:latin typeface="Helvetica" charset="0"/>
                <a:ea typeface="MS PGothic" charset="0"/>
              </a:rPr>
              <a:t>is the set of operations that a process executing in </a:t>
            </a:r>
            <a:r>
              <a:rPr lang="en-US" dirty="0" err="1">
                <a:latin typeface="Helvetica" charset="0"/>
                <a:ea typeface="MS PGothic" charset="0"/>
              </a:rPr>
              <a:t>Domain</a:t>
            </a:r>
            <a:r>
              <a:rPr lang="en-US" b="1" baseline="-25000" dirty="0" err="1"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 can invoke on </a:t>
            </a:r>
            <a:r>
              <a:rPr lang="en-US" dirty="0" err="1">
                <a:latin typeface="Helvetica" charset="0"/>
                <a:ea typeface="MS PGothic" charset="0"/>
              </a:rPr>
              <a:t>Object</a:t>
            </a:r>
            <a:r>
              <a:rPr lang="en-US" b="1" baseline="-25000" dirty="0" err="1">
                <a:latin typeface="Helvetica" charset="0"/>
                <a:ea typeface="MS PGothic" charset="0"/>
              </a:rPr>
              <a:t>j</a:t>
            </a:r>
            <a:endParaRPr lang="en-US" b="1" baseline="-25000" dirty="0">
              <a:latin typeface="Helvetica" charset="0"/>
              <a:ea typeface="MS PGothic" charset="0"/>
            </a:endParaRPr>
          </a:p>
        </p:txBody>
      </p:sp>
      <p:pic>
        <p:nvPicPr>
          <p:cNvPr id="13316" name="Picture 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7" y="3565525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48F8-E4D7-CE4D-A4C7-C6B7AAA19012}" type="datetime1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20393</TotalTime>
  <Words>3043</Words>
  <Application>Microsoft Office PowerPoint</Application>
  <PresentationFormat>On-screen Show (4:3)</PresentationFormat>
  <Paragraphs>520</Paragraphs>
  <Slides>46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Edge</vt:lpstr>
      <vt:lpstr>EECE.4810/EECE.5730 Operating Systems</vt:lpstr>
      <vt:lpstr>Lecture outline</vt:lpstr>
      <vt:lpstr>Review: Reliability</vt:lpstr>
      <vt:lpstr>Goals of Protection</vt:lpstr>
      <vt:lpstr>Principles of Protection</vt:lpstr>
      <vt:lpstr>Principles of Protection (Cont.)</vt:lpstr>
      <vt:lpstr>Domain Structure</vt:lpstr>
      <vt:lpstr>Domain Implementation (UNIX)</vt:lpstr>
      <vt:lpstr>Access Matrix</vt:lpstr>
      <vt:lpstr>Use of Access Matrix</vt:lpstr>
      <vt:lpstr>Use of Access Matrix (Cont.)</vt:lpstr>
      <vt:lpstr>Access Matrix of Figure A with Domains as Objects</vt:lpstr>
      <vt:lpstr>Access Matrix with Copy Rights</vt:lpstr>
      <vt:lpstr>Access Matrix With Owner Rights</vt:lpstr>
      <vt:lpstr>Control rights</vt:lpstr>
      <vt:lpstr>Implementation of Access Matrix</vt:lpstr>
      <vt:lpstr>Implementation of Access Matrix (Cont.)</vt:lpstr>
      <vt:lpstr>Implementation of Access Matrix (Cont.)</vt:lpstr>
      <vt:lpstr>Implementation of Access Matrix (Cont.)</vt:lpstr>
      <vt:lpstr>Implementation of Access Matrix (Cont.)</vt:lpstr>
      <vt:lpstr>Comparison of Implementations</vt:lpstr>
      <vt:lpstr>Comparison of Implementations (Cont.)</vt:lpstr>
      <vt:lpstr>The Security Problem</vt:lpstr>
      <vt:lpstr>Program Threats</vt:lpstr>
      <vt:lpstr>Program Threats (Cont.)</vt:lpstr>
      <vt:lpstr>C Program with Buffer-overflow Condition</vt:lpstr>
      <vt:lpstr>Layout of Typical Stack Frame</vt:lpstr>
      <vt:lpstr>Modified Shell Code</vt:lpstr>
      <vt:lpstr>Hypothetical Stack Frame</vt:lpstr>
      <vt:lpstr>Great Programming Required?</vt:lpstr>
      <vt:lpstr>Program Threats (Cont.)</vt:lpstr>
      <vt:lpstr>Program Threats (Cont.)</vt:lpstr>
      <vt:lpstr>System and Network Threats</vt:lpstr>
      <vt:lpstr>System and Network Threats (Cont.)</vt:lpstr>
      <vt:lpstr>The Morris Internet Worm</vt:lpstr>
      <vt:lpstr>Cryptography as a Security Tool</vt:lpstr>
      <vt:lpstr>Cryptography</vt:lpstr>
      <vt:lpstr>Encryption</vt:lpstr>
      <vt:lpstr>Encryption (Cont.)</vt:lpstr>
      <vt:lpstr>Symmetric Encryption</vt:lpstr>
      <vt:lpstr>Asymmetric Encryption</vt:lpstr>
      <vt:lpstr>Asymmetric Encryption (Cont.)</vt:lpstr>
      <vt:lpstr>Asymmetric Encryption Example</vt:lpstr>
      <vt:lpstr>Cryptography (Cont.)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4755</cp:revision>
  <cp:lastPrinted>2017-04-19T12:55:17Z</cp:lastPrinted>
  <dcterms:created xsi:type="dcterms:W3CDTF">2006-04-03T05:03:01Z</dcterms:created>
  <dcterms:modified xsi:type="dcterms:W3CDTF">2018-04-30T18:48:33Z</dcterms:modified>
</cp:coreProperties>
</file>