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1016" r:id="rId4"/>
    <p:sldId id="1050" r:id="rId5"/>
    <p:sldId id="1051" r:id="rId6"/>
    <p:sldId id="1052" r:id="rId7"/>
    <p:sldId id="1053" r:id="rId8"/>
    <p:sldId id="1054" r:id="rId9"/>
    <p:sldId id="1055" r:id="rId10"/>
    <p:sldId id="1056" r:id="rId11"/>
    <p:sldId id="1057" r:id="rId12"/>
    <p:sldId id="1058" r:id="rId13"/>
    <p:sldId id="1059" r:id="rId14"/>
    <p:sldId id="1060" r:id="rId15"/>
    <p:sldId id="1061" r:id="rId16"/>
    <p:sldId id="1062" r:id="rId17"/>
    <p:sldId id="1063" r:id="rId18"/>
    <p:sldId id="1064" r:id="rId19"/>
    <p:sldId id="1065" r:id="rId20"/>
    <p:sldId id="1066" r:id="rId21"/>
    <p:sldId id="1067" r:id="rId22"/>
    <p:sldId id="1068" r:id="rId23"/>
    <p:sldId id="1069" r:id="rId24"/>
    <p:sldId id="1070" r:id="rId25"/>
    <p:sldId id="1033" r:id="rId26"/>
    <p:sldId id="1071" r:id="rId27"/>
    <p:sldId id="1072" r:id="rId28"/>
    <p:sldId id="1073" r:id="rId29"/>
    <p:sldId id="1074" r:id="rId30"/>
    <p:sldId id="1075" r:id="rId31"/>
    <p:sldId id="1076" r:id="rId32"/>
    <p:sldId id="1077" r:id="rId33"/>
    <p:sldId id="1078" r:id="rId34"/>
    <p:sldId id="1079" r:id="rId35"/>
    <p:sldId id="1080" r:id="rId36"/>
    <p:sldId id="1034" r:id="rId37"/>
    <p:sldId id="1040" r:id="rId38"/>
    <p:sldId id="1041" r:id="rId39"/>
    <p:sldId id="1045" r:id="rId40"/>
    <p:sldId id="1046" r:id="rId41"/>
    <p:sldId id="1047" r:id="rId42"/>
    <p:sldId id="620" r:id="rId43"/>
    <p:sldId id="547" r:id="rId4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 autoAdjust="0"/>
    <p:restoredTop sz="89583" autoAdjust="0"/>
  </p:normalViewPr>
  <p:slideViewPr>
    <p:cSldViewPr>
      <p:cViewPr>
        <p:scale>
          <a:sx n="80" d="100"/>
          <a:sy n="80" d="100"/>
        </p:scale>
        <p:origin x="2072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1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A20BEB4-3286-7548-86B0-CF56390113CE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86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3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24C08F-645E-5C42-A78B-7B1BAB26169D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9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43938E3-33C4-6A41-B2CD-723CF81D3077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46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058232-FBA1-D544-961D-52D199E4706B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8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77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ACD601-1EE5-CA40-9C1C-295D5A973030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39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59C8990-1BB3-984C-83FA-BD2C45FC9FB7}" type="slidenum">
              <a:rPr lang="en-US" sz="1300">
                <a:latin typeface="Helvetica" charset="0"/>
              </a:rPr>
              <a:pPr/>
              <a:t>37</a:t>
            </a:fld>
            <a:endParaRPr lang="en-US" sz="1300">
              <a:latin typeface="Helvetic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41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E139C3-B637-CD44-B711-F7DE01638B35}" type="slidenum">
              <a:rPr lang="en-US" sz="1300">
                <a:latin typeface="Helvetica" charset="0"/>
              </a:rPr>
              <a:pPr/>
              <a:t>38</a:t>
            </a:fld>
            <a:endParaRPr lang="en-US" sz="1300">
              <a:latin typeface="Helvetic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9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1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7A77812-E2E1-4A44-85C4-62BBC9420F77}" type="slidenum">
              <a:rPr lang="en-US" sz="1300">
                <a:latin typeface="Helvetica" charset="0"/>
              </a:rPr>
              <a:pPr/>
              <a:t>40</a:t>
            </a:fld>
            <a:endParaRPr lang="en-US" sz="1300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35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Lots simpler than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10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6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12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13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2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15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8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7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19556-CB32-8E4D-8A5C-00A3EEC069E7}" type="datetime1">
              <a:rPr lang="en-US" smtClean="0"/>
              <a:t>5/2/18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D2A1D-0283-1A41-AD9E-F916015A68DD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52586-23AC-AB46-87C4-588EB21CD7E0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1DA9D-A56D-E74E-8539-8D47C1006B21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A95D0-D519-F54B-93FB-FB1712D594F6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5110E-256C-6B4F-85CE-A8FCAA6218ED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5CE44-6F48-F448-A5F6-B7BD7CF06B15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6DE8C-EF2E-5443-98A8-867B98120B23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13077-317B-8048-9631-91F08857C3A4}" type="datetime1">
              <a:rPr lang="en-US" smtClean="0"/>
              <a:t>5/2/18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F91C3-73F6-FA4B-AB32-9E88943BD5CC}" type="datetime1">
              <a:rPr lang="en-US" smtClean="0"/>
              <a:t>5/2/18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D903F-DCBE-1E48-AF95-DBD9F9B93348}" type="datetime1">
              <a:rPr lang="en-US" smtClean="0"/>
              <a:t>5/2/18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B4D76-15D2-ED43-ACD2-4B4B2F0124EF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A0A48-CF7C-2D4E-8ED9-AA46B819605D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40AFCCD-9AD7-B84F-97C9-4B9DA3614CE5}" type="datetime1">
              <a:rPr lang="en-US" smtClean="0"/>
              <a:t>5/2/18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</a:t>
            </a:r>
            <a:r>
              <a:rPr lang="en-US" dirty="0" smtClean="0">
                <a:latin typeface="Arial" charset="0"/>
              </a:rPr>
              <a:t>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Space saving technique</a:t>
            </a:r>
          </a:p>
          <a:p>
            <a:r>
              <a:rPr lang="en-US" dirty="0" smtClean="0"/>
              <a:t>Outer page table points to second-level page table</a:t>
            </a:r>
          </a:p>
          <a:p>
            <a:r>
              <a:rPr lang="en-US" dirty="0" smtClean="0"/>
              <a:t>Second-level page table points to physical frame</a:t>
            </a:r>
          </a:p>
          <a:p>
            <a:r>
              <a:rPr lang="en-US" dirty="0" smtClean="0"/>
              <a:t>Could extend to &gt;2 levels</a:t>
            </a:r>
            <a:endParaRPr lang="en-US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D0C-7EC9-C54B-B298-771501A17D94}" type="datetime1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Multi-level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page table points to 2</a:t>
            </a:r>
            <a:r>
              <a:rPr lang="en-US" baseline="30000" dirty="0" smtClean="0"/>
              <a:t>nd</a:t>
            </a:r>
            <a:r>
              <a:rPr lang="en-US" dirty="0" smtClean="0"/>
              <a:t> level page tables</a:t>
            </a:r>
          </a:p>
          <a:p>
            <a:r>
              <a:rPr lang="en-US" dirty="0" smtClean="0"/>
              <a:t>Example assumes 4 KB page size, 1K PTEs at each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217-70EB-D442-84F7-0E44ECD83A00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Hashed </a:t>
            </a:r>
            <a:r>
              <a:rPr lang="en-US" dirty="0">
                <a:ea typeface="MS PGothic" charset="0"/>
              </a:rPr>
              <a:t>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</a:t>
            </a:r>
            <a:r>
              <a:rPr lang="en-US" dirty="0" smtClean="0">
                <a:latin typeface="Helvetica" charset="0"/>
                <a:ea typeface="MS PGothic" charset="0"/>
              </a:rPr>
              <a:t>extracted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2E13-96E4-AD4B-B797-464A127EE190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Hashed </a:t>
            </a:r>
            <a:r>
              <a:rPr lang="en-US" dirty="0">
                <a:ea typeface="MS PGothic" charset="0"/>
              </a:rPr>
              <a:t>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B388-C9B9-3344-A8FB-90A5EC91E68D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Inverted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7F8-7D37-3642-B0EA-BF0356569774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Inverted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A118-8548-0547-A8AC-4EF360D88149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Valid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0448-96CC-6949-BAE7-866DC237B5E8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Page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If </a:t>
            </a:r>
            <a:r>
              <a:rPr lang="en-US" dirty="0">
                <a:latin typeface="Helvetica" charset="0"/>
                <a:ea typeface="MS PGothic" charset="0"/>
              </a:rPr>
              <a:t>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            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Invalid reference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Find free frame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Reset tables to indicate page now in memory</a:t>
            </a:r>
            <a:br>
              <a:rPr lang="en-US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Set validation bit =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v</a:t>
            </a:r>
            <a:endParaRPr lang="en-US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Restart the instruction that caused the page fault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235D-A9B4-DD45-AD77-117FCD71137C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 smtClean="0"/>
              <a:t>Closest optimal approximation: least recently-used (LRU)</a:t>
            </a:r>
          </a:p>
          <a:p>
            <a:pPr lvl="1"/>
            <a:r>
              <a:rPr lang="en-US" dirty="0" smtClean="0"/>
              <a:t>Use reference bits to approximate LRU</a:t>
            </a:r>
          </a:p>
          <a:p>
            <a:pPr lvl="1"/>
            <a:r>
              <a:rPr lang="en-US" dirty="0" smtClean="0"/>
              <a:t>Clock algorithm commonly used to manage clearing of reference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72A4-F48F-AB46-B760-016932B3AB92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Clock algorithm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example above, 8 resident pages</a:t>
            </a:r>
          </a:p>
          <a:p>
            <a:r>
              <a:rPr lang="en-US" dirty="0" smtClean="0"/>
              <a:t>Consider pages starting with P1</a:t>
            </a:r>
          </a:p>
          <a:p>
            <a:r>
              <a:rPr lang="en-US" dirty="0" smtClean="0"/>
              <a:t>P4 is first non-referenced page—evicted for P9</a:t>
            </a:r>
          </a:p>
          <a:p>
            <a:r>
              <a:rPr lang="en-US" dirty="0" smtClean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99D2-E4B1-5642-AA7E-663067BD7D95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Extra credit HW due 5/4</a:t>
            </a:r>
          </a:p>
          <a:p>
            <a:pPr lvl="2"/>
            <a:r>
              <a:rPr lang="en-US" dirty="0"/>
              <a:t>Clarification posted for two-level page table problem</a:t>
            </a:r>
          </a:p>
          <a:p>
            <a:pPr lvl="1"/>
            <a:r>
              <a:rPr lang="en-US" dirty="0"/>
              <a:t>Exam 3: Friday, 5/11, 8-11 AM in Ball 314</a:t>
            </a:r>
          </a:p>
          <a:p>
            <a:pPr lvl="1"/>
            <a:r>
              <a:rPr lang="en-US" dirty="0"/>
              <a:t>Course evaluations to be posted on website</a:t>
            </a:r>
          </a:p>
          <a:p>
            <a:pPr lvl="2"/>
            <a:r>
              <a:rPr lang="en-US" dirty="0"/>
              <a:t>Blank copies will also be available outside my office</a:t>
            </a:r>
          </a:p>
          <a:p>
            <a:pPr lvl="2"/>
            <a:r>
              <a:rPr lang="en-US" dirty="0"/>
              <a:t>Please complete an evaluation and bring it to the final exam</a:t>
            </a:r>
          </a:p>
          <a:p>
            <a:r>
              <a:rPr lang="en-US" dirty="0" smtClean="0"/>
              <a:t>Today’s </a:t>
            </a:r>
            <a:r>
              <a:rPr lang="en-US" dirty="0" smtClean="0"/>
              <a:t>lecture: </a:t>
            </a:r>
            <a:r>
              <a:rPr lang="en-US" dirty="0" smtClean="0"/>
              <a:t>Exam 3 Preview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E6C771-8B27-EA4B-ADDC-7FFCA509FB3E}" type="datetime1">
              <a:rPr lang="en-US" smtClean="0">
                <a:latin typeface="Garamond"/>
                <a:cs typeface="Garamond"/>
              </a:rPr>
              <a:t>5/2/18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 details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Contiguous </a:t>
            </a:r>
            <a:r>
              <a:rPr lang="en-US" dirty="0">
                <a:latin typeface="Arial"/>
                <a:ea typeface="MS PGothic" charset="0"/>
                <a:cs typeface="Arial"/>
              </a:rPr>
              <a:t>logical address space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Structure of file defines types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At a minimum, OS supports executable file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Other types usually imposed by applications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Text, source, etc.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Extensions </a:t>
            </a:r>
            <a:r>
              <a:rPr lang="en-US" dirty="0" smtClean="0">
                <a:latin typeface="Arial"/>
                <a:ea typeface="MS PGothic" charset="0"/>
                <a:cs typeface="Arial"/>
                <a:sym typeface="Wingdings"/>
              </a:rPr>
              <a:t> more detailed file typing</a:t>
            </a:r>
            <a:endParaRPr lang="en-US" dirty="0" smtClean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File system tracks file attributes (name, ID, type, file pointer, etc.)</a:t>
            </a:r>
          </a:p>
          <a:p>
            <a:pPr marL="0" indent="0">
              <a:buNone/>
            </a:pPr>
            <a:endParaRPr lang="en-US" dirty="0" smtClean="0">
              <a:latin typeface="Arial"/>
              <a:ea typeface="MS PGothic" charset="0"/>
              <a:cs typeface="Arial"/>
            </a:endParaRPr>
          </a:p>
          <a:p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02FB-B60F-E84F-AF16-37A013AB4204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Operations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provide programmer interface to file system</a:t>
            </a:r>
          </a:p>
          <a:p>
            <a:r>
              <a:rPr lang="en-US" dirty="0" smtClean="0"/>
              <a:t>What operations should file system provide?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Write – at write pointer location</a:t>
            </a:r>
          </a:p>
          <a:p>
            <a:pPr lvl="1"/>
            <a:r>
              <a:rPr lang="en-US" dirty="0" smtClean="0"/>
              <a:t>Read – at read pointer location</a:t>
            </a:r>
          </a:p>
          <a:p>
            <a:pPr lvl="1"/>
            <a:r>
              <a:rPr lang="en-US" dirty="0" smtClean="0"/>
              <a:t>Reposition within file - seek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Truncate – remove some data from file without deleting entire file</a:t>
            </a:r>
          </a:p>
          <a:p>
            <a:pPr lvl="1"/>
            <a:r>
              <a:rPr lang="en-US" dirty="0" smtClean="0"/>
              <a:t>Open(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search the directory structure on disk for entry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, and move the content of entry to memory</a:t>
            </a:r>
          </a:p>
          <a:p>
            <a:pPr lvl="1"/>
            <a:r>
              <a:rPr lang="en-US" dirty="0" smtClean="0"/>
              <a:t>Close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move the content of entry Fi in memory to directory structure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396A-000E-4D47-BD38-7EC320BA07C5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Working with open files</a:t>
            </a:r>
            <a:endParaRPr lang="en-US" dirty="0"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ea typeface="MS PGothic" charset="0"/>
                <a:cs typeface="Arial"/>
              </a:rPr>
              <a:t>Open-file table: tracks open files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Per-process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File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 to last read/write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location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Access rights: operations allowed by this process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Centralized info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-open count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number of processes accessing file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Table entry can be removed when count == 0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Disk </a:t>
            </a:r>
            <a:r>
              <a:rPr lang="en-US" dirty="0">
                <a:latin typeface="Arial"/>
                <a:ea typeface="MS PGothic" charset="0"/>
                <a:cs typeface="Arial"/>
              </a:rPr>
              <a:t>location of the file: cache of data access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information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Accesses supported as sequential or direct (relative to start of file)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C07-E3E3-C94A-8D06-F0DF35E366AE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Disk can be split into multiple partitions</a:t>
            </a:r>
          </a:p>
          <a:p>
            <a:pPr lvl="1"/>
            <a:r>
              <a:rPr lang="en-US" dirty="0" smtClean="0"/>
              <a:t>Partitions can be raw (no file system) or formatted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Volume</a:t>
            </a:r>
            <a:r>
              <a:rPr lang="en-US" dirty="0" smtClean="0"/>
              <a:t>: formatted partition (e.g., C:\ on Windows)</a:t>
            </a:r>
          </a:p>
          <a:p>
            <a:r>
              <a:rPr lang="en-US" dirty="0" smtClean="0"/>
              <a:t>Each volume needs its own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Effectively </a:t>
            </a:r>
            <a:r>
              <a:rPr lang="en-US" dirty="0" smtClean="0"/>
              <a:t>table of contents for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Imposes hierarchical structure in flat space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C3BB-6887-C442-B409-25FE87D1147C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5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Tree</a:t>
            </a:r>
            <a:r>
              <a:rPr lang="en-US" dirty="0">
                <a:ea typeface="MS PGothic" charset="0"/>
              </a:rPr>
              <a:t>-Structured </a:t>
            </a:r>
            <a:r>
              <a:rPr lang="en-US" dirty="0" smtClean="0">
                <a:ea typeface="MS PGothic" charset="0"/>
              </a:rPr>
              <a:t>Directories</a:t>
            </a:r>
            <a:endParaRPr lang="en-US" dirty="0">
              <a:ea typeface="MS PGothic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819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Absolute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relative</a:t>
            </a:r>
            <a:r>
              <a:rPr lang="en-US" dirty="0">
                <a:latin typeface="Helvetica" charset="0"/>
                <a:ea typeface="MS PGothic" charset="0"/>
              </a:rPr>
              <a:t> path </a:t>
            </a:r>
            <a:r>
              <a:rPr lang="en-US" dirty="0" smtClean="0">
                <a:latin typeface="Helvetica" charset="0"/>
                <a:ea typeface="MS PGothic" charset="0"/>
              </a:rPr>
              <a:t>name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Absolute name is full path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Relative name—relative to current subdirectory or some other subdirectory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Example:  if in current directory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76DE-5FFE-7844-AD3A-7856391A04C1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charset="0"/>
              </a:rPr>
              <a:t>Deleting </a:t>
            </a:r>
            <a:r>
              <a:rPr lang="ja-JP" altLang="en-US" sz="2000">
                <a:latin typeface="Helvetica" charset="0"/>
              </a:rPr>
              <a:t>“</a:t>
            </a:r>
            <a:r>
              <a:rPr lang="en-US" altLang="ja-JP" sz="2000">
                <a:latin typeface="Helvetica" charset="0"/>
              </a:rPr>
              <a:t>mail</a:t>
            </a:r>
            <a:r>
              <a:rPr lang="ja-JP" altLang="en-US" sz="2000">
                <a:latin typeface="Helvetica" charset="0"/>
              </a:rPr>
              <a:t>”</a:t>
            </a:r>
            <a:r>
              <a:rPr lang="en-US" altLang="ja-JP" sz="2000">
                <a:latin typeface="Helvetica" charset="0"/>
              </a:rPr>
              <a:t> </a:t>
            </a:r>
            <a:r>
              <a:rPr lang="en-US" altLang="ja-JP" sz="2000">
                <a:latin typeface="Helvetica" charset="0"/>
                <a:sym typeface="Symbol" charset="0"/>
              </a:rPr>
              <a:t> deleting the entire subtree rooted by </a:t>
            </a:r>
            <a:r>
              <a:rPr lang="ja-JP" altLang="en-US" sz="2000">
                <a:latin typeface="Helvetica" charset="0"/>
                <a:sym typeface="Symbol" charset="0"/>
              </a:rPr>
              <a:t>“</a:t>
            </a:r>
            <a:r>
              <a:rPr lang="en-US" altLang="ja-JP" sz="2000">
                <a:latin typeface="Helvetica" charset="0"/>
                <a:sym typeface="Symbol" charset="0"/>
              </a:rPr>
              <a:t>mail</a:t>
            </a:r>
            <a:r>
              <a:rPr lang="ja-JP" altLang="en-US" sz="2000">
                <a:latin typeface="Helvetica" charset="0"/>
                <a:sym typeface="Symbol" charset="0"/>
              </a:rPr>
              <a:t>”</a:t>
            </a:r>
            <a:endParaRPr lang="en-US" sz="2000">
              <a:latin typeface="Helvetica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Free-space management</a:t>
            </a:r>
            <a:endParaRPr lang="en-US" dirty="0">
              <a:ea typeface="MS PGothic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File </a:t>
            </a:r>
            <a:r>
              <a:rPr lang="en-US" dirty="0">
                <a:latin typeface="Helvetica" charset="0"/>
                <a:ea typeface="MS PGothic" charset="0"/>
              </a:rPr>
              <a:t>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Implementations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Bit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vector or bit map  </a:t>
            </a:r>
            <a:endParaRPr lang="en-US" dirty="0" smtClean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Linked list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Contiguous free blocks may be clustered to reduce amount of space needed to track free blocks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B159-7C2F-A241-9EC4-F76ABBBD41CD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System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9772" y="11430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/>
                <a:gridCol w="2461987"/>
                <a:gridCol w="2113307"/>
                <a:gridCol w="2113307"/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FAT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FFS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NTFS</a:t>
                      </a:r>
                      <a:endParaRPr lang="en-US" sz="2600" dirty="0"/>
                    </a:p>
                  </a:txBody>
                  <a:tcPr/>
                </a:tc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Index structure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Linked list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Tree</a:t>
                      </a:r>
                    </a:p>
                    <a:p>
                      <a:pPr algn="ctr"/>
                      <a:r>
                        <a:rPr lang="en-US" sz="2600" dirty="0" smtClean="0"/>
                        <a:t>(fixed, </a:t>
                      </a:r>
                      <a:r>
                        <a:rPr lang="en-US" sz="2600" dirty="0" err="1" smtClean="0"/>
                        <a:t>asym</a:t>
                      </a:r>
                      <a:r>
                        <a:rPr lang="en-US" sz="2600" dirty="0" smtClean="0"/>
                        <a:t>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Tree</a:t>
                      </a:r>
                    </a:p>
                    <a:p>
                      <a:pPr algn="ctr"/>
                      <a:r>
                        <a:rPr lang="en-US" sz="2600" dirty="0" smtClean="0"/>
                        <a:t>(dynamic)</a:t>
                      </a:r>
                      <a:endParaRPr lang="en-US" sz="2600" dirty="0"/>
                    </a:p>
                  </a:txBody>
                  <a:tcPr/>
                </a:tc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granularity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extent</a:t>
                      </a:r>
                      <a:endParaRPr lang="en-US" sz="2600" dirty="0"/>
                    </a:p>
                  </a:txBody>
                  <a:tcPr/>
                </a:tc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free space</a:t>
                      </a:r>
                    </a:p>
                    <a:p>
                      <a:pPr algn="ctr"/>
                      <a:r>
                        <a:rPr lang="en-US" sz="2600" dirty="0" smtClean="0"/>
                        <a:t>allocation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FAT array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Bitmap</a:t>
                      </a:r>
                    </a:p>
                    <a:p>
                      <a:pPr algn="ctr"/>
                      <a:r>
                        <a:rPr lang="en-US" sz="2600" dirty="0" smtClean="0"/>
                        <a:t>(fixed location)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Bitmap </a:t>
                      </a:r>
                    </a:p>
                    <a:p>
                      <a:pPr algn="ctr"/>
                      <a:r>
                        <a:rPr lang="en-US" sz="2600" dirty="0" smtClean="0"/>
                        <a:t>(file)</a:t>
                      </a:r>
                      <a:endParaRPr lang="en-US" sz="2600" dirty="0"/>
                    </a:p>
                  </a:txBody>
                  <a:tcPr/>
                </a:tc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defrag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 groups</a:t>
                      </a:r>
                      <a:r>
                        <a:rPr lang="en-US" sz="2600" baseline="0" dirty="0" smtClean="0"/>
                        <a:t> + reserve space</a:t>
                      </a:r>
                      <a:endParaRPr lang="en-US" sz="2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Extents</a:t>
                      </a:r>
                    </a:p>
                    <a:p>
                      <a:pPr algn="ctr"/>
                      <a:r>
                        <a:rPr lang="en-US" sz="2600" dirty="0" smtClean="0"/>
                        <a:t>Best fit</a:t>
                      </a:r>
                    </a:p>
                    <a:p>
                      <a:pPr algn="ctr"/>
                      <a:r>
                        <a:rPr lang="en-US" sz="2600" dirty="0" smtClean="0"/>
                        <a:t>defrag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E404-EE3C-774A-9677-4F24F215105D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File Allocation Table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index structure</a:t>
            </a:r>
          </a:p>
          <a:p>
            <a:pPr lvl="1"/>
            <a:r>
              <a:rPr lang="en-US" dirty="0" smtClean="0"/>
              <a:t>Simple, easy to implement</a:t>
            </a:r>
          </a:p>
          <a:p>
            <a:pPr lvl="1"/>
            <a:r>
              <a:rPr lang="en-US" dirty="0" smtClean="0"/>
              <a:t>Still widely used (e.g., thumb drives)</a:t>
            </a:r>
          </a:p>
          <a:p>
            <a:r>
              <a:rPr lang="en-US" dirty="0" smtClean="0"/>
              <a:t>File table:</a:t>
            </a:r>
          </a:p>
          <a:p>
            <a:pPr lvl="1"/>
            <a:r>
              <a:rPr lang="en-US" dirty="0" smtClean="0"/>
              <a:t>Linear map of all blocks on disk</a:t>
            </a:r>
          </a:p>
          <a:p>
            <a:pPr lvl="1"/>
            <a:r>
              <a:rPr lang="en-US" dirty="0" smtClean="0"/>
              <a:t>Each file a linked list of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B5A8-EEDE-004D-B07C-DAAB061D5F60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3178" r="-33178"/>
          <a:stretch>
            <a:fillRect/>
          </a:stretch>
        </p:blipFill>
        <p:spPr>
          <a:xfrm>
            <a:off x="50205" y="457200"/>
            <a:ext cx="10160595" cy="55879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84DA-40C5-AB48-8C2F-0096B2728912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Berkeley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pPr lvl="1"/>
            <a:r>
              <a:rPr lang="en-US" dirty="0" smtClean="0"/>
              <a:t>4KB block size =&gt; 1K data blocks =&gt; 4MB</a:t>
            </a:r>
          </a:p>
          <a:p>
            <a:r>
              <a:rPr lang="en-US" dirty="0" smtClean="0"/>
              <a:t>Doubly indirect block pointer</a:t>
            </a:r>
          </a:p>
          <a:p>
            <a:pPr lvl="1"/>
            <a:r>
              <a:rPr lang="en-US" dirty="0" smtClean="0"/>
              <a:t>Doubly indirect block =&gt; 1K indirect blocks</a:t>
            </a:r>
          </a:p>
          <a:p>
            <a:pPr lvl="1"/>
            <a:r>
              <a:rPr lang="en-US" dirty="0" smtClean="0"/>
              <a:t>4GB (+ 4MB + 48KB)</a:t>
            </a:r>
          </a:p>
          <a:p>
            <a:r>
              <a:rPr lang="en-US" dirty="0" smtClean="0"/>
              <a:t>Triply indirect block pointer</a:t>
            </a:r>
          </a:p>
          <a:p>
            <a:pPr lvl="1"/>
            <a:r>
              <a:rPr lang="en-US" dirty="0" smtClean="0"/>
              <a:t>Triply indirect block =&gt; 1K doubly indirect blocks</a:t>
            </a:r>
          </a:p>
          <a:p>
            <a:pPr lvl="1"/>
            <a:r>
              <a:rPr lang="en-US" dirty="0" smtClean="0"/>
              <a:t>4TB (+ 4GB 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A9DC-4A89-9544-9569-5C92F1F15662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Exam 3 </a:t>
            </a:r>
            <a:r>
              <a:rPr lang="en-US" dirty="0" smtClean="0">
                <a:latin typeface="Garamond" charset="0"/>
              </a:rPr>
              <a:t>notes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dirty="0" smtClean="0">
                <a:latin typeface="Arial" charset="0"/>
              </a:rPr>
              <a:t>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</a:t>
            </a:r>
            <a:r>
              <a:rPr lang="en-US" sz="2600" dirty="0" smtClean="0">
                <a:latin typeface="Arial" charset="0"/>
              </a:rPr>
              <a:t>sheets </a:t>
            </a:r>
            <a:r>
              <a:rPr lang="en-US" sz="2600" dirty="0">
                <a:latin typeface="Arial" charset="0"/>
              </a:rPr>
              <a:t>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notes; no </a:t>
            </a:r>
            <a:r>
              <a:rPr lang="en-US" sz="2600" dirty="0">
                <a:latin typeface="Arial" charset="0"/>
              </a:rPr>
              <a:t>electronic devices (calculator, </a:t>
            </a:r>
            <a:r>
              <a:rPr lang="en-US" sz="2600" dirty="0" smtClean="0">
                <a:latin typeface="Arial" charset="0"/>
              </a:rPr>
              <a:t>phone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</a:t>
            </a:r>
            <a:r>
              <a:rPr lang="en-US" sz="2600" dirty="0" smtClean="0">
                <a:latin typeface="Arial" charset="0"/>
              </a:rPr>
              <a:t>3 hours—</a:t>
            </a:r>
            <a:r>
              <a:rPr lang="en-US" sz="2600" b="1" u="sng" dirty="0" smtClean="0">
                <a:latin typeface="Arial" charset="0"/>
              </a:rPr>
              <a:t>please be on time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Covers lectures </a:t>
            </a:r>
            <a:r>
              <a:rPr lang="en-US" sz="2600" dirty="0" smtClean="0">
                <a:latin typeface="Arial" charset="0"/>
              </a:rPr>
              <a:t>16-23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Multiple part questions on:</a:t>
            </a:r>
            <a:endParaRPr lang="en-US" sz="26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Memory management (segmentation, paging)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File systems (file operations and directories, example file systems, reliability)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Protection </a:t>
            </a:r>
            <a:r>
              <a:rPr lang="en-US" sz="2200" dirty="0" smtClean="0">
                <a:latin typeface="Arial" charset="0"/>
              </a:rPr>
              <a:t>and security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3A0333-54B1-1140-859B-6EF20E751800}" type="datetime1">
              <a:rPr lang="en-US" smtClean="0">
                <a:latin typeface="Garamond" charset="0"/>
              </a:rPr>
              <a:t>5/2/18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3-10-FF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6787" y="0"/>
            <a:ext cx="11638587" cy="640077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20B0-389A-3241-BEB6-AADB56DEF533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1KB storage for metadata and data</a:t>
            </a:r>
          </a:p>
          <a:p>
            <a:r>
              <a:rPr lang="en-US" dirty="0" smtClean="0"/>
              <a:t>Extents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err="1" smtClean="0"/>
              <a:t>linux</a:t>
            </a:r>
            <a:r>
              <a:rPr lang="en-US" dirty="0" smtClean="0"/>
              <a:t> 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 for reliability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B7A8-B92F-E14E-A99E-9E4AF2F78DFB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0294" r="-30294"/>
          <a:stretch>
            <a:fillRect/>
          </a:stretch>
        </p:blipFill>
        <p:spPr>
          <a:xfrm>
            <a:off x="-1876326" y="150898"/>
            <a:ext cx="12195584" cy="670710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BC79-714B-AB4C-8C03-B17951096742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Free-Space </a:t>
            </a:r>
            <a:r>
              <a:rPr lang="en-US" dirty="0">
                <a:latin typeface="Arial" charset="0"/>
                <a:ea typeface="MS PGothic" charset="0"/>
              </a:rPr>
              <a:t>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File 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(Using term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block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for simplicity)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vector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map 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blocks)</a:t>
            </a:r>
          </a:p>
        </p:txBody>
      </p:sp>
      <p:grpSp>
        <p:nvGrpSpPr>
          <p:cNvPr id="37892" name="Group 1"/>
          <p:cNvGrpSpPr>
            <a:grpSpLocks/>
          </p:cNvGrpSpPr>
          <p:nvPr/>
        </p:nvGrpSpPr>
        <p:grpSpPr bwMode="auto">
          <a:xfrm>
            <a:off x="2630488" y="2446338"/>
            <a:ext cx="3878262" cy="1944687"/>
            <a:chOff x="2784475" y="2216150"/>
            <a:chExt cx="3878263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sz="2000">
                  <a:latin typeface="Helvetica" charset="0"/>
                </a:rPr>
                <a:t>…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>
                  <a:latin typeface="Helvetica" charset="0"/>
                </a:rPr>
                <a:t>n</a:t>
              </a:r>
              <a:r>
                <a:rPr lang="en-US">
                  <a:latin typeface="Helvetica" charset="0"/>
                </a:rPr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bit[</a:t>
              </a:r>
              <a:r>
                <a:rPr lang="en-US" b="1" i="1">
                  <a:latin typeface="Helvetica" charset="0"/>
                </a:rPr>
                <a:t>i</a:t>
              </a:r>
              <a:r>
                <a:rPr lang="en-US">
                  <a:latin typeface="Helvetica" charset="0"/>
                </a:rPr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Helvetica" charset="0"/>
                  <a:sym typeface="MT Extra" charset="0"/>
                </a:rPr>
                <a:t></a:t>
              </a:r>
              <a:endParaRPr lang="en-US" sz="5400">
                <a:latin typeface="Helvetica" charset="0"/>
                <a:sym typeface="Monotype Sorts" charset="0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  <a:sym typeface="Symbol" charset="0"/>
                </a:rPr>
                <a:t>0 </a:t>
              </a:r>
              <a:r>
                <a:rPr lang="en-US">
                  <a:latin typeface="Helvetica" charset="0"/>
                </a:rPr>
                <a:t>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Helvetica" charset="0"/>
              </a:rPr>
              <a:t>(number of bits per word) *</a:t>
            </a:r>
          </a:p>
          <a:p>
            <a:r>
              <a:rPr lang="en-US">
                <a:latin typeface="Helvetica" charset="0"/>
              </a:rPr>
              <a:t>(number of 0-value words) +</a:t>
            </a:r>
          </a:p>
          <a:p>
            <a:r>
              <a:rPr lang="en-US">
                <a:latin typeface="Helvetica" charset="0"/>
              </a:rPr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CPUs have instructions to return offset within word of first </a:t>
            </a:r>
            <a:r>
              <a:rPr kumimoji="1" lang="ja-JP" altLang="en-US">
                <a:latin typeface="Helvetica" charset="0"/>
              </a:rPr>
              <a:t>“</a:t>
            </a:r>
            <a:r>
              <a:rPr kumimoji="1" lang="en-US" altLang="ja-JP">
                <a:latin typeface="Helvetica" charset="0"/>
              </a:rPr>
              <a:t>1</a:t>
            </a:r>
            <a:r>
              <a:rPr kumimoji="1" lang="ja-JP" altLang="en-US">
                <a:latin typeface="Helvetica" charset="0"/>
              </a:rPr>
              <a:t>”</a:t>
            </a:r>
            <a:r>
              <a:rPr kumimoji="1" lang="en-US" altLang="ja-JP">
                <a:latin typeface="Helvetica" charset="0"/>
              </a:rPr>
              <a:t> bit</a:t>
            </a:r>
            <a:endParaRPr kumimoji="1" lang="en-US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4C0E-93A7-044F-AAFB-41530492EC43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Linked </a:t>
            </a:r>
            <a:r>
              <a:rPr lang="en-US" dirty="0">
                <a:latin typeface="Arial" charset="0"/>
                <a:ea typeface="MS PGothic" charset="0"/>
              </a:rPr>
              <a:t>Free Space </a:t>
            </a:r>
            <a:r>
              <a:rPr lang="en-US" dirty="0" smtClean="0">
                <a:latin typeface="Arial" charset="0"/>
                <a:ea typeface="MS PGothic" charset="0"/>
              </a:rPr>
              <a:t>List</a:t>
            </a:r>
            <a:endParaRPr lang="en-US" sz="2400" dirty="0">
              <a:latin typeface="Arial" charset="0"/>
              <a:ea typeface="MS PGothic" charset="0"/>
            </a:endParaRPr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431925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1060450" indent="-407988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None/>
            </a:pPr>
            <a:r>
              <a:rPr kumimoji="1" lang="en-US" sz="800">
                <a:latin typeface="Helvetica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>
                <a:latin typeface="Helvetica" charset="0"/>
              </a:rPr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endParaRPr kumimoji="1" lang="en-US" sz="800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3B4C-1E8C-0B4D-9E9F-A88943ADA9F7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MS PGothic" charset="0"/>
              </a:rPr>
              <a:t>Review: Free-Space Management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Modify linked list to store address of next </a:t>
            </a:r>
            <a:r>
              <a:rPr lang="en-US" i="1" dirty="0">
                <a:latin typeface="Helvetica" charset="0"/>
                <a:ea typeface="MS PGothic" charset="0"/>
              </a:rPr>
              <a:t>n-1</a:t>
            </a:r>
            <a:r>
              <a:rPr lang="en-US" dirty="0">
                <a:latin typeface="Helvetica" charset="0"/>
                <a:ea typeface="MS PGothic" charset="0"/>
              </a:rPr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2CFA-86BA-0E48-9E2F-527E2DA1B8AA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 major factor for file systems</a:t>
            </a:r>
          </a:p>
          <a:p>
            <a:pPr lvl="1"/>
            <a:r>
              <a:rPr lang="en-US" dirty="0" smtClean="0"/>
              <a:t>Losing data (due to system crash, power outage, etc.) in process’s address space is not a problem</a:t>
            </a:r>
          </a:p>
          <a:p>
            <a:pPr lvl="1"/>
            <a:r>
              <a:rPr lang="en-US" dirty="0" smtClean="0"/>
              <a:t>Losing data in file system is</a:t>
            </a:r>
          </a:p>
          <a:p>
            <a:r>
              <a:rPr lang="en-US" dirty="0" smtClean="0"/>
              <a:t>Transactions: mechanism for making multi-step operation atomic</a:t>
            </a:r>
          </a:p>
          <a:p>
            <a:pPr lvl="1"/>
            <a:r>
              <a:rPr lang="en-US" dirty="0" smtClean="0"/>
              <a:t>Atomic HW operation: single-sector write</a:t>
            </a:r>
          </a:p>
          <a:p>
            <a:pPr lvl="1"/>
            <a:r>
              <a:rPr lang="en-US" dirty="0" smtClean="0"/>
              <a:t>2 common methods</a:t>
            </a:r>
          </a:p>
          <a:p>
            <a:pPr lvl="2"/>
            <a:r>
              <a:rPr lang="en-US" dirty="0" smtClean="0"/>
              <a:t>Shadowing: maintain two copies of data to update (</a:t>
            </a:r>
            <a:r>
              <a:rPr lang="en-US" dirty="0" err="1" smtClean="0"/>
              <a:t>inode</a:t>
            </a:r>
            <a:r>
              <a:rPr lang="en-US" dirty="0" smtClean="0"/>
              <a:t>, file block) with pointer to “current” version, update “shadow” version, then change pointer</a:t>
            </a:r>
          </a:p>
          <a:p>
            <a:pPr lvl="2"/>
            <a:r>
              <a:rPr lang="en-US" dirty="0" smtClean="0"/>
              <a:t>Logging: write data to append-only log + commit sector, replay log later to write changes into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17-81D8-ED4B-92B4-455E9DE53C00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Protection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Ensure each object accessed correctly and only by those processes allowed to do so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Objects: HW (e.g. CPU, memory, printers, storage), SW (e.g. files, programs, semaphores)</a:t>
            </a:r>
            <a:endParaRPr lang="en-US" dirty="0" smtClean="0">
              <a:latin typeface="Courier New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Guiding principle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principle of least privilege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Programs, users and systems should be given just enough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privileges </a:t>
            </a:r>
            <a:r>
              <a:rPr lang="en-US" dirty="0">
                <a:latin typeface="Helvetica" charset="0"/>
                <a:ea typeface="MS PGothic" charset="0"/>
              </a:rPr>
              <a:t>to perform their </a:t>
            </a:r>
            <a:r>
              <a:rPr lang="en-US" dirty="0" smtClean="0">
                <a:latin typeface="Helvetica" charset="0"/>
                <a:ea typeface="MS PGothic" charset="0"/>
              </a:rPr>
              <a:t>tasks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Processes operate within domains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Collections of access rights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Access-right = &lt;</a:t>
            </a:r>
            <a:r>
              <a:rPr lang="en-US" i="1" dirty="0">
                <a:latin typeface="Helvetica" charset="0"/>
                <a:ea typeface="MS PGothic" charset="0"/>
              </a:rPr>
              <a:t>object-name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&gt;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where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 is a subset of all valid operations that can be performed on the object 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FFC-5B1E-704C-9350-0A60991BC9AC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Access </a:t>
            </a:r>
            <a:r>
              <a:rPr lang="en-US" dirty="0">
                <a:ea typeface="MS PGothic" charset="0"/>
              </a:rPr>
              <a:t>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2859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View protection as a matrix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access matrix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Rows represent domains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Columns represent objects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Access(</a:t>
            </a:r>
            <a:r>
              <a:rPr lang="en-US" b="1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, j) </a:t>
            </a:r>
            <a:r>
              <a:rPr lang="en-US" dirty="0">
                <a:latin typeface="Helvetica" charset="0"/>
                <a:ea typeface="MS PGothic" charset="0"/>
              </a:rPr>
              <a:t>is the set of operations that a process executing in </a:t>
            </a:r>
            <a:r>
              <a:rPr lang="en-US" dirty="0" err="1">
                <a:latin typeface="Helvetica" charset="0"/>
                <a:ea typeface="MS PGothic" charset="0"/>
              </a:rPr>
              <a:t>Domain</a:t>
            </a:r>
            <a:r>
              <a:rPr lang="en-US" b="1" baseline="-25000" dirty="0" err="1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can invoke on </a:t>
            </a:r>
            <a:r>
              <a:rPr lang="en-US" dirty="0" err="1" smtClean="0">
                <a:latin typeface="Helvetica" charset="0"/>
                <a:ea typeface="MS PGothic" charset="0"/>
              </a:rPr>
              <a:t>Object</a:t>
            </a:r>
            <a:r>
              <a:rPr lang="en-US" b="1" baseline="-25000" dirty="0" err="1" smtClean="0">
                <a:latin typeface="Helvetica" charset="0"/>
                <a:ea typeface="MS PGothic" charset="0"/>
              </a:rPr>
              <a:t>j</a:t>
            </a:r>
            <a:endParaRPr lang="en-US" b="1" baseline="-25000" dirty="0" smtClean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Control change through copy, owner, control rights</a:t>
            </a:r>
            <a:endParaRPr lang="en-US" b="1" baseline="-25000" dirty="0" smtClean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D0D5-D315-0242-B994-3218C15ADB62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290888"/>
            <a:ext cx="695325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0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ea typeface="MS PGothic" charset="0"/>
                <a:cs typeface="Garamond"/>
              </a:rPr>
              <a:t>Review: Access list implementations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Global </a:t>
            </a:r>
            <a:r>
              <a:rPr lang="en-US" dirty="0">
                <a:latin typeface="Helvetica" charset="0"/>
                <a:ea typeface="MS PGothic" charset="0"/>
              </a:rPr>
              <a:t>table is simple, but can be </a:t>
            </a:r>
            <a:r>
              <a:rPr lang="en-US" dirty="0" smtClean="0">
                <a:latin typeface="Helvetica" charset="0"/>
                <a:ea typeface="MS PGothic" charset="0"/>
              </a:rPr>
              <a:t>large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Can’t group objects/domains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Access lists correspond to needs of users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Per-object list of domains, privileges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Capability lists useful for localizing information for a given process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Per-domain list of objects, privileges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Lock-key effective and flexible, keys can be passed freely from domain to domain, easy revocation 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Object holds lock patterns, domain has keys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6CF-1AE6-1346-98BD-9DF7B6BC552A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Segment</a:t>
            </a:r>
            <a:r>
              <a:rPr lang="en-US" dirty="0" smtClean="0"/>
              <a:t>: contiguous region of memory</a:t>
            </a:r>
          </a:p>
          <a:p>
            <a:pPr lvl="1"/>
            <a:r>
              <a:rPr lang="en-US" dirty="0" smtClean="0"/>
              <a:t>Base &amp; bounds = 1 segment</a:t>
            </a:r>
          </a:p>
          <a:p>
            <a:pPr lvl="1"/>
            <a:r>
              <a:rPr lang="en-US" dirty="0" smtClean="0"/>
              <a:t>Generalized segmentation allows &gt;1 segment per program</a:t>
            </a:r>
          </a:p>
          <a:p>
            <a:r>
              <a:rPr lang="en-US" dirty="0" smtClean="0"/>
              <a:t>Each process has a </a:t>
            </a:r>
            <a:r>
              <a:rPr lang="en-US" dirty="0" smtClean="0">
                <a:solidFill>
                  <a:srgbClr val="0000FF"/>
                </a:solidFill>
              </a:rPr>
              <a:t>segment table</a:t>
            </a:r>
            <a:endParaRPr lang="en-US" dirty="0" smtClean="0"/>
          </a:p>
          <a:p>
            <a:pPr lvl="1"/>
            <a:r>
              <a:rPr lang="en-US" dirty="0" smtClean="0"/>
              <a:t>Entry in table = segment</a:t>
            </a:r>
          </a:p>
          <a:p>
            <a:pPr lvl="1"/>
            <a:r>
              <a:rPr lang="en-US" dirty="0" smtClean="0"/>
              <a:t>Maps segment # to base/bounds for that segment</a:t>
            </a:r>
          </a:p>
          <a:p>
            <a:r>
              <a:rPr lang="en-US" dirty="0" smtClean="0"/>
              <a:t>Segment can be anywhere in physical memory</a:t>
            </a:r>
          </a:p>
          <a:p>
            <a:pPr lvl="1"/>
            <a:r>
              <a:rPr lang="en-US" dirty="0" smtClean="0"/>
              <a:t>Each segment has: start, length, access permission</a:t>
            </a:r>
          </a:p>
          <a:p>
            <a:r>
              <a:rPr lang="en-US" dirty="0" smtClean="0"/>
              <a:t>Processes can share segments</a:t>
            </a:r>
          </a:p>
          <a:p>
            <a:pPr lvl="1"/>
            <a:r>
              <a:rPr lang="en-US" dirty="0" smtClean="0"/>
              <a:t>Same start, length, same/different access permissions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DA00-B6D3-054E-9FC4-1FAEDF257328}" type="datetime1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Security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secure</a:t>
            </a:r>
            <a:r>
              <a:rPr lang="en-US" dirty="0">
                <a:latin typeface="Helvetica" charset="0"/>
                <a:ea typeface="MS PGothic" charset="0"/>
              </a:rPr>
              <a:t> if resources used and accessed as intended under all circumstances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Intruders</a:t>
            </a:r>
            <a:r>
              <a:rPr lang="en-US" dirty="0" smtClean="0">
                <a:latin typeface="Helvetica" charset="0"/>
                <a:ea typeface="MS PGothic" charset="0"/>
              </a:rPr>
              <a:t> attempt </a:t>
            </a:r>
            <a:r>
              <a:rPr lang="en-US" dirty="0">
                <a:latin typeface="Helvetica" charset="0"/>
                <a:ea typeface="MS PGothic" charset="0"/>
              </a:rPr>
              <a:t>to breach security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Threat </a:t>
            </a:r>
            <a:r>
              <a:rPr lang="en-US" dirty="0">
                <a:latin typeface="Helvetica" charset="0"/>
                <a:ea typeface="MS PGothic" charset="0"/>
              </a:rPr>
              <a:t>is potential security </a:t>
            </a:r>
            <a:r>
              <a:rPr lang="en-US" dirty="0" smtClean="0">
                <a:latin typeface="Helvetica" charset="0"/>
                <a:ea typeface="MS PGothic" charset="0"/>
              </a:rPr>
              <a:t>violation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Program threats: </a:t>
            </a:r>
            <a:r>
              <a:rPr lang="en-US" dirty="0" err="1" smtClean="0">
                <a:latin typeface="Helvetica" charset="0"/>
                <a:ea typeface="MS PGothic" charset="0"/>
              </a:rPr>
              <a:t>trojan</a:t>
            </a:r>
            <a:r>
              <a:rPr lang="en-US" dirty="0" smtClean="0">
                <a:latin typeface="Helvetica" charset="0"/>
                <a:ea typeface="MS PGothic" charset="0"/>
              </a:rPr>
              <a:t> horse, trap door, logic bomb, stack/buffer overflow, viruses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Network threats: worms, port scanning, </a:t>
            </a:r>
            <a:r>
              <a:rPr lang="en-US" dirty="0" err="1" smtClean="0">
                <a:latin typeface="Helvetica" charset="0"/>
                <a:ea typeface="MS PGothic" charset="0"/>
              </a:rPr>
              <a:t>DoS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Attack</a:t>
            </a:r>
            <a:r>
              <a:rPr lang="en-US" dirty="0">
                <a:latin typeface="Helvetica" charset="0"/>
                <a:ea typeface="MS PGothic" charset="0"/>
              </a:rPr>
              <a:t> is attempt to breach </a:t>
            </a:r>
            <a:r>
              <a:rPr lang="en-US" dirty="0" smtClean="0">
                <a:latin typeface="Helvetica" charset="0"/>
                <a:ea typeface="MS PGothic" charset="0"/>
              </a:rPr>
              <a:t>security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Network attacks: masquerading, replay attack, man-in-middle, session hijacking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571-2100-5141-8989-0EFA71CA6E64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ea typeface="MS PGothic" charset="0"/>
                <a:cs typeface="Garamond"/>
              </a:rPr>
              <a:t>Review: Cryptography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Means to constrain potential senders (</a:t>
            </a:r>
            <a:r>
              <a:rPr lang="en-US" i="1" dirty="0">
                <a:latin typeface="Helvetica" charset="0"/>
                <a:ea typeface="MS PGothic" charset="0"/>
              </a:rPr>
              <a:t>sources</a:t>
            </a:r>
            <a:r>
              <a:rPr lang="en-US" dirty="0">
                <a:latin typeface="Helvetica" charset="0"/>
                <a:ea typeface="MS PGothic" charset="0"/>
              </a:rPr>
              <a:t>) and / or receivers (</a:t>
            </a:r>
            <a:r>
              <a:rPr lang="en-US" i="1" dirty="0">
                <a:latin typeface="Helvetica" charset="0"/>
                <a:ea typeface="MS PGothic" charset="0"/>
              </a:rPr>
              <a:t>destinations</a:t>
            </a:r>
            <a:r>
              <a:rPr lang="en-US" dirty="0">
                <a:latin typeface="Helvetica" charset="0"/>
                <a:ea typeface="MS PGothic" charset="0"/>
              </a:rPr>
              <a:t>) of </a:t>
            </a:r>
            <a:r>
              <a:rPr lang="en-US" i="1" dirty="0">
                <a:latin typeface="Helvetica" charset="0"/>
                <a:ea typeface="MS PGothic" charset="0"/>
              </a:rPr>
              <a:t>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Based on secrets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keys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Enables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Confirmation of source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Receipt only by certain destination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Trust relationship between sender and </a:t>
            </a:r>
            <a:r>
              <a:rPr lang="en-US" dirty="0" smtClean="0">
                <a:latin typeface="Helvetica" charset="0"/>
                <a:ea typeface="MS PGothic" charset="0"/>
              </a:rPr>
              <a:t>receiver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Sender encrypts data; receiver decrypts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Cryptography can be symmetric (same key for decryption/encryption) or asymmetric (often public key for encryption; private key for decryption)</a:t>
            </a:r>
            <a:endParaRPr lang="en-US" dirty="0">
              <a:latin typeface="Helvetica" charset="0"/>
              <a:ea typeface="MS PGothic" charset="0"/>
            </a:endParaRP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0FF6-6B7D-FE4F-92AC-C1F1EBF2C1F6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Final Exam </a:t>
            </a:r>
            <a:r>
              <a:rPr lang="en-US" dirty="0"/>
              <a:t>(Friday, 5/11, 8-11 AM in Ball </a:t>
            </a:r>
            <a:r>
              <a:rPr lang="en-US" dirty="0" smtClean="0"/>
              <a:t>314)</a:t>
            </a:r>
          </a:p>
          <a:p>
            <a:endParaRPr lang="en-US" i="1" dirty="0"/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/>
              <a:t>Course evaluations to be posted on website</a:t>
            </a:r>
          </a:p>
          <a:p>
            <a:pPr lvl="2"/>
            <a:r>
              <a:rPr lang="en-US" dirty="0"/>
              <a:t>Blank copies will also be available outside my office</a:t>
            </a:r>
          </a:p>
          <a:p>
            <a:pPr lvl="2"/>
            <a:r>
              <a:rPr lang="en-US" dirty="0"/>
              <a:t>Please complete an evaluation and bring it to the final </a:t>
            </a:r>
            <a:r>
              <a:rPr lang="en-US" dirty="0" smtClean="0"/>
              <a:t>exam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397FEB-0FBF-1545-AE01-826886CA2EAB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A25E-E10A-1641-BA34-1E05EC116E65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3"/>
            <a:ext cx="10215047" cy="56178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8E08-454A-1C41-9498-B24A983F8074}" type="datetime1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1143000"/>
          <a:ext cx="82296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304800"/>
                <a:gridCol w="838200"/>
                <a:gridCol w="1143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read/exec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unused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352800"/>
            <a:ext cx="8229600" cy="27781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Protection handled by segment table contents</a:t>
            </a:r>
          </a:p>
          <a:p>
            <a:pPr lvl="1"/>
            <a:r>
              <a:rPr lang="en-US" dirty="0" smtClean="0"/>
              <a:t>Valid bit (V) indicates if segment in use</a:t>
            </a:r>
          </a:p>
          <a:p>
            <a:pPr lvl="1"/>
            <a:r>
              <a:rPr lang="en-US" dirty="0" smtClean="0"/>
              <a:t>Access indicates privileges (read/write/execute)</a:t>
            </a:r>
          </a:p>
          <a:p>
            <a:r>
              <a:rPr lang="en-US" dirty="0" smtClean="0"/>
              <a:t>Virtual address: segment #, offset</a:t>
            </a:r>
          </a:p>
          <a:p>
            <a:pPr lvl="1"/>
            <a:r>
              <a:rPr lang="en-US" dirty="0" smtClean="0"/>
              <a:t>Segment number must be valid</a:t>
            </a:r>
          </a:p>
          <a:p>
            <a:pPr lvl="1"/>
            <a:r>
              <a:rPr lang="en-US" dirty="0" smtClean="0"/>
              <a:t>Offset must be &lt; bound</a:t>
            </a:r>
          </a:p>
          <a:p>
            <a:pPr lvl="1"/>
            <a:r>
              <a:rPr lang="en-US" dirty="0" smtClean="0"/>
              <a:t>If either false, trap to OS </a:t>
            </a:r>
            <a:r>
              <a:rPr lang="en-US" dirty="0" smtClean="0">
                <a:sym typeface="Wingdings"/>
              </a:rPr>
              <a:t> invalid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0B50-A287-6A4D-B217-F578D020A8DF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memory in fixed size units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Virtual memory blocks: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pPr lvl="1"/>
            <a:r>
              <a:rPr lang="en-US" dirty="0" smtClean="0"/>
              <a:t>Physical memory blocks: </a:t>
            </a:r>
            <a:r>
              <a:rPr lang="en-US" dirty="0" smtClean="0">
                <a:solidFill>
                  <a:srgbClr val="0000FF"/>
                </a:solidFill>
              </a:rPr>
              <a:t>frames</a:t>
            </a:r>
            <a:endParaRPr lang="en-US" dirty="0" smtClean="0"/>
          </a:p>
          <a:p>
            <a:r>
              <a:rPr lang="en-US" dirty="0" smtClean="0"/>
              <a:t>Bitmap tracks free frames</a:t>
            </a:r>
          </a:p>
          <a:p>
            <a:r>
              <a:rPr lang="en-US" dirty="0" smtClean="0"/>
              <a:t>Each process has its own page table</a:t>
            </a:r>
          </a:p>
          <a:p>
            <a:pPr lvl="1"/>
            <a:r>
              <a:rPr lang="en-US" dirty="0" smtClean="0"/>
              <a:t>Tracks translation, permissions, etc.</a:t>
            </a:r>
          </a:p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Virtual address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indexes into page table </a:t>
            </a:r>
            <a:r>
              <a:rPr lang="en-US" dirty="0" smtClean="0">
                <a:sym typeface="Wingdings"/>
              </a:rPr>
              <a:t> get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frame #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sym typeface="Wingdings"/>
              </a:rPr>
              <a:t>Physical address: frame # </a:t>
            </a:r>
            <a:r>
              <a:rPr lang="en-US" dirty="0" smtClean="0">
                <a:sym typeface="Wingdings"/>
              </a:rPr>
              <a:t>&amp;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offset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6270-3D67-414E-8AD0-820D40C9A825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 (Abstract)</a:t>
            </a:r>
            <a:endParaRPr lang="en-US" dirty="0"/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6E2F-EA4A-0F4A-9EDA-E8A4A6598ABB}" type="datetime1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58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+mj-lt"/>
              </a:rPr>
              <a:t>Review: Paged Translation (Implementation)</a:t>
            </a:r>
            <a:endParaRPr lang="en-US" sz="3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C6ED-843E-1349-809D-0673CDDD10B9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3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21683</TotalTime>
  <Words>2592</Words>
  <Application>Microsoft Macintosh PowerPoint</Application>
  <PresentationFormat>On-screen Show (4:3)</PresentationFormat>
  <Paragraphs>511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Calibri</vt:lpstr>
      <vt:lpstr>Courier New</vt:lpstr>
      <vt:lpstr>Garamond</vt:lpstr>
      <vt:lpstr>Helvetica</vt:lpstr>
      <vt:lpstr>Monotype Sorts</vt:lpstr>
      <vt:lpstr>MS PGothic</vt:lpstr>
      <vt:lpstr>ＭＳ Ｐゴシック</vt:lpstr>
      <vt:lpstr>MT Extra</vt:lpstr>
      <vt:lpstr>Symbol</vt:lpstr>
      <vt:lpstr>Times New Roman</vt:lpstr>
      <vt:lpstr>Wingdings</vt:lpstr>
      <vt:lpstr>Arial</vt:lpstr>
      <vt:lpstr>Edge</vt:lpstr>
      <vt:lpstr>EECE.4810/EECE.5730 Operating Systems</vt:lpstr>
      <vt:lpstr>Lecture outline</vt:lpstr>
      <vt:lpstr>Exam 3 notes</vt:lpstr>
      <vt:lpstr>Review: Segmentation</vt:lpstr>
      <vt:lpstr>Review: Segmentation</vt:lpstr>
      <vt:lpstr>Review: Segment table</vt:lpstr>
      <vt:lpstr>Review: Paged Translation</vt:lpstr>
      <vt:lpstr>Review: Paged Translation (Abstract)</vt:lpstr>
      <vt:lpstr>PowerPoint Presentation</vt:lpstr>
      <vt:lpstr>Review: Multi-level page table</vt:lpstr>
      <vt:lpstr>Review: Multi-level page table</vt:lpstr>
      <vt:lpstr>Review: Hashed Page Tables</vt:lpstr>
      <vt:lpstr>Review: Hashed Page Table</vt:lpstr>
      <vt:lpstr>Review: Inverted Page Table</vt:lpstr>
      <vt:lpstr>Review: Inverted Page Table Architecture</vt:lpstr>
      <vt:lpstr>Review: Valid-Invalid Bit</vt:lpstr>
      <vt:lpstr>Review: Page Fault</vt:lpstr>
      <vt:lpstr>Review: Page replacement</vt:lpstr>
      <vt:lpstr>Review: Clock algorithm</vt:lpstr>
      <vt:lpstr>Review: File details</vt:lpstr>
      <vt:lpstr>Review: File Operations</vt:lpstr>
      <vt:lpstr>Review: Working with open files</vt:lpstr>
      <vt:lpstr>Review: Directory structure</vt:lpstr>
      <vt:lpstr>Review: Tree-Structured Directories</vt:lpstr>
      <vt:lpstr>Review: Free-space management</vt:lpstr>
      <vt:lpstr>Review: File System Examples</vt:lpstr>
      <vt:lpstr>Review: File Allocation Table (FAT)</vt:lpstr>
      <vt:lpstr>FAT</vt:lpstr>
      <vt:lpstr>Review: Berkeley FFS</vt:lpstr>
      <vt:lpstr>PowerPoint Presentation</vt:lpstr>
      <vt:lpstr>Review: NTFS</vt:lpstr>
      <vt:lpstr>PowerPoint Presentation</vt:lpstr>
      <vt:lpstr>Review: Free-Space Management</vt:lpstr>
      <vt:lpstr>Review: Linked Free Space List</vt:lpstr>
      <vt:lpstr>Review: Free-Space Management</vt:lpstr>
      <vt:lpstr>Review: Reliability</vt:lpstr>
      <vt:lpstr>Review: Protection</vt:lpstr>
      <vt:lpstr>Review: Access Matrix</vt:lpstr>
      <vt:lpstr>Review: Access list implementations</vt:lpstr>
      <vt:lpstr>Review: Security</vt:lpstr>
      <vt:lpstr>Review: Cryptography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4906</cp:revision>
  <cp:lastPrinted>2017-04-19T12:55:17Z</cp:lastPrinted>
  <dcterms:created xsi:type="dcterms:W3CDTF">2006-04-03T05:03:01Z</dcterms:created>
  <dcterms:modified xsi:type="dcterms:W3CDTF">2018-05-02T15:05:10Z</dcterms:modified>
</cp:coreProperties>
</file>