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19" r:id="rId4"/>
    <p:sldId id="520" r:id="rId5"/>
    <p:sldId id="521" r:id="rId6"/>
    <p:sldId id="510" r:id="rId7"/>
    <p:sldId id="527" r:id="rId8"/>
    <p:sldId id="511" r:id="rId9"/>
    <p:sldId id="528" r:id="rId10"/>
    <p:sldId id="517" r:id="rId11"/>
    <p:sldId id="518" r:id="rId12"/>
    <p:sldId id="529" r:id="rId13"/>
    <p:sldId id="525" r:id="rId14"/>
    <p:sldId id="526" r:id="rId15"/>
    <p:sldId id="324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330AF-93F7-A14A-A58E-00E3FEE5AE02}" type="datetime1">
              <a:rPr lang="en-US" smtClean="0"/>
              <a:t>12/11/18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C8061-5DCA-6642-936F-32AA2C3D8BAF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A568A-ADE5-734F-B8AE-7D5B819947F0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55116-0C5C-AA40-BAE2-A58B599A6453}" type="datetime1">
              <a:rPr lang="en-US" smtClean="0"/>
              <a:t>12/11/18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2072D-6B82-B74F-B087-613DD366E056}" type="datetime1">
              <a:rPr lang="en-US" smtClean="0"/>
              <a:t>12/11/18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3347-B29E-DF4C-917C-41FC18FEDE5E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8122A-E503-5047-983C-88F4C8328018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74192-8F0C-8742-B2D2-C66B495078F1}" type="datetime1">
              <a:rPr lang="en-US" smtClean="0"/>
              <a:t>12/11/18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D6FA7-EA3B-4D47-87A4-639CFB3990CB}" type="datetime1">
              <a:rPr lang="en-US" smtClean="0"/>
              <a:t>12/11/18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524E6-33DB-4E4D-85AF-327264FE3E6D}" type="datetime1">
              <a:rPr lang="en-US" smtClean="0"/>
              <a:t>12/11/18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D209-D9B7-3F49-87A1-370CAFAB1DD8}" type="datetime1">
              <a:rPr lang="en-US" smtClean="0"/>
              <a:t>12/11/18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263D1-8F4D-A04D-930A-6F1407C0E2F9}" type="datetime1">
              <a:rPr lang="en-US" smtClean="0"/>
              <a:t>12/11/18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BAADB-F755-CB40-96CD-5CF18F9479DD}" type="datetime1">
              <a:rPr lang="en-US" smtClean="0"/>
              <a:t>12/11/18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8569895-F664-6644-8295-9B943122A3FF}" type="datetime1">
              <a:rPr lang="en-US" smtClean="0"/>
              <a:t>12/11/18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67019D-07E3-0442-98E6-26E9F5CA9BCC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6E52EF-532F-CC49-AF34-5FFAA95F94EC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and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encoded in binary (base 2)</a:t>
            </a:r>
          </a:p>
          <a:p>
            <a:pPr lvl="1"/>
            <a:r>
              <a:rPr lang="en-US" dirty="0" smtClean="0"/>
              <a:t>Useful knowing bit patterns to evaluate bitwise ops</a:t>
            </a:r>
          </a:p>
          <a:p>
            <a:r>
              <a:rPr lang="en-US" dirty="0" smtClean="0"/>
              <a:t>Hexadecimal (base 16) used with bitwise ops</a:t>
            </a:r>
          </a:p>
          <a:p>
            <a:pPr lvl="1"/>
            <a:r>
              <a:rPr lang="en-US" dirty="0" smtClean="0"/>
              <a:t>Closer to binary than base 10 is</a:t>
            </a:r>
          </a:p>
          <a:p>
            <a:pPr lvl="1"/>
            <a:r>
              <a:rPr lang="en-US" dirty="0" smtClean="0"/>
              <a:t>Each hexadecimal digit = 4 bits</a:t>
            </a:r>
          </a:p>
          <a:p>
            <a:pPr lvl="1"/>
            <a:r>
              <a:rPr lang="en-US" dirty="0"/>
              <a:t>Leading </a:t>
            </a:r>
            <a:r>
              <a:rPr lang="en-US" dirty="0" smtClean="0"/>
              <a:t>0x indicates hexadecimal constant</a:t>
            </a:r>
            <a:endParaRPr lang="en-US" dirty="0"/>
          </a:p>
          <a:p>
            <a:pPr lvl="1"/>
            <a:r>
              <a:rPr lang="en-US" dirty="0" smtClean="0"/>
              <a:t>Digits 0-9 same as decimal, 10-15 = A-F</a:t>
            </a:r>
          </a:p>
          <a:p>
            <a:pPr lvl="2"/>
            <a:r>
              <a:rPr lang="en-US" dirty="0" smtClean="0"/>
              <a:t>0x0 = 0000</a:t>
            </a:r>
            <a:r>
              <a:rPr lang="en-US" baseline="-25000" dirty="0" smtClean="0"/>
              <a:t>2</a:t>
            </a:r>
            <a:r>
              <a:rPr lang="en-US" dirty="0" smtClean="0"/>
              <a:t>, 0x1 = 0001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0x9 = 1001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0xA = 1010</a:t>
            </a:r>
            <a:r>
              <a:rPr lang="en-US" baseline="-25000" dirty="0" smtClean="0"/>
              <a:t>2</a:t>
            </a:r>
            <a:r>
              <a:rPr lang="en-US" dirty="0" smtClean="0"/>
              <a:t>, 0xB = 1011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0xF = 1111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Variables typically declared as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Strictly non-negative whole numbers</a:t>
            </a:r>
          </a:p>
          <a:p>
            <a:pPr lvl="1"/>
            <a:r>
              <a:rPr lang="en-US" dirty="0" smtClean="0"/>
              <a:t>32 bits in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4CE5-C4E5-1240-9AEA-4BF2AB7CB830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</a:t>
            </a:r>
            <a:r>
              <a:rPr lang="en-US" dirty="0" smtClean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78A59F-8E6A-4F4B-9152-8B7E80A96FA4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075AE-EA8F-AC42-9F6C-F4AF2F1558B5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 3: Monday, 12/17, 3-6 PM, Ball 210</a:t>
            </a:r>
          </a:p>
          <a:p>
            <a:pPr lvl="1"/>
            <a:r>
              <a:rPr lang="en-US" dirty="0" smtClean="0"/>
              <a:t>Don’t forget to complete your course </a:t>
            </a:r>
            <a:r>
              <a:rPr lang="en-US" dirty="0" err="1" smtClean="0"/>
              <a:t>eval</a:t>
            </a:r>
            <a:r>
              <a:rPr lang="en-US" dirty="0" smtClean="0"/>
              <a:t> before exam!</a:t>
            </a:r>
          </a:p>
          <a:p>
            <a:pPr lvl="1"/>
            <a:r>
              <a:rPr lang="en-US" dirty="0" smtClean="0"/>
              <a:t>Hard copies </a:t>
            </a:r>
            <a:r>
              <a:rPr lang="en-US" smtClean="0"/>
              <a:t>available from my </a:t>
            </a:r>
            <a:r>
              <a:rPr lang="en-US" dirty="0" smtClean="0"/>
              <a:t>office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1"/>
            <a:r>
              <a:rPr lang="en-US" dirty="0" smtClean="0">
                <a:latin typeface="Arial" charset="0"/>
              </a:rPr>
              <a:t>W </a:t>
            </a:r>
            <a:r>
              <a:rPr lang="en-US" dirty="0">
                <a:latin typeface="Arial" charset="0"/>
              </a:rPr>
              <a:t>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544283-EED9-B047-B95A-67CA56A295EA}" type="datetime1">
              <a:rPr lang="en-US" sz="1200" smtClean="0">
                <a:latin typeface="+mj-lt"/>
              </a:rPr>
              <a:pPr/>
              <a:t>12/11/18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15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No Thursday office </a:t>
            </a:r>
            <a:r>
              <a:rPr lang="en-US" dirty="0">
                <a:latin typeface="Arial" charset="0"/>
              </a:rPr>
              <a:t>hours </a:t>
            </a:r>
            <a:r>
              <a:rPr lang="en-US" dirty="0" smtClean="0">
                <a:latin typeface="Arial" charset="0"/>
              </a:rPr>
              <a:t>this </a:t>
            </a:r>
            <a:r>
              <a:rPr lang="en-US" dirty="0">
                <a:latin typeface="Arial" charset="0"/>
              </a:rPr>
              <a:t>week</a:t>
            </a:r>
          </a:p>
          <a:p>
            <a:pPr lvl="1"/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12/13: last day of classes; Program 8 due</a:t>
            </a:r>
          </a:p>
          <a:p>
            <a:pPr lvl="1"/>
            <a:r>
              <a:rPr lang="en-US" dirty="0" smtClean="0">
                <a:latin typeface="Arial" charset="0"/>
              </a:rPr>
              <a:t>M </a:t>
            </a:r>
            <a:r>
              <a:rPr lang="en-US" dirty="0">
                <a:latin typeface="Arial" charset="0"/>
              </a:rPr>
              <a:t>12/17: Exam 3, 3-6 PM, Ball 210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will also have hard copies available</a:t>
            </a:r>
          </a:p>
          <a:p>
            <a:pPr lvl="2"/>
            <a:r>
              <a:rPr lang="en-US" dirty="0">
                <a:latin typeface="Arial" charset="0"/>
              </a:rPr>
              <a:t>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  <a:p>
            <a:r>
              <a:rPr lang="en-US" dirty="0" smtClean="0"/>
              <a:t>Today’s </a:t>
            </a:r>
            <a:r>
              <a:rPr lang="en-US" dirty="0" smtClean="0"/>
              <a:t>class: exam 3 preview</a:t>
            </a:r>
            <a:endParaRPr lang="en-US" dirty="0"/>
          </a:p>
          <a:p>
            <a:pPr lvl="1"/>
            <a:r>
              <a:rPr lang="en-US" dirty="0" smtClean="0"/>
              <a:t>Exam </a:t>
            </a:r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Review of material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A685CB-E582-1445-865E-548080CBC5B2}" type="datetime1">
              <a:rPr lang="en-US" sz="1200" smtClean="0"/>
              <a:t>12/11/18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</a:t>
            </a:r>
            <a:r>
              <a:rPr lang="en-US" dirty="0" smtClean="0"/>
              <a:t>after Exam 2 (lectures </a:t>
            </a:r>
            <a:r>
              <a:rPr lang="en-US" dirty="0" smtClean="0"/>
              <a:t>26, 29-36)</a:t>
            </a:r>
            <a:endParaRPr lang="en-US" dirty="0" smtClean="0"/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Code reading, writing, </a:t>
            </a:r>
            <a:r>
              <a:rPr lang="en-US" dirty="0" smtClean="0"/>
              <a:t>multiple </a:t>
            </a:r>
            <a:r>
              <a:rPr lang="en-US" dirty="0" smtClean="0"/>
              <a:t>choice questions</a:t>
            </a:r>
          </a:p>
          <a:p>
            <a:pPr lvl="1"/>
            <a:r>
              <a:rPr lang="en-US" dirty="0" smtClean="0"/>
              <a:t>One 10 point extra credit question at end</a:t>
            </a:r>
          </a:p>
          <a:p>
            <a:pPr lvl="2"/>
            <a:r>
              <a:rPr lang="en-US" dirty="0" smtClean="0"/>
              <a:t>For this exam, you may attempt the extra credit question </a:t>
            </a:r>
            <a:r>
              <a:rPr lang="en-US" u="sng" dirty="0" smtClean="0"/>
              <a:t>even if you haven’t attempted to solve all other problems</a:t>
            </a:r>
            <a:endParaRPr lang="en-US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8D2F36-E1D7-CF46-9BC1-8397F9754B4B}" type="datetime1">
              <a:rPr lang="en-US" sz="1200" smtClean="0">
                <a:latin typeface="Garamond"/>
                <a:cs typeface="Garamond"/>
              </a:rPr>
              <a:t>12/11/18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3 outline (CR = code reading, CW = code writing, MC = multiple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Structures</a:t>
            </a:r>
            <a:r>
              <a:rPr lang="en-US" dirty="0" smtClean="0"/>
              <a:t>: CR/CW questions on</a:t>
            </a:r>
          </a:p>
          <a:p>
            <a:pPr lvl="1"/>
            <a:r>
              <a:rPr lang="en-US" dirty="0" smtClean="0"/>
              <a:t>Basic structure accesses</a:t>
            </a:r>
          </a:p>
          <a:p>
            <a:pPr lvl="2"/>
            <a:r>
              <a:rPr lang="en-US" dirty="0" smtClean="0"/>
              <a:t>Dot operator (i.e., </a:t>
            </a:r>
            <a:r>
              <a:rPr lang="en-US" dirty="0" smtClean="0">
                <a:latin typeface="Courier New"/>
                <a:cs typeface="Courier New"/>
              </a:rPr>
              <a:t>s1.x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Pointer access (i.e., </a:t>
            </a:r>
            <a:r>
              <a:rPr lang="en-US" dirty="0" smtClean="0">
                <a:latin typeface="Courier New"/>
                <a:cs typeface="Courier New"/>
              </a:rPr>
              <a:t>p-&gt;GPA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Arrays of structures</a:t>
            </a:r>
          </a:p>
          <a:p>
            <a:pPr lvl="1"/>
            <a:r>
              <a:rPr lang="en-US" dirty="0" smtClean="0"/>
              <a:t>Nested structures</a:t>
            </a:r>
          </a:p>
          <a:p>
            <a:r>
              <a:rPr lang="en-US" dirty="0" smtClean="0"/>
              <a:t>File input/output: </a:t>
            </a:r>
            <a:r>
              <a:rPr lang="en-US" dirty="0" smtClean="0"/>
              <a:t>MC/CW questions </a:t>
            </a:r>
            <a:r>
              <a:rPr lang="en-US" dirty="0" smtClean="0"/>
              <a:t>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Text file I/O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fprintf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Binary file I/O </a:t>
            </a:r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fread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fwrite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Standard I/O streams: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0D57-EDEC-8A42-B42E-5BABC98372F6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/>
          </a:bodyPr>
          <a:lstStyle/>
          <a:p>
            <a:r>
              <a:rPr lang="en-US" dirty="0"/>
              <a:t>Character/line I/O: CR/MC questions 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ungetc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Bitwise operators: CR/MC questions on</a:t>
            </a:r>
          </a:p>
          <a:p>
            <a:pPr lvl="1"/>
            <a:r>
              <a:rPr lang="en-US" dirty="0" smtClean="0"/>
              <a:t>Operator basics</a:t>
            </a:r>
          </a:p>
          <a:p>
            <a:pPr lvl="1"/>
            <a:r>
              <a:rPr lang="en-US" dirty="0" smtClean="0"/>
              <a:t>Hexadecimal 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smtClean="0"/>
              <a:t>credit: may </a:t>
            </a:r>
            <a:r>
              <a:rPr lang="en-US" dirty="0" smtClean="0"/>
              <a:t>focus on any </a:t>
            </a:r>
            <a:r>
              <a:rPr lang="en-US" dirty="0" smtClean="0"/>
              <a:t>topic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Should clearly understand earlier material, too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E8F-765D-ED4A-8BBF-DD30F305977D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E9B7D-A661-6D42-A30A-779CB31B0E5B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35E4D0-EFE7-ED4D-84DA-53A55EDE74CE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B5F3C-D7DC-564B-A7BC-0D16E7039C3A}" type="datetime1">
              <a:rPr lang="en-US" sz="1200" smtClean="0">
                <a:latin typeface="Garamond" charset="0"/>
              </a:rPr>
              <a:t>12/11/18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Nested </a:t>
            </a:r>
            <a:r>
              <a:rPr lang="en-US" dirty="0" smtClean="0"/>
              <a:t>structure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Structure pointer typically only to top-level structure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Name structure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 smtClean="0">
                <a:sym typeface="Wingdings"/>
              </a:rPr>
              <a:t>  middle initial of name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543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9741</TotalTime>
  <Words>991</Words>
  <Application>Microsoft Macintosh PowerPoint</Application>
  <PresentationFormat>On-screen Show (4:3)</PresentationFormat>
  <Paragraphs>215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Structures</vt:lpstr>
      <vt:lpstr>Review: Nested structures</vt:lpstr>
      <vt:lpstr>Review: Nested structures</vt:lpstr>
      <vt:lpstr>Review: Nested structure accesses</vt:lpstr>
      <vt:lpstr>Review: File I/O</vt:lpstr>
      <vt:lpstr>Review: character/line input</vt:lpstr>
      <vt:lpstr>Review: binary and hexadecimal</vt:lpstr>
      <vt:lpstr>Review: bit manipulation</vt:lpstr>
      <vt:lpstr>Review: hexadecimal output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1842</cp:revision>
  <dcterms:created xsi:type="dcterms:W3CDTF">2006-04-03T05:03:01Z</dcterms:created>
  <dcterms:modified xsi:type="dcterms:W3CDTF">2018-12-11T23:12:48Z</dcterms:modified>
</cp:coreProperties>
</file>