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422" r:id="rId3"/>
    <p:sldId id="568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447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192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 to Computer Engineering I</a:t>
            </a:r>
          </a:p>
        </p:txBody>
      </p:sp>
      <p:sp>
        <p:nvSpPr>
          <p:cNvPr id="2765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03/07/2005</a:t>
            </a:r>
          </a:p>
        </p:txBody>
      </p:sp>
      <p:sp>
        <p:nvSpPr>
          <p:cNvPr id="2765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765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2A5286-4DBA-B34A-8AB2-FDE76D82DA23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CDF956-058C-CF42-9DD3-596AFE35FDAA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E70F1-A3F2-124B-A2E5-FCA8234E8310}" type="datetime1">
              <a:rPr lang="en-US" smtClean="0"/>
              <a:t>2/26/18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727BC0-2D73-0F42-B351-D75FA4D7C6C2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B8F91-6F9F-764A-9B17-7FD4B120C171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C963F-0528-E340-B63C-05496516FC23}" type="datetime1">
              <a:rPr lang="en-US" smtClean="0"/>
              <a:t>2/26/18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C34E0E-AD99-3B43-8C66-282676B4A805}" type="datetime1">
              <a:rPr lang="en-US" smtClean="0"/>
              <a:t>2/26/18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2207F-9C72-CC48-87C6-919D627C67FF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A078E-D968-FF4B-AE71-47A69932F8E7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4D8FB5-121A-1F48-A77D-731F6E9D6573}" type="datetime1">
              <a:rPr lang="en-US" smtClean="0"/>
              <a:t>2/26/18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82716-91B8-2D45-889E-06E094C32B8D}" type="datetime1">
              <a:rPr lang="en-US" smtClean="0"/>
              <a:t>2/26/18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19E3A-8CE3-8449-956A-2437C1921AF3}" type="datetime1">
              <a:rPr lang="en-US" smtClean="0"/>
              <a:t>2/26/18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68D3C-67CE-0E43-BE15-B2615E07172E}" type="datetime1">
              <a:rPr lang="en-US" smtClean="0"/>
              <a:t>2/26/18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EE1A5-F2CB-5A45-A0BC-483D4BAF8639}" type="datetime1">
              <a:rPr lang="en-US" smtClean="0"/>
              <a:t>2/26/18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713E3-67A1-2943-89AD-3C908EFB50A3}" type="datetime1">
              <a:rPr lang="en-US" smtClean="0"/>
              <a:t>2/26/18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03C3462C-2BD4-844F-9538-DAD59F5E6293}" type="datetime1">
              <a:rPr lang="en-US" smtClean="0"/>
              <a:t>2/26/18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14: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For loops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squares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089764-E4E4-7945-9A89-9FE5809879B5}" type="datetime1">
              <a:rPr lang="en-US" sz="1200" smtClean="0">
                <a:latin typeface="Garamond" charset="0"/>
              </a:rPr>
              <a:t>2/26/18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BE1CE4-361D-2F4F-BCAA-A9DDF7B53524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>
                <a:latin typeface="Arial" charset="0"/>
                <a:cs typeface="Courier New" charset="0"/>
              </a:rPr>
              <a:t>Generalizing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i;			// Number to square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iSquared;			// Square of the number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iStart;			// Initial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iStop;			// Last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iStep;			// Increment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start, stop, and increment: 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&amp;iStart, &amp;iStop, &amp;iStep);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printf(" i       i^2\n");	// Column headings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Compute and display the squares of numbers iStart to iStop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  with increment iStep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for (i = iStart; i &lt;= iStop; i += iStep) {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>
                <a:latin typeface="Courier New" charset="0"/>
                <a:cs typeface="Courier New" charset="0"/>
              </a:rPr>
              <a:t>	iSquared = i * i;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printf("%2d%10d\n", i, iSquared);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C9FF52-00D8-B94D-9CBC-7D781C551192}" type="datetime1">
              <a:rPr lang="en-US" sz="1200" smtClean="0">
                <a:latin typeface="Garamond" charset="0"/>
              </a:rPr>
              <a:t>2/26/18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921714-C0C2-6E4D-8F3E-056562378131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for loops</a:t>
            </a:r>
          </a:p>
        </p:txBody>
      </p:sp>
      <p:sp>
        <p:nvSpPr>
          <p:cNvPr id="31746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17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F41B39-A5C9-694B-82CD-AB15C9044861}" type="datetime1">
              <a:rPr lang="en-US" sz="1200" smtClean="0">
                <a:latin typeface="Garamond" charset="0"/>
              </a:rPr>
              <a:t>2/26/18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FBF149-D5E5-1F46-B480-8A57657A28CE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66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27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EACF7B-21EA-284E-AB69-5D953C0D96B6}" type="datetime1">
              <a:rPr lang="en-US" sz="1200" smtClean="0">
                <a:latin typeface="Garamond" charset="0"/>
              </a:rPr>
              <a:t>2/26/18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327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D62AA-CEFB-8943-A251-F7CD7F20BD03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13 21 29 37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No output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10 30 50 70 90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6 8</a:t>
            </a:r>
          </a:p>
        </p:txBody>
      </p:sp>
    </p:spTree>
    <p:extLst>
      <p:ext uri="{BB962C8B-B14F-4D97-AF65-F5344CB8AC3E}">
        <p14:creationId xmlns:p14="http://schemas.microsoft.com/office/powerpoint/2010/main" val="141647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</a:t>
            </a:r>
            <a:r>
              <a:rPr lang="en-US" dirty="0">
                <a:latin typeface="Garamond" charset="0"/>
              </a:rPr>
              <a:t>overall </a:t>
            </a:r>
            <a:r>
              <a:rPr lang="en-US" dirty="0" smtClean="0">
                <a:latin typeface="Garamond" charset="0"/>
              </a:rPr>
              <a:t>flow (review)</a:t>
            </a:r>
            <a:endParaRPr lang="en-US" dirty="0">
              <a:latin typeface="Garamond" charset="0"/>
            </a:endParaRP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5AAADF-2616-F345-9546-90D307EB5B64}" type="datetime1">
              <a:rPr lang="en-US" sz="1200" smtClean="0">
                <a:latin typeface="Garamond" charset="0"/>
              </a:rPr>
              <a:t>2/26/18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F940A1-1839-A946-891B-5C1437E74411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35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next steps</a:t>
            </a:r>
            <a:endParaRPr lang="en-US" dirty="0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2</a:t>
            </a:r>
            <a:r>
              <a:rPr lang="en-US" baseline="30000" dirty="0" smtClean="0"/>
              <a:t>n</a:t>
            </a:r>
            <a:r>
              <a:rPr lang="en-US" dirty="0" smtClean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67A4B3-12AF-0249-A6DB-140268699E8D}" type="datetime1">
              <a:rPr lang="en-US" sz="1200" smtClean="0">
                <a:latin typeface="Garamond" charset="0"/>
              </a:rPr>
              <a:t>2/26/18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0F1857-CC15-6948-B4D4-0CA06337E6C8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8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n!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011081-F194-B846-9434-1C698909ADD8}" type="datetime1">
              <a:rPr lang="en-US" sz="1200" smtClean="0">
                <a:latin typeface="Garamond" charset="0"/>
              </a:rPr>
              <a:t>2/26/18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BE7866-ECBD-4F42-9656-CCC323B6EA7F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066800"/>
            <a:ext cx="61452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64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CABEB5-2F25-314A-95FC-03BF34C3542D}" type="datetime1">
              <a:rPr lang="en-US" sz="1200" smtClean="0">
                <a:latin typeface="Garamond" charset="0"/>
              </a:rPr>
              <a:t>2/26/18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E2874-5343-1F4E-B69E-902A8E342CA4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933450"/>
            <a:ext cx="5810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03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Factorial/2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for each process covers fixed range of values</a:t>
            </a:r>
          </a:p>
          <a:p>
            <a:pPr lvl="1"/>
            <a:r>
              <a:rPr lang="en-US">
                <a:latin typeface="Arial" charset="0"/>
              </a:rPr>
              <a:t>Use for loop</a:t>
            </a:r>
          </a:p>
          <a:p>
            <a:r>
              <a:rPr lang="en-US">
                <a:latin typeface="Arial" charset="0"/>
              </a:rPr>
              <a:t>Can declare single variable to hold both results, since only one will be calculated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7A27B2-764E-D641-BF0A-2348F198E989}" type="datetime1">
              <a:rPr lang="en-US" sz="1200" smtClean="0">
                <a:latin typeface="Garamond" charset="0"/>
              </a:rPr>
              <a:t>2/26/18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8DDD1-2AE4-B94E-AF48-D6988089BE1E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result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n; i &gt; 1; i--)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"%d!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Slightly different approach than flow chart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Counts down instead of counting up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No benefit to doing one over the other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A73573-636F-8A49-BC49-7D71097B9DA2}" type="datetime1">
              <a:rPr lang="en-US" sz="1200" smtClean="0">
                <a:latin typeface="Garamond" charset="0"/>
              </a:rPr>
              <a:t>2/26/18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646397-4EAB-084E-A176-DAEE853D676A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1 &amp; 2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</a:t>
            </a:r>
            <a:r>
              <a:rPr lang="en-US" dirty="0" smtClean="0">
                <a:latin typeface="Arial" charset="0"/>
              </a:rPr>
              <a:t>today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4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3/2</a:t>
            </a:r>
          </a:p>
          <a:p>
            <a:pPr lvl="1"/>
            <a:r>
              <a:rPr lang="en-US" dirty="0" smtClean="0">
                <a:latin typeface="Arial" charset="0"/>
              </a:rPr>
              <a:t>No Thursday office hours this week</a:t>
            </a:r>
          </a:p>
          <a:p>
            <a:pPr lvl="2"/>
            <a:r>
              <a:rPr lang="en-US" dirty="0" smtClean="0">
                <a:latin typeface="Arial" charset="0"/>
              </a:rPr>
              <a:t>If normal office hours don’t work, please make an appointment for another day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For </a:t>
            </a:r>
            <a:r>
              <a:rPr lang="en-US" dirty="0" smtClean="0">
                <a:latin typeface="Arial" charset="0"/>
              </a:rPr>
              <a:t>loops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417DF4-4DA1-144B-B6B9-3E620E8EFE15}" type="datetime1">
              <a:rPr lang="en-US" sz="1200" smtClean="0">
                <a:latin typeface="Garamond" charset="0"/>
              </a:rPr>
              <a:t>2/26/18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 &lt; 0)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"Error: bad n value\n"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= 1;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result *= 2;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"2^%d = %d\n"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5B58C7-71FF-0643-BC34-75BFB83B93CA}" type="datetime1">
              <a:rPr lang="en-US" sz="1200" smtClean="0">
                <a:latin typeface="Garamond" charset="0"/>
              </a:rPr>
              <a:t>2/26/18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BBEE5-A638-D946-8157-D39757D98E83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3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</a:rPr>
              <a:t>Program 1 &amp; 2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today</a:t>
            </a:r>
          </a:p>
          <a:p>
            <a:pPr lvl="1"/>
            <a:r>
              <a:rPr lang="en-US" dirty="0">
                <a:latin typeface="Arial" charset="0"/>
              </a:rPr>
              <a:t>Program 4 due 3/2</a:t>
            </a:r>
          </a:p>
          <a:p>
            <a:pPr lvl="1"/>
            <a:r>
              <a:rPr lang="en-US" dirty="0">
                <a:latin typeface="Arial" charset="0"/>
              </a:rPr>
              <a:t>No Thursday office hours this week</a:t>
            </a:r>
          </a:p>
          <a:p>
            <a:pPr lvl="2"/>
            <a:r>
              <a:rPr lang="en-US" dirty="0">
                <a:latin typeface="Arial" charset="0"/>
              </a:rPr>
              <a:t>If normal office hours don’t work, please make an appointment for another day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18BD8D-762B-324D-966B-8EDB590096A9}" type="datetime1">
              <a:rPr lang="en-US" sz="1200" smtClean="0">
                <a:latin typeface="Garamond" charset="0"/>
              </a:rPr>
              <a:t>2/26/18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cs typeface="Courier New" charset="0"/>
              </a:rPr>
              <a:t>Justifying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loop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Initialize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Loop until that variable reaches certain limit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6600"/>
                </a:solidFill>
              </a:rPr>
              <a:t>At end of each iteration, change variable by fixed amount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squares program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FED018-82AB-074B-92E4-FAEE4B7B1014}" type="datetime1">
              <a:rPr lang="en-US" sz="1200" smtClean="0">
                <a:latin typeface="Garamond" charset="0"/>
              </a:rPr>
              <a:t>2/26/18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83816-91EC-7047-B622-6339F353284F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4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for</a:t>
            </a:r>
            <a:r>
              <a:rPr lang="en-US" sz="2600">
                <a:latin typeface="Arial" charset="0"/>
              </a:rPr>
              <a:t> loops include all three aspects in one construct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for (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&lt;statements&gt;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700" b="1">
                <a:solidFill>
                  <a:srgbClr val="FF00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is basic assignment</a:t>
            </a: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600" b="1">
                <a:solidFill>
                  <a:srgbClr val="0000FF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same type of condition as </a:t>
            </a:r>
            <a:r>
              <a:rPr lang="en-US" sz="2600">
                <a:latin typeface="Courier New" charset="0"/>
                <a:cs typeface="Courier New" charset="0"/>
              </a:rPr>
              <a:t>if</a:t>
            </a:r>
            <a:r>
              <a:rPr lang="en-US" sz="2600">
                <a:latin typeface="Arial" charset="0"/>
                <a:cs typeface="Courier New" charset="0"/>
              </a:rPr>
              <a:t>, </a:t>
            </a:r>
            <a:r>
              <a:rPr lang="en-US" sz="2600">
                <a:latin typeface="Courier New" charset="0"/>
                <a:cs typeface="Courier New" charset="0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600" b="1">
                <a:solidFill>
                  <a:srgbClr val="0066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change variable by fixed amount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Example: </a:t>
            </a:r>
            <a:r>
              <a:rPr lang="en-US" sz="2600" b="1">
                <a:latin typeface="Courier New" charset="0"/>
                <a:cs typeface="Courier New" charset="0"/>
              </a:rPr>
              <a:t>for (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 = 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 &lt; 20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i++</a:t>
            </a:r>
            <a:r>
              <a:rPr lang="en-US" sz="2600" b="1">
                <a:latin typeface="Courier New" charset="0"/>
                <a:cs typeface="Courier New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cs typeface="Courier New" charset="0"/>
              </a:rPr>
              <a:t>… You may be wondering what </a:t>
            </a:r>
            <a:r>
              <a:rPr lang="en-US" sz="2200">
                <a:latin typeface="Courier New" charset="0"/>
                <a:cs typeface="Courier New" charset="0"/>
              </a:rPr>
              <a:t>i++</a:t>
            </a:r>
            <a:r>
              <a:rPr lang="en-US" sz="2200">
                <a:latin typeface="Arial" charset="0"/>
                <a:cs typeface="Courier New" charset="0"/>
              </a:rPr>
              <a:t> means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06E841-474B-C24E-9B4B-914E16F597D2}" type="datetime1">
              <a:rPr lang="en-US" sz="1200" smtClean="0">
                <a:latin typeface="Garamond" charset="0"/>
              </a:rPr>
              <a:t>2/26/18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2E47E-40F2-BA4C-AA6F-C2CB9A74D614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6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Changing 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Can do operation + assignment w/one operator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Simply adding/subtracting 1: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x++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x--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(post-decrement)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++x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--x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(pre-decrement)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00FF"/>
                </a:solidFill>
                <a:latin typeface="Arial" charset="0"/>
                <a:sym typeface="Wingdings" charset="0"/>
              </a:rPr>
              <a:t>Augmented assignment:</a:t>
            </a:r>
            <a:r>
              <a:rPr lang="en-US" sz="2800">
                <a:latin typeface="Arial" charset="0"/>
                <a:sym typeface="Wingdings" charset="0"/>
              </a:rPr>
              <a:t> change variable by amount other than 1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+= y  x = x +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-= y  x = x –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*= y  x = x *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/= y  x = x / y</a:t>
            </a:r>
            <a:endParaRPr lang="en-US" sz="2400" b="1">
              <a:latin typeface="Courier New" charset="0"/>
              <a:cs typeface="Courier New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C2A0DF-6C00-6E41-B6DC-B43D4AA84631}" type="datetime1">
              <a:rPr lang="en-US" sz="1200" smtClean="0">
                <a:latin typeface="Garamond" charset="0"/>
              </a:rPr>
              <a:t>2/26/18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B4BD5-3C8E-A348-9FBF-680122CD9E3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6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Pre- vs. post-increment/decrement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Pre-increment/decrement:</a:t>
            </a:r>
            <a:r>
              <a:rPr lang="en-US">
                <a:latin typeface="Arial" charset="0"/>
              </a:rPr>
              <a:t> perform increment/ decrement, then evaluate expression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Post-increment/decrement</a:t>
            </a:r>
            <a:r>
              <a:rPr lang="en-US">
                <a:latin typeface="Arial" charset="0"/>
              </a:rPr>
              <a:t>: evaluate expression, then perform increment/decrement</a:t>
            </a:r>
          </a:p>
          <a:p>
            <a:r>
              <a:rPr lang="en-US">
                <a:latin typeface="Arial" charset="0"/>
              </a:rPr>
              <a:t>Example: what does the following print?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250762-3984-1840-8E19-501881F1DFEA}" type="datetime1">
              <a:rPr lang="en-US" sz="1200" smtClean="0">
                <a:latin typeface="Garamond" charset="0"/>
              </a:rPr>
              <a:t>2/26/18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30992-E9A5-4043-8A3B-1B14CD775732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0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soln.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 altLang="ja-JP">
              <a:latin typeface="Arial" charset="0"/>
            </a:endParaRPr>
          </a:p>
          <a:p>
            <a:pPr marL="0" indent="0"/>
            <a:endParaRPr lang="en-US">
              <a:latin typeface="Arial" charset="0"/>
            </a:endParaRPr>
          </a:p>
          <a:p>
            <a:pPr marL="0" indent="0"/>
            <a:r>
              <a:rPr lang="en-US">
                <a:latin typeface="Arial" charset="0"/>
              </a:rPr>
              <a:t>Output: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 = 6			</a:t>
            </a:r>
            <a:r>
              <a:rPr lang="en-US" i="1">
                <a:latin typeface="Arial" charset="0"/>
                <a:cs typeface="Courier New" charset="0"/>
              </a:rPr>
              <a:t>(n pre-incremented)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Now, n = 6		</a:t>
            </a:r>
            <a:r>
              <a:rPr lang="en-US" i="1">
                <a:latin typeface="Arial" charset="0"/>
                <a:cs typeface="Courier New" charset="0"/>
              </a:rPr>
              <a:t>(n post-incremented)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Finally, n = 7	</a:t>
            </a:r>
            <a:r>
              <a:rPr lang="en-US" i="1">
                <a:latin typeface="Arial" charset="0"/>
                <a:cs typeface="Courier New" charset="0"/>
              </a:rPr>
              <a:t>(Shows effect of n++)</a:t>
            </a:r>
            <a:endParaRPr lang="en-US" b="1" i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B8BD7F-B7B2-DD41-A436-CE63A22DEA00}" type="datetime1">
              <a:rPr lang="en-US" sz="1200" smtClean="0">
                <a:latin typeface="Garamond" charset="0"/>
              </a:rPr>
              <a:t>2/26/18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4EC5B-A6D5-5A4B-AE06-F0653E4B3459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3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Simple usage of for loop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7" name="Text Box 16"/>
          <p:cNvSpPr txBox="1">
            <a:spLocks noChangeArrowheads="1"/>
          </p:cNvSpPr>
          <p:nvPr/>
        </p:nvSpPr>
        <p:spPr bwMode="auto">
          <a:xfrm>
            <a:off x="4572000" y="1219200"/>
            <a:ext cx="41148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Output:</a:t>
            </a:r>
          </a:p>
          <a:p>
            <a:pPr eaLnBrk="1" hangingPunct="1"/>
            <a:r>
              <a:rPr lang="en-US" sz="1800">
                <a:latin typeface="Courier New" charset="0"/>
              </a:rPr>
              <a:t>0 1 2 3 4 5 6 7 8 9 10 11</a:t>
            </a:r>
          </a:p>
        </p:txBody>
      </p:sp>
      <p:sp>
        <p:nvSpPr>
          <p:cNvPr id="2662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E0DC45-200F-E347-81B9-609D553B8B28}" type="datetime1">
              <a:rPr lang="en-US" sz="1200" smtClean="0">
                <a:latin typeface="Garamond" charset="0"/>
              </a:rPr>
              <a:t>2/26/18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00A792-2358-644D-A085-10FBCD2AD0CF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9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for loops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0" y="1219200"/>
            <a:ext cx="45720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Equivalent </a:t>
            </a:r>
            <a:r>
              <a:rPr lang="en-US" sz="1800">
                <a:latin typeface="Courier New" charset="0"/>
              </a:rPr>
              <a:t>for</a:t>
            </a:r>
            <a:r>
              <a:rPr lang="en-US" sz="1800"/>
              <a:t> construct</a:t>
            </a:r>
          </a:p>
          <a:p>
            <a:pPr eaLnBrk="1" hangingPunct="1"/>
            <a:r>
              <a:rPr lang="en-US" sz="1800">
                <a:latin typeface="Courier New" charset="0"/>
              </a:rPr>
              <a:t>for (x=0 ; x&lt;12 ; x++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53340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685800" y="1524000"/>
            <a:ext cx="457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1676400" y="18288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6096000" y="1524000"/>
            <a:ext cx="6858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auto">
          <a:xfrm>
            <a:off x="1524000" y="23622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5410200" y="20574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70866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1524000" y="2667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1066800" y="1371600"/>
            <a:ext cx="4991100" cy="177800"/>
          </a:xfrm>
          <a:custGeom>
            <a:avLst/>
            <a:gdLst>
              <a:gd name="T0" fmla="*/ 0 w 3144"/>
              <a:gd name="T1" fmla="*/ 2147483647 h 112"/>
              <a:gd name="T2" fmla="*/ 2147483647 w 3144"/>
              <a:gd name="T3" fmla="*/ 0 h 112"/>
              <a:gd name="T4" fmla="*/ 2147483647 w 3144"/>
              <a:gd name="T5" fmla="*/ 2147483647 h 112"/>
              <a:gd name="T6" fmla="*/ 2147483647 w 314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144"/>
              <a:gd name="T13" fmla="*/ 0 h 112"/>
              <a:gd name="T14" fmla="*/ 3144 w 314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4" h="112">
                <a:moveTo>
                  <a:pt x="0" y="96"/>
                </a:moveTo>
                <a:cubicBezTo>
                  <a:pt x="384" y="48"/>
                  <a:pt x="768" y="0"/>
                  <a:pt x="1248" y="0"/>
                </a:cubicBezTo>
                <a:cubicBezTo>
                  <a:pt x="1728" y="0"/>
                  <a:pt x="2616" y="80"/>
                  <a:pt x="2880" y="96"/>
                </a:cubicBezTo>
                <a:cubicBezTo>
                  <a:pt x="3144" y="112"/>
                  <a:pt x="2988" y="104"/>
                  <a:pt x="2832" y="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Freeform 15"/>
          <p:cNvSpPr>
            <a:spLocks/>
          </p:cNvSpPr>
          <p:nvPr/>
        </p:nvSpPr>
        <p:spPr bwMode="auto">
          <a:xfrm>
            <a:off x="2209800" y="1828800"/>
            <a:ext cx="4038600" cy="330200"/>
          </a:xfrm>
          <a:custGeom>
            <a:avLst/>
            <a:gdLst>
              <a:gd name="T0" fmla="*/ 0 w 2544"/>
              <a:gd name="T1" fmla="*/ 2147483647 h 208"/>
              <a:gd name="T2" fmla="*/ 2147483647 w 2544"/>
              <a:gd name="T3" fmla="*/ 2147483647 h 208"/>
              <a:gd name="T4" fmla="*/ 2147483647 w 2544"/>
              <a:gd name="T5" fmla="*/ 0 h 208"/>
              <a:gd name="T6" fmla="*/ 0 60000 65536"/>
              <a:gd name="T7" fmla="*/ 0 60000 65536"/>
              <a:gd name="T8" fmla="*/ 0 60000 65536"/>
              <a:gd name="T9" fmla="*/ 0 w 2544"/>
              <a:gd name="T10" fmla="*/ 0 h 208"/>
              <a:gd name="T11" fmla="*/ 2544 w 254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208">
                <a:moveTo>
                  <a:pt x="0" y="96"/>
                </a:moveTo>
                <a:cubicBezTo>
                  <a:pt x="484" y="152"/>
                  <a:pt x="968" y="208"/>
                  <a:pt x="1392" y="192"/>
                </a:cubicBezTo>
                <a:cubicBezTo>
                  <a:pt x="1816" y="176"/>
                  <a:pt x="2352" y="32"/>
                  <a:pt x="2544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3886200" y="2209800"/>
            <a:ext cx="1524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Freeform 18"/>
          <p:cNvSpPr>
            <a:spLocks/>
          </p:cNvSpPr>
          <p:nvPr/>
        </p:nvSpPr>
        <p:spPr bwMode="auto">
          <a:xfrm>
            <a:off x="1905000" y="1752600"/>
            <a:ext cx="7073900" cy="2082800"/>
          </a:xfrm>
          <a:custGeom>
            <a:avLst/>
            <a:gdLst>
              <a:gd name="T0" fmla="*/ 0 w 4456"/>
              <a:gd name="T1" fmla="*/ 2147483647 h 1312"/>
              <a:gd name="T2" fmla="*/ 2147483647 w 4456"/>
              <a:gd name="T3" fmla="*/ 2147483647 h 1312"/>
              <a:gd name="T4" fmla="*/ 2147483647 w 4456"/>
              <a:gd name="T5" fmla="*/ 2147483647 h 1312"/>
              <a:gd name="T6" fmla="*/ 2147483647 w 4456"/>
              <a:gd name="T7" fmla="*/ 2147483647 h 1312"/>
              <a:gd name="T8" fmla="*/ 2147483647 w 4456"/>
              <a:gd name="T9" fmla="*/ 0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6"/>
              <a:gd name="T16" fmla="*/ 0 h 1312"/>
              <a:gd name="T17" fmla="*/ 4456 w 4456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6" h="1312">
                <a:moveTo>
                  <a:pt x="0" y="768"/>
                </a:moveTo>
                <a:cubicBezTo>
                  <a:pt x="692" y="976"/>
                  <a:pt x="1384" y="1184"/>
                  <a:pt x="2064" y="1248"/>
                </a:cubicBezTo>
                <a:cubicBezTo>
                  <a:pt x="2744" y="1312"/>
                  <a:pt x="3704" y="1312"/>
                  <a:pt x="4080" y="1152"/>
                </a:cubicBezTo>
                <a:cubicBezTo>
                  <a:pt x="4456" y="992"/>
                  <a:pt x="4400" y="480"/>
                  <a:pt x="4320" y="288"/>
                </a:cubicBezTo>
                <a:cubicBezTo>
                  <a:pt x="4240" y="96"/>
                  <a:pt x="3920" y="48"/>
                  <a:pt x="3600" y="0"/>
                </a:cubicBezTo>
              </a:path>
            </a:pathLst>
          </a:custGeom>
          <a:noFill/>
          <a:ln w="9525" cap="flat" cmpd="sng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457200" y="4419600"/>
            <a:ext cx="7010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Initial value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Test condition</a:t>
            </a:r>
          </a:p>
          <a:p>
            <a:pPr eaLnBrk="1" hangingPunct="1"/>
            <a:r>
              <a:rPr lang="en-US" sz="1800">
                <a:solidFill>
                  <a:srgbClr val="66FF33"/>
                </a:solidFill>
              </a:rPr>
              <a:t>Body of loop (may be 0, 1, or several statements)</a:t>
            </a:r>
          </a:p>
          <a:p>
            <a:pPr eaLnBrk="1" hangingPunct="1"/>
            <a:r>
              <a:rPr lang="en-US" sz="1800">
                <a:solidFill>
                  <a:srgbClr val="00FFFF"/>
                </a:solidFill>
              </a:rPr>
              <a:t>End of loop change</a:t>
            </a:r>
          </a:p>
        </p:txBody>
      </p:sp>
      <p:sp>
        <p:nvSpPr>
          <p:cNvPr id="28689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608CF0-ABBE-1248-9F42-F380BD613EF8}" type="datetime1">
              <a:rPr lang="en-US" sz="1200" smtClean="0">
                <a:latin typeface="Garamond" charset="0"/>
              </a:rPr>
              <a:t>2/26/18</a:t>
            </a:fld>
            <a:endParaRPr lang="en-US" sz="1200">
              <a:latin typeface="Garamond" charset="0"/>
            </a:endParaRPr>
          </a:p>
        </p:txBody>
      </p:sp>
      <p:sp>
        <p:nvSpPr>
          <p:cNvPr id="28690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7821D-A0A5-4247-927A-C2C52DD2D245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42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7851</TotalTime>
  <Words>926</Words>
  <Application>Microsoft Macintosh PowerPoint</Application>
  <PresentationFormat>On-screen Show (4:3)</PresentationFormat>
  <Paragraphs>250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EECE.2160 ECE Application Programming</vt:lpstr>
      <vt:lpstr>Lecture outline</vt:lpstr>
      <vt:lpstr>Justifying for loops</vt:lpstr>
      <vt:lpstr>for loops</vt:lpstr>
      <vt:lpstr>Changing variables</vt:lpstr>
      <vt:lpstr>Pre- vs. post-increment/decrement</vt:lpstr>
      <vt:lpstr>Example soln.</vt:lpstr>
      <vt:lpstr>Simple usage of for loop</vt:lpstr>
      <vt:lpstr>Intro to for loops</vt:lpstr>
      <vt:lpstr>Repetition with for loop</vt:lpstr>
      <vt:lpstr>Repetition with for loop (cont.)</vt:lpstr>
      <vt:lpstr>Example: for loops</vt:lpstr>
      <vt:lpstr>Example solution</vt:lpstr>
      <vt:lpstr>Finishing PE2: overall flow (review)</vt:lpstr>
      <vt:lpstr>Finishing PE2: next steps</vt:lpstr>
      <vt:lpstr>Flow charts: Calculating n!</vt:lpstr>
      <vt:lpstr>Flow charts: Calculating 2n</vt:lpstr>
      <vt:lpstr>Discussion: Factorial/2n</vt:lpstr>
      <vt:lpstr>Code: factorial</vt:lpstr>
      <vt:lpstr>Code: 2n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1637</cp:revision>
  <dcterms:created xsi:type="dcterms:W3CDTF">2006-04-03T05:03:01Z</dcterms:created>
  <dcterms:modified xsi:type="dcterms:W3CDTF">2018-02-26T11:28:43Z</dcterms:modified>
</cp:coreProperties>
</file>