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3"/>
  </p:notesMasterIdLst>
  <p:handoutMasterIdLst>
    <p:handoutMasterId r:id="rId34"/>
  </p:handoutMasterIdLst>
  <p:sldIdLst>
    <p:sldId id="256" r:id="rId2"/>
    <p:sldId id="422" r:id="rId3"/>
    <p:sldId id="586" r:id="rId4"/>
    <p:sldId id="568" r:id="rId5"/>
    <p:sldId id="569" r:id="rId6"/>
    <p:sldId id="570" r:id="rId7"/>
    <p:sldId id="571" r:id="rId8"/>
    <p:sldId id="572" r:id="rId9"/>
    <p:sldId id="573" r:id="rId10"/>
    <p:sldId id="574" r:id="rId11"/>
    <p:sldId id="575" r:id="rId12"/>
    <p:sldId id="576" r:id="rId13"/>
    <p:sldId id="577" r:id="rId14"/>
    <p:sldId id="578" r:id="rId15"/>
    <p:sldId id="556" r:id="rId16"/>
    <p:sldId id="557" r:id="rId17"/>
    <p:sldId id="558" r:id="rId18"/>
    <p:sldId id="559" r:id="rId19"/>
    <p:sldId id="560" r:id="rId20"/>
    <p:sldId id="561" r:id="rId21"/>
    <p:sldId id="562" r:id="rId22"/>
    <p:sldId id="563" r:id="rId23"/>
    <p:sldId id="564" r:id="rId24"/>
    <p:sldId id="579" r:id="rId25"/>
    <p:sldId id="580" r:id="rId26"/>
    <p:sldId id="581" r:id="rId27"/>
    <p:sldId id="582" r:id="rId28"/>
    <p:sldId id="583" r:id="rId29"/>
    <p:sldId id="584" r:id="rId30"/>
    <p:sldId id="585" r:id="rId31"/>
    <p:sldId id="447" r:id="rId3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17E20C-83E9-48D6-87F1-0864347D9DC5}" v="8" dt="2019-02-22T16:27:43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 varScale="1">
        <p:scale>
          <a:sx n="96" d="100"/>
          <a:sy n="96" d="100"/>
        </p:scale>
        <p:origin x="58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BB678600-F45F-4723-846E-ACFE20F31261}"/>
    <pc:docChg chg="custSel addSld delSld modSld">
      <pc:chgData name="Geiger, Michael J" userId="13cae92b-b37c-450b-a449-82fcae19569d" providerId="ADAL" clId="{BB678600-F45F-4723-846E-ACFE20F31261}" dt="2019-02-22T16:27:35.733" v="400" actId="20577"/>
      <pc:docMkLst>
        <pc:docMk/>
      </pc:docMkLst>
      <pc:sldChg chg="modSp">
        <pc:chgData name="Geiger, Michael J" userId="13cae92b-b37c-450b-a449-82fcae19569d" providerId="ADAL" clId="{BB678600-F45F-4723-846E-ACFE20F31261}" dt="2019-02-22T16:27:01.217" v="369" actId="20577"/>
        <pc:sldMkLst>
          <pc:docMk/>
          <pc:sldMk cId="0" sldId="422"/>
        </pc:sldMkLst>
        <pc:spChg chg="mod">
          <ac:chgData name="Geiger, Michael J" userId="13cae92b-b37c-450b-a449-82fcae19569d" providerId="ADAL" clId="{BB678600-F45F-4723-846E-ACFE20F31261}" dt="2019-02-22T16:27:01.217" v="369" actId="20577"/>
          <ac:spMkLst>
            <pc:docMk/>
            <pc:sldMk cId="0" sldId="422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BB678600-F45F-4723-846E-ACFE20F31261}" dt="2019-02-22T16:27:35.733" v="400" actId="20577"/>
        <pc:sldMkLst>
          <pc:docMk/>
          <pc:sldMk cId="0" sldId="447"/>
        </pc:sldMkLst>
        <pc:spChg chg="mod">
          <ac:chgData name="Geiger, Michael J" userId="13cae92b-b37c-450b-a449-82fcae19569d" providerId="ADAL" clId="{BB678600-F45F-4723-846E-ACFE20F31261}" dt="2019-02-22T16:27:35.733" v="400" actId="20577"/>
          <ac:spMkLst>
            <pc:docMk/>
            <pc:sldMk cId="0" sldId="447"/>
            <ac:spMk id="20483" creationId="{00000000-0000-0000-0000-000000000000}"/>
          </ac:spMkLst>
        </pc:spChg>
      </pc:sldChg>
      <pc:sldChg chg="modSp add">
        <pc:chgData name="Geiger, Michael J" userId="13cae92b-b37c-450b-a449-82fcae19569d" providerId="ADAL" clId="{BB678600-F45F-4723-846E-ACFE20F31261}" dt="2019-02-22T16:26:19.961" v="328" actId="20577"/>
        <pc:sldMkLst>
          <pc:docMk/>
          <pc:sldMk cId="0" sldId="556"/>
        </pc:sldMkLst>
        <pc:spChg chg="mod">
          <ac:chgData name="Geiger, Michael J" userId="13cae92b-b37c-450b-a449-82fcae19569d" providerId="ADAL" clId="{BB678600-F45F-4723-846E-ACFE20F31261}" dt="2019-02-22T16:04:31.317" v="309" actId="20577"/>
          <ac:spMkLst>
            <pc:docMk/>
            <pc:sldMk cId="0" sldId="556"/>
            <ac:spMk id="6146" creationId="{00000000-0000-0000-0000-000000000000}"/>
          </ac:spMkLst>
        </pc:spChg>
        <pc:spChg chg="mod">
          <ac:chgData name="Geiger, Michael J" userId="13cae92b-b37c-450b-a449-82fcae19569d" providerId="ADAL" clId="{BB678600-F45F-4723-846E-ACFE20F31261}" dt="2019-02-22T16:26:19.961" v="328" actId="20577"/>
          <ac:spMkLst>
            <pc:docMk/>
            <pc:sldMk cId="0" sldId="556"/>
            <ac:spMk id="6147" creationId="{00000000-0000-0000-0000-000000000000}"/>
          </ac:spMkLst>
        </pc:spChg>
      </pc:sldChg>
      <pc:sldChg chg="add">
        <pc:chgData name="Geiger, Michael J" userId="13cae92b-b37c-450b-a449-82fcae19569d" providerId="ADAL" clId="{BB678600-F45F-4723-846E-ACFE20F31261}" dt="2019-02-22T16:04:24.410" v="303"/>
        <pc:sldMkLst>
          <pc:docMk/>
          <pc:sldMk cId="0" sldId="557"/>
        </pc:sldMkLst>
      </pc:sldChg>
      <pc:sldChg chg="add">
        <pc:chgData name="Geiger, Michael J" userId="13cae92b-b37c-450b-a449-82fcae19569d" providerId="ADAL" clId="{BB678600-F45F-4723-846E-ACFE20F31261}" dt="2019-02-22T16:04:24.410" v="303"/>
        <pc:sldMkLst>
          <pc:docMk/>
          <pc:sldMk cId="0" sldId="558"/>
        </pc:sldMkLst>
      </pc:sldChg>
      <pc:sldChg chg="add">
        <pc:chgData name="Geiger, Michael J" userId="13cae92b-b37c-450b-a449-82fcae19569d" providerId="ADAL" clId="{BB678600-F45F-4723-846E-ACFE20F31261}" dt="2019-02-22T16:04:24.410" v="303"/>
        <pc:sldMkLst>
          <pc:docMk/>
          <pc:sldMk cId="0" sldId="559"/>
        </pc:sldMkLst>
      </pc:sldChg>
      <pc:sldChg chg="add">
        <pc:chgData name="Geiger, Michael J" userId="13cae92b-b37c-450b-a449-82fcae19569d" providerId="ADAL" clId="{BB678600-F45F-4723-846E-ACFE20F31261}" dt="2019-02-22T16:04:24.410" v="303"/>
        <pc:sldMkLst>
          <pc:docMk/>
          <pc:sldMk cId="3723525651" sldId="560"/>
        </pc:sldMkLst>
      </pc:sldChg>
      <pc:sldChg chg="add">
        <pc:chgData name="Geiger, Michael J" userId="13cae92b-b37c-450b-a449-82fcae19569d" providerId="ADAL" clId="{BB678600-F45F-4723-846E-ACFE20F31261}" dt="2019-02-22T16:04:24.410" v="303"/>
        <pc:sldMkLst>
          <pc:docMk/>
          <pc:sldMk cId="1164420771" sldId="561"/>
        </pc:sldMkLst>
      </pc:sldChg>
      <pc:sldChg chg="add">
        <pc:chgData name="Geiger, Michael J" userId="13cae92b-b37c-450b-a449-82fcae19569d" providerId="ADAL" clId="{BB678600-F45F-4723-846E-ACFE20F31261}" dt="2019-02-22T16:04:24.410" v="303"/>
        <pc:sldMkLst>
          <pc:docMk/>
          <pc:sldMk cId="3213313064" sldId="562"/>
        </pc:sldMkLst>
      </pc:sldChg>
      <pc:sldChg chg="add">
        <pc:chgData name="Geiger, Michael J" userId="13cae92b-b37c-450b-a449-82fcae19569d" providerId="ADAL" clId="{BB678600-F45F-4723-846E-ACFE20F31261}" dt="2019-02-22T16:04:24.410" v="303"/>
        <pc:sldMkLst>
          <pc:docMk/>
          <pc:sldMk cId="3973867783" sldId="563"/>
        </pc:sldMkLst>
      </pc:sldChg>
      <pc:sldChg chg="add">
        <pc:chgData name="Geiger, Michael J" userId="13cae92b-b37c-450b-a449-82fcae19569d" providerId="ADAL" clId="{BB678600-F45F-4723-846E-ACFE20F31261}" dt="2019-02-22T16:04:24.410" v="303"/>
        <pc:sldMkLst>
          <pc:docMk/>
          <pc:sldMk cId="2032864497" sldId="564"/>
        </pc:sldMkLst>
      </pc:sldChg>
      <pc:sldChg chg="add del">
        <pc:chgData name="Geiger, Michael J" userId="13cae92b-b37c-450b-a449-82fcae19569d" providerId="ADAL" clId="{BB678600-F45F-4723-846E-ACFE20F31261}" dt="2019-02-22T16:26:11.379" v="326" actId="2696"/>
        <pc:sldMkLst>
          <pc:docMk/>
          <pc:sldMk cId="2217781903" sldId="567"/>
        </pc:sldMkLst>
      </pc:sldChg>
      <pc:sldChg chg="modSp add">
        <pc:chgData name="Geiger, Michael J" userId="13cae92b-b37c-450b-a449-82fcae19569d" providerId="ADAL" clId="{BB678600-F45F-4723-846E-ACFE20F31261}" dt="2019-02-22T16:04:02.405" v="302" actId="20577"/>
        <pc:sldMkLst>
          <pc:docMk/>
          <pc:sldMk cId="417899496" sldId="586"/>
        </pc:sldMkLst>
        <pc:spChg chg="mod">
          <ac:chgData name="Geiger, Michael J" userId="13cae92b-b37c-450b-a449-82fcae19569d" providerId="ADAL" clId="{BB678600-F45F-4723-846E-ACFE20F31261}" dt="2019-02-22T16:02:43.708" v="65" actId="20577"/>
          <ac:spMkLst>
            <pc:docMk/>
            <pc:sldMk cId="417899496" sldId="586"/>
            <ac:spMk id="2" creationId="{81A7E46E-05A0-4CD8-88A0-D0AA1D874C17}"/>
          </ac:spMkLst>
        </pc:spChg>
        <pc:spChg chg="mod">
          <ac:chgData name="Geiger, Michael J" userId="13cae92b-b37c-450b-a449-82fcae19569d" providerId="ADAL" clId="{BB678600-F45F-4723-846E-ACFE20F31261}" dt="2019-02-22T16:04:02.405" v="302" actId="20577"/>
          <ac:spMkLst>
            <pc:docMk/>
            <pc:sldMk cId="417899496" sldId="586"/>
            <ac:spMk id="3" creationId="{61858868-59A0-4C1B-AF1F-A28CB0E21480}"/>
          </ac:spMkLst>
        </pc:spChg>
      </pc:sldChg>
      <pc:sldChg chg="add del">
        <pc:chgData name="Geiger, Michael J" userId="13cae92b-b37c-450b-a449-82fcae19569d" providerId="ADAL" clId="{BB678600-F45F-4723-846E-ACFE20F31261}" dt="2019-02-22T16:26:24.219" v="329" actId="2696"/>
        <pc:sldMkLst>
          <pc:docMk/>
          <pc:sldMk cId="3817039099" sldId="587"/>
        </pc:sldMkLst>
      </pc:sldChg>
    </pc:docChg>
  </pc:docChgLst>
  <pc:docChgLst>
    <pc:chgData name="Geiger, Michael J" userId="13cae92b-b37c-450b-a449-82fcae19569d" providerId="ADAL" clId="{0E17E20C-83E9-48D6-87F1-0864347D9DC5}"/>
    <pc:docChg chg="modSld">
      <pc:chgData name="Geiger, Michael J" userId="13cae92b-b37c-450b-a449-82fcae19569d" providerId="ADAL" clId="{0E17E20C-83E9-48D6-87F1-0864347D9DC5}" dt="2019-02-22T16:34:20.462" v="28" actId="5793"/>
      <pc:docMkLst>
        <pc:docMk/>
      </pc:docMkLst>
      <pc:sldChg chg="modSp">
        <pc:chgData name="Geiger, Michael J" userId="13cae92b-b37c-450b-a449-82fcae19569d" providerId="ADAL" clId="{0E17E20C-83E9-48D6-87F1-0864347D9DC5}" dt="2019-02-22T16:34:14.178" v="24" actId="20577"/>
        <pc:sldMkLst>
          <pc:docMk/>
          <pc:sldMk cId="0" sldId="256"/>
        </pc:sldMkLst>
        <pc:spChg chg="mod">
          <ac:chgData name="Geiger, Michael J" userId="13cae92b-b37c-450b-a449-82fcae19569d" providerId="ADAL" clId="{0E17E20C-83E9-48D6-87F1-0864347D9DC5}" dt="2019-02-22T16:34:14.178" v="24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0E17E20C-83E9-48D6-87F1-0864347D9DC5}" dt="2019-02-22T16:34:20.462" v="28" actId="5793"/>
        <pc:sldMkLst>
          <pc:docMk/>
          <pc:sldMk cId="417899496" sldId="586"/>
        </pc:sldMkLst>
        <pc:spChg chg="mod">
          <ac:chgData name="Geiger, Michael J" userId="13cae92b-b37c-450b-a449-82fcae19569d" providerId="ADAL" clId="{0E17E20C-83E9-48D6-87F1-0864347D9DC5}" dt="2019-02-22T16:34:20.462" v="28" actId="5793"/>
          <ac:spMkLst>
            <pc:docMk/>
            <pc:sldMk cId="417899496" sldId="586"/>
            <ac:spMk id="3" creationId="{61858868-59A0-4C1B-AF1F-A28CB0E2148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2D1C24-7BE2-3F4A-AAB3-913B6DE6A9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7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64C898-3C8E-3F42-966A-18B8983D09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3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492F298-AF95-6644-AA97-3173237643C3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67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ECE 160 - Intro to Computer Engineering I</a:t>
            </a:r>
          </a:p>
        </p:txBody>
      </p:sp>
      <p:sp>
        <p:nvSpPr>
          <p:cNvPr id="27650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03/07/2005</a:t>
            </a:r>
          </a:p>
        </p:txBody>
      </p:sp>
      <p:sp>
        <p:nvSpPr>
          <p:cNvPr id="27651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(c) 2005, P. H. Viall</a:t>
            </a:r>
          </a:p>
        </p:txBody>
      </p:sp>
      <p:sp>
        <p:nvSpPr>
          <p:cNvPr id="2765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2A5286-4DBA-B34A-8AB2-FDE76D82DA23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20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1CDF956-058C-CF42-9DD3-596AFE35FDAA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9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CF9C93-2DAE-4A66-81DB-6CA5777387F4}" type="datetime1">
              <a:rPr lang="en-US" smtClean="0"/>
              <a:t>2/22/2019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BC7AA-0CB8-7944-82FD-214704095D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9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442D09-5441-4E8D-8534-CC253DF41979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46464-4382-694F-92B0-E5A1F6F960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6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8CA625-3DE3-44BC-9C93-14B1E1926B25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2349D-4946-1D43-9862-3F654FA6CA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5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23397F-7D31-4892-AC39-7C3ADF9CA7C8}" type="datetime1">
              <a:rPr lang="en-US" smtClean="0"/>
              <a:t>2/22/2019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69D61-A3CB-3648-BFF3-166572ACB4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1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9504CC-298E-4C02-A875-6015B3D82509}" type="datetime1">
              <a:rPr lang="en-US" smtClean="0"/>
              <a:t>2/22/2019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D84A72-1C75-E84A-A54C-21F5E92441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1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6F1D1A-6641-47D0-8BEE-C9E56545A264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D8485-0AEA-2548-9719-DB0252F301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8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2A2110-52B3-4546-86A1-8497DB0917C3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E0BC1-F1AB-3B4A-B542-B4D4A37F2F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C8BB6D-EBD3-4739-AE1B-43E32A22BB2F}" type="datetime1">
              <a:rPr lang="en-US" smtClean="0"/>
              <a:t>2/22/2019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24B90-D33B-A449-9029-B10DD2AA96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6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308D6-BC89-404A-8CFE-F486E9B1D2AD}" type="datetime1">
              <a:rPr lang="en-US" smtClean="0"/>
              <a:t>2/22/2019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CAAFB-8A45-814A-A773-90C0DDC79B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2CB85-2984-4DF6-A564-497FD5F0FB8D}" type="datetime1">
              <a:rPr lang="en-US" smtClean="0"/>
              <a:t>2/22/2019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2B032-9049-DE48-89BD-F00E1AC61B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4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F9379C-360C-494A-A447-EE53BFFD7AF8}" type="datetime1">
              <a:rPr lang="en-US" smtClean="0"/>
              <a:t>2/22/2019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7357D-014C-464F-9663-1E6FADCE7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2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6B0B7D-407E-4AA4-AE94-30CA63EFB8FB}" type="datetime1">
              <a:rPr lang="en-US" smtClean="0"/>
              <a:t>2/22/2019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64F80-A65F-9043-8CA5-E8F70547EB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5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C3F65C-F563-40A7-952D-782442D8E8BC}" type="datetime1">
              <a:rPr lang="en-US" smtClean="0"/>
              <a:t>2/22/2019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CE9544-B30E-8945-8328-71312E476F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3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EF17E154-7A8F-4B88-A5EF-3E33A1422B9C}" type="datetime1">
              <a:rPr lang="en-US" smtClean="0"/>
              <a:t>2/22/2019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213F981-247D-2141-AC23-BE20A71FD6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3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  <p:sldLayoutId id="2147484531" r:id="rId12"/>
    <p:sldLayoutId id="214748453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 &amp; Dr. Lin Li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13: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For loops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Intro to for loops</a:t>
            </a:r>
          </a:p>
        </p:txBody>
      </p:sp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3962400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Common sequence of code:</a:t>
            </a:r>
          </a:p>
          <a:p>
            <a:pPr eaLnBrk="1" hangingPunct="1"/>
            <a:r>
              <a:rPr lang="en-US" sz="1800">
                <a:latin typeface="Courier New" charset="0"/>
              </a:rPr>
              <a:t>x=0;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(x&lt;12)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x++;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4572000" y="1219200"/>
            <a:ext cx="45720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Equivalent </a:t>
            </a:r>
            <a:r>
              <a:rPr lang="en-US" sz="1800">
                <a:latin typeface="Courier New" charset="0"/>
              </a:rPr>
              <a:t>for</a:t>
            </a:r>
            <a:r>
              <a:rPr lang="en-US" sz="1800"/>
              <a:t> construct</a:t>
            </a:r>
          </a:p>
          <a:p>
            <a:pPr eaLnBrk="1" hangingPunct="1"/>
            <a:r>
              <a:rPr lang="en-US" sz="1800">
                <a:latin typeface="Courier New" charset="0"/>
              </a:rPr>
              <a:t>for (x=0 ; x&lt;12 ; x++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8676" name="AutoShape 5"/>
          <p:cNvSpPr>
            <a:spLocks noChangeArrowheads="1"/>
          </p:cNvSpPr>
          <p:nvPr/>
        </p:nvSpPr>
        <p:spPr bwMode="auto">
          <a:xfrm>
            <a:off x="5334000" y="1524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AutoShape 6"/>
          <p:cNvSpPr>
            <a:spLocks noChangeArrowheads="1"/>
          </p:cNvSpPr>
          <p:nvPr/>
        </p:nvSpPr>
        <p:spPr bwMode="auto">
          <a:xfrm>
            <a:off x="685800" y="1524000"/>
            <a:ext cx="457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AutoShape 7"/>
          <p:cNvSpPr>
            <a:spLocks noChangeArrowheads="1"/>
          </p:cNvSpPr>
          <p:nvPr/>
        </p:nvSpPr>
        <p:spPr bwMode="auto">
          <a:xfrm>
            <a:off x="1676400" y="18288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auto">
          <a:xfrm>
            <a:off x="6096000" y="1524000"/>
            <a:ext cx="6858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AutoShape 9"/>
          <p:cNvSpPr>
            <a:spLocks noChangeArrowheads="1"/>
          </p:cNvSpPr>
          <p:nvPr/>
        </p:nvSpPr>
        <p:spPr bwMode="auto">
          <a:xfrm>
            <a:off x="1524000" y="2362200"/>
            <a:ext cx="2362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AutoShape 10"/>
          <p:cNvSpPr>
            <a:spLocks noChangeArrowheads="1"/>
          </p:cNvSpPr>
          <p:nvPr/>
        </p:nvSpPr>
        <p:spPr bwMode="auto">
          <a:xfrm>
            <a:off x="5410200" y="2057400"/>
            <a:ext cx="2362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AutoShape 11"/>
          <p:cNvSpPr>
            <a:spLocks noChangeArrowheads="1"/>
          </p:cNvSpPr>
          <p:nvPr/>
        </p:nvSpPr>
        <p:spPr bwMode="auto">
          <a:xfrm>
            <a:off x="7086600" y="1524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AutoShape 12"/>
          <p:cNvSpPr>
            <a:spLocks noChangeArrowheads="1"/>
          </p:cNvSpPr>
          <p:nvPr/>
        </p:nvSpPr>
        <p:spPr bwMode="auto">
          <a:xfrm>
            <a:off x="1524000" y="2667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Freeform 13"/>
          <p:cNvSpPr>
            <a:spLocks/>
          </p:cNvSpPr>
          <p:nvPr/>
        </p:nvSpPr>
        <p:spPr bwMode="auto">
          <a:xfrm>
            <a:off x="1066800" y="1371600"/>
            <a:ext cx="4991100" cy="177800"/>
          </a:xfrm>
          <a:custGeom>
            <a:avLst/>
            <a:gdLst>
              <a:gd name="T0" fmla="*/ 0 w 3144"/>
              <a:gd name="T1" fmla="*/ 2147483647 h 112"/>
              <a:gd name="T2" fmla="*/ 2147483647 w 3144"/>
              <a:gd name="T3" fmla="*/ 0 h 112"/>
              <a:gd name="T4" fmla="*/ 2147483647 w 3144"/>
              <a:gd name="T5" fmla="*/ 2147483647 h 112"/>
              <a:gd name="T6" fmla="*/ 2147483647 w 314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144"/>
              <a:gd name="T13" fmla="*/ 0 h 112"/>
              <a:gd name="T14" fmla="*/ 3144 w 314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44" h="112">
                <a:moveTo>
                  <a:pt x="0" y="96"/>
                </a:moveTo>
                <a:cubicBezTo>
                  <a:pt x="384" y="48"/>
                  <a:pt x="768" y="0"/>
                  <a:pt x="1248" y="0"/>
                </a:cubicBezTo>
                <a:cubicBezTo>
                  <a:pt x="1728" y="0"/>
                  <a:pt x="2616" y="80"/>
                  <a:pt x="2880" y="96"/>
                </a:cubicBezTo>
                <a:cubicBezTo>
                  <a:pt x="3144" y="112"/>
                  <a:pt x="2988" y="104"/>
                  <a:pt x="2832" y="9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Freeform 15"/>
          <p:cNvSpPr>
            <a:spLocks/>
          </p:cNvSpPr>
          <p:nvPr/>
        </p:nvSpPr>
        <p:spPr bwMode="auto">
          <a:xfrm>
            <a:off x="2209800" y="1828800"/>
            <a:ext cx="4038600" cy="330200"/>
          </a:xfrm>
          <a:custGeom>
            <a:avLst/>
            <a:gdLst>
              <a:gd name="T0" fmla="*/ 0 w 2544"/>
              <a:gd name="T1" fmla="*/ 2147483647 h 208"/>
              <a:gd name="T2" fmla="*/ 2147483647 w 2544"/>
              <a:gd name="T3" fmla="*/ 2147483647 h 208"/>
              <a:gd name="T4" fmla="*/ 2147483647 w 2544"/>
              <a:gd name="T5" fmla="*/ 0 h 208"/>
              <a:gd name="T6" fmla="*/ 0 60000 65536"/>
              <a:gd name="T7" fmla="*/ 0 60000 65536"/>
              <a:gd name="T8" fmla="*/ 0 60000 65536"/>
              <a:gd name="T9" fmla="*/ 0 w 2544"/>
              <a:gd name="T10" fmla="*/ 0 h 208"/>
              <a:gd name="T11" fmla="*/ 2544 w 2544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4" h="208">
                <a:moveTo>
                  <a:pt x="0" y="96"/>
                </a:moveTo>
                <a:cubicBezTo>
                  <a:pt x="484" y="152"/>
                  <a:pt x="968" y="208"/>
                  <a:pt x="1392" y="192"/>
                </a:cubicBezTo>
                <a:cubicBezTo>
                  <a:pt x="1816" y="176"/>
                  <a:pt x="2352" y="32"/>
                  <a:pt x="2544" y="0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6"/>
          <p:cNvSpPr>
            <a:spLocks noChangeShapeType="1"/>
          </p:cNvSpPr>
          <p:nvPr/>
        </p:nvSpPr>
        <p:spPr bwMode="auto">
          <a:xfrm flipV="1">
            <a:off x="3886200" y="2209800"/>
            <a:ext cx="1524000" cy="3810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Freeform 18"/>
          <p:cNvSpPr>
            <a:spLocks/>
          </p:cNvSpPr>
          <p:nvPr/>
        </p:nvSpPr>
        <p:spPr bwMode="auto">
          <a:xfrm>
            <a:off x="1905000" y="1752600"/>
            <a:ext cx="7073900" cy="2082800"/>
          </a:xfrm>
          <a:custGeom>
            <a:avLst/>
            <a:gdLst>
              <a:gd name="T0" fmla="*/ 0 w 4456"/>
              <a:gd name="T1" fmla="*/ 2147483647 h 1312"/>
              <a:gd name="T2" fmla="*/ 2147483647 w 4456"/>
              <a:gd name="T3" fmla="*/ 2147483647 h 1312"/>
              <a:gd name="T4" fmla="*/ 2147483647 w 4456"/>
              <a:gd name="T5" fmla="*/ 2147483647 h 1312"/>
              <a:gd name="T6" fmla="*/ 2147483647 w 4456"/>
              <a:gd name="T7" fmla="*/ 2147483647 h 1312"/>
              <a:gd name="T8" fmla="*/ 2147483647 w 4456"/>
              <a:gd name="T9" fmla="*/ 0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56"/>
              <a:gd name="T16" fmla="*/ 0 h 1312"/>
              <a:gd name="T17" fmla="*/ 4456 w 4456"/>
              <a:gd name="T18" fmla="*/ 1312 h 1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56" h="1312">
                <a:moveTo>
                  <a:pt x="0" y="768"/>
                </a:moveTo>
                <a:cubicBezTo>
                  <a:pt x="692" y="976"/>
                  <a:pt x="1384" y="1184"/>
                  <a:pt x="2064" y="1248"/>
                </a:cubicBezTo>
                <a:cubicBezTo>
                  <a:pt x="2744" y="1312"/>
                  <a:pt x="3704" y="1312"/>
                  <a:pt x="4080" y="1152"/>
                </a:cubicBezTo>
                <a:cubicBezTo>
                  <a:pt x="4456" y="992"/>
                  <a:pt x="4400" y="480"/>
                  <a:pt x="4320" y="288"/>
                </a:cubicBezTo>
                <a:cubicBezTo>
                  <a:pt x="4240" y="96"/>
                  <a:pt x="3920" y="48"/>
                  <a:pt x="3600" y="0"/>
                </a:cubicBezTo>
              </a:path>
            </a:pathLst>
          </a:custGeom>
          <a:noFill/>
          <a:ln w="9525" cap="flat" cmpd="sng">
            <a:solidFill>
              <a:srgbClr val="00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9"/>
          <p:cNvSpPr txBox="1">
            <a:spLocks noChangeArrowheads="1"/>
          </p:cNvSpPr>
          <p:nvPr/>
        </p:nvSpPr>
        <p:spPr bwMode="auto">
          <a:xfrm>
            <a:off x="457200" y="4419600"/>
            <a:ext cx="70104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3300"/>
                </a:solidFill>
              </a:rPr>
              <a:t>Initial value</a:t>
            </a:r>
          </a:p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Test condition</a:t>
            </a:r>
          </a:p>
          <a:p>
            <a:pPr eaLnBrk="1" hangingPunct="1"/>
            <a:r>
              <a:rPr lang="en-US" sz="1800">
                <a:solidFill>
                  <a:srgbClr val="66FF33"/>
                </a:solidFill>
              </a:rPr>
              <a:t>Body of loop (may be 0, 1, or several statements)</a:t>
            </a:r>
          </a:p>
          <a:p>
            <a:pPr eaLnBrk="1" hangingPunct="1"/>
            <a:r>
              <a:rPr lang="en-US" sz="1800">
                <a:solidFill>
                  <a:srgbClr val="00FFFF"/>
                </a:solidFill>
              </a:rPr>
              <a:t>End of loop change</a:t>
            </a:r>
          </a:p>
        </p:txBody>
      </p:sp>
      <p:sp>
        <p:nvSpPr>
          <p:cNvPr id="28689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2C3D43D-B0E1-478E-A7E8-794032BB27EA}" type="datetime1">
              <a:rPr lang="en-US" sz="1200" smtClean="0">
                <a:latin typeface="Garamond" charset="0"/>
              </a:rPr>
              <a:t>2/22/2019</a:t>
            </a:fld>
            <a:endParaRPr lang="en-US" sz="1200">
              <a:latin typeface="Garamond" charset="0"/>
            </a:endParaRPr>
          </a:p>
        </p:txBody>
      </p:sp>
      <p:sp>
        <p:nvSpPr>
          <p:cNvPr id="28690" name="Slide Number Placeholder 1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77821D-A0A5-4247-927A-C2C52DD2D245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</p:spTree>
    <p:extLst>
      <p:ext uri="{BB962C8B-B14F-4D97-AF65-F5344CB8AC3E}">
        <p14:creationId xmlns:p14="http://schemas.microsoft.com/office/powerpoint/2010/main" val="3442427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for </a:t>
            </a:r>
            <a:r>
              <a:rPr lang="en-US">
                <a:latin typeface="Garamond" charset="0"/>
              </a:rPr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Rewriting squares program with loop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;	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;	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i^2\n");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to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10;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++) {	// Loop until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&gt;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2F7C59-75F1-457E-8783-EE4EF78122EF}" type="datetime1">
              <a:rPr lang="en-US" sz="1200" smtClean="0">
                <a:latin typeface="Garamond" charset="0"/>
              </a:rPr>
              <a:t>2/22/2019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8BE1CE4-361D-2F4F-BCAA-A9DDF7B53524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127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for </a:t>
            </a:r>
            <a:r>
              <a:rPr lang="en-US">
                <a:latin typeface="Garamond" charset="0"/>
              </a:rPr>
              <a:t>loop (cont.)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400">
                <a:latin typeface="Arial" charset="0"/>
                <a:cs typeface="Courier New" charset="0"/>
              </a:rPr>
              <a:t>Generalizing program: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i;			// Number to square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iSquared;			// Square of the number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iStart;			// Initial value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iStop;			// Last value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iStep;			// Increment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printf(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Enter start, stop, and increment: 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scanf(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%d %d %d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&amp;iStart, &amp;iStop, &amp;iStep);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printf(" i       i^2\n");	// Column headings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// Compute and display the squares of numbers iStart to iStop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//   with increment iStep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for (i = iStart; i &lt;= iStop; i += iStep) {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1400">
                <a:latin typeface="Courier New" charset="0"/>
                <a:cs typeface="Courier New" charset="0"/>
              </a:rPr>
              <a:t>	iSquared = i * i;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printf("%2d%10d\n", i, iSquared);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1BEB69-0692-4FC5-A8D3-465C14CCB562}" type="datetime1">
              <a:rPr lang="en-US" sz="1200" smtClean="0">
                <a:latin typeface="Garamond" charset="0"/>
              </a:rPr>
              <a:t>2/22/2019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921714-C0C2-6E4D-8F3E-056562378131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951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for loops</a:t>
            </a:r>
          </a:p>
        </p:txBody>
      </p:sp>
      <p:sp>
        <p:nvSpPr>
          <p:cNvPr id="31746" name="Content Placeholder 9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7200"/>
          </a:xfrm>
        </p:spPr>
        <p:txBody>
          <a:bodyPr/>
          <a:lstStyle/>
          <a:p>
            <a:r>
              <a:rPr lang="en-US">
                <a:latin typeface="Arial" charset="0"/>
              </a:rPr>
              <a:t>What does each of the following print?</a:t>
            </a:r>
          </a:p>
        </p:txBody>
      </p:sp>
      <p:sp>
        <p:nvSpPr>
          <p:cNvPr id="3174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A4B16C-B528-442A-9B63-3942807D93D3}" type="datetime1">
              <a:rPr lang="en-US" sz="1200" smtClean="0">
                <a:latin typeface="Garamond" charset="0"/>
              </a:rPr>
              <a:t>2/22/2019</a:t>
            </a:fld>
            <a:endParaRPr lang="en-US" sz="1200">
              <a:latin typeface="Garamond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3174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FBF149-D5E5-1F46-B480-8A57657A28CE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31750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41148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i&lt;40; i+=8)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381000" y="4343400"/>
            <a:ext cx="4191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(i=-5; i&lt;-10; i--)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2" name="Text Box 5"/>
          <p:cNvSpPr txBox="1">
            <a:spLocks noChangeArrowheads="1"/>
          </p:cNvSpPr>
          <p:nvPr/>
        </p:nvSpPr>
        <p:spPr bwMode="auto">
          <a:xfrm>
            <a:off x="4572000" y="1524000"/>
            <a:ext cx="4343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(i=10; i&lt;=100; i=i+10)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if (i%20)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3" name="Text Box 6"/>
          <p:cNvSpPr txBox="1">
            <a:spLocks noChangeArrowheads="1"/>
          </p:cNvSpPr>
          <p:nvPr/>
        </p:nvSpPr>
        <p:spPr bwMode="auto">
          <a:xfrm>
            <a:off x="4876800" y="4267200"/>
            <a:ext cx="396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i&lt;10; i+=i%2)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i++);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0665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2770" name="Content Placeholder 9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7200"/>
          </a:xfrm>
        </p:spPr>
        <p:txBody>
          <a:bodyPr/>
          <a:lstStyle/>
          <a:p>
            <a:r>
              <a:rPr lang="en-US">
                <a:latin typeface="Arial" charset="0"/>
              </a:rPr>
              <a:t>What does each of the following print?</a:t>
            </a:r>
          </a:p>
        </p:txBody>
      </p:sp>
      <p:sp>
        <p:nvSpPr>
          <p:cNvPr id="32771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2B17B63-65E5-4036-B6BC-8ABD30F06384}" type="datetime1">
              <a:rPr lang="en-US" sz="1200" smtClean="0">
                <a:latin typeface="Garamond" charset="0"/>
              </a:rPr>
              <a:t>2/22/2019</a:t>
            </a:fld>
            <a:endParaRPr lang="en-US" sz="1200">
              <a:latin typeface="Garamond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3277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3D62AA-CEFB-8943-A251-F7CD7F20BD03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  <p:sp>
        <p:nvSpPr>
          <p:cNvPr id="32774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4114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i&lt;40; i+=8)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5 13 21 29 37</a:t>
            </a:r>
          </a:p>
        </p:txBody>
      </p:sp>
      <p:sp>
        <p:nvSpPr>
          <p:cNvPr id="32775" name="Text Box 4"/>
          <p:cNvSpPr txBox="1">
            <a:spLocks noChangeArrowheads="1"/>
          </p:cNvSpPr>
          <p:nvPr/>
        </p:nvSpPr>
        <p:spPr bwMode="auto">
          <a:xfrm>
            <a:off x="381000" y="4343400"/>
            <a:ext cx="4191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(i=-5; i&lt;-10; i--)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No output</a:t>
            </a:r>
          </a:p>
        </p:txBody>
      </p:sp>
      <p:sp>
        <p:nvSpPr>
          <p:cNvPr id="32776" name="Text Box 5"/>
          <p:cNvSpPr txBox="1">
            <a:spLocks noChangeArrowheads="1"/>
          </p:cNvSpPr>
          <p:nvPr/>
        </p:nvSpPr>
        <p:spPr bwMode="auto">
          <a:xfrm>
            <a:off x="4572000" y="1524000"/>
            <a:ext cx="4343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(i=10; i&lt;=100; i=i+10)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if (i%20)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10 30 50 70 90</a:t>
            </a:r>
          </a:p>
        </p:txBody>
      </p:sp>
      <p:sp>
        <p:nvSpPr>
          <p:cNvPr id="32777" name="Text Box 6"/>
          <p:cNvSpPr txBox="1">
            <a:spLocks noChangeArrowheads="1"/>
          </p:cNvSpPr>
          <p:nvPr/>
        </p:nvSpPr>
        <p:spPr bwMode="auto">
          <a:xfrm>
            <a:off x="4876800" y="4267200"/>
            <a:ext cx="3962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i&lt;10; i+=i%2)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i++);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5 6 8</a:t>
            </a:r>
          </a:p>
        </p:txBody>
      </p:sp>
    </p:spTree>
    <p:extLst>
      <p:ext uri="{BB962C8B-B14F-4D97-AF65-F5344CB8AC3E}">
        <p14:creationId xmlns:p14="http://schemas.microsoft.com/office/powerpoint/2010/main" val="1416473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8857" y="304800"/>
            <a:ext cx="8229600" cy="712787"/>
          </a:xfrm>
        </p:spPr>
        <p:txBody>
          <a:bodyPr/>
          <a:lstStyle/>
          <a:p>
            <a:r>
              <a:rPr lang="en-US" dirty="0">
                <a:latin typeface="Garamond" charset="0"/>
              </a:rPr>
              <a:t>PE2: Today’</a:t>
            </a:r>
            <a:r>
              <a:rPr lang="en-US" altLang="ja-JP" dirty="0">
                <a:latin typeface="Garamond" charset="0"/>
              </a:rPr>
              <a:t>s program should:</a:t>
            </a:r>
            <a:endParaRPr lang="en-US" dirty="0">
              <a:latin typeface="Garamond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500" dirty="0">
                <a:latin typeface="Arial" charset="0"/>
              </a:rPr>
              <a:t>Prompt user to enter an input character and an integer, </a:t>
            </a:r>
            <a:r>
              <a:rPr lang="en-US" sz="2500" dirty="0">
                <a:latin typeface="Courier New" charset="0"/>
                <a:cs typeface="Courier New" charset="0"/>
              </a:rPr>
              <a:t>n</a:t>
            </a:r>
            <a:r>
              <a:rPr lang="en-US" sz="2500" dirty="0">
                <a:latin typeface="Arial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If not correctly formatted, print error, clear line, and repeat</a:t>
            </a:r>
          </a:p>
          <a:p>
            <a:pPr>
              <a:lnSpc>
                <a:spcPct val="80000"/>
              </a:lnSpc>
            </a:pPr>
            <a:r>
              <a:rPr lang="en-US" sz="2500" dirty="0">
                <a:latin typeface="Arial" charset="0"/>
              </a:rPr>
              <a:t>Depending on the character entered, do the following:</a:t>
            </a:r>
          </a:p>
          <a:p>
            <a:pPr lvl="1">
              <a:lnSpc>
                <a:spcPct val="80000"/>
              </a:lnSpc>
            </a:pP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F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 or </a:t>
            </a: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f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: Compute and print the factorial of </a:t>
            </a:r>
            <a:r>
              <a:rPr lang="en-US" altLang="ja-JP" sz="2200" dirty="0">
                <a:latin typeface="Courier New" charset="0"/>
                <a:cs typeface="Courier New" charset="0"/>
              </a:rPr>
              <a:t>n</a:t>
            </a:r>
            <a:r>
              <a:rPr lang="en-US" altLang="ja-JP" sz="2200" dirty="0">
                <a:latin typeface="Arial" charset="0"/>
              </a:rPr>
              <a:t>, </a:t>
            </a:r>
            <a:r>
              <a:rPr lang="en-US" altLang="ja-JP" sz="2200" dirty="0">
                <a:latin typeface="Courier New" charset="0"/>
                <a:cs typeface="Courier New" charset="0"/>
              </a:rPr>
              <a:t>n!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For example, if the user enters </a:t>
            </a:r>
            <a:r>
              <a:rPr lang="en-US" sz="1900" b="1" dirty="0">
                <a:latin typeface="Courier New" charset="0"/>
                <a:cs typeface="Courier New" charset="0"/>
              </a:rPr>
              <a:t>F 5</a:t>
            </a:r>
            <a:r>
              <a:rPr lang="en-US" sz="1900" dirty="0">
                <a:latin typeface="Arial" charset="0"/>
              </a:rPr>
              <a:t>, print </a:t>
            </a:r>
            <a:r>
              <a:rPr lang="en-US" sz="1900" b="1" dirty="0">
                <a:latin typeface="Courier New" charset="0"/>
                <a:cs typeface="Courier New" charset="0"/>
              </a:rPr>
              <a:t>5! = 120</a:t>
            </a:r>
            <a:endParaRPr lang="en-US" sz="1900" dirty="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P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 or </a:t>
            </a: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p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: Compute </a:t>
            </a:r>
            <a:r>
              <a:rPr lang="en-US" altLang="ja-JP" sz="2200" dirty="0">
                <a:latin typeface="Courier New" charset="0"/>
                <a:cs typeface="Courier New" charset="0"/>
              </a:rPr>
              <a:t>2</a:t>
            </a:r>
            <a:r>
              <a:rPr lang="en-US" altLang="ja-JP" sz="2200" baseline="30000" dirty="0">
                <a:latin typeface="Courier New" charset="0"/>
                <a:cs typeface="Courier New" charset="0"/>
              </a:rPr>
              <a:t>n</a:t>
            </a:r>
            <a:r>
              <a:rPr lang="en-US" altLang="ja-JP" sz="2200" dirty="0">
                <a:latin typeface="Arial" charset="0"/>
              </a:rPr>
              <a:t> (if </a:t>
            </a:r>
            <a:r>
              <a:rPr lang="en-US" altLang="ja-JP" sz="2200" dirty="0">
                <a:latin typeface="Courier New" charset="0"/>
                <a:cs typeface="Courier New" charset="0"/>
              </a:rPr>
              <a:t>n &gt;= 0</a:t>
            </a:r>
            <a:r>
              <a:rPr lang="en-US" altLang="ja-JP" sz="2200" dirty="0">
                <a:latin typeface="Arial" charset="0"/>
                <a:cs typeface="Courier New" charset="0"/>
              </a:rPr>
              <a:t>)</a:t>
            </a:r>
            <a:endParaRPr lang="en-US" altLang="ja-JP" sz="22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For example, if the user enters </a:t>
            </a:r>
            <a:r>
              <a:rPr lang="en-US" sz="1900" b="1" dirty="0">
                <a:latin typeface="Courier New" charset="0"/>
                <a:cs typeface="Courier New" charset="0"/>
              </a:rPr>
              <a:t>p 2</a:t>
            </a:r>
            <a:r>
              <a:rPr lang="en-US" sz="1900" dirty="0">
                <a:latin typeface="Arial" charset="0"/>
              </a:rPr>
              <a:t>, print </a:t>
            </a:r>
            <a:r>
              <a:rPr lang="en-US" sz="1900" b="1" dirty="0">
                <a:latin typeface="Courier New" charset="0"/>
                <a:cs typeface="Courier New" charset="0"/>
              </a:rPr>
              <a:t>2^2 = 4</a:t>
            </a:r>
            <a:endParaRPr lang="en-US" sz="1900" dirty="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Print an error if </a:t>
            </a:r>
            <a:r>
              <a:rPr lang="en-US" sz="1900" dirty="0">
                <a:latin typeface="Courier New" charset="0"/>
                <a:cs typeface="Courier New" charset="0"/>
              </a:rPr>
              <a:t>n &lt; 0</a:t>
            </a:r>
            <a:r>
              <a:rPr lang="en-US" sz="1900" dirty="0">
                <a:latin typeface="Arial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X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 or </a:t>
            </a: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x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: Exit the program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In all other cases, print an error: 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For example: </a:t>
            </a:r>
            <a:r>
              <a:rPr lang="en-US" sz="1900" dirty="0">
                <a:latin typeface="Courier New" charset="0"/>
                <a:cs typeface="Courier New" charset="0"/>
              </a:rPr>
              <a:t>Invalid command Z entered</a:t>
            </a:r>
          </a:p>
          <a:p>
            <a:pPr>
              <a:lnSpc>
                <a:spcPct val="80000"/>
              </a:lnSpc>
            </a:pPr>
            <a:r>
              <a:rPr lang="en-US" sz="2500" dirty="0">
                <a:latin typeface="Arial" charset="0"/>
              </a:rPr>
              <a:t>If the user enters any command other than </a:t>
            </a:r>
            <a:r>
              <a:rPr lang="ja-JP" altLang="en-US" sz="2500" dirty="0">
                <a:latin typeface="Arial" charset="0"/>
              </a:rPr>
              <a:t>‘</a:t>
            </a:r>
            <a:r>
              <a:rPr lang="en-US" altLang="ja-JP" sz="2500" dirty="0">
                <a:latin typeface="Courier New" charset="0"/>
                <a:cs typeface="Courier New" charset="0"/>
              </a:rPr>
              <a:t>X</a:t>
            </a:r>
            <a:r>
              <a:rPr lang="ja-JP" altLang="en-US" sz="2500" dirty="0">
                <a:latin typeface="Arial" charset="0"/>
              </a:rPr>
              <a:t>’</a:t>
            </a:r>
            <a:r>
              <a:rPr lang="en-US" altLang="ja-JP" sz="2500" dirty="0">
                <a:latin typeface="Arial" charset="0"/>
              </a:rPr>
              <a:t> or </a:t>
            </a:r>
            <a:r>
              <a:rPr lang="ja-JP" altLang="en-US" sz="2500" dirty="0">
                <a:latin typeface="Arial" charset="0"/>
              </a:rPr>
              <a:t>‘</a:t>
            </a:r>
            <a:r>
              <a:rPr lang="en-US" altLang="ja-JP" sz="2500" dirty="0">
                <a:latin typeface="Courier New" charset="0"/>
                <a:cs typeface="Courier New" charset="0"/>
              </a:rPr>
              <a:t>x</a:t>
            </a:r>
            <a:r>
              <a:rPr lang="ja-JP" altLang="en-US" sz="2500" dirty="0">
                <a:latin typeface="Arial" charset="0"/>
              </a:rPr>
              <a:t>’</a:t>
            </a:r>
            <a:r>
              <a:rPr lang="en-US" altLang="ja-JP" sz="2500" dirty="0">
                <a:latin typeface="Arial" charset="0"/>
              </a:rPr>
              <a:t>, return to the initial prompt and repeat the program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A496EE3-1B6F-462F-A14D-A7587DF697EB}" type="datetime1">
              <a:rPr lang="en-US" sz="1200" smtClean="0">
                <a:latin typeface="Garamond" charset="0"/>
              </a:rPr>
              <a:t>2/22/2019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BD8F176-1449-444F-9CB4-A93768F7E476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overall flow</a:t>
            </a:r>
          </a:p>
        </p:txBody>
      </p:sp>
      <p:sp>
        <p:nvSpPr>
          <p:cNvPr id="81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5022D0A-BF17-44F6-8940-82FF405130F1}" type="datetime1">
              <a:rPr lang="en-US" sz="1200" smtClean="0">
                <a:latin typeface="Garamond" charset="0"/>
              </a:rPr>
              <a:t>2/22/2019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208B308-C2AE-A240-A38E-398476301A24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1000125"/>
            <a:ext cx="564515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Discussion: Overall flow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Whole program contains loop</a:t>
            </a:r>
          </a:p>
          <a:p>
            <a:pPr lvl="1"/>
            <a:r>
              <a:rPr lang="en-US" dirty="0">
                <a:latin typeface="Arial" charset="0"/>
              </a:rPr>
              <a:t>Repeats process until user enters </a:t>
            </a:r>
            <a:r>
              <a:rPr lang="ja-JP" altLang="en-US" dirty="0">
                <a:latin typeface="Arial" charset="0"/>
              </a:rPr>
              <a:t>‘</a:t>
            </a:r>
            <a:r>
              <a:rPr lang="en-US" altLang="ja-JP" dirty="0">
                <a:latin typeface="Courier New" charset="0"/>
                <a:cs typeface="Courier New" charset="0"/>
              </a:rPr>
              <a:t>X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altLang="ja-JP" dirty="0">
                <a:latin typeface="Arial" charset="0"/>
              </a:rPr>
              <a:t> or </a:t>
            </a:r>
            <a:r>
              <a:rPr lang="ja-JP" altLang="en-US" dirty="0">
                <a:latin typeface="Arial" charset="0"/>
              </a:rPr>
              <a:t>‘</a:t>
            </a:r>
            <a:r>
              <a:rPr lang="en-US" altLang="ja-JP" dirty="0">
                <a:latin typeface="Courier New" charset="0"/>
                <a:cs typeface="Courier New" charset="0"/>
              </a:rPr>
              <a:t>x</a:t>
            </a:r>
            <a:r>
              <a:rPr lang="ja-JP" altLang="en-US" dirty="0">
                <a:latin typeface="Arial" charset="0"/>
              </a:rPr>
              <a:t>’</a:t>
            </a:r>
            <a:endParaRPr lang="en-US" altLang="ja-JP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Use </a:t>
            </a:r>
            <a:r>
              <a:rPr lang="en-US" dirty="0">
                <a:latin typeface="Courier New" charset="0"/>
                <a:cs typeface="Courier New" charset="0"/>
              </a:rPr>
              <a:t>while</a:t>
            </a:r>
            <a:r>
              <a:rPr lang="en-US" dirty="0">
                <a:latin typeface="Arial" charset="0"/>
              </a:rPr>
              <a:t> or </a:t>
            </a:r>
            <a:r>
              <a:rPr lang="en-US" dirty="0">
                <a:latin typeface="Courier New" charset="0"/>
                <a:cs typeface="Courier New" charset="0"/>
              </a:rPr>
              <a:t>do-while</a:t>
            </a:r>
            <a:r>
              <a:rPr lang="en-US" dirty="0">
                <a:latin typeface="Arial" charset="0"/>
              </a:rPr>
              <a:t>—unknown # of iterations</a:t>
            </a:r>
          </a:p>
          <a:p>
            <a:pPr lvl="1"/>
            <a:r>
              <a:rPr lang="en-US">
                <a:latin typeface="Arial" charset="0"/>
              </a:rPr>
              <a:t>Since exit condition ends program, “infinite” loop</a:t>
            </a:r>
          </a:p>
          <a:p>
            <a:r>
              <a:rPr lang="en-US" dirty="0">
                <a:latin typeface="Arial" charset="0"/>
              </a:rPr>
              <a:t>Testing </a:t>
            </a:r>
            <a:r>
              <a:rPr lang="en-US" dirty="0" err="1">
                <a:latin typeface="Courier New" charset="0"/>
                <a:cs typeface="Courier New" charset="0"/>
              </a:rPr>
              <a:t>cmd</a:t>
            </a:r>
            <a:r>
              <a:rPr lang="en-US" dirty="0">
                <a:latin typeface="Arial" charset="0"/>
              </a:rPr>
              <a:t>: </a:t>
            </a:r>
            <a:r>
              <a:rPr lang="en-US" dirty="0">
                <a:latin typeface="Courier New" charset="0"/>
                <a:cs typeface="Courier New" charset="0"/>
              </a:rPr>
              <a:t>switch</a:t>
            </a:r>
            <a:r>
              <a:rPr lang="en-US" dirty="0">
                <a:latin typeface="Arial" charset="0"/>
              </a:rPr>
              <a:t> statement</a:t>
            </a:r>
          </a:p>
          <a:p>
            <a:pPr lvl="1"/>
            <a:r>
              <a:rPr lang="en-US" dirty="0">
                <a:latin typeface="Arial" charset="0"/>
              </a:rPr>
              <a:t>Checking equality of </a:t>
            </a:r>
            <a:r>
              <a:rPr lang="en-US" dirty="0" err="1">
                <a:latin typeface="Courier New" charset="0"/>
                <a:cs typeface="Courier New" charset="0"/>
              </a:rPr>
              <a:t>cmd</a:t>
            </a:r>
            <a:r>
              <a:rPr lang="en-US" dirty="0">
                <a:latin typeface="Arial" charset="0"/>
              </a:rPr>
              <a:t> to constant values</a:t>
            </a:r>
          </a:p>
          <a:p>
            <a:r>
              <a:rPr lang="en-US" dirty="0">
                <a:latin typeface="Arial" charset="0"/>
              </a:rPr>
              <a:t>Exiting program: </a:t>
            </a:r>
            <a:r>
              <a:rPr lang="en-US" dirty="0">
                <a:latin typeface="Courier New" charset="0"/>
                <a:cs typeface="Courier New" charset="0"/>
              </a:rPr>
              <a:t>return</a:t>
            </a:r>
            <a:r>
              <a:rPr lang="en-US" dirty="0">
                <a:latin typeface="Arial" charset="0"/>
              </a:rPr>
              <a:t> statement</a:t>
            </a:r>
          </a:p>
          <a:p>
            <a:pPr lvl="1"/>
            <a:r>
              <a:rPr lang="en-US" dirty="0">
                <a:latin typeface="Arial" charset="0"/>
              </a:rPr>
              <a:t>Use </a:t>
            </a:r>
            <a:r>
              <a:rPr lang="en-US" dirty="0">
                <a:latin typeface="Courier New" charset="0"/>
                <a:cs typeface="Courier New" charset="0"/>
              </a:rPr>
              <a:t>return</a:t>
            </a:r>
            <a:r>
              <a:rPr lang="en-US" dirty="0">
                <a:latin typeface="Arial" charset="0"/>
              </a:rPr>
              <a:t> at any point to end current function (including </a:t>
            </a:r>
            <a:r>
              <a:rPr lang="en-US" dirty="0">
                <a:latin typeface="Courier New" charset="0"/>
                <a:cs typeface="Courier New" charset="0"/>
              </a:rPr>
              <a:t>main</a:t>
            </a:r>
            <a:r>
              <a:rPr lang="en-US" dirty="0">
                <a:latin typeface="Arial" charset="0"/>
              </a:rPr>
              <a:t>)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26BBF19-2EDD-4314-A46C-7C8563133CC3}" type="datetime1">
              <a:rPr lang="en-US" sz="1200" smtClean="0">
                <a:latin typeface="Garamond" charset="0"/>
              </a:rPr>
              <a:t>2/22/2019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DC4358-3A4F-C54C-B154-9C92CB1195F5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overall flow (skeleton 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while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(1) {	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Loop repeats until user enters 'X' or 'x'</a:t>
            </a:r>
            <a:endParaRPr lang="en-US" sz="3200" b="1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Code to read </a:t>
            </a:r>
            <a:r>
              <a:rPr lang="en-US" sz="32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, n */</a:t>
            </a:r>
            <a:endParaRPr lang="en-US" sz="3200" b="1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endParaRPr lang="en-US" sz="3200" b="1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Evaluate </a:t>
            </a:r>
            <a:r>
              <a:rPr lang="en-US" sz="32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and perform appropriate operation */</a:t>
            </a:r>
            <a:endParaRPr lang="en-US" sz="3200" b="1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switch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(</a:t>
            </a:r>
            <a:r>
              <a:rPr lang="en-US" sz="3200" b="1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'F'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'f'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Calculate n! */</a:t>
            </a:r>
            <a:endParaRPr lang="en-US" sz="3200" b="1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'P'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'p'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Calculate 2^n, if n &gt;= 0; print error otherwise */</a:t>
            </a:r>
            <a:endParaRPr lang="en-US" sz="3200" b="1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'X'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'x'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	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Exit program</a:t>
            </a:r>
            <a:endParaRPr lang="en-US" sz="3200" b="1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default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"Invalid command %c entered\n"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3200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BFEF569-BE2B-4F13-82E8-0E44B6D0E24F}" type="datetime1">
              <a:rPr lang="en-US" sz="1200" smtClean="0">
                <a:latin typeface="Garamond" charset="0"/>
              </a:rPr>
              <a:t>2/22/2019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43CA58-2F93-844C-B7D0-AED808399449}" type="slidenum">
              <a:rPr lang="en-US" sz="1200">
                <a:latin typeface="Garamond" charset="0"/>
              </a:rPr>
              <a:pPr/>
              <a:t>18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reading input</a:t>
            </a:r>
          </a:p>
        </p:txBody>
      </p:sp>
      <p:sp>
        <p:nvSpPr>
          <p:cNvPr id="1126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27CB206-A1DF-4484-835D-3F184F4469BF}" type="datetime1">
              <a:rPr lang="en-US" sz="1200" smtClean="0">
                <a:latin typeface="Garamond" charset="0"/>
              </a:rPr>
              <a:t>2/22/2019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29534B-CC10-7A42-9F01-3AC68D437912}" type="slidenum">
              <a:rPr lang="en-US" sz="1200">
                <a:latin typeface="Garamond" charset="0"/>
              </a:rPr>
              <a:pPr/>
              <a:t>19</a:t>
            </a:fld>
            <a:endParaRPr lang="en-US" sz="1200">
              <a:latin typeface="Garamond" charset="0"/>
            </a:endParaRPr>
          </a:p>
        </p:txBody>
      </p:sp>
      <p:pic>
        <p:nvPicPr>
          <p:cNvPr id="112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960438"/>
            <a:ext cx="6821487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52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Announcements/reminders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2 resubmissions due Friday, 3/1</a:t>
            </a:r>
          </a:p>
          <a:p>
            <a:r>
              <a:rPr lang="en-US" dirty="0"/>
              <a:t>Program 3 due today</a:t>
            </a:r>
          </a:p>
          <a:p>
            <a:r>
              <a:rPr lang="en-US" dirty="0"/>
              <a:t>Program 4 to be posted; due TBD</a:t>
            </a:r>
          </a:p>
          <a:p>
            <a:pPr lvl="1"/>
            <a:r>
              <a:rPr lang="en-US" dirty="0"/>
              <a:t>Will intro in class later this week</a:t>
            </a:r>
          </a:p>
          <a:p>
            <a:r>
              <a:rPr lang="en-US" dirty="0"/>
              <a:t>Exams to be returned Wed. or Fri.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86C8417-2541-4275-B22D-2EFFCF1CF66C}" type="datetime1">
              <a:rPr lang="en-US" sz="1200" smtClean="0">
                <a:latin typeface="Garamond" charset="0"/>
              </a:rPr>
              <a:t>2/22/2019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869B3D-B50D-A04D-9338-1FC7533A0E7E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Discussion: Reading input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Loop that repeats as long as input incorrect</a:t>
            </a:r>
          </a:p>
          <a:p>
            <a:r>
              <a:rPr lang="en-US">
                <a:latin typeface="Arial" charset="0"/>
              </a:rPr>
              <a:t>Loop inside that one to handle reading of remainder of line</a:t>
            </a:r>
          </a:p>
          <a:p>
            <a:pPr lvl="1"/>
            <a:r>
              <a:rPr lang="en-US">
                <a:latin typeface="Arial" charset="0"/>
              </a:rPr>
              <a:t>Read character until you reach end of line</a:t>
            </a:r>
          </a:p>
          <a:p>
            <a:r>
              <a:rPr lang="en-US">
                <a:latin typeface="Arial" charset="0"/>
              </a:rPr>
              <a:t>Both while/do-while loops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1C5128D-F209-41DA-AD04-5442AE5D9B6A}" type="datetime1">
              <a:rPr lang="en-US" sz="1200" smtClean="0">
                <a:latin typeface="Garamond" charset="0"/>
              </a:rPr>
              <a:t>2/22/2019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2A3F4B-21FF-9A42-AC0B-2701CBF62D49}" type="slidenum">
              <a:rPr lang="en-US" sz="1200">
                <a:latin typeface="Garamond" charset="0"/>
              </a:rPr>
              <a:pPr/>
              <a:t>20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420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Reading input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4196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do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"Enter command and integer: "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pt-BR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</a:t>
            </a:r>
            <a:r>
              <a:rPr lang="pt-BR" sz="2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c</a:t>
            </a:r>
            <a:r>
              <a:rPr lang="pt-BR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 %</a:t>
            </a:r>
            <a:r>
              <a:rPr lang="pt-BR" sz="2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d</a:t>
            </a:r>
            <a:r>
              <a:rPr lang="pt-BR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cmd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endParaRPr lang="en-US" sz="2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	// Otherwise, print error &amp; clear line</a:t>
            </a:r>
            <a:endParaRPr lang="en-US" sz="2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if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 {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latin typeface="Courier New" charset="0"/>
                <a:cs typeface="Courier New" charset="0"/>
              </a:rPr>
              <a:t>		</a:t>
            </a:r>
            <a:r>
              <a:rPr lang="en-US" sz="2200" b="1" dirty="0" err="1">
                <a:latin typeface="Courier New" charset="0"/>
                <a:cs typeface="Courier New" charset="0"/>
              </a:rPr>
              <a:t>printf</a:t>
            </a:r>
            <a:r>
              <a:rPr lang="en-US" sz="2200" b="1" dirty="0">
                <a:latin typeface="Courier New" charset="0"/>
                <a:cs typeface="Courier New" charset="0"/>
              </a:rPr>
              <a:t>(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"Incorrectly formatted input\n</a:t>
            </a:r>
            <a:r>
              <a:rPr lang="ja-JP" alt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2200" b="1" dirty="0"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	do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	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"%c"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&amp;junk);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} </a:t>
            </a: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(junk != 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'\n'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}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 </a:t>
            </a: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endParaRPr lang="en-US" sz="2700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endParaRPr lang="en-US" sz="2600" dirty="0">
              <a:latin typeface="Arial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831E7D-5AED-4275-9ABF-0E08C44DAFA5}" type="datetime1">
              <a:rPr lang="en-US" sz="1200" smtClean="0">
                <a:latin typeface="Garamond" charset="0"/>
              </a:rPr>
              <a:t>2/22/2019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4FF9F14-870D-014A-86C2-F7032A72823B}" type="slidenum">
              <a:rPr lang="en-US" sz="1200">
                <a:latin typeface="Garamond" charset="0"/>
              </a:rPr>
              <a:pPr/>
              <a:t>21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313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general, may want to repeat prompt if </a:t>
            </a:r>
            <a:r>
              <a:rPr lang="en-US" u="sng"/>
              <a:t>any</a:t>
            </a:r>
            <a:r>
              <a:rPr lang="en-US"/>
              <a:t> error occurs</a:t>
            </a:r>
            <a:endParaRPr lang="en-US" dirty="0"/>
          </a:p>
          <a:p>
            <a:pPr lvl="1"/>
            <a:r>
              <a:rPr lang="en-US" dirty="0"/>
              <a:t>Logical OR of all error conditions to continue loop</a:t>
            </a:r>
          </a:p>
          <a:p>
            <a:r>
              <a:rPr lang="en-US" dirty="0"/>
              <a:t>Prioritize error testing—format errors usually first</a:t>
            </a:r>
          </a:p>
          <a:p>
            <a:pPr lvl="1"/>
            <a:r>
              <a:rPr lang="en-US" dirty="0"/>
              <a:t>Why test inputs if they weren’t read correctly?</a:t>
            </a:r>
          </a:p>
          <a:p>
            <a:r>
              <a:rPr lang="en-US" dirty="0"/>
              <a:t>Example: also test for n &lt; 0 as an error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do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"Enter command and integer: "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c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 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d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cmd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if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 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	// Handle error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}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else if 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(n &lt; 0) {	</a:t>
            </a:r>
            <a:r>
              <a:rPr lang="en-US" sz="3200" b="1" dirty="0">
                <a:solidFill>
                  <a:srgbClr val="FF0000"/>
                </a:solidFill>
                <a:latin typeface="Courier New" charset="0"/>
                <a:cs typeface="Courier New" charset="0"/>
                <a:sym typeface="Wingdings"/>
              </a:rPr>
              <a:t> Test after we know no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// Handle error	    </a:t>
            </a:r>
            <a:r>
              <a:rPr lang="en-US" sz="3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formatting error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}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 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((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 || (n &lt; 0));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E8F1-B78E-4E2F-AFFD-1099243584B0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67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flags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Flag: variable that indicates a particular condition occurred</a:t>
            </a:r>
          </a:p>
          <a:p>
            <a:pPr lvl="1"/>
            <a:r>
              <a:rPr lang="en-US" dirty="0"/>
              <a:t>Allows you to simplify conditional tests later in program</a:t>
            </a:r>
          </a:p>
          <a:p>
            <a:r>
              <a:rPr lang="en-US" dirty="0"/>
              <a:t>Possible uses</a:t>
            </a:r>
          </a:p>
          <a:p>
            <a:pPr lvl="1"/>
            <a:r>
              <a:rPr lang="en-US" dirty="0"/>
              <a:t>Waiting for some condition—set flag when condition occurs</a:t>
            </a:r>
          </a:p>
          <a:p>
            <a:pPr lvl="1"/>
            <a:r>
              <a:rPr lang="en-US" dirty="0"/>
              <a:t>Testing multiple errors—set/increment flag any time there’s an error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200" b="1" dirty="0">
                <a:latin typeface="Courier New" charset="0"/>
                <a:cs typeface="Courier New" charset="0"/>
              </a:rPr>
              <a:t>flag;</a:t>
            </a:r>
            <a:endParaRPr lang="en-US" sz="3200" b="1" dirty="0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do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u="sng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flag = 0;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"Enter command and integer: "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c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 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d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cmd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if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 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	// Handle error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</a:t>
            </a:r>
            <a:r>
              <a:rPr lang="en-US" sz="3200" b="1" u="sng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flag = 1;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}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else if 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(n &lt; 0) {	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// Handle error	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</a:t>
            </a:r>
            <a:r>
              <a:rPr lang="en-US" sz="3200" b="1" u="sng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flag = 1;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}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 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3200" b="1" u="sng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flag == 1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3B1B-BAF2-4CF6-8508-6D88D7C544AC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64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Finishing PE2: overall flow (review)</a:t>
            </a:r>
          </a:p>
        </p:txBody>
      </p:sp>
      <p:sp>
        <p:nvSpPr>
          <p:cNvPr id="81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402402D-AA4A-4273-82F4-EAD002EF1F36}" type="datetime1">
              <a:rPr lang="en-US" sz="1200" smtClean="0">
                <a:latin typeface="Garamond" charset="0"/>
              </a:rPr>
              <a:t>2/22/2019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1F940A1-1839-A946-891B-5C1437E74411}" type="slidenum">
              <a:rPr lang="en-US" sz="1200">
                <a:latin typeface="Garamond" charset="0"/>
              </a:rPr>
              <a:pPr/>
              <a:t>24</a:t>
            </a:fld>
            <a:endParaRPr lang="en-US" sz="1200">
              <a:latin typeface="Garamond" charset="0"/>
            </a:endParaRPr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1000125"/>
            <a:ext cx="564515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356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Finishing PE2: next steps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Write flowcharts for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Computing n!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Computing 2</a:t>
            </a:r>
            <a:r>
              <a:rPr lang="en-US" baseline="30000" dirty="0"/>
              <a:t>n</a:t>
            </a:r>
            <a:r>
              <a:rPr lang="en-US" dirty="0"/>
              <a:t> if n &gt;= 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Complete code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E1B407C-29F2-4F9A-905B-92760A348879}" type="datetime1">
              <a:rPr lang="en-US" sz="1200" smtClean="0">
                <a:latin typeface="Garamond" charset="0"/>
              </a:rPr>
              <a:t>2/22/2019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00F1857-CC15-6948-B4D4-0CA06337E6C8}" type="slidenum">
              <a:rPr lang="en-US" sz="1200">
                <a:latin typeface="Garamond" charset="0"/>
              </a:rPr>
              <a:pPr/>
              <a:t>25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087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Calculating n!</a:t>
            </a: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5E40099-B40D-4921-849D-ECAA7BCB3B17}" type="datetime1">
              <a:rPr lang="en-US" sz="1200" smtClean="0">
                <a:latin typeface="Garamond" charset="0"/>
              </a:rPr>
              <a:t>2/22/2019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0BE7866-ECBD-4F42-9656-CCC323B6EA7F}" type="slidenum">
              <a:rPr lang="en-US" sz="1200">
                <a:latin typeface="Garamond" charset="0"/>
              </a:rPr>
              <a:pPr/>
              <a:t>26</a:t>
            </a:fld>
            <a:endParaRPr lang="en-US" sz="1200">
              <a:latin typeface="Garamond" charset="0"/>
            </a:endParaRP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1066800"/>
            <a:ext cx="6145212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648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Calculating 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163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656080F-E712-4D1D-BB1D-25847ACA8167}" type="datetime1">
              <a:rPr lang="en-US" sz="1200" smtClean="0">
                <a:latin typeface="Garamond" charset="0"/>
              </a:rPr>
              <a:t>2/22/2019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1E2874-5343-1F4E-B69E-902A8E342CA4}" type="slidenum">
              <a:rPr lang="en-US" sz="1200">
                <a:latin typeface="Garamond" charset="0"/>
              </a:rPr>
              <a:pPr/>
              <a:t>27</a:t>
            </a:fld>
            <a:endParaRPr lang="en-US" sz="1200">
              <a:latin typeface="Garamond" charset="0"/>
            </a:endParaRPr>
          </a:p>
        </p:txBody>
      </p:sp>
      <p:pic>
        <p:nvPicPr>
          <p:cNvPr id="163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933450"/>
            <a:ext cx="581025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036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Discussion: Factorial/2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Loop for each process covers fixed range of values</a:t>
            </a:r>
          </a:p>
          <a:p>
            <a:pPr lvl="1"/>
            <a:r>
              <a:rPr lang="en-US">
                <a:latin typeface="Arial" charset="0"/>
              </a:rPr>
              <a:t>Use for loop</a:t>
            </a:r>
          </a:p>
          <a:p>
            <a:r>
              <a:rPr lang="en-US">
                <a:latin typeface="Arial" charset="0"/>
              </a:rPr>
              <a:t>Can declare single variable to hold both results, since only one will be calculated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E9EC39B-614B-4DC9-AE44-CF94F3F03A32}" type="datetime1">
              <a:rPr lang="en-US" sz="1200" smtClean="0">
                <a:latin typeface="Garamond" charset="0"/>
              </a:rPr>
              <a:t>2/22/2019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ED8DDD1-2AE4-B94E-AF48-D6988089BE1E}" type="slidenum">
              <a:rPr lang="en-US" sz="1200">
                <a:latin typeface="Garamond" charset="0"/>
              </a:rPr>
              <a:pPr/>
              <a:t>28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39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factorial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result = 1;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nn-NO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for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(i = n; i &gt; 1; i--)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result *=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printf(</a:t>
            </a:r>
            <a:r>
              <a:rPr lang="pt-BR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"%d! = %d\n"</a:t>
            </a: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n, result);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Slightly different approach than flow chart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Counts down instead of counting up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No benefit to doing one over the other</a:t>
            </a: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EA70E5-F762-4A86-8499-39EF27EAC057}" type="datetime1">
              <a:rPr lang="en-US" sz="1200" smtClean="0">
                <a:latin typeface="Garamond" charset="0"/>
              </a:rPr>
              <a:t>2/22/2019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646397-4EAB-084E-A176-DAEE853D676A}" type="slidenum">
              <a:rPr lang="en-US" sz="1200">
                <a:latin typeface="Garamond" charset="0"/>
              </a:rPr>
              <a:pPr/>
              <a:t>29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7E46E-05A0-4CD8-88A0-D0AA1D87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58868-59A0-4C1B-AF1F-A28CB0E21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  <a:p>
            <a:r>
              <a:rPr lang="en-US" dirty="0"/>
              <a:t>(Time permitting) Start PE2: Loops/ conditionals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14DB6-1CDA-4ACB-9722-075F4CE5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A834-3EAF-4D8C-BC08-F63A9FE7646D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DE0A3-F0FE-4135-ACF2-BCA962BF1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8ADB5-1DA8-4353-8383-8F363F17B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9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(n &lt; 0)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printf(</a:t>
            </a:r>
            <a:r>
              <a:rPr lang="pt-BR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"Error: bad n value\n"</a:t>
            </a: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else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{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result = 1;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nn-NO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for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(i = 0; i &lt; n; i++) {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result *= 2;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printf(</a:t>
            </a:r>
            <a:r>
              <a:rPr lang="pt-BR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"2^%d = %d\n"</a:t>
            </a: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n, result);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D944869-57F7-450F-8CC6-F8AE60FD3F46}" type="datetime1">
              <a:rPr lang="en-US" sz="1200" smtClean="0">
                <a:latin typeface="Garamond" charset="0"/>
              </a:rPr>
              <a:t>2/22/2019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8BBEE5-A638-D946-8157-D39757D98E83}" type="slidenum">
              <a:rPr lang="en-US" sz="1200">
                <a:latin typeface="Garamond" charset="0"/>
              </a:rPr>
              <a:pPr/>
              <a:t>30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637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PE2 (cont.) –</a:t>
            </a:r>
            <a:r>
              <a:rPr lang="en-US">
                <a:latin typeface="Arial" charset="0"/>
              </a:rPr>
              <a:t>or–</a:t>
            </a:r>
            <a:r>
              <a:rPr lang="en-US" dirty="0">
                <a:latin typeface="Arial" charset="0"/>
              </a:rPr>
              <a:t> </a:t>
            </a:r>
            <a:r>
              <a:rPr lang="en-US">
                <a:latin typeface="Arial" charset="0"/>
              </a:rPr>
              <a:t>Exam </a:t>
            </a:r>
            <a:r>
              <a:rPr lang="en-US" dirty="0">
                <a:latin typeface="Arial" charset="0"/>
              </a:rPr>
              <a:t>1 Review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Program 2 resubmissions due Friday, 3/1</a:t>
            </a:r>
          </a:p>
          <a:p>
            <a:pPr lvl="1"/>
            <a:r>
              <a:rPr lang="en-US" dirty="0"/>
              <a:t>Program 3 due today</a:t>
            </a:r>
          </a:p>
          <a:p>
            <a:pPr lvl="1"/>
            <a:r>
              <a:rPr lang="en-US" dirty="0"/>
              <a:t>Program 4 to be posted; due TBD</a:t>
            </a:r>
          </a:p>
          <a:p>
            <a:pPr lvl="2"/>
            <a:r>
              <a:rPr lang="en-US" dirty="0"/>
              <a:t>Will intro in class later this week</a:t>
            </a:r>
          </a:p>
          <a:p>
            <a:pPr lvl="1"/>
            <a:r>
              <a:rPr lang="en-US" dirty="0"/>
              <a:t>Exams to be returned Wed. or Fri.</a:t>
            </a:r>
          </a:p>
          <a:p>
            <a:pPr lvl="1"/>
            <a:endParaRPr lang="en-US" dirty="0"/>
          </a:p>
          <a:p>
            <a:pPr lvl="1"/>
            <a:endParaRPr lang="en-US" b="1" u="sng" dirty="0">
              <a:solidFill>
                <a:srgbClr val="FF0000"/>
              </a:solidFill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C237242-CA16-412E-A03B-679D434265A5}" type="datetime1">
              <a:rPr lang="en-US" sz="1200" smtClean="0">
                <a:latin typeface="Garamond" charset="0"/>
              </a:rPr>
              <a:t>2/22/2019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F026B3-6960-BE40-8933-9E6C731C3A33}" type="slidenum">
              <a:rPr lang="en-US" sz="1200">
                <a:latin typeface="Garamond" charset="0"/>
              </a:rPr>
              <a:pPr/>
              <a:t>31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cs typeface="Courier New" charset="0"/>
              </a:rPr>
              <a:t>Justifying </a:t>
            </a:r>
            <a:r>
              <a:rPr lang="en-US">
                <a:latin typeface="Courier New" charset="0"/>
                <a:cs typeface="Courier New" charset="0"/>
              </a:rPr>
              <a:t>for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Common loop structure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Initialize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FF"/>
                </a:solidFill>
              </a:rPr>
              <a:t>Loop until that variable reaches certain limit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6600"/>
                </a:solidFill>
              </a:rPr>
              <a:t>At end of each iteration, change variable by fixed amount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Example: squares program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10) 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 + 1;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ECA0626-3428-484F-9F6C-0E73F81AF06E}" type="datetime1">
              <a:rPr lang="en-US" sz="1200" smtClean="0">
                <a:latin typeface="Garamond" charset="0"/>
              </a:rPr>
              <a:t>2/22/2019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983816-91EC-7047-B622-6339F353284F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46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for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ourier New" charset="0"/>
                <a:cs typeface="Courier New" charset="0"/>
              </a:rPr>
              <a:t>for</a:t>
            </a:r>
            <a:r>
              <a:rPr lang="en-US" sz="2600">
                <a:latin typeface="Arial" charset="0"/>
              </a:rPr>
              <a:t> loops include all three aspects in one construct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Form: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</a:rPr>
              <a:t>for (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&lt;init var&gt;</a:t>
            </a:r>
            <a:r>
              <a:rPr lang="en-US" sz="2000">
                <a:latin typeface="Courier New" charset="0"/>
                <a:cs typeface="Courier New" charset="0"/>
              </a:rPr>
              <a:t>; </a:t>
            </a: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&lt;test&gt;</a:t>
            </a:r>
            <a:r>
              <a:rPr lang="en-US" sz="2000">
                <a:latin typeface="Courier New" charset="0"/>
                <a:cs typeface="Courier New" charset="0"/>
              </a:rPr>
              <a:t>; </a:t>
            </a:r>
            <a:r>
              <a:rPr lang="en-US" sz="2000" b="1">
                <a:solidFill>
                  <a:srgbClr val="006600"/>
                </a:solidFill>
                <a:latin typeface="Courier New" charset="0"/>
                <a:cs typeface="Courier New" charset="0"/>
              </a:rPr>
              <a:t>&lt;change var&gt;</a:t>
            </a:r>
            <a:r>
              <a:rPr lang="en-US" sz="2000">
                <a:latin typeface="Courier New" charset="0"/>
                <a:cs typeface="Courier New" charset="0"/>
              </a:rPr>
              <a:t>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&lt;statements&gt;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00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&lt;init var&gt;</a:t>
            </a:r>
            <a:r>
              <a:rPr lang="en-US" sz="2700" b="1">
                <a:solidFill>
                  <a:srgbClr val="FF0000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is basic assignment</a:t>
            </a:r>
          </a:p>
          <a:p>
            <a:pPr>
              <a:lnSpc>
                <a:spcPct val="90000"/>
              </a:lnSpc>
            </a:pP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&lt;test&gt;</a:t>
            </a:r>
            <a:r>
              <a:rPr lang="en-US" sz="2600" b="1">
                <a:solidFill>
                  <a:srgbClr val="0000FF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same type of condition as </a:t>
            </a:r>
            <a:r>
              <a:rPr lang="en-US" sz="2600">
                <a:latin typeface="Courier New" charset="0"/>
                <a:cs typeface="Courier New" charset="0"/>
              </a:rPr>
              <a:t>if</a:t>
            </a:r>
            <a:r>
              <a:rPr lang="en-US" sz="2600">
                <a:latin typeface="Arial" charset="0"/>
                <a:cs typeface="Courier New" charset="0"/>
              </a:rPr>
              <a:t>, </a:t>
            </a:r>
            <a:r>
              <a:rPr lang="en-US" sz="2600">
                <a:latin typeface="Courier New" charset="0"/>
                <a:cs typeface="Courier New" charset="0"/>
              </a:rPr>
              <a:t>while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  <a:cs typeface="Courier New" charset="0"/>
              </a:rPr>
              <a:t> </a:t>
            </a:r>
            <a:r>
              <a:rPr lang="en-US" sz="2600" b="1">
                <a:solidFill>
                  <a:srgbClr val="006600"/>
                </a:solidFill>
                <a:latin typeface="Courier New" charset="0"/>
                <a:cs typeface="Courier New" charset="0"/>
              </a:rPr>
              <a:t>&lt;change var&gt;</a:t>
            </a:r>
            <a:r>
              <a:rPr lang="en-US" sz="2600" b="1">
                <a:solidFill>
                  <a:srgbClr val="006600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change variable by fixed amount</a:t>
            </a:r>
          </a:p>
          <a:p>
            <a:pPr>
              <a:lnSpc>
                <a:spcPct val="9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  <a:cs typeface="Courier New" charset="0"/>
              </a:rPr>
              <a:t>Example: </a:t>
            </a:r>
            <a:r>
              <a:rPr lang="en-US" sz="2600" b="1">
                <a:latin typeface="Courier New" charset="0"/>
                <a:cs typeface="Courier New" charset="0"/>
              </a:rPr>
              <a:t>for (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 = 0</a:t>
            </a:r>
            <a:r>
              <a:rPr lang="en-US" sz="2600" b="1">
                <a:latin typeface="Courier New" charset="0"/>
                <a:cs typeface="Courier New" charset="0"/>
              </a:rPr>
              <a:t>; </a:t>
            </a: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i &lt; 20</a:t>
            </a:r>
            <a:r>
              <a:rPr lang="en-US" sz="2600" b="1">
                <a:latin typeface="Courier New" charset="0"/>
                <a:cs typeface="Courier New" charset="0"/>
              </a:rPr>
              <a:t>; </a:t>
            </a:r>
            <a:r>
              <a:rPr lang="en-US" sz="2600" b="1">
                <a:solidFill>
                  <a:srgbClr val="006600"/>
                </a:solidFill>
                <a:latin typeface="Courier New" charset="0"/>
                <a:cs typeface="Courier New" charset="0"/>
              </a:rPr>
              <a:t>i++</a:t>
            </a:r>
            <a:r>
              <a:rPr lang="en-US" sz="2600" b="1">
                <a:latin typeface="Courier New" charset="0"/>
                <a:cs typeface="Courier New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  <a:cs typeface="Courier New" charset="0"/>
              </a:rPr>
              <a:t>… You may be wondering what </a:t>
            </a:r>
            <a:r>
              <a:rPr lang="en-US" sz="2200">
                <a:latin typeface="Courier New" charset="0"/>
                <a:cs typeface="Courier New" charset="0"/>
              </a:rPr>
              <a:t>i++</a:t>
            </a:r>
            <a:r>
              <a:rPr lang="en-US" sz="2200">
                <a:latin typeface="Arial" charset="0"/>
                <a:cs typeface="Courier New" charset="0"/>
              </a:rPr>
              <a:t> means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C0B5F3-D895-4C33-9937-297638222EE7}" type="datetime1">
              <a:rPr lang="en-US" sz="1200" smtClean="0">
                <a:latin typeface="Garamond" charset="0"/>
              </a:rPr>
              <a:t>2/22/2019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32E47E-40F2-BA4C-AA6F-C2CB9A74D614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96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Changing variables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Can do operation + assignment w/one operator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Simply adding/subtracting 1: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</a:rPr>
              <a:t>x++ </a:t>
            </a: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 x = x + 1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(post-increment)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x--  x = x –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(post-decrement)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</a:rPr>
              <a:t>++x </a:t>
            </a: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 x = x + 1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(pre-increment)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--x  x = x –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(pre-decrement)</a:t>
            </a:r>
          </a:p>
          <a:p>
            <a:pPr>
              <a:lnSpc>
                <a:spcPct val="80000"/>
              </a:lnSpc>
            </a:pPr>
            <a:r>
              <a:rPr lang="en-US" sz="2800">
                <a:solidFill>
                  <a:srgbClr val="0000FF"/>
                </a:solidFill>
                <a:latin typeface="Arial" charset="0"/>
                <a:sym typeface="Wingdings" charset="0"/>
              </a:rPr>
              <a:t>Augmented assignment:</a:t>
            </a:r>
            <a:r>
              <a:rPr lang="en-US" sz="2800">
                <a:latin typeface="Arial" charset="0"/>
                <a:sym typeface="Wingdings" charset="0"/>
              </a:rPr>
              <a:t> change variable by amount other than 1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+= y  x = x +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-= y  x = x –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*= y  x = x *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/= y  x = x / y</a:t>
            </a:r>
            <a:endParaRPr lang="en-US" sz="2400" b="1">
              <a:latin typeface="Courier New" charset="0"/>
              <a:cs typeface="Courier New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ADB562-FA68-4EE0-8E18-BA4934A5AA89}" type="datetime1">
              <a:rPr lang="en-US" sz="1200" smtClean="0">
                <a:latin typeface="Garamond" charset="0"/>
              </a:rPr>
              <a:t>2/22/2019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DB4BD5-3C8E-A348-9FBF-680122CD9E3C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36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Pre- vs. post-increment/decrement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Pre-increment/decrement:</a:t>
            </a:r>
            <a:r>
              <a:rPr lang="en-US">
                <a:latin typeface="Arial" charset="0"/>
              </a:rPr>
              <a:t> perform increment/ decrement, then evaluate expression</a:t>
            </a:r>
          </a:p>
          <a:p>
            <a:r>
              <a:rPr lang="en-US">
                <a:solidFill>
                  <a:srgbClr val="FF0000"/>
                </a:solidFill>
                <a:latin typeface="Arial" charset="0"/>
              </a:rPr>
              <a:t>Post-increment/decrement</a:t>
            </a:r>
            <a:r>
              <a:rPr lang="en-US">
                <a:latin typeface="Arial" charset="0"/>
              </a:rPr>
              <a:t>: evaluate expression, then perform increment/decrement</a:t>
            </a:r>
          </a:p>
          <a:p>
            <a:r>
              <a:rPr lang="en-US">
                <a:latin typeface="Arial" charset="0"/>
              </a:rPr>
              <a:t>Example: what does the following print?</a:t>
            </a:r>
          </a:p>
          <a:p>
            <a:pPr>
              <a:buFont typeface="Wingdings" charset="0"/>
              <a:buNone/>
            </a:pPr>
            <a:r>
              <a:rPr lang="en-US">
                <a:latin typeface="Arial" charset="0"/>
              </a:rPr>
              <a:t>	</a:t>
            </a:r>
            <a:r>
              <a:rPr lang="en-US">
                <a:latin typeface="Courier New" charset="0"/>
                <a:cs typeface="Courier New" charset="0"/>
              </a:rPr>
              <a:t>int n = 5;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++n);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Now,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n++);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Finally,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n);</a:t>
            </a:r>
            <a:endParaRPr lang="en-US">
              <a:latin typeface="Arial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557D98-BCE6-40C1-A101-39C0EA2F6E58}" type="datetime1">
              <a:rPr lang="en-US" sz="1200" smtClean="0">
                <a:latin typeface="Garamond" charset="0"/>
              </a:rPr>
              <a:t>2/22/2019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030992-E9A5-4043-8A3B-1B14CD775732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301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soln.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int n = 5;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++n);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Now,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n++);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Finally,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n);</a:t>
            </a:r>
            <a:endParaRPr lang="en-US" altLang="ja-JP">
              <a:latin typeface="Arial" charset="0"/>
            </a:endParaRPr>
          </a:p>
          <a:p>
            <a:pPr marL="0" indent="0"/>
            <a:endParaRPr lang="en-US">
              <a:latin typeface="Arial" charset="0"/>
            </a:endParaRPr>
          </a:p>
          <a:p>
            <a:pPr marL="0" indent="0"/>
            <a:r>
              <a:rPr lang="en-US">
                <a:latin typeface="Arial" charset="0"/>
              </a:rPr>
              <a:t>Output: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n = 6			</a:t>
            </a:r>
            <a:r>
              <a:rPr lang="en-US" i="1">
                <a:latin typeface="Arial" charset="0"/>
                <a:cs typeface="Courier New" charset="0"/>
              </a:rPr>
              <a:t>(n pre-incremented)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Now, n = 6		</a:t>
            </a:r>
            <a:r>
              <a:rPr lang="en-US" i="1">
                <a:latin typeface="Arial" charset="0"/>
                <a:cs typeface="Courier New" charset="0"/>
              </a:rPr>
              <a:t>(n post-incremented)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Finally, n = 7	</a:t>
            </a:r>
            <a:r>
              <a:rPr lang="en-US" i="1">
                <a:latin typeface="Arial" charset="0"/>
                <a:cs typeface="Courier New" charset="0"/>
              </a:rPr>
              <a:t>(Shows effect of n++)</a:t>
            </a:r>
            <a:endParaRPr lang="en-US" b="1" i="1">
              <a:solidFill>
                <a:srgbClr val="0000FF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4A180B-02B4-4AA3-A60D-B84DDB9159F8}" type="datetime1">
              <a:rPr lang="en-US" sz="1200" smtClean="0">
                <a:latin typeface="Garamond" charset="0"/>
              </a:rPr>
              <a:t>2/22/2019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B4EC5B-A6D5-5A4B-AE06-F0653E4B3459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63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Simple usage of for loop</a:t>
            </a:r>
          </a:p>
        </p:txBody>
      </p:sp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3962400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Common sequence of code:</a:t>
            </a:r>
          </a:p>
          <a:p>
            <a:pPr eaLnBrk="1" hangingPunct="1"/>
            <a:r>
              <a:rPr lang="en-US" sz="1800">
                <a:latin typeface="Courier New" charset="0"/>
              </a:rPr>
              <a:t>x=0;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(x&lt;12)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x++;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6627" name="Text Box 16"/>
          <p:cNvSpPr txBox="1">
            <a:spLocks noChangeArrowheads="1"/>
          </p:cNvSpPr>
          <p:nvPr/>
        </p:nvSpPr>
        <p:spPr bwMode="auto">
          <a:xfrm>
            <a:off x="4572000" y="1219200"/>
            <a:ext cx="411480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Output:</a:t>
            </a:r>
          </a:p>
          <a:p>
            <a:pPr eaLnBrk="1" hangingPunct="1"/>
            <a:r>
              <a:rPr lang="en-US" sz="1800">
                <a:latin typeface="Courier New" charset="0"/>
              </a:rPr>
              <a:t>0 1 2 3 4 5 6 7 8 9 10 11</a:t>
            </a:r>
          </a:p>
        </p:txBody>
      </p:sp>
      <p:sp>
        <p:nvSpPr>
          <p:cNvPr id="2662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1D0BC1-9461-4B4E-807D-266DF99CEDD7}" type="datetime1">
              <a:rPr lang="en-US" sz="1200" smtClean="0">
                <a:latin typeface="Garamond" charset="0"/>
              </a:rPr>
              <a:t>2/22/2019</a:t>
            </a:fld>
            <a:endParaRPr lang="en-US" sz="1200">
              <a:latin typeface="Garamond" charset="0"/>
            </a:endParaRP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00A792-2358-644D-A085-10FBCD2AD0CF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</p:spTree>
    <p:extLst>
      <p:ext uri="{BB962C8B-B14F-4D97-AF65-F5344CB8AC3E}">
        <p14:creationId xmlns:p14="http://schemas.microsoft.com/office/powerpoint/2010/main" val="3031977206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7999</TotalTime>
  <Words>1380</Words>
  <Application>Microsoft Office PowerPoint</Application>
  <PresentationFormat>On-screen Show (4:3)</PresentationFormat>
  <Paragraphs>386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Courier New</vt:lpstr>
      <vt:lpstr>Garamond</vt:lpstr>
      <vt:lpstr>Wingdings</vt:lpstr>
      <vt:lpstr>Edge</vt:lpstr>
      <vt:lpstr>EECE.2160 ECE Application Programming</vt:lpstr>
      <vt:lpstr>Announcements/reminders</vt:lpstr>
      <vt:lpstr>Today’s lecture</vt:lpstr>
      <vt:lpstr>Justifying for loops</vt:lpstr>
      <vt:lpstr>for loops</vt:lpstr>
      <vt:lpstr>Changing variables</vt:lpstr>
      <vt:lpstr>Pre- vs. post-increment/decrement</vt:lpstr>
      <vt:lpstr>Example soln.</vt:lpstr>
      <vt:lpstr>Simple usage of for loop</vt:lpstr>
      <vt:lpstr>Intro to for loops</vt:lpstr>
      <vt:lpstr>Repetition with for loop</vt:lpstr>
      <vt:lpstr>Repetition with for loop (cont.)</vt:lpstr>
      <vt:lpstr>Example: for loops</vt:lpstr>
      <vt:lpstr>Example solution</vt:lpstr>
      <vt:lpstr>PE2: Today’s program should:</vt:lpstr>
      <vt:lpstr>Flow charts: overall flow</vt:lpstr>
      <vt:lpstr>Discussion: Overall flow</vt:lpstr>
      <vt:lpstr>Code: overall flow (skeleton code)</vt:lpstr>
      <vt:lpstr>Flow charts: reading input</vt:lpstr>
      <vt:lpstr>Discussion: Reading input</vt:lpstr>
      <vt:lpstr>Code: Reading input</vt:lpstr>
      <vt:lpstr>Input errors</vt:lpstr>
      <vt:lpstr>Error flags</vt:lpstr>
      <vt:lpstr>Finishing PE2: overall flow (review)</vt:lpstr>
      <vt:lpstr>Finishing PE2: next steps</vt:lpstr>
      <vt:lpstr>Flow charts: Calculating n!</vt:lpstr>
      <vt:lpstr>Flow charts: Calculating 2n</vt:lpstr>
      <vt:lpstr>Discussion: Factorial/2n</vt:lpstr>
      <vt:lpstr>Code: factorial</vt:lpstr>
      <vt:lpstr>Code: 2n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1704</cp:revision>
  <dcterms:created xsi:type="dcterms:W3CDTF">2006-04-03T05:03:01Z</dcterms:created>
  <dcterms:modified xsi:type="dcterms:W3CDTF">2019-02-22T16:34:21Z</dcterms:modified>
</cp:coreProperties>
</file>