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486" r:id="rId4"/>
    <p:sldId id="477" r:id="rId5"/>
    <p:sldId id="421" r:id="rId6"/>
    <p:sldId id="482" r:id="rId7"/>
    <p:sldId id="450" r:id="rId8"/>
    <p:sldId id="484" r:id="rId9"/>
    <p:sldId id="478" r:id="rId10"/>
    <p:sldId id="479" r:id="rId11"/>
    <p:sldId id="480" r:id="rId12"/>
    <p:sldId id="481" r:id="rId13"/>
    <p:sldId id="485" r:id="rId14"/>
    <p:sldId id="473" r:id="rId15"/>
    <p:sldId id="466" r:id="rId16"/>
    <p:sldId id="475" r:id="rId17"/>
    <p:sldId id="385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CA5F7-49DC-401E-93B7-3BC8BB26CB11}" v="6" dt="2019-02-22T17:20:30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91" d="100"/>
          <a:sy n="91" d="100"/>
        </p:scale>
        <p:origin x="63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48ACA5F7-49DC-401E-93B7-3BC8BB26CB11}"/>
    <pc:docChg chg="undo custSel addSld delSld modSld">
      <pc:chgData name="Geiger, Michael J" userId="13cae92b-b37c-450b-a449-82fcae19569d" providerId="ADAL" clId="{48ACA5F7-49DC-401E-93B7-3BC8BB26CB11}" dt="2019-02-22T17:20:49.362" v="399" actId="2711"/>
      <pc:docMkLst>
        <pc:docMk/>
      </pc:docMkLst>
      <pc:sldChg chg="modSp">
        <pc:chgData name="Geiger, Michael J" userId="13cae92b-b37c-450b-a449-82fcae19569d" providerId="ADAL" clId="{48ACA5F7-49DC-401E-93B7-3BC8BB26CB11}" dt="2019-02-22T17:15:54.078" v="189" actId="20577"/>
        <pc:sldMkLst>
          <pc:docMk/>
          <pc:sldMk cId="0" sldId="256"/>
        </pc:sldMkLst>
        <pc:spChg chg="mod">
          <ac:chgData name="Geiger, Michael J" userId="13cae92b-b37c-450b-a449-82fcae19569d" providerId="ADAL" clId="{48ACA5F7-49DC-401E-93B7-3BC8BB26CB11}" dt="2019-02-22T17:15:54.078" v="189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48ACA5F7-49DC-401E-93B7-3BC8BB26CB11}" dt="2019-02-22T17:14:58.693" v="161" actId="20577"/>
        <pc:sldMkLst>
          <pc:docMk/>
          <pc:sldMk cId="0" sldId="257"/>
        </pc:sldMkLst>
        <pc:spChg chg="mod">
          <ac:chgData name="Geiger, Michael J" userId="13cae92b-b37c-450b-a449-82fcae19569d" providerId="ADAL" clId="{48ACA5F7-49DC-401E-93B7-3BC8BB26CB11}" dt="2019-02-22T17:14:58.693" v="161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48ACA5F7-49DC-401E-93B7-3BC8BB26CB11}" dt="2019-02-22T17:20:49.362" v="399" actId="2711"/>
        <pc:sldMkLst>
          <pc:docMk/>
          <pc:sldMk cId="0" sldId="385"/>
        </pc:sldMkLst>
        <pc:spChg chg="mod">
          <ac:chgData name="Geiger, Michael J" userId="13cae92b-b37c-450b-a449-82fcae19569d" providerId="ADAL" clId="{48ACA5F7-49DC-401E-93B7-3BC8BB26CB11}" dt="2019-02-22T17:20:42.443" v="398" actId="2711"/>
          <ac:spMkLst>
            <pc:docMk/>
            <pc:sldMk cId="0" sldId="385"/>
            <ac:spMk id="4" creationId="{00000000-0000-0000-0000-000000000000}"/>
          </ac:spMkLst>
        </pc:spChg>
        <pc:spChg chg="mod">
          <ac:chgData name="Geiger, Michael J" userId="13cae92b-b37c-450b-a449-82fcae19569d" providerId="ADAL" clId="{48ACA5F7-49DC-401E-93B7-3BC8BB26CB11}" dt="2019-02-22T17:20:49.362" v="399" actId="2711"/>
          <ac:spMkLst>
            <pc:docMk/>
            <pc:sldMk cId="0" sldId="385"/>
            <ac:spMk id="6" creationId="{00000000-0000-0000-0000-000000000000}"/>
          </ac:spMkLst>
        </pc:spChg>
        <pc:spChg chg="mod">
          <ac:chgData name="Geiger, Michael J" userId="13cae92b-b37c-450b-a449-82fcae19569d" providerId="ADAL" clId="{48ACA5F7-49DC-401E-93B7-3BC8BB26CB11}" dt="2019-02-22T17:20:30.820" v="397"/>
          <ac:spMkLst>
            <pc:docMk/>
            <pc:sldMk cId="0" sldId="385"/>
            <ac:spMk id="25603" creationId="{00000000-0000-0000-0000-000000000000}"/>
          </ac:spMkLst>
        </pc:spChg>
      </pc:sldChg>
      <pc:sldChg chg="add">
        <pc:chgData name="Geiger, Michael J" userId="13cae92b-b37c-450b-a449-82fcae19569d" providerId="ADAL" clId="{48ACA5F7-49DC-401E-93B7-3BC8BB26CB11}" dt="2019-02-22T17:18:38.736" v="373"/>
        <pc:sldMkLst>
          <pc:docMk/>
          <pc:sldMk cId="3057781389" sldId="421"/>
        </pc:sldMkLst>
      </pc:sldChg>
      <pc:sldChg chg="add del">
        <pc:chgData name="Geiger, Michael J" userId="13cae92b-b37c-450b-a449-82fcae19569d" providerId="ADAL" clId="{48ACA5F7-49DC-401E-93B7-3BC8BB26CB11}" dt="2019-02-22T17:19:10.311" v="375" actId="2696"/>
        <pc:sldMkLst>
          <pc:docMk/>
          <pc:sldMk cId="1699400526" sldId="449"/>
        </pc:sldMkLst>
      </pc:sldChg>
      <pc:sldChg chg="modSp add">
        <pc:chgData name="Geiger, Michael J" userId="13cae92b-b37c-450b-a449-82fcae19569d" providerId="ADAL" clId="{48ACA5F7-49DC-401E-93B7-3BC8BB26CB11}" dt="2019-02-22T17:19:20.138" v="396" actId="20577"/>
        <pc:sldMkLst>
          <pc:docMk/>
          <pc:sldMk cId="1222993414" sldId="450"/>
        </pc:sldMkLst>
        <pc:spChg chg="mod">
          <ac:chgData name="Geiger, Michael J" userId="13cae92b-b37c-450b-a449-82fcae19569d" providerId="ADAL" clId="{48ACA5F7-49DC-401E-93B7-3BC8BB26CB11}" dt="2019-02-22T17:19:20.138" v="396" actId="20577"/>
          <ac:spMkLst>
            <pc:docMk/>
            <pc:sldMk cId="1222993414" sldId="450"/>
            <ac:spMk id="2" creationId="{00000000-0000-0000-0000-000000000000}"/>
          </ac:spMkLst>
        </pc:spChg>
      </pc:sldChg>
      <pc:sldChg chg="modSp">
        <pc:chgData name="Geiger, Michael J" userId="13cae92b-b37c-450b-a449-82fcae19569d" providerId="ADAL" clId="{48ACA5F7-49DC-401E-93B7-3BC8BB26CB11}" dt="2019-02-22T17:17:48.915" v="372" actId="20577"/>
        <pc:sldMkLst>
          <pc:docMk/>
          <pc:sldMk cId="1229587195" sldId="486"/>
        </pc:sldMkLst>
        <pc:spChg chg="mod">
          <ac:chgData name="Geiger, Michael J" userId="13cae92b-b37c-450b-a449-82fcae19569d" providerId="ADAL" clId="{48ACA5F7-49DC-401E-93B7-3BC8BB26CB11}" dt="2019-02-22T17:17:48.915" v="372" actId="20577"/>
          <ac:spMkLst>
            <pc:docMk/>
            <pc:sldMk cId="1229587195" sldId="486"/>
            <ac:spMk id="614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1768FF-1FE3-CC4F-B794-75C14B910F6C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E8970F-E9BE-4C87-86F7-B4273F541463}" type="datetime1">
              <a:rPr lang="en-US" smtClean="0"/>
              <a:t>2/22/2019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7B889-4240-4E00-9A92-4DB781C156E2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0443A-CBD3-4397-B5E6-4D8081F68A7C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E02D92-128E-4FD0-95AF-8B365523DA97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9F608C-CF76-4986-B9A4-2A5FEB11C9F6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CE2A3-D874-438E-AFA3-CF67B74BA81B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2ECA5-65CD-4179-9F9F-1AAAAB0943F9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3D84E-6E0F-446F-8AAC-12B170A39691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86C9-DE27-4FF3-B745-7E155C80EA53}" type="datetime1">
              <a:rPr lang="en-US" smtClean="0"/>
              <a:t>2/22/2019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A38585-CD20-4DBB-8B62-563278028E88}" type="datetime1">
              <a:rPr lang="en-US" smtClean="0"/>
              <a:t>2/22/2019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E1A67-44AC-47D4-8425-60544C0CE7DF}" type="datetime1">
              <a:rPr lang="en-US" smtClean="0"/>
              <a:t>2/22/2019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F1D602-9A5E-45A4-8A8F-44D01D97909E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E2392-94C5-47CD-A94C-E32488B5948E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3D0BD0E-BB66-4C46-9674-86B043D7AF40}" type="datetime1">
              <a:rPr lang="en-US" smtClean="0"/>
              <a:t>2/22/2019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13: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>
                <a:latin typeface="Courier New" charset="0"/>
                <a:cs typeface="Courier New" charset="0"/>
              </a:rPr>
              <a:t>struct</a:t>
            </a:r>
            <a:r>
              <a:rPr lang="en-US" dirty="0">
                <a:latin typeface="Courier New" charset="0"/>
                <a:cs typeface="Courier New" charset="0"/>
              </a:rPr>
              <a:t> Name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};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SINew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unsigned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};</a:t>
            </a:r>
          </a:p>
          <a:p>
            <a:pPr>
              <a:defRPr/>
            </a:pPr>
            <a:endParaRPr lang="en-US" dirty="0">
              <a:cs typeface="Arial"/>
            </a:endParaRPr>
          </a:p>
          <a:p>
            <a:pPr>
              <a:defRPr/>
            </a:pPr>
            <a:r>
              <a:rPr lang="en-US" dirty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>
                <a:cs typeface="Arial"/>
              </a:rPr>
              <a:t>Given </a:t>
            </a:r>
            <a:r>
              <a:rPr lang="en-US" dirty="0" err="1">
                <a:latin typeface="Courier New"/>
                <a:cs typeface="Courier New"/>
              </a:rPr>
              <a:t>SINew</a:t>
            </a:r>
            <a:r>
              <a:rPr lang="en-US" dirty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</a:rPr>
              <a:t>s1.sname </a:t>
            </a:r>
            <a:r>
              <a:rPr lang="en-US" dirty="0">
                <a:cs typeface="Arial"/>
                <a:sym typeface="Wingdings"/>
              </a:rPr>
              <a:t> Name structure within </a:t>
            </a:r>
            <a:r>
              <a:rPr lang="en-US" dirty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>
                <a:cs typeface="Arial"/>
                <a:sym typeface="Wingdings"/>
              </a:rPr>
              <a:t> middle initial of name within </a:t>
            </a:r>
            <a:r>
              <a:rPr lang="en-US" dirty="0">
                <a:latin typeface="Courier New"/>
                <a:cs typeface="Courier New"/>
                <a:sym typeface="Wingdings"/>
              </a:rPr>
              <a:t>s1</a:t>
            </a:r>
            <a:endParaRPr lang="en-US" dirty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>
              <a:cs typeface="Arial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93DF62-619C-42CA-9C01-B30BA690B5D5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9AEB7B-35F2-E541-A4F2-1D67BEF5BC8F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57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Used to break programs into smaller pieces</a:t>
            </a:r>
          </a:p>
          <a:p>
            <a:pPr lvl="1"/>
            <a:r>
              <a:rPr lang="en-US" dirty="0"/>
              <a:t>Useful when code sequences repeated</a:t>
            </a:r>
          </a:p>
          <a:p>
            <a:r>
              <a:rPr lang="en-US" dirty="0"/>
              <a:t>Functions have:</a:t>
            </a:r>
          </a:p>
          <a:p>
            <a:pPr lvl="1"/>
            <a:r>
              <a:rPr lang="en-US" dirty="0"/>
              <a:t>An optional</a:t>
            </a:r>
            <a:r>
              <a:rPr lang="en-US" dirty="0">
                <a:solidFill>
                  <a:srgbClr val="0000FF"/>
                </a:solidFill>
              </a:rPr>
              <a:t> return value</a:t>
            </a:r>
          </a:p>
          <a:p>
            <a:pPr lvl="1"/>
            <a:r>
              <a:rPr lang="en-US" dirty="0"/>
              <a:t>A name</a:t>
            </a:r>
          </a:p>
          <a:p>
            <a:pPr lvl="1"/>
            <a:r>
              <a:rPr lang="en-US" dirty="0"/>
              <a:t>Optional </a:t>
            </a:r>
            <a:r>
              <a:rPr lang="en-US" dirty="0">
                <a:solidFill>
                  <a:srgbClr val="0000FF"/>
                </a:solidFill>
              </a:rPr>
              <a:t>arguments</a:t>
            </a:r>
          </a:p>
          <a:p>
            <a:r>
              <a:rPr lang="en-US" dirty="0"/>
              <a:t>Must be </a:t>
            </a:r>
            <a:r>
              <a:rPr lang="en-US" dirty="0">
                <a:solidFill>
                  <a:srgbClr val="0000FF"/>
                </a:solidFill>
              </a:rPr>
              <a:t>prototyped</a:t>
            </a:r>
            <a:r>
              <a:rPr lang="en-US" dirty="0"/>
              <a:t> or written completely prior to use</a:t>
            </a:r>
          </a:p>
          <a:p>
            <a:r>
              <a:rPr lang="en-US" dirty="0"/>
              <a:t>C++ supports three forms of argument passing</a:t>
            </a:r>
          </a:p>
          <a:p>
            <a:pPr lvl="1"/>
            <a:r>
              <a:rPr lang="en-US" dirty="0"/>
              <a:t>Pass by value </a:t>
            </a:r>
            <a:r>
              <a:rPr lang="en-US" i="1" dirty="0"/>
              <a:t>(also supported in C)</a:t>
            </a:r>
            <a:endParaRPr lang="en-US" dirty="0"/>
          </a:p>
          <a:p>
            <a:pPr lvl="1"/>
            <a:r>
              <a:rPr lang="en-US" dirty="0"/>
              <a:t>Pass by address </a:t>
            </a:r>
            <a:r>
              <a:rPr lang="en-US" i="1" dirty="0"/>
              <a:t>(also supported in C)</a:t>
            </a:r>
            <a:endParaRPr lang="en-US" dirty="0"/>
          </a:p>
          <a:p>
            <a:pPr lvl="1"/>
            <a:r>
              <a:rPr lang="en-US" dirty="0"/>
              <a:t>Pass by reference</a:t>
            </a:r>
          </a:p>
          <a:p>
            <a:endParaRPr lang="en-US" dirty="0"/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5379684-0735-48A8-B703-67C5A5A5CF53}" type="datetime1">
              <a:rPr lang="en-US" sz="1200" smtClean="0">
                <a:latin typeface="Garamond"/>
              </a:rPr>
              <a:t>2/22/2019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1 Preview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644713-1B7A-A34D-A2F7-836F0E143166}" type="slidenum">
              <a:rPr lang="en-US" sz="1200" smtClean="0">
                <a:latin typeface="Garamond"/>
                <a:cs typeface="Garamond"/>
              </a:rPr>
              <a:pPr/>
              <a:t>11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7525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All examples below are function </a:t>
            </a:r>
            <a:r>
              <a:rPr lang="en-US" dirty="0">
                <a:solidFill>
                  <a:srgbClr val="0000FF"/>
                </a:solidFill>
              </a:rPr>
              <a:t>prototypes</a:t>
            </a:r>
          </a:p>
          <a:p>
            <a:pPr lvl="1"/>
            <a:r>
              <a:rPr lang="en-US" dirty="0"/>
              <a:t>Contain information about how to call function</a:t>
            </a:r>
          </a:p>
          <a:p>
            <a:pPr lvl="2"/>
            <a:r>
              <a:rPr lang="en-US" dirty="0"/>
              <a:t>Return type, name, and argument list </a:t>
            </a:r>
          </a:p>
          <a:p>
            <a:pPr lvl="2"/>
            <a:r>
              <a:rPr lang="en-US" dirty="0"/>
              <a:t>Only </a:t>
            </a:r>
            <a:r>
              <a:rPr lang="en-US" dirty="0" err="1"/>
              <a:t>arg</a:t>
            </a:r>
            <a:r>
              <a:rPr lang="en-US" dirty="0"/>
              <a:t> types required, but good practice to list names</a:t>
            </a:r>
          </a:p>
          <a:p>
            <a:pPr lvl="1"/>
            <a:r>
              <a:rPr lang="en-US" dirty="0"/>
              <a:t>No details on operation of function (</a:t>
            </a:r>
            <a:r>
              <a:rPr lang="en-US" dirty="0">
                <a:solidFill>
                  <a:srgbClr val="0000FF"/>
                </a:solidFill>
              </a:rPr>
              <a:t>definition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f1();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double f2(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y);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f3(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*p2);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f4(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&amp;r2);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f3()</a:t>
            </a:r>
            <a:r>
              <a:rPr lang="en-US" dirty="0">
                <a:latin typeface="Arial"/>
                <a:cs typeface="Arial"/>
              </a:rPr>
              <a:t> arguments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passed by address</a:t>
            </a:r>
          </a:p>
          <a:p>
            <a:pPr lvl="1"/>
            <a:r>
              <a:rPr lang="en-US" dirty="0">
                <a:latin typeface="Arial"/>
                <a:cs typeface="Arial"/>
              </a:rPr>
              <a:t>Explicit pointer—call requires addresses: </a:t>
            </a:r>
            <a:r>
              <a:rPr lang="en-US" dirty="0">
                <a:latin typeface="Courier New"/>
                <a:cs typeface="Courier New"/>
              </a:rPr>
              <a:t>f3(&amp;x, &amp;y);</a:t>
            </a:r>
          </a:p>
          <a:p>
            <a:r>
              <a:rPr lang="en-US" dirty="0">
                <a:latin typeface="Courier New"/>
                <a:cs typeface="Courier New"/>
              </a:rPr>
              <a:t>f4()</a:t>
            </a:r>
            <a:r>
              <a:rPr lang="en-US" dirty="0">
                <a:latin typeface="Arial"/>
                <a:cs typeface="Arial"/>
              </a:rPr>
              <a:t>arguments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passed by reference</a:t>
            </a:r>
          </a:p>
          <a:p>
            <a:pPr lvl="1"/>
            <a:r>
              <a:rPr lang="en-US" dirty="0">
                <a:latin typeface="Arial"/>
                <a:cs typeface="Arial"/>
              </a:rPr>
              <a:t>Aliases—call does not require addresses: </a:t>
            </a:r>
            <a:r>
              <a:rPr lang="en-US" dirty="0">
                <a:latin typeface="Courier New"/>
                <a:cs typeface="Courier New"/>
              </a:rPr>
              <a:t>f4(x, y);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f4()</a:t>
            </a:r>
            <a:r>
              <a:rPr lang="en-US" dirty="0">
                <a:latin typeface="Arial"/>
                <a:cs typeface="Arial"/>
              </a:rPr>
              <a:t> does have ability to modify input arguments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007-E06F-4356-9AEC-B87ECC14B10B}" type="datetime1">
              <a:rPr lang="en-US" smtClean="0"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Algorithmic complexity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Typically try to approximate worst-case computing time</a:t>
            </a:r>
          </a:p>
          <a:p>
            <a:r>
              <a:rPr lang="en-US" dirty="0"/>
              <a:t>Measure time as T(n), function of n</a:t>
            </a:r>
          </a:p>
          <a:p>
            <a:pPr lvl="1"/>
            <a:r>
              <a:rPr lang="en-US" dirty="0"/>
              <a:t>Count number of times each step in algorithm executes</a:t>
            </a:r>
          </a:p>
          <a:p>
            <a:r>
              <a:rPr lang="en-US" dirty="0"/>
              <a:t>Use big O notation—O(f(n))—to express order of magnitude</a:t>
            </a:r>
          </a:p>
          <a:p>
            <a:pPr lvl="1"/>
            <a:r>
              <a:rPr lang="en-US" dirty="0"/>
              <a:t>Choose slowest growing function that provides upper bound on execution time</a:t>
            </a:r>
          </a:p>
          <a:p>
            <a:pPr lvl="1"/>
            <a:r>
              <a:rPr lang="en-US" dirty="0"/>
              <a:t>Look at largest exponent in T(n) term</a:t>
            </a:r>
          </a:p>
          <a:p>
            <a:pPr lvl="1"/>
            <a:r>
              <a:rPr lang="en-US" dirty="0"/>
              <a:t>Ignore constants, multipliers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74E-CCE9-46CA-B26A-731DBE958294}" type="datetime1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1 Preview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CD92-6EE4-1F4B-96C7-1988FB638A3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</a:rPr>
              <a:t>Review: Classes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FF"/>
                </a:solidFill>
                <a:ea typeface="+mn-ea"/>
                <a:cs typeface="+mn-cs"/>
              </a:rPr>
              <a:t>Classes</a:t>
            </a:r>
            <a:r>
              <a:rPr lang="en-US" dirty="0">
                <a:ea typeface="+mn-ea"/>
                <a:cs typeface="+mn-cs"/>
              </a:rPr>
              <a:t> allow programmer to define their own types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Objects</a:t>
            </a:r>
            <a:r>
              <a:rPr lang="en-US" dirty="0"/>
              <a:t>: instances of a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Each class typically contains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Data members</a:t>
            </a:r>
            <a:r>
              <a:rPr lang="en-US" dirty="0"/>
              <a:t>: attributes for each object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Each object has own copy of data members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Member functions</a:t>
            </a:r>
            <a:r>
              <a:rPr lang="en-US" dirty="0"/>
              <a:t>: Tasks specific to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Data/functions can be </a:t>
            </a:r>
            <a:r>
              <a:rPr lang="en-US" dirty="0">
                <a:solidFill>
                  <a:srgbClr val="0000FF"/>
                </a:solidFill>
                <a:ea typeface="+mn-ea"/>
                <a:cs typeface="+mn-cs"/>
              </a:rPr>
              <a:t>public</a:t>
            </a:r>
            <a:r>
              <a:rPr lang="en-US" dirty="0">
                <a:ea typeface="+mn-ea"/>
                <a:cs typeface="+mn-cs"/>
              </a:rPr>
              <a:t> or </a:t>
            </a:r>
            <a:r>
              <a:rPr lang="en-US" dirty="0">
                <a:solidFill>
                  <a:srgbClr val="0000FF"/>
                </a:solidFill>
                <a:ea typeface="+mn-ea"/>
                <a:cs typeface="+mn-cs"/>
              </a:rPr>
              <a:t>private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Private members only accessible within member functions</a:t>
            </a:r>
          </a:p>
          <a:p>
            <a:pPr lvl="2">
              <a:buFont typeface="Wingdings" pitchFamily="2" charset="2"/>
              <a:buChar char="q"/>
              <a:defRPr/>
            </a:pPr>
            <a:r>
              <a:rPr lang="en-US" dirty="0"/>
              <a:t>Often accessed through “set”, “get” functions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Private functions also known as </a:t>
            </a:r>
            <a:r>
              <a:rPr lang="en-US" dirty="0">
                <a:solidFill>
                  <a:srgbClr val="0000FF"/>
                </a:solidFill>
              </a:rPr>
              <a:t>helper functions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DAEFD2-70C3-4EF9-AC98-BD25B87F0876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Exam 1 Preview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971867-87BA-C349-9EDD-2188B95142AB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9993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1 Preview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8B72-EE01-3F45-B232-FAD2FDEBB57F}" type="slidenum">
              <a:rPr lang="en-US"/>
              <a:pPr/>
              <a:t>15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Class Declaration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Basic syntax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class </a:t>
            </a:r>
            <a:r>
              <a:rPr lang="en-US" sz="2400" b="1" dirty="0" err="1">
                <a:solidFill>
                  <a:srgbClr val="3366FF"/>
                </a:solidFill>
                <a:latin typeface="Courier New" charset="0"/>
              </a:rPr>
              <a:t>ClassName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{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	public: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400" b="1" i="1" dirty="0">
                <a:solidFill>
                  <a:srgbClr val="3366FF"/>
                </a:solidFill>
                <a:latin typeface="Courier New" charset="0"/>
              </a:rPr>
              <a:t>Declarations of public members</a:t>
            </a:r>
            <a:br>
              <a:rPr lang="en-US" sz="2400" b="1" i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   private: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400" b="1" i="1" dirty="0">
                <a:solidFill>
                  <a:srgbClr val="3366FF"/>
                </a:solidFill>
                <a:latin typeface="Courier New" charset="0"/>
              </a:rPr>
              <a:t>Declarations of private members</a:t>
            </a:r>
            <a:br>
              <a:rPr lang="en-US" sz="24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};</a:t>
            </a:r>
          </a:p>
          <a:p>
            <a:endParaRPr lang="en-US" sz="2400" b="1" dirty="0">
              <a:solidFill>
                <a:srgbClr val="3366FF"/>
              </a:solidFill>
              <a:latin typeface="Courier New" charset="0"/>
            </a:endParaRPr>
          </a:p>
          <a:p>
            <a:r>
              <a:rPr lang="en-US" dirty="0">
                <a:latin typeface="Arial"/>
                <a:cs typeface="Arial"/>
              </a:rPr>
              <a:t>Class definition in .h file</a:t>
            </a:r>
          </a:p>
          <a:p>
            <a:r>
              <a:rPr lang="en-US" dirty="0">
                <a:latin typeface="Arial"/>
                <a:cs typeface="Arial"/>
              </a:rPr>
              <a:t>Function definitions in .</a:t>
            </a:r>
            <a:r>
              <a:rPr lang="en-US" dirty="0" err="1">
                <a:latin typeface="Arial"/>
                <a:cs typeface="Arial"/>
              </a:rPr>
              <a:t>cpp</a:t>
            </a:r>
            <a:r>
              <a:rPr lang="en-US" dirty="0">
                <a:latin typeface="Arial"/>
                <a:cs typeface="Arial"/>
              </a:rPr>
              <a:t> file</a:t>
            </a:r>
          </a:p>
          <a:p>
            <a:pPr lvl="1"/>
            <a:r>
              <a:rPr lang="en-US" dirty="0">
                <a:latin typeface="Arial"/>
                <a:cs typeface="Arial"/>
              </a:rPr>
              <a:t>Must specify class name with definition:</a:t>
            </a:r>
          </a:p>
          <a:p>
            <a:pPr marL="344487" lvl="1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ClassName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::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FunctionName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 { ...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9907-2216-46B2-A11E-059E1F27F36E}" type="datetime1">
              <a:rPr lang="en-US" smtClean="0"/>
              <a:t>2/22/2019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Constructors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>
                <a:latin typeface="Arial" charset="0"/>
              </a:rPr>
              <a:t>Functions used to initialize an object’</a:t>
            </a:r>
            <a:r>
              <a:rPr lang="en-US" altLang="ja-JP" dirty="0">
                <a:latin typeface="Arial" charset="0"/>
              </a:rPr>
              <a:t>s data when it is created</a:t>
            </a:r>
          </a:p>
          <a:p>
            <a:pPr lvl="1" eaLnBrk="1" hangingPunct="1"/>
            <a:r>
              <a:rPr lang="en-US" dirty="0">
                <a:latin typeface="Arial" charset="0"/>
              </a:rPr>
              <a:t>Must be defined with the same name as the class:</a:t>
            </a:r>
          </a:p>
          <a:p>
            <a:pPr marL="344487" lvl="1" indent="0" eaLnBrk="1" hangingPunct="1">
              <a:buNone/>
            </a:pPr>
            <a:r>
              <a:rPr lang="en-US" dirty="0">
                <a:latin typeface="Arial" charset="0"/>
              </a:rPr>
              <a:t>	e.g. </a:t>
            </a: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() 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No return type</a:t>
            </a:r>
            <a:endParaRPr lang="en-US" dirty="0">
              <a:latin typeface="Lucida Console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Default constructor has no parameters </a:t>
            </a:r>
          </a:p>
          <a:p>
            <a:pPr eaLnBrk="1" hangingPunct="1"/>
            <a:r>
              <a:rPr lang="en-US" dirty="0">
                <a:latin typeface="Arial" charset="0"/>
              </a:rPr>
              <a:t>Parameterized constructor takes 1+ arguments</a:t>
            </a:r>
          </a:p>
          <a:p>
            <a:pPr eaLnBrk="1" hangingPunct="1"/>
            <a:r>
              <a:rPr lang="en-US" dirty="0">
                <a:latin typeface="Arial" charset="0"/>
              </a:rPr>
              <a:t>Constructors often examples of overloaded functions</a:t>
            </a:r>
          </a:p>
          <a:p>
            <a:pPr lvl="1" eaLnBrk="1" hangingPunct="1"/>
            <a:r>
              <a:rPr lang="en-US" dirty="0">
                <a:latin typeface="Arial" charset="0"/>
              </a:rPr>
              <a:t>Functions with same name, different argument list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A3C777-6E53-48D1-A60F-1960DAD79F16}" type="datetime1">
              <a:rPr lang="en-US" sz="1200" smtClean="0">
                <a:latin typeface="Garamond" charset="0"/>
              </a:rPr>
              <a:t>2/22/2019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C15F8-4377-5540-BD22-CD22ABD20F84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8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time: Exam 1—</a:t>
            </a:r>
            <a:r>
              <a:rPr lang="en-US" b="1" u="sng" dirty="0"/>
              <a:t>PLEASE BE ON TIME</a:t>
            </a:r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Late HW 1 submissions due by end of day</a:t>
            </a:r>
          </a:p>
          <a:p>
            <a:pPr lvl="2"/>
            <a:r>
              <a:rPr lang="en-US" dirty="0"/>
              <a:t>Solution to be posted Saturday morning</a:t>
            </a:r>
          </a:p>
          <a:p>
            <a:pPr lvl="1"/>
            <a:r>
              <a:rPr lang="en-US" dirty="0"/>
              <a:t>Program 2 to be posted; due date TBD</a:t>
            </a:r>
          </a:p>
          <a:p>
            <a:pPr lvl="1"/>
            <a:r>
              <a:rPr lang="en-US" dirty="0"/>
              <a:t>Exam 1: Monday, 2/25, 3-5 PM, Ball 214</a:t>
            </a:r>
          </a:p>
          <a:p>
            <a:pPr lvl="2"/>
            <a:r>
              <a:rPr lang="en-US" dirty="0"/>
              <a:t>Will be allowed </a:t>
            </a:r>
            <a:r>
              <a:rPr lang="en-US" u="sng" dirty="0"/>
              <a:t>two</a:t>
            </a:r>
            <a:r>
              <a:rPr lang="en-US" dirty="0"/>
              <a:t> double-sided 8.5” x 11” note sheets</a:t>
            </a:r>
          </a:p>
          <a:p>
            <a:pPr lvl="2"/>
            <a:r>
              <a:rPr lang="en-US" dirty="0"/>
              <a:t>No electronic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A109CF-BA8C-4799-B892-DFE01E34031F}" type="datetime1">
              <a:rPr lang="en-US" smtClean="0">
                <a:latin typeface="+mj-lt"/>
              </a:rPr>
              <a:t>2/22/2019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17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Late HW 1 submissions due by end of day</a:t>
            </a:r>
          </a:p>
          <a:p>
            <a:pPr lvl="2"/>
            <a:r>
              <a:rPr lang="en-US" dirty="0"/>
              <a:t>Solution to be posted Saturday morning</a:t>
            </a:r>
          </a:p>
          <a:p>
            <a:pPr lvl="1"/>
            <a:r>
              <a:rPr lang="en-US" dirty="0"/>
              <a:t>Program 2 to be posted; due date TBD</a:t>
            </a:r>
          </a:p>
          <a:p>
            <a:pPr lvl="1"/>
            <a:r>
              <a:rPr lang="en-US" dirty="0"/>
              <a:t>Exam 1: Monday, 2/25, 3-5 PM, Ball 214</a:t>
            </a:r>
          </a:p>
          <a:p>
            <a:pPr lvl="2"/>
            <a:r>
              <a:rPr lang="en-US" dirty="0"/>
              <a:t>Will be allowed </a:t>
            </a:r>
            <a:r>
              <a:rPr lang="en-US" u="sng" dirty="0"/>
              <a:t>two</a:t>
            </a:r>
            <a:r>
              <a:rPr lang="en-US" dirty="0"/>
              <a:t> double-sided 8.5” x 11” note sheets</a:t>
            </a:r>
          </a:p>
          <a:p>
            <a:pPr lvl="2"/>
            <a:r>
              <a:rPr lang="en-US" dirty="0"/>
              <a:t>No electronic devices</a:t>
            </a:r>
          </a:p>
          <a:p>
            <a:r>
              <a:rPr lang="en-US" dirty="0"/>
              <a:t>Today’s lecture: Exam 1 Preview</a:t>
            </a:r>
          </a:p>
          <a:p>
            <a:pPr lvl="1"/>
            <a:r>
              <a:rPr lang="en-US" dirty="0"/>
              <a:t>General exam notes</a:t>
            </a:r>
          </a:p>
          <a:p>
            <a:pPr lvl="1"/>
            <a:r>
              <a:rPr lang="en-US" dirty="0"/>
              <a:t>Review of material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28F3F78-A35A-4DD8-8122-D98BEB465E19}" type="datetime1">
              <a:rPr lang="en-US" smtClean="0">
                <a:latin typeface="+mj-lt"/>
              </a:rPr>
              <a:t>2/22/2019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</a:t>
            </a:r>
            <a:r>
              <a:rPr lang="en-US" sz="2600" u="sng" dirty="0">
                <a:latin typeface="Arial" charset="0"/>
              </a:rPr>
              <a:t>two</a:t>
            </a:r>
            <a:r>
              <a:rPr lang="en-US" sz="2600" dirty="0">
                <a:latin typeface="Arial" charset="0"/>
              </a:rPr>
              <a:t>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sheets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notes, electronic devices (calculator, phone)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two hours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We’ll start at 3:00—</a:t>
            </a:r>
            <a:r>
              <a:rPr lang="en-US" sz="2200" b="1" u="sng" dirty="0">
                <a:latin typeface="Arial" charset="0"/>
              </a:rPr>
              <a:t>please 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err="1">
                <a:latin typeface="Arial" charset="0"/>
              </a:rPr>
              <a:t>Lec</a:t>
            </a:r>
            <a:r>
              <a:rPr lang="en-US" sz="2600" dirty="0">
                <a:latin typeface="Arial" charset="0"/>
              </a:rPr>
              <a:t>. 12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questions 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Basic C++ structure (namespaces, &lt;</a:t>
            </a:r>
            <a:r>
              <a:rPr lang="en-US" sz="2200" dirty="0" err="1">
                <a:latin typeface="Arial" charset="0"/>
              </a:rPr>
              <a:t>iostream</a:t>
            </a:r>
            <a:r>
              <a:rPr lang="en-US" sz="2200" dirty="0">
                <a:latin typeface="Arial" charset="0"/>
              </a:rPr>
              <a:t>&gt;, etc.)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File organization (.h/.</a:t>
            </a:r>
            <a:r>
              <a:rPr lang="en-US" sz="2200" dirty="0" err="1">
                <a:latin typeface="Arial" charset="0"/>
              </a:rPr>
              <a:t>cpp</a:t>
            </a:r>
            <a:r>
              <a:rPr lang="en-US" sz="2200" dirty="0">
                <a:latin typeface="Arial" charset="0"/>
              </a:rPr>
              <a:t> files for </a:t>
            </a:r>
            <a:r>
              <a:rPr lang="en-US" sz="2200" dirty="0" err="1">
                <a:latin typeface="Arial" charset="0"/>
              </a:rPr>
              <a:t>structs</a:t>
            </a:r>
            <a:r>
              <a:rPr lang="en-US" sz="2200" dirty="0">
                <a:latin typeface="Arial" charset="0"/>
              </a:rPr>
              <a:t>/classes)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Abstract data types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sections </a:t>
            </a:r>
            <a:r>
              <a:rPr lang="en-US" sz="2600" i="1" dirty="0">
                <a:latin typeface="Arial" charset="0"/>
              </a:rPr>
              <a:t>(1+ questions in each)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Input/output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 style structures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Functions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Strings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Algorithmic complexity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62B483-C9B1-4299-BDE3-6AAA98763F17}" type="datetime1">
              <a:rPr lang="en-US" smtClean="0">
                <a:latin typeface="Garamond" charset="0"/>
              </a:rPr>
              <a:t>2/22/2019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8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Basic I/O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Output (</a:t>
            </a:r>
            <a:r>
              <a:rPr lang="en-US" dirty="0" err="1">
                <a:latin typeface="Courier New" charset="0"/>
                <a:cs typeface="Courier New" charset="0"/>
              </a:rPr>
              <a:t>cout</a:t>
            </a:r>
            <a:r>
              <a:rPr lang="en-US" dirty="0">
                <a:latin typeface="Arial" charset="0"/>
                <a:cs typeface="Courier New" charset="0"/>
              </a:rPr>
              <a:t>) </a:t>
            </a:r>
            <a:r>
              <a:rPr lang="en-US" dirty="0">
                <a:latin typeface="Arial" charset="0"/>
              </a:rPr>
              <a:t>streams</a:t>
            </a:r>
          </a:p>
          <a:p>
            <a:pPr lvl="1"/>
            <a:r>
              <a:rPr lang="en-US" dirty="0">
                <a:latin typeface="Arial" charset="0"/>
              </a:rPr>
              <a:t>Can output multiple values in same statement</a:t>
            </a:r>
          </a:p>
          <a:p>
            <a:pPr marL="671512" lvl="2" indent="0">
              <a:buNone/>
            </a:pPr>
            <a:r>
              <a:rPr lang="en-US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&lt;&lt; "x= " &lt;&lt; x &lt;&lt; ", y=" &lt;&lt; y &lt;&lt;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;</a:t>
            </a:r>
          </a:p>
          <a:p>
            <a:pPr lvl="1"/>
            <a:r>
              <a:rPr lang="en-US" dirty="0">
                <a:latin typeface="Arial" charset="0"/>
              </a:rPr>
              <a:t>Recall </a:t>
            </a:r>
            <a:r>
              <a:rPr lang="en-US" dirty="0" err="1">
                <a:latin typeface="Courier New"/>
                <a:cs typeface="Courier New"/>
              </a:rPr>
              <a:t>endl</a:t>
            </a:r>
            <a:r>
              <a:rPr lang="en-US" dirty="0">
                <a:latin typeface="Arial" charset="0"/>
              </a:rPr>
              <a:t> ≈ </a:t>
            </a:r>
            <a:r>
              <a:rPr lang="en-US" dirty="0">
                <a:latin typeface="Courier New"/>
                <a:cs typeface="Courier New"/>
              </a:rPr>
              <a:t>'\n'</a:t>
            </a:r>
            <a:r>
              <a:rPr lang="en-US" dirty="0">
                <a:latin typeface="Arial" charset="0"/>
              </a:rPr>
              <a:t> + flush output stream</a:t>
            </a:r>
          </a:p>
          <a:p>
            <a:r>
              <a:rPr lang="en-US" dirty="0">
                <a:latin typeface="Arial" charset="0"/>
              </a:rPr>
              <a:t>Input (</a:t>
            </a:r>
            <a:r>
              <a:rPr lang="en-US" dirty="0" err="1">
                <a:latin typeface="Courier New" charset="0"/>
                <a:cs typeface="Courier New" charset="0"/>
              </a:rPr>
              <a:t>cin</a:t>
            </a:r>
            <a:r>
              <a:rPr lang="en-US" dirty="0">
                <a:latin typeface="Arial" charset="0"/>
              </a:rPr>
              <a:t>) streams</a:t>
            </a: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 err="1">
                <a:latin typeface="Courier New" charset="0"/>
                <a:cs typeface="Courier New" charset="0"/>
              </a:rPr>
              <a:t>cin</a:t>
            </a:r>
            <a:r>
              <a:rPr lang="en-US" dirty="0">
                <a:latin typeface="Arial" charset="0"/>
              </a:rPr>
              <a:t> to read values into variables</a:t>
            </a:r>
          </a:p>
          <a:p>
            <a:pPr lvl="2"/>
            <a:r>
              <a:rPr lang="en-US" dirty="0">
                <a:latin typeface="Arial" charset="0"/>
              </a:rPr>
              <a:t>E.g., </a:t>
            </a:r>
            <a:r>
              <a:rPr lang="en-US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cin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&gt;&gt; x;</a:t>
            </a:r>
          </a:p>
          <a:p>
            <a:pPr lvl="2"/>
            <a:r>
              <a:rPr lang="en-US" dirty="0">
                <a:latin typeface="Arial" charset="0"/>
              </a:rPr>
              <a:t>Skips whitespace characters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Can cause problems if input doesn’t match variable type</a:t>
            </a:r>
          </a:p>
          <a:p>
            <a:pPr lvl="1"/>
            <a:endParaRPr lang="en-US" dirty="0">
              <a:latin typeface="Arial" charset="0"/>
              <a:cs typeface="Courier New" charset="0"/>
            </a:endParaRPr>
          </a:p>
          <a:p>
            <a:pPr lvl="2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F55EE0-AF5C-43FF-8754-764F5B10D623}" type="datetime1">
              <a:rPr lang="en-US" smtClean="0">
                <a:latin typeface="Garamond" charset="0"/>
              </a:rPr>
              <a:t>2/22/2019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914DCA-7A7B-484E-9915-AF5A6D8D8B83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5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DFFD-DC8D-4D74-8873-3D193E8A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4F2DE-6A65-4CD8-9726-70E986F7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stream objects</a:t>
            </a:r>
          </a:p>
          <a:p>
            <a:pPr lvl="1"/>
            <a:r>
              <a:rPr lang="en-US" dirty="0"/>
              <a:t>Must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(input)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dirty="0"/>
              <a:t> (output)</a:t>
            </a:r>
          </a:p>
          <a:p>
            <a:pPr lvl="1"/>
            <a:r>
              <a:rPr lang="en-US" dirty="0"/>
              <a:t>Have methods for file open/close</a:t>
            </a:r>
          </a:p>
          <a:p>
            <a:r>
              <a:rPr lang="en-US" dirty="0"/>
              <a:t>File I/O syntax similar to standard I/O</a:t>
            </a:r>
          </a:p>
          <a:p>
            <a:pPr lvl="1"/>
            <a:r>
              <a:rPr lang="en-US" dirty="0"/>
              <a:t>Replace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with appropriate stream object</a:t>
            </a:r>
          </a:p>
          <a:p>
            <a:pPr lvl="1"/>
            <a:r>
              <a:rPr lang="en-US" dirty="0"/>
              <a:t>Same operators used: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&gt;&gt;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8325C-6DD1-4330-BAF4-F65E022A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2AD0-B22F-451A-8373-878F337F881D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C68F-4732-470A-8163-1909C1FD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FAB2D-B22A-47E6-AE77-E741BEDA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8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 charset="0"/>
              </a:rPr>
              <a:t>Review: Output manipulators</a:t>
            </a:r>
            <a:endParaRPr lang="en-US" dirty="0">
              <a:latin typeface="Lucida Console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/>
                <a:cs typeface="Courier New"/>
              </a:rPr>
              <a:t>setprecision</a:t>
            </a:r>
            <a:r>
              <a:rPr lang="en-US" dirty="0">
                <a:latin typeface="Arial" charset="0"/>
              </a:rPr>
              <a:t>: change number of digits displayed to the right of the decimal point</a:t>
            </a:r>
          </a:p>
          <a:p>
            <a:pPr eaLnBrk="1" hangingPunct="1"/>
            <a:r>
              <a:rPr lang="en-US" dirty="0">
                <a:latin typeface="Courier New"/>
                <a:cs typeface="Courier New"/>
              </a:rPr>
              <a:t>fixed</a:t>
            </a:r>
            <a:r>
              <a:rPr lang="en-US" dirty="0">
                <a:latin typeface="Arial" charset="0"/>
              </a:rPr>
              <a:t>: fixed format (no scientific notation)</a:t>
            </a:r>
          </a:p>
          <a:p>
            <a:pPr eaLnBrk="1" hangingPunct="1"/>
            <a:r>
              <a:rPr lang="en-US" dirty="0" err="1">
                <a:latin typeface="Courier New"/>
                <a:cs typeface="Courier New"/>
              </a:rPr>
              <a:t>showpoint</a:t>
            </a:r>
            <a:r>
              <a:rPr lang="en-US" dirty="0">
                <a:latin typeface="Arial" charset="0"/>
              </a:rPr>
              <a:t>: force decimal point (and trailing zeros) to be shown</a:t>
            </a:r>
          </a:p>
          <a:p>
            <a:pPr lvl="1" eaLnBrk="1" hangingPunct="1"/>
            <a:r>
              <a:rPr lang="en-US" dirty="0">
                <a:latin typeface="Arial" charset="0"/>
              </a:rPr>
              <a:t>Default behavior (without </a:t>
            </a:r>
            <a:r>
              <a:rPr lang="en-US" dirty="0" err="1">
                <a:latin typeface="Courier New"/>
                <a:cs typeface="Courier New"/>
              </a:rPr>
              <a:t>showpoint</a:t>
            </a:r>
            <a:r>
              <a:rPr lang="en-US" dirty="0">
                <a:latin typeface="Arial" charset="0"/>
              </a:rPr>
              <a:t>) is to not show trailing zeros</a:t>
            </a:r>
          </a:p>
          <a:p>
            <a:pPr lvl="1" eaLnBrk="1" hangingPunct="1"/>
            <a:r>
              <a:rPr lang="en-US" dirty="0">
                <a:latin typeface="Arial" charset="0"/>
              </a:rPr>
              <a:t>Default precision (with </a:t>
            </a:r>
            <a:r>
              <a:rPr lang="en-US" dirty="0" err="1">
                <a:latin typeface="Courier New"/>
                <a:cs typeface="Courier New"/>
              </a:rPr>
              <a:t>showpoint</a:t>
            </a:r>
            <a:r>
              <a:rPr lang="en-US" dirty="0">
                <a:latin typeface="Arial" charset="0"/>
              </a:rPr>
              <a:t>) is 6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Reset with </a:t>
            </a:r>
            <a:r>
              <a:rPr lang="en-US" dirty="0" err="1">
                <a:latin typeface="Courier New"/>
                <a:cs typeface="Courier New"/>
              </a:rPr>
              <a:t>noshowpoint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AD1A6A-0127-4446-834E-BE4C11A91C91}" type="datetime1">
              <a:rPr lang="en-US" smtClean="0">
                <a:latin typeface="Garamond" charset="0"/>
              </a:rPr>
              <a:t>2/22/2019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FDD712AE-C103-9D4C-9832-D90BD037D4F7}" type="slidenum">
              <a:rPr lang="en-US">
                <a:latin typeface="Garamond" charset="0"/>
              </a:rPr>
              <a:pPr algn="l"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947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Output manipulators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showpoint</a:t>
            </a:r>
            <a:r>
              <a:rPr lang="en-US" dirty="0"/>
              <a:t> does </a:t>
            </a:r>
            <a:r>
              <a:rPr lang="en-US" u="sng" dirty="0"/>
              <a:t>not</a:t>
            </a:r>
            <a:r>
              <a:rPr lang="en-US" dirty="0"/>
              <a:t> imply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fixed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Could be fixed point, could be scientific notation</a:t>
            </a:r>
          </a:p>
          <a:p>
            <a:pPr lvl="1"/>
            <a:r>
              <a:rPr lang="en-US" dirty="0"/>
              <a:t>Scientific notation used if </a:t>
            </a:r>
          </a:p>
          <a:p>
            <a:pPr marL="344487" lvl="1" indent="0">
              <a:buNone/>
            </a:pPr>
            <a:r>
              <a:rPr lang="en-US" dirty="0"/>
              <a:t>	precision &lt; # digits before decimal point</a:t>
            </a:r>
          </a:p>
          <a:p>
            <a:r>
              <a:rPr lang="en-US" dirty="0"/>
              <a:t>Default behavior: precision = sig. figures</a:t>
            </a:r>
          </a:p>
          <a:p>
            <a:r>
              <a:rPr lang="en-US">
                <a:sym typeface="Wingdings"/>
              </a:rPr>
              <a:t>After </a:t>
            </a: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fixed</a:t>
            </a:r>
            <a:r>
              <a:rPr lang="en-US">
                <a:sym typeface="Wingdings"/>
              </a:rPr>
              <a:t>: </a:t>
            </a:r>
            <a:r>
              <a:rPr lang="en-US" dirty="0">
                <a:sym typeface="Wingdings"/>
              </a:rPr>
              <a:t>precision = digits after point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Clearing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fixed</a:t>
            </a:r>
            <a:r>
              <a:rPr lang="en-US" dirty="0">
                <a:sym typeface="Wingdings"/>
              </a:rPr>
              <a:t> flag: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Wingdings"/>
              </a:rPr>
              <a:t>defaultfloat</a:t>
            </a:r>
            <a:endParaRPr lang="en-US" dirty="0">
              <a:latin typeface="Courier New" charset="0"/>
              <a:ea typeface="Courier New" charset="0"/>
              <a:cs typeface="Courier New" charset="0"/>
              <a:sym typeface="Wingdings"/>
            </a:endParaRPr>
          </a:p>
          <a:p>
            <a:pPr lvl="1"/>
            <a:r>
              <a:rPr lang="en-US" dirty="0"/>
              <a:t>There aren’t just two options 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mr-IN" dirty="0"/>
              <a:t>…</a:t>
            </a:r>
            <a:r>
              <a:rPr lang="en-US" dirty="0"/>
              <a:t> but we’re not going to discuss the other ones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4393-0C5C-4199-92B0-932A1E7603FF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9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Characters and input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Input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/>
              <a:t>) streams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/>
              <a:t> to read values into variables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E.g.,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&gt;&gt; x;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Skips whitespace characters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 value must be compatible with type of 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Reading n characters: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(buffer, n);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Reading 1 character: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Reading an entire line (at most m characters):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(buffer, m)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May need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cin.ignore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>
                <a:cs typeface="Courier New" pitchFamily="49" charset="0"/>
              </a:rPr>
              <a:t> to skip characters</a:t>
            </a:r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994CC-428B-485B-B4BA-2050A6865E69}" type="datetime1">
              <a:rPr lang="en-US" smtClean="0">
                <a:latin typeface="Garamond" charset="0"/>
              </a:rPr>
              <a:t>2/22/2019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C66216-7C7D-A141-900E-273DF114EE21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0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Structures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User-defined collections of data; e</a:t>
            </a:r>
            <a:r>
              <a:rPr lang="en-US" sz="2100" dirty="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Arial" charset="0"/>
                <a:cs typeface="Courier New" charset="0"/>
              </a:rPr>
              <a:t>		</a:t>
            </a:r>
            <a:r>
              <a:rPr lang="en-US" sz="2100" dirty="0" err="1">
                <a:latin typeface="Courier New" charset="0"/>
                <a:cs typeface="Courier New" charset="0"/>
              </a:rPr>
              <a:t>struct</a:t>
            </a:r>
            <a:r>
              <a:rPr lang="en-US" sz="2100" dirty="0">
                <a:latin typeface="Courier New" charset="0"/>
                <a:cs typeface="Courier New" charset="0"/>
              </a:rPr>
              <a:t> </a:t>
            </a:r>
            <a:r>
              <a:rPr lang="en-US" sz="21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100" dirty="0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unsigned </a:t>
            </a:r>
            <a:r>
              <a:rPr lang="en-US" sz="2100" dirty="0" err="1">
                <a:latin typeface="Courier New" charset="0"/>
                <a:cs typeface="Courier New" charset="0"/>
              </a:rPr>
              <a:t>int</a:t>
            </a:r>
            <a:r>
              <a:rPr lang="en-US" sz="2100" dirty="0">
                <a:latin typeface="Courier New" charset="0"/>
                <a:cs typeface="Courier New" charset="0"/>
              </a:rPr>
              <a:t> ID;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};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Scalar: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Array: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cs typeface="Courier New" charset="0"/>
              </a:rPr>
              <a:t>classList</a:t>
            </a:r>
            <a:r>
              <a:rPr lang="en-US" sz="1800" dirty="0">
                <a:latin typeface="Courier New" charset="0"/>
                <a:cs typeface="Courier New" charset="0"/>
              </a:rPr>
              <a:t>[10];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Pointer: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*</a:t>
            </a:r>
            <a:r>
              <a:rPr lang="en-US" sz="1800" dirty="0" err="1">
                <a:latin typeface="Courier New" charset="0"/>
                <a:cs typeface="Courier New" charset="0"/>
              </a:rPr>
              <a:t>sPtr</a:t>
            </a:r>
            <a:r>
              <a:rPr lang="en-US" sz="1800" dirty="0">
                <a:latin typeface="Courier New" charset="0"/>
                <a:cs typeface="Courier New" charset="0"/>
              </a:rPr>
              <a:t>;</a:t>
            </a:r>
            <a:r>
              <a:rPr lang="en-US" sz="1800" dirty="0">
                <a:latin typeface="Arial" charset="0"/>
                <a:cs typeface="Courier New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Dot operator: </a:t>
            </a:r>
            <a:r>
              <a:rPr lang="en-US" sz="1800" dirty="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1800" dirty="0">
                <a:latin typeface="Courier New" charset="0"/>
                <a:cs typeface="Courier New" charset="0"/>
              </a:rPr>
              <a:t>J</a:t>
            </a:r>
            <a:r>
              <a:rPr lang="ja-JP" altLang="en-US" sz="1800" dirty="0">
                <a:latin typeface="Courier New" charset="0"/>
                <a:cs typeface="Courier New" charset="0"/>
              </a:rPr>
              <a:t>’</a:t>
            </a:r>
            <a:r>
              <a:rPr lang="en-US" altLang="ja-JP" sz="1800" dirty="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Arrow (if pointers): </a:t>
            </a:r>
            <a:r>
              <a:rPr lang="en-US" sz="1800" dirty="0" err="1">
                <a:latin typeface="Courier New" charset="0"/>
                <a:cs typeface="Courier New" charset="0"/>
              </a:rPr>
              <a:t>sPtr</a:t>
            </a:r>
            <a:r>
              <a:rPr lang="en-US" sz="1800" dirty="0">
                <a:latin typeface="Courier New" charset="0"/>
                <a:cs typeface="Courier New" charset="0"/>
              </a:rPr>
              <a:t>-&gt;GPA = 3.5;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Passed to functions by address </a:t>
            </a:r>
            <a:r>
              <a:rPr lang="en-US" sz="2100">
                <a:latin typeface="Arial" charset="0"/>
                <a:cs typeface="Courier New" charset="0"/>
              </a:rPr>
              <a:t>or </a:t>
            </a:r>
            <a:r>
              <a:rPr lang="en-US" sz="2100">
                <a:solidFill>
                  <a:srgbClr val="0000FF"/>
                </a:solidFill>
                <a:latin typeface="Arial" charset="0"/>
                <a:cs typeface="Courier New" charset="0"/>
              </a:rPr>
              <a:t>reference</a:t>
            </a:r>
            <a:endParaRPr lang="en-US" sz="2100" dirty="0">
              <a:latin typeface="Arial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AF03-6672-415A-884B-C0EB678E2A8F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7846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12557</TotalTime>
  <Words>1081</Words>
  <Application>Microsoft Office PowerPoint</Application>
  <PresentationFormat>On-screen Show (4:3)</PresentationFormat>
  <Paragraphs>239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Courier New</vt:lpstr>
      <vt:lpstr>Garamond</vt:lpstr>
      <vt:lpstr>Lucida Console</vt:lpstr>
      <vt:lpstr>Wingdings</vt:lpstr>
      <vt:lpstr>Edge</vt:lpstr>
      <vt:lpstr>EECE.3220 Data Structures</vt:lpstr>
      <vt:lpstr>Lecture outline</vt:lpstr>
      <vt:lpstr>Exam 1 notes</vt:lpstr>
      <vt:lpstr>Review: Basic I/O</vt:lpstr>
      <vt:lpstr>Review: File I/O</vt:lpstr>
      <vt:lpstr>Review: Output manipulators</vt:lpstr>
      <vt:lpstr>Review: Output manipulators (cont)</vt:lpstr>
      <vt:lpstr>Review: Characters and input</vt:lpstr>
      <vt:lpstr>Review: Structures in C++</vt:lpstr>
      <vt:lpstr>Review: Nested structures</vt:lpstr>
      <vt:lpstr>Review: Functions</vt:lpstr>
      <vt:lpstr>Review: Function examples</vt:lpstr>
      <vt:lpstr>Review: Algorithmic complexity</vt:lpstr>
      <vt:lpstr>Review: Classes</vt:lpstr>
      <vt:lpstr>Review: Class Declaration</vt:lpstr>
      <vt:lpstr>Review: Constructors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2749</cp:revision>
  <dcterms:created xsi:type="dcterms:W3CDTF">2006-04-03T05:03:01Z</dcterms:created>
  <dcterms:modified xsi:type="dcterms:W3CDTF">2019-02-22T17:20:51Z</dcterms:modified>
</cp:coreProperties>
</file>