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518" r:id="rId3"/>
    <p:sldId id="538" r:id="rId4"/>
    <p:sldId id="539" r:id="rId5"/>
    <p:sldId id="540" r:id="rId6"/>
    <p:sldId id="541" r:id="rId7"/>
    <p:sldId id="542" r:id="rId8"/>
    <p:sldId id="545" r:id="rId9"/>
    <p:sldId id="546" r:id="rId10"/>
    <p:sldId id="547" r:id="rId11"/>
    <p:sldId id="548" r:id="rId12"/>
    <p:sldId id="533" r:id="rId13"/>
    <p:sldId id="534" r:id="rId14"/>
    <p:sldId id="535" r:id="rId15"/>
    <p:sldId id="536" r:id="rId16"/>
    <p:sldId id="537" r:id="rId17"/>
    <p:sldId id="410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1109A-A664-4B9A-ABD2-2513C48DA667}" v="2" dt="2019-11-17T19:14:02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5C42474C-99ED-4C67-92F5-FB994051E1DF}"/>
    <pc:docChg chg="modSld">
      <pc:chgData name="Geiger, Michael J" userId="13cae92b-b37c-450b-a449-82fcae19569d" providerId="ADAL" clId="{5C42474C-99ED-4C67-92F5-FB994051E1DF}" dt="2019-11-17T19:12:24.003" v="67"/>
      <pc:docMkLst>
        <pc:docMk/>
      </pc:docMkLst>
      <pc:sldChg chg="modSp">
        <pc:chgData name="Geiger, Michael J" userId="13cae92b-b37c-450b-a449-82fcae19569d" providerId="ADAL" clId="{5C42474C-99ED-4C67-92F5-FB994051E1DF}" dt="2019-11-17T19:09:34.451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5C42474C-99ED-4C67-92F5-FB994051E1DF}" dt="2019-11-17T19:09:34.451" v="5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5C42474C-99ED-4C67-92F5-FB994051E1DF}" dt="2019-11-17T19:12:24.003" v="67"/>
        <pc:sldMkLst>
          <pc:docMk/>
          <pc:sldMk cId="0" sldId="410"/>
        </pc:sldMkLst>
        <pc:spChg chg="mod">
          <ac:chgData name="Geiger, Michael J" userId="13cae92b-b37c-450b-a449-82fcae19569d" providerId="ADAL" clId="{5C42474C-99ED-4C67-92F5-FB994051E1DF}" dt="2019-11-17T19:12:24.003" v="67"/>
          <ac:spMkLst>
            <pc:docMk/>
            <pc:sldMk cId="0" sldId="410"/>
            <ac:spMk id="40962" creationId="{00000000-0000-0000-0000-000000000000}"/>
          </ac:spMkLst>
        </pc:spChg>
      </pc:sldChg>
      <pc:sldChg chg="modSp">
        <pc:chgData name="Geiger, Michael J" userId="13cae92b-b37c-450b-a449-82fcae19569d" providerId="ADAL" clId="{5C42474C-99ED-4C67-92F5-FB994051E1DF}" dt="2019-11-17T19:11:37.699" v="66" actId="20577"/>
        <pc:sldMkLst>
          <pc:docMk/>
          <pc:sldMk cId="1182169316" sldId="518"/>
        </pc:sldMkLst>
        <pc:spChg chg="mod">
          <ac:chgData name="Geiger, Michael J" userId="13cae92b-b37c-450b-a449-82fcae19569d" providerId="ADAL" clId="{5C42474C-99ED-4C67-92F5-FB994051E1DF}" dt="2019-11-17T19:11:37.699" v="66" actId="20577"/>
          <ac:spMkLst>
            <pc:docMk/>
            <pc:sldMk cId="1182169316" sldId="518"/>
            <ac:spMk id="1843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9E1B-4D37-4AB3-B778-02134A21A9F6}" type="datetime1">
              <a:rPr lang="en-US" smtClean="0"/>
              <a:t>11/17/2019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D82AB-E608-40BA-BA0C-8C8C2D733A97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8FE7-8106-449C-8EB3-87B43329ACAA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61633-D4C3-45CD-A432-F947156DD88B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C186B-2F34-434B-8281-0E8C5648EFDC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EE90-C3B8-4CFE-92CE-04B278976CDC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A194-95C2-4A19-8A05-2F78767A1D63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7C47E-239E-43F5-8785-CEF927BC955C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DF0D-5A27-494F-88FF-ACBD3228D6E8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05C2C-A0AE-42D1-B549-8010B1B7F472}" type="datetime1">
              <a:rPr lang="en-US" smtClean="0"/>
              <a:t>11/17/2019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6EE71-9889-4B8B-9495-6DE69305BC8F}" type="datetime1">
              <a:rPr lang="en-US" smtClean="0"/>
              <a:t>11/17/2019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2A3B6-0EFF-493D-9AED-8BC94A263F8C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43E0-A5D4-446E-A259-2AC336D049B3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D38F1DF7-C272-49A4-85A2-569D4CD3B913}" type="datetime1">
              <a:rPr lang="en-US" smtClean="0"/>
              <a:t>11/17/2019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27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Structures (continued)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with single structure variable</a:t>
            </a:r>
          </a:p>
          <a:p>
            <a:pPr lvl="1"/>
            <a:r>
              <a:rPr lang="en-US" dirty="0"/>
              <a:t>Must specify specific instance of new data type</a:t>
            </a:r>
          </a:p>
          <a:p>
            <a:r>
              <a:rPr lang="en-US" dirty="0"/>
              <a:t>General form: &lt;</a:t>
            </a:r>
            <a:r>
              <a:rPr lang="en-US" dirty="0" err="1"/>
              <a:t>var</a:t>
            </a:r>
            <a:r>
              <a:rPr lang="en-US" dirty="0"/>
              <a:t> name&gt;.&lt;member name&gt;</a:t>
            </a:r>
          </a:p>
          <a:p>
            <a:r>
              <a:rPr lang="en-US" dirty="0"/>
              <a:t>Examples </a:t>
            </a:r>
            <a:r>
              <a:rPr lang="en-US" i="1" dirty="0"/>
              <a:t>(to be handwritten):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E69082-E993-4D6C-BAA3-7C334DA70FA9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pointers useful?</a:t>
            </a:r>
          </a:p>
          <a:p>
            <a:pPr lvl="1"/>
            <a:r>
              <a:rPr lang="en-US" dirty="0"/>
              <a:t>Primarily as pointer arguments</a:t>
            </a:r>
          </a:p>
          <a:p>
            <a:pPr lvl="1"/>
            <a:r>
              <a:rPr lang="en-US" dirty="0"/>
              <a:t>Allow function to modify data declared outside</a:t>
            </a:r>
          </a:p>
          <a:p>
            <a:r>
              <a:rPr lang="en-US" dirty="0"/>
              <a:t>Why else are structure pointers useful?</a:t>
            </a:r>
          </a:p>
          <a:p>
            <a:pPr lvl="1"/>
            <a:r>
              <a:rPr lang="en-US" dirty="0"/>
              <a:t>Hint: how are arrays always passed to functions?</a:t>
            </a:r>
          </a:p>
          <a:p>
            <a:pPr lvl="1"/>
            <a:r>
              <a:rPr lang="en-US" dirty="0"/>
              <a:t>Saves time and space to pass </a:t>
            </a:r>
            <a:r>
              <a:rPr lang="en-US" dirty="0" err="1"/>
              <a:t>structs</a:t>
            </a:r>
            <a:r>
              <a:rPr lang="en-US" dirty="0"/>
              <a:t> by address</a:t>
            </a:r>
          </a:p>
          <a:p>
            <a:endParaRPr lang="en-US" dirty="0"/>
          </a:p>
          <a:p>
            <a:r>
              <a:rPr lang="en-US" dirty="0"/>
              <a:t>Use arrow operator—does work of</a:t>
            </a:r>
          </a:p>
          <a:p>
            <a:pPr lvl="1"/>
            <a:r>
              <a:rPr lang="en-US" dirty="0"/>
              <a:t>Pointer dereferencing</a:t>
            </a:r>
          </a:p>
          <a:p>
            <a:pPr lvl="1"/>
            <a:r>
              <a:rPr lang="en-US" dirty="0"/>
              <a:t>Member selection (dot operator)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3F64B-E89F-46C0-8F02-870AB0F65755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*p);</a:t>
            </a:r>
          </a:p>
          <a:p>
            <a:r>
              <a:rPr lang="en-US" dirty="0">
                <a:cs typeface="Courier New" charset="0"/>
              </a:rPr>
              <a:t>Access structure through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cs typeface="Courier New" charset="0"/>
              </a:rPr>
              <a:t> operator</a:t>
            </a:r>
          </a:p>
          <a:p>
            <a:pPr lvl="1"/>
            <a:r>
              <a:rPr lang="en-US" dirty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>
                <a:cs typeface="Courier New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73574-313D-463E-B0C7-A0E3036D7CD8}" type="datetime1">
              <a:rPr lang="en-US" sz="1200" smtClean="0">
                <a:latin typeface="Garamond" charset="0"/>
                <a:cs typeface="Arial" charset="0"/>
              </a:rPr>
              <a:t>11/17/2019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Write the following functions that use the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Given a pointer to a single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Given an array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elements, and return a value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Format (user input </a:t>
            </a:r>
            <a:r>
              <a:rPr lang="en-US" u="sng" dirty="0">
                <a:cs typeface="Courier New" pitchFamily="49" charset="0"/>
              </a:rPr>
              <a:t>underlined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9CFF9D-6A4C-4983-82BC-1F63CDF4EF05}" type="datetime1">
              <a:rPr lang="en-US" sz="1200" smtClean="0">
                <a:latin typeface="Garamond" charset="0"/>
                <a:cs typeface="Arial" charset="0"/>
              </a:rPr>
              <a:t>11/17/2019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4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9932DE-75DC-4425-BC44-604F7B2FC5F5}" type="datetime1">
              <a:rPr lang="en-US" sz="1200" smtClean="0">
                <a:latin typeface="Garamond" charset="0"/>
                <a:cs typeface="Arial" charset="0"/>
              </a:rPr>
              <a:t>11/17/2019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0C2EC8-FA8B-4CE3-89C3-ECEF8E405B54}" type="datetime1">
              <a:rPr lang="en-US" sz="1200" smtClean="0">
                <a:latin typeface="Garamond" charset="0"/>
                <a:cs typeface="Arial" charset="0"/>
              </a:rPr>
              <a:t>11/17/2019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7B000-1C0E-426D-B777-1BDA794CBD81}" type="datetime1">
              <a:rPr lang="en-US" sz="1200" smtClean="0">
                <a:latin typeface="Garamond" charset="0"/>
                <a:cs typeface="Arial" charset="0"/>
              </a:rPr>
              <a:t>11/17/2019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Nested structures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7 due Monday, 12/2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Thursday, 12/12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Tuesday, 12/17 (day after final); will not accept late submissions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57208A-511A-45E2-B004-7E58C7B0ADE0}" type="datetime1">
              <a:rPr lang="en-US" sz="1200" smtClean="0">
                <a:latin typeface="Garamond" charset="0"/>
              </a:rPr>
              <a:t>11/17/2019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7 due Monday, 12/2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Thursday, 12/12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Tuesday, 12/17 (day after final); will not accept late submissions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Program 7 overview</a:t>
            </a:r>
          </a:p>
          <a:p>
            <a:pPr lvl="1"/>
            <a:r>
              <a:rPr lang="en-US" dirty="0">
                <a:latin typeface="Arial" charset="0"/>
              </a:rPr>
              <a:t>Review structures basics</a:t>
            </a:r>
          </a:p>
          <a:p>
            <a:pPr lvl="1"/>
            <a:r>
              <a:rPr lang="en-US" dirty="0">
                <a:latin typeface="Arial" charset="0"/>
              </a:rPr>
              <a:t>Structures as function arguments—examples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D5E4C5-57E8-442C-AA66-6B554F9F9D8F}" type="datetime1">
              <a:rPr lang="en-US" sz="1200" smtClean="0">
                <a:latin typeface="Garamond" charset="0"/>
              </a:rPr>
              <a:t>11/17/2019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B125-0CFC-4866-86C3-17FE6827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026D-1D69-4076-B9C2-EFD2FF0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topics covered in this program</a:t>
            </a:r>
          </a:p>
          <a:p>
            <a:pPr lvl="1"/>
            <a:r>
              <a:rPr lang="en-US" dirty="0"/>
              <a:t>2-D arrays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Program accepts single-word commands</a:t>
            </a:r>
          </a:p>
          <a:p>
            <a:pPr lvl="1"/>
            <a:r>
              <a:rPr lang="en-US" dirty="0"/>
              <a:t>Store command as string</a:t>
            </a:r>
          </a:p>
          <a:p>
            <a:r>
              <a:rPr lang="en-US" dirty="0"/>
              <a:t>Display/modify state of 21 x 51 “pixel” grid</a:t>
            </a:r>
          </a:p>
          <a:p>
            <a:pPr lvl="1"/>
            <a:r>
              <a:rPr lang="en-US" dirty="0"/>
              <a:t>Stored as 2-D array of characters (NOT strings)</a:t>
            </a:r>
          </a:p>
          <a:p>
            <a:pPr lvl="1"/>
            <a:r>
              <a:rPr lang="en-US" dirty="0"/>
              <a:t>1 “pixel” = 1 char</a:t>
            </a:r>
          </a:p>
          <a:p>
            <a:pPr lvl="1"/>
            <a:r>
              <a:rPr lang="en-US" dirty="0"/>
              <a:t>Axis labels </a:t>
            </a:r>
            <a:r>
              <a:rPr lang="en-US" u="sng" dirty="0"/>
              <a:t>not</a:t>
            </a:r>
            <a:r>
              <a:rPr lang="en-US" dirty="0"/>
              <a:t> stored in array (unless you modify starter file)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8135-AB87-4409-A558-588C363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63833-82B3-4991-B9B8-40BE0C334E94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BAB5-F64B-4455-9A8A-C21CC17B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F1CB-4EFA-4860-9EC6-2001781E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0C18-75D4-43E1-B6E5-46562813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0741-A914-499B-B775-DDC45A48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/>
              <a:t>: Add box to grid</a:t>
            </a:r>
          </a:p>
          <a:p>
            <a:pPr lvl="1"/>
            <a:r>
              <a:rPr lang="en-US" dirty="0"/>
              <a:t>Prompt user for x, y coordinates of lower left corner as well as width/height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: Print current grid state with all boxes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/>
              <a:t>: Remove all boxes from grid and reset to initial state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End the program</a:t>
            </a:r>
          </a:p>
          <a:p>
            <a:endParaRPr lang="en-US" dirty="0"/>
          </a:p>
          <a:p>
            <a:r>
              <a:rPr lang="en-US" dirty="0"/>
              <a:t>If user enters any other command, print an error message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C529-AEE1-4557-A1A1-07316FD3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00341-6E49-4A33-B21A-217B0B0FCB88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00A8-E27C-4CF4-9587-DF8D3243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C645-5A72-4DE8-B492-6ECB0441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1E0-E5A2-4838-B310-3C845866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7: initial grid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E4CD3D-F13A-4F27-8978-53383C5F8A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9794" y="1142999"/>
            <a:ext cx="7022932" cy="41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1B696-6FEE-4B85-B28B-0174D0F7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418137"/>
            <a:ext cx="8229600" cy="712787"/>
          </a:xfrm>
        </p:spPr>
        <p:txBody>
          <a:bodyPr/>
          <a:lstStyle/>
          <a:p>
            <a:r>
              <a:rPr lang="en-US" dirty="0"/>
              <a:t>Grid uses +, -, |, and space characters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6040-6DED-4297-BC42-CABA2797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790DD9-D8AD-474D-B4E8-7BCCE5CD209E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A67E-A9B3-4E4F-B3B8-A3A9591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553C-27AA-4F96-9FC3-C8C5249C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1E0-E5A2-4838-B310-3C845866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7: grid + boxes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0A163D-78F5-4828-8C0C-521BA570DE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1447800"/>
            <a:ext cx="7022934" cy="41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1B696-6FEE-4B85-B28B-0174D0F7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143000"/>
            <a:ext cx="3200400" cy="4987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Boxes shown</a:t>
            </a:r>
          </a:p>
          <a:p>
            <a:pPr lvl="1"/>
            <a:r>
              <a:rPr lang="en-US" dirty="0"/>
              <a:t>11 x 8 at (10, 5)</a:t>
            </a:r>
          </a:p>
          <a:p>
            <a:pPr lvl="1"/>
            <a:r>
              <a:rPr lang="en-US" dirty="0"/>
              <a:t>3 x 3 at (25, 10)</a:t>
            </a:r>
          </a:p>
          <a:p>
            <a:pPr lvl="1"/>
            <a:r>
              <a:rPr lang="en-US" dirty="0"/>
              <a:t>4 x 1 at (36, 6)</a:t>
            </a:r>
          </a:p>
          <a:p>
            <a:pPr lvl="1"/>
            <a:r>
              <a:rPr lang="en-US" dirty="0"/>
              <a:t>4 x 4 at (49, 19)</a:t>
            </a:r>
          </a:p>
          <a:p>
            <a:r>
              <a:rPr lang="en-US" dirty="0"/>
              <a:t>Last box is partially outside grid!</a:t>
            </a:r>
          </a:p>
          <a:p>
            <a:pPr lvl="1"/>
            <a:r>
              <a:rPr lang="en-US" dirty="0"/>
              <a:t>Not an error, but definitely condition to account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6040-6DED-4297-BC42-CABA2797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BBA7B3-4832-4309-8B7E-B9B890AB29B8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A67E-A9B3-4E4F-B3B8-A3A9591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553C-27AA-4F96-9FC3-C8C5249C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 = &amp;student1;</a:t>
            </a:r>
            <a:endParaRPr lang="en-US" sz="18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8CF804-C495-4EA8-A912-90A307AE6C62}" type="datetime1">
              <a:rPr lang="en-US" sz="1200" smtClean="0">
                <a:latin typeface="Garamond" charset="0"/>
                <a:cs typeface="Arial" charset="0"/>
              </a:rPr>
              <a:t>11/17/2019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4EDA8B-0BB1-F041-BE4F-8E5102EBFFEB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rarely work with entire structure</a:t>
            </a:r>
          </a:p>
          <a:p>
            <a:pPr lvl="1"/>
            <a:r>
              <a:rPr lang="en-US" dirty="0"/>
              <a:t>Assignment only—that’s it</a:t>
            </a:r>
          </a:p>
          <a:p>
            <a:r>
              <a:rPr lang="en-US" dirty="0"/>
              <a:t>Work with individual member(s)</a:t>
            </a:r>
          </a:p>
          <a:p>
            <a:pPr lvl="1"/>
            <a:r>
              <a:rPr lang="en-US" dirty="0"/>
              <a:t>Must eventually deal with built-in types</a:t>
            </a:r>
          </a:p>
          <a:p>
            <a:pPr lvl="1"/>
            <a:r>
              <a:rPr lang="en-US" dirty="0"/>
              <a:t>Different modes of access for</a:t>
            </a:r>
          </a:p>
          <a:p>
            <a:pPr lvl="2"/>
            <a:r>
              <a:rPr lang="en-US" dirty="0"/>
              <a:t>Single structure variable </a:t>
            </a:r>
            <a:r>
              <a:rPr lang="en-US" dirty="0">
                <a:sym typeface="Wingdings"/>
              </a:rPr>
              <a:t> dot operator</a:t>
            </a:r>
            <a:endParaRPr lang="en-US" dirty="0"/>
          </a:p>
          <a:p>
            <a:pPr lvl="2"/>
            <a:r>
              <a:rPr lang="en-US" dirty="0"/>
              <a:t>Pointer to structure variable </a:t>
            </a:r>
            <a:r>
              <a:rPr lang="en-US" dirty="0">
                <a:sym typeface="Wingdings"/>
              </a:rPr>
              <a:t> arrow operator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discuss how and why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E9616-AFC1-4D7B-AAF7-1AA0E38BF736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vs.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Pro: simple access (location- or index-based)</a:t>
            </a:r>
          </a:p>
          <a:p>
            <a:pPr lvl="1"/>
            <a:r>
              <a:rPr lang="en-US" dirty="0"/>
              <a:t>Con: doesn’t support multiple data types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Pro: more flexibility in data types</a:t>
            </a:r>
          </a:p>
          <a:p>
            <a:pPr lvl="1"/>
            <a:r>
              <a:rPr lang="en-US" dirty="0"/>
              <a:t>Con: complex access to members (name-based)</a:t>
            </a:r>
          </a:p>
          <a:p>
            <a:pPr lvl="1"/>
            <a:endParaRPr lang="en-US" dirty="0"/>
          </a:p>
          <a:p>
            <a:r>
              <a:rPr lang="en-US" dirty="0"/>
              <a:t>Complexity of access due to memory layout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43834B-95BB-47E4-9824-160CFDFB5E7F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031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17449</TotalTime>
  <Words>1167</Words>
  <Application>Microsoft Office PowerPoint</Application>
  <PresentationFormat>On-screen Show (4:3)</PresentationFormat>
  <Paragraphs>208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Program 7 overview</vt:lpstr>
      <vt:lpstr>Program 7 commands</vt:lpstr>
      <vt:lpstr>Program 7: initial grid state</vt:lpstr>
      <vt:lpstr>Program 7: grid + boxes</vt:lpstr>
      <vt:lpstr>Review: Structures</vt:lpstr>
      <vt:lpstr>Working with structures</vt:lpstr>
      <vt:lpstr>Structures vs. Arrays</vt:lpstr>
      <vt:lpstr>Dot operator</vt:lpstr>
      <vt:lpstr>Pointers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1756</cp:revision>
  <dcterms:created xsi:type="dcterms:W3CDTF">2006-04-03T05:03:01Z</dcterms:created>
  <dcterms:modified xsi:type="dcterms:W3CDTF">2019-11-17T19:15:21Z</dcterms:modified>
</cp:coreProperties>
</file>