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538" r:id="rId4"/>
    <p:sldId id="521" r:id="rId5"/>
    <p:sldId id="523" r:id="rId6"/>
    <p:sldId id="524" r:id="rId7"/>
    <p:sldId id="525" r:id="rId8"/>
    <p:sldId id="526" r:id="rId9"/>
    <p:sldId id="527" r:id="rId10"/>
    <p:sldId id="528" r:id="rId11"/>
    <p:sldId id="539" r:id="rId12"/>
    <p:sldId id="540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324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F3599-0705-C247-ADB1-91F7AAB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70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9ACF80-8DD1-2E4A-9393-000E3E4D0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1BEE4-DC46-E045-BECA-BD581A4BFD0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ECE 160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02/02/2005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D65909-B64D-A945-BAA1-0013AE49EE16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09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CF80-8DD1-2E4A-9393-000E3E4D03B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3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E44378-D32C-0D45-8F07-6B571CC9F500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23F9-03BD-5E49-93D7-AE82A9544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1EA83-E74F-884E-88E8-63292C57AD30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80AB-3149-8645-A845-4B8E4FB37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0BD3B-9A0A-9440-B93D-65B640E84ED8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657D-8446-104A-9E3F-C089D9230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2C9A8-F874-8B4D-8A7F-8AE3F3A77F9B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3D4F-B341-0D48-834A-5A932AA9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3B76-AF18-C84D-9464-D2E16B405415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B29B5-874C-1B45-8B41-468721BEE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5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C567-D0FA-4B49-9A00-F072D4D9EA9D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DAB3B3-C0D6-5540-B0D6-BBC641572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5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FBD7-4522-7A46-86F1-DCE908D9C057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FDF1-889A-F949-8A76-546B7278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47001-5FE7-7541-9A2C-DA7A057E4C6F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ACEF-BBC7-6C45-9060-9974BFBE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84736-B7E1-2643-9ABC-51FE81798BD2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93B2-A06A-3944-A793-362DD14CE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7A48D-04C1-F342-BE22-DCD86B37EFD7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01A3-8281-D44B-B294-44B4C575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289D9-005F-B24E-8BFA-03F151158B6A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27F07-80D7-1543-84D0-5CFA5C388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21F13-22EE-1746-829E-365042344E8A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57F67-906B-4941-B61A-A17D2264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D80C0-8A1D-E644-93DA-5C86D6DA60B4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8CD10-B5F2-BC42-9FC7-032916D93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B8D7E-A4EC-E540-BDBD-2FC015AC3743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A896-F091-D04B-984F-AC267954A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EDEB9CB8-327D-934A-9232-EF4927278DC7}" type="datetime1">
              <a:rPr lang="en-US" altLang="en-US" smtClean="0"/>
              <a:t>6/25/18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DF2C261-7944-B141-8DD1-B5C912427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  <p:sldLayoutId id="2147485045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2018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Lecture 13: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Character and line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430685-3A31-C04F-B1E2-846B3671D1B9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E255DE-5A87-9B4B-973D-5E4D09F6E3B2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99E9B0-027D-7041-B522-D47CAE6C575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Binary and hexadecimal values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Humans operate in decimal (base 10)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>
                <a:ea typeface="ＭＳ Ｐゴシック" charset="-128"/>
              </a:rPr>
              <a:t>Why don’t computers?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Computers operate in binary (base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>
                <a:ea typeface="ＭＳ Ｐゴシック" charset="-128"/>
              </a:rPr>
              <a:t>Each digit is a </a:t>
            </a:r>
            <a:r>
              <a:rPr lang="en-US" altLang="en-US" sz="1900" i="1">
                <a:solidFill>
                  <a:srgbClr val="FF0000"/>
                </a:solidFill>
                <a:ea typeface="ＭＳ Ｐゴシック" charset="-128"/>
              </a:rPr>
              <a:t>bit</a:t>
            </a:r>
            <a:r>
              <a:rPr lang="en-US" altLang="en-US" sz="1900">
                <a:ea typeface="ＭＳ Ｐゴシック" charset="-128"/>
              </a:rPr>
              <a:t> (</a:t>
            </a:r>
            <a:r>
              <a:rPr lang="en-US" altLang="en-US" sz="1900" u="sng">
                <a:solidFill>
                  <a:srgbClr val="FF0000"/>
                </a:solidFill>
                <a:ea typeface="ＭＳ Ｐゴシック" charset="-128"/>
              </a:rPr>
              <a:t>b</a:t>
            </a:r>
            <a:r>
              <a:rPr lang="en-US" altLang="en-US" sz="1900">
                <a:ea typeface="ＭＳ Ｐゴシック" charset="-128"/>
              </a:rPr>
              <a:t>inary dig</a:t>
            </a:r>
            <a:r>
              <a:rPr lang="en-US" altLang="en-US" sz="1900" u="sng">
                <a:solidFill>
                  <a:srgbClr val="FF0000"/>
                </a:solidFill>
                <a:ea typeface="ＭＳ Ｐゴシック" charset="-128"/>
              </a:rPr>
              <a:t>it</a:t>
            </a:r>
            <a:r>
              <a:rPr lang="en-US" altLang="en-US" sz="190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>
                <a:ea typeface="ＭＳ Ｐゴシック" charset="-128"/>
              </a:rPr>
              <a:t>Can also use octal (base 8) or hexadecimal (base 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>
                <a:ea typeface="ＭＳ Ｐゴシック" charset="-128"/>
              </a:rPr>
              <a:t>Hexadecimal commonly used in programming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>
                <a:ea typeface="ＭＳ Ｐゴシック" charset="-128"/>
              </a:rPr>
              <a:t>Leading “0x” in C programming indicates hex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Base conversion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>
                <a:ea typeface="ＭＳ Ｐゴシック" charset="-128"/>
              </a:rPr>
              <a:t>Binary </a:t>
            </a:r>
            <a:r>
              <a:rPr lang="en-US" altLang="en-US" sz="1900">
                <a:ea typeface="ＭＳ Ｐゴシック" charset="-128"/>
                <a:sym typeface="Wingdings" charset="2"/>
              </a:rPr>
              <a:t> hex:  start with LSB and make 4-bit groups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>
                <a:ea typeface="ＭＳ Ｐゴシック" charset="-128"/>
                <a:sym typeface="Wingdings" charset="2"/>
              </a:rPr>
              <a:t>e.g. </a:t>
            </a:r>
            <a:r>
              <a:rPr lang="en-US" altLang="en-US" sz="170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001</a:t>
            </a:r>
            <a:r>
              <a:rPr lang="en-US" altLang="en-US" sz="1700">
                <a:ea typeface="ＭＳ Ｐゴシック" charset="-128"/>
                <a:sym typeface="Wingdings" charset="2"/>
              </a:rPr>
              <a:t> 1011 0111</a:t>
            </a:r>
            <a:r>
              <a:rPr lang="en-US" altLang="en-US" sz="1700" baseline="-2500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>
                <a:ea typeface="ＭＳ Ｐゴシック" charset="-128"/>
                <a:sym typeface="Wingdings" charset="2"/>
              </a:rPr>
              <a:t> = </a:t>
            </a:r>
            <a:r>
              <a:rPr lang="en-US" altLang="en-US" sz="170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1</a:t>
            </a:r>
            <a:r>
              <a:rPr lang="en-US" altLang="en-US" sz="1700">
                <a:ea typeface="ＭＳ Ｐゴシック" charset="-128"/>
                <a:sym typeface="Wingdings" charset="2"/>
              </a:rPr>
              <a:t>B7</a:t>
            </a:r>
            <a:r>
              <a:rPr lang="en-US" altLang="en-US" sz="1700" baseline="-25000">
                <a:ea typeface="ＭＳ Ｐゴシック" charset="-128"/>
                <a:sym typeface="Wingdings" charset="2"/>
              </a:rPr>
              <a:t>16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>
                <a:ea typeface="ＭＳ Ｐゴシック" charset="-128"/>
                <a:sym typeface="Wingdings" charset="2"/>
              </a:rPr>
              <a:t>Note that an extra 0 is implied for the first group: 001</a:t>
            </a:r>
            <a:r>
              <a:rPr lang="en-US" altLang="en-US" sz="1700" u="sng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</a:t>
            </a:r>
            <a:r>
              <a:rPr lang="en-US" altLang="en-US" sz="1700">
                <a:ea typeface="ＭＳ Ｐゴシック" charset="-128"/>
                <a:sym typeface="Wingdings" charset="2"/>
              </a:rPr>
              <a:t>001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>
                <a:ea typeface="ＭＳ Ｐゴシック" charset="-128"/>
                <a:sym typeface="Wingdings" charset="2"/>
              </a:rPr>
              <a:t>Binary  decimal:  multiply bit 0 by 2</a:t>
            </a:r>
            <a:r>
              <a:rPr lang="en-US" altLang="en-US" sz="1900" baseline="30000">
                <a:ea typeface="ＭＳ Ｐゴシック" charset="-128"/>
                <a:sym typeface="Wingdings" charset="2"/>
              </a:rPr>
              <a:t>0</a:t>
            </a:r>
            <a:r>
              <a:rPr lang="en-US" altLang="en-US" sz="1900">
                <a:ea typeface="ＭＳ Ｐゴシック" charset="-128"/>
                <a:sym typeface="Wingdings" charset="2"/>
              </a:rPr>
              <a:t>, bit 1 by 2</a:t>
            </a:r>
            <a:r>
              <a:rPr lang="en-US" altLang="en-US" sz="1900" baseline="30000">
                <a:ea typeface="ＭＳ Ｐゴシック" charset="-128"/>
                <a:sym typeface="Wingdings" charset="2"/>
              </a:rPr>
              <a:t>1</a:t>
            </a:r>
            <a:r>
              <a:rPr lang="en-US" altLang="en-US" sz="1900">
                <a:ea typeface="ＭＳ Ｐゴシック" charset="-128"/>
                <a:sym typeface="Wingdings" charset="2"/>
              </a:rPr>
              <a:t>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>
                <a:ea typeface="ＭＳ Ｐゴシック" charset="-128"/>
                <a:sym typeface="Wingdings" charset="2"/>
              </a:rPr>
              <a:t>e.g.  0111</a:t>
            </a:r>
            <a:r>
              <a:rPr lang="en-US" altLang="en-US" sz="1700" baseline="-2500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>
                <a:ea typeface="ＭＳ Ｐゴシック" charset="-128"/>
                <a:sym typeface="Wingdings" charset="2"/>
              </a:rPr>
              <a:t> = (0 x 2</a:t>
            </a:r>
            <a:r>
              <a:rPr lang="en-US" altLang="en-US" sz="1700" baseline="30000">
                <a:ea typeface="ＭＳ Ｐゴシック" charset="-128"/>
                <a:sym typeface="Wingdings" charset="2"/>
              </a:rPr>
              <a:t>3</a:t>
            </a:r>
            <a:r>
              <a:rPr lang="en-US" altLang="en-US" sz="170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>
                <a:ea typeface="ＭＳ Ｐゴシック" charset="-128"/>
                <a:sym typeface="Wingdings" charset="2"/>
              </a:rPr>
              <a:t>1</a:t>
            </a:r>
            <a:r>
              <a:rPr lang="en-US" altLang="en-US" sz="170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>
                <a:ea typeface="ＭＳ Ｐゴシック" charset="-128"/>
                <a:sym typeface="Wingdings" charset="2"/>
              </a:rPr>
              <a:t>0</a:t>
            </a:r>
            <a:r>
              <a:rPr lang="en-US" altLang="en-US" sz="1700">
                <a:ea typeface="ＭＳ Ｐゴシック" charset="-128"/>
                <a:sym typeface="Wingdings" charset="2"/>
              </a:rPr>
              <a:t>) = 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700">
                <a:ea typeface="ＭＳ Ｐゴシック" charset="-128"/>
                <a:sym typeface="Wingdings" charset="2"/>
              </a:rPr>
              <a:t>		      = 0 + 4 + 2 + 1 = 7</a:t>
            </a:r>
            <a:r>
              <a:rPr lang="en-US" altLang="en-US" sz="1700" baseline="-25000">
                <a:ea typeface="ＭＳ Ｐゴシック" charset="-128"/>
                <a:sym typeface="Wingdings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552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Deal with individual bits of a value</a:t>
            </a:r>
          </a:p>
          <a:p>
            <a:r>
              <a:rPr lang="en-US" altLang="en-US">
                <a:ea typeface="ＭＳ Ｐゴシック" charset="-128"/>
              </a:rPr>
              <a:t>Each bit is evaluated separately</a:t>
            </a:r>
          </a:p>
          <a:p>
            <a:r>
              <a:rPr lang="en-US" altLang="en-US">
                <a:ea typeface="ＭＳ Ｐゴシック" charset="-128"/>
              </a:rPr>
              <a:t>There is no "Carry" as with addition…i.e. the results of an operation in one bit position has no effect on an adjacent bit.</a:t>
            </a:r>
          </a:p>
          <a:p>
            <a:r>
              <a:rPr lang="en-US" altLang="en-US">
                <a:ea typeface="ＭＳ Ｐゴシック" charset="-128"/>
              </a:rPr>
              <a:t>Operators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&amp;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AND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|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^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XOR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~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ea typeface="ＭＳ Ｐゴシック" charset="-128"/>
              </a:rPr>
              <a:t>bitwise NOT (flip all bits)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2128C54-4D99-3340-8D59-CDE683F6AEC5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DC66A0-F9C8-9D43-8AA8-4E281A83755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7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3408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XOR (exclusive or)</a:t>
            </a:r>
          </a:p>
        </p:txBody>
      </p:sp>
      <p:sp>
        <p:nvSpPr>
          <p:cNvPr id="13409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3410" name="Text Box 114"/>
          <p:cNvSpPr txBox="1">
            <a:spLocks noChangeArrowheads="1"/>
          </p:cNvSpPr>
          <p:nvPr/>
        </p:nvSpPr>
        <p:spPr bwMode="auto">
          <a:xfrm>
            <a:off x="12954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</a:t>
            </a:r>
          </a:p>
        </p:txBody>
      </p:sp>
      <p:sp>
        <p:nvSpPr>
          <p:cNvPr id="1341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AB9EC6-6DBF-4A4B-B4BF-7A749154B4B8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D60068-9DE8-414D-BE91-464A7BF8B4A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1 0 1 1 0 0 0 0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A2ED7B-90B9-6247-A5C1-A372E115198F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4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D0B672-36D5-9640-8492-75FC25D78F5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99C5D2-95D7-5541-B800-C40389951454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5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9E31AB-7321-844E-BFC9-915D13C42E1A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1 0 1 0 0 0 0 0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339E352-467F-6144-B954-EF1F92519358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6110BA-1DDF-164A-92FC-C2531BD1F0DE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F50926-496E-084D-BA53-BA69FA6C5439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B5A1FF-0100-9D42-8BD8-E7B92A68612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01F55C-5241-9047-8C01-1B49C2634AA1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8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F2A69A-F0E7-FE42-AABA-738D4B84C75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8AA069-C2F1-DD4B-B0B6-6F26B238B4D8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9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5D93B8-1B69-EB47-874A-FB2631A651B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outline</a:t>
            </a:r>
            <a:endParaRPr lang="en-US" alt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Announcements/reminders</a:t>
            </a:r>
          </a:p>
          <a:p>
            <a:pPr lvl="1"/>
            <a:r>
              <a:rPr lang="en-US" altLang="en-US" dirty="0" smtClean="0"/>
              <a:t>Program 6 due Wednesday, 6/27</a:t>
            </a:r>
          </a:p>
          <a:p>
            <a:pPr lvl="1"/>
            <a:r>
              <a:rPr lang="en-US" altLang="en-US" dirty="0" smtClean="0"/>
              <a:t>Program 7 due Tuesday, 7/3</a:t>
            </a:r>
          </a:p>
          <a:p>
            <a:pPr lvl="1"/>
            <a:r>
              <a:rPr lang="en-US" altLang="en-US" dirty="0" smtClean="0"/>
              <a:t>Extra credit programs (8 &amp; 9) to be posted, due 7/3</a:t>
            </a:r>
          </a:p>
          <a:p>
            <a:pPr lvl="1"/>
            <a:r>
              <a:rPr lang="en-US" altLang="en-US" dirty="0" smtClean="0"/>
              <a:t>Exam 3: Monday, 7/2</a:t>
            </a:r>
          </a:p>
          <a:p>
            <a:pPr lvl="2"/>
            <a:r>
              <a:rPr lang="en-US" altLang="en-US" dirty="0" smtClean="0"/>
              <a:t>Will be allowed one 8.5” x 11” note sheet</a:t>
            </a:r>
          </a:p>
          <a:p>
            <a:pPr lvl="1"/>
            <a:r>
              <a:rPr lang="en-US" altLang="en-US" dirty="0" smtClean="0"/>
              <a:t>Last day to submit programs: Tuesday, 7/3</a:t>
            </a:r>
          </a:p>
          <a:p>
            <a:r>
              <a:rPr lang="en-US" altLang="en-US" dirty="0" smtClean="0"/>
              <a:t>Today’s class</a:t>
            </a:r>
          </a:p>
          <a:p>
            <a:pPr lvl="1"/>
            <a:r>
              <a:rPr lang="en-US" altLang="en-US" dirty="0" smtClean="0"/>
              <a:t>Character and line </a:t>
            </a:r>
            <a:r>
              <a:rPr lang="en-US" altLang="en-US" dirty="0" smtClean="0"/>
              <a:t>I/O</a:t>
            </a:r>
          </a:p>
          <a:p>
            <a:pPr lvl="1"/>
            <a:r>
              <a:rPr lang="en-US" altLang="en-US" dirty="0" smtClean="0"/>
              <a:t>Bitwise operators</a:t>
            </a:r>
          </a:p>
          <a:p>
            <a:pPr lvl="1"/>
            <a:r>
              <a:rPr lang="en-US" altLang="en-US" dirty="0" smtClean="0"/>
              <a:t>Return Exam 2</a:t>
            </a:r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E985A939-B89F-7D4D-998C-FD1DBF352917}" type="datetime1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t>6/25/18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9F25BC68-327E-A147-B3B0-58E135724703}" type="slidenum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pPr>
                <a:buNone/>
              </a:pPr>
              <a:t>2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0 1 0 0 1 0 0 1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C544AC-7E1E-A745-8B7A-4F76E8E86DA8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0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58268C4-260B-3D4F-A813-386777D5D06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09FA05-6950-3349-9FF4-C7783E13A698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15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2981D9-16C7-2148-9EF1-1C4A855AB67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85DA78-F890-9A4F-8B7E-E62999361CF7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2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A6823E-640A-AA4B-BD39-9BD52564C68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1066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ABCD | FF00 &amp; 5555		1111 1111 0000 0000							0101 0101 0101 0101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5500		0101 0101 0000 0000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			0101 0101 0000 0000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1010 1011 1100 1101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FFCD			1111 1111 1100 1101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NOTE:  </a:t>
            </a:r>
            <a:br>
              <a:rPr lang="en-US" altLang="en-US" sz="1800"/>
            </a:br>
            <a:r>
              <a:rPr lang="en-US" altLang="en-US" sz="1800"/>
              <a:t>&amp; is a higher precedence than |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similar to * being a higher </a:t>
            </a:r>
            <a:br>
              <a:rPr lang="en-US" altLang="en-US" sz="1800"/>
            </a:br>
            <a:r>
              <a:rPr lang="en-US" altLang="en-US" sz="1800"/>
              <a:t>precedence than + in algebra.</a:t>
            </a: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5257800" y="3886200"/>
          <a:ext cx="3429000" cy="1981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 rot="-5400000">
            <a:off x="2133600" y="457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2895600" y="1219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2971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1600200" y="762000"/>
            <a:ext cx="2286000" cy="304800"/>
          </a:xfrm>
          <a:custGeom>
            <a:avLst/>
            <a:gdLst>
              <a:gd name="T0" fmla="*/ 0 w 1440"/>
              <a:gd name="T1" fmla="*/ 2147483647 h 192"/>
              <a:gd name="T2" fmla="*/ 2147483647 w 1440"/>
              <a:gd name="T3" fmla="*/ 0 h 192"/>
              <a:gd name="T4" fmla="*/ 2147483647 w 1440"/>
              <a:gd name="T5" fmla="*/ 2147483647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0" y="192"/>
                </a:moveTo>
                <a:cubicBezTo>
                  <a:pt x="120" y="96"/>
                  <a:pt x="240" y="0"/>
                  <a:pt x="480" y="0"/>
                </a:cubicBezTo>
                <a:cubicBezTo>
                  <a:pt x="720" y="0"/>
                  <a:pt x="1080" y="96"/>
                  <a:pt x="144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886200" y="106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819400" y="2057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48"/>
          <p:cNvSpPr>
            <a:spLocks/>
          </p:cNvSpPr>
          <p:nvPr/>
        </p:nvSpPr>
        <p:spPr bwMode="auto">
          <a:xfrm>
            <a:off x="609600" y="1371600"/>
            <a:ext cx="3048000" cy="1295400"/>
          </a:xfrm>
          <a:custGeom>
            <a:avLst/>
            <a:gdLst>
              <a:gd name="T0" fmla="*/ 0 w 2064"/>
              <a:gd name="T1" fmla="*/ 0 h 1104"/>
              <a:gd name="T2" fmla="*/ 2147483647 w 2064"/>
              <a:gd name="T3" fmla="*/ 2147483647 h 1104"/>
              <a:gd name="T4" fmla="*/ 2147483647 w 2064"/>
              <a:gd name="T5" fmla="*/ 2147483647 h 1104"/>
              <a:gd name="T6" fmla="*/ 0 60000 65536"/>
              <a:gd name="T7" fmla="*/ 0 60000 65536"/>
              <a:gd name="T8" fmla="*/ 0 60000 65536"/>
              <a:gd name="T9" fmla="*/ 0 w 2064"/>
              <a:gd name="T10" fmla="*/ 0 h 1104"/>
              <a:gd name="T11" fmla="*/ 2064 w 206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104">
                <a:moveTo>
                  <a:pt x="0" y="0"/>
                </a:moveTo>
                <a:cubicBezTo>
                  <a:pt x="212" y="292"/>
                  <a:pt x="424" y="584"/>
                  <a:pt x="768" y="768"/>
                </a:cubicBezTo>
                <a:cubicBezTo>
                  <a:pt x="1112" y="952"/>
                  <a:pt x="1848" y="1048"/>
                  <a:pt x="2064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657600" y="2667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AutoShape 50"/>
          <p:cNvSpPr>
            <a:spLocks/>
          </p:cNvSpPr>
          <p:nvPr/>
        </p:nvSpPr>
        <p:spPr bwMode="auto">
          <a:xfrm rot="-5400000">
            <a:off x="1562100" y="1409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H="1">
            <a:off x="2133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BB8AF4-6612-1F4D-954F-37FDF6752730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3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581FF5-8ED3-BD4E-B475-76CC8926547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 shifts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Bit shift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 shift: &lt;&lt;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Right shift: &gt;&gt;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Shifts in 0s (with unsigned </a:t>
            </a:r>
            <a:r>
              <a:rPr lang="en-US" dirty="0" err="1" smtClean="0">
                <a:ea typeface="+mn-ea"/>
              </a:rPr>
              <a:t>ints</a:t>
            </a:r>
            <a:r>
              <a:rPr lang="en-US" dirty="0" smtClean="0">
                <a:ea typeface="+mn-ea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&lt;&lt; n </a:t>
            </a:r>
            <a:r>
              <a:rPr lang="en-US" dirty="0" smtClean="0">
                <a:ea typeface="+mn-ea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</a:rPr>
              <a:t> left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Equivalent to x * 2</a:t>
            </a:r>
            <a:r>
              <a:rPr lang="en-US" baseline="30000" dirty="0" smtClean="0"/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&lt;&lt; 5	= (0000 ... 0001) &lt;&lt;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&gt;&gt; n </a:t>
            </a:r>
            <a:r>
              <a:rPr lang="en-US" dirty="0" smtClean="0">
                <a:ea typeface="+mn-ea"/>
                <a:cs typeface="Courier New" pitchFamily="49" charset="0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  <a:cs typeface="Courier New" pitchFamily="49" charset="0"/>
              </a:rPr>
              <a:t> right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Courier New" pitchFamily="49" charset="0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Equivalent to x / 2</a:t>
            </a:r>
            <a:r>
              <a:rPr lang="en-US" baseline="30000" dirty="0" smtClean="0">
                <a:cs typeface="Courier New" pitchFamily="49" charset="0"/>
              </a:rPr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 &gt;&gt; 3 	= (0000 ... 1000) &gt;&gt;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...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B726B8-3414-0C4C-8548-6CA19FC98F3B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0EC80C-3240-8A4A-A72F-7F47E1EC823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456882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-, unary ~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 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NOTE: shift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amt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&lt; 32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C3AF17-E8AE-2A4F-97B6-8A423AEC477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2563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C7AA1B-7B1D-314B-B011-2C144EEBF67F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Bitwise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Evaluate each of the following expressions if you have the following unsigned ints:</a:t>
            </a:r>
          </a:p>
          <a:p>
            <a:pPr lvl="1"/>
            <a:r>
              <a:rPr lang="en-US" altLang="en-US">
                <a:ea typeface="ＭＳ Ｐゴシック" charset="-128"/>
              </a:rPr>
              <a:t>A = 7, B = 10, and C = 0xFFFFFFFF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&amp; 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~B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^ C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&lt;&lt; 4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B &gt;&gt; 5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(B &lt;&lt; 2)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4389DC-C161-DF4C-B273-6F66069FD976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2A3833-BBBF-8041-9838-E6A549C274C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First step: convert A &amp; B to binary (or hex)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A = 7 = 0111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0x7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B = 10 = 1010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0xA</a:t>
            </a:r>
          </a:p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Now solve problems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&amp; B = 0111 &amp; 1010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0010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 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~B = 0111 | ~1010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0111 | 0101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Upper 28 bits = 1!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Final answer: 0xFFFFFFF7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^ C = (0000 ... 0111) ^ (1111 ... 1111)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1111 ... 1000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0xFFFFFFF8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&lt;&lt; 4 = 0111 &lt;&lt; (4 bits)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01110000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= 0x70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B &gt;&gt; 5 = 1010 &gt;&gt; (5 bits) = 0</a:t>
            </a:r>
          </a:p>
          <a:p>
            <a:pPr lvl="2">
              <a:lnSpc>
                <a:spcPct val="80000"/>
              </a:lnSpc>
            </a:pPr>
            <a:r>
              <a:rPr lang="en-US" altLang="en-US" sz="1700">
                <a:ea typeface="ＭＳ Ｐゴシック" charset="-128"/>
              </a:rPr>
              <a:t>Only lowest 4 bits of B contain non-zero values!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(B &lt;&lt; 2)</a:t>
            </a:r>
            <a:r>
              <a:rPr lang="en-US" altLang="en-US" sz="2000">
                <a:ea typeface="ＭＳ Ｐゴシック" charset="-128"/>
              </a:rPr>
              <a:t> =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0111 | (1010 &lt;&lt; 2 bits)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	= 0111 | 101000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101111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endParaRPr lang="en-US" altLang="en-US" sz="2000">
              <a:latin typeface="Courier New" charset="0"/>
              <a:ea typeface="ＭＳ Ｐゴシック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F59A2A-A314-B44C-BA9D-509F3BDB5FB6}" type="datetime1">
              <a:rPr lang="en-US" altLang="en-US" sz="1200" smtClean="0">
                <a:latin typeface="Garamond" charset="0"/>
              </a:rPr>
              <a:t>6/25/18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A41088-BD62-4241-B160-DA6A444FE64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 </a:t>
            </a:r>
            <a:r>
              <a:rPr lang="en-US" dirty="0" smtClean="0">
                <a:latin typeface="Garamond" charset="0"/>
              </a:rPr>
              <a:t>2 </a:t>
            </a:r>
            <a:r>
              <a:rPr lang="en-US" dirty="0" smtClean="0">
                <a:latin typeface="Garamond" charset="0"/>
              </a:rPr>
              <a:t>stats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78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89.5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25.4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98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Grade distribution: mostly 90s &amp; 80s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If below these ranges, please see me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24.3 / 33 (74%)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36.2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47 (77%)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17.5 </a:t>
            </a:r>
            <a:r>
              <a:rPr lang="en-US" dirty="0" smtClean="0"/>
              <a:t>/ 20 </a:t>
            </a:r>
            <a:r>
              <a:rPr lang="en-US" dirty="0" smtClean="0"/>
              <a:t>(88%)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</a:t>
            </a:r>
            <a:r>
              <a:rPr lang="en-US" smtClean="0"/>
              <a:t>: </a:t>
            </a:r>
            <a:r>
              <a:rPr lang="en-US" smtClean="0"/>
              <a:t>4.7 / </a:t>
            </a:r>
            <a:r>
              <a:rPr lang="en-US" smtClean="0"/>
              <a:t>10 </a:t>
            </a:r>
            <a:r>
              <a:rPr lang="en-US" smtClean="0"/>
              <a:t>(</a:t>
            </a:r>
            <a:r>
              <a:rPr lang="en-US" dirty="0"/>
              <a:t>7</a:t>
            </a:r>
            <a:r>
              <a:rPr lang="en-US" smtClean="0"/>
              <a:t> </a:t>
            </a:r>
            <a:r>
              <a:rPr lang="en-US" dirty="0" smtClean="0"/>
              <a:t>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25B2CA-2C6C-CA4E-BFCD-BB796F861536}" type="datetime1">
              <a:rPr lang="en-US" sz="1200" smtClean="0">
                <a:latin typeface="Garamond" charset="0"/>
              </a:rPr>
              <a:t>6/25/18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EECE.2160:  Exam 1 Review</a:t>
            </a:r>
            <a:endParaRPr lang="en-US" altLang="en-US" dirty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Uses of bitwise operators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Dynamic </a:t>
            </a:r>
            <a:r>
              <a:rPr lang="en-US" altLang="en-US" sz="2800" dirty="0" smtClean="0">
                <a:ea typeface="ＭＳ Ｐゴシック" charset="-128"/>
              </a:rPr>
              <a:t>memory allocation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Reminders:</a:t>
            </a:r>
          </a:p>
          <a:p>
            <a:pPr lvl="1"/>
            <a:r>
              <a:rPr lang="en-US" altLang="en-US" dirty="0"/>
              <a:t>Program 6 due Wednesday, 6/27</a:t>
            </a:r>
          </a:p>
          <a:p>
            <a:pPr lvl="1"/>
            <a:r>
              <a:rPr lang="en-US" altLang="en-US" dirty="0"/>
              <a:t>Program 7 due Tuesday, 7/3</a:t>
            </a:r>
          </a:p>
          <a:p>
            <a:pPr lvl="1"/>
            <a:r>
              <a:rPr lang="en-US" altLang="en-US" dirty="0"/>
              <a:t>Extra credit programs (8 &amp; 9) to be posted, due 7/3</a:t>
            </a:r>
          </a:p>
          <a:p>
            <a:pPr lvl="1"/>
            <a:r>
              <a:rPr lang="en-US" altLang="en-US" dirty="0"/>
              <a:t>Exam 3: Monday, 7/2</a:t>
            </a:r>
          </a:p>
          <a:p>
            <a:pPr lvl="2"/>
            <a:r>
              <a:rPr lang="en-US" altLang="en-US" dirty="0"/>
              <a:t>Will be allowed one 8.5” x 11” note sheet</a:t>
            </a:r>
          </a:p>
          <a:p>
            <a:pPr lvl="1"/>
            <a:r>
              <a:rPr lang="en-US" altLang="en-US" dirty="0"/>
              <a:t>Last day to submit programs: Tuesday, 7/3</a:t>
            </a:r>
          </a:p>
          <a:p>
            <a:pPr lvl="2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91EE4-CA92-054D-A5C6-2E0A21A5B6FC}" type="datetime1">
              <a:rPr lang="en-US" altLang="en-US" sz="1200" smtClean="0"/>
              <a:t>6/25/18</a:t>
            </a:fld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487E4-B7CF-6447-A0D8-28268F756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Check for EOF using either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Courier New" pitchFamily="49" charset="0"/>
              </a:rPr>
              <a:t>result 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feof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(FILE *)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EB39D4-2943-A94B-AD9A-2547F667B3B7}" type="datetime1">
              <a:rPr lang="en-US" sz="1200" smtClean="0">
                <a:latin typeface="Garamond" charset="0"/>
              </a:rPr>
              <a:t>6/25/18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981CA6-F788-7444-9FEE-96C31AC5082D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Character </a:t>
            </a:r>
            <a:r>
              <a:rPr lang="en-US" dirty="0" smtClean="0">
                <a:latin typeface="Garamond" charset="0"/>
              </a:rPr>
              <a:t>I/O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615938-5745-7741-B8E8-3FFAC732095C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1313D9-5C70-4949-9A14-3CB5B27B4FB4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0AE938-BE61-0045-BB7D-83D221F9B8C5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58BBD0-DC42-584B-9A7B-DF7DA18F31C9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AE2557-1D75-8E4C-A00B-D14F76B2FF10}" type="datetime1">
              <a:rPr lang="en-US" smtClean="0">
                <a:latin typeface="Garamond" charset="0"/>
              </a:rPr>
              <a:t>6/25/18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4615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12897</TotalTime>
  <Words>1504</Words>
  <Application>Microsoft Macintosh PowerPoint</Application>
  <PresentationFormat>On-screen Show (4:3)</PresentationFormat>
  <Paragraphs>597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Courier New</vt:lpstr>
      <vt:lpstr>Garamond</vt:lpstr>
      <vt:lpstr>ＭＳ Ｐゴシック</vt:lpstr>
      <vt:lpstr>Times New Roman</vt:lpstr>
      <vt:lpstr>Wingdings</vt:lpstr>
      <vt:lpstr>Arial</vt:lpstr>
      <vt:lpstr>Edge</vt:lpstr>
      <vt:lpstr>EECE.2160 ECE Application Programming</vt:lpstr>
      <vt:lpstr>Lecture outline</vt:lpstr>
      <vt:lpstr>Review: File I/O</vt:lpstr>
      <vt:lpstr>Generic I/O</vt:lpstr>
      <vt:lpstr>Character I/O</vt:lpstr>
      <vt:lpstr>Common uses</vt:lpstr>
      <vt:lpstr>Line I/O</vt:lpstr>
      <vt:lpstr>Examples</vt:lpstr>
      <vt:lpstr>Examples (cont.)</vt:lpstr>
      <vt:lpstr>Examples (cont.)</vt:lpstr>
      <vt:lpstr>Binary and hexadecimal values</vt:lpstr>
      <vt:lpstr>Bitwise Logical Operations</vt:lpstr>
      <vt:lpstr>PowerPoint Presentation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 shifts</vt:lpstr>
      <vt:lpstr>Review: C operators</vt:lpstr>
      <vt:lpstr>Example: Bitwise operations</vt:lpstr>
      <vt:lpstr>Example: Solution</vt:lpstr>
      <vt:lpstr>Exam 2 stats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1775</cp:revision>
  <dcterms:created xsi:type="dcterms:W3CDTF">2006-04-03T05:03:01Z</dcterms:created>
  <dcterms:modified xsi:type="dcterms:W3CDTF">2018-06-25T11:52:40Z</dcterms:modified>
</cp:coreProperties>
</file>