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55" r:id="rId4"/>
    <p:sldId id="356" r:id="rId5"/>
    <p:sldId id="357" r:id="rId6"/>
    <p:sldId id="367" r:id="rId7"/>
    <p:sldId id="358" r:id="rId8"/>
    <p:sldId id="359" r:id="rId9"/>
    <p:sldId id="360" r:id="rId10"/>
    <p:sldId id="361" r:id="rId11"/>
    <p:sldId id="324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36F68-8864-49C0-A6C1-1D822BD83764}" v="1" dt="2019-11-17T01:20:17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5536F68-8864-49C0-A6C1-1D822BD83764}"/>
    <pc:docChg chg="modSld">
      <pc:chgData name="Geiger, Michael J" userId="13cae92b-b37c-450b-a449-82fcae19569d" providerId="ADAL" clId="{C5536F68-8864-49C0-A6C1-1D822BD83764}" dt="2019-11-17T01:20:06.941" v="50" actId="20577"/>
      <pc:docMkLst>
        <pc:docMk/>
      </pc:docMkLst>
      <pc:sldChg chg="modSp">
        <pc:chgData name="Geiger, Michael J" userId="13cae92b-b37c-450b-a449-82fcae19569d" providerId="ADAL" clId="{C5536F68-8864-49C0-A6C1-1D822BD83764}" dt="2019-11-17T01:15:44.346" v="16" actId="20577"/>
        <pc:sldMkLst>
          <pc:docMk/>
          <pc:sldMk cId="0" sldId="256"/>
        </pc:sldMkLst>
        <pc:spChg chg="mod">
          <ac:chgData name="Geiger, Michael J" userId="13cae92b-b37c-450b-a449-82fcae19569d" providerId="ADAL" clId="{C5536F68-8864-49C0-A6C1-1D822BD83764}" dt="2019-11-17T01:15:44.346" v="16" actId="20577"/>
          <ac:spMkLst>
            <pc:docMk/>
            <pc:sldMk cId="0" sldId="256"/>
            <ac:spMk id="18434" creationId="{06D3143B-E417-4FBC-A6D6-059F4EC54D19}"/>
          </ac:spMkLst>
        </pc:spChg>
      </pc:sldChg>
      <pc:sldChg chg="modSp">
        <pc:chgData name="Geiger, Michael J" userId="13cae92b-b37c-450b-a449-82fcae19569d" providerId="ADAL" clId="{C5536F68-8864-49C0-A6C1-1D822BD83764}" dt="2019-11-17T01:19:56.669" v="33" actId="20577"/>
        <pc:sldMkLst>
          <pc:docMk/>
          <pc:sldMk cId="0" sldId="257"/>
        </pc:sldMkLst>
        <pc:spChg chg="mod">
          <ac:chgData name="Geiger, Michael J" userId="13cae92b-b37c-450b-a449-82fcae19569d" providerId="ADAL" clId="{C5536F68-8864-49C0-A6C1-1D822BD83764}" dt="2019-11-17T01:19:56.669" v="33" actId="20577"/>
          <ac:spMkLst>
            <pc:docMk/>
            <pc:sldMk cId="0" sldId="257"/>
            <ac:spMk id="19458" creationId="{AD22A797-7573-4F0C-956F-05296B5C1D69}"/>
          </ac:spMkLst>
        </pc:spChg>
      </pc:sldChg>
      <pc:sldChg chg="modSp">
        <pc:chgData name="Geiger, Michael J" userId="13cae92b-b37c-450b-a449-82fcae19569d" providerId="ADAL" clId="{C5536F68-8864-49C0-A6C1-1D822BD83764}" dt="2019-11-17T01:20:06.941" v="50" actId="20577"/>
        <pc:sldMkLst>
          <pc:docMk/>
          <pc:sldMk cId="0" sldId="324"/>
        </pc:sldMkLst>
        <pc:spChg chg="mod">
          <ac:chgData name="Geiger, Michael J" userId="13cae92b-b37c-450b-a449-82fcae19569d" providerId="ADAL" clId="{C5536F68-8864-49C0-A6C1-1D822BD83764}" dt="2019-11-17T01:20:06.941" v="50" actId="20577"/>
          <ac:spMkLst>
            <pc:docMk/>
            <pc:sldMk cId="0" sldId="324"/>
            <ac:spMk id="32770" creationId="{6750B838-BC59-4109-8871-4B12B1D300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9709BFDC-E4CF-45CA-9CF3-5579991D0A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CCA1B11C-DC2F-46E9-BDC2-8264DED6E8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D50FFE20-E3C4-4336-A592-1575E41B14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644A1321-A851-4582-BF8A-1C848EE6F8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BFB74644-673A-4D59-AED0-F9588D282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725B8E-607F-446A-8EEE-6454445F37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88D9548-C490-4F5B-BDD8-0989EE62D7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BFA475A-4DDB-4887-8F80-E8D1D95A526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74619A2-CB4B-4CA0-81F1-C38EB5C959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0605EBB7-C300-41DE-95CD-B773E68C2F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A90D709-F1E7-4D84-94C4-49B2ED886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49A3CBB3-91DB-40C6-AEBE-284AFD7E7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02F50675-9600-471F-8EEA-E68951FB5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33C5485-2296-4129-9F79-409F03B90728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DF02546-0B4C-476C-A85E-526DB0FF16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C5B0E79-CEB1-4FF5-A31D-D36F988A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>
            <a:extLst>
              <a:ext uri="{FF2B5EF4-FFF2-40B4-BE49-F238E27FC236}">
                <a16:creationId xmlns:a16="http://schemas.microsoft.com/office/drawing/2014/main" id="{0FA86EBF-ED08-4FDF-930B-4902B4235F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C9713F-AB96-43A4-B9DB-3A6C50F2923A}" type="datetime1">
              <a:rPr lang="en-US" altLang="en-US" sz="1200" smtClean="0">
                <a:cs typeface="Arial" panose="020B0604020202020204" pitchFamily="34" charset="0"/>
              </a:rPr>
              <a:pPr eaLnBrk="1" hangingPunct="1"/>
              <a:t>11/16/2019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2530" name="Rectangle 12">
            <a:extLst>
              <a:ext uri="{FF2B5EF4-FFF2-40B4-BE49-F238E27FC236}">
                <a16:creationId xmlns:a16="http://schemas.microsoft.com/office/drawing/2014/main" id="{28ACD065-B590-4838-A6EB-3DC3898099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Chapter 9</a:t>
            </a:r>
          </a:p>
        </p:txBody>
      </p:sp>
      <p:sp>
        <p:nvSpPr>
          <p:cNvPr id="22531" name="Rectangle 13">
            <a:extLst>
              <a:ext uri="{FF2B5EF4-FFF2-40B4-BE49-F238E27FC236}">
                <a16:creationId xmlns:a16="http://schemas.microsoft.com/office/drawing/2014/main" id="{5011A7F0-B046-4C7E-B2D9-FC3032A04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C30AA9-BD85-4E38-B68B-7BEF745A12D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0967FF0-204B-46FE-9785-33A7F23CA3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84818A2-D21E-4EEC-8EAF-1F3205EF1C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>
            <a:extLst>
              <a:ext uri="{FF2B5EF4-FFF2-40B4-BE49-F238E27FC236}">
                <a16:creationId xmlns:a16="http://schemas.microsoft.com/office/drawing/2014/main" id="{EDF8D84C-D15D-40A9-82EB-D2436ADF5A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B0A9A7-20CC-40F8-B642-4021419E6A21}" type="datetime1">
              <a:rPr lang="en-US" altLang="en-US" sz="1200" smtClean="0">
                <a:cs typeface="Arial" panose="020B0604020202020204" pitchFamily="34" charset="0"/>
              </a:rPr>
              <a:pPr eaLnBrk="1" hangingPunct="1"/>
              <a:t>11/16/2019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7650" name="Rectangle 12">
            <a:extLst>
              <a:ext uri="{FF2B5EF4-FFF2-40B4-BE49-F238E27FC236}">
                <a16:creationId xmlns:a16="http://schemas.microsoft.com/office/drawing/2014/main" id="{FA357E7D-D838-4A66-9387-4FA0270056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Chapter 9</a:t>
            </a:r>
          </a:p>
        </p:txBody>
      </p:sp>
      <p:sp>
        <p:nvSpPr>
          <p:cNvPr id="27651" name="Rectangle 13">
            <a:extLst>
              <a:ext uri="{FF2B5EF4-FFF2-40B4-BE49-F238E27FC236}">
                <a16:creationId xmlns:a16="http://schemas.microsoft.com/office/drawing/2014/main" id="{6120F3DC-839B-446F-A5AE-41B355E1F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278981-C656-4016-BC88-07A05B89BC66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3721CFA-4CD9-46B3-90FF-3D380C53BE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BCF5564C-D5C6-4D2A-8E4D-D949568A16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1">
            <a:extLst>
              <a:ext uri="{FF2B5EF4-FFF2-40B4-BE49-F238E27FC236}">
                <a16:creationId xmlns:a16="http://schemas.microsoft.com/office/drawing/2014/main" id="{143E31C4-6A42-4E08-99FA-7B122B5951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946F5D-C927-40F3-A22D-FADA803D10BA}" type="datetime1">
              <a:rPr lang="en-US" altLang="en-US" sz="1200" smtClean="0">
                <a:cs typeface="Arial" panose="020B0604020202020204" pitchFamily="34" charset="0"/>
              </a:rPr>
              <a:pPr eaLnBrk="1" hangingPunct="1"/>
              <a:t>11/16/2019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9698" name="Rectangle 12">
            <a:extLst>
              <a:ext uri="{FF2B5EF4-FFF2-40B4-BE49-F238E27FC236}">
                <a16:creationId xmlns:a16="http://schemas.microsoft.com/office/drawing/2014/main" id="{96B049DA-35B3-410E-BB71-A6A86C0CB0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Chapter 9</a:t>
            </a:r>
          </a:p>
        </p:txBody>
      </p:sp>
      <p:sp>
        <p:nvSpPr>
          <p:cNvPr id="29699" name="Rectangle 13">
            <a:extLst>
              <a:ext uri="{FF2B5EF4-FFF2-40B4-BE49-F238E27FC236}">
                <a16:creationId xmlns:a16="http://schemas.microsoft.com/office/drawing/2014/main" id="{F6F69D4F-942E-4A14-8F39-69F0C1F25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E1E09A-0576-4AE3-BAC3-38BD78FEE4F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4B1EB50F-2B69-4258-B7BE-477922A088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B07A5DF-38BD-45A4-92FA-098EA2709D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E1B9769-5C69-43C4-9A18-9A1DBE04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D0BB4AD-84DD-46F0-B718-C375980E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1EE4A4-A753-4212-B282-4823A8D49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1F2679-B907-4C12-877A-61BF2CE36AB9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D1FC6F-C8AE-49A9-8AF9-CE50F2B48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915409-8AD9-4064-822E-3811E80A3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43034-AECF-4037-8BEC-421F5B698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9398BE-1C7A-4EAB-A117-DB8D1DFAA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95D2A-F64B-4444-8E13-13360A5F0DF9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42AB8E-CF48-4D8E-A8D5-97A3FB058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72E8D8-BC65-4871-B614-71F5B59D3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5693D-0CB7-4173-BD52-00E70B945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90B8AA-8207-40FE-B930-1F7084928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F46F9-1B3A-463C-B5F1-7305E9F827EB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21B47F-9A37-4EA9-ADCC-E1CA18709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958BA5-8874-405D-B492-4AFD0C707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8D7DA-64AF-4D34-AC5A-CE07878D4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09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C8427-45F8-4775-8A62-B10996199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1B45D-5096-4969-9534-1A3549E14292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C7C01-9AC6-4AF3-B07B-A26278D948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469A5-AF9D-4E7D-A332-6ED0169389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935CF-18E1-4529-976F-F8F61EA58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35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CBA96-3995-4E40-A567-FFC1400F3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43ADC-0232-42B4-BE52-AB4E718B7496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F2A87-34B0-4458-94AF-2D6691052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A8AA0-9ADD-48FA-8EE6-387C0D25A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F8046-B635-4D1D-9A9D-0B4AEEC45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49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2C55-4620-45F2-AECA-906B8679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B367AE-FE06-4AAE-805F-6039B74D15B6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4126C-CF9B-4172-88D6-9DEB33F8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3462B-0676-44C4-8AB7-36153CF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9D7C3-13A1-4527-9685-766263A72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C0D198-8D7B-467C-A1B1-066EFCDBBA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20EF6-C643-4CE3-901F-CF83B796295F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D91B0E-A498-486C-A4B4-F0203D13F2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6721B-18A9-40ED-A6B0-789924F93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D95B4-DE8F-48D3-B33E-9A7C6F0E6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0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930DFC-3282-45A7-8D51-90A2F322B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7FBF8-E0E6-4002-9424-3B86F8F0C8A3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73BB3B-5670-47D2-8508-7BDBBF22E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C7361C-FA61-4398-BA59-46BF4A2FC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1309D-FB76-45DA-9072-F8A5E3C50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15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EDB4-4EC0-43E0-98F5-2B08AD781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E3C7D-4405-4D60-8B04-DF88D70A9AAB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231C4-6840-41E1-8CC2-CEE63AE1A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A4524-E28A-40B4-84CE-3F6E3ECC2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65FD0-E4AD-4A40-8B34-5A4E4C963E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9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5E2178-2E9F-4574-8F65-711F2337A5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930E4-017F-44DD-82FB-74BCFA844782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2E0294-A5C5-4A17-9DBB-BA0D60948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933C02-ACBB-4555-926B-38660CE90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5E10D-FC50-47EA-8DB7-E9F1543F7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5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24A213-BF9E-436C-8C2D-680053F270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FAA28-555D-454D-945F-F8857F7C57CB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036855-2F41-4F57-B8B5-54ED2A222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40C401-89F6-45DE-91C5-1435C15B4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1C3-7ED7-472D-B5D6-68218DF7E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1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DDFF92-8A10-4D18-8826-83548436CC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AFE0F-74EA-4390-8D9D-FCFE29812464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DF9DD2-4EF2-464E-AF00-A42D62D933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3181E0-985D-4D1E-A0A8-CFD4DFF28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F5DB5-5A6D-450B-8308-6856B2DFD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40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85A72-9B01-40CE-9A91-82D7392F8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AAEEC-0A42-4E51-9EA3-EA0D24ABFBE0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146E4-D3DE-4E5E-8189-001DB7564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DA2AC-0494-4B03-87D8-375F916E6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5699A-2470-47B7-B7F1-BF899A4FB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DF5BC-0526-4611-AF97-E387E8DE2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735FD-17DE-4B77-926F-30A6DF0E8E93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573A6-3346-44FD-B00E-F0A650234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1C9AB-678F-4BBF-A187-EBF86496C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6CCF7-7AF4-47AB-906A-396F7F3D7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8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2A8A17-E79D-4E94-A6B8-F2454EEE2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139995-849E-4FBC-B98B-9790FEEFD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2C44D57D-CB9E-46D5-8F25-871BE80182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3FB15D7A-A073-40EC-AD6B-62C6A2018416}" type="datetime1">
              <a:rPr lang="en-US" altLang="en-US" smtClean="0"/>
              <a:t>11/16/2019</a:t>
            </a:fld>
            <a:endParaRPr lang="en-US" altLang="en-US"/>
          </a:p>
        </p:txBody>
      </p:sp>
      <p:sp>
        <p:nvSpPr>
          <p:cNvPr id="326661" name="Rectangle 5">
            <a:extLst>
              <a:ext uri="{FF2B5EF4-FFF2-40B4-BE49-F238E27FC236}">
                <a16:creationId xmlns:a16="http://schemas.microsoft.com/office/drawing/2014/main" id="{8D12D7FD-A21A-4B9B-8A27-74258DFD82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id="{CFD00B28-6B2F-4B2C-B021-4602E46AFA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4F8EE27B-D2CC-47C1-8B59-FE43AA1102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05BC9F81-3976-4D67-AE47-810CD8F60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C5E9FD0-5795-496F-9FD3-BC11E32AB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5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  <p:sldLayoutId id="2147484893" r:id="rId12"/>
    <p:sldLayoutId id="2147484894" r:id="rId13"/>
    <p:sldLayoutId id="2147484896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0CE18EE-FBE3-4F33-8E03-677301732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altLang="en-US" sz="4600"/>
              <a:t>EECE.3170</a:t>
            </a:r>
            <a:br>
              <a:rPr lang="en-US" altLang="en-US" sz="4600"/>
            </a:br>
            <a:r>
              <a:rPr lang="en-US" altLang="en-US" sz="4600"/>
              <a:t>Microprocessor Systems Design I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6D3143B-E417-4FBC-A6D6-059F4EC54D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Instructor:  Dr. Lin Li &amp; Dr. Michael Geiger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Fall 2019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Lecture 26:</a:t>
            </a:r>
            <a:endParaRPr lang="en-US" altLang="en-US" dirty="0"/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PIC instruction 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2B14B767-0739-477A-A478-B330D578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2FB2-4C21-4EB3-9398-68413F18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clrw</a:t>
            </a:r>
            <a:r>
              <a:rPr lang="en-US" dirty="0">
                <a:ea typeface="+mn-ea"/>
                <a:cs typeface="+mn-cs"/>
              </a:rPr>
              <a:t>	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0x00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x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x = W = 0x00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0xFE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y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y = W = 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swapf</a:t>
            </a:r>
            <a:r>
              <a:rPr lang="en-US" dirty="0">
                <a:ea typeface="+mn-ea"/>
                <a:cs typeface="+mn-cs"/>
              </a:rPr>
              <a:t>	y, F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Swap nibbles of y  y = 0xEF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bcf</a:t>
            </a:r>
            <a:r>
              <a:rPr lang="en-US" dirty="0">
                <a:ea typeface="+mn-ea"/>
                <a:cs typeface="+mn-cs"/>
              </a:rPr>
              <a:t>		y, 3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Clear bit 3 of y = 1110 </a:t>
            </a:r>
            <a:r>
              <a:rPr lang="en-US" u="sng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 y = 1110 </a:t>
            </a:r>
            <a:r>
              <a:rPr lang="en-US" u="sng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0xE7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bsf</a:t>
            </a:r>
            <a:r>
              <a:rPr lang="en-US" dirty="0">
                <a:ea typeface="+mn-ea"/>
                <a:cs typeface="+mn-cs"/>
              </a:rPr>
              <a:t>		x, 3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Set bit 3 of x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 x = 0000 </a:t>
            </a:r>
            <a:r>
              <a:rPr lang="en-US" u="sng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000</a:t>
            </a: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0x08</a:t>
            </a:r>
            <a:r>
              <a:rPr lang="en-US" dirty="0">
                <a:ea typeface="+mn-ea"/>
                <a:cs typeface="+mn-cs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	y, W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y = 0xE7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buFont typeface="Wingdings" pitchFamily="1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B6E37E19-8E5E-4E81-9113-7FB5A778DB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81B781-0298-4D0C-9845-E571A52C4F73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58B7-9695-4CD3-8900-0CB75649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F508F5E7-D59E-445A-907C-80824E5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EBCB0D2-7A4C-4CCD-A5DA-B23E6D17875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9EF2C14-DCF2-49FF-B4DB-2603B235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notes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6750B838-BC59-4109-8871-4B12B1D3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Next time: </a:t>
            </a:r>
          </a:p>
          <a:p>
            <a:pPr lvl="1"/>
            <a:r>
              <a:rPr lang="en-US" altLang="en-US" dirty="0"/>
              <a:t>Continue with PIC instructions</a:t>
            </a:r>
          </a:p>
          <a:p>
            <a:r>
              <a:rPr lang="en-US" altLang="en-US" dirty="0"/>
              <a:t>Reminders:</a:t>
            </a:r>
          </a:p>
          <a:p>
            <a:pPr lvl="1"/>
            <a:r>
              <a:rPr lang="en-US" altLang="en-US"/>
              <a:t>HW 5 to be posted</a:t>
            </a:r>
            <a:endParaRPr lang="en-US" altLang="en-US" dirty="0"/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E17BF83D-44B9-4D82-AE08-73BC769165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7627DA-23E0-4CF4-8799-6A874AC048CB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2356-B96C-4FC3-93D7-DECA7B97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E0DDB568-70B5-43F8-BB5C-103D8F5F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A5CEACA-E833-4454-BBEE-844C0877EB8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0D6276B9-75F6-4856-B35A-E87CB3955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outline</a:t>
            </a:r>
          </a:p>
        </p:txBody>
      </p:sp>
      <p:sp>
        <p:nvSpPr>
          <p:cNvPr id="19458" name="Rectangle 5">
            <a:extLst>
              <a:ext uri="{FF2B5EF4-FFF2-40B4-BE49-F238E27FC236}">
                <a16:creationId xmlns:a16="http://schemas.microsoft.com/office/drawing/2014/main" id="{AD22A797-7573-4F0C-956F-05296B5C1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Announcements/reminders</a:t>
            </a:r>
          </a:p>
          <a:p>
            <a:pPr lvl="1"/>
            <a:r>
              <a:rPr lang="en-US" altLang="en-US" dirty="0"/>
              <a:t>HW 5 to be posted</a:t>
            </a:r>
          </a:p>
          <a:p>
            <a:r>
              <a:rPr lang="en-US" altLang="en-US" dirty="0"/>
              <a:t>Today’</a:t>
            </a:r>
            <a:r>
              <a:rPr lang="en-US" altLang="ja-JP" dirty="0"/>
              <a:t>s lecture: PIC instruction set intro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33064E56-039B-43B6-A566-CF3D9B2EC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F3A202-25DA-47A1-93F5-E1C4D26DF54E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97E0-578E-4427-942C-C1D7A85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26</a:t>
            </a:r>
            <a:endParaRPr lang="en-US" altLang="en-US" dirty="0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DD397F64-3265-4D44-8147-0CAC5435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EC6892-9DC4-4142-81E9-D121529355B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664A-82C4-48D5-B95E-D603A758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  <a:endParaRPr lang="en-US" dirty="0"/>
          </a:p>
        </p:txBody>
      </p:sp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69A3BE12-6662-402C-B748-0F65FD5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DD60F5-7D7C-4700-9EC9-28AAF7D7F304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82E5917-47D8-43AD-AFEE-C63DCC7E1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/>
          <a:lstStyle/>
          <a:p>
            <a:r>
              <a:rPr lang="en-US" altLang="en-US"/>
              <a:t>PIC16F1829</a:t>
            </a:r>
            <a:br>
              <a:rPr lang="en-US" altLang="en-US"/>
            </a:br>
            <a:r>
              <a:rPr lang="en-US" altLang="en-US"/>
              <a:t>Instructions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01DD8BE-A15D-48D7-A542-06489F0782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49 instructions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Each instruction is 14 bits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Byte-oriented  </a:t>
            </a:r>
            <a:r>
              <a:rPr lang="en-US" altLang="en-US" sz="1600">
                <a:solidFill>
                  <a:srgbClr val="A50021"/>
                </a:solidFill>
              </a:rPr>
              <a:t>OPCODE  f, F(W)</a:t>
            </a:r>
            <a:r>
              <a:rPr lang="en-US" altLang="en-US" sz="16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Source </a:t>
            </a:r>
            <a:r>
              <a:rPr lang="en-US" altLang="en-US" sz="1600">
                <a:solidFill>
                  <a:srgbClr val="FF0000"/>
                </a:solidFill>
              </a:rPr>
              <a:t>f</a:t>
            </a:r>
            <a:r>
              <a:rPr lang="en-US" altLang="en-US" sz="1600"/>
              <a:t>: name of a SFR or a RAM variable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Destination </a:t>
            </a:r>
            <a:r>
              <a:rPr lang="en-US" altLang="en-US" sz="1600">
                <a:solidFill>
                  <a:srgbClr val="FF0000"/>
                </a:solidFill>
              </a:rPr>
              <a:t>F(W)</a:t>
            </a:r>
            <a:r>
              <a:rPr lang="en-US" altLang="en-US" sz="1600"/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olidFill>
                  <a:srgbClr val="FF0000"/>
                </a:solidFill>
              </a:rPr>
              <a:t>F</a:t>
            </a:r>
            <a:r>
              <a:rPr lang="en-US" altLang="en-US" sz="1600"/>
              <a:t> if the destination is to be the same as the source register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olidFill>
                  <a:srgbClr val="FF0000"/>
                </a:solidFill>
              </a:rPr>
              <a:t>W</a:t>
            </a:r>
            <a:r>
              <a:rPr lang="en-US" altLang="en-US" sz="1600"/>
              <a:t> if the destination is to be the working register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Bit-oriented  </a:t>
            </a:r>
            <a:r>
              <a:rPr lang="en-US" altLang="en-US" sz="1600">
                <a:solidFill>
                  <a:srgbClr val="A50021"/>
                </a:solidFill>
              </a:rPr>
              <a:t>OPCODE  f, b</a:t>
            </a:r>
            <a:r>
              <a:rPr lang="en-US" altLang="en-US" sz="16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Bit address </a:t>
            </a:r>
            <a:r>
              <a:rPr lang="en-US" altLang="en-US" sz="1600">
                <a:solidFill>
                  <a:srgbClr val="FF0000"/>
                </a:solidFill>
              </a:rPr>
              <a:t>b</a:t>
            </a:r>
            <a:r>
              <a:rPr lang="en-US" altLang="en-US" sz="1600"/>
              <a:t> (0</a:t>
            </a:r>
            <a:r>
              <a:rPr lang="en-US" altLang="en-US" sz="1600">
                <a:cs typeface="Arial" panose="020B0604020202020204" pitchFamily="34" charset="0"/>
              </a:rPr>
              <a:t>≤b≤7)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Literal and control  </a:t>
            </a:r>
            <a:r>
              <a:rPr lang="en-US" altLang="en-US" sz="1600">
                <a:solidFill>
                  <a:srgbClr val="A50021"/>
                </a:solidFill>
              </a:rPr>
              <a:t>OPCODE  k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Literal value </a:t>
            </a:r>
            <a:r>
              <a:rPr lang="en-US" altLang="en-US" sz="1600">
                <a:solidFill>
                  <a:srgbClr val="FF0000"/>
                </a:solidFill>
              </a:rPr>
              <a:t>k</a:t>
            </a:r>
            <a:endParaRPr lang="en-US" altLang="en-US" sz="1500">
              <a:solidFill>
                <a:srgbClr val="FF0000"/>
              </a:solidFill>
            </a:endParaRP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B72D439F-7E3C-4C44-B4F1-16B4B71C0A42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"/>
            <a:ext cx="4343400" cy="6553200"/>
          </a:xfrm>
        </p:spPr>
      </p:pic>
      <p:sp>
        <p:nvSpPr>
          <p:cNvPr id="21510" name="Date Placeholder 1">
            <a:extLst>
              <a:ext uri="{FF2B5EF4-FFF2-40B4-BE49-F238E27FC236}">
                <a16:creationId xmlns:a16="http://schemas.microsoft.com/office/drawing/2014/main" id="{869A1B67-D843-4339-9C9B-B1A6F713E2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F349B7-31BF-4032-9F53-3D263014444E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2A190AE-A023-499D-A443-B474BF5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 variables</a:t>
            </a:r>
          </a:p>
        </p:txBody>
      </p:sp>
      <p:sp>
        <p:nvSpPr>
          <p:cNvPr id="23554" name="Content Placeholder 7">
            <a:extLst>
              <a:ext uri="{FF2B5EF4-FFF2-40B4-BE49-F238E27FC236}">
                <a16:creationId xmlns:a16="http://schemas.microsoft.com/office/drawing/2014/main" id="{E7A4B45A-15AD-4398-9336-A2244A21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Memory variable</a:t>
            </a:r>
            <a:r>
              <a:rPr lang="en-US" altLang="en-US"/>
              <a:t>: symbolic name to refer to space in memory (GPRs)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Usable space on 16F1829: offsets 0x20–0x7F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Once declared, use symbolic name, not address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 PIC syntax (</a:t>
            </a:r>
            <a:r>
              <a:rPr lang="en-US" altLang="en-US">
                <a:solidFill>
                  <a:srgbClr val="FF0000"/>
                </a:solidFill>
              </a:rPr>
              <a:t>cblock/endc</a:t>
            </a:r>
            <a:r>
              <a:rPr lang="en-US" altLang="en-US"/>
              <a:t>):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cblock  0x20	; cblock directive needs starting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	;    address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var1		; var1 = byte at 0x20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var2		; var2 = byte at 0x21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var3		; var3 = byte at 0x22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endc		; End of variable block</a:t>
            </a:r>
          </a:p>
        </p:txBody>
      </p:sp>
      <p:sp>
        <p:nvSpPr>
          <p:cNvPr id="23555" name="Date Placeholder 4">
            <a:extLst>
              <a:ext uri="{FF2B5EF4-FFF2-40B4-BE49-F238E27FC236}">
                <a16:creationId xmlns:a16="http://schemas.microsoft.com/office/drawing/2014/main" id="{5EDBF90B-FC52-43AD-B4C0-475CE4C755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7F1FD4-892D-41B9-9384-24F6796D860D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AE7E-35BA-4916-B42A-B9233D2F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23557" name="Slide Number Placeholder 6">
            <a:extLst>
              <a:ext uri="{FF2B5EF4-FFF2-40B4-BE49-F238E27FC236}">
                <a16:creationId xmlns:a16="http://schemas.microsoft.com/office/drawing/2014/main" id="{73422D73-A8EC-421B-9B01-0F1ECBA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98E9FD-A02A-47BB-95BF-D79B1E19D24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F21A0CA-10F1-4ED2-AAB2-97468DD1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756595DB-AD0B-4779-A676-B2C8CA5E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AC3845C-A8F8-4444-9254-718202610D6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Date Placeholder 1">
            <a:extLst>
              <a:ext uri="{FF2B5EF4-FFF2-40B4-BE49-F238E27FC236}">
                <a16:creationId xmlns:a16="http://schemas.microsoft.com/office/drawing/2014/main" id="{EB00BDC4-DD88-49EA-82C1-4DD6A14123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42A8DD-6A30-4D5B-9F8D-D215E3AD30B9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E571A2E3-4EBA-4F6D-B8F2-2B9BF8D4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1">
            <a:extLst>
              <a:ext uri="{FF2B5EF4-FFF2-40B4-BE49-F238E27FC236}">
                <a16:creationId xmlns:a16="http://schemas.microsoft.com/office/drawing/2014/main" id="{78AD55F1-5DE4-473C-8CF3-87DD2BD25B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FD414F-90E9-409C-9AFD-4334E03810FE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DCB05-50DB-4EFA-B71E-CE9DC97C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26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AFB9F8B-9A79-41CB-A10C-71866C0D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3343C2-74B7-4C04-86F3-315D90D9D68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40EDEFAE-B185-4889-8DBD-17BB0856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018E70-6696-4A31-BCD5-9C747EA2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5266A61-930B-4FC5-A900-D5D06A6C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79E063-D228-4DD1-8BE1-1B7748BD2DD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ED4DDFD-0DAD-4C16-A340-FFF7DD3C6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Clear/Move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CCF31FC-D21A-4B54-A495-641B105A3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4582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Examples: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clrf  TEMP1		</a:t>
            </a:r>
            <a:r>
              <a:rPr lang="en-US" altLang="en-US" sz="1600">
                <a:solidFill>
                  <a:srgbClr val="058795"/>
                </a:solidFill>
              </a:rPr>
              <a:t>;Clear variable TEMP1 (TEMP1 = 0)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movlw  5		</a:t>
            </a:r>
            <a:r>
              <a:rPr lang="en-US" altLang="en-US" sz="1600">
                <a:solidFill>
                  <a:srgbClr val="058795"/>
                </a:solidFill>
              </a:rPr>
              <a:t>; W = 5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movwf  TEMP1		</a:t>
            </a:r>
            <a:r>
              <a:rPr lang="en-US" altLang="en-US" sz="1600">
                <a:solidFill>
                  <a:srgbClr val="058795"/>
                </a:solidFill>
              </a:rPr>
              <a:t>;move W into TEMP1 (TEMP1 = W)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movwf  TEMP1, F 	</a:t>
            </a:r>
            <a:r>
              <a:rPr lang="en-US" altLang="en-US" sz="1600">
                <a:solidFill>
                  <a:srgbClr val="058795"/>
                </a:solidFill>
              </a:rPr>
              <a:t>;</a:t>
            </a:r>
            <a:r>
              <a:rPr lang="en-US" altLang="en-US" sz="1600">
                <a:solidFill>
                  <a:srgbClr val="FF0000"/>
                </a:solidFill>
              </a:rPr>
              <a:t>Incorrect Syntax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movf     TEMP1, W	</a:t>
            </a:r>
            <a:r>
              <a:rPr lang="en-US" altLang="en-US" sz="1600">
                <a:solidFill>
                  <a:srgbClr val="058795"/>
                </a:solidFill>
              </a:rPr>
              <a:t>;move TEMP1 into W</a:t>
            </a:r>
            <a:r>
              <a:rPr lang="en-US" altLang="en-US" sz="1600"/>
              <a:t> (W = TEMP1)	</a:t>
            </a:r>
            <a:r>
              <a:rPr lang="en-US" altLang="en-US" sz="1600">
                <a:solidFill>
                  <a:srgbClr val="058795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movf     TEMP1, TEMP2	</a:t>
            </a:r>
            <a:r>
              <a:rPr lang="en-US" altLang="en-US" sz="1600">
                <a:solidFill>
                  <a:srgbClr val="058795"/>
                </a:solidFill>
              </a:rPr>
              <a:t>;</a:t>
            </a:r>
            <a:r>
              <a:rPr lang="en-US" altLang="en-US" sz="1600">
                <a:solidFill>
                  <a:srgbClr val="FF0000"/>
                </a:solidFill>
              </a:rPr>
              <a:t>Incorrect Syntax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swapf    TEMP1, F 	</a:t>
            </a:r>
            <a:r>
              <a:rPr lang="en-US" altLang="en-US" sz="1600">
                <a:solidFill>
                  <a:srgbClr val="058795"/>
                </a:solidFill>
              </a:rPr>
              <a:t>;Swap 4-bit nibbles of TEMP1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swapf    TEMP1, W 	</a:t>
            </a:r>
            <a:r>
              <a:rPr lang="en-US" altLang="en-US" sz="1600">
                <a:solidFill>
                  <a:srgbClr val="058795"/>
                </a:solidFill>
              </a:rPr>
              <a:t>;Move TEMP1 to W, swap nibbles, leave TEMP1 unchanged</a:t>
            </a: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D60EB36E-97B8-4809-8093-2A144051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clrw      		</a:t>
            </a:r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;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Clear W register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clrf   f    		</a:t>
            </a:r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;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Clear f register</a:t>
            </a: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movlw  k		</a:t>
            </a:r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;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move literal value k to W</a:t>
            </a:r>
            <a:endParaRPr lang="en-US" sz="2500">
              <a:solidFill>
                <a:srgbClr val="A5002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movwf  f		</a:t>
            </a:r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;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move W to f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movf    f, F(W)	</a:t>
            </a:r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;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move f to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swapf  f, F(W)	</a:t>
            </a:r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;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swap nibbles of f, putting result in F or W</a:t>
            </a:r>
            <a:endParaRPr lang="en-US" sz="2500">
              <a:solidFill>
                <a:srgbClr val="A5002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271" name="Rectangle 5">
            <a:extLst>
              <a:ext uri="{FF2B5EF4-FFF2-40B4-BE49-F238E27FC236}">
                <a16:creationId xmlns:a16="http://schemas.microsoft.com/office/drawing/2014/main" id="{CDCB0F1C-AC03-491A-8350-E5C6C9E9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19200"/>
            <a:ext cx="2743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latin typeface="Arial" charset="0"/>
                <a:ea typeface="ＭＳ Ｐゴシック" charset="0"/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clrw, clrf, movf:</a:t>
            </a:r>
            <a:r>
              <a:rPr lang="en-US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 Z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movlw, movwf, swapf:</a:t>
            </a:r>
            <a:r>
              <a:rPr lang="en-US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1" name="Date Placeholder 1">
            <a:extLst>
              <a:ext uri="{FF2B5EF4-FFF2-40B4-BE49-F238E27FC236}">
                <a16:creationId xmlns:a16="http://schemas.microsoft.com/office/drawing/2014/main" id="{E8DF098C-5A06-4882-8DB2-AA4B6A5986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C995B0-BAC2-404A-AE00-E07363BCDE6D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C3B8A3-6052-4DDC-A2B5-56D6A4A1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46F8BA8B-2DB6-47BF-9F22-12A3783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5F92A7-C2C6-43DD-8B11-7B85838772E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803A492-B870-4BC0-ACAE-3D51EF5B1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Bit Manipulation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DA66B4C-E7A6-43DC-8C38-71123EF67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1242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Examples: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bcf	PORTB, 0		</a:t>
            </a:r>
            <a:r>
              <a:rPr lang="en-US" altLang="en-US" sz="2200">
                <a:solidFill>
                  <a:srgbClr val="058795"/>
                </a:solidFill>
              </a:rPr>
              <a:t>;Clear bit 0 off PORTB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bsf	STATUS, C		</a:t>
            </a:r>
            <a:r>
              <a:rPr lang="en-US" altLang="en-US" sz="2200">
                <a:solidFill>
                  <a:srgbClr val="058795"/>
                </a:solidFill>
              </a:rPr>
              <a:t>;Set the Carry bit</a:t>
            </a: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62101D71-CE21-4AE0-989C-20D06769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bcf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Operation: Clear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bsf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Operation: Set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800">
              <a:solidFill>
                <a:srgbClr val="A5002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2BEFD9B7-9724-438E-B01F-9F7DD572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latin typeface="Arial" charset="0"/>
                <a:ea typeface="ＭＳ Ｐゴシック" charset="0"/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79" name="Date Placeholder 1">
            <a:extLst>
              <a:ext uri="{FF2B5EF4-FFF2-40B4-BE49-F238E27FC236}">
                <a16:creationId xmlns:a16="http://schemas.microsoft.com/office/drawing/2014/main" id="{8ECF58A7-C86E-4CD5-B1CC-8B5592C2C7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D762A4-77B5-4554-989C-FE58E50D8D15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A68834A-BFDC-4E86-B5F5-F1E05E9D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8D87-0139-4619-A084-9D763787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0x30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clrw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0xFE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swapf</a:t>
            </a:r>
            <a:r>
              <a:rPr lang="en-US" dirty="0">
                <a:ea typeface="+mn-ea"/>
                <a:cs typeface="+mn-cs"/>
              </a:rPr>
              <a:t>	y, F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bcf</a:t>
            </a:r>
            <a:r>
              <a:rPr lang="en-US" dirty="0">
                <a:ea typeface="+mn-ea"/>
                <a:cs typeface="+mn-cs"/>
              </a:rPr>
              <a:t>	y, 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bsf</a:t>
            </a:r>
            <a:r>
              <a:rPr lang="en-US" dirty="0">
                <a:ea typeface="+mn-ea"/>
                <a:cs typeface="+mn-cs"/>
              </a:rPr>
              <a:t>	x, 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y, W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59C32672-9435-4898-9DD2-B79634EBA4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1A4C5D-F02E-4484-AB65-8E32ABC25615}" type="datetime1">
              <a:rPr lang="en-US" altLang="en-US" sz="1200" smtClean="0">
                <a:latin typeface="Garamond" panose="02020404030301010803" pitchFamily="18" charset="0"/>
              </a:rPr>
              <a:t>11/16/2019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15EB-D143-48A4-AFFF-858A74E2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26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DF78F5BA-C752-427F-8659-412DC249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2FB026C-93A6-4BCC-AB46-C781969B44D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9440</TotalTime>
  <Words>742</Words>
  <Application>Microsoft Office PowerPoint</Application>
  <PresentationFormat>On-screen Show (4:3)</PresentationFormat>
  <Paragraphs>137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MS PGothic</vt:lpstr>
      <vt:lpstr>Garamond</vt:lpstr>
      <vt:lpstr>Wingdings</vt:lpstr>
      <vt:lpstr>Times New Roman</vt:lpstr>
      <vt:lpstr>Edge</vt:lpstr>
      <vt:lpstr>EECE.3170 Microprocessor Systems Design I</vt:lpstr>
      <vt:lpstr>Lecture outline</vt:lpstr>
      <vt:lpstr>PIC16F1829 Instructions</vt:lpstr>
      <vt:lpstr>RAM variables</vt:lpstr>
      <vt:lpstr>PowerPoint Presentation</vt:lpstr>
      <vt:lpstr>PowerPoint Presentation</vt:lpstr>
      <vt:lpstr>Clear/Move</vt:lpstr>
      <vt:lpstr>Single Bit Manipulation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1746</cp:revision>
  <dcterms:created xsi:type="dcterms:W3CDTF">2006-04-03T05:03:01Z</dcterms:created>
  <dcterms:modified xsi:type="dcterms:W3CDTF">2019-11-17T01:20:19Z</dcterms:modified>
</cp:coreProperties>
</file>