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04" r:id="rId12"/>
    <p:sldId id="523" r:id="rId13"/>
    <p:sldId id="505" r:id="rId14"/>
    <p:sldId id="524" r:id="rId15"/>
    <p:sldId id="525" r:id="rId16"/>
    <p:sldId id="506" r:id="rId17"/>
    <p:sldId id="507" r:id="rId18"/>
    <p:sldId id="526" r:id="rId19"/>
    <p:sldId id="324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D47AF-B972-264F-8B15-0938AEDE7E41}" type="datetime1">
              <a:rPr lang="en-US" smtClean="0"/>
              <a:t>11/30/18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ED749-1219-584A-BC01-7601DC3C4AEF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3C77D-F00C-1741-9A85-432F7843630F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C301C-AF7E-014F-B492-5EFF1D01925B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ACB13-F1F3-B441-BD7C-84C10D18A917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8822F-89BB-5C4B-AC4D-D6BB9C3CDB88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AED61-E6C5-8C43-ABD6-C492DABE0330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97F1E-8031-7747-9725-7BCE50E86032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A3E09-1A07-194F-9ED0-A7BB2D07034E}" type="datetime1">
              <a:rPr lang="en-US" smtClean="0"/>
              <a:t>11/30/18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A8E40-2163-284A-A45D-B2F7912D4057}" type="datetime1">
              <a:rPr lang="en-US" smtClean="0"/>
              <a:t>11/30/18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186E0-E8A3-A640-AE0E-6CA3EF900995}" type="datetime1">
              <a:rPr lang="en-US" smtClean="0"/>
              <a:t>11/30/18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5123F-58D5-9344-8406-C7D7BC7E1121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52D9F-B075-8942-970A-DE47B95D8F31}" type="datetime1">
              <a:rPr lang="en-US" smtClean="0"/>
              <a:t>11/30/18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EA5189-9F4C-7B4A-AF20-9B51E2B3B053}" type="datetime1">
              <a:rPr lang="en-US" smtClean="0"/>
              <a:t>11/30/18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Finish PE3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findByID()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unsigned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matching ID in list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sID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== list[i].</a:t>
            </a:r>
            <a:r>
              <a:rPr lang="da-DK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ID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28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	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 smtClean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1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100" b="1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  <a:endParaRPr lang="en-US" sz="3100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en-US" sz="31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F2F4BF-D92C-0641-8BE1-422BA154D992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829CB-D199-5342-83B9-5637FFB3BD4B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information</a:t>
            </a:r>
            <a:endParaRPr lang="en-US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Files commonly used for input/output</a:t>
            </a:r>
          </a:p>
          <a:p>
            <a:r>
              <a:rPr lang="en-US" dirty="0" smtClean="0"/>
              <a:t>Interface uses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pointers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type defined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Allows access to necessary file characteristics</a:t>
            </a:r>
          </a:p>
          <a:p>
            <a:r>
              <a:rPr lang="en-US" dirty="0" smtClean="0"/>
              <a:t>File characteristics include:</a:t>
            </a:r>
          </a:p>
          <a:p>
            <a:pPr lvl="1"/>
            <a:r>
              <a:rPr lang="en-US" dirty="0" smtClean="0"/>
              <a:t>Name—for example</a:t>
            </a:r>
            <a:br>
              <a:rPr lang="en-US" dirty="0" smtClean="0"/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z:\Visual Studio 2010\Projects\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fileio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myinput.txt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Read/write permission</a:t>
            </a:r>
          </a:p>
          <a:p>
            <a:pPr lvl="1"/>
            <a:r>
              <a:rPr lang="en-US" dirty="0" smtClean="0"/>
              <a:t>Type (binary or ASCII text)</a:t>
            </a:r>
          </a:p>
          <a:p>
            <a:pPr lvl="1"/>
            <a:r>
              <a:rPr lang="en-US" dirty="0" smtClean="0"/>
              <a:t>Access (security; single/multiple user)</a:t>
            </a:r>
          </a:p>
          <a:p>
            <a:pPr lvl="1"/>
            <a:r>
              <a:rPr lang="en-US" dirty="0" smtClean="0"/>
              <a:t>Position in file</a:t>
            </a:r>
          </a:p>
          <a:p>
            <a:r>
              <a:rPr lang="en-US" dirty="0" smtClean="0"/>
              <a:t>Programmer doesn’t have to account for this info</a:t>
            </a:r>
          </a:p>
          <a:p>
            <a:endParaRPr lang="en-US" dirty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66A869-A094-3545-A596-FBE06CD71BB0}" type="datetime1">
              <a:rPr lang="en-US" sz="1200" smtClean="0">
                <a:latin typeface="Garamond" charset="0"/>
                <a:ea typeface="Garamond" charset="0"/>
                <a:cs typeface="Garamond" charset="0"/>
              </a:rPr>
              <a:t>11/30/18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74E93-B767-E944-A8C3-0DD04F594E3F}" type="slidenum">
              <a:rPr lang="en-US" sz="1200" smtClean="0">
                <a:latin typeface="Garamond" charset="0"/>
                <a:ea typeface="Garamond" charset="0"/>
                <a:cs typeface="Garamond" charset="0"/>
              </a:rPr>
              <a:pPr/>
              <a:t>11</a:t>
            </a:fld>
            <a:endParaRPr lang="en-US" sz="120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reading/writing file, program must gain access to file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function used to open file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smtClean="0"/>
              <a:t> if successful,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 otherwise</a:t>
            </a:r>
          </a:p>
          <a:p>
            <a:r>
              <a:rPr lang="en-US" dirty="0" smtClean="0"/>
              <a:t>When done with file, program should close it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fclose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function used to close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78E5-42F9-FB4F-AE72-5AE0BBCEC665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 dirty="0" err="1" smtClean="0">
                <a:latin typeface="Garamond" charset="0"/>
              </a:rPr>
              <a:t>fopen</a:t>
            </a:r>
            <a:r>
              <a:rPr lang="en-US" dirty="0" smtClean="0">
                <a:latin typeface="Garamond" charset="0"/>
              </a:rPr>
              <a:t>()</a:t>
            </a:r>
            <a:endParaRPr lang="en-US" dirty="0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(char *</a:t>
            </a:r>
            <a:r>
              <a:rPr lang="en-US" b="1" i="1" dirty="0" err="1" smtClean="0">
                <a:solidFill>
                  <a:srgbClr val="FF0000"/>
                </a:solidFill>
                <a:ea typeface="+mn-ea"/>
                <a:cs typeface="+mn-cs"/>
              </a:rPr>
              <a:t>fname</a:t>
            </a:r>
            <a:r>
              <a:rPr lang="en-US" b="1" dirty="0" smtClean="0">
                <a:ea typeface="+mn-ea"/>
                <a:cs typeface="+mn-cs"/>
              </a:rPr>
              <a:t>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b="1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f</a:t>
            </a:r>
            <a:r>
              <a:rPr lang="en-US" i="1" dirty="0" err="1" smtClean="0">
                <a:solidFill>
                  <a:srgbClr val="FF0000"/>
                </a:solidFill>
                <a:ea typeface="+mn-ea"/>
                <a:cs typeface="+mn-cs"/>
              </a:rPr>
              <a:t>name</a:t>
            </a:r>
            <a:r>
              <a:rPr lang="en-US" dirty="0" smtClean="0">
                <a:ea typeface="+mn-ea"/>
                <a:cs typeface="+mn-cs"/>
              </a:rPr>
              <a:t>: name of file (e.g.,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"f1.txt"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Name may require full path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i="1" dirty="0" err="1" smtClean="0">
                <a:solidFill>
                  <a:srgbClr val="0000FF"/>
                </a:solidFill>
                <a:ea typeface="+mn-ea"/>
                <a:cs typeface="+mn-cs"/>
              </a:rPr>
              <a:t>faccess</a:t>
            </a:r>
            <a:r>
              <a:rPr lang="en-US" dirty="0" smtClean="0">
                <a:ea typeface="+mn-ea"/>
                <a:cs typeface="+mn-cs"/>
              </a:rPr>
              <a:t>: string providing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First char: access mode 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r/w/a</a:t>
            </a:r>
            <a:r>
              <a:rPr lang="en-US" b="1" dirty="0" smtClean="0">
                <a:solidFill>
                  <a:srgbClr val="0000FF"/>
                </a:solidFill>
              </a:rPr>
              <a:t> (read/write/append) 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Write starts at beginning of file, append starts at end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Either write or append creates new file if none exists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Additional (optional) char: file type</a:t>
            </a:r>
          </a:p>
          <a:p>
            <a:pPr marL="344487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b/t</a:t>
            </a:r>
            <a:r>
              <a:rPr lang="en-US" b="1" dirty="0" smtClean="0">
                <a:solidFill>
                  <a:srgbClr val="0000FF"/>
                </a:solidFill>
              </a:rPr>
              <a:t> (binary/text)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Text files are human readable (default--don’t need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 smtClean="0"/>
              <a:t>)</a:t>
            </a:r>
          </a:p>
          <a:p>
            <a:pPr lvl="2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Binary files are just raw bytes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dirty="0" smtClean="0"/>
              <a:t>Valid access strings: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"r"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"w"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"a"</a:t>
            </a:r>
            <a:r>
              <a:rPr lang="en-US" dirty="0" smtClean="0"/>
              <a:t>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wb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"ab"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21CEB5-8520-5E4F-BCF7-29404EBF1AE1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CF5DFF-6B4E-3C41-A536-0F1F4C3E26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0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()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If successful,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valid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smtClean="0"/>
              <a:t> to be used with file read/write functions</a:t>
            </a:r>
          </a:p>
          <a:p>
            <a:r>
              <a:rPr lang="en-US" dirty="0" smtClean="0"/>
              <a:t>If unsuccessful,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pPr lvl="1"/>
            <a:r>
              <a:rPr lang="en-US" dirty="0" smtClean="0"/>
              <a:t>Test this error condition to ensure file opened</a:t>
            </a:r>
          </a:p>
          <a:p>
            <a:pPr lvl="1"/>
            <a:r>
              <a:rPr lang="en-US" dirty="0" smtClean="0"/>
              <a:t>Why might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be unsuccessful?</a:t>
            </a:r>
          </a:p>
          <a:p>
            <a:pPr lvl="2"/>
            <a:r>
              <a:rPr lang="en-US" dirty="0" smtClean="0"/>
              <a:t>Try to open input file that doesn’t exist</a:t>
            </a:r>
          </a:p>
          <a:p>
            <a:pPr lvl="2"/>
            <a:r>
              <a:rPr lang="en-US" dirty="0" smtClean="0"/>
              <a:t>Try to open read-only file for writing</a:t>
            </a:r>
          </a:p>
          <a:p>
            <a:pPr lvl="2"/>
            <a:r>
              <a:rPr lang="en-US" dirty="0" smtClean="0"/>
              <a:t>Try to open file that’s locked by another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79D0-8DB6-5B44-91C2-3111B8B47861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fopen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("in1.txt", "r");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== NULL)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("Couldn’t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open file\n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{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…	// FILE * is valid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// Continue with program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AC1D-FBB9-264E-BF10-7C78A4041949}" type="datetime1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fclose</a:t>
            </a:r>
            <a:r>
              <a:rPr lang="en-US" b="1" dirty="0">
                <a:latin typeface="Arial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FILE *</a:t>
            </a:r>
            <a:r>
              <a:rPr lang="en-US" b="1" i="1" dirty="0" err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b="1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Closes a file</a:t>
            </a:r>
          </a:p>
          <a:p>
            <a:pPr lvl="1"/>
            <a:r>
              <a:rPr lang="en-US" dirty="0">
                <a:latin typeface="Arial" charset="0"/>
              </a:rPr>
              <a:t>Argument is address returned by </a:t>
            </a:r>
            <a:r>
              <a:rPr lang="en-US" b="1" dirty="0" err="1">
                <a:latin typeface="Courier New" charset="0"/>
                <a:cs typeface="Courier New" charset="0"/>
              </a:rPr>
              <a:t>fopen</a:t>
            </a:r>
            <a:r>
              <a:rPr lang="en-US" b="1" dirty="0" smtClean="0">
                <a:latin typeface="Courier New" charset="0"/>
                <a:cs typeface="Courier New" charset="0"/>
              </a:rPr>
              <a:t>()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fclose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fp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r>
              <a:rPr lang="en-US" dirty="0">
                <a:latin typeface="Arial" charset="0"/>
              </a:rPr>
              <a:t>Recommended for input files</a:t>
            </a:r>
          </a:p>
          <a:p>
            <a:r>
              <a:rPr lang="en-US" dirty="0">
                <a:latin typeface="Arial" charset="0"/>
              </a:rPr>
              <a:t>Required for output files </a:t>
            </a:r>
          </a:p>
          <a:p>
            <a:pPr lvl="1"/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often doesn’t write last bit of file to disk until file is closed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013021-F5A5-6D40-B212-7D53D9678A78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94AEFE-46D6-BF41-8074-5180971B1211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of basic file function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685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Open text file for reading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("in.txt", "r");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NULL)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("Error: could not open in.txt");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CODE TO EXECUTE IF FILE OPENS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		// Close file when done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return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789DF4-AB78-1240-BE9A-399FF9608DF6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DD7AA4-AE9B-0E45-B0AC-0044A3255C2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File i/o function calls: formatted I/O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fprintf(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"x = %d", x);</a:t>
            </a:r>
          </a:p>
          <a:p>
            <a:endParaRPr lang="en-US">
              <a:latin typeface="Arial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200" i="1">
                <a:solidFill>
                  <a:srgbClr val="0000FF"/>
                </a:solidFill>
                <a:latin typeface="Arial" charset="0"/>
              </a:rPr>
              <a:t>file_handle</a:t>
            </a:r>
            <a:r>
              <a:rPr lang="en-US" sz="2200" i="1">
                <a:latin typeface="Arial" charset="0"/>
              </a:rPr>
              <a:t>, format_specifier, 0 or more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 i="1">
                <a:solidFill>
                  <a:srgbClr val="0000FF"/>
                </a:solidFill>
                <a:latin typeface="Arial" charset="0"/>
                <a:cs typeface="Courier New" charset="0"/>
              </a:rPr>
              <a:t>file_handle</a:t>
            </a:r>
            <a:r>
              <a:rPr lang="en-US" i="1">
                <a:latin typeface="Arial" charset="0"/>
                <a:cs typeface="Courier New" charset="0"/>
              </a:rPr>
              <a:t>:</a:t>
            </a:r>
            <a:r>
              <a:rPr lang="en-US">
                <a:latin typeface="Arial" charset="0"/>
                <a:cs typeface="Courier New" charset="0"/>
              </a:rPr>
              <a:t> address returned by </a:t>
            </a:r>
            <a:r>
              <a:rPr lang="en-US">
                <a:latin typeface="Courier New" charset="0"/>
                <a:cs typeface="Courier New" charset="0"/>
              </a:rPr>
              <a:t>fopen()</a:t>
            </a:r>
          </a:p>
          <a:p>
            <a:r>
              <a:rPr lang="en-US">
                <a:latin typeface="Arial" charset="0"/>
                <a:cs typeface="Courier New" charset="0"/>
              </a:rPr>
              <a:t>Other arguments are same as scanf()</a:t>
            </a:r>
          </a:p>
          <a:p>
            <a:r>
              <a:rPr lang="en-US">
                <a:latin typeface="Arial" charset="0"/>
                <a:cs typeface="Courier New" charset="0"/>
              </a:rPr>
              <a:t>Example: </a:t>
            </a:r>
            <a:r>
              <a:rPr lang="en-US" b="1">
                <a:latin typeface="Courier New" charset="0"/>
                <a:cs typeface="Courier New" charset="0"/>
              </a:rPr>
              <a:t>fscanf(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</a:t>
            </a:r>
            <a:r>
              <a:rPr lang="en-US" b="1">
                <a:latin typeface="Courier New" charset="0"/>
                <a:cs typeface="Courier New" charset="0"/>
              </a:rPr>
              <a:t>, "%d%d", &amp;a, &amp;b);</a:t>
            </a: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8D0DA0-9EFF-4D4C-8D7F-C126D51AF7AB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ECFD07-42DF-5541-B6D1-49A890F60819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Character and line I/O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</a:t>
            </a:r>
            <a:r>
              <a:rPr lang="en-US" sz="2800" dirty="0" smtClean="0">
                <a:latin typeface="Arial" charset="0"/>
              </a:rPr>
              <a:t>: remaining key dates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 12/5: Program 7 due</a:t>
            </a:r>
          </a:p>
          <a:p>
            <a:pPr lvl="1"/>
            <a:r>
              <a:rPr lang="en-US" dirty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PM (room TBD)</a:t>
            </a: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1"/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3C46643F-86BE-9F4E-8458-7E183EA9A76F}" type="datetime1">
              <a:rPr lang="en-US" sz="1200" smtClean="0"/>
              <a:t>11/30/18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19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Remaining key dates</a:t>
            </a:r>
            <a:endParaRPr lang="en-US" dirty="0" smtClean="0"/>
          </a:p>
          <a:p>
            <a:pPr lvl="1"/>
            <a:r>
              <a:rPr lang="en-US" dirty="0" smtClean="0">
                <a:latin typeface="Arial" charset="0"/>
              </a:rPr>
              <a:t>W 12/5: Program </a:t>
            </a:r>
            <a:r>
              <a:rPr lang="en-US" dirty="0">
                <a:latin typeface="Arial" charset="0"/>
              </a:rPr>
              <a:t>7 </a:t>
            </a:r>
            <a:r>
              <a:rPr lang="en-US" dirty="0" smtClean="0">
                <a:latin typeface="Arial" charset="0"/>
              </a:rPr>
              <a:t>due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M 12/10: Program 6 regrades due </a:t>
            </a:r>
          </a:p>
          <a:p>
            <a:pPr lvl="1"/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12/13: </a:t>
            </a:r>
            <a:r>
              <a:rPr lang="en-US" dirty="0" smtClean="0">
                <a:latin typeface="Arial" charset="0"/>
              </a:rPr>
              <a:t>last day of classes; Program 8 due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P8 deals </a:t>
            </a:r>
            <a:r>
              <a:rPr lang="en-US" dirty="0">
                <a:latin typeface="Arial" charset="0"/>
              </a:rPr>
              <a:t>with file I/O (lectures 32-33)</a:t>
            </a:r>
          </a:p>
          <a:p>
            <a:pPr lvl="1"/>
            <a:r>
              <a:rPr lang="en-US" dirty="0" smtClean="0">
                <a:latin typeface="Arial" charset="0"/>
              </a:rPr>
              <a:t>M 12/17: Exam 3, 3-6 </a:t>
            </a:r>
            <a:r>
              <a:rPr lang="en-US" dirty="0">
                <a:latin typeface="Arial" charset="0"/>
              </a:rPr>
              <a:t>PM (room TBD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</a:rPr>
              <a:t>Will post course </a:t>
            </a:r>
            <a:r>
              <a:rPr lang="en-US" dirty="0" err="1" smtClean="0">
                <a:latin typeface="Arial" charset="0"/>
              </a:rPr>
              <a:t>evals</a:t>
            </a:r>
            <a:r>
              <a:rPr lang="en-US" dirty="0" smtClean="0">
                <a:latin typeface="Arial" charset="0"/>
              </a:rPr>
              <a:t> online; you’ll submit </a:t>
            </a:r>
            <a:r>
              <a:rPr lang="en-US" dirty="0" err="1" smtClean="0">
                <a:latin typeface="Arial" charset="0"/>
              </a:rPr>
              <a:t>eval</a:t>
            </a:r>
            <a:r>
              <a:rPr lang="en-US" dirty="0" smtClean="0">
                <a:latin typeface="Arial" charset="0"/>
              </a:rPr>
              <a:t> at exam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 12/19: All code due by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Program 9: Worth up to 4 points extra credit on final </a:t>
            </a:r>
            <a:r>
              <a:rPr lang="en-US" dirty="0" err="1" smtClean="0">
                <a:latin typeface="Arial" charset="0"/>
              </a:rPr>
              <a:t>avg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Resubmission deadline for P7 &amp; P8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Finish PE4 (search functions)</a:t>
            </a:r>
          </a:p>
          <a:p>
            <a:pPr lvl="1"/>
            <a:r>
              <a:rPr lang="en-US" dirty="0" smtClean="0"/>
              <a:t>File I/O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524431-9808-F44E-872E-3D901D68C679}" type="datetime1">
              <a:rPr lang="en-US" sz="1200" smtClean="0"/>
              <a:t>11/30/18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</a:t>
            </a:r>
            <a:endParaRPr lang="en-US" dirty="0">
              <a:latin typeface="Garamond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6F73F5-43C9-CE47-AC63-BE790CD0967E}" type="datetime1">
              <a:rPr lang="en-US" sz="1200" smtClean="0">
                <a:latin typeface="Garamond" charset="0"/>
                <a:cs typeface="Arial" charset="0"/>
              </a:rPr>
              <a:t>11/30/18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68997-3C69-F246-9EDF-25C60B4675BD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PE3 (</a:t>
            </a:r>
            <a:r>
              <a:rPr lang="en-US" dirty="0">
                <a:latin typeface="Garamond" charset="0"/>
              </a:rPr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Given header files, main program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>
                <a:latin typeface="Arial" charset="0"/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Courier New" charset="0"/>
              </a:rPr>
              <a:t>For the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Arial" charset="0"/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Print information about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 smtClean="0">
                <a:latin typeface="Arial" charset="0"/>
                <a:cs typeface="Courier New" charset="0"/>
              </a:rPr>
              <a:t>: Prompt for and read information into the student pointed to by </a:t>
            </a:r>
            <a:r>
              <a:rPr lang="en-US" dirty="0" smtClean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Arial" charset="0"/>
                <a:cs typeface="Courier New" charset="0"/>
              </a:rPr>
              <a:t>: Print the contents of an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 that contains </a:t>
            </a:r>
            <a:r>
              <a:rPr lang="en-US" dirty="0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StudentInfo</a:t>
            </a:r>
            <a:r>
              <a:rPr lang="en-US" dirty="0" smtClean="0">
                <a:latin typeface="Arial" charset="0"/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last name </a:t>
            </a:r>
            <a:r>
              <a:rPr lang="en-US" dirty="0" err="1" smtClean="0">
                <a:latin typeface="Courier New"/>
                <a:cs typeface="Courier New"/>
              </a:rPr>
              <a:t>lname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latin typeface="Arial" charset="0"/>
                <a:cs typeface="Courier New" charset="0"/>
              </a:rPr>
              <a:t>: Search for the student with ID # </a:t>
            </a:r>
            <a:r>
              <a:rPr lang="en-US" dirty="0" err="1" smtClean="0">
                <a:latin typeface="Courier New"/>
                <a:cs typeface="Courier New"/>
              </a:rPr>
              <a:t>sID</a:t>
            </a:r>
            <a:r>
              <a:rPr lang="en-US" dirty="0" smtClean="0">
                <a:latin typeface="Arial" charset="0"/>
                <a:cs typeface="Courier New" charset="0"/>
              </a:rPr>
              <a:t> in the array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>
                <a:latin typeface="Arial" charset="0"/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 smtClean="0">
              <a:latin typeface="Arial" charset="0"/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AAE186-AF76-3F47-8D1D-D483EC54F723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F0247B-ADAE-314D-9146-2042CD7407B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Garamond" charset="0"/>
              </a:rPr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%c. %s\n"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readName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Name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*n)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char junk;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"Enter name: 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scanf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"%s %</a:t>
            </a:r>
            <a:r>
              <a:rPr lang="en-US" sz="3200" b="1" dirty="0" err="1" smtClean="0">
                <a:solidFill>
                  <a:srgbClr val="C41A16"/>
                </a:solidFill>
                <a:latin typeface="Courier New"/>
                <a:cs typeface="Courier New"/>
              </a:rPr>
              <a:t>c%c</a:t>
            </a:r>
            <a:r>
              <a:rPr lang="en-US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 %s"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first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&amp;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n-&gt;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middle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&amp;junk,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n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96B348-B7AF-C544-B4F4-296FBE62E033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99B255-C23F-2D41-9F75-825695F867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</a:t>
            </a:r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printStudent(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printName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"ID #%.8u\n"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ro-RO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ro-RO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"GPA: %.2lf\n"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		s-&gt;</a:t>
            </a:r>
            <a:r>
              <a:rPr lang="ro-RO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ro-RO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54F293-5535-B742-86DC-615CFE1DE7CC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3F3DDC-D778-974C-B3DD-9FFB9B40B2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Single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AA0D91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readStudent(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SINew 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*s) {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6474B"/>
                </a:solidFill>
                <a:latin typeface="Courier New" charset="0"/>
                <a:cs typeface="Courier New" charset="0"/>
              </a:rPr>
              <a:t>readName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sname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ID #: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"%u"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ID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"Enter GPA: 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>
                <a:solidFill>
                  <a:srgbClr val="2E0D6E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>
                <a:solidFill>
                  <a:srgbClr val="C41A16"/>
                </a:solidFill>
                <a:latin typeface="Courier New" charset="0"/>
                <a:cs typeface="Courier New" charset="0"/>
              </a:rPr>
              <a:t>"%lf"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, &amp;s-&gt;</a:t>
            </a:r>
            <a:r>
              <a:rPr lang="en-US" sz="3200" b="1">
                <a:solidFill>
                  <a:srgbClr val="3F6E74"/>
                </a:solidFill>
                <a:latin typeface="Courier New" charset="0"/>
                <a:cs typeface="Courier New" charset="0"/>
              </a:rPr>
              <a:t>GPA</a:t>
            </a: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Font typeface="Wingdings" charset="0"/>
              <a:buNone/>
            </a:pPr>
            <a:r>
              <a:rPr lang="en-US" sz="32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b="1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6A31E4-F41C-0E4E-93CD-37CD1CFF5D3D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52A6E-E152-AF47-B0F9-7BF033AFCB76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printList()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printList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n)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6474B"/>
                </a:solidFill>
                <a:latin typeface="Courier New"/>
                <a:cs typeface="Courier New"/>
              </a:rPr>
              <a:t>printStudent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(&amp;list[i]);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printf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smtClean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);				}</a:t>
            </a:r>
          </a:p>
          <a:p>
            <a:pPr marL="0" indent="0">
              <a:buFont typeface="Wingdings" charset="0"/>
              <a:buNone/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5A0BA-61B6-B945-851D-5EA81D219FBB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1969C1-CABE-CB46-BC0B-4529DC1086FA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findByLName()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findByLName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SINew</a:t>
            </a:r>
            <a:r>
              <a:rPr lang="en-US" sz="3200" b="1" dirty="0" smtClean="0">
                <a:solidFill>
                  <a:srgbClr val="3F6E74"/>
                </a:solidFill>
                <a:latin typeface="Courier New"/>
                <a:cs typeface="Courier New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list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[], 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n, </a:t>
            </a:r>
            <a:endParaRPr lang="en-US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			</a:t>
            </a:r>
            <a:r>
              <a:rPr lang="en-US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char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[])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;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Loop index</a:t>
            </a:r>
            <a:endParaRPr lang="en-US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Search for student with matching name 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in list</a:t>
            </a:r>
            <a:endParaRPr lang="da-DK" sz="3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AA0D91"/>
                </a:solidFill>
                <a:latin typeface="Courier New"/>
                <a:cs typeface="Courier New"/>
              </a:rPr>
              <a:t>for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(i 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; i &lt; n; i++) {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if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da-DK" sz="3200" b="1" dirty="0" err="1" smtClean="0">
                <a:solidFill>
                  <a:srgbClr val="2E0D6E"/>
                </a:solidFill>
                <a:latin typeface="Courier New"/>
                <a:cs typeface="Courier New"/>
              </a:rPr>
              <a:t>strcmp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lname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, list[i].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sname</a:t>
            </a:r>
            <a:r>
              <a:rPr lang="da-DK" sz="3200" b="1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da-DK" sz="3200" b="1" dirty="0" err="1" smtClean="0">
                <a:solidFill>
                  <a:srgbClr val="3F6E74"/>
                </a:solidFill>
                <a:latin typeface="Courier New"/>
                <a:cs typeface="Courier New"/>
              </a:rPr>
              <a:t>last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 == </a:t>
            </a:r>
            <a:r>
              <a:rPr lang="da-DK" sz="3200" b="1" dirty="0" smtClean="0">
                <a:solidFill>
                  <a:srgbClr val="1C00CF"/>
                </a:solidFill>
                <a:latin typeface="Courier New"/>
                <a:cs typeface="Courier New"/>
              </a:rPr>
              <a:t>0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  <a:tab pos="13652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i;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endParaRPr lang="da-DK" sz="3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If end of loop reached, student wasn’t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en-US" sz="3200" b="1" dirty="0" smtClean="0">
                <a:solidFill>
                  <a:srgbClr val="007400"/>
                </a:solidFill>
                <a:latin typeface="Courier New"/>
                <a:cs typeface="Courier New"/>
              </a:rPr>
              <a:t>//   found</a:t>
            </a: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7400"/>
                </a:solidFill>
                <a:latin typeface="Courier New"/>
                <a:cs typeface="Courier New"/>
              </a:rPr>
              <a:t>	</a:t>
            </a:r>
            <a:r>
              <a:rPr lang="da-DK" sz="3200" b="1" dirty="0" err="1" smtClean="0">
                <a:solidFill>
                  <a:srgbClr val="AA0D91"/>
                </a:solidFill>
                <a:latin typeface="Courier New"/>
                <a:cs typeface="Courier New"/>
              </a:rPr>
              <a:t>return</a:t>
            </a:r>
            <a:r>
              <a:rPr lang="da-DK" sz="3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3200" b="1" dirty="0" smtClean="0">
                <a:solidFill>
                  <a:srgbClr val="000000"/>
                </a:solidFill>
                <a:latin typeface="Courier New"/>
                <a:cs typeface="Courier New"/>
              </a:rPr>
              <a:t>-1;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tabLst>
                <a:tab pos="460375" algn="l"/>
                <a:tab pos="92075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26C77-136F-F041-9E2D-C7CC490B2002}" type="datetime1">
              <a:rPr lang="en-US" sz="1200" smtClean="0">
                <a:latin typeface="Garamond" charset="0"/>
              </a:rPr>
              <a:t>11/30/18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9C26C-9511-3442-BEA2-D8B5CE1335DA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8818</TotalTime>
  <Words>974</Words>
  <Application>Microsoft Macintosh PowerPoint</Application>
  <PresentationFormat>On-screen Show (4:3)</PresentationFormat>
  <Paragraphs>262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PE3</vt:lpstr>
      <vt:lpstr>Review: PE3 (continued)</vt:lpstr>
      <vt:lpstr>Name functions</vt:lpstr>
      <vt:lpstr>Single SINew functions</vt:lpstr>
      <vt:lpstr>Single SINew functions (cont.)</vt:lpstr>
      <vt:lpstr>printList()</vt:lpstr>
      <vt:lpstr>findByLName()</vt:lpstr>
      <vt:lpstr>findByID()</vt:lpstr>
      <vt:lpstr>File information</vt:lpstr>
      <vt:lpstr>Basic file I/O functions</vt:lpstr>
      <vt:lpstr>fopen()</vt:lpstr>
      <vt:lpstr>fopen() (continued)</vt:lpstr>
      <vt:lpstr>fopen() example</vt:lpstr>
      <vt:lpstr>File i/o function calls</vt:lpstr>
      <vt:lpstr>Example of basic file function usage</vt:lpstr>
      <vt:lpstr>File i/o function calls: formatted I/O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1834</cp:revision>
  <dcterms:created xsi:type="dcterms:W3CDTF">2006-04-03T05:03:01Z</dcterms:created>
  <dcterms:modified xsi:type="dcterms:W3CDTF">2018-11-30T15:58:23Z</dcterms:modified>
</cp:coreProperties>
</file>