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487" r:id="rId4"/>
    <p:sldId id="488" r:id="rId5"/>
    <p:sldId id="469" r:id="rId6"/>
    <p:sldId id="470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0" r:id="rId17"/>
    <p:sldId id="481" r:id="rId18"/>
    <p:sldId id="482" r:id="rId19"/>
    <p:sldId id="483" r:id="rId20"/>
    <p:sldId id="484" r:id="rId21"/>
    <p:sldId id="485" r:id="rId22"/>
    <p:sldId id="486" r:id="rId23"/>
    <p:sldId id="410" r:id="rId2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24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5B024DE-57A7-6244-B555-10C217D056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98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C942D21B-0A2C-B44E-A188-BDD2BB336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37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C53314-0FB4-9F48-AB9B-590D0D157153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47BAB-6DBB-AA46-A300-41B5CB79719A}" type="datetime1">
              <a:rPr lang="en-US" smtClean="0"/>
              <a:t>3/22/18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8B0B6-D6EB-464C-A719-7F99D97C5D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3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2E5CA-A3C0-6444-8DBB-D5065E97B8EA}" type="datetime1">
              <a:rPr lang="en-US" smtClean="0"/>
              <a:t>3/22/18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E7367-611B-A64A-B422-0643BBD654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5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352E5-432D-DD45-9E7B-006C6DC17EFD}" type="datetime1">
              <a:rPr lang="en-US" smtClean="0"/>
              <a:t>3/22/18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CBC22-A282-A642-9153-6E34E2771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06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D47D7-6AA1-E543-BDDD-40C61D76BB2F}" type="datetime1">
              <a:rPr lang="en-US" smtClean="0"/>
              <a:t>3/22/18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17678-7BAD-184F-87F3-C46B04455D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95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22EFF-3A4B-2D42-90BE-DEF5D9F939BC}" type="datetime1">
              <a:rPr lang="en-US" smtClean="0"/>
              <a:t>3/22/18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A084E-61F2-1A40-A3BA-2840B00BDD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2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AD9B5-C0E0-A245-B10D-61FE9C0612A8}" type="datetime1">
              <a:rPr lang="en-US" smtClean="0"/>
              <a:t>3/22/18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8F6C2-6C83-FF4F-8C14-F79EA1A454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7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F1377-7F9F-4348-A2EE-022A4A82E581}" type="datetime1">
              <a:rPr lang="en-US" smtClean="0"/>
              <a:t>3/22/18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BA229-0A70-CB40-9EC3-CAA1C87D2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8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F77CD-1840-0347-8D6E-5E6F44747336}" type="datetime1">
              <a:rPr lang="en-US" smtClean="0"/>
              <a:t>3/22/18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30332-EDC5-9D42-8457-2DB50469B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2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C3F95-D10F-6548-98E6-A2AC6A736E15}" type="datetime1">
              <a:rPr lang="en-US" smtClean="0"/>
              <a:t>3/22/18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E0E44-53DE-5F4B-84F6-0708BCC2D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0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0F114-770D-184D-91BD-BB825D88688E}" type="datetime1">
              <a:rPr lang="en-US" smtClean="0"/>
              <a:t>3/22/18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2B345-8072-9048-AE13-2ED7009CF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6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15AB2-3163-D643-84AF-BEC399D1A1E2}" type="datetime1">
              <a:rPr lang="en-US" smtClean="0"/>
              <a:t>3/22/18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45961-FD59-EC40-92A9-368427C7C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1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4C851-BA5C-894F-8636-9EB275A67DAA}" type="datetime1">
              <a:rPr lang="en-US" smtClean="0"/>
              <a:t>3/22/18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1A15A-91C1-284B-9E71-5FD59800B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4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C9A64-F80F-ED42-BBE0-5DEBF517F48E}" type="datetime1">
              <a:rPr lang="en-US" smtClean="0"/>
              <a:t>3/22/18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13554-67BE-5544-A58C-02A71C36EE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9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6C57FC7F-BB0D-4147-9FDB-DC57C98EEA88}" type="datetime1">
              <a:rPr lang="en-US" smtClean="0"/>
              <a:t>3/22/18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189B1B3C-DF43-0448-8B63-98ED232A8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7" r:id="rId1"/>
    <p:sldLayoutId id="2147484705" r:id="rId2"/>
    <p:sldLayoutId id="2147484706" r:id="rId3"/>
    <p:sldLayoutId id="2147484707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  <p:sldLayoutId id="2147484715" r:id="rId12"/>
    <p:sldLayoutId id="2147484716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21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Arrays and functions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Passing Arrays to functions (SclAry)</a:t>
            </a:r>
          </a:p>
        </p:txBody>
      </p:sp>
      <p:sp>
        <p:nvSpPr>
          <p:cNvPr id="1741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DF99B0E-8F50-3544-BC85-3AB99D0132D5}" type="datetime1">
              <a:rPr lang="en-US" sz="1200" smtClean="0">
                <a:latin typeface="Garamond" charset="0"/>
              </a:rPr>
              <a:t>3/22/18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14E1E3-0AA4-D44E-B0C2-6A737D05F868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17414" name="Text Box 3"/>
          <p:cNvSpPr txBox="1">
            <a:spLocks noChangeArrowheads="1"/>
          </p:cNvSpPr>
          <p:nvPr/>
        </p:nvSpPr>
        <p:spPr bwMode="auto">
          <a:xfrm>
            <a:off x="228600" y="935038"/>
            <a:ext cx="8610600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//*******************************************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function SclAry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Entry: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tests[] - array with values to scale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n      - number of values to scale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s      - number of points to scale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Exit: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The first n values of tests[] are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scaled by s points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void SclAry(int test[], int n, int s)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i;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(i=0;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test[i]=test[i]+s; // or use test[i]+=s;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84667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610600" cy="762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Passing Arrays to functions (SclAry)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6106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#include &lt;stdio.h&gt;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void SclAry(int test [], int n, int s);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void main(void) 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i;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x[]={ 51,62,73,84,95,100,66,57,48,79 };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SclAry(x,10,10);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(i=0;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printf("%d ",x[i]);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printf("\n");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void SclAry(int test[], int n, int s)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i;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(i=0;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test[i]=test[i]+s; // or use test[i]+=s;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 </a:t>
            </a: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CEFC1E0-2F57-984F-AD53-5878A5DD5C2A}" type="datetime1">
              <a:rPr lang="en-US" sz="1200" smtClean="0">
                <a:latin typeface="Garamond" charset="0"/>
              </a:rPr>
              <a:t>3/22/18</a:t>
            </a:fld>
            <a:endParaRPr lang="en-US" sz="1200">
              <a:latin typeface="Garamond" charset="0"/>
            </a:endParaRP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C39F9D0-47CE-934B-8E0C-25457AFAAB92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</p:spTree>
    <p:extLst>
      <p:ext uri="{BB962C8B-B14F-4D97-AF65-F5344CB8AC3E}">
        <p14:creationId xmlns:p14="http://schemas.microsoft.com/office/powerpoint/2010/main" val="4031644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6106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Output of program: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61 72 83 94 105 110 76 67 58 89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For reference: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int x[]={ 51,62,73,84,95,100,66,57,48,79 };</a:t>
            </a:r>
            <a:br>
              <a:rPr lang="en-US" sz="1800" b="1">
                <a:latin typeface="Courier New" charset="0"/>
              </a:rPr>
            </a:b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 b="1">
                <a:cs typeface="Arial" charset="0"/>
              </a:rPr>
              <a:t>Function call changed array—why?</a:t>
            </a:r>
          </a:p>
        </p:txBody>
      </p:sp>
      <p:sp>
        <p:nvSpPr>
          <p:cNvPr id="1945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26A6C1-1952-384A-8E29-FCA18DC5A924}" type="datetime1">
              <a:rPr lang="en-US" sz="1200" smtClean="0">
                <a:latin typeface="Garamond" charset="0"/>
              </a:rPr>
              <a:t>3/22/18</a:t>
            </a:fld>
            <a:endParaRPr lang="en-US" sz="1200">
              <a:latin typeface="Garamond" charset="0"/>
            </a:endParaRP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C54AF06-E84E-4A43-9311-A0619FF48F83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19462" name="Rectangle 2"/>
          <p:cNvSpPr txBox="1">
            <a:spLocks noChangeArrowheads="1"/>
          </p:cNvSpPr>
          <p:nvPr/>
        </p:nvSpPr>
        <p:spPr bwMode="auto">
          <a:xfrm>
            <a:off x="381000" y="228600"/>
            <a:ext cx="861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4200">
                <a:solidFill>
                  <a:schemeClr val="tx2"/>
                </a:solidFill>
                <a:latin typeface="Garamond" charset="0"/>
              </a:rPr>
              <a:t>Passing Arrays to functions (SclAry)</a:t>
            </a:r>
          </a:p>
        </p:txBody>
      </p:sp>
    </p:spTree>
    <p:extLst>
      <p:ext uri="{BB962C8B-B14F-4D97-AF65-F5344CB8AC3E}">
        <p14:creationId xmlns:p14="http://schemas.microsoft.com/office/powerpoint/2010/main" val="2473768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8392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Passing Arrays to functions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533400" y="1219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test[0]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5334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test[1]</a:t>
            </a:r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5334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test[2]</a:t>
            </a:r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5334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test[3]</a:t>
            </a:r>
          </a:p>
        </p:txBody>
      </p:sp>
      <p:sp>
        <p:nvSpPr>
          <p:cNvPr id="20487" name="Text Box 8"/>
          <p:cNvSpPr txBox="1">
            <a:spLocks noChangeArrowheads="1"/>
          </p:cNvSpPr>
          <p:nvPr/>
        </p:nvSpPr>
        <p:spPr bwMode="auto">
          <a:xfrm>
            <a:off x="5334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test[4]</a:t>
            </a:r>
          </a:p>
        </p:txBody>
      </p:sp>
      <p:sp>
        <p:nvSpPr>
          <p:cNvPr id="20488" name="Text Box 9"/>
          <p:cNvSpPr txBox="1">
            <a:spLocks noChangeArrowheads="1"/>
          </p:cNvSpPr>
          <p:nvPr/>
        </p:nvSpPr>
        <p:spPr bwMode="auto">
          <a:xfrm>
            <a:off x="5334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test[5]</a:t>
            </a:r>
          </a:p>
        </p:txBody>
      </p:sp>
      <p:sp>
        <p:nvSpPr>
          <p:cNvPr id="20489" name="Text Box 10"/>
          <p:cNvSpPr txBox="1">
            <a:spLocks noChangeArrowheads="1"/>
          </p:cNvSpPr>
          <p:nvPr/>
        </p:nvSpPr>
        <p:spPr bwMode="auto">
          <a:xfrm>
            <a:off x="5334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test[6]</a:t>
            </a:r>
          </a:p>
        </p:txBody>
      </p:sp>
      <p:sp>
        <p:nvSpPr>
          <p:cNvPr id="20490" name="Text Box 11"/>
          <p:cNvSpPr txBox="1">
            <a:spLocks noChangeArrowheads="1"/>
          </p:cNvSpPr>
          <p:nvPr/>
        </p:nvSpPr>
        <p:spPr bwMode="auto">
          <a:xfrm>
            <a:off x="1447800" y="1219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51</a:t>
            </a:r>
          </a:p>
        </p:txBody>
      </p:sp>
      <p:sp>
        <p:nvSpPr>
          <p:cNvPr id="20491" name="Text Box 12"/>
          <p:cNvSpPr txBox="1">
            <a:spLocks noChangeArrowheads="1"/>
          </p:cNvSpPr>
          <p:nvPr/>
        </p:nvSpPr>
        <p:spPr bwMode="auto">
          <a:xfrm>
            <a:off x="14478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66</a:t>
            </a:r>
          </a:p>
        </p:txBody>
      </p:sp>
      <p:sp>
        <p:nvSpPr>
          <p:cNvPr id="20492" name="Text Box 13"/>
          <p:cNvSpPr txBox="1">
            <a:spLocks noChangeArrowheads="1"/>
          </p:cNvSpPr>
          <p:nvPr/>
        </p:nvSpPr>
        <p:spPr bwMode="auto">
          <a:xfrm>
            <a:off x="14478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95</a:t>
            </a:r>
          </a:p>
        </p:txBody>
      </p:sp>
      <p:sp>
        <p:nvSpPr>
          <p:cNvPr id="20493" name="Text Box 14"/>
          <p:cNvSpPr txBox="1">
            <a:spLocks noChangeArrowheads="1"/>
          </p:cNvSpPr>
          <p:nvPr/>
        </p:nvSpPr>
        <p:spPr bwMode="auto">
          <a:xfrm>
            <a:off x="14478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84</a:t>
            </a:r>
          </a:p>
        </p:txBody>
      </p:sp>
      <p:sp>
        <p:nvSpPr>
          <p:cNvPr id="20494" name="Text Box 15"/>
          <p:cNvSpPr txBox="1">
            <a:spLocks noChangeArrowheads="1"/>
          </p:cNvSpPr>
          <p:nvPr/>
        </p:nvSpPr>
        <p:spPr bwMode="auto">
          <a:xfrm>
            <a:off x="14478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73</a:t>
            </a:r>
          </a:p>
        </p:txBody>
      </p:sp>
      <p:sp>
        <p:nvSpPr>
          <p:cNvPr id="20495" name="Text Box 16"/>
          <p:cNvSpPr txBox="1">
            <a:spLocks noChangeArrowheads="1"/>
          </p:cNvSpPr>
          <p:nvPr/>
        </p:nvSpPr>
        <p:spPr bwMode="auto">
          <a:xfrm>
            <a:off x="14478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62</a:t>
            </a:r>
          </a:p>
        </p:txBody>
      </p:sp>
      <p:sp>
        <p:nvSpPr>
          <p:cNvPr id="20496" name="Text Box 17"/>
          <p:cNvSpPr txBox="1">
            <a:spLocks noChangeArrowheads="1"/>
          </p:cNvSpPr>
          <p:nvPr/>
        </p:nvSpPr>
        <p:spPr bwMode="auto">
          <a:xfrm>
            <a:off x="14478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0497" name="Text Box 18"/>
          <p:cNvSpPr txBox="1">
            <a:spLocks noChangeArrowheads="1"/>
          </p:cNvSpPr>
          <p:nvPr/>
        </p:nvSpPr>
        <p:spPr bwMode="auto">
          <a:xfrm>
            <a:off x="5334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test[7]</a:t>
            </a:r>
          </a:p>
        </p:txBody>
      </p:sp>
      <p:sp>
        <p:nvSpPr>
          <p:cNvPr id="20498" name="Text Box 19"/>
          <p:cNvSpPr txBox="1">
            <a:spLocks noChangeArrowheads="1"/>
          </p:cNvSpPr>
          <p:nvPr/>
        </p:nvSpPr>
        <p:spPr bwMode="auto">
          <a:xfrm>
            <a:off x="14478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57</a:t>
            </a:r>
          </a:p>
        </p:txBody>
      </p:sp>
      <p:sp>
        <p:nvSpPr>
          <p:cNvPr id="20499" name="Text Box 20"/>
          <p:cNvSpPr txBox="1">
            <a:spLocks noChangeArrowheads="1"/>
          </p:cNvSpPr>
          <p:nvPr/>
        </p:nvSpPr>
        <p:spPr bwMode="auto">
          <a:xfrm>
            <a:off x="2362200" y="1219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20500" name="Text Box 21"/>
          <p:cNvSpPr txBox="1">
            <a:spLocks noChangeArrowheads="1"/>
          </p:cNvSpPr>
          <p:nvPr/>
        </p:nvSpPr>
        <p:spPr bwMode="auto">
          <a:xfrm>
            <a:off x="23622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20501" name="Text Box 22"/>
          <p:cNvSpPr txBox="1">
            <a:spLocks noChangeArrowheads="1"/>
          </p:cNvSpPr>
          <p:nvPr/>
        </p:nvSpPr>
        <p:spPr bwMode="auto">
          <a:xfrm>
            <a:off x="23622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20502" name="Text Box 23"/>
          <p:cNvSpPr txBox="1">
            <a:spLocks noChangeArrowheads="1"/>
          </p:cNvSpPr>
          <p:nvPr/>
        </p:nvSpPr>
        <p:spPr bwMode="auto">
          <a:xfrm>
            <a:off x="23622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23622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20504" name="Text Box 25"/>
          <p:cNvSpPr txBox="1">
            <a:spLocks noChangeArrowheads="1"/>
          </p:cNvSpPr>
          <p:nvPr/>
        </p:nvSpPr>
        <p:spPr bwMode="auto">
          <a:xfrm>
            <a:off x="23622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20505" name="Text Box 26"/>
          <p:cNvSpPr txBox="1">
            <a:spLocks noChangeArrowheads="1"/>
          </p:cNvSpPr>
          <p:nvPr/>
        </p:nvSpPr>
        <p:spPr bwMode="auto">
          <a:xfrm>
            <a:off x="23622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20506" name="Text Box 27"/>
          <p:cNvSpPr txBox="1">
            <a:spLocks noChangeArrowheads="1"/>
          </p:cNvSpPr>
          <p:nvPr/>
        </p:nvSpPr>
        <p:spPr bwMode="auto">
          <a:xfrm>
            <a:off x="23622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20507" name="Text Box 53"/>
          <p:cNvSpPr txBox="1">
            <a:spLocks noChangeArrowheads="1"/>
          </p:cNvSpPr>
          <p:nvPr/>
        </p:nvSpPr>
        <p:spPr bwMode="auto">
          <a:xfrm>
            <a:off x="5334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test[8]</a:t>
            </a:r>
          </a:p>
        </p:txBody>
      </p:sp>
      <p:sp>
        <p:nvSpPr>
          <p:cNvPr id="20508" name="Text Box 54"/>
          <p:cNvSpPr txBox="1">
            <a:spLocks noChangeArrowheads="1"/>
          </p:cNvSpPr>
          <p:nvPr/>
        </p:nvSpPr>
        <p:spPr bwMode="auto">
          <a:xfrm>
            <a:off x="14478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48</a:t>
            </a:r>
          </a:p>
        </p:txBody>
      </p:sp>
      <p:sp>
        <p:nvSpPr>
          <p:cNvPr id="20509" name="Text Box 55"/>
          <p:cNvSpPr txBox="1">
            <a:spLocks noChangeArrowheads="1"/>
          </p:cNvSpPr>
          <p:nvPr/>
        </p:nvSpPr>
        <p:spPr bwMode="auto">
          <a:xfrm>
            <a:off x="23622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3064</a:t>
            </a:r>
          </a:p>
        </p:txBody>
      </p:sp>
      <p:sp>
        <p:nvSpPr>
          <p:cNvPr id="20510" name="Text Box 56"/>
          <p:cNvSpPr txBox="1">
            <a:spLocks noChangeArrowheads="1"/>
          </p:cNvSpPr>
          <p:nvPr/>
        </p:nvSpPr>
        <p:spPr bwMode="auto">
          <a:xfrm>
            <a:off x="533400" y="4648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test[9]</a:t>
            </a:r>
          </a:p>
        </p:txBody>
      </p:sp>
      <p:sp>
        <p:nvSpPr>
          <p:cNvPr id="20511" name="Text Box 57"/>
          <p:cNvSpPr txBox="1">
            <a:spLocks noChangeArrowheads="1"/>
          </p:cNvSpPr>
          <p:nvPr/>
        </p:nvSpPr>
        <p:spPr bwMode="auto">
          <a:xfrm>
            <a:off x="1447800" y="4648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79</a:t>
            </a:r>
          </a:p>
        </p:txBody>
      </p:sp>
      <p:sp>
        <p:nvSpPr>
          <p:cNvPr id="20512" name="Text Box 58"/>
          <p:cNvSpPr txBox="1">
            <a:spLocks noChangeArrowheads="1"/>
          </p:cNvSpPr>
          <p:nvPr/>
        </p:nvSpPr>
        <p:spPr bwMode="auto">
          <a:xfrm>
            <a:off x="2362200" y="4648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3068</a:t>
            </a:r>
          </a:p>
        </p:txBody>
      </p:sp>
      <p:sp>
        <p:nvSpPr>
          <p:cNvPr id="20513" name="Text Box 59"/>
          <p:cNvSpPr txBox="1">
            <a:spLocks noChangeArrowheads="1"/>
          </p:cNvSpPr>
          <p:nvPr/>
        </p:nvSpPr>
        <p:spPr bwMode="auto">
          <a:xfrm>
            <a:off x="5791200" y="1219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test[0]</a:t>
            </a:r>
          </a:p>
        </p:txBody>
      </p:sp>
      <p:sp>
        <p:nvSpPr>
          <p:cNvPr id="20514" name="Text Box 60"/>
          <p:cNvSpPr txBox="1">
            <a:spLocks noChangeArrowheads="1"/>
          </p:cNvSpPr>
          <p:nvPr/>
        </p:nvSpPr>
        <p:spPr bwMode="auto">
          <a:xfrm>
            <a:off x="57912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test[1]</a:t>
            </a:r>
          </a:p>
        </p:txBody>
      </p:sp>
      <p:sp>
        <p:nvSpPr>
          <p:cNvPr id="20515" name="Text Box 61"/>
          <p:cNvSpPr txBox="1">
            <a:spLocks noChangeArrowheads="1"/>
          </p:cNvSpPr>
          <p:nvPr/>
        </p:nvSpPr>
        <p:spPr bwMode="auto">
          <a:xfrm>
            <a:off x="57912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test[2]</a:t>
            </a:r>
          </a:p>
        </p:txBody>
      </p:sp>
      <p:sp>
        <p:nvSpPr>
          <p:cNvPr id="20516" name="Text Box 62"/>
          <p:cNvSpPr txBox="1">
            <a:spLocks noChangeArrowheads="1"/>
          </p:cNvSpPr>
          <p:nvPr/>
        </p:nvSpPr>
        <p:spPr bwMode="auto">
          <a:xfrm>
            <a:off x="57912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test[3]</a:t>
            </a:r>
          </a:p>
        </p:txBody>
      </p:sp>
      <p:sp>
        <p:nvSpPr>
          <p:cNvPr id="20517" name="Text Box 63"/>
          <p:cNvSpPr txBox="1">
            <a:spLocks noChangeArrowheads="1"/>
          </p:cNvSpPr>
          <p:nvPr/>
        </p:nvSpPr>
        <p:spPr bwMode="auto">
          <a:xfrm>
            <a:off x="57912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test[4]</a:t>
            </a:r>
          </a:p>
        </p:txBody>
      </p:sp>
      <p:sp>
        <p:nvSpPr>
          <p:cNvPr id="20518" name="Text Box 64"/>
          <p:cNvSpPr txBox="1">
            <a:spLocks noChangeArrowheads="1"/>
          </p:cNvSpPr>
          <p:nvPr/>
        </p:nvSpPr>
        <p:spPr bwMode="auto">
          <a:xfrm>
            <a:off x="57912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test[5]</a:t>
            </a:r>
          </a:p>
        </p:txBody>
      </p:sp>
      <p:sp>
        <p:nvSpPr>
          <p:cNvPr id="20519" name="Text Box 65"/>
          <p:cNvSpPr txBox="1">
            <a:spLocks noChangeArrowheads="1"/>
          </p:cNvSpPr>
          <p:nvPr/>
        </p:nvSpPr>
        <p:spPr bwMode="auto">
          <a:xfrm>
            <a:off x="57912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test[6]</a:t>
            </a:r>
          </a:p>
        </p:txBody>
      </p:sp>
      <p:sp>
        <p:nvSpPr>
          <p:cNvPr id="20520" name="Text Box 66"/>
          <p:cNvSpPr txBox="1">
            <a:spLocks noChangeArrowheads="1"/>
          </p:cNvSpPr>
          <p:nvPr/>
        </p:nvSpPr>
        <p:spPr bwMode="auto">
          <a:xfrm>
            <a:off x="6705600" y="1219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61</a:t>
            </a:r>
          </a:p>
        </p:txBody>
      </p:sp>
      <p:sp>
        <p:nvSpPr>
          <p:cNvPr id="20521" name="Text Box 67"/>
          <p:cNvSpPr txBox="1">
            <a:spLocks noChangeArrowheads="1"/>
          </p:cNvSpPr>
          <p:nvPr/>
        </p:nvSpPr>
        <p:spPr bwMode="auto">
          <a:xfrm>
            <a:off x="67056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76</a:t>
            </a:r>
          </a:p>
        </p:txBody>
      </p:sp>
      <p:sp>
        <p:nvSpPr>
          <p:cNvPr id="20522" name="Text Box 68"/>
          <p:cNvSpPr txBox="1">
            <a:spLocks noChangeArrowheads="1"/>
          </p:cNvSpPr>
          <p:nvPr/>
        </p:nvSpPr>
        <p:spPr bwMode="auto">
          <a:xfrm>
            <a:off x="67056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105</a:t>
            </a:r>
          </a:p>
        </p:txBody>
      </p:sp>
      <p:sp>
        <p:nvSpPr>
          <p:cNvPr id="20523" name="Text Box 69"/>
          <p:cNvSpPr txBox="1">
            <a:spLocks noChangeArrowheads="1"/>
          </p:cNvSpPr>
          <p:nvPr/>
        </p:nvSpPr>
        <p:spPr bwMode="auto">
          <a:xfrm>
            <a:off x="67056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94</a:t>
            </a:r>
          </a:p>
        </p:txBody>
      </p:sp>
      <p:sp>
        <p:nvSpPr>
          <p:cNvPr id="20524" name="Text Box 70"/>
          <p:cNvSpPr txBox="1">
            <a:spLocks noChangeArrowheads="1"/>
          </p:cNvSpPr>
          <p:nvPr/>
        </p:nvSpPr>
        <p:spPr bwMode="auto">
          <a:xfrm>
            <a:off x="67056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83</a:t>
            </a:r>
          </a:p>
        </p:txBody>
      </p:sp>
      <p:sp>
        <p:nvSpPr>
          <p:cNvPr id="20525" name="Text Box 71"/>
          <p:cNvSpPr txBox="1">
            <a:spLocks noChangeArrowheads="1"/>
          </p:cNvSpPr>
          <p:nvPr/>
        </p:nvSpPr>
        <p:spPr bwMode="auto">
          <a:xfrm>
            <a:off x="67056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72</a:t>
            </a:r>
          </a:p>
        </p:txBody>
      </p:sp>
      <p:sp>
        <p:nvSpPr>
          <p:cNvPr id="20526" name="Text Box 72"/>
          <p:cNvSpPr txBox="1">
            <a:spLocks noChangeArrowheads="1"/>
          </p:cNvSpPr>
          <p:nvPr/>
        </p:nvSpPr>
        <p:spPr bwMode="auto">
          <a:xfrm>
            <a:off x="67056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110</a:t>
            </a:r>
          </a:p>
        </p:txBody>
      </p:sp>
      <p:sp>
        <p:nvSpPr>
          <p:cNvPr id="20527" name="Text Box 73"/>
          <p:cNvSpPr txBox="1">
            <a:spLocks noChangeArrowheads="1"/>
          </p:cNvSpPr>
          <p:nvPr/>
        </p:nvSpPr>
        <p:spPr bwMode="auto">
          <a:xfrm>
            <a:off x="57912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test[7]</a:t>
            </a:r>
          </a:p>
        </p:txBody>
      </p:sp>
      <p:sp>
        <p:nvSpPr>
          <p:cNvPr id="20528" name="Text Box 74"/>
          <p:cNvSpPr txBox="1">
            <a:spLocks noChangeArrowheads="1"/>
          </p:cNvSpPr>
          <p:nvPr/>
        </p:nvSpPr>
        <p:spPr bwMode="auto">
          <a:xfrm>
            <a:off x="67056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67</a:t>
            </a:r>
          </a:p>
        </p:txBody>
      </p:sp>
      <p:sp>
        <p:nvSpPr>
          <p:cNvPr id="20529" name="Text Box 75"/>
          <p:cNvSpPr txBox="1">
            <a:spLocks noChangeArrowheads="1"/>
          </p:cNvSpPr>
          <p:nvPr/>
        </p:nvSpPr>
        <p:spPr bwMode="auto">
          <a:xfrm>
            <a:off x="7620000" y="1219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20530" name="Text Box 76"/>
          <p:cNvSpPr txBox="1">
            <a:spLocks noChangeArrowheads="1"/>
          </p:cNvSpPr>
          <p:nvPr/>
        </p:nvSpPr>
        <p:spPr bwMode="auto">
          <a:xfrm>
            <a:off x="76200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20531" name="Text Box 77"/>
          <p:cNvSpPr txBox="1">
            <a:spLocks noChangeArrowheads="1"/>
          </p:cNvSpPr>
          <p:nvPr/>
        </p:nvSpPr>
        <p:spPr bwMode="auto">
          <a:xfrm>
            <a:off x="76200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20532" name="Text Box 78"/>
          <p:cNvSpPr txBox="1">
            <a:spLocks noChangeArrowheads="1"/>
          </p:cNvSpPr>
          <p:nvPr/>
        </p:nvSpPr>
        <p:spPr bwMode="auto">
          <a:xfrm>
            <a:off x="7620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20533" name="Text Box 79"/>
          <p:cNvSpPr txBox="1">
            <a:spLocks noChangeArrowheads="1"/>
          </p:cNvSpPr>
          <p:nvPr/>
        </p:nvSpPr>
        <p:spPr bwMode="auto">
          <a:xfrm>
            <a:off x="7620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20534" name="Text Box 80"/>
          <p:cNvSpPr txBox="1">
            <a:spLocks noChangeArrowheads="1"/>
          </p:cNvSpPr>
          <p:nvPr/>
        </p:nvSpPr>
        <p:spPr bwMode="auto">
          <a:xfrm>
            <a:off x="7620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20535" name="Text Box 81"/>
          <p:cNvSpPr txBox="1">
            <a:spLocks noChangeArrowheads="1"/>
          </p:cNvSpPr>
          <p:nvPr/>
        </p:nvSpPr>
        <p:spPr bwMode="auto">
          <a:xfrm>
            <a:off x="7620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20536" name="Text Box 82"/>
          <p:cNvSpPr txBox="1">
            <a:spLocks noChangeArrowheads="1"/>
          </p:cNvSpPr>
          <p:nvPr/>
        </p:nvSpPr>
        <p:spPr bwMode="auto">
          <a:xfrm>
            <a:off x="76200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20537" name="Text Box 83"/>
          <p:cNvSpPr txBox="1">
            <a:spLocks noChangeArrowheads="1"/>
          </p:cNvSpPr>
          <p:nvPr/>
        </p:nvSpPr>
        <p:spPr bwMode="auto">
          <a:xfrm>
            <a:off x="57912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test[8]</a:t>
            </a:r>
          </a:p>
        </p:txBody>
      </p:sp>
      <p:sp>
        <p:nvSpPr>
          <p:cNvPr id="20538" name="Text Box 84"/>
          <p:cNvSpPr txBox="1">
            <a:spLocks noChangeArrowheads="1"/>
          </p:cNvSpPr>
          <p:nvPr/>
        </p:nvSpPr>
        <p:spPr bwMode="auto">
          <a:xfrm>
            <a:off x="67056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58</a:t>
            </a:r>
          </a:p>
        </p:txBody>
      </p:sp>
      <p:sp>
        <p:nvSpPr>
          <p:cNvPr id="20539" name="Text Box 85"/>
          <p:cNvSpPr txBox="1">
            <a:spLocks noChangeArrowheads="1"/>
          </p:cNvSpPr>
          <p:nvPr/>
        </p:nvSpPr>
        <p:spPr bwMode="auto">
          <a:xfrm>
            <a:off x="76200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3064</a:t>
            </a:r>
          </a:p>
        </p:txBody>
      </p:sp>
      <p:sp>
        <p:nvSpPr>
          <p:cNvPr id="20540" name="Text Box 86"/>
          <p:cNvSpPr txBox="1">
            <a:spLocks noChangeArrowheads="1"/>
          </p:cNvSpPr>
          <p:nvPr/>
        </p:nvSpPr>
        <p:spPr bwMode="auto">
          <a:xfrm>
            <a:off x="5791200" y="4648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test[9]</a:t>
            </a:r>
          </a:p>
        </p:txBody>
      </p:sp>
      <p:sp>
        <p:nvSpPr>
          <p:cNvPr id="20541" name="Text Box 87"/>
          <p:cNvSpPr txBox="1">
            <a:spLocks noChangeArrowheads="1"/>
          </p:cNvSpPr>
          <p:nvPr/>
        </p:nvSpPr>
        <p:spPr bwMode="auto">
          <a:xfrm>
            <a:off x="6705600" y="4648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89</a:t>
            </a:r>
          </a:p>
        </p:txBody>
      </p:sp>
      <p:sp>
        <p:nvSpPr>
          <p:cNvPr id="20542" name="Text Box 88"/>
          <p:cNvSpPr txBox="1">
            <a:spLocks noChangeArrowheads="1"/>
          </p:cNvSpPr>
          <p:nvPr/>
        </p:nvSpPr>
        <p:spPr bwMode="auto">
          <a:xfrm>
            <a:off x="7620000" y="4648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3068</a:t>
            </a:r>
          </a:p>
        </p:txBody>
      </p:sp>
      <p:sp>
        <p:nvSpPr>
          <p:cNvPr id="20543" name="Text Box 90"/>
          <p:cNvSpPr txBox="1">
            <a:spLocks noChangeArrowheads="1"/>
          </p:cNvSpPr>
          <p:nvPr/>
        </p:nvSpPr>
        <p:spPr bwMode="auto">
          <a:xfrm>
            <a:off x="381000" y="7620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Before call to SclAry				After call to SclAry</a:t>
            </a:r>
          </a:p>
        </p:txBody>
      </p:sp>
      <p:sp>
        <p:nvSpPr>
          <p:cNvPr id="20544" name="Text Box 92"/>
          <p:cNvSpPr txBox="1">
            <a:spLocks noChangeArrowheads="1"/>
          </p:cNvSpPr>
          <p:nvPr/>
        </p:nvSpPr>
        <p:spPr bwMode="auto">
          <a:xfrm>
            <a:off x="457200" y="4953000"/>
            <a:ext cx="822960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Passing the name only (i.e. </a:t>
            </a:r>
            <a:r>
              <a:rPr lang="en-US" sz="1800" dirty="0">
                <a:latin typeface="Courier New" charset="0"/>
              </a:rPr>
              <a:t>test</a:t>
            </a:r>
            <a:r>
              <a:rPr lang="en-US" sz="1800" dirty="0"/>
              <a:t> vs. </a:t>
            </a:r>
            <a:r>
              <a:rPr lang="en-US" sz="1800" dirty="0">
                <a:latin typeface="Courier New" charset="0"/>
              </a:rPr>
              <a:t>test[4]</a:t>
            </a:r>
            <a:r>
              <a:rPr lang="en-US" sz="1800" dirty="0"/>
              <a:t>) passes the </a:t>
            </a:r>
            <a:r>
              <a:rPr lang="en-US" sz="1800" b="1" u="sng" dirty="0"/>
              <a:t>ADDRESS</a:t>
            </a:r>
            <a:r>
              <a:rPr lang="en-US" sz="1800" dirty="0"/>
              <a:t> of element zero of the array.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Put another </a:t>
            </a:r>
            <a:r>
              <a:rPr lang="en-US" sz="1800" dirty="0" smtClean="0"/>
              <a:t>way: </a:t>
            </a:r>
            <a:r>
              <a:rPr lang="en-US" sz="1800" dirty="0" err="1" smtClean="0"/>
              <a:t>myfunc</a:t>
            </a:r>
            <a:r>
              <a:rPr lang="en-US" sz="1800" dirty="0"/>
              <a:t>(</a:t>
            </a:r>
            <a:r>
              <a:rPr lang="en-US" sz="1800" dirty="0" err="1"/>
              <a:t>ary</a:t>
            </a:r>
            <a:r>
              <a:rPr lang="en-US" sz="1800" dirty="0"/>
              <a:t>)   same as   </a:t>
            </a:r>
            <a:r>
              <a:rPr lang="en-US" sz="1800" dirty="0" err="1"/>
              <a:t>myfunc</a:t>
            </a:r>
            <a:r>
              <a:rPr lang="en-US" sz="1800" dirty="0"/>
              <a:t> (&amp;</a:t>
            </a:r>
            <a:r>
              <a:rPr lang="en-US" sz="1800" dirty="0" err="1"/>
              <a:t>ary</a:t>
            </a:r>
            <a:r>
              <a:rPr lang="en-US" sz="1800" dirty="0"/>
              <a:t>[0])</a:t>
            </a:r>
          </a:p>
        </p:txBody>
      </p:sp>
      <p:sp>
        <p:nvSpPr>
          <p:cNvPr id="20545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99A59EB-1747-8340-886C-7629FC032443}" type="datetime1">
              <a:rPr lang="en-US" sz="1200" smtClean="0">
                <a:latin typeface="Garamond" charset="0"/>
              </a:rPr>
              <a:t>3/22/18</a:t>
            </a:fld>
            <a:endParaRPr lang="en-US" sz="1200">
              <a:latin typeface="Garamond" charset="0"/>
            </a:endParaRPr>
          </a:p>
        </p:txBody>
      </p:sp>
      <p:sp>
        <p:nvSpPr>
          <p:cNvPr id="20546" name="Slide Number Placeholder 6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8DF3D26-3235-0647-B6A7-28A9DF8164DF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</p:spTree>
    <p:extLst>
      <p:ext uri="{BB962C8B-B14F-4D97-AF65-F5344CB8AC3E}">
        <p14:creationId xmlns:p14="http://schemas.microsoft.com/office/powerpoint/2010/main" val="151382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Arrays and pointers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Array name is a pointer to first array element</a:t>
            </a:r>
          </a:p>
          <a:p>
            <a:pPr lvl="1"/>
            <a:r>
              <a:rPr lang="en-US">
                <a:latin typeface="Arial" charset="0"/>
              </a:rPr>
              <a:t>Can use pointers and arrays interchangeably</a:t>
            </a:r>
          </a:p>
          <a:p>
            <a:pPr lvl="2"/>
            <a:r>
              <a:rPr lang="en-US">
                <a:latin typeface="Arial" charset="0"/>
              </a:rPr>
              <a:t>You can use [] to “index” a pointer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Example: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>
                <a:latin typeface="Courier New" charset="0"/>
                <a:cs typeface="Courier New" charset="0"/>
              </a:rPr>
              <a:t>int myArr[] = {1, 3, 5, 7, 9};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>
                <a:latin typeface="Courier New" charset="0"/>
                <a:cs typeface="Courier New" charset="0"/>
              </a:rPr>
              <a:t>int *aPtr;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>
                <a:latin typeface="Courier New" charset="0"/>
                <a:cs typeface="Courier New" charset="0"/>
              </a:rPr>
              <a:t>aPtr = myArr;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>
                <a:latin typeface="Courier New" charset="0"/>
                <a:cs typeface="Courier New" charset="0"/>
              </a:rPr>
              <a:t>for(int i =0; i &lt; 5; i++)</a:t>
            </a:r>
            <a:endParaRPr lang="en-US" sz="1600">
              <a:solidFill>
                <a:srgbClr val="336600"/>
              </a:solidFill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>
                <a:latin typeface="Courier New" charset="0"/>
                <a:cs typeface="Courier New" charset="0"/>
              </a:rPr>
              <a:t>	printf(“%d”, aPtr[i]);</a:t>
            </a:r>
          </a:p>
          <a:p>
            <a:pPr lvl="1"/>
            <a:r>
              <a:rPr lang="en-US">
                <a:latin typeface="Arial" charset="0"/>
              </a:rPr>
              <a:t>What does this print?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1 3 5 7 9 </a:t>
            </a:r>
            <a:r>
              <a:rPr lang="en-US">
                <a:latin typeface="Arial" charset="0"/>
                <a:cs typeface="Courier New" charset="0"/>
                <a:sym typeface="Wingdings" charset="0"/>
              </a:rPr>
              <a:t> contents of array!</a:t>
            </a:r>
          </a:p>
          <a:p>
            <a:r>
              <a:rPr lang="en-US">
                <a:latin typeface="Arial" charset="0"/>
                <a:cs typeface="Courier New" charset="0"/>
                <a:sym typeface="Wingdings" charset="0"/>
              </a:rPr>
              <a:t>Array arguments to functions are </a:t>
            </a:r>
            <a:r>
              <a:rPr lang="en-US" u="sng">
                <a:latin typeface="Arial" charset="0"/>
                <a:cs typeface="Courier New" charset="0"/>
                <a:sym typeface="Wingdings" charset="0"/>
              </a:rPr>
              <a:t>always</a:t>
            </a:r>
            <a:r>
              <a:rPr lang="en-US">
                <a:latin typeface="Arial" charset="0"/>
                <a:cs typeface="Courier New" charset="0"/>
                <a:sym typeface="Wingdings" charset="0"/>
              </a:rPr>
              <a:t> passed by address</a:t>
            </a: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F2B52F5-B34B-8640-99FA-DA0BE738BC61}" type="datetime1">
              <a:rPr lang="en-US" sz="1200" smtClean="0">
                <a:latin typeface="Garamond" charset="0"/>
              </a:rPr>
              <a:t>3/22/18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ABD4A3-75F6-FF4F-A794-7A1AC43D04C1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0075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6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lines of text from input</a:t>
            </a:r>
          </a:p>
          <a:p>
            <a:r>
              <a:rPr lang="en-US" dirty="0" smtClean="0"/>
              <a:t>Use array to track # times each letter occurs in input text</a:t>
            </a:r>
          </a:p>
          <a:p>
            <a:r>
              <a:rPr lang="en-US" dirty="0" smtClean="0"/>
              <a:t>Use array contents to generate bar graph showing relative frequencies of each letter</a:t>
            </a:r>
          </a:p>
          <a:p>
            <a:endParaRPr lang="en-US" dirty="0"/>
          </a:p>
          <a:p>
            <a:r>
              <a:rPr lang="en-US" dirty="0" smtClean="0"/>
              <a:t>Gives you practice using arrays and functions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DC2BD2-0F43-4144-8BB3-7E38418ED292}" type="datetime1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50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main() should contain</a:t>
            </a:r>
          </a:p>
          <a:p>
            <a:pPr lvl="1"/>
            <a:r>
              <a:rPr lang="en-US" dirty="0" smtClean="0"/>
              <a:t>Array to track letter frequency: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myHist</a:t>
            </a:r>
            <a:r>
              <a:rPr lang="en-US" dirty="0" smtClean="0">
                <a:latin typeface="Courier New"/>
                <a:cs typeface="Courier New"/>
              </a:rPr>
              <a:t>[26]</a:t>
            </a:r>
          </a:p>
          <a:p>
            <a:pPr lvl="1"/>
            <a:r>
              <a:rPr lang="en-US" dirty="0" smtClean="0"/>
              <a:t>Maximum value in array: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myMax</a:t>
            </a:r>
            <a:endParaRPr lang="en-US" dirty="0">
              <a:latin typeface="Courier New"/>
              <a:cs typeface="Courier New"/>
            </a:endParaRPr>
          </a:p>
          <a:p>
            <a:pPr lvl="2"/>
            <a:r>
              <a:rPr lang="en-US" dirty="0" smtClean="0"/>
              <a:t>Used to determine height of histogram output</a:t>
            </a:r>
          </a:p>
          <a:p>
            <a:r>
              <a:rPr lang="en-US" dirty="0" smtClean="0"/>
              <a:t>Program uses four commands</a:t>
            </a:r>
          </a:p>
          <a:p>
            <a:pPr lvl="1"/>
            <a:r>
              <a:rPr lang="en-US" dirty="0" smtClean="0"/>
              <a:t>‘R’, ‘r’: Read a single line of input</a:t>
            </a:r>
          </a:p>
          <a:p>
            <a:pPr lvl="2"/>
            <a:r>
              <a:rPr lang="en-US" dirty="0" smtClean="0"/>
              <a:t>Call </a:t>
            </a:r>
            <a:r>
              <a:rPr lang="en-US" dirty="0" err="1" smtClean="0">
                <a:latin typeface="Courier New"/>
                <a:cs typeface="Courier New"/>
              </a:rPr>
              <a:t>ReadText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myHist</a:t>
            </a:r>
            <a:r>
              <a:rPr lang="en-US" dirty="0" smtClean="0">
                <a:latin typeface="Courier New"/>
                <a:cs typeface="Courier New"/>
              </a:rPr>
              <a:t>, &amp;</a:t>
            </a:r>
            <a:r>
              <a:rPr lang="en-US" dirty="0" err="1" smtClean="0">
                <a:latin typeface="Courier New"/>
                <a:cs typeface="Courier New"/>
              </a:rPr>
              <a:t>myMax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; to read line</a:t>
            </a:r>
          </a:p>
          <a:p>
            <a:pPr lvl="1"/>
            <a:r>
              <a:rPr lang="en-US" dirty="0" smtClean="0"/>
              <a:t>‘P’, ‘p’: Print histogram</a:t>
            </a:r>
          </a:p>
          <a:p>
            <a:pPr lvl="2"/>
            <a:r>
              <a:rPr lang="en-US" dirty="0" smtClean="0"/>
              <a:t>Call </a:t>
            </a:r>
            <a:r>
              <a:rPr lang="en-US" dirty="0" err="1" smtClean="0">
                <a:latin typeface="Courier New"/>
                <a:cs typeface="Courier New"/>
              </a:rPr>
              <a:t>DrawHist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myHist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myMax</a:t>
            </a:r>
            <a:r>
              <a:rPr lang="en-US" dirty="0" smtClean="0">
                <a:latin typeface="Courier New"/>
                <a:cs typeface="Courier New"/>
              </a:rPr>
              <a:t>);</a:t>
            </a:r>
            <a:r>
              <a:rPr lang="en-US" dirty="0" smtClean="0"/>
              <a:t> to print histogram</a:t>
            </a:r>
          </a:p>
          <a:p>
            <a:pPr lvl="1"/>
            <a:r>
              <a:rPr lang="en-US" dirty="0" smtClean="0"/>
              <a:t>‘C’, ‘c’: Clear histogram (and max value)</a:t>
            </a:r>
          </a:p>
          <a:p>
            <a:pPr lvl="1"/>
            <a:r>
              <a:rPr lang="en-US" dirty="0" smtClean="0"/>
              <a:t>‘Q’, ‘q’: Quit program</a:t>
            </a:r>
          </a:p>
          <a:p>
            <a:r>
              <a:rPr lang="en-US" dirty="0" smtClean="0"/>
              <a:t>Only error checking: invalid command</a:t>
            </a:r>
          </a:p>
          <a:p>
            <a:pPr lvl="1"/>
            <a:r>
              <a:rPr lang="en-US" dirty="0" smtClean="0"/>
              <a:t>All other input: reading characters, so no formatting errors</a:t>
            </a:r>
          </a:p>
          <a:p>
            <a:pPr lvl="1"/>
            <a:r>
              <a:rPr lang="en-US" dirty="0" smtClean="0"/>
              <a:t>You may ignore some characters, but they’re not errors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801A22-E279-ED49-8BD9-76FFE43A28FD}" type="datetime1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91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ReadText</a:t>
            </a:r>
            <a:r>
              <a:rPr lang="en-US" dirty="0" smtClean="0"/>
              <a:t>()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a single character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that character is a letter, update the appropriate entry in the histogram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that character is </a:t>
            </a:r>
            <a:r>
              <a:rPr lang="en-US" u="sng" dirty="0" smtClean="0"/>
              <a:t>not</a:t>
            </a:r>
            <a:r>
              <a:rPr lang="en-US" dirty="0" smtClean="0"/>
              <a:t> a newline, return to step 1 and read another character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Function should also update max value, either as it reads characters or after reading all input characters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1B6517-5C29-2D4F-90CC-0AD012A016A5}" type="datetime1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7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ReadText</a:t>
            </a:r>
            <a:r>
              <a:rPr lang="en-US" dirty="0" smtClean="0"/>
              <a:t>() 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 err="1" smtClean="0">
                <a:latin typeface="Courier New"/>
                <a:cs typeface="Courier New"/>
              </a:rPr>
              <a:t>ctype.h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r>
              <a:rPr lang="en-US" dirty="0" smtClean="0"/>
              <a:t> functions will help in </a:t>
            </a:r>
            <a:r>
              <a:rPr lang="en-US" dirty="0" err="1" smtClean="0"/>
              <a:t>ReadText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isalpha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ch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: returns “true” if </a:t>
            </a:r>
            <a:r>
              <a:rPr lang="en-US" dirty="0" err="1" smtClean="0">
                <a:latin typeface="Courier New"/>
                <a:cs typeface="Courier New"/>
              </a:rPr>
              <a:t>ch</a:t>
            </a:r>
            <a:r>
              <a:rPr lang="en-US" dirty="0" smtClean="0"/>
              <a:t> is letter, “false” otherwise</a:t>
            </a:r>
          </a:p>
          <a:p>
            <a:pPr lvl="2"/>
            <a:r>
              <a:rPr lang="en-US" dirty="0" smtClean="0"/>
              <a:t>Directly applies to one step on previous slide</a:t>
            </a:r>
          </a:p>
          <a:p>
            <a:pPr lvl="1"/>
            <a:r>
              <a:rPr lang="en-US" dirty="0" smtClean="0"/>
              <a:t>Converting each letter to same case makes it easier to find appropriate entry in histogram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toupper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ch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: returns uppercase letter if </a:t>
            </a:r>
            <a:r>
              <a:rPr lang="en-US" dirty="0" err="1" smtClean="0">
                <a:latin typeface="Courier New"/>
                <a:cs typeface="Courier New"/>
              </a:rPr>
              <a:t>ch</a:t>
            </a:r>
            <a:r>
              <a:rPr lang="en-US" dirty="0" smtClean="0"/>
              <a:t> is lowercase letter; returns original </a:t>
            </a:r>
            <a:r>
              <a:rPr lang="en-US" dirty="0" err="1" smtClean="0">
                <a:latin typeface="Courier New"/>
                <a:cs typeface="Courier New"/>
              </a:rPr>
              <a:t>ch</a:t>
            </a:r>
            <a:r>
              <a:rPr lang="en-US" dirty="0" smtClean="0"/>
              <a:t> otherwise</a:t>
            </a:r>
          </a:p>
          <a:p>
            <a:pPr lvl="3"/>
            <a:r>
              <a:rPr lang="en-US" dirty="0" err="1" smtClean="0">
                <a:latin typeface="Courier New"/>
                <a:cs typeface="Courier New"/>
              </a:rPr>
              <a:t>toupper</a:t>
            </a:r>
            <a:r>
              <a:rPr lang="en-US" dirty="0" smtClean="0">
                <a:latin typeface="Courier New"/>
                <a:cs typeface="Courier New"/>
              </a:rPr>
              <a:t>('x') = 'X'; </a:t>
            </a:r>
            <a:r>
              <a:rPr lang="en-US" dirty="0" err="1" smtClean="0">
                <a:latin typeface="Courier New"/>
                <a:cs typeface="Courier New"/>
              </a:rPr>
              <a:t>toupper</a:t>
            </a:r>
            <a:r>
              <a:rPr lang="en-US" dirty="0" smtClean="0">
                <a:latin typeface="Courier New"/>
                <a:cs typeface="Courier New"/>
              </a:rPr>
              <a:t>('A') = 'A'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tolower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ch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dirty="0"/>
              <a:t>: returns </a:t>
            </a:r>
            <a:r>
              <a:rPr lang="en-US" dirty="0" smtClean="0"/>
              <a:t>lowercase letter </a:t>
            </a:r>
            <a:r>
              <a:rPr lang="en-US" dirty="0"/>
              <a:t>if </a:t>
            </a:r>
            <a:r>
              <a:rPr lang="en-US" dirty="0" err="1">
                <a:latin typeface="Courier New"/>
                <a:cs typeface="Courier New"/>
              </a:rPr>
              <a:t>ch</a:t>
            </a:r>
            <a:r>
              <a:rPr lang="en-US" dirty="0"/>
              <a:t> is </a:t>
            </a:r>
            <a:r>
              <a:rPr lang="en-US" dirty="0" smtClean="0"/>
              <a:t>uppercase letter</a:t>
            </a:r>
            <a:r>
              <a:rPr lang="en-US" dirty="0"/>
              <a:t>; returns original </a:t>
            </a:r>
            <a:r>
              <a:rPr lang="en-US" dirty="0" err="1">
                <a:latin typeface="Courier New"/>
                <a:cs typeface="Courier New"/>
              </a:rPr>
              <a:t>ch</a:t>
            </a:r>
            <a:r>
              <a:rPr lang="en-US" dirty="0"/>
              <a:t> otherwise</a:t>
            </a:r>
          </a:p>
          <a:p>
            <a:pPr lvl="3"/>
            <a:r>
              <a:rPr lang="en-US" dirty="0" err="1" smtClean="0">
                <a:latin typeface="Courier New"/>
                <a:cs typeface="Courier New"/>
              </a:rPr>
              <a:t>tolower</a:t>
            </a:r>
            <a:r>
              <a:rPr lang="en-US" dirty="0" smtClean="0">
                <a:latin typeface="Courier New"/>
                <a:cs typeface="Courier New"/>
              </a:rPr>
              <a:t>('x'</a:t>
            </a:r>
            <a:r>
              <a:rPr lang="en-US" dirty="0">
                <a:latin typeface="Courier New"/>
                <a:cs typeface="Courier New"/>
              </a:rPr>
              <a:t>) = </a:t>
            </a:r>
            <a:r>
              <a:rPr lang="en-US" dirty="0" smtClean="0">
                <a:latin typeface="Courier New"/>
                <a:cs typeface="Courier New"/>
              </a:rPr>
              <a:t>'x'</a:t>
            </a:r>
            <a:r>
              <a:rPr lang="en-US" dirty="0">
                <a:latin typeface="Courier New"/>
                <a:cs typeface="Courier New"/>
              </a:rPr>
              <a:t>; </a:t>
            </a:r>
            <a:r>
              <a:rPr lang="en-US" dirty="0" err="1" smtClean="0">
                <a:latin typeface="Courier New"/>
                <a:cs typeface="Courier New"/>
              </a:rPr>
              <a:t>tolower</a:t>
            </a:r>
            <a:r>
              <a:rPr lang="en-US" dirty="0" smtClean="0">
                <a:latin typeface="Courier New"/>
                <a:cs typeface="Courier New"/>
              </a:rPr>
              <a:t>('A'</a:t>
            </a:r>
            <a:r>
              <a:rPr lang="en-US" dirty="0">
                <a:latin typeface="Courier New"/>
                <a:cs typeface="Courier New"/>
              </a:rPr>
              <a:t>) = 'a'</a:t>
            </a:r>
          </a:p>
          <a:p>
            <a:pPr lvl="2"/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50B9D7-9468-F248-B0C0-FA0FDD8EB080}" type="datetime1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1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ReadText</a:t>
            </a:r>
            <a:r>
              <a:rPr lang="en-US" dirty="0" smtClean="0"/>
              <a:t>() hints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Finding appropriate entry in histogram does </a:t>
            </a:r>
            <a:r>
              <a:rPr lang="en-US" u="sng" dirty="0" smtClean="0"/>
              <a:t>not</a:t>
            </a:r>
            <a:r>
              <a:rPr lang="en-US" dirty="0" smtClean="0"/>
              <a:t> require conditional statement</a:t>
            </a:r>
          </a:p>
          <a:p>
            <a:pPr lvl="1"/>
            <a:r>
              <a:rPr lang="en-US" dirty="0" smtClean="0"/>
              <a:t>You shouldn’t need to compare your input character to anything to find correct array index</a:t>
            </a:r>
          </a:p>
          <a:p>
            <a:pPr lvl="1"/>
            <a:r>
              <a:rPr lang="en-US" dirty="0" smtClean="0"/>
              <a:t>Very basic “transformation” between ASCII value of letter and histogram index</a:t>
            </a:r>
          </a:p>
          <a:p>
            <a:pPr lvl="1"/>
            <a:r>
              <a:rPr lang="en-US" dirty="0" smtClean="0"/>
              <a:t>Can treat a char variable as either </a:t>
            </a:r>
          </a:p>
          <a:p>
            <a:pPr lvl="2"/>
            <a:r>
              <a:rPr lang="en-US" dirty="0" smtClean="0"/>
              <a:t>Character to be printed, or</a:t>
            </a:r>
          </a:p>
          <a:p>
            <a:pPr lvl="2"/>
            <a:r>
              <a:rPr lang="en-US" dirty="0" smtClean="0"/>
              <a:t>Integer value corresponding to printed character</a:t>
            </a:r>
          </a:p>
          <a:p>
            <a:r>
              <a:rPr lang="en-US" dirty="0" smtClean="0"/>
              <a:t>ASCII values</a:t>
            </a:r>
          </a:p>
          <a:p>
            <a:pPr lvl="1"/>
            <a:r>
              <a:rPr lang="en-US" dirty="0" smtClean="0"/>
              <a:t>Uppercase and lowercase letters separate</a:t>
            </a:r>
          </a:p>
          <a:p>
            <a:pPr lvl="1"/>
            <a:r>
              <a:rPr lang="en-US" dirty="0" smtClean="0"/>
              <a:t>Each set of letters is consecutive</a:t>
            </a:r>
          </a:p>
          <a:p>
            <a:pPr lvl="1"/>
            <a:r>
              <a:rPr lang="en-US" dirty="0" smtClean="0"/>
              <a:t>‘A’ = 65, ‘B’ = 66, … ‘Z’ = 90</a:t>
            </a:r>
          </a:p>
          <a:p>
            <a:pPr lvl="1"/>
            <a:r>
              <a:rPr lang="en-US" dirty="0" smtClean="0"/>
              <a:t>‘a’ = 97, ‘b’ = 98, … ‘z’ = 122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BE1B32-FFA8-FD4D-9D9C-41D8AD8A94C0}" type="datetime1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8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4 </a:t>
            </a:r>
            <a:r>
              <a:rPr lang="en-US" dirty="0" err="1" smtClean="0">
                <a:latin typeface="Arial" charset="0"/>
              </a:rPr>
              <a:t>regrades</a:t>
            </a:r>
            <a:r>
              <a:rPr lang="en-US" dirty="0" smtClean="0">
                <a:latin typeface="Arial" charset="0"/>
              </a:rPr>
              <a:t> due Monday, 3/26</a:t>
            </a:r>
          </a:p>
          <a:p>
            <a:pPr lvl="1"/>
            <a:r>
              <a:rPr lang="en-US" dirty="0" smtClean="0">
                <a:latin typeface="Arial" charset="0"/>
              </a:rPr>
              <a:t>Program 6 due </a:t>
            </a:r>
            <a:r>
              <a:rPr lang="en-US" smtClean="0">
                <a:latin typeface="Arial" charset="0"/>
              </a:rPr>
              <a:t>4/4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Exam 2 in class Friday, 3/30</a:t>
            </a:r>
          </a:p>
          <a:p>
            <a:pPr lvl="2"/>
            <a:r>
              <a:rPr lang="en-US" dirty="0" smtClean="0">
                <a:latin typeface="Arial" charset="0"/>
              </a:rPr>
              <a:t>Will cover lectures 14-22</a:t>
            </a:r>
          </a:p>
          <a:p>
            <a:pPr lvl="2"/>
            <a:r>
              <a:rPr lang="en-US" dirty="0" err="1" smtClean="0">
                <a:latin typeface="Arial" charset="0"/>
              </a:rPr>
              <a:t>Lec</a:t>
            </a:r>
            <a:r>
              <a:rPr lang="en-US" dirty="0" smtClean="0">
                <a:latin typeface="Arial" charset="0"/>
              </a:rPr>
              <a:t>. 23: Exam 2 Preview (Wed. 3/28)</a:t>
            </a:r>
          </a:p>
          <a:p>
            <a:r>
              <a:rPr lang="en-US" dirty="0" smtClean="0">
                <a:latin typeface="Arial" charset="0"/>
              </a:rPr>
              <a:t>Today’s lecture</a:t>
            </a:r>
          </a:p>
          <a:p>
            <a:pPr lvl="1"/>
            <a:r>
              <a:rPr lang="en-US" dirty="0" smtClean="0">
                <a:latin typeface="Arial" charset="0"/>
              </a:rPr>
              <a:t>Review: two-dimensional arrays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Arrays and functions</a:t>
            </a:r>
          </a:p>
          <a:p>
            <a:pPr lvl="1"/>
            <a:r>
              <a:rPr lang="en-US" dirty="0" smtClean="0">
                <a:latin typeface="Arial" charset="0"/>
              </a:rPr>
              <a:t>Program 6 overview</a:t>
            </a: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464C9D-95AD-394D-94FB-9D14355FD689}" type="datetime1">
              <a:rPr lang="en-US" sz="1200" smtClean="0">
                <a:latin typeface="Garamond" charset="0"/>
              </a:rPr>
              <a:t>3/22/18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1580F-54AA-BC4F-9D01-A70E5EDFC21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not to do in </a:t>
            </a:r>
            <a:r>
              <a:rPr lang="en-US" dirty="0" err="1" smtClean="0"/>
              <a:t>ReadText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Using brute force method to find appropriate histogram index will incur -10 deduction</a:t>
            </a:r>
          </a:p>
          <a:p>
            <a:pPr lvl="1"/>
            <a:r>
              <a:rPr lang="en-US" dirty="0" smtClean="0"/>
              <a:t>Brute force methods basically compare input letter to all possible letters</a:t>
            </a:r>
          </a:p>
          <a:p>
            <a:r>
              <a:rPr lang="en-US" dirty="0" smtClean="0"/>
              <a:t>Prohibited brute force method #1: giant conditional statement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switch(</a:t>
            </a:r>
            <a:r>
              <a:rPr lang="en-US" dirty="0" err="1" smtClean="0">
                <a:latin typeface="Courier New"/>
                <a:cs typeface="Courier New"/>
              </a:rPr>
              <a:t>ch</a:t>
            </a:r>
            <a:r>
              <a:rPr lang="en-US" dirty="0" smtClean="0">
                <a:latin typeface="Courier New"/>
                <a:cs typeface="Courier New"/>
              </a:rPr>
              <a:t>) {			// </a:t>
            </a:r>
            <a:r>
              <a:rPr lang="en-US" dirty="0" err="1" smtClean="0">
                <a:latin typeface="Courier New"/>
                <a:cs typeface="Courier New"/>
              </a:rPr>
              <a:t>ch</a:t>
            </a:r>
            <a:r>
              <a:rPr lang="en-US" dirty="0" smtClean="0">
                <a:latin typeface="Courier New"/>
                <a:cs typeface="Courier New"/>
              </a:rPr>
              <a:t> = input char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case ‘A’: case ‘a’: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// modify </a:t>
            </a:r>
            <a:r>
              <a:rPr lang="en-US" dirty="0" err="1" smtClean="0">
                <a:latin typeface="Courier New"/>
                <a:cs typeface="Courier New"/>
              </a:rPr>
              <a:t>histo</a:t>
            </a:r>
            <a:r>
              <a:rPr lang="en-US" dirty="0" smtClean="0">
                <a:latin typeface="Courier New"/>
                <a:cs typeface="Courier New"/>
              </a:rPr>
              <a:t>[0]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break;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case ‘B’: case ‘b’: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// modify </a:t>
            </a:r>
            <a:r>
              <a:rPr lang="en-US" dirty="0" err="1" smtClean="0">
                <a:latin typeface="Courier New"/>
                <a:cs typeface="Courier New"/>
              </a:rPr>
              <a:t>histo</a:t>
            </a:r>
            <a:r>
              <a:rPr lang="en-US" dirty="0" smtClean="0">
                <a:latin typeface="Courier New"/>
                <a:cs typeface="Courier New"/>
              </a:rPr>
              <a:t>[1]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break;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etc</a:t>
            </a:r>
            <a:r>
              <a:rPr lang="en-US" dirty="0" smtClean="0">
                <a:latin typeface="Courier New"/>
                <a:cs typeface="Courier New"/>
              </a:rPr>
              <a:t> …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659F21-9899-494A-BD11-D05FE8A52D35}" type="datetime1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35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not to do in </a:t>
            </a:r>
            <a:r>
              <a:rPr lang="en-US" dirty="0" err="1" smtClean="0"/>
              <a:t>ReadText</a:t>
            </a:r>
            <a:r>
              <a:rPr lang="en-US" dirty="0" smtClean="0"/>
              <a:t>()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Using brute force method to find appropriate histogram index will incur -10 deduction</a:t>
            </a:r>
          </a:p>
          <a:p>
            <a:pPr lvl="1"/>
            <a:r>
              <a:rPr lang="en-US" dirty="0" smtClean="0"/>
              <a:t>Brute force methods basically compare input letter to all possible letters</a:t>
            </a:r>
          </a:p>
          <a:p>
            <a:r>
              <a:rPr lang="en-US" dirty="0" smtClean="0"/>
              <a:t>Prohibited brute force method #2: loop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char test = ‘A’;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for (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= 0;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&lt; 26;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if (</a:t>
            </a:r>
            <a:r>
              <a:rPr lang="en-US" dirty="0" err="1" smtClean="0">
                <a:latin typeface="Courier New"/>
                <a:cs typeface="Courier New"/>
              </a:rPr>
              <a:t>ch</a:t>
            </a:r>
            <a:r>
              <a:rPr lang="en-US" dirty="0" smtClean="0">
                <a:latin typeface="Courier New"/>
                <a:cs typeface="Courier New"/>
              </a:rPr>
              <a:t> == test)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// modify </a:t>
            </a:r>
            <a:r>
              <a:rPr lang="en-US" dirty="0" err="1" smtClean="0">
                <a:latin typeface="Courier New"/>
                <a:cs typeface="Courier New"/>
              </a:rPr>
              <a:t>histo</a:t>
            </a:r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test++;		// Change test 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				//  to next letter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483048-C1FF-0547-9980-81810BE936B8}" type="datetime1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67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DrawText</a:t>
            </a:r>
            <a:r>
              <a:rPr lang="en-US" dirty="0" smtClean="0"/>
              <a:t>()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each row of output</a:t>
            </a:r>
          </a:p>
          <a:p>
            <a:pPr marL="841375" lvl="1" indent="-514350">
              <a:buFont typeface="+mj-lt"/>
              <a:buAutoNum type="alphaUcPeriod"/>
            </a:pPr>
            <a:r>
              <a:rPr lang="en-US" dirty="0"/>
              <a:t>For each entry in histogram</a:t>
            </a:r>
          </a:p>
          <a:p>
            <a:pPr marL="1193800" lvl="2" indent="-514350">
              <a:buFont typeface="+mj-lt"/>
              <a:buAutoNum type="romanLcPeriod"/>
            </a:pPr>
            <a:r>
              <a:rPr lang="en-US" dirty="0"/>
              <a:t>If current entry is at least row #, print “| “ (bar &amp; space)</a:t>
            </a:r>
          </a:p>
          <a:p>
            <a:pPr marL="1193800" lvl="2" indent="-514350">
              <a:buFont typeface="+mj-lt"/>
              <a:buAutoNum type="romanLcPeriod"/>
            </a:pPr>
            <a:r>
              <a:rPr lang="en-US" dirty="0"/>
              <a:t>Otherwise, print “  “ (two spaces)</a:t>
            </a:r>
          </a:p>
          <a:p>
            <a:endParaRPr lang="en-US" dirty="0"/>
          </a:p>
          <a:p>
            <a:r>
              <a:rPr lang="en-US" dirty="0" smtClean="0"/>
              <a:t>Must print bar graph from top to bottom</a:t>
            </a:r>
          </a:p>
          <a:p>
            <a:r>
              <a:rPr lang="en-US" dirty="0" smtClean="0"/>
              <a:t># rows based on max value in histogram</a:t>
            </a:r>
          </a:p>
          <a:p>
            <a:r>
              <a:rPr lang="en-US" dirty="0" smtClean="0"/>
              <a:t>Printing </a:t>
            </a:r>
            <a:r>
              <a:rPr lang="en-US" smtClean="0"/>
              <a:t>spaces necessary to </a:t>
            </a:r>
            <a:r>
              <a:rPr lang="en-US" dirty="0" smtClean="0"/>
              <a:t>get everything to line up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A16E10-CF55-124D-A66C-12552C5EA11E}" type="datetime1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01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Character </a:t>
            </a:r>
            <a:r>
              <a:rPr lang="en-US" dirty="0" smtClean="0">
                <a:latin typeface="Arial" charset="0"/>
              </a:rPr>
              <a:t>arrays and strings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4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Monday, 3/26</a:t>
            </a:r>
          </a:p>
          <a:p>
            <a:pPr lvl="1"/>
            <a:r>
              <a:rPr lang="en-US" dirty="0">
                <a:latin typeface="Arial" charset="0"/>
              </a:rPr>
              <a:t>Program 5 due today</a:t>
            </a:r>
          </a:p>
          <a:p>
            <a:pPr lvl="1"/>
            <a:r>
              <a:rPr lang="en-US" dirty="0">
                <a:latin typeface="Arial" charset="0"/>
              </a:rPr>
              <a:t>Program 6 to be posted; due 4/2</a:t>
            </a:r>
          </a:p>
          <a:p>
            <a:pPr lvl="1"/>
            <a:r>
              <a:rPr lang="en-US" dirty="0">
                <a:latin typeface="Arial" charset="0"/>
              </a:rPr>
              <a:t>Exam 2 in class Friday, 3/30</a:t>
            </a:r>
          </a:p>
          <a:p>
            <a:pPr lvl="2"/>
            <a:r>
              <a:rPr lang="en-US" dirty="0">
                <a:latin typeface="Arial" charset="0"/>
              </a:rPr>
              <a:t>Will cover lectures 14-22</a:t>
            </a:r>
          </a:p>
          <a:p>
            <a:pPr lvl="2"/>
            <a:r>
              <a:rPr lang="en-US" dirty="0" err="1">
                <a:latin typeface="Arial" charset="0"/>
              </a:rPr>
              <a:t>Lec</a:t>
            </a:r>
            <a:r>
              <a:rPr lang="en-US" dirty="0">
                <a:latin typeface="Arial" charset="0"/>
              </a:rPr>
              <a:t>. 23: Exam 2 Preview (Wed. 3/28)</a:t>
            </a: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6661FA-6569-DC40-A1C1-CC4D2076D1A7}" type="datetime1">
              <a:rPr lang="en-US" sz="1200" smtClean="0">
                <a:latin typeface="Garamond" charset="0"/>
              </a:rPr>
              <a:t>3/22/18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5A398C-5393-8740-B7CA-72E23F67E96C}" type="slidenum">
              <a:rPr lang="en-US" sz="1200">
                <a:latin typeface="Garamond" charset="0"/>
              </a:rPr>
              <a:pPr eaLnBrk="1" hangingPunct="1"/>
              <a:t>23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Two-dimensional arrays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124200"/>
          </a:xfrm>
        </p:spPr>
        <p:txBody>
          <a:bodyPr/>
          <a:lstStyle/>
          <a:p>
            <a:r>
              <a:rPr lang="en-US">
                <a:latin typeface="Arial" charset="0"/>
              </a:rPr>
              <a:t>Two-dimensional arrays: can be used to represent tabular data</a:t>
            </a:r>
          </a:p>
          <a:p>
            <a:r>
              <a:rPr lang="en-US">
                <a:latin typeface="Arial" charset="0"/>
              </a:rPr>
              <a:t>Declaration: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&lt;type&gt; &lt;name&gt;[&lt;rows&gt;][&lt;cols&gt;]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Example (see below): </a:t>
            </a:r>
            <a:r>
              <a:rPr lang="en-US">
                <a:latin typeface="Courier New" charset="0"/>
                <a:cs typeface="Courier New" charset="0"/>
              </a:rPr>
              <a:t>int x[3][4];</a:t>
            </a:r>
          </a:p>
          <a:p>
            <a:r>
              <a:rPr lang="en-US">
                <a:latin typeface="Arial" charset="0"/>
                <a:cs typeface="Courier New" charset="0"/>
              </a:rPr>
              <a:t>Index elements similarly to 1-D arrays</a:t>
            </a:r>
          </a:p>
          <a:p>
            <a:r>
              <a:rPr lang="en-US">
                <a:latin typeface="Arial" charset="0"/>
                <a:cs typeface="Courier New" charset="0"/>
              </a:rPr>
              <a:t>Typically use nested for loops to access</a:t>
            </a:r>
          </a:p>
          <a:p>
            <a:pPr lvl="1"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ADBD34C-9C94-3F45-B9B2-36F64E3BF254}" type="datetime1">
              <a:rPr lang="en-US" sz="1200" smtClean="0">
                <a:latin typeface="Garamond" charset="0"/>
              </a:rPr>
              <a:t>3/22/18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489D995-0CF5-0149-8CB1-1C7ED2A51E1E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4343400"/>
          <a:ext cx="6096000" cy="14779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02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Initializing 2D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00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Can initialize similarly to 1D arrays, but must specify dimensions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Each row treated like a 1D array; rows separated by commas: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y[3][4] = { {1, 2, 3, 4},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 {5, 6, 7, 8},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 {9, 10, 11, 12} };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794E4D-884E-6C4B-820A-0BB47ACA221D}" type="datetime1">
              <a:rPr lang="en-US" sz="1200" smtClean="0">
                <a:latin typeface="Garamond" charset="0"/>
              </a:rPr>
              <a:t>3/22/18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C73A17C-87C1-5440-802F-963F67EFDD9F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4602163"/>
          <a:ext cx="6096000" cy="11128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90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Passing arrays to functions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Do not need to specify array size (for reasons I’ll explain shortly)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Compiler will actually ignore 1-D array size, even if you put it in prototype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Therefore cannot check array size inside function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Prototype typically has array name and brackets to indicate you’re dealing with array</a:t>
            </a:r>
          </a:p>
          <a:p>
            <a:pPr lvl="1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int findAvg(int arr[ ], int n);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n = # elements in array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A3D5DCB-09C8-EC44-BE3A-403B5B3FDCCE}" type="datetime1">
              <a:rPr lang="en-US" sz="1200" smtClean="0">
                <a:latin typeface="Garamond" charset="0"/>
              </a:rPr>
              <a:t>3/22/18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E8601F-1BEA-0E43-A0F9-483398392B0A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45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Write a function for each of the following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findAvg()</a:t>
            </a:r>
            <a:r>
              <a:rPr lang="en-US">
                <a:latin typeface="Arial" charset="0"/>
              </a:rPr>
              <a:t>: Given an array of </a:t>
            </a:r>
            <a:r>
              <a:rPr lang="en-US">
                <a:latin typeface="Courier New" charset="0"/>
                <a:cs typeface="Courier New" charset="0"/>
              </a:rPr>
              <a:t>double</a:t>
            </a:r>
            <a:r>
              <a:rPr lang="en-US">
                <a:latin typeface="Arial" charset="0"/>
              </a:rPr>
              <a:t>s (</a:t>
            </a:r>
            <a:r>
              <a:rPr lang="en-US">
                <a:latin typeface="Courier New" charset="0"/>
                <a:cs typeface="Courier New" charset="0"/>
              </a:rPr>
              <a:t>arr</a:t>
            </a:r>
            <a:r>
              <a:rPr lang="en-US">
                <a:latin typeface="Arial" charset="0"/>
              </a:rPr>
              <a:t>) and the # of elements in the array (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), find the average of all array elements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findMax()</a:t>
            </a:r>
            <a:r>
              <a:rPr lang="en-US">
                <a:latin typeface="Arial" charset="0"/>
              </a:rPr>
              <a:t>: Given an array of </a:t>
            </a:r>
            <a:r>
              <a:rPr lang="en-US">
                <a:latin typeface="Courier New" charset="0"/>
                <a:cs typeface="Courier New" charset="0"/>
              </a:rPr>
              <a:t>int</a:t>
            </a:r>
            <a:r>
              <a:rPr lang="en-US">
                <a:latin typeface="Arial" charset="0"/>
              </a:rPr>
              <a:t>s (</a:t>
            </a:r>
            <a:r>
              <a:rPr lang="en-US">
                <a:latin typeface="Courier New" charset="0"/>
                <a:cs typeface="Courier New" charset="0"/>
              </a:rPr>
              <a:t>arr</a:t>
            </a:r>
            <a:r>
              <a:rPr lang="en-US">
                <a:latin typeface="Arial" charset="0"/>
              </a:rPr>
              <a:t>) and the # of elements (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), find the largest (i.e., most positive) element in the array</a:t>
            </a:r>
          </a:p>
          <a:p>
            <a:pPr lvl="1">
              <a:lnSpc>
                <a:spcPct val="90000"/>
              </a:lnSpc>
            </a:pPr>
            <a:endParaRPr lang="en-US">
              <a:latin typeface="Arial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CFC68AC-CF83-2342-97B5-E2E4267A7502}" type="datetime1">
              <a:rPr lang="en-US" sz="1200" smtClean="0">
                <a:latin typeface="Garamond" charset="0"/>
              </a:rPr>
              <a:t>3/22/18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  <a:endParaRPr lang="en-US" altLang="en-US" dirty="0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96E1B1D-0311-1042-9E21-0B6A731905A4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689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Passing Arrays to functions (findAvg)</a:t>
            </a:r>
          </a:p>
        </p:txBody>
      </p:sp>
      <p:sp>
        <p:nvSpPr>
          <p:cNvPr id="1433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EEC4C51-D092-344E-96A9-AC3C05E899CF}" type="datetime1">
              <a:rPr lang="en-US" sz="1200" smtClean="0">
                <a:latin typeface="Garamond" charset="0"/>
              </a:rPr>
              <a:t>3/22/18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9493DD6-88DF-134C-BBF2-65B493FE07F0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14342" name="Text Box 3"/>
          <p:cNvSpPr txBox="1">
            <a:spLocks noChangeArrowheads="1"/>
          </p:cNvSpPr>
          <p:nvPr/>
        </p:nvSpPr>
        <p:spPr bwMode="auto">
          <a:xfrm>
            <a:off x="381000" y="1003300"/>
            <a:ext cx="86106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//*******************************************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function findAvg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Entry: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arr[] - array with values to avg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n      - number of values to avg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Exit: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returns avg of first n elements of test[]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double findAvg(double arr[], int n)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i;</a:t>
            </a:r>
          </a:p>
          <a:p>
            <a:r>
              <a:rPr lang="en-US" sz="1800" b="1">
                <a:latin typeface="Courier New" charset="0"/>
              </a:rPr>
              <a:t>  double sum=0;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double avg;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(i=0;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sum+=arr[i];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avg = sum / n;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return avg;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0041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Passing Arrays to functions (findMax)</a:t>
            </a: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4173E3E-2E58-6140-BCBC-3F4F04D06001}" type="datetime1">
              <a:rPr lang="en-US" sz="1200" smtClean="0">
                <a:latin typeface="Garamond" charset="0"/>
              </a:rPr>
              <a:t>3/22/18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92AC4DF-9518-0144-B169-E2770155ADD5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381000" y="962025"/>
            <a:ext cx="86106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//*******************************************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function findMax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Entry: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arr[] - array with values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n      - number of elements to examine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Exit: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returns biggest (most positive value in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the first n elements of test[]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int findMax(int arr[], int n)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i, big;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big = arr[0];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(i=1;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if (arr[i]&gt;big) big = arr[i];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return big;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523355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SclAry() function</a:t>
            </a:r>
          </a:p>
        </p:txBody>
      </p:sp>
      <p:sp>
        <p:nvSpPr>
          <p:cNvPr id="1638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Consider function that takes as arguments</a:t>
            </a:r>
          </a:p>
          <a:p>
            <a:pPr lvl="1"/>
            <a:r>
              <a:rPr lang="en-US">
                <a:latin typeface="Arial" charset="0"/>
              </a:rPr>
              <a:t>An array</a:t>
            </a:r>
          </a:p>
          <a:p>
            <a:pPr lvl="1"/>
            <a:r>
              <a:rPr lang="en-US">
                <a:latin typeface="Arial" charset="0"/>
              </a:rPr>
              <a:t>The array size</a:t>
            </a:r>
          </a:p>
          <a:p>
            <a:pPr lvl="1"/>
            <a:r>
              <a:rPr lang="en-US">
                <a:latin typeface="Arial" charset="0"/>
              </a:rPr>
              <a:t>A scaling factor to add to each element</a:t>
            </a:r>
          </a:p>
          <a:p>
            <a:r>
              <a:rPr lang="en-US">
                <a:latin typeface="Arial" charset="0"/>
              </a:rPr>
              <a:t>Function can’t “return” array … so is there any point to it?</a:t>
            </a:r>
          </a:p>
        </p:txBody>
      </p:sp>
      <p:sp>
        <p:nvSpPr>
          <p:cNvPr id="1638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1B3B2DB-1C29-C843-B073-682ECC068B17}" type="datetime1">
              <a:rPr lang="en-US" sz="1200" smtClean="0">
                <a:latin typeface="Garamond" charset="0"/>
              </a:rPr>
              <a:t>3/22/18</a:t>
            </a:fld>
            <a:endParaRPr lang="en-US" sz="1200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163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5C8E35-8BA6-BB40-BB28-95E5AEC155D2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020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13280</TotalTime>
  <Words>1837</Words>
  <Application>Microsoft Macintosh PowerPoint</Application>
  <PresentationFormat>On-screen Show (4:3)</PresentationFormat>
  <Paragraphs>330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Edge</vt:lpstr>
      <vt:lpstr>EECE.2160 ECE Application Programming</vt:lpstr>
      <vt:lpstr>Lecture outline</vt:lpstr>
      <vt:lpstr>Review: Two-dimensional arrays</vt:lpstr>
      <vt:lpstr>Review: Initializing 2D arrays</vt:lpstr>
      <vt:lpstr>Passing arrays to functions</vt:lpstr>
      <vt:lpstr>Example</vt:lpstr>
      <vt:lpstr>Passing Arrays to functions (findAvg)</vt:lpstr>
      <vt:lpstr>Passing Arrays to functions (findMax)</vt:lpstr>
      <vt:lpstr>SclAry() function</vt:lpstr>
      <vt:lpstr>Passing Arrays to functions (SclAry)</vt:lpstr>
      <vt:lpstr>Passing Arrays to functions (SclAry)</vt:lpstr>
      <vt:lpstr>PowerPoint Presentation</vt:lpstr>
      <vt:lpstr>Passing Arrays to functions</vt:lpstr>
      <vt:lpstr>Arrays and pointers</vt:lpstr>
      <vt:lpstr>Program 6 overview</vt:lpstr>
      <vt:lpstr>Overall program structure</vt:lpstr>
      <vt:lpstr>ReadText() algorithm</vt:lpstr>
      <vt:lpstr>ReadText() hints</vt:lpstr>
      <vt:lpstr>ReadText() hints (continued)</vt:lpstr>
      <vt:lpstr>What not to do in ReadText()</vt:lpstr>
      <vt:lpstr>What not to do in ReadText() (cont)</vt:lpstr>
      <vt:lpstr>DrawText() algorithm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1674</cp:revision>
  <dcterms:created xsi:type="dcterms:W3CDTF">2006-04-03T05:03:01Z</dcterms:created>
  <dcterms:modified xsi:type="dcterms:W3CDTF">2018-03-23T01:35:19Z</dcterms:modified>
</cp:coreProperties>
</file>