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8" r:id="rId3"/>
    <p:sldId id="522" r:id="rId4"/>
    <p:sldId id="523" r:id="rId5"/>
    <p:sldId id="524" r:id="rId6"/>
    <p:sldId id="525" r:id="rId7"/>
    <p:sldId id="527" r:id="rId8"/>
    <p:sldId id="526" r:id="rId9"/>
    <p:sldId id="521" r:id="rId10"/>
    <p:sldId id="513" r:id="rId11"/>
    <p:sldId id="514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9"/>
  </p:normalViewPr>
  <p:slideViewPr>
    <p:cSldViewPr>
      <p:cViewPr>
        <p:scale>
          <a:sx n="80" d="100"/>
          <a:sy n="80" d="100"/>
        </p:scale>
        <p:origin x="1008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0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F4629-85CE-EF4A-A738-D7B3C1E0572C}" type="datetime1">
              <a:rPr lang="en-US" smtClean="0"/>
              <a:t>10/29/18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59F4C-AA04-2545-8BF2-83BA9E8F1580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5EF34-E5B8-E94F-8AE1-93CAE262CFAE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C588C-31BB-F241-B0DB-711FD4A61B7B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77C4-B0B7-BC45-A417-7FB06D435A04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F33A1-9DCA-2C42-A4FC-108068F01536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DC619-9722-FE49-9826-628B3807C852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BF635-67E5-9F4F-AC01-47B25132563C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4DBD-2CA9-C842-AF51-1CB2F5503191}" type="datetime1">
              <a:rPr lang="en-US" smtClean="0"/>
              <a:t>10/29/18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43D68-11F0-0C43-BDF9-BA9ED7361E69}" type="datetime1">
              <a:rPr lang="en-US" smtClean="0"/>
              <a:t>10/29/18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DBFD0-FBA5-ED4C-8FE9-6ECB4DA6A806}" type="datetime1">
              <a:rPr lang="en-US" smtClean="0"/>
              <a:t>10/29/18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F360C-741B-504F-B32D-6BEC245C90AE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16B3-B583-7A4F-8537-79C8EAD7E205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2AC39747-D028-A146-9378-6D47F4A6F02A}" type="datetime1">
              <a:rPr lang="en-US" smtClean="0"/>
              <a:t>10/29/18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2DF178-1714-854A-97C6-31465DB08E8B}" type="datetime1">
              <a:rPr lang="en-US" sz="1200" smtClean="0">
                <a:latin typeface="Garamond" charset="0"/>
                <a:cs typeface="Arial" charset="0"/>
              </a:rPr>
              <a:t>10/29/18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Strings</a:t>
            </a:r>
            <a:r>
              <a:rPr lang="en-US" dirty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and I/O functions</a:t>
            </a:r>
            <a:endParaRPr lang="en-US" dirty="0">
              <a:latin typeface="Garamond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Can pass string as array or pointer: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take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  <a:r>
              <a:rPr lang="en-US" dirty="0">
                <a:latin typeface="Arial" charset="0"/>
              </a:rPr>
              <a:t> as first argument</a:t>
            </a:r>
          </a:p>
          <a:p>
            <a:r>
              <a:rPr lang="en-US" dirty="0">
                <a:latin typeface="Arial" charset="0"/>
              </a:rPr>
              <a:t>Given string </a:t>
            </a:r>
            <a:r>
              <a:rPr lang="en-US" dirty="0">
                <a:latin typeface="Courier New" charset="0"/>
                <a:cs typeface="Courier New" charset="0"/>
              </a:rPr>
              <a:t>char hello[]</a:t>
            </a:r>
            <a:r>
              <a:rPr lang="en-US" dirty="0">
                <a:latin typeface="Arial" charset="0"/>
              </a:rPr>
              <a:t> from previous slide:</a:t>
            </a:r>
          </a:p>
          <a:p>
            <a:pPr lvl="1"/>
            <a:r>
              <a:rPr lang="en-US" dirty="0">
                <a:latin typeface="Arial" charset="0"/>
              </a:rPr>
              <a:t>Print directly: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w/formatting using %s: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(“%s\n”, 					</a:t>
            </a:r>
            <a:r>
              <a:rPr lang="en-US" dirty="0" smtClean="0">
                <a:latin typeface="Courier New" charset="0"/>
                <a:cs typeface="Courier New" charset="0"/>
              </a:rPr>
              <a:t>	hello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individual character: 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(“%c\n”, 					hello[1</a:t>
            </a:r>
            <a:r>
              <a:rPr lang="en-US" dirty="0" smtClean="0">
                <a:latin typeface="Courier New" charset="0"/>
                <a:cs typeface="Courier New" charset="0"/>
              </a:rPr>
              <a:t>]);</a:t>
            </a:r>
          </a:p>
          <a:p>
            <a:pPr lvl="1"/>
            <a:r>
              <a:rPr lang="en-US" dirty="0" smtClean="0">
                <a:cs typeface="Courier New" charset="0"/>
              </a:rPr>
              <a:t>Overwrite with new string: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dirty="0" smtClean="0">
                <a:latin typeface="Courier New" charset="0"/>
                <a:cs typeface="Courier New" charset="0"/>
              </a:rPr>
              <a:t>(“%s”, hello);</a:t>
            </a:r>
          </a:p>
          <a:p>
            <a:pPr lvl="2"/>
            <a:r>
              <a:rPr lang="en-US" dirty="0" smtClean="0">
                <a:cs typeface="Courier New" charset="0"/>
              </a:rPr>
              <a:t>Ampersand is unnecessary 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 array name is already address</a:t>
            </a:r>
          </a:p>
          <a:p>
            <a:pPr lvl="2"/>
            <a:r>
              <a:rPr lang="en-US" dirty="0" err="1" smtClean="0">
                <a:cs typeface="Courier New" charset="0"/>
                <a:sym typeface="Wingdings" panose="05000000000000000000" pitchFamily="2" charset="2"/>
              </a:rPr>
              <a:t>scanf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() will read up to first </a:t>
            </a:r>
            <a:r>
              <a:rPr lang="en-US" smtClean="0">
                <a:cs typeface="Courier New" charset="0"/>
                <a:sym typeface="Wingdings" panose="05000000000000000000" pitchFamily="2" charset="2"/>
              </a:rPr>
              <a:t>whitespace character</a:t>
            </a:r>
            <a:endParaRPr lang="en-US" dirty="0"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2DDBA7-8AB6-2F41-A3EE-94F090C30788}" type="datetime1">
              <a:rPr lang="en-US" sz="1200" smtClean="0">
                <a:latin typeface="Garamond" charset="0"/>
                <a:cs typeface="Arial" charset="0"/>
              </a:rPr>
              <a:t>10/29/18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More on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11/7</a:t>
            </a:r>
          </a:p>
          <a:p>
            <a:pPr lvl="1"/>
            <a:r>
              <a:rPr lang="en-US" dirty="0">
                <a:latin typeface="Arial" charset="0"/>
              </a:rPr>
              <a:t>Exam 2 in class Monday, 11/5</a:t>
            </a:r>
          </a:p>
          <a:p>
            <a:pPr lvl="2"/>
            <a:r>
              <a:rPr lang="en-US" dirty="0">
                <a:latin typeface="Arial" charset="0"/>
              </a:rPr>
              <a:t>Will cover lectures 14-24 (except lecture 16)</a:t>
            </a:r>
          </a:p>
          <a:p>
            <a:pPr lvl="2"/>
            <a:r>
              <a:rPr lang="en-US" dirty="0" err="1">
                <a:latin typeface="Arial" charset="0"/>
              </a:rPr>
              <a:t>Lec</a:t>
            </a:r>
            <a:r>
              <a:rPr lang="en-US" dirty="0">
                <a:latin typeface="Arial" charset="0"/>
              </a:rPr>
              <a:t>. 25: Exam 2 Preview (Fri. 11/2)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86452-A853-F94C-99E6-059791479B4B}" type="datetime1">
              <a:rPr lang="en-US" sz="1200" smtClean="0">
                <a:latin typeface="Garamond" charset="0"/>
              </a:rPr>
              <a:t>10/29/18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due 11/7</a:t>
            </a:r>
          </a:p>
          <a:p>
            <a:pPr lvl="1"/>
            <a:r>
              <a:rPr lang="en-US" dirty="0">
                <a:latin typeface="Arial" charset="0"/>
              </a:rPr>
              <a:t>Exam 2 in class Monday, 11/5</a:t>
            </a:r>
          </a:p>
          <a:p>
            <a:pPr lvl="2"/>
            <a:r>
              <a:rPr lang="en-US" dirty="0">
                <a:latin typeface="Arial" charset="0"/>
              </a:rPr>
              <a:t>Will cover lectures 14-24 (except lecture 16)</a:t>
            </a:r>
          </a:p>
          <a:p>
            <a:pPr lvl="2"/>
            <a:r>
              <a:rPr lang="en-US" dirty="0" err="1">
                <a:latin typeface="Arial" charset="0"/>
              </a:rPr>
              <a:t>Lec</a:t>
            </a:r>
            <a:r>
              <a:rPr lang="en-US" dirty="0">
                <a:latin typeface="Arial" charset="0"/>
              </a:rPr>
              <a:t>. 25: Exam 2 Preview (Fri. 11/2)</a:t>
            </a: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Program 5 overview</a:t>
            </a:r>
          </a:p>
          <a:p>
            <a:pPr lvl="1"/>
            <a:r>
              <a:rPr lang="en-US" dirty="0" smtClean="0">
                <a:latin typeface="Arial" charset="0"/>
              </a:rPr>
              <a:t>Review: Arrays and functions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B69668-EF51-9E43-A4D7-E124ACB68289}" type="datetime1">
              <a:rPr lang="en-US" sz="1200" smtClean="0">
                <a:latin typeface="Garamond" charset="0"/>
              </a:rPr>
              <a:t>10/29/18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Integral approximation through trapezoidal method</a:t>
            </a:r>
          </a:p>
          <a:p>
            <a:r>
              <a:rPr lang="en-US" dirty="0" smtClean="0"/>
              <a:t>Program split into three files</a:t>
            </a:r>
          </a:p>
          <a:p>
            <a:pPr lvl="1"/>
            <a:r>
              <a:rPr lang="en-US" dirty="0" err="1" smtClean="0"/>
              <a:t>zyBooks</a:t>
            </a:r>
            <a:r>
              <a:rPr lang="en-US" dirty="0" smtClean="0"/>
              <a:t> IDE allows you to view one at a time</a:t>
            </a:r>
          </a:p>
          <a:p>
            <a:pPr lvl="1"/>
            <a:r>
              <a:rPr lang="en-US" dirty="0" smtClean="0"/>
              <a:t>prog5_integral.c: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dirty="0" smtClean="0"/>
              <a:t>function only</a:t>
            </a:r>
          </a:p>
          <a:p>
            <a:pPr lvl="1"/>
            <a:r>
              <a:rPr lang="en-US" dirty="0" smtClean="0"/>
              <a:t>prog5_functions.h: function prototypes</a:t>
            </a:r>
          </a:p>
          <a:p>
            <a:pPr lvl="2"/>
            <a:r>
              <a:rPr lang="en-US" dirty="0" smtClean="0"/>
              <a:t>Do not need to modify unless you’re adding function(s)</a:t>
            </a:r>
          </a:p>
          <a:p>
            <a:pPr lvl="1"/>
            <a:r>
              <a:rPr lang="en-US" dirty="0" smtClean="0"/>
              <a:t>prog5_functions.c: function definitions</a:t>
            </a:r>
          </a:p>
          <a:p>
            <a:pPr lvl="2"/>
            <a:r>
              <a:rPr lang="en-US" dirty="0" smtClean="0"/>
              <a:t>Complete what’s already there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D4BF12-8F21-784F-BF01-38D1F77FC50A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 overview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program structure</a:t>
            </a:r>
          </a:p>
          <a:p>
            <a:pPr lvl="1"/>
            <a:r>
              <a:rPr lang="en-US" dirty="0" smtClean="0"/>
              <a:t>Read input values (endpoints, # trapezoids)</a:t>
            </a:r>
          </a:p>
          <a:p>
            <a:pPr lvl="1"/>
            <a:r>
              <a:rPr lang="en-US" dirty="0" smtClean="0"/>
              <a:t>Call integrate() from main() to perform integral</a:t>
            </a:r>
          </a:p>
          <a:p>
            <a:pPr lvl="1"/>
            <a:r>
              <a:rPr lang="en-US" dirty="0" smtClean="0"/>
              <a:t>Repeat program?</a:t>
            </a:r>
          </a:p>
          <a:p>
            <a:pPr lvl="2"/>
            <a:r>
              <a:rPr lang="en-US" dirty="0" smtClean="0"/>
              <a:t>User should answer Y/N (case insensitive)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main()</a:t>
            </a:r>
            <a:r>
              <a:rPr lang="en-US" dirty="0" smtClean="0"/>
              <a:t> mostly responsible for input/output</a:t>
            </a:r>
          </a:p>
          <a:p>
            <a:pPr lvl="1"/>
            <a:r>
              <a:rPr lang="en-US" dirty="0" smtClean="0"/>
              <a:t>1 large loop for most of main() repeats if ‘Y’/’y’</a:t>
            </a:r>
          </a:p>
          <a:p>
            <a:pPr lvl="1"/>
            <a:r>
              <a:rPr lang="en-US" dirty="0" smtClean="0"/>
              <a:t>Smaller loops for each input prompt (like P4)</a:t>
            </a:r>
          </a:p>
          <a:p>
            <a:r>
              <a:rPr lang="en-US" dirty="0" smtClean="0"/>
              <a:t>Error conditions</a:t>
            </a:r>
          </a:p>
          <a:p>
            <a:pPr lvl="1"/>
            <a:r>
              <a:rPr lang="en-US" dirty="0" smtClean="0"/>
              <a:t>Formatting errors for each numeric input</a:t>
            </a:r>
          </a:p>
          <a:p>
            <a:pPr lvl="1"/>
            <a:r>
              <a:rPr lang="en-US" dirty="0" smtClean="0"/>
              <a:t>Low endpoint must be &lt; high endpoint</a:t>
            </a:r>
          </a:p>
          <a:p>
            <a:pPr lvl="1"/>
            <a:r>
              <a:rPr lang="en-US" dirty="0" smtClean="0"/>
              <a:t># trapezoids must be at least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A2429-F895-0149-BB86-B7E425A313B9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integrate(min, max, trapezoids)</a:t>
            </a:r>
          </a:p>
          <a:p>
            <a:pPr lvl="1"/>
            <a:r>
              <a:rPr lang="en-US" dirty="0" smtClean="0"/>
              <a:t>Performs actual integral approximation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f(x)</a:t>
            </a:r>
          </a:p>
          <a:p>
            <a:pPr lvl="1"/>
            <a:r>
              <a:rPr lang="en-US" dirty="0" smtClean="0"/>
              <a:t>Function to be integrated</a:t>
            </a:r>
          </a:p>
          <a:p>
            <a:pPr lvl="1"/>
            <a:r>
              <a:rPr lang="en-US" dirty="0" smtClean="0"/>
              <a:t>Always fixed as: sin(x) + x</a:t>
            </a:r>
            <a:r>
              <a:rPr lang="en-US" baseline="30000" dirty="0" smtClean="0"/>
              <a:t>2</a:t>
            </a:r>
            <a:r>
              <a:rPr lang="en-US" dirty="0" smtClean="0"/>
              <a:t> / 10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badInput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/>
              <a:t>Used to clear line if formatting error occurs</a:t>
            </a:r>
          </a:p>
          <a:p>
            <a:pPr lvl="1"/>
            <a:r>
              <a:rPr lang="en-US" dirty="0" smtClean="0"/>
              <a:t>If written correctly, can generally handle errors as: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(formatting error)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badInput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A60C6-9F62-2D46-8BA7-B1A587960F8D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trapezoidal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Range </a:t>
                </a:r>
                <a:r>
                  <a:rPr lang="en-US" i="1" dirty="0" smtClean="0"/>
                  <a:t>[a, b]</a:t>
                </a:r>
                <a:r>
                  <a:rPr lang="en-US" dirty="0" smtClean="0"/>
                  <a:t> split into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trapezoids</a:t>
                </a:r>
              </a:p>
              <a:p>
                <a:r>
                  <a:rPr lang="en-US" dirty="0" smtClean="0"/>
                  <a:t>Trapezoid width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Trapezoid area = </a:t>
                </a:r>
                <a14:m>
                  <m:oMath xmlns:m="http://schemas.openxmlformats.org/officeDocument/2006/math">
                    <m:r>
                      <a:rPr lang="en-US" i="1"/>
                      <m:t>0.5 × </m:t>
                    </m:r>
                    <m:r>
                      <a:rPr lang="en-US" i="1"/>
                      <m:t>𝑏</m:t>
                    </m:r>
                    <m:r>
                      <a:rPr lang="en-US" i="1"/>
                      <m:t> ×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h</m:t>
                        </m:r>
                        <m:r>
                          <a:rPr lang="en-US" i="1"/>
                          <m:t>1+</m:t>
                        </m:r>
                        <m:r>
                          <a:rPr lang="en-US" i="1"/>
                          <m:t>h</m:t>
                        </m:r>
                        <m:r>
                          <a:rPr lang="en-US" i="1"/>
                          <m:t>2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i="1"/>
                      <m:t>0.5 × ∆</m:t>
                    </m:r>
                    <m:r>
                      <a:rPr lang="en-US" i="1"/>
                      <m:t>𝑥</m:t>
                    </m:r>
                    <m:r>
                      <a:rPr lang="en-US" i="1"/>
                      <m:t> ×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  <m:r>
                              <a:rPr lang="en-US" i="1"/>
                              <m:t>−1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= </a:t>
                </a:r>
                <a14:m>
                  <m:oMath xmlns:m="http://schemas.openxmlformats.org/officeDocument/2006/math">
                    <m:r>
                      <a:rPr lang="en-US" i="1"/>
                      <m:t>0.5 × ∆</m:t>
                    </m:r>
                    <m:r>
                      <a:rPr lang="en-US" i="1"/>
                      <m:t>𝑥</m:t>
                    </m:r>
                    <m:r>
                      <a:rPr lang="en-US" i="1"/>
                      <m:t> ×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𝑓</m:t>
                            </m:r>
                            <m:r>
                              <a:rPr lang="en-US" i="1"/>
                              <m:t>(</m:t>
                            </m:r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  <m:r>
                              <a:rPr lang="en-US" i="1"/>
                              <m:t>−1</m:t>
                            </m:r>
                          </m:sub>
                        </m:sSub>
                        <m:r>
                          <a:rPr lang="en-US" i="1"/>
                          <m:t>)+</m:t>
                        </m:r>
                        <m:r>
                          <a:rPr lang="en-US" i="1"/>
                          <m:t>𝑓</m:t>
                        </m:r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296" t="-5542" b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2B11A3-4363-8E42-BA31-8E113B3029AA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Content Placeholder 8" descr="http://images.wikia.com/trapezoidalmethod/images/b/b9/Trap.jp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6" y="1143000"/>
            <a:ext cx="5095627" cy="241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0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trapezoidal method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28600" y="3713163"/>
                <a:ext cx="8610600" cy="241776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FF0000"/>
                    </a:solidFill>
                  </a:rPr>
                  <a:t>Math here is just simplification of basic area calculation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𝐴𝑟𝑒𝑎</m:t>
                      </m:r>
                      <m:r>
                        <a:rPr lang="en-US" i="1" smtClean="0"/>
                        <m:t>=0.5 × ∆</m:t>
                      </m:r>
                      <m:r>
                        <a:rPr lang="en-US" i="1" smtClean="0"/>
                        <m:t>𝑥</m:t>
                      </m:r>
                      <m:r>
                        <a:rPr lang="en-US" i="1" smtClean="0"/>
                        <m:t> 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+ 0.5 × ∆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 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+…+0.5 × ∆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 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  <m:r>
                                <a:rPr lang="en-US" i="1"/>
                                <m:t>−1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=0.5 × ∆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 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  <m:r>
                            <a:rPr lang="en-US" i="1"/>
                            <m:t>+…+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  <m:r>
                                <a:rPr lang="en-US" i="1"/>
                                <m:t>−1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=0.5 × ∆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 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i="1"/>
                            <m:t>+2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r>
                            <a:rPr lang="en-US" i="1"/>
                            <m:t>+2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  <m:r>
                            <a:rPr lang="en-US" i="1"/>
                            <m:t>+…+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2</m:t>
                              </m:r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  <m:r>
                                <a:rPr lang="en-US" i="1"/>
                                <m:t>−1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=</m:t>
                      </m:r>
                      <m:r>
                        <a:rPr lang="en-US" b="1" i="1"/>
                        <m:t>𝟎</m:t>
                      </m:r>
                      <m:r>
                        <a:rPr lang="en-US" b="1" i="1"/>
                        <m:t>.</m:t>
                      </m:r>
                      <m:r>
                        <a:rPr lang="en-US" b="1" i="1"/>
                        <m:t>𝟓</m:t>
                      </m:r>
                      <m:r>
                        <a:rPr lang="en-US" b="1" i="1"/>
                        <m:t>× ∆</m:t>
                      </m:r>
                      <m:r>
                        <a:rPr lang="en-US" b="1" i="1"/>
                        <m:t>𝒙</m:t>
                      </m:r>
                      <m:r>
                        <a:rPr lang="en-US" b="1" i="1"/>
                        <m:t> ×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𝒚</m:t>
                              </m:r>
                            </m:e>
                            <m:sub>
                              <m:r>
                                <a:rPr lang="en-US" b="1" i="1"/>
                                <m:t>𝟎</m:t>
                              </m:r>
                            </m:sub>
                          </m:sSub>
                          <m:r>
                            <a:rPr lang="en-US" b="1" i="1"/>
                            <m:t>+</m:t>
                          </m:r>
                          <m:r>
                            <a:rPr lang="en-US" b="1" i="1"/>
                            <m:t>𝟐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b="1" i="1"/>
                              </m:ctrlPr>
                            </m:naryPr>
                            <m:sub>
                              <m:r>
                                <a:rPr lang="en-US" b="1" i="1"/>
                                <m:t>𝒌</m:t>
                              </m:r>
                              <m:r>
                                <a:rPr lang="en-US" b="1" i="1"/>
                                <m:t>=</m:t>
                              </m:r>
                              <m:r>
                                <a:rPr lang="en-US" b="1" i="1"/>
                                <m:t>𝟏</m:t>
                              </m:r>
                            </m:sub>
                            <m:sup>
                              <m:r>
                                <a:rPr lang="en-US" b="1" i="1"/>
                                <m:t>𝒏</m:t>
                              </m:r>
                              <m:r>
                                <a:rPr lang="en-US" b="1" i="1"/>
                                <m:t>−</m:t>
                              </m:r>
                              <m:r>
                                <a:rPr lang="en-US" b="1" i="1"/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𝒌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1" i="1"/>
                            <m:t>+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𝒚</m:t>
                              </m:r>
                            </m:e>
                            <m:sub>
                              <m:r>
                                <a:rPr lang="en-US" b="1" i="1"/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≈</m:t>
                      </m:r>
                      <m:nary>
                        <m:naryPr>
                          <m:limLoc m:val="subSup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𝑎</m:t>
                          </m:r>
                        </m:sub>
                        <m:sup>
                          <m:r>
                            <a:rPr lang="en-US" i="1"/>
                            <m:t>𝑏</m:t>
                          </m:r>
                        </m:sup>
                        <m:e>
                          <m:r>
                            <a:rPr lang="en-US" i="1"/>
                            <m:t>𝑓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d>
                          <m:r>
                            <a:rPr lang="en-US" i="1"/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8600" y="3713163"/>
                <a:ext cx="8610600" cy="2417762"/>
              </a:xfrm>
              <a:blipFill rotWithShape="0">
                <a:blip r:embed="rId2"/>
                <a:stretch>
                  <a:fillRect t="-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083EF-8793-DA47-A149-E79B91540AF4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Content Placeholder 8" descr="http://images.wikia.com/trapezoidalmethod/images/b/b9/Trap.jp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6" y="1143000"/>
            <a:ext cx="5095627" cy="241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9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implementation warning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 through x values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generate y values (trapezoid heights)</a:t>
            </a:r>
          </a:p>
          <a:p>
            <a:r>
              <a:rPr lang="en-US" dirty="0" smtClean="0"/>
              <a:t>How should you code that process?</a:t>
            </a:r>
          </a:p>
          <a:p>
            <a:pPr lvl="1"/>
            <a:r>
              <a:rPr lang="en-US" dirty="0" smtClean="0"/>
              <a:t>For loop can iterate over range, but be careful</a:t>
            </a:r>
          </a:p>
          <a:p>
            <a:pPr lvl="1"/>
            <a:r>
              <a:rPr lang="en-US" dirty="0" smtClean="0"/>
              <a:t>Wrong idea: loop over x values, i.e.</a:t>
            </a:r>
          </a:p>
          <a:p>
            <a:pPr marL="344487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 (x = a; x &lt; b; x +=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{…}</a:t>
            </a:r>
          </a:p>
          <a:p>
            <a:pPr lvl="1"/>
            <a:r>
              <a:rPr lang="en-US" dirty="0" smtClean="0"/>
              <a:t>What’s the potential problem?</a:t>
            </a:r>
          </a:p>
          <a:p>
            <a:pPr lvl="2"/>
            <a:r>
              <a:rPr lang="en-US" dirty="0" smtClean="0"/>
              <a:t>What data type should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 smtClean="0"/>
              <a:t>, &amp;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dirty="0" smtClean="0"/>
              <a:t> be?</a:t>
            </a:r>
          </a:p>
          <a:p>
            <a:pPr lvl="2"/>
            <a:r>
              <a:rPr lang="en-US" dirty="0" smtClean="0"/>
              <a:t>All variables of type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approximations</a:t>
            </a:r>
          </a:p>
          <a:p>
            <a:pPr lvl="3"/>
            <a:r>
              <a:rPr lang="en-US" dirty="0" smtClean="0">
                <a:sym typeface="Wingdings"/>
              </a:rPr>
              <a:t>Rounding errors will affect # loop iterations</a:t>
            </a:r>
          </a:p>
          <a:p>
            <a:pPr lvl="1"/>
            <a:r>
              <a:rPr lang="en-US" dirty="0" smtClean="0">
                <a:sym typeface="Wingdings"/>
              </a:rPr>
              <a:t>Is there a whole number you can use with loop?</a:t>
            </a:r>
          </a:p>
          <a:p>
            <a:pPr lvl="2"/>
            <a:r>
              <a:rPr lang="en-US" dirty="0" smtClean="0">
                <a:sym typeface="Wingdings"/>
              </a:rPr>
              <a:t># iterations can (and should) be based on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</a:t>
            </a:r>
          </a:p>
          <a:p>
            <a:pPr lvl="2"/>
            <a:r>
              <a:rPr lang="en-US" dirty="0" smtClean="0">
                <a:sym typeface="Wingdings"/>
              </a:rPr>
              <a:t>Iterations might not exactly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 (could be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 – 1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 + 1</a:t>
            </a:r>
            <a:r>
              <a:rPr lang="en-US" dirty="0" smtClean="0">
                <a:sym typeface="Wingdings"/>
              </a:rPr>
              <a:t>, ?)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E283B3-DF5E-7049-995A-2FADF1FB38FC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2AFB1-79C3-B348-9C1A-B976DA6D35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Courier New" charset="0"/>
              </a:rPr>
              <a:t>Array </a:t>
            </a:r>
            <a:r>
              <a:rPr lang="en-US" dirty="0">
                <a:latin typeface="Arial" charset="0"/>
                <a:cs typeface="Courier New" charset="0"/>
              </a:rPr>
              <a:t>name </a:t>
            </a:r>
            <a:r>
              <a:rPr lang="en-US" u="sng" dirty="0">
                <a:latin typeface="Arial" charset="0"/>
                <a:cs typeface="Courier New" charset="0"/>
              </a:rPr>
              <a:t>is</a:t>
            </a:r>
            <a:r>
              <a:rPr lang="en-US" dirty="0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Arrays are always passed by address to </a:t>
            </a:r>
            <a:r>
              <a:rPr lang="en-US" dirty="0" smtClean="0">
                <a:latin typeface="Arial" charset="0"/>
                <a:cs typeface="Courier New" charset="0"/>
              </a:rPr>
              <a:t>functions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/>
                <a:cs typeface="Courier New"/>
              </a:rPr>
              <a:t>void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[],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dirty="0" smtClean="0">
                <a:latin typeface="Arial" charset="0"/>
                <a:cs typeface="Courier New" charset="0"/>
              </a:rPr>
              <a:t>Size of array does not need to be specified in brackets (and will be ignored by compiler)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Calling functions with array arguments: simply specify name of array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 example, given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x[20]</a:t>
            </a:r>
            <a:r>
              <a:rPr lang="en-US" dirty="0" smtClean="0">
                <a:latin typeface="Arial" charset="0"/>
                <a:cs typeface="Courier New" charset="0"/>
              </a:rPr>
              <a:t>; pass that array to </a:t>
            </a:r>
            <a:r>
              <a:rPr lang="en-US" dirty="0" smtClean="0">
                <a:latin typeface="Courier New"/>
                <a:cs typeface="Courier New"/>
              </a:rPr>
              <a:t>f()</a:t>
            </a:r>
            <a:r>
              <a:rPr lang="en-US" dirty="0" smtClean="0">
                <a:latin typeface="Arial" charset="0"/>
                <a:cs typeface="Courier New" charset="0"/>
              </a:rPr>
              <a:t>:  </a:t>
            </a:r>
            <a:r>
              <a:rPr lang="en-US" dirty="0" smtClean="0">
                <a:latin typeface="Courier New"/>
                <a:cs typeface="Courier New"/>
              </a:rPr>
              <a:t>f(x, 20);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Array name is pointer to first element: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smtClean="0">
                <a:latin typeface="Arial" charset="0"/>
                <a:cs typeface="Courier New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&amp;x[0]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A03B4D-99A6-484F-B3F7-C50FABE4582B}" type="datetime1">
              <a:rPr lang="en-US" sz="1200" smtClean="0">
                <a:latin typeface="Garamond" charset="0"/>
              </a:rPr>
              <a:t>10/29/18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17274</TotalTime>
  <Words>693</Words>
  <Application>Microsoft Macintosh PowerPoint</Application>
  <PresentationFormat>On-screen Show (4:3)</PresentationFormat>
  <Paragraphs>153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Cambria Math</vt:lpstr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P5 overview</vt:lpstr>
      <vt:lpstr>P5 overview (continued)</vt:lpstr>
      <vt:lpstr>P5: functions</vt:lpstr>
      <vt:lpstr>P5: trapezoidal method</vt:lpstr>
      <vt:lpstr>P5: trapezoidal method (continued)</vt:lpstr>
      <vt:lpstr>P5: implementation warning</vt:lpstr>
      <vt:lpstr>Review: arrays &amp; pointers</vt:lpstr>
      <vt:lpstr>Strings in C</vt:lpstr>
      <vt:lpstr>Strings and I/O functions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1776</cp:revision>
  <dcterms:created xsi:type="dcterms:W3CDTF">2006-04-03T05:03:01Z</dcterms:created>
  <dcterms:modified xsi:type="dcterms:W3CDTF">2018-10-29T15:45:14Z</dcterms:modified>
</cp:coreProperties>
</file>